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32"/>
  </p:notesMasterIdLst>
  <p:sldIdLst>
    <p:sldId id="256" r:id="rId6"/>
    <p:sldId id="292" r:id="rId7"/>
    <p:sldId id="274" r:id="rId8"/>
    <p:sldId id="273" r:id="rId9"/>
    <p:sldId id="295" r:id="rId10"/>
    <p:sldId id="257" r:id="rId11"/>
    <p:sldId id="275" r:id="rId12"/>
    <p:sldId id="277" r:id="rId13"/>
    <p:sldId id="288" r:id="rId14"/>
    <p:sldId id="278" r:id="rId15"/>
    <p:sldId id="279" r:id="rId16"/>
    <p:sldId id="299" r:id="rId17"/>
    <p:sldId id="300" r:id="rId18"/>
    <p:sldId id="306" r:id="rId19"/>
    <p:sldId id="301" r:id="rId20"/>
    <p:sldId id="302" r:id="rId21"/>
    <p:sldId id="303" r:id="rId22"/>
    <p:sldId id="305" r:id="rId23"/>
    <p:sldId id="297" r:id="rId24"/>
    <p:sldId id="280" r:id="rId25"/>
    <p:sldId id="281" r:id="rId26"/>
    <p:sldId id="282" r:id="rId27"/>
    <p:sldId id="290" r:id="rId28"/>
    <p:sldId id="283" r:id="rId29"/>
    <p:sldId id="291" r:id="rId30"/>
    <p:sldId id="284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72960" autoAdjust="0"/>
  </p:normalViewPr>
  <p:slideViewPr>
    <p:cSldViewPr snapToGrid="0">
      <p:cViewPr varScale="1">
        <p:scale>
          <a:sx n="73" d="100"/>
          <a:sy n="73" d="100"/>
        </p:scale>
        <p:origin x="10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317C4-EE67-3A4E-878C-5BAEDB5A53BA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FF56B-CD6B-F54A-B052-FC543BF841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33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riflesso patellare, o riflesso rotuleo, è una risposta involontaria del corpo all'estensione della gamba, scatenata dalla percussione del tendine rotuleo sotto la rotula.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F56B-CD6B-F54A-B052-FC543BF841C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01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Flessione laterale (</a:t>
            </a:r>
            <a:r>
              <a:rPr lang="it-IT" dirty="0" err="1" smtClean="0"/>
              <a:t>sideways</a:t>
            </a:r>
            <a:r>
              <a:rPr lang="it-IT" dirty="0" smtClean="0"/>
              <a:t> bending)</a:t>
            </a:r>
          </a:p>
          <a:p>
            <a:r>
              <a:rPr lang="it-IT" dirty="0" smtClean="0"/>
              <a:t>Singhiozzo (</a:t>
            </a:r>
            <a:r>
              <a:rPr lang="it-IT" dirty="0" err="1" smtClean="0"/>
              <a:t>hiccup</a:t>
            </a:r>
            <a:r>
              <a:rPr lang="it-IT" baseline="0" dirty="0" smtClean="0"/>
              <a:t>)</a:t>
            </a:r>
          </a:p>
          <a:p>
            <a:r>
              <a:rPr lang="it-IT" baseline="0" dirty="0" err="1" smtClean="0"/>
              <a:t>Jaw</a:t>
            </a:r>
            <a:r>
              <a:rPr lang="it-IT" baseline="0" dirty="0" smtClean="0"/>
              <a:t> opening (apertura della mascella)</a:t>
            </a:r>
          </a:p>
          <a:p>
            <a:r>
              <a:rPr lang="it-IT" baseline="0" dirty="0" err="1" smtClean="0"/>
              <a:t>Yawn</a:t>
            </a:r>
            <a:r>
              <a:rPr lang="it-IT" baseline="0" dirty="0" smtClean="0"/>
              <a:t> sbadiglio </a:t>
            </a:r>
          </a:p>
          <a:p>
            <a:r>
              <a:rPr lang="it-IT" baseline="0" dirty="0" smtClean="0"/>
              <a:t>Succhiare e deglutire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F56B-CD6B-F54A-B052-FC543BF841C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583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Dimostriamo che entro la 14a settimana di gestazione i feti gemellari non mostrano solo movimenti diretti verso la parete uterina e movimenti autodiretti, ma anche movimenti specificamente rivolti al co-gemello, la cui proporzione aumenta tra la 14a e la 18a settimana di gestazione. L'analisi cinematica ha rivelato che la durata del movimento era maggiore e il tempo di decelerazione era prolungato per i movimenti diretti verso altre parti del corpo rispetto ai movimenti diretti verso la parete uterina.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F56B-CD6B-F54A-B052-FC543BF841C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98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Moro allarga le braccia e le gambe rapidamente e poi le chiude quando </a:t>
            </a:r>
          </a:p>
          <a:p>
            <a:r>
              <a:rPr lang="it-IT" dirty="0" err="1" smtClean="0"/>
              <a:t>Rootin</a:t>
            </a:r>
            <a:r>
              <a:rPr lang="it-IT" baseline="0" dirty="0" smtClean="0"/>
              <a:t> sensazione di essere toccato sulla guancia che gli fa ruotare la testa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F56B-CD6B-F54A-B052-FC543BF841C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1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fontAlgn="ctr"/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braccio e la gamba dello stesso lato si estendono </a:t>
            </a:r>
          </a:p>
          <a:p>
            <a:pPr fontAlgn="ctr"/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braccio e la gamba del lato opposto si piegano. </a:t>
            </a:r>
          </a:p>
          <a:p>
            <a:r>
              <a:rPr lang="it-IT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Esempio: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 la testa viene girata a destra, il braccio destro e la gamba destra si stendono, mentre il braccio sinistro e la gamba sinistra si piegano.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F56B-CD6B-F54A-B052-FC543BF841C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679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Movimenti </a:t>
            </a:r>
            <a:r>
              <a:rPr lang="it-IT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writhing</a:t>
            </a:r>
            <a:r>
              <a:rPr lang="it-IT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it-IT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contorsivi</a:t>
            </a:r>
            <a:r>
              <a:rPr lang="it-IT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it-IT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Caratteristiche: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Periodo: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Si manifestano già in epoca prenatale e sono presenti nel neonato nei primi due mesi di vita.</a:t>
            </a:r>
          </a:p>
          <a:p>
            <a:r>
              <a:rPr lang="it-IT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Funzione: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Indicano un tipo di movimento primitivo e globale che lascia spazio ai movimenti più fini e intenzionali man mano che il bambino cresce. </a:t>
            </a:r>
          </a:p>
          <a:p>
            <a:r>
              <a:rPr lang="it-IT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Movimenti </a:t>
            </a:r>
            <a:r>
              <a:rPr lang="it-IT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fidgety</a:t>
            </a:r>
            <a:endParaRPr lang="it-IT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Caratteristiche: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Movimenti continui, circolari, di piccola ampiezza, con velocità moderata e accelerazione variabile. Coinvolgono collo, tronco e arti.</a:t>
            </a:r>
          </a:p>
          <a:p>
            <a:r>
              <a:rPr lang="it-IT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Funzione: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Indicano una buona integrità del sistema nervoso e la maturazione motoria. Si affievoliscono man mano che i movimenti anti-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gravitari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intenzionali si sviluppano.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F56B-CD6B-F54A-B052-FC543BF841C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83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C2956E-F604-7D3E-DE3E-F13757C4E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6DF4F6-029F-6197-2F34-5BF79C0EA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4E94BE-C3B2-8C91-5090-B4C8550D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1C5EDE-2950-B7A4-AB3F-E1A5B6CA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12FCAC-38CD-9F46-45A2-ED743F4C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57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12701D-B78D-A3AD-A62D-854CCA93F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B68C88-C767-0179-DDEE-AD04454A8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C2EE37-9125-A070-67AE-5460A433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CF2918-CD67-AB5F-8AED-F5C33DBB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3DC969-4AD3-1ECC-0703-BE4DDF27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48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89BE5E-8CB2-7191-3478-9ADB98709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CFFBD44-F565-EB5F-A474-C860DE471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C1DBE5-6C5A-11B2-1D2E-8615D729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9AC86E-D75B-D16A-64E8-3D659835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7AFEC4-8F55-3F52-04EB-6B9565AE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311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6D7AF8-7CC8-DEDB-52CA-8A1E95E05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065337-1D83-3615-38E9-1C0EF0881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F29E84-37C0-1A29-10F3-65F483EC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373940-B738-614C-5291-D9DAFF68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BD661D-7BCF-162E-5B35-09988061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75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B7E3E1-8201-0C29-1892-CEC0CDE89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1D98E-AD1A-5D50-3A04-6FD0EE645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6CA596-F2C2-6D68-48BC-DD57348E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F07DF7-D88A-1D4E-740B-9FFEAE7C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2F8020-8A4B-D96B-5DDD-A317DF1F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872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DAB9FE-DC84-DCE3-5B1C-17F12E9B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0532FE-8DE6-7A3F-C2BC-83E63CF74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86A1DB-F7A1-E5A7-20F2-5D69ED89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7A2CCF-2182-0925-1B8A-150CB4DE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AED459-B6CF-955E-AD89-98363BB3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577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683F70-30E2-FEDC-52BD-25BCD2D1F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81924D-781F-2E7C-61B0-1CA5CFBA0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D16C62E-9FB9-B189-E381-FC5FB1504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E05F11-73B6-9763-03A9-36DEF318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ECDB0F-2FC1-09D0-59AF-74645C0A1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5D532D-5BE0-FD43-5362-61FAFB5C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710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C44579-F069-3CAB-2105-0F8067C6F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143E35-C5FC-8D3A-B22B-4614D9ADE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E979BA-78F8-E56F-2095-C6CB1B576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0B543F1-7B75-0FC5-A3B7-8615A1509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D34ED71-64C6-2770-D499-E7931CF20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6BDF33F-C570-16B5-1B2A-93AF3EC8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AEB1CC-4167-809C-B1A3-0169805A7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13A962A-69EF-BD1B-5137-9CBB5FF7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552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5DEBBE-EE57-3ACA-027B-6AA795B76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CEFF232-442F-6DAB-1768-C6920C82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911B51B-47EE-B4D2-5C4E-17CBE38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EF913EA-D467-30EB-27F8-8711802F2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241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3003508-CF1C-B9E3-AF94-66E9A95E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18E396-EAFD-ECCE-640B-5C161E7F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71C4BA-D913-1D74-D76D-DD20158E6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068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47B607-11AF-2A1D-40F2-D05CD742C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8669DC-622E-4128-003F-5341E3F2D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36ED6F-7798-706C-36EE-990917268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E4CB48-146F-7CCA-540B-40AAD50C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A49958-F3EA-624A-6291-94877B94C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62BD89-177D-3418-5C1D-FCF5C6844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1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0F2C1F-DE0C-45DA-E9AC-E29CE37AC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64A568-E038-4ACC-0EAF-CA199EB28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DACB63-021C-690B-494F-0EA4740C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E58A62-E23B-31AC-A016-EF4F316A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991B89-0F4C-2C53-B7F9-9F9A5D23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257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693215-50A3-583F-7041-FE8A66B8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3311864-C617-A37D-7834-7E3E740AA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2F48ECC-BC70-2847-2A66-033BDF79F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3A86A2-7CBF-E91B-5577-CE841187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2D5557-279F-BB75-E47E-B3011B34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A09162-B8C3-DFB6-53A7-EDC7E77B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063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152634-A077-07CA-BC26-A29D68D2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271298-1581-E88E-13E4-4E03C23D6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656EEB-242D-23C1-DF6F-941910EC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919FE7-C71C-592A-B463-8DF1EB249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1BD834-25D3-0ECF-2014-9FED9C4D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376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582256F-E5F0-57D8-140E-E670D7C0E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09C973C-3AA6-F5C3-4E90-04E545156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AEC4AC-A8F0-482E-7133-75D13C851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C6ECED-CCF2-F96E-DA5E-3FB62AB0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9CCADA-2F22-AEAA-9F43-928452AE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93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E66D9A-AF08-5DDA-8882-0D9D2914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F6997F-5100-F3AA-DB64-B0B027C04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E6A2EE-15E7-6355-3A4F-D728C047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99C93A-4AC5-0E93-4315-89275D15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F5D098-994A-0488-7CDA-114CD962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25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9CDE7A-1D03-48C6-D67C-56910EA7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E2526E-866B-6490-DCDA-1A0BDE4D3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871AECD-F691-202E-C46E-A4F40F333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D6651A-8FCC-556F-B037-17D94E4E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611803-8929-C641-DE77-2BBB5F9D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44EDB6-CC7F-882F-3926-957BE3077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11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DC9995-F555-9AB5-58F5-B8C6D8561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5F339A-9E9F-F6D7-5798-114E57E97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1E1722-8169-02AE-609E-249169261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294AEB-C10E-6E2C-B208-58F3E1B5F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78FB525-33EE-D2A5-E688-DF27517A1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BF24FB2-DECA-CD9E-AF7B-8BFB484D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1B2EB2B-9414-32ED-096D-34A1E7665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AA6E30B-1152-1B3A-AA82-7EAC1B0E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83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EECBDA-527D-6E70-65A0-2E7ECBD2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EFB14B-5110-DA2B-127D-007E426A4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5367852-C4E3-AF20-EFCB-D082BCC9D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FCEC141-BF36-2ACC-4D17-B5D561CD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5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20ADDD6-D6EE-7E99-EEDC-E207B9AA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C6B976-6B0E-31F2-3B3D-A8FB9D7A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E1FE49-456F-0CEE-ABBB-A943F1A3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34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D10031-C2B7-5F9A-B071-115AD6A0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A46040-888D-5904-EB7B-5CA1577B2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71BA876-F7B2-4DBA-1097-D0967664F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ADF4E1-E252-E03B-BF49-45A25268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AA6476-2F4B-A095-AF17-DF7A440C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FD73B5-68C2-D693-F920-A06BDCE0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32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A3E1B-D539-272B-6958-B791DE371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57E0824-382D-DB52-FF47-EE50EF7D8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3CE7DEF-1FD0-C133-A818-F403E40A4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534A8C-DF8A-3C4F-353F-F2988C191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AF23E1-8032-9027-BA67-6CFB905A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476571-4C3C-08B3-1DC8-293BD067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22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59B1B28-D6C0-E104-F685-B0AAB2DB4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6A8C85-5610-FDA5-30A2-F235209B7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F98AA8-CF01-DF93-41B5-BF76BB98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B6A0DE-E624-00CE-A6AC-96250A92E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A2403B-846C-E987-DB53-37A399E01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96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AFA74D4-506A-AE6B-A70B-BFF7A37D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D6725E-BC00-626D-6ED9-C1DB58703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69D23D-4A55-2ED6-0FE4-6ED4D7B90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28CFC3-0424-D948-A4B9-A8BC9EF4D51E}" type="datetimeFigureOut">
              <a:rPr lang="it-IT" smtClean="0"/>
              <a:t>13/11/2025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C874BC-02F6-F64C-833E-A85C2A3E4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6EB55E-4925-93A4-3EC5-7BF8574E1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0DB318-BFC9-AE46-BC9A-54BCEACC9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94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QXGuGKL57xo?feature=oembed" TargetMode="Externa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TidY4XPnFUM?feature=oembed" TargetMode="Externa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PTz-iVI2mf4?feature=oembed" TargetMode="Externa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HsElTTH8ceM?feature=oembed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06GHeYs0myA?feature=oembed" TargetMode="Externa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MYW68cP55ak?si=utexRuGN3otvAk7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C2E5CF10-FC77-C9FE-C63B-15933110B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98"/>
          <a:stretch/>
        </p:blipFill>
        <p:spPr>
          <a:xfrm>
            <a:off x="-26221" y="-576108"/>
            <a:ext cx="3002784" cy="240149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52555C9-3956-D556-74FD-EE4A672689B7}"/>
              </a:ext>
            </a:extLst>
          </p:cNvPr>
          <p:cNvSpPr/>
          <p:nvPr/>
        </p:nvSpPr>
        <p:spPr>
          <a:xfrm>
            <a:off x="0" y="6500813"/>
            <a:ext cx="12192000" cy="3571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6FB3BFC6-E159-E02E-0BE2-3AF53DB3A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46" r="52537"/>
          <a:stretch/>
        </p:blipFill>
        <p:spPr>
          <a:xfrm>
            <a:off x="2845331" y="-433702"/>
            <a:ext cx="322921" cy="211613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A1A4C01-13C8-37C7-EE24-F6AF4D2650D0}"/>
              </a:ext>
            </a:extLst>
          </p:cNvPr>
          <p:cNvSpPr txBox="1"/>
          <p:nvPr/>
        </p:nvSpPr>
        <p:spPr>
          <a:xfrm>
            <a:off x="1121450" y="1739426"/>
            <a:ext cx="10584890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3400" dirty="0">
                <a:latin typeface="Arial"/>
                <a:ea typeface="+mn-lt"/>
                <a:cs typeface="+mn-lt"/>
              </a:rPr>
              <a:t>Sviluppo del Sistema</a:t>
            </a:r>
            <a:endParaRPr lang="it-IT" sz="3600" dirty="0">
              <a:latin typeface="Arial"/>
              <a:cs typeface="Arial"/>
            </a:endParaRPr>
          </a:p>
          <a:p>
            <a:pPr algn="ctr"/>
            <a:r>
              <a:rPr lang="it-IT" sz="3400" dirty="0">
                <a:latin typeface="Arial"/>
                <a:ea typeface="+mn-lt"/>
                <a:cs typeface="+mn-lt"/>
              </a:rPr>
              <a:t>Posturale e Motorio: traiettorie tipiche e atipiche</a:t>
            </a:r>
            <a:endParaRPr lang="it-IT" sz="3400" dirty="0">
              <a:latin typeface="Arial"/>
              <a:ea typeface="Calibri"/>
              <a:cs typeface="Calibri"/>
            </a:endParaRPr>
          </a:p>
        </p:txBody>
      </p:sp>
      <p:pic>
        <p:nvPicPr>
          <p:cNvPr id="1026" name="Picture 2" descr="https://www.piedinifelici.com/wp-content/uploads/2023/05/Psicomotor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32" y="3403806"/>
            <a:ext cx="6974094" cy="26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35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7AE6EE-BE28-CBDA-AE84-67C95F42251C}"/>
              </a:ext>
            </a:extLst>
          </p:cNvPr>
          <p:cNvSpPr txBox="1"/>
          <p:nvPr/>
        </p:nvSpPr>
        <p:spPr>
          <a:xfrm>
            <a:off x="316706" y="1168158"/>
            <a:ext cx="1155858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Esperienze intra-uterine anche con i pari!</a:t>
            </a:r>
          </a:p>
          <a:p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Feti gemelli osservati a 14 e 18 settimane di gestazione mostrano specifici movimenti diretti al fratello gemello che sembrano essere già connotati da una dimensione </a:t>
            </a:r>
            <a:r>
              <a:rPr lang="it-IT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questo tipo di movimenti aumentano nel tempo a differenza di quelli rivolti verso la parete uterina </a:t>
            </a:r>
            <a:endParaRPr lang="it-IT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44D3F02-95A5-E28C-254E-1BB9E313F336}"/>
              </a:ext>
            </a:extLst>
          </p:cNvPr>
          <p:cNvSpPr/>
          <p:nvPr/>
        </p:nvSpPr>
        <p:spPr>
          <a:xfrm>
            <a:off x="0" y="0"/>
            <a:ext cx="12192000" cy="101441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DF3AD8A5-E188-18AC-CC76-08E1DEA2FD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00000" smoothness="1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6597" r="2537" b="28798"/>
          <a:stretch/>
        </p:blipFill>
        <p:spPr>
          <a:xfrm>
            <a:off x="-52965" y="-588889"/>
            <a:ext cx="2681865" cy="160330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22A03E-3EAE-2565-4281-BB9CC580682C}"/>
              </a:ext>
            </a:extLst>
          </p:cNvPr>
          <p:cNvSpPr txBox="1"/>
          <p:nvPr/>
        </p:nvSpPr>
        <p:spPr>
          <a:xfrm>
            <a:off x="316706" y="228926"/>
            <a:ext cx="1187529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it-IT" sz="3200" dirty="0">
                <a:solidFill>
                  <a:schemeClr val="bg1"/>
                </a:solidFill>
                <a:latin typeface="Arial"/>
                <a:cs typeface="Arial"/>
              </a:rPr>
              <a:t>Motricità fetale: WIRED TO BE SOCIAL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C81BAD6-9C46-2B96-431E-4DBEE723BB53}"/>
              </a:ext>
            </a:extLst>
          </p:cNvPr>
          <p:cNvSpPr txBox="1"/>
          <p:nvPr/>
        </p:nvSpPr>
        <p:spPr>
          <a:xfrm>
            <a:off x="316705" y="5921188"/>
            <a:ext cx="10156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</a:rPr>
              <a:t>Il movimento è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necessario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per sviluppare l’interazione sociale </a:t>
            </a:r>
            <a:r>
              <a:rPr lang="it-IT" sz="2000" dirty="0">
                <a:effectLst/>
                <a:latin typeface="Arial" panose="020B0604020202020204" pitchFamily="34" charset="0"/>
              </a:rPr>
              <a:t>adulto-neonato durante la vita postnatale.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0700C12-C4AC-F960-C7F1-0E7C0102F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" y="2645342"/>
            <a:ext cx="3392178" cy="300180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767FE35-B619-EEEA-BBEF-23414675E6DE}"/>
              </a:ext>
            </a:extLst>
          </p:cNvPr>
          <p:cNvSpPr txBox="1"/>
          <p:nvPr/>
        </p:nvSpPr>
        <p:spPr>
          <a:xfrm>
            <a:off x="4271964" y="5251517"/>
            <a:ext cx="62007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 dirty="0">
                <a:effectLst/>
                <a:latin typeface="Arial" panose="020B0604020202020204" pitchFamily="34" charset="0"/>
              </a:rPr>
              <a:t>Castiello et al. (2010) Wired to Be Social: The </a:t>
            </a:r>
            <a:r>
              <a:rPr lang="it-IT" sz="1500" dirty="0" err="1">
                <a:effectLst/>
                <a:latin typeface="Arial" panose="020B0604020202020204" pitchFamily="34" charset="0"/>
              </a:rPr>
              <a:t>Ontogeny</a:t>
            </a:r>
            <a:r>
              <a:rPr lang="it-IT" sz="1500" dirty="0">
                <a:effectLst/>
                <a:latin typeface="Arial" panose="020B0604020202020204" pitchFamily="34" charset="0"/>
              </a:rPr>
              <a:t> of Human Interaction. PLOS ONE 5(10)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846EE45-A7F5-EA58-C4BB-C4AF8794ACF2}"/>
              </a:ext>
            </a:extLst>
          </p:cNvPr>
          <p:cNvSpPr txBox="1"/>
          <p:nvPr/>
        </p:nvSpPr>
        <p:spPr>
          <a:xfrm>
            <a:off x="4271964" y="2927289"/>
            <a:ext cx="76033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Veniamo al mondo con una sensibilità altissima a stimoli di natura sociale, li preferiamo, li ricerchiamo e siamo anche capaci di mettere in atto dei comportamenti interattivi….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5888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7AE6EE-BE28-CBDA-AE84-67C95F42251C}"/>
              </a:ext>
            </a:extLst>
          </p:cNvPr>
          <p:cNvSpPr txBox="1"/>
          <p:nvPr/>
        </p:nvSpPr>
        <p:spPr>
          <a:xfrm>
            <a:off x="296066" y="1213841"/>
            <a:ext cx="5061747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Reazioni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automatiche e stereotipate</a:t>
            </a:r>
          </a:p>
          <a:p>
            <a:r>
              <a:rPr lang="it-IT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particolari stimolazioni esterne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IMPORTANTI perché? 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 La loro presenza alla nascita e la loro</a:t>
            </a:r>
          </a:p>
          <a:p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successiva scomparsa al </a:t>
            </a:r>
            <a:r>
              <a:rPr lang="it-IT" sz="20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momento giusto</a:t>
            </a:r>
          </a:p>
          <a:p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sono indicatori di un normale sviluppo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eurologico</a:t>
            </a:r>
          </a:p>
          <a:p>
            <a:endParaRPr lang="it-IT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Alcuni riflessi costituiscono il fondamento</a:t>
            </a:r>
          </a:p>
          <a:p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lo sviluppo degli schemi di</a:t>
            </a:r>
          </a:p>
          <a:p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comportamento volontario che emergono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uccessivamente</a:t>
            </a:r>
            <a:endParaRPr lang="it-IT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44D3F02-95A5-E28C-254E-1BB9E313F336}"/>
              </a:ext>
            </a:extLst>
          </p:cNvPr>
          <p:cNvSpPr/>
          <p:nvPr/>
        </p:nvSpPr>
        <p:spPr>
          <a:xfrm>
            <a:off x="0" y="0"/>
            <a:ext cx="12192000" cy="101441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DF3AD8A5-E188-18AC-CC76-08E1DEA2FD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00000" smoothness="1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6597" r="2537" b="28798"/>
          <a:stretch/>
        </p:blipFill>
        <p:spPr>
          <a:xfrm>
            <a:off x="-52965" y="-588889"/>
            <a:ext cx="2681865" cy="160330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1306B5E-C6D1-692D-EC92-3523E0103A98}"/>
              </a:ext>
            </a:extLst>
          </p:cNvPr>
          <p:cNvSpPr txBox="1"/>
          <p:nvPr/>
        </p:nvSpPr>
        <p:spPr>
          <a:xfrm>
            <a:off x="1933228" y="199428"/>
            <a:ext cx="996270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it-IT" sz="3200" dirty="0">
                <a:solidFill>
                  <a:schemeClr val="bg1"/>
                </a:solidFill>
                <a:latin typeface="Arial"/>
                <a:cs typeface="Arial"/>
              </a:rPr>
              <a:t>I RIFLESSI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C52EFC3-5D28-0E05-1C45-052AED5CE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3" y="983631"/>
            <a:ext cx="6538121" cy="5852154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60931F7A-CEB9-654A-43AA-528C1DDF8125}"/>
              </a:ext>
            </a:extLst>
          </p:cNvPr>
          <p:cNvSpPr/>
          <p:nvPr/>
        </p:nvSpPr>
        <p:spPr>
          <a:xfrm>
            <a:off x="8501063" y="1014413"/>
            <a:ext cx="1371600" cy="88582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C6BA49D-7120-F948-3F94-593E627D6927}"/>
              </a:ext>
            </a:extLst>
          </p:cNvPr>
          <p:cNvSpPr/>
          <p:nvPr/>
        </p:nvSpPr>
        <p:spPr>
          <a:xfrm>
            <a:off x="10180456" y="1014413"/>
            <a:ext cx="1371600" cy="88582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163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CE993-5E5A-EDCD-007E-5209DBA2C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47AFE1DF-CE29-C7DD-6C04-DA6445DA5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98"/>
          <a:stretch/>
        </p:blipFill>
        <p:spPr>
          <a:xfrm>
            <a:off x="180255" y="-174417"/>
            <a:ext cx="1899267" cy="151895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2FC512-62FD-A72D-7C30-9E6CA7D44FC6}"/>
              </a:ext>
            </a:extLst>
          </p:cNvPr>
          <p:cNvSpPr txBox="1"/>
          <p:nvPr/>
        </p:nvSpPr>
        <p:spPr>
          <a:xfrm>
            <a:off x="3046771" y="1113704"/>
            <a:ext cx="8482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Le tappe dello sviluppo motorio (0-2 anni)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B81708-49C8-4987-E148-48D2B5BCF02E}"/>
              </a:ext>
            </a:extLst>
          </p:cNvPr>
          <p:cNvSpPr txBox="1"/>
          <p:nvPr/>
        </p:nvSpPr>
        <p:spPr>
          <a:xfrm>
            <a:off x="733732" y="1857985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2. Motricità neonatale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170F64D-B0DC-11CB-CCFF-46A3FE7D7200}"/>
              </a:ext>
            </a:extLst>
          </p:cNvPr>
          <p:cNvSpPr txBox="1"/>
          <p:nvPr/>
        </p:nvSpPr>
        <p:spPr>
          <a:xfrm>
            <a:off x="733732" y="3038534"/>
            <a:ext cx="404474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Riflesso di suzione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Dalla nascita ai 4-7 mesi;</a:t>
            </a:r>
          </a:p>
          <a:p>
            <a:pPr marL="285750" indent="-285750">
              <a:buFontTx/>
              <a:buChar char="-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Evocato con stimolazione del palato del neonato che inizierà a succhiare. </a:t>
            </a:r>
          </a:p>
        </p:txBody>
      </p:sp>
      <p:pic>
        <p:nvPicPr>
          <p:cNvPr id="4098" name="Picture 2" descr="https://www.marsica.net/riabilitazione/massaggioneonatale_file/image0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727" y="1857985"/>
            <a:ext cx="4863778" cy="32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1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B5D7F-65D9-5268-1ED3-3328EEA53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6691F2A7-DCA0-E2CA-7FA7-D64E776159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98"/>
          <a:stretch/>
        </p:blipFill>
        <p:spPr>
          <a:xfrm>
            <a:off x="180255" y="-174417"/>
            <a:ext cx="1899267" cy="151895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4F7EA17-4FA1-C866-BABF-D2864656F63A}"/>
              </a:ext>
            </a:extLst>
          </p:cNvPr>
          <p:cNvSpPr txBox="1"/>
          <p:nvPr/>
        </p:nvSpPr>
        <p:spPr>
          <a:xfrm>
            <a:off x="3046770" y="1113704"/>
            <a:ext cx="8432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Le tappe dello sviluppo motorio (0-2 anni)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B1229C-AD95-F0D3-4FCA-EF56B3DAC0E6}"/>
              </a:ext>
            </a:extLst>
          </p:cNvPr>
          <p:cNvSpPr txBox="1"/>
          <p:nvPr/>
        </p:nvSpPr>
        <p:spPr>
          <a:xfrm>
            <a:off x="733732" y="1857985"/>
            <a:ext cx="6098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2. Motricità neonatale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2D05BF8-E083-C285-2D55-A346DD4DFFB7}"/>
              </a:ext>
            </a:extLst>
          </p:cNvPr>
          <p:cNvSpPr txBox="1"/>
          <p:nvPr/>
        </p:nvSpPr>
        <p:spPr>
          <a:xfrm>
            <a:off x="522953" y="2935296"/>
            <a:ext cx="50476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Rooting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(o ricerca)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Dalla nascita ai 4-6 mesi;</a:t>
            </a:r>
          </a:p>
          <a:p>
            <a:pPr marL="285750" indent="-285750">
              <a:buFontTx/>
              <a:buChar char="-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Quando si va a sollecitare, accarezzare, l’area della bocca, il neonato, apre la bocca e ruota il viso dal lato in cui avverte lo stimolo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78883CE-9A0F-09E5-C39E-1FD46000C428}"/>
              </a:ext>
            </a:extLst>
          </p:cNvPr>
          <p:cNvSpPr txBox="1"/>
          <p:nvPr/>
        </p:nvSpPr>
        <p:spPr>
          <a:xfrm>
            <a:off x="391447" y="5744296"/>
            <a:ext cx="819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Insieme al riflesso di suzione è importante perché consente di alimentarsi!</a:t>
            </a:r>
          </a:p>
        </p:txBody>
      </p:sp>
      <p:pic>
        <p:nvPicPr>
          <p:cNvPr id="9" name="Elementi multimediali online 8" title="Rooting Reflex in Newborn Infant Baby | Pediatric Nursing Assessment">
            <a:hlinkClick r:id="" action="ppaction://media"/>
            <a:extLst>
              <a:ext uri="{FF2B5EF4-FFF2-40B4-BE49-F238E27FC236}">
                <a16:creationId xmlns:a16="http://schemas.microsoft.com/office/drawing/2014/main" id="{0D997940-5A11-FD4E-3CDE-95FA675208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80118" y="2483310"/>
            <a:ext cx="5199279" cy="29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7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B5D7F-65D9-5268-1ED3-3328EEA53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6691F2A7-DCA0-E2CA-7FA7-D64E776159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98"/>
          <a:stretch/>
        </p:blipFill>
        <p:spPr>
          <a:xfrm>
            <a:off x="180255" y="-174417"/>
            <a:ext cx="1899267" cy="151895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4F7EA17-4FA1-C866-BABF-D2864656F63A}"/>
              </a:ext>
            </a:extLst>
          </p:cNvPr>
          <p:cNvSpPr txBox="1"/>
          <p:nvPr/>
        </p:nvSpPr>
        <p:spPr>
          <a:xfrm>
            <a:off x="3046770" y="1113704"/>
            <a:ext cx="8432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Le tappe dello sviluppo motorio (0-2 anni)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B1229C-AD95-F0D3-4FCA-EF56B3DAC0E6}"/>
              </a:ext>
            </a:extLst>
          </p:cNvPr>
          <p:cNvSpPr txBox="1"/>
          <p:nvPr/>
        </p:nvSpPr>
        <p:spPr>
          <a:xfrm>
            <a:off x="733732" y="1857985"/>
            <a:ext cx="6098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2. Motricità neonatale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2D05BF8-E083-C285-2D55-A346DD4DFFB7}"/>
              </a:ext>
            </a:extLst>
          </p:cNvPr>
          <p:cNvSpPr txBox="1"/>
          <p:nvPr/>
        </p:nvSpPr>
        <p:spPr>
          <a:xfrm>
            <a:off x="522952" y="2935296"/>
            <a:ext cx="590435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Tono asimmetrico o </a:t>
            </a:r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schermatore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Dalla nascita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ai 6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mesi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è il riflesso tonico asimmetrico del collo (ATNR), un riflesso arcaico del neonato che si manifesta quando il bambino, girando la testa da un lato, tende a estendere il braccio e la gamba sullo stesso lato, mentre flette quelli del lato opposto, assumendo una posa simile a quella di uno schermidore. </a:t>
            </a:r>
          </a:p>
        </p:txBody>
      </p:sp>
      <p:sp>
        <p:nvSpPr>
          <p:cNvPr id="2" name="AutoShape 2" descr="Riflesso tonico - asimmetrico del collo - www.neuropsicomotricista.it"/>
          <p:cNvSpPr>
            <a:spLocks noChangeAspect="1" noChangeArrowheads="1"/>
          </p:cNvSpPr>
          <p:nvPr/>
        </p:nvSpPr>
        <p:spPr bwMode="auto">
          <a:xfrm>
            <a:off x="155574" y="-144463"/>
            <a:ext cx="3079749" cy="307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2" name="Picture 4" descr="Riflesso tonico - asimmetrico del co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461" y="2185148"/>
            <a:ext cx="4768691" cy="313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6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3E6E9-4FAB-3FA0-E9B8-3A9A48BB6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8819A4FF-493B-0D47-1B13-9BC9200439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98"/>
          <a:stretch/>
        </p:blipFill>
        <p:spPr>
          <a:xfrm>
            <a:off x="180255" y="-174417"/>
            <a:ext cx="1899267" cy="151895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4208ED-7D3A-D2C0-44E5-EEAB430EF6E2}"/>
              </a:ext>
            </a:extLst>
          </p:cNvPr>
          <p:cNvSpPr txBox="1"/>
          <p:nvPr/>
        </p:nvSpPr>
        <p:spPr>
          <a:xfrm>
            <a:off x="3046770" y="1113704"/>
            <a:ext cx="80440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Le tappe dello sviluppo motorio (0-2 anni)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27654B-6A3B-BF72-5C9C-DF1587FBC0A0}"/>
              </a:ext>
            </a:extLst>
          </p:cNvPr>
          <p:cNvSpPr txBox="1"/>
          <p:nvPr/>
        </p:nvSpPr>
        <p:spPr>
          <a:xfrm>
            <a:off x="733732" y="1857985"/>
            <a:ext cx="6098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2. Motricità neonatale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E6B715-7D43-BC4F-CE67-3DE09C5DD8D2}"/>
              </a:ext>
            </a:extLst>
          </p:cNvPr>
          <p:cNvSpPr txBox="1"/>
          <p:nvPr/>
        </p:nvSpPr>
        <p:spPr>
          <a:xfrm>
            <a:off x="542004" y="2771543"/>
            <a:ext cx="426597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Grasping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(o presa)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Dalle 2 settimane ai 3 mesi per il palmare e ai 9-10 mesi per quello plantare;</a:t>
            </a:r>
          </a:p>
          <a:p>
            <a:pPr marL="285750" indent="-285750">
              <a:buFontTx/>
              <a:buChar char="-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Consiste nella chiusura della mano o del piede attorno all’oggetto che ne ha stimolato il palmo; </a:t>
            </a:r>
          </a:p>
          <a:p>
            <a:pPr marL="285750" indent="-285750">
              <a:buFontTx/>
              <a:buChar char="-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Prepara la prensione volontaria. </a:t>
            </a:r>
          </a:p>
        </p:txBody>
      </p:sp>
      <p:pic>
        <p:nvPicPr>
          <p:cNvPr id="7" name="Elementi multimediali online 6" title="Grasp Reflex">
            <a:hlinkClick r:id="" action="ppaction://media"/>
            <a:extLst>
              <a:ext uri="{FF2B5EF4-FFF2-40B4-BE49-F238E27FC236}">
                <a16:creationId xmlns:a16="http://schemas.microsoft.com/office/drawing/2014/main" id="{44D1D43D-6293-F14D-A5E0-7F9430BED8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65059" y="1983144"/>
            <a:ext cx="5525729" cy="41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8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BDE39-FBB1-89C5-6F69-8D52018A5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18CFE86B-7C62-4A65-6A5F-ED301AF19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98"/>
          <a:stretch/>
        </p:blipFill>
        <p:spPr>
          <a:xfrm>
            <a:off x="180255" y="-174417"/>
            <a:ext cx="1899267" cy="151895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8B934C5-02EA-9971-877F-2813BE63B884}"/>
              </a:ext>
            </a:extLst>
          </p:cNvPr>
          <p:cNvSpPr txBox="1"/>
          <p:nvPr/>
        </p:nvSpPr>
        <p:spPr>
          <a:xfrm>
            <a:off x="3046771" y="1113704"/>
            <a:ext cx="8018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Le tappe dello sviluppo motorio (0-2 anni)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C4F8FC-209A-F5CD-EA93-B00F8A82D1DB}"/>
              </a:ext>
            </a:extLst>
          </p:cNvPr>
          <p:cNvSpPr txBox="1"/>
          <p:nvPr/>
        </p:nvSpPr>
        <p:spPr>
          <a:xfrm>
            <a:off x="733732" y="1857985"/>
            <a:ext cx="6098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2. Motricità neonatale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A75DCFD-ACDF-779A-7DD7-5F700FCBEF3D}"/>
              </a:ext>
            </a:extLst>
          </p:cNvPr>
          <p:cNvSpPr txBox="1"/>
          <p:nvPr/>
        </p:nvSpPr>
        <p:spPr>
          <a:xfrm>
            <a:off x="431803" y="2805028"/>
            <a:ext cx="37829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Riflesso di Moro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Dalle 28 settimane ai 4-5 mesi;</a:t>
            </a:r>
          </a:p>
          <a:p>
            <a:pPr marL="285750" indent="-285750">
              <a:buFontTx/>
              <a:buChar char="-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Evocato a seguito diversi stimoli (i.e. movimenti bruschi, rumori forti). Il neonato reagisce aprendo le braccia e le mani e poi riportando tutto al corpo</a:t>
            </a:r>
            <a:r>
              <a:rPr lang="it-IT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it-IT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Elementi multimediali online 6" title="Moro Reflex">
            <a:hlinkClick r:id="" action="ppaction://media"/>
            <a:extLst>
              <a:ext uri="{FF2B5EF4-FFF2-40B4-BE49-F238E27FC236}">
                <a16:creationId xmlns:a16="http://schemas.microsoft.com/office/drawing/2014/main" id="{A0660493-1BF5-2BE8-B56C-5FE5056882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89522" y="2235972"/>
            <a:ext cx="4773561" cy="358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82106-723C-38BF-8A9F-59B57DE1F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BC77CA12-DC06-368B-D9B7-068CFC5A1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98"/>
          <a:stretch/>
        </p:blipFill>
        <p:spPr>
          <a:xfrm>
            <a:off x="180255" y="-174417"/>
            <a:ext cx="1899267" cy="151895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A7A5B1-8C59-E1D9-ACAE-BB66803C6A82}"/>
              </a:ext>
            </a:extLst>
          </p:cNvPr>
          <p:cNvSpPr txBox="1"/>
          <p:nvPr/>
        </p:nvSpPr>
        <p:spPr>
          <a:xfrm>
            <a:off x="3046770" y="1113704"/>
            <a:ext cx="8283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Le tappe dello sviluppo motorio (0-2 anni)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77F3D5A-BE22-8796-B14B-C318A40231F8}"/>
              </a:ext>
            </a:extLst>
          </p:cNvPr>
          <p:cNvSpPr txBox="1"/>
          <p:nvPr/>
        </p:nvSpPr>
        <p:spPr>
          <a:xfrm>
            <a:off x="733732" y="1857985"/>
            <a:ext cx="6098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2. Motricità neonatale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A5F424-0743-B7CA-6898-CF9F54F94F2E}"/>
              </a:ext>
            </a:extLst>
          </p:cNvPr>
          <p:cNvSpPr txBox="1"/>
          <p:nvPr/>
        </p:nvSpPr>
        <p:spPr>
          <a:xfrm>
            <a:off x="586248" y="2771543"/>
            <a:ext cx="397100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Marcia automatica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Dalle 2 settimane ai 2-3 mesi;</a:t>
            </a:r>
          </a:p>
          <a:p>
            <a:pPr marL="285750" indent="-285750">
              <a:buFontTx/>
              <a:buChar char="-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 sorretto verticalmente mentre i piedi toccano una superficie, l’infante muove le gambe facendo dei passi;</a:t>
            </a:r>
          </a:p>
          <a:p>
            <a:pPr marL="285750" indent="-285750">
              <a:buFontTx/>
              <a:buChar char="-"/>
            </a:pPr>
            <a:endParaRPr lang="it-IT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Prepara la deambulazione volontaria. </a:t>
            </a:r>
          </a:p>
        </p:txBody>
      </p:sp>
      <p:pic>
        <p:nvPicPr>
          <p:cNvPr id="7" name="Elementi multimediali online 6" title="Walking/ Stepping Reflex in the Newborn #pediatrics">
            <a:hlinkClick r:id="" action="ppaction://media"/>
            <a:extLst>
              <a:ext uri="{FF2B5EF4-FFF2-40B4-BE49-F238E27FC236}">
                <a16:creationId xmlns:a16="http://schemas.microsoft.com/office/drawing/2014/main" id="{90C66C79-F1C3-F8E9-65D5-BEDDCAFA56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02319" y="1930573"/>
            <a:ext cx="2232432" cy="395412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53ED94A-749C-2C62-66C1-5FC85BC12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3921" y="2810091"/>
            <a:ext cx="2667872" cy="219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7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D0820-D22B-B7D0-1BBA-EBA15F4CD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8DE148FB-3C7C-AF38-8DBE-7B95BE4FD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98"/>
          <a:stretch/>
        </p:blipFill>
        <p:spPr>
          <a:xfrm>
            <a:off x="180255" y="-174417"/>
            <a:ext cx="1899267" cy="151895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7C304A-0EA3-F225-E502-21B044B0D749}"/>
              </a:ext>
            </a:extLst>
          </p:cNvPr>
          <p:cNvSpPr txBox="1"/>
          <p:nvPr/>
        </p:nvSpPr>
        <p:spPr>
          <a:xfrm>
            <a:off x="3046771" y="1113704"/>
            <a:ext cx="7911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Le tappe dello sviluppo motorio (0-2 anni)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434C00-DCA2-15E2-77A8-C3870A436DFC}"/>
              </a:ext>
            </a:extLst>
          </p:cNvPr>
          <p:cNvSpPr txBox="1"/>
          <p:nvPr/>
        </p:nvSpPr>
        <p:spPr>
          <a:xfrm>
            <a:off x="733732" y="1857985"/>
            <a:ext cx="6098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2. Motricità neonatale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2090BD-9003-DAC8-4085-C0ED364B0FB7}"/>
              </a:ext>
            </a:extLst>
          </p:cNvPr>
          <p:cNvSpPr txBox="1"/>
          <p:nvPr/>
        </p:nvSpPr>
        <p:spPr>
          <a:xfrm>
            <a:off x="729430" y="3125505"/>
            <a:ext cx="46346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Riflesso di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Galant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Dalle 20 settimane ai 3-4 mesi;</a:t>
            </a:r>
          </a:p>
          <a:p>
            <a:pPr marL="285750" indent="-285750">
              <a:buFontTx/>
              <a:buChar char="-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bambino curva il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corpo (anca)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verso il lato stimolato. </a:t>
            </a:r>
          </a:p>
        </p:txBody>
      </p:sp>
      <p:pic>
        <p:nvPicPr>
          <p:cNvPr id="8" name="Elementi multimediali online 7" title="Galant reflex">
            <a:hlinkClick r:id="" action="ppaction://media"/>
            <a:extLst>
              <a:ext uri="{FF2B5EF4-FFF2-40B4-BE49-F238E27FC236}">
                <a16:creationId xmlns:a16="http://schemas.microsoft.com/office/drawing/2014/main" id="{342E719D-008E-F906-1D8D-5EFAF5879F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06064" y="1958173"/>
            <a:ext cx="5451987" cy="408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0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DB76F-0B16-4DE0-03A5-54CA860D4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22493964-F5E1-EC8D-3601-DAD4DCA5D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98"/>
          <a:stretch/>
        </p:blipFill>
        <p:spPr>
          <a:xfrm>
            <a:off x="180255" y="-174417"/>
            <a:ext cx="1899267" cy="151895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BA949F-58BE-0D3B-3088-98FF4B15B486}"/>
              </a:ext>
            </a:extLst>
          </p:cNvPr>
          <p:cNvSpPr txBox="1"/>
          <p:nvPr/>
        </p:nvSpPr>
        <p:spPr>
          <a:xfrm>
            <a:off x="3046771" y="1113704"/>
            <a:ext cx="6519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Le tappe dello sviluppo motorio (0-2 anni)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454C8F-9744-20BD-8FC4-DD9526BB9B4F}"/>
              </a:ext>
            </a:extLst>
          </p:cNvPr>
          <p:cNvSpPr txBox="1"/>
          <p:nvPr/>
        </p:nvSpPr>
        <p:spPr>
          <a:xfrm>
            <a:off x="689487" y="1916979"/>
            <a:ext cx="6098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2. Motricità neonatale </a:t>
            </a:r>
          </a:p>
        </p:txBody>
      </p:sp>
      <p:sp>
        <p:nvSpPr>
          <p:cNvPr id="9" name="Rombo 8">
            <a:extLst>
              <a:ext uri="{FF2B5EF4-FFF2-40B4-BE49-F238E27FC236}">
                <a16:creationId xmlns:a16="http://schemas.microsoft.com/office/drawing/2014/main" id="{D552F15D-4AB2-A2DD-076C-2C8F4DCE442C}"/>
              </a:ext>
            </a:extLst>
          </p:cNvPr>
          <p:cNvSpPr/>
          <p:nvPr/>
        </p:nvSpPr>
        <p:spPr>
          <a:xfrm>
            <a:off x="1011717" y="2793666"/>
            <a:ext cx="236341" cy="283589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2FBFB03-5F93-2266-049C-C739A1D4F02E}"/>
              </a:ext>
            </a:extLst>
          </p:cNvPr>
          <p:cNvSpPr txBox="1"/>
          <p:nvPr/>
        </p:nvSpPr>
        <p:spPr>
          <a:xfrm>
            <a:off x="1386348" y="2785761"/>
            <a:ext cx="849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Riflessi: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reazioni automatiche e stereotipate a particolari stimolazioni esterne. 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3EF0763-8C49-DF4D-D7CD-B741C21745E6}"/>
              </a:ext>
            </a:extLst>
          </p:cNvPr>
          <p:cNvCxnSpPr/>
          <p:nvPr/>
        </p:nvCxnSpPr>
        <p:spPr>
          <a:xfrm>
            <a:off x="2023415" y="3508670"/>
            <a:ext cx="1519084" cy="450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9EA627A-DE2B-7635-16B8-BE6D59CC570A}"/>
              </a:ext>
            </a:extLst>
          </p:cNvPr>
          <p:cNvCxnSpPr>
            <a:cxnSpLocks/>
          </p:cNvCxnSpPr>
          <p:nvPr/>
        </p:nvCxnSpPr>
        <p:spPr>
          <a:xfrm flipH="1">
            <a:off x="1563330" y="3514118"/>
            <a:ext cx="440607" cy="6891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DFCF3CB-1E41-8222-4DE9-05D4219832A1}"/>
              </a:ext>
            </a:extLst>
          </p:cNvPr>
          <p:cNvSpPr txBox="1"/>
          <p:nvPr/>
        </p:nvSpPr>
        <p:spPr>
          <a:xfrm>
            <a:off x="3523635" y="3451123"/>
            <a:ext cx="3163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Riflessi neonatali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(spariscono con la crescita)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2089688-DBC4-D707-EA2A-1F4F121A5977}"/>
              </a:ext>
            </a:extLst>
          </p:cNvPr>
          <p:cNvSpPr txBox="1"/>
          <p:nvPr/>
        </p:nvSpPr>
        <p:spPr>
          <a:xfrm>
            <a:off x="1007806" y="4274284"/>
            <a:ext cx="2192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Riflessi permanenti 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(i.e. riflesso pupillare, starnuto, sbadiglio)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7D696AD9-5639-8B70-FD49-AABB8E3F2AD6}"/>
              </a:ext>
            </a:extLst>
          </p:cNvPr>
          <p:cNvCxnSpPr/>
          <p:nvPr/>
        </p:nvCxnSpPr>
        <p:spPr>
          <a:xfrm>
            <a:off x="5338916" y="4097454"/>
            <a:ext cx="1666568" cy="489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316B733-E317-1CB5-361C-9EE953ECCD27}"/>
              </a:ext>
            </a:extLst>
          </p:cNvPr>
          <p:cNvSpPr txBox="1"/>
          <p:nvPr/>
        </p:nvSpPr>
        <p:spPr>
          <a:xfrm>
            <a:off x="7151737" y="4312604"/>
            <a:ext cx="4291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IMPORTANTI perché loro presenza alla nascita e loro scomparsa al momento giusto sono indicatori di un normale sviluppo neurologico!!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A8706A0E-97BF-4398-6030-9BA6F50AD5D6}"/>
              </a:ext>
            </a:extLst>
          </p:cNvPr>
          <p:cNvSpPr/>
          <p:nvPr/>
        </p:nvSpPr>
        <p:spPr>
          <a:xfrm>
            <a:off x="7251905" y="4151507"/>
            <a:ext cx="4091447" cy="164684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29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7AE6EE-BE28-CBDA-AE84-67C95F42251C}"/>
              </a:ext>
            </a:extLst>
          </p:cNvPr>
          <p:cNvSpPr txBox="1"/>
          <p:nvPr/>
        </p:nvSpPr>
        <p:spPr>
          <a:xfrm>
            <a:off x="1696416" y="866897"/>
            <a:ext cx="8848726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/>
                <a:cs typeface="Arial"/>
              </a:rPr>
              <a:t>Scrivi 3 parole che ti vengono in mente se pensi allo </a:t>
            </a:r>
          </a:p>
          <a:p>
            <a:pPr algn="ctr"/>
            <a:r>
              <a:rPr lang="it-IT" sz="2400" dirty="0">
                <a:latin typeface="Arial"/>
                <a:cs typeface="Arial"/>
              </a:rPr>
              <a:t>SVILUPPO MOTORIO</a:t>
            </a:r>
            <a:r>
              <a:rPr lang="it-IT" sz="2400" dirty="0" smtClean="0">
                <a:latin typeface="Arial"/>
                <a:cs typeface="Arial"/>
              </a:rPr>
              <a:t>…</a:t>
            </a:r>
          </a:p>
          <a:p>
            <a:pPr algn="ctr"/>
            <a:endParaRPr lang="it-IT" sz="2400" dirty="0">
              <a:latin typeface="Arial"/>
              <a:cs typeface="Arial"/>
            </a:endParaRPr>
          </a:p>
          <a:p>
            <a:pPr algn="ctr"/>
            <a:endParaRPr lang="it-IT" sz="2400" dirty="0" smtClean="0">
              <a:latin typeface="Arial"/>
              <a:cs typeface="Arial"/>
            </a:endParaRPr>
          </a:p>
          <a:p>
            <a:pPr algn="ctr"/>
            <a:r>
              <a:rPr lang="it-IT" sz="2400" dirty="0" smtClean="0">
                <a:latin typeface="Arial"/>
                <a:cs typeface="Arial"/>
              </a:rPr>
              <a:t>A cosa serve il suo sviluppo nel contesto diagnostico in età evolutiva? </a:t>
            </a:r>
            <a:endParaRPr lang="it-IT" sz="2400" dirty="0">
              <a:latin typeface="Arial"/>
              <a:cs typeface="Arial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44D3F02-95A5-E28C-254E-1BB9E313F336}"/>
              </a:ext>
            </a:extLst>
          </p:cNvPr>
          <p:cNvSpPr/>
          <p:nvPr/>
        </p:nvSpPr>
        <p:spPr>
          <a:xfrm>
            <a:off x="0" y="6770"/>
            <a:ext cx="12192000" cy="101441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DF3AD8A5-E188-18AC-CC76-08E1DEA2F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100000" smoothness="1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6597" r="2537" b="28798"/>
          <a:stretch/>
        </p:blipFill>
        <p:spPr>
          <a:xfrm>
            <a:off x="-52965" y="-588889"/>
            <a:ext cx="2681865" cy="1603302"/>
          </a:xfrm>
          <a:prstGeom prst="rect">
            <a:avLst/>
          </a:prstGeom>
        </p:spPr>
      </p:pic>
      <p:pic>
        <p:nvPicPr>
          <p:cNvPr id="8" name="Picture 2" descr="https://www.piedinifelici.com/wp-content/uploads/2023/05/Psicomotor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32" y="3403806"/>
            <a:ext cx="6974094" cy="26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1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7AE6EE-BE28-CBDA-AE84-67C95F42251C}"/>
              </a:ext>
            </a:extLst>
          </p:cNvPr>
          <p:cNvSpPr txBox="1"/>
          <p:nvPr/>
        </p:nvSpPr>
        <p:spPr>
          <a:xfrm>
            <a:off x="371475" y="1409700"/>
            <a:ext cx="7272338" cy="63094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GMs</a:t>
            </a:r>
            <a:r>
              <a:rPr lang="it-IT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sono movimenti generalizzati che coinvolgono l’intero corpo, possono durare da pochi secondi ad un minuto.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Motricità spontanea del lattante: movimenti </a:t>
            </a:r>
            <a:r>
              <a:rPr lang="it-IT" sz="2400" dirty="0" err="1" smtClean="0">
                <a:solidFill>
                  <a:srgbClr val="0070C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writhing</a:t>
            </a:r>
            <a:r>
              <a:rPr lang="it-IT" sz="2400" dirty="0"/>
              <a:t> Movimenti complessi, ampi e lenti che coinvolgono tutto il corpo, simili a stiracchiamenti ed espressioni di estensione, flessione e </a:t>
            </a:r>
            <a:r>
              <a:rPr lang="it-IT" sz="2400" dirty="0" smtClean="0"/>
              <a:t>rotazione</a:t>
            </a:r>
            <a:r>
              <a:rPr lang="it-IT" sz="2400" dirty="0"/>
              <a:t> </a:t>
            </a:r>
            <a:r>
              <a:rPr lang="it-IT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(primi </a:t>
            </a:r>
            <a:r>
              <a:rPr lang="it-IT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due mesi di vita) e movimenti </a:t>
            </a:r>
            <a:r>
              <a:rPr lang="it-IT" sz="2400" dirty="0" err="1">
                <a:solidFill>
                  <a:srgbClr val="0070C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fidgety</a:t>
            </a:r>
            <a:r>
              <a:rPr lang="it-IT" sz="2400" dirty="0">
                <a:solidFill>
                  <a:srgbClr val="0070C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(dalla 6° alla 9° settimana dopo la nascita).</a:t>
            </a:r>
          </a:p>
          <a:p>
            <a:endParaRPr lang="it-IT" sz="2400" dirty="0">
              <a:latin typeface="Helvetica" pitchFamily="2" charset="0"/>
            </a:endParaRPr>
          </a:p>
          <a:p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Flessioni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estensioni degli arti complesse, ricche di rotazioni e di continui piccoli cambiamenti di direzione -&gt;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fluidità ed eleganza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aspetto caratteristico e saliente dei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GMs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nel neonato sano.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cambiano in velocità, forza ed ampiezza </a:t>
            </a:r>
            <a:r>
              <a:rPr lang="it-I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iniziando ed</a:t>
            </a:r>
            <a:endParaRPr lang="it-IT" sz="2000" dirty="0">
              <a:solidFill>
                <a:srgbClr val="0070C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esaurendosi in modo graduale</a:t>
            </a:r>
            <a:r>
              <a:rPr lang="it-IT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44D3F02-95A5-E28C-254E-1BB9E313F336}"/>
              </a:ext>
            </a:extLst>
          </p:cNvPr>
          <p:cNvSpPr/>
          <p:nvPr/>
        </p:nvSpPr>
        <p:spPr>
          <a:xfrm>
            <a:off x="0" y="0"/>
            <a:ext cx="12192000" cy="101441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DF3AD8A5-E188-18AC-CC76-08E1DEA2FD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00000" smoothness="1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6597" r="2537" b="28798"/>
          <a:stretch/>
        </p:blipFill>
        <p:spPr>
          <a:xfrm>
            <a:off x="-52965" y="-588889"/>
            <a:ext cx="2681865" cy="160330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1306B5E-C6D1-692D-EC92-3523E0103A98}"/>
              </a:ext>
            </a:extLst>
          </p:cNvPr>
          <p:cNvSpPr txBox="1"/>
          <p:nvPr/>
        </p:nvSpPr>
        <p:spPr>
          <a:xfrm>
            <a:off x="5983368" y="188031"/>
            <a:ext cx="620863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3200" dirty="0">
                <a:solidFill>
                  <a:srgbClr val="FFFFFF"/>
                </a:solidFill>
                <a:effectLst/>
                <a:latin typeface="Helvetica" pitchFamily="2" charset="0"/>
              </a:rPr>
              <a:t>GENERAL MOVEMENTS (GMS)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1D935FD-4273-6864-76BC-38F029C41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9826" y="1409700"/>
            <a:ext cx="2273300" cy="20193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8350180" y="5319115"/>
            <a:ext cx="3328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https://www.youtube.com/watch?v=2tGAK8BKJwo</a:t>
            </a:r>
          </a:p>
        </p:txBody>
      </p:sp>
      <p:sp>
        <p:nvSpPr>
          <p:cNvPr id="6" name="Rettangolo 5"/>
          <p:cNvSpPr/>
          <p:nvPr/>
        </p:nvSpPr>
        <p:spPr>
          <a:xfrm>
            <a:off x="8350180" y="3905953"/>
            <a:ext cx="3146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https://www.youtube.com/watch?v=pGVZA8Yhs4I</a:t>
            </a:r>
          </a:p>
        </p:txBody>
      </p:sp>
    </p:spTree>
    <p:extLst>
      <p:ext uri="{BB962C8B-B14F-4D97-AF65-F5344CB8AC3E}">
        <p14:creationId xmlns:p14="http://schemas.microsoft.com/office/powerpoint/2010/main" val="597790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544D3F02-95A5-E28C-254E-1BB9E313F336}"/>
              </a:ext>
            </a:extLst>
          </p:cNvPr>
          <p:cNvSpPr/>
          <p:nvPr/>
        </p:nvSpPr>
        <p:spPr>
          <a:xfrm>
            <a:off x="0" y="0"/>
            <a:ext cx="12192000" cy="101441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DF3AD8A5-E188-18AC-CC76-08E1DEA2F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100000" smoothness="1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6597" r="2537" b="28798"/>
          <a:stretch/>
        </p:blipFill>
        <p:spPr>
          <a:xfrm>
            <a:off x="-52965" y="-588889"/>
            <a:ext cx="2681865" cy="160330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1306B5E-C6D1-692D-EC92-3523E0103A98}"/>
              </a:ext>
            </a:extLst>
          </p:cNvPr>
          <p:cNvSpPr txBox="1"/>
          <p:nvPr/>
        </p:nvSpPr>
        <p:spPr>
          <a:xfrm>
            <a:off x="2092406" y="140790"/>
            <a:ext cx="996270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it-IT" sz="3200" dirty="0">
                <a:solidFill>
                  <a:schemeClr val="bg1"/>
                </a:solidFill>
                <a:latin typeface="Arial"/>
                <a:cs typeface="Arial"/>
              </a:rPr>
              <a:t>PRINCIPALI TAPPE MOTORIE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9AFF824-FC1A-D4B2-8D69-B0EED45BF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4413"/>
            <a:ext cx="11101388" cy="59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58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544D3F02-95A5-E28C-254E-1BB9E313F336}"/>
              </a:ext>
            </a:extLst>
          </p:cNvPr>
          <p:cNvSpPr/>
          <p:nvPr/>
        </p:nvSpPr>
        <p:spPr>
          <a:xfrm>
            <a:off x="0" y="0"/>
            <a:ext cx="12192000" cy="101441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DF3AD8A5-E188-18AC-CC76-08E1DEA2F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100000" smoothness="1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6597" r="2537" b="28798"/>
          <a:stretch/>
        </p:blipFill>
        <p:spPr>
          <a:xfrm>
            <a:off x="-52965" y="-588889"/>
            <a:ext cx="2681865" cy="160330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1306B5E-C6D1-692D-EC92-3523E0103A98}"/>
              </a:ext>
            </a:extLst>
          </p:cNvPr>
          <p:cNvSpPr txBox="1"/>
          <p:nvPr/>
        </p:nvSpPr>
        <p:spPr>
          <a:xfrm>
            <a:off x="2229294" y="212762"/>
            <a:ext cx="996270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it-IT" sz="3200" dirty="0">
                <a:solidFill>
                  <a:schemeClr val="bg1"/>
                </a:solidFill>
                <a:latin typeface="Arial"/>
                <a:cs typeface="Arial"/>
              </a:rPr>
              <a:t>Sviluppo POSTURALE e della DEAMBULAZIONE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7629FD4-75F2-D880-AA19-9B7A39D9B3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47" t="5639" r="11647" b="8233"/>
          <a:stretch/>
        </p:blipFill>
        <p:spPr>
          <a:xfrm>
            <a:off x="228600" y="1227175"/>
            <a:ext cx="6529388" cy="528482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72EF3FC-1A37-28BE-7851-F3346854EA32}"/>
              </a:ext>
            </a:extLst>
          </p:cNvPr>
          <p:cNvSpPr txBox="1"/>
          <p:nvPr/>
        </p:nvSpPr>
        <p:spPr>
          <a:xfrm>
            <a:off x="6982047" y="1943100"/>
            <a:ext cx="49813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Sequenza cefalo-caudale: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SOLLEVAMENTO TESTA    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SEDUTI 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IN PIEDI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Sequenza prossimale – distale: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MOVIMENTO SPALLE 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CONTROLLO DELLE BRACCIA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MOVIMENTO DELLE DITA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00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544D3F02-95A5-E28C-254E-1BB9E313F336}"/>
              </a:ext>
            </a:extLst>
          </p:cNvPr>
          <p:cNvSpPr/>
          <p:nvPr/>
        </p:nvSpPr>
        <p:spPr>
          <a:xfrm>
            <a:off x="0" y="0"/>
            <a:ext cx="12192000" cy="101441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DF3AD8A5-E188-18AC-CC76-08E1DEA2F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100000" smoothness="1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6597" r="2537" b="28798"/>
          <a:stretch/>
        </p:blipFill>
        <p:spPr>
          <a:xfrm>
            <a:off x="-52965" y="-588889"/>
            <a:ext cx="2681865" cy="160330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1306B5E-C6D1-692D-EC92-3523E0103A98}"/>
              </a:ext>
            </a:extLst>
          </p:cNvPr>
          <p:cNvSpPr txBox="1"/>
          <p:nvPr/>
        </p:nvSpPr>
        <p:spPr>
          <a:xfrm>
            <a:off x="2229294" y="212762"/>
            <a:ext cx="996270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it-IT" sz="3200" dirty="0">
                <a:solidFill>
                  <a:schemeClr val="bg1"/>
                </a:solidFill>
                <a:latin typeface="Arial"/>
                <a:cs typeface="Arial"/>
              </a:rPr>
              <a:t>Sviluppo POSTURALE e della DEAMBULAZIONE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CB6086-F80F-C93F-1D05-0E9CD02B15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09" t="406" r="9636" b="6805"/>
          <a:stretch/>
        </p:blipFill>
        <p:spPr>
          <a:xfrm>
            <a:off x="0" y="1227175"/>
            <a:ext cx="7099687" cy="510339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57E9AA-9E3F-F032-69EA-BEB853AF7498}"/>
              </a:ext>
            </a:extLst>
          </p:cNvPr>
          <p:cNvSpPr txBox="1"/>
          <p:nvPr/>
        </p:nvSpPr>
        <p:spPr>
          <a:xfrm>
            <a:off x="8086725" y="1914525"/>
            <a:ext cx="3071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Nota: prosegue in parallelo con lo sviluppo della postura, ma inizia successivamente…</a:t>
            </a:r>
          </a:p>
        </p:txBody>
      </p:sp>
    </p:spTree>
    <p:extLst>
      <p:ext uri="{BB962C8B-B14F-4D97-AF65-F5344CB8AC3E}">
        <p14:creationId xmlns:p14="http://schemas.microsoft.com/office/powerpoint/2010/main" val="3823234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7AE6EE-BE28-CBDA-AE84-67C95F42251C}"/>
              </a:ext>
            </a:extLst>
          </p:cNvPr>
          <p:cNvSpPr txBox="1"/>
          <p:nvPr/>
        </p:nvSpPr>
        <p:spPr>
          <a:xfrm>
            <a:off x="266100" y="5538560"/>
            <a:ext cx="8049223" cy="707886"/>
          </a:xfrm>
          <a:prstGeom prst="rect">
            <a:avLst/>
          </a:prstGeom>
          <a:noFill/>
          <a:ln w="19050" cmpd="sng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188180"/>
                      <a:gd name="connsiteY0" fmla="*/ 0 h 830997"/>
                      <a:gd name="connsiteX1" fmla="*/ 10188180 w 10188180"/>
                      <a:gd name="connsiteY1" fmla="*/ 0 h 830997"/>
                      <a:gd name="connsiteX2" fmla="*/ 10188180 w 10188180"/>
                      <a:gd name="connsiteY2" fmla="*/ 830997 h 830997"/>
                      <a:gd name="connsiteX3" fmla="*/ 0 w 10188180"/>
                      <a:gd name="connsiteY3" fmla="*/ 830997 h 830997"/>
                      <a:gd name="connsiteX4" fmla="*/ 0 w 10188180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188180" h="830997" extrusionOk="0">
                        <a:moveTo>
                          <a:pt x="0" y="0"/>
                        </a:moveTo>
                        <a:cubicBezTo>
                          <a:pt x="5056865" y="118645"/>
                          <a:pt x="8714451" y="116012"/>
                          <a:pt x="10188180" y="0"/>
                        </a:cubicBezTo>
                        <a:cubicBezTo>
                          <a:pt x="10190306" y="113011"/>
                          <a:pt x="10227670" y="601367"/>
                          <a:pt x="10188180" y="830997"/>
                        </a:cubicBezTo>
                        <a:cubicBezTo>
                          <a:pt x="7603300" y="965597"/>
                          <a:pt x="4836078" y="673801"/>
                          <a:pt x="0" y="830997"/>
                        </a:cubicBezTo>
                        <a:cubicBezTo>
                          <a:pt x="-5118" y="699632"/>
                          <a:pt x="-25823" y="39038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ambiamenti posturali </a:t>
            </a:r>
            <a:r>
              <a:rPr lang="it-IT" sz="2000" dirty="0">
                <a:effectLst/>
                <a:latin typeface="Arial" panose="020B0604020202020204" pitchFamily="34" charset="0"/>
              </a:rPr>
              <a:t>entro il primo anno di vita sono associati a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cambiamenti nella produzione di vocalizzazioni</a:t>
            </a:r>
            <a:r>
              <a:rPr lang="it-IT" sz="2000" dirty="0">
                <a:effectLst/>
                <a:latin typeface="Arial" panose="020B0604020202020204" pitchFamily="34" charset="0"/>
              </a:rPr>
              <a:t> </a:t>
            </a:r>
            <a:r>
              <a:rPr lang="it-IT" dirty="0">
                <a:effectLst/>
                <a:latin typeface="Arial" panose="020B0604020202020204" pitchFamily="34" charset="0"/>
              </a:rPr>
              <a:t>(Yingling,1981).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44D3F02-95A5-E28C-254E-1BB9E313F336}"/>
              </a:ext>
            </a:extLst>
          </p:cNvPr>
          <p:cNvSpPr/>
          <p:nvPr/>
        </p:nvSpPr>
        <p:spPr>
          <a:xfrm>
            <a:off x="-2" y="7079"/>
            <a:ext cx="12192000" cy="101441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DF3AD8A5-E188-18AC-CC76-08E1DEA2F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100000" smoothness="1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6597" r="2537" b="28798"/>
          <a:stretch/>
        </p:blipFill>
        <p:spPr>
          <a:xfrm>
            <a:off x="-52965" y="-588889"/>
            <a:ext cx="2681865" cy="160330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46F2F2C-9735-9C5E-AA6E-C0C8D9FB0E65}"/>
              </a:ext>
            </a:extLst>
          </p:cNvPr>
          <p:cNvSpPr txBox="1"/>
          <p:nvPr/>
        </p:nvSpPr>
        <p:spPr>
          <a:xfrm>
            <a:off x="2229294" y="212762"/>
            <a:ext cx="996270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it-IT" sz="3200" dirty="0">
                <a:solidFill>
                  <a:schemeClr val="bg1"/>
                </a:solidFill>
                <a:latin typeface="Arial"/>
                <a:cs typeface="Arial"/>
              </a:rPr>
              <a:t>Sviluppo motorio: LINGUAGGIO E INTERAZIONE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FBCAA0-B2C7-258E-2FCB-2237EC055A52}"/>
              </a:ext>
            </a:extLst>
          </p:cNvPr>
          <p:cNvSpPr txBox="1"/>
          <p:nvPr/>
        </p:nvSpPr>
        <p:spPr>
          <a:xfrm>
            <a:off x="266100" y="1318018"/>
            <a:ext cx="8049223" cy="4154984"/>
          </a:xfrm>
          <a:prstGeom prst="rect">
            <a:avLst/>
          </a:prstGeom>
          <a:noFill/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0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lang="it-IT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it-IT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it-IT" sz="20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lang="it-IT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body: the </a:t>
            </a:r>
            <a:r>
              <a:rPr lang="it-IT" sz="20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it-IT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it-IT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0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it-IT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(Iverson, 2010)</a:t>
            </a:r>
          </a:p>
          <a:p>
            <a:pPr algn="ctr"/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Grazie alle acquisizioni motorie cambia il modo di interagire con l’ambiente</a:t>
            </a:r>
          </a:p>
          <a:p>
            <a:pPr algn="ctr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Posizione prona e gattonare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predice la comunicazione gestuale</a:t>
            </a:r>
          </a:p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Posizione seduta (in autonomia): 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predice la precocità della comunicazione gestuale - POINTING - e predice la lallazione (canonica). Movimenti ritmici consentono di sperimentare un’azione con una struttura temporale simile a quella della lallazione= ritmo.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antaggi anatomici per la produzione vocale e gestuale.</a:t>
            </a:r>
          </a:p>
          <a:p>
            <a:endParaRPr lang="it-IT" sz="2400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2003A4F-6021-9AF7-30C0-EF31B5C6D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931" y="1468240"/>
            <a:ext cx="1960364" cy="294054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1C4E775-BB94-9945-0227-DDC5481D1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326" y="4855534"/>
            <a:ext cx="3203574" cy="16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39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7AE6EE-BE28-CBDA-AE84-67C95F42251C}"/>
              </a:ext>
            </a:extLst>
          </p:cNvPr>
          <p:cNvSpPr txBox="1"/>
          <p:nvPr/>
        </p:nvSpPr>
        <p:spPr>
          <a:xfrm>
            <a:off x="327453" y="1374701"/>
            <a:ext cx="7759271" cy="101566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000" dirty="0">
                <a:effectLst/>
                <a:latin typeface="Helvetica" pitchFamily="2" charset="0"/>
              </a:rPr>
              <a:t>Il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</a:rPr>
              <a:t>lessico </a:t>
            </a:r>
            <a:r>
              <a:rPr lang="it-IT" sz="2000" dirty="0">
                <a:effectLst/>
                <a:latin typeface="Helvetica" pitchFamily="2" charset="0"/>
              </a:rPr>
              <a:t>di cui dispone un bambino per descrivere un oggetto risulta più accurato quando l’oggetto viene precedentemente manipolato </a:t>
            </a:r>
            <a:r>
              <a:rPr lang="it-IT" dirty="0">
                <a:latin typeface="Helvetica" pitchFamily="2" charset="0"/>
              </a:rPr>
              <a:t>(</a:t>
            </a:r>
            <a:r>
              <a:rPr lang="it-IT" dirty="0">
                <a:effectLst/>
                <a:latin typeface="Helvetica" pitchFamily="2" charset="0"/>
              </a:rPr>
              <a:t>Alcock &amp; </a:t>
            </a:r>
            <a:r>
              <a:rPr lang="it-IT" dirty="0" err="1">
                <a:effectLst/>
                <a:latin typeface="Helvetica" pitchFamily="2" charset="0"/>
              </a:rPr>
              <a:t>Krawczyk</a:t>
            </a:r>
            <a:r>
              <a:rPr lang="it-IT" dirty="0">
                <a:effectLst/>
                <a:latin typeface="Helvetica" pitchFamily="2" charset="0"/>
              </a:rPr>
              <a:t>, 2010)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44D3F02-95A5-E28C-254E-1BB9E313F336}"/>
              </a:ext>
            </a:extLst>
          </p:cNvPr>
          <p:cNvSpPr/>
          <p:nvPr/>
        </p:nvSpPr>
        <p:spPr>
          <a:xfrm>
            <a:off x="0" y="0"/>
            <a:ext cx="12192000" cy="101441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DF3AD8A5-E188-18AC-CC76-08E1DEA2F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100000" smoothness="1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6597" r="2537" b="28798"/>
          <a:stretch/>
        </p:blipFill>
        <p:spPr>
          <a:xfrm>
            <a:off x="-52965" y="-588889"/>
            <a:ext cx="2681865" cy="160330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8917DDF-4ED2-317F-364E-5CD823BDF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487" y="1014413"/>
            <a:ext cx="3048000" cy="2286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E9926B-3719-5347-C93B-E5B6DA0FD171}"/>
              </a:ext>
            </a:extLst>
          </p:cNvPr>
          <p:cNvSpPr txBox="1"/>
          <p:nvPr/>
        </p:nvSpPr>
        <p:spPr>
          <a:xfrm>
            <a:off x="302451" y="3084439"/>
            <a:ext cx="7281895" cy="313932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NUOVO CONCETTO DI SÉ STESSI COME AGENTI 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 possono agire sul mondo esterno…</a:t>
            </a:r>
          </a:p>
          <a:p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Esperienza attiva modifica il concetto dei bambini degli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ALTRI COME AGENTI INTENZIONALI E IN GRADO DI COMPIERE AZIONI DIRETTE AD UNO SCOPO</a:t>
            </a:r>
          </a:p>
          <a:p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Esperienza motoria attiva modella lo sviluppo di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 SISTEMA DI RISONANZA MOTORIA 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 è coinvolto nella comprensione delle azioni osservate (neuroni specchio)</a:t>
            </a:r>
          </a:p>
          <a:p>
            <a:endParaRPr lang="it-IT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Libertus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&amp; Needham, 2011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179E397-A6F7-EF51-968B-BDA252944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975" y="2747898"/>
            <a:ext cx="4391025" cy="385389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359B665-D3FB-8B9A-1DD5-32C8AA389780}"/>
              </a:ext>
            </a:extLst>
          </p:cNvPr>
          <p:cNvSpPr txBox="1"/>
          <p:nvPr/>
        </p:nvSpPr>
        <p:spPr>
          <a:xfrm>
            <a:off x="2229294" y="212762"/>
            <a:ext cx="996270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it-IT" sz="3200" dirty="0">
                <a:solidFill>
                  <a:schemeClr val="bg1"/>
                </a:solidFill>
                <a:latin typeface="Arial"/>
                <a:cs typeface="Arial"/>
              </a:rPr>
              <a:t>Sviluppo motorio: LINGUAGGIO E INTERAZIONE</a:t>
            </a:r>
          </a:p>
        </p:txBody>
      </p:sp>
    </p:spTree>
    <p:extLst>
      <p:ext uri="{BB962C8B-B14F-4D97-AF65-F5344CB8AC3E}">
        <p14:creationId xmlns:p14="http://schemas.microsoft.com/office/powerpoint/2010/main" val="771483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544D3F02-95A5-E28C-254E-1BB9E313F336}"/>
              </a:ext>
            </a:extLst>
          </p:cNvPr>
          <p:cNvSpPr/>
          <p:nvPr/>
        </p:nvSpPr>
        <p:spPr>
          <a:xfrm>
            <a:off x="0" y="0"/>
            <a:ext cx="12192000" cy="101441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DF3AD8A5-E188-18AC-CC76-08E1DEA2F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100000" smoothness="1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6597" r="2537" b="28798"/>
          <a:stretch/>
        </p:blipFill>
        <p:spPr>
          <a:xfrm>
            <a:off x="-52965" y="-588889"/>
            <a:ext cx="2681865" cy="1603302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0D0728A-AFA9-BEB2-4CBC-70B03468C6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7" r="-2857"/>
          <a:stretch/>
        </p:blipFill>
        <p:spPr>
          <a:xfrm>
            <a:off x="117873" y="1105985"/>
            <a:ext cx="7772400" cy="244646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9127D0D-8E32-75A5-834C-0F43E7768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027" y="2086572"/>
            <a:ext cx="4610100" cy="4572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B916EA-E2AB-B41C-860C-AE1C61DEADA8}"/>
              </a:ext>
            </a:extLst>
          </p:cNvPr>
          <p:cNvSpPr txBox="1"/>
          <p:nvPr/>
        </p:nvSpPr>
        <p:spPr>
          <a:xfrm>
            <a:off x="617931" y="4597968"/>
            <a:ext cx="5740006" cy="101566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anipolazione ATTIVA 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3 mesi ha effetti a</a:t>
            </a:r>
          </a:p>
          <a:p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lungo termine su esplorazione oggetti e</a:t>
            </a:r>
          </a:p>
          <a:p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capacità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attentive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12 e 15 mesi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DC967E0-F35A-F4E2-0EEA-4C9B1D00BE23}"/>
              </a:ext>
            </a:extLst>
          </p:cNvPr>
          <p:cNvSpPr txBox="1"/>
          <p:nvPr/>
        </p:nvSpPr>
        <p:spPr>
          <a:xfrm>
            <a:off x="2131660" y="260605"/>
            <a:ext cx="996270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it-IT" sz="3200" dirty="0">
                <a:solidFill>
                  <a:schemeClr val="bg1"/>
                </a:solidFill>
                <a:latin typeface="Arial"/>
                <a:cs typeface="Arial"/>
              </a:rPr>
              <a:t>Sviluppo motorio: LINGUAGGIO E COGNIZIONE</a:t>
            </a:r>
          </a:p>
        </p:txBody>
      </p:sp>
    </p:spTree>
    <p:extLst>
      <p:ext uri="{BB962C8B-B14F-4D97-AF65-F5344CB8AC3E}">
        <p14:creationId xmlns:p14="http://schemas.microsoft.com/office/powerpoint/2010/main" val="322983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7AE6EE-BE28-CBDA-AE84-67C95F42251C}"/>
              </a:ext>
            </a:extLst>
          </p:cNvPr>
          <p:cNvSpPr txBox="1"/>
          <p:nvPr/>
        </p:nvSpPr>
        <p:spPr>
          <a:xfrm>
            <a:off x="1149654" y="1496001"/>
            <a:ext cx="9887991" cy="646331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dirty="0">
                <a:latin typeface="Arial"/>
                <a:cs typeface="Arial"/>
              </a:rPr>
              <a:t>Lo sviluppo motorio - abilità di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muoversi </a:t>
            </a:r>
            <a:r>
              <a:rPr lang="it-IT" dirty="0">
                <a:latin typeface="Arial"/>
                <a:cs typeface="Arial"/>
              </a:rPr>
              <a:t>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interagire con l'ambiente </a:t>
            </a:r>
            <a:r>
              <a:rPr lang="it-IT" dirty="0">
                <a:latin typeface="Arial"/>
                <a:cs typeface="Arial"/>
              </a:rPr>
              <a:t>- ha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ricadute molteplici </a:t>
            </a:r>
            <a:r>
              <a:rPr lang="it-IT" dirty="0">
                <a:latin typeface="Arial"/>
                <a:cs typeface="Arial"/>
              </a:rPr>
              <a:t>su altri aspetti e aree del funzionamento del bambino</a:t>
            </a:r>
            <a:endParaRPr lang="it-IT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44D3F02-95A5-E28C-254E-1BB9E313F336}"/>
              </a:ext>
            </a:extLst>
          </p:cNvPr>
          <p:cNvSpPr/>
          <p:nvPr/>
        </p:nvSpPr>
        <p:spPr>
          <a:xfrm>
            <a:off x="0" y="0"/>
            <a:ext cx="12192000" cy="101441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DF3AD8A5-E188-18AC-CC76-08E1DEA2F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100000" smoothness="1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6597" r="2537" b="28798"/>
          <a:stretch/>
        </p:blipFill>
        <p:spPr>
          <a:xfrm>
            <a:off x="-52965" y="-588889"/>
            <a:ext cx="2681865" cy="160330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1306B5E-C6D1-692D-EC92-3523E0103A98}"/>
              </a:ext>
            </a:extLst>
          </p:cNvPr>
          <p:cNvSpPr txBox="1"/>
          <p:nvPr/>
        </p:nvSpPr>
        <p:spPr>
          <a:xfrm>
            <a:off x="2321006" y="199428"/>
            <a:ext cx="996270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it-IT" sz="3200" b="1">
                <a:solidFill>
                  <a:schemeClr val="bg1"/>
                </a:solidFill>
                <a:latin typeface="Arial"/>
                <a:cs typeface="Arial"/>
              </a:rPr>
              <a:t>Perché</a:t>
            </a:r>
            <a:r>
              <a:rPr lang="it-IT" sz="3200">
                <a:solidFill>
                  <a:schemeClr val="bg1"/>
                </a:solidFill>
                <a:latin typeface="Arial"/>
                <a:cs typeface="Arial"/>
              </a:rPr>
              <a:t> studiare lo sviluppo del </a:t>
            </a:r>
            <a:r>
              <a:rPr lang="it-IT" sz="3200" b="1">
                <a:solidFill>
                  <a:schemeClr val="bg1"/>
                </a:solidFill>
                <a:latin typeface="Arial"/>
                <a:cs typeface="Arial"/>
              </a:rPr>
              <a:t>sistema motorio</a:t>
            </a:r>
            <a:r>
              <a:rPr lang="it-IT" sz="3200">
                <a:solidFill>
                  <a:schemeClr val="bg1"/>
                </a:solidFill>
                <a:latin typeface="Arial"/>
                <a:cs typeface="Arial"/>
              </a:rPr>
              <a:t>? </a:t>
            </a:r>
            <a:endParaRPr lang="it-IT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B4D754-0916-0D47-7472-CFF46A0B2A93}"/>
              </a:ext>
            </a:extLst>
          </p:cNvPr>
          <p:cNvSpPr txBox="1"/>
          <p:nvPr/>
        </p:nvSpPr>
        <p:spPr>
          <a:xfrm>
            <a:off x="1152144" y="3425952"/>
            <a:ext cx="18958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cs typeface="Calibri"/>
              </a:rPr>
              <a:t>Sviluppo motorio </a:t>
            </a:r>
            <a:endParaRPr lang="it-IT" dirty="0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DE6D564A-D106-5E2A-5DD2-C68015CCAA0D}"/>
              </a:ext>
            </a:extLst>
          </p:cNvPr>
          <p:cNvCxnSpPr/>
          <p:nvPr/>
        </p:nvCxnSpPr>
        <p:spPr>
          <a:xfrm flipV="1">
            <a:off x="3172579" y="3055272"/>
            <a:ext cx="1767840" cy="5181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1D089457-5334-7728-955B-C3C74FD03F7F}"/>
              </a:ext>
            </a:extLst>
          </p:cNvPr>
          <p:cNvCxnSpPr>
            <a:cxnSpLocks/>
          </p:cNvCxnSpPr>
          <p:nvPr/>
        </p:nvCxnSpPr>
        <p:spPr>
          <a:xfrm flipV="1">
            <a:off x="3156150" y="2581534"/>
            <a:ext cx="1633728" cy="8900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E896F8FC-7AAB-1D4D-649D-9809A4ACFDF6}"/>
              </a:ext>
            </a:extLst>
          </p:cNvPr>
          <p:cNvCxnSpPr>
            <a:cxnSpLocks/>
          </p:cNvCxnSpPr>
          <p:nvPr/>
        </p:nvCxnSpPr>
        <p:spPr>
          <a:xfrm>
            <a:off x="3171150" y="3737950"/>
            <a:ext cx="1780032" cy="5913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2C0F93F5-35BC-5F8E-6CCD-F9DC18337C1B}"/>
              </a:ext>
            </a:extLst>
          </p:cNvPr>
          <p:cNvCxnSpPr>
            <a:cxnSpLocks/>
          </p:cNvCxnSpPr>
          <p:nvPr/>
        </p:nvCxnSpPr>
        <p:spPr>
          <a:xfrm>
            <a:off x="3143486" y="3656560"/>
            <a:ext cx="1804416" cy="1097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20CF53-905B-7B05-EAF9-8E2167A9E2D2}"/>
              </a:ext>
            </a:extLst>
          </p:cNvPr>
          <p:cNvSpPr txBox="1"/>
          <p:nvPr/>
        </p:nvSpPr>
        <p:spPr>
          <a:xfrm>
            <a:off x="4949952" y="2383536"/>
            <a:ext cx="2462784" cy="38152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>
                <a:cs typeface="Calibri"/>
              </a:rPr>
              <a:t>Sviluppo socio-emotivo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5B0F6E2-53FC-5ED1-B6FB-1DE0CE692866}"/>
              </a:ext>
            </a:extLst>
          </p:cNvPr>
          <p:cNvSpPr txBox="1"/>
          <p:nvPr/>
        </p:nvSpPr>
        <p:spPr>
          <a:xfrm>
            <a:off x="4974336" y="2932176"/>
            <a:ext cx="2462784" cy="3815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>
                <a:cs typeface="Calibri"/>
              </a:rPr>
              <a:t>Sviluppo linguistico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10C60C7-E547-5906-2607-16EE93D162B4}"/>
              </a:ext>
            </a:extLst>
          </p:cNvPr>
          <p:cNvSpPr txBox="1"/>
          <p:nvPr/>
        </p:nvSpPr>
        <p:spPr>
          <a:xfrm>
            <a:off x="4962144" y="3480816"/>
            <a:ext cx="2474976" cy="64023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>
                <a:cs typeface="Calibri"/>
              </a:rPr>
              <a:t>Sviluppo fisico e cerebrale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79505B7-551A-04C8-772A-A5EC14A7772D}"/>
              </a:ext>
            </a:extLst>
          </p:cNvPr>
          <p:cNvSpPr txBox="1"/>
          <p:nvPr/>
        </p:nvSpPr>
        <p:spPr>
          <a:xfrm>
            <a:off x="4962144" y="4169663"/>
            <a:ext cx="24749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>
                <a:cs typeface="Calibri"/>
              </a:rPr>
              <a:t>Sviluppo percettivo 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95F391A-790A-6747-B482-004B2F1804E2}"/>
              </a:ext>
            </a:extLst>
          </p:cNvPr>
          <p:cNvCxnSpPr>
            <a:cxnSpLocks/>
          </p:cNvCxnSpPr>
          <p:nvPr/>
        </p:nvCxnSpPr>
        <p:spPr>
          <a:xfrm>
            <a:off x="3177245" y="3823293"/>
            <a:ext cx="1652016" cy="9022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482FFEA-C7AC-83FB-DFE3-5FB991DFDDCC}"/>
              </a:ext>
            </a:extLst>
          </p:cNvPr>
          <p:cNvSpPr txBox="1"/>
          <p:nvPr/>
        </p:nvSpPr>
        <p:spPr>
          <a:xfrm>
            <a:off x="4962144" y="4565903"/>
            <a:ext cx="247497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>
                <a:cs typeface="Calibri"/>
              </a:rPr>
              <a:t>Sviluppo cognitivo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C77CEDA-5BD6-705D-6896-A523A5FEBC08}"/>
              </a:ext>
            </a:extLst>
          </p:cNvPr>
          <p:cNvSpPr txBox="1"/>
          <p:nvPr/>
        </p:nvSpPr>
        <p:spPr>
          <a:xfrm>
            <a:off x="1149654" y="5391345"/>
            <a:ext cx="9887991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dirty="0">
                <a:latin typeface="Arial"/>
                <a:cs typeface="Arial"/>
              </a:rPr>
              <a:t>Lo sviluppo motorio può rendere espliciti alcuni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indicatori precoci</a:t>
            </a:r>
            <a:r>
              <a:rPr lang="it-IT" dirty="0">
                <a:latin typeface="Arial"/>
                <a:cs typeface="Arial"/>
              </a:rPr>
              <a:t> legati a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traiettorie di sviluppo atipiche </a:t>
            </a:r>
            <a:r>
              <a:rPr lang="it-IT" dirty="0">
                <a:latin typeface="Arial"/>
                <a:cs typeface="Arial"/>
              </a:rPr>
              <a:t>(es. ritardo nell'acquisizione di abilità fino e grosso-motorie, posture asimmetriche ecc. )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6" name="Immagine 25" descr="Immagine che contiene natura, acqua, cielo, iceberg&#10;&#10;Descrizione generata automaticamente">
            <a:extLst>
              <a:ext uri="{FF2B5EF4-FFF2-40B4-BE49-F238E27FC236}">
                <a16:creationId xmlns:a16="http://schemas.microsoft.com/office/drawing/2014/main" id="{28F06241-BD42-D99B-0B20-CFCD3AFDD6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13" t="9355" r="45047" b="11024"/>
          <a:stretch/>
        </p:blipFill>
        <p:spPr>
          <a:xfrm>
            <a:off x="8350758" y="2246318"/>
            <a:ext cx="2373641" cy="30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6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7AE6EE-BE28-CBDA-AE84-67C95F42251C}"/>
              </a:ext>
            </a:extLst>
          </p:cNvPr>
          <p:cNvSpPr txBox="1"/>
          <p:nvPr/>
        </p:nvSpPr>
        <p:spPr>
          <a:xfrm>
            <a:off x="1289862" y="1441137"/>
            <a:ext cx="139016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b="1">
                <a:latin typeface="Arial"/>
                <a:cs typeface="Arial"/>
              </a:rPr>
              <a:t>AZIONE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44D3F02-95A5-E28C-254E-1BB9E313F336}"/>
              </a:ext>
            </a:extLst>
          </p:cNvPr>
          <p:cNvSpPr/>
          <p:nvPr/>
        </p:nvSpPr>
        <p:spPr>
          <a:xfrm>
            <a:off x="0" y="0"/>
            <a:ext cx="12192000" cy="101441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DF3AD8A5-E188-18AC-CC76-08E1DEA2FD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00000" smoothness="1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6597" r="2537" b="28798"/>
          <a:stretch/>
        </p:blipFill>
        <p:spPr>
          <a:xfrm>
            <a:off x="-52965" y="-588889"/>
            <a:ext cx="2681865" cy="160330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1306B5E-C6D1-692D-EC92-3523E0103A98}"/>
              </a:ext>
            </a:extLst>
          </p:cNvPr>
          <p:cNvSpPr txBox="1"/>
          <p:nvPr/>
        </p:nvSpPr>
        <p:spPr>
          <a:xfrm>
            <a:off x="2321006" y="199428"/>
            <a:ext cx="996270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it-IT" sz="3200" dirty="0">
                <a:solidFill>
                  <a:schemeClr val="bg1"/>
                </a:solidFill>
                <a:latin typeface="Arial"/>
                <a:cs typeface="Arial"/>
              </a:rPr>
              <a:t>Legame tra PERCEZIONE e AZIONE 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endPara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C1684A13-FD6C-074F-F126-8484B009EBA8}"/>
              </a:ext>
            </a:extLst>
          </p:cNvPr>
          <p:cNvCxnSpPr/>
          <p:nvPr/>
        </p:nvCxnSpPr>
        <p:spPr>
          <a:xfrm flipV="1">
            <a:off x="3735711" y="2672320"/>
            <a:ext cx="4455762" cy="387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D7759FB-1A38-5087-BC6F-1CDDC6077706}"/>
              </a:ext>
            </a:extLst>
          </p:cNvPr>
          <p:cNvSpPr txBox="1"/>
          <p:nvPr/>
        </p:nvSpPr>
        <p:spPr>
          <a:xfrm>
            <a:off x="8714790" y="1441137"/>
            <a:ext cx="228018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b="1">
                <a:latin typeface="Arial"/>
                <a:cs typeface="Arial"/>
              </a:rPr>
              <a:t>PERCEZIONE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FE6F1EA-8128-213F-9953-8B94862CECA5}"/>
              </a:ext>
            </a:extLst>
          </p:cNvPr>
          <p:cNvSpPr txBox="1"/>
          <p:nvPr/>
        </p:nvSpPr>
        <p:spPr>
          <a:xfrm>
            <a:off x="8302752" y="1956815"/>
            <a:ext cx="3108960" cy="1477328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>
                <a:latin typeface="Arial"/>
                <a:ea typeface="Calibri"/>
                <a:cs typeface="Calibri"/>
              </a:rPr>
              <a:t>Processi di selezione, organizzazione e interpretazione della realtà sensoriale che circonda il bambino.</a:t>
            </a:r>
            <a:endParaRPr lang="it-IT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1A7DB8C-D771-8FF3-7206-E696FE4F8DEF}"/>
              </a:ext>
            </a:extLst>
          </p:cNvPr>
          <p:cNvSpPr txBox="1"/>
          <p:nvPr/>
        </p:nvSpPr>
        <p:spPr>
          <a:xfrm>
            <a:off x="344982" y="1953201"/>
            <a:ext cx="3273831" cy="147123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>
                <a:latin typeface="Arial"/>
                <a:cs typeface="Arial"/>
              </a:rPr>
              <a:t>Primi movimenti spontanei presenti dalla nascita (riflesso patellare) fino a movimenti più complessi (prensione, locomozione).</a:t>
            </a:r>
          </a:p>
        </p:txBody>
      </p: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CEDE74C8-C10C-28D2-6C8A-0DA5358D5F17}"/>
              </a:ext>
            </a:extLst>
          </p:cNvPr>
          <p:cNvCxnSpPr/>
          <p:nvPr/>
        </p:nvCxnSpPr>
        <p:spPr>
          <a:xfrm>
            <a:off x="5888736" y="2889504"/>
            <a:ext cx="24384" cy="1085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0A7339F-60AE-16EE-142A-5FF9D309CB1C}"/>
              </a:ext>
            </a:extLst>
          </p:cNvPr>
          <p:cNvSpPr txBox="1"/>
          <p:nvPr/>
        </p:nvSpPr>
        <p:spPr>
          <a:xfrm>
            <a:off x="4325670" y="4117281"/>
            <a:ext cx="3273831" cy="646331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b="1" dirty="0">
                <a:latin typeface="Arial"/>
                <a:cs typeface="Arial"/>
              </a:rPr>
              <a:t>SVILUPPO DI ABILITA' COGNITIVE SUPERIORI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4436B37-F35E-5DBF-C08F-5AF939AE3B98}"/>
              </a:ext>
            </a:extLst>
          </p:cNvPr>
          <p:cNvSpPr txBox="1"/>
          <p:nvPr/>
        </p:nvSpPr>
        <p:spPr>
          <a:xfrm>
            <a:off x="3023616" y="4956048"/>
            <a:ext cx="583387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EMBODIED COGNITION</a:t>
            </a:r>
            <a:r>
              <a:rPr lang="en-US" dirty="0">
                <a:latin typeface="Arial"/>
                <a:cs typeface="Arial"/>
              </a:rPr>
              <a:t> (Overton , 2008)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NEUROSCIENZE COGNITIVE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Rizzolati</a:t>
            </a:r>
            <a:r>
              <a:rPr lang="en-US" dirty="0">
                <a:latin typeface="Arial"/>
                <a:cs typeface="Arial"/>
              </a:rPr>
              <a:t> et al., 1996)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6" name="Immagine 5" descr="Immagine che contiene schizzo, arte, Line art, disegno&#10;&#10;Descrizione generata automaticamente">
            <a:extLst>
              <a:ext uri="{FF2B5EF4-FFF2-40B4-BE49-F238E27FC236}">
                <a16:creationId xmlns:a16="http://schemas.microsoft.com/office/drawing/2014/main" id="{49BCAF2C-4AAC-281E-20A4-63041F1F0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920" y="3888105"/>
            <a:ext cx="1952625" cy="24955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490FC8-0AEA-760C-6D0F-E5EA8EDFA561}"/>
              </a:ext>
            </a:extLst>
          </p:cNvPr>
          <p:cNvSpPr txBox="1"/>
          <p:nvPr/>
        </p:nvSpPr>
        <p:spPr>
          <a:xfrm>
            <a:off x="3938016" y="1993392"/>
            <a:ext cx="404774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>
                <a:latin typeface="Arial"/>
                <a:cs typeface="Calibri"/>
              </a:rPr>
              <a:t>CENTRALITA' DELLA DIMENSIONE FISICA-CORPOREA</a:t>
            </a:r>
          </a:p>
        </p:txBody>
      </p:sp>
    </p:spTree>
    <p:extLst>
      <p:ext uri="{BB962C8B-B14F-4D97-AF65-F5344CB8AC3E}">
        <p14:creationId xmlns:p14="http://schemas.microsoft.com/office/powerpoint/2010/main" val="310940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06B79-2554-38B3-3168-6CC35640B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EAB6DB90-BBD9-AD6E-802C-5F247912D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98"/>
          <a:stretch/>
        </p:blipFill>
        <p:spPr>
          <a:xfrm>
            <a:off x="180255" y="-174417"/>
            <a:ext cx="1899267" cy="151895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135F31-0DC2-1C89-A7B3-3C073F11AEB3}"/>
              </a:ext>
            </a:extLst>
          </p:cNvPr>
          <p:cNvSpPr txBox="1"/>
          <p:nvPr/>
        </p:nvSpPr>
        <p:spPr>
          <a:xfrm>
            <a:off x="3052916" y="1113704"/>
            <a:ext cx="706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Embodied</a:t>
            </a:r>
            <a:r>
              <a:rPr lang="it-IT" sz="2400" b="1" dirty="0"/>
              <a:t> </a:t>
            </a:r>
            <a:r>
              <a:rPr lang="it-IT" sz="2400" b="1" dirty="0" err="1"/>
              <a:t>Cognition</a:t>
            </a:r>
            <a:r>
              <a:rPr lang="it-IT" sz="2400" b="1" dirty="0"/>
              <a:t> Theory (</a:t>
            </a:r>
            <a:r>
              <a:rPr lang="it-IT" sz="2400" b="1" dirty="0" err="1"/>
              <a:t>Overton</a:t>
            </a:r>
            <a:r>
              <a:rPr lang="it-IT" sz="2400" b="1" dirty="0"/>
              <a:t>, 2008)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C8484DF-9985-03D9-E2D6-0EA9F32FA7CD}"/>
              </a:ext>
            </a:extLst>
          </p:cNvPr>
          <p:cNvSpPr txBox="1"/>
          <p:nvPr/>
        </p:nvSpPr>
        <p:spPr>
          <a:xfrm>
            <a:off x="1258116" y="1975633"/>
            <a:ext cx="10337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Noi percepiamo il mondo che ci circonda attraverso il corpo e quindi apprendiamo grazie all’interazione fra esperienze corporee e ambiente. 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FE71B5CE-CC98-E981-F028-D3137F11FFC3}"/>
              </a:ext>
            </a:extLst>
          </p:cNvPr>
          <p:cNvSpPr/>
          <p:nvPr/>
        </p:nvSpPr>
        <p:spPr>
          <a:xfrm>
            <a:off x="1258117" y="1975633"/>
            <a:ext cx="10033410" cy="646331"/>
          </a:xfrm>
          <a:custGeom>
            <a:avLst/>
            <a:gdLst>
              <a:gd name="connsiteX0" fmla="*/ 0 w 8952271"/>
              <a:gd name="connsiteY0" fmla="*/ 107724 h 646331"/>
              <a:gd name="connsiteX1" fmla="*/ 107724 w 8952271"/>
              <a:gd name="connsiteY1" fmla="*/ 0 h 646331"/>
              <a:gd name="connsiteX2" fmla="*/ 602811 w 8952271"/>
              <a:gd name="connsiteY2" fmla="*/ 0 h 646331"/>
              <a:gd name="connsiteX3" fmla="*/ 1010529 w 8952271"/>
              <a:gd name="connsiteY3" fmla="*/ 0 h 646331"/>
              <a:gd name="connsiteX4" fmla="*/ 1592984 w 8952271"/>
              <a:gd name="connsiteY4" fmla="*/ 0 h 646331"/>
              <a:gd name="connsiteX5" fmla="*/ 2262807 w 8952271"/>
              <a:gd name="connsiteY5" fmla="*/ 0 h 646331"/>
              <a:gd name="connsiteX6" fmla="*/ 2757894 w 8952271"/>
              <a:gd name="connsiteY6" fmla="*/ 0 h 646331"/>
              <a:gd name="connsiteX7" fmla="*/ 3515085 w 8952271"/>
              <a:gd name="connsiteY7" fmla="*/ 0 h 646331"/>
              <a:gd name="connsiteX8" fmla="*/ 3922803 w 8952271"/>
              <a:gd name="connsiteY8" fmla="*/ 0 h 646331"/>
              <a:gd name="connsiteX9" fmla="*/ 4243154 w 8952271"/>
              <a:gd name="connsiteY9" fmla="*/ 0 h 646331"/>
              <a:gd name="connsiteX10" fmla="*/ 4912977 w 8952271"/>
              <a:gd name="connsiteY10" fmla="*/ 0 h 646331"/>
              <a:gd name="connsiteX11" fmla="*/ 5670168 w 8952271"/>
              <a:gd name="connsiteY11" fmla="*/ 0 h 646331"/>
              <a:gd name="connsiteX12" fmla="*/ 6077886 w 8952271"/>
              <a:gd name="connsiteY12" fmla="*/ 0 h 646331"/>
              <a:gd name="connsiteX13" fmla="*/ 6398237 w 8952271"/>
              <a:gd name="connsiteY13" fmla="*/ 0 h 646331"/>
              <a:gd name="connsiteX14" fmla="*/ 6980691 w 8952271"/>
              <a:gd name="connsiteY14" fmla="*/ 0 h 646331"/>
              <a:gd name="connsiteX15" fmla="*/ 7301042 w 8952271"/>
              <a:gd name="connsiteY15" fmla="*/ 0 h 646331"/>
              <a:gd name="connsiteX16" fmla="*/ 7621392 w 8952271"/>
              <a:gd name="connsiteY16" fmla="*/ 0 h 646331"/>
              <a:gd name="connsiteX17" fmla="*/ 7941742 w 8952271"/>
              <a:gd name="connsiteY17" fmla="*/ 0 h 646331"/>
              <a:gd name="connsiteX18" fmla="*/ 8349460 w 8952271"/>
              <a:gd name="connsiteY18" fmla="*/ 0 h 646331"/>
              <a:gd name="connsiteX19" fmla="*/ 8844547 w 8952271"/>
              <a:gd name="connsiteY19" fmla="*/ 0 h 646331"/>
              <a:gd name="connsiteX20" fmla="*/ 8952271 w 8952271"/>
              <a:gd name="connsiteY20" fmla="*/ 107724 h 646331"/>
              <a:gd name="connsiteX21" fmla="*/ 8952271 w 8952271"/>
              <a:gd name="connsiteY21" fmla="*/ 538607 h 646331"/>
              <a:gd name="connsiteX22" fmla="*/ 8844547 w 8952271"/>
              <a:gd name="connsiteY22" fmla="*/ 646331 h 646331"/>
              <a:gd name="connsiteX23" fmla="*/ 8087356 w 8952271"/>
              <a:gd name="connsiteY23" fmla="*/ 646331 h 646331"/>
              <a:gd name="connsiteX24" fmla="*/ 7504901 w 8952271"/>
              <a:gd name="connsiteY24" fmla="*/ 646331 h 646331"/>
              <a:gd name="connsiteX25" fmla="*/ 6922446 w 8952271"/>
              <a:gd name="connsiteY25" fmla="*/ 646331 h 646331"/>
              <a:gd name="connsiteX26" fmla="*/ 6602096 w 8952271"/>
              <a:gd name="connsiteY26" fmla="*/ 646331 h 646331"/>
              <a:gd name="connsiteX27" fmla="*/ 5844904 w 8952271"/>
              <a:gd name="connsiteY27" fmla="*/ 646331 h 646331"/>
              <a:gd name="connsiteX28" fmla="*/ 5175081 w 8952271"/>
              <a:gd name="connsiteY28" fmla="*/ 646331 h 646331"/>
              <a:gd name="connsiteX29" fmla="*/ 4417890 w 8952271"/>
              <a:gd name="connsiteY29" fmla="*/ 646331 h 646331"/>
              <a:gd name="connsiteX30" fmla="*/ 3748067 w 8952271"/>
              <a:gd name="connsiteY30" fmla="*/ 646331 h 646331"/>
              <a:gd name="connsiteX31" fmla="*/ 3078244 w 8952271"/>
              <a:gd name="connsiteY31" fmla="*/ 646331 h 646331"/>
              <a:gd name="connsiteX32" fmla="*/ 2408421 w 8952271"/>
              <a:gd name="connsiteY32" fmla="*/ 646331 h 646331"/>
              <a:gd name="connsiteX33" fmla="*/ 1651229 w 8952271"/>
              <a:gd name="connsiteY33" fmla="*/ 646331 h 646331"/>
              <a:gd name="connsiteX34" fmla="*/ 894038 w 8952271"/>
              <a:gd name="connsiteY34" fmla="*/ 646331 h 646331"/>
              <a:gd name="connsiteX35" fmla="*/ 107724 w 8952271"/>
              <a:gd name="connsiteY35" fmla="*/ 646331 h 646331"/>
              <a:gd name="connsiteX36" fmla="*/ 0 w 8952271"/>
              <a:gd name="connsiteY36" fmla="*/ 538607 h 646331"/>
              <a:gd name="connsiteX37" fmla="*/ 0 w 8952271"/>
              <a:gd name="connsiteY37" fmla="*/ 107724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52271" h="646331" extrusionOk="0">
                <a:moveTo>
                  <a:pt x="0" y="107724"/>
                </a:moveTo>
                <a:cubicBezTo>
                  <a:pt x="-3146" y="61926"/>
                  <a:pt x="61387" y="-244"/>
                  <a:pt x="107724" y="0"/>
                </a:cubicBezTo>
                <a:cubicBezTo>
                  <a:pt x="216520" y="-22801"/>
                  <a:pt x="363375" y="34785"/>
                  <a:pt x="602811" y="0"/>
                </a:cubicBezTo>
                <a:cubicBezTo>
                  <a:pt x="842247" y="-34785"/>
                  <a:pt x="846069" y="32912"/>
                  <a:pt x="1010529" y="0"/>
                </a:cubicBezTo>
                <a:cubicBezTo>
                  <a:pt x="1174989" y="-32912"/>
                  <a:pt x="1463206" y="38998"/>
                  <a:pt x="1592984" y="0"/>
                </a:cubicBezTo>
                <a:cubicBezTo>
                  <a:pt x="1722762" y="-38998"/>
                  <a:pt x="1957361" y="9121"/>
                  <a:pt x="2262807" y="0"/>
                </a:cubicBezTo>
                <a:cubicBezTo>
                  <a:pt x="2568253" y="-9121"/>
                  <a:pt x="2644693" y="26840"/>
                  <a:pt x="2757894" y="0"/>
                </a:cubicBezTo>
                <a:cubicBezTo>
                  <a:pt x="2871095" y="-26840"/>
                  <a:pt x="3267944" y="39547"/>
                  <a:pt x="3515085" y="0"/>
                </a:cubicBezTo>
                <a:cubicBezTo>
                  <a:pt x="3762226" y="-39547"/>
                  <a:pt x="3733636" y="29873"/>
                  <a:pt x="3922803" y="0"/>
                </a:cubicBezTo>
                <a:cubicBezTo>
                  <a:pt x="4111970" y="-29873"/>
                  <a:pt x="4116735" y="15480"/>
                  <a:pt x="4243154" y="0"/>
                </a:cubicBezTo>
                <a:cubicBezTo>
                  <a:pt x="4369573" y="-15480"/>
                  <a:pt x="4638978" y="38428"/>
                  <a:pt x="4912977" y="0"/>
                </a:cubicBezTo>
                <a:cubicBezTo>
                  <a:pt x="5186976" y="-38428"/>
                  <a:pt x="5452199" y="45302"/>
                  <a:pt x="5670168" y="0"/>
                </a:cubicBezTo>
                <a:cubicBezTo>
                  <a:pt x="5888137" y="-45302"/>
                  <a:pt x="5933414" y="6733"/>
                  <a:pt x="6077886" y="0"/>
                </a:cubicBezTo>
                <a:cubicBezTo>
                  <a:pt x="6222358" y="-6733"/>
                  <a:pt x="6317679" y="12783"/>
                  <a:pt x="6398237" y="0"/>
                </a:cubicBezTo>
                <a:cubicBezTo>
                  <a:pt x="6478795" y="-12783"/>
                  <a:pt x="6727129" y="57099"/>
                  <a:pt x="6980691" y="0"/>
                </a:cubicBezTo>
                <a:cubicBezTo>
                  <a:pt x="7234253" y="-57099"/>
                  <a:pt x="7203978" y="3794"/>
                  <a:pt x="7301042" y="0"/>
                </a:cubicBezTo>
                <a:cubicBezTo>
                  <a:pt x="7398106" y="-3794"/>
                  <a:pt x="7495547" y="17461"/>
                  <a:pt x="7621392" y="0"/>
                </a:cubicBezTo>
                <a:cubicBezTo>
                  <a:pt x="7747237" y="-17461"/>
                  <a:pt x="7817596" y="25428"/>
                  <a:pt x="7941742" y="0"/>
                </a:cubicBezTo>
                <a:cubicBezTo>
                  <a:pt x="8065888" y="-25428"/>
                  <a:pt x="8255224" y="757"/>
                  <a:pt x="8349460" y="0"/>
                </a:cubicBezTo>
                <a:cubicBezTo>
                  <a:pt x="8443696" y="-757"/>
                  <a:pt x="8641376" y="10481"/>
                  <a:pt x="8844547" y="0"/>
                </a:cubicBezTo>
                <a:cubicBezTo>
                  <a:pt x="8893906" y="10217"/>
                  <a:pt x="8958994" y="59775"/>
                  <a:pt x="8952271" y="107724"/>
                </a:cubicBezTo>
                <a:cubicBezTo>
                  <a:pt x="8984239" y="204402"/>
                  <a:pt x="8920053" y="449557"/>
                  <a:pt x="8952271" y="538607"/>
                </a:cubicBezTo>
                <a:cubicBezTo>
                  <a:pt x="8966133" y="589401"/>
                  <a:pt x="8902606" y="635038"/>
                  <a:pt x="8844547" y="646331"/>
                </a:cubicBezTo>
                <a:cubicBezTo>
                  <a:pt x="8648478" y="672111"/>
                  <a:pt x="8377771" y="562279"/>
                  <a:pt x="8087356" y="646331"/>
                </a:cubicBezTo>
                <a:cubicBezTo>
                  <a:pt x="7796941" y="730383"/>
                  <a:pt x="7748958" y="594328"/>
                  <a:pt x="7504901" y="646331"/>
                </a:cubicBezTo>
                <a:cubicBezTo>
                  <a:pt x="7260845" y="698334"/>
                  <a:pt x="7052768" y="578358"/>
                  <a:pt x="6922446" y="646331"/>
                </a:cubicBezTo>
                <a:cubicBezTo>
                  <a:pt x="6792125" y="714304"/>
                  <a:pt x="6747499" y="640445"/>
                  <a:pt x="6602096" y="646331"/>
                </a:cubicBezTo>
                <a:cubicBezTo>
                  <a:pt x="6456693" y="652217"/>
                  <a:pt x="5997822" y="564588"/>
                  <a:pt x="5844904" y="646331"/>
                </a:cubicBezTo>
                <a:cubicBezTo>
                  <a:pt x="5691986" y="728074"/>
                  <a:pt x="5443740" y="631825"/>
                  <a:pt x="5175081" y="646331"/>
                </a:cubicBezTo>
                <a:cubicBezTo>
                  <a:pt x="4906422" y="660837"/>
                  <a:pt x="4577402" y="579890"/>
                  <a:pt x="4417890" y="646331"/>
                </a:cubicBezTo>
                <a:cubicBezTo>
                  <a:pt x="4258378" y="712772"/>
                  <a:pt x="3944811" y="606748"/>
                  <a:pt x="3748067" y="646331"/>
                </a:cubicBezTo>
                <a:cubicBezTo>
                  <a:pt x="3551323" y="685914"/>
                  <a:pt x="3396365" y="599027"/>
                  <a:pt x="3078244" y="646331"/>
                </a:cubicBezTo>
                <a:cubicBezTo>
                  <a:pt x="2760123" y="693635"/>
                  <a:pt x="2677066" y="605161"/>
                  <a:pt x="2408421" y="646331"/>
                </a:cubicBezTo>
                <a:cubicBezTo>
                  <a:pt x="2139776" y="687501"/>
                  <a:pt x="1903339" y="640871"/>
                  <a:pt x="1651229" y="646331"/>
                </a:cubicBezTo>
                <a:cubicBezTo>
                  <a:pt x="1399119" y="651791"/>
                  <a:pt x="1175643" y="606011"/>
                  <a:pt x="894038" y="646331"/>
                </a:cubicBezTo>
                <a:cubicBezTo>
                  <a:pt x="612433" y="686651"/>
                  <a:pt x="413754" y="633103"/>
                  <a:pt x="107724" y="646331"/>
                </a:cubicBezTo>
                <a:cubicBezTo>
                  <a:pt x="42925" y="635820"/>
                  <a:pt x="3617" y="594589"/>
                  <a:pt x="0" y="538607"/>
                </a:cubicBezTo>
                <a:cubicBezTo>
                  <a:pt x="-49816" y="332155"/>
                  <a:pt x="46825" y="221880"/>
                  <a:pt x="0" y="107724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16213938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ED47BE-5249-98CE-CB97-713D6764AF19}"/>
              </a:ext>
            </a:extLst>
          </p:cNvPr>
          <p:cNvSpPr txBox="1"/>
          <p:nvPr/>
        </p:nvSpPr>
        <p:spPr>
          <a:xfrm>
            <a:off x="901610" y="3022228"/>
            <a:ext cx="105489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Legame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fra azione e percezione: quello che percepiamo è determinato da cosa facciamo per percepire (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Noe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2004); </a:t>
            </a:r>
          </a:p>
          <a:p>
            <a:pPr marL="457200" indent="-457200">
              <a:buFont typeface="+mj-lt"/>
              <a:buAutoNum type="arabicPeriod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Neuroni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 specchio si attivano quando riproduciamo azioni, non solo quando le osserviamo. La comprensione delle altre menti si basa sulla nostra capacità di agire e sull’efficienza del nostro sistema motorio  (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Rizzolatti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et al., 2004).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Utilizzo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 gestualità e dita per contare aiuta a rappresentarsi concetti matematici e a capirli più rapidamente coinvolgimento attivo del corpo in esecuzione compito cognitivo semplifica suo carico di lavoro (Di Luca et al., 2011);</a:t>
            </a:r>
          </a:p>
          <a:p>
            <a:endParaRPr lang="it-IT" sz="20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8A5D498-B7AC-05ED-4564-872CD85A5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723" y="73304"/>
            <a:ext cx="1966130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544D3F02-95A5-E28C-254E-1BB9E313F336}"/>
              </a:ext>
            </a:extLst>
          </p:cNvPr>
          <p:cNvSpPr/>
          <p:nvPr/>
        </p:nvSpPr>
        <p:spPr>
          <a:xfrm>
            <a:off x="0" y="0"/>
            <a:ext cx="12192000" cy="101441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DF3AD8A5-E188-18AC-CC76-08E1DEA2F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100000" smoothness="1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6597" r="2537" b="28798"/>
          <a:stretch/>
        </p:blipFill>
        <p:spPr>
          <a:xfrm>
            <a:off x="-52965" y="-588889"/>
            <a:ext cx="2681865" cy="160330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1306B5E-C6D1-692D-EC92-3523E0103A98}"/>
              </a:ext>
            </a:extLst>
          </p:cNvPr>
          <p:cNvSpPr txBox="1"/>
          <p:nvPr/>
        </p:nvSpPr>
        <p:spPr>
          <a:xfrm>
            <a:off x="2321006" y="199428"/>
            <a:ext cx="996270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it-IT" sz="3200" dirty="0">
                <a:solidFill>
                  <a:schemeClr val="bg1"/>
                </a:solidFill>
                <a:latin typeface="Arial"/>
                <a:cs typeface="Arial"/>
              </a:rPr>
              <a:t>Legame tra PERCEZIONE e AZIONE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17E443-81E0-D624-3078-786C8124769B}"/>
              </a:ext>
            </a:extLst>
          </p:cNvPr>
          <p:cNvSpPr txBox="1"/>
          <p:nvPr/>
        </p:nvSpPr>
        <p:spPr>
          <a:xfrm>
            <a:off x="481584" y="1310640"/>
            <a:ext cx="11545824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it-IT" sz="2400" dirty="0">
                <a:latin typeface="Arial"/>
                <a:ea typeface="+mn-lt"/>
                <a:cs typeface="+mn-lt"/>
              </a:rPr>
              <a:t>La </a:t>
            </a:r>
            <a:r>
              <a:rPr lang="it-IT" sz="2400" u="sng" dirty="0">
                <a:latin typeface="Arial"/>
                <a:ea typeface="+mn-lt"/>
                <a:cs typeface="+mn-lt"/>
              </a:rPr>
              <a:t>percezione</a:t>
            </a:r>
            <a:r>
              <a:rPr lang="it-IT" sz="2400" dirty="0">
                <a:latin typeface="Arial"/>
                <a:ea typeface="+mn-lt"/>
                <a:cs typeface="+mn-lt"/>
              </a:rPr>
              <a:t>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lt"/>
                <a:cs typeface="+mn-lt"/>
              </a:rPr>
              <a:t>guida </a:t>
            </a:r>
            <a:r>
              <a:rPr lang="it-IT" sz="2400" dirty="0">
                <a:latin typeface="Arial"/>
                <a:ea typeface="+mn-lt"/>
                <a:cs typeface="+mn-lt"/>
              </a:rPr>
              <a:t>l’azione: i bambini sono motivati al movimento a partire da ciò che percepiscono</a:t>
            </a:r>
            <a:endParaRPr lang="it-IT" dirty="0">
              <a:latin typeface="Arial"/>
              <a:cs typeface="Calibri"/>
            </a:endParaRPr>
          </a:p>
          <a:p>
            <a:pPr>
              <a:buFont typeface="Arial"/>
              <a:buChar char="•"/>
            </a:pPr>
            <a:endParaRPr lang="it-IT" sz="2400" dirty="0">
              <a:latin typeface="Arial"/>
              <a:ea typeface="+mn-lt"/>
              <a:cs typeface="+mn-lt"/>
            </a:endParaRPr>
          </a:p>
          <a:p>
            <a:r>
              <a:rPr lang="it-IT" sz="2400" dirty="0">
                <a:latin typeface="Arial"/>
                <a:ea typeface="+mn-lt"/>
                <a:cs typeface="+mn-lt"/>
              </a:rPr>
              <a:t>• Per poter sviluppare le capacità motorie, i bambini devono PERCEPIRE qualcosa nel loro ambiente che li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lt"/>
                <a:cs typeface="+mn-lt"/>
              </a:rPr>
              <a:t>motivi ad agire</a:t>
            </a:r>
            <a:r>
              <a:rPr lang="it-IT" sz="2400" dirty="0">
                <a:latin typeface="Arial"/>
                <a:ea typeface="+mn-lt"/>
                <a:cs typeface="+mn-lt"/>
              </a:rPr>
              <a:t> e ad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lt"/>
                <a:cs typeface="+mn-lt"/>
              </a:rPr>
              <a:t>usare le loro percezioni per affinare i propri movimenti</a:t>
            </a:r>
            <a:r>
              <a:rPr lang="it-IT" sz="2400" dirty="0">
                <a:latin typeface="Arial"/>
                <a:ea typeface="+mn-lt"/>
                <a:cs typeface="+mn-lt"/>
              </a:rPr>
              <a:t>.</a:t>
            </a:r>
            <a:endParaRPr lang="it-IT" dirty="0">
              <a:latin typeface="Arial"/>
              <a:cs typeface="Arial"/>
            </a:endParaRPr>
          </a:p>
          <a:p>
            <a:endParaRPr lang="it-IT" sz="2400" dirty="0">
              <a:latin typeface="Arial"/>
              <a:cs typeface="Arial"/>
            </a:endParaRPr>
          </a:p>
          <a:p>
            <a:endParaRPr lang="it-IT" sz="2400" dirty="0">
              <a:latin typeface="Arial"/>
              <a:cs typeface="Arial"/>
            </a:endParaRPr>
          </a:p>
          <a:p>
            <a:r>
              <a:rPr lang="it-IT" sz="2400" dirty="0">
                <a:latin typeface="Arial"/>
                <a:cs typeface="Arial"/>
                <a:hlinkClick r:id="rId4"/>
              </a:rPr>
              <a:t>Video: Karen Adolph - how child learn about cliffs, gaps and slopes</a:t>
            </a:r>
            <a:r>
              <a:rPr lang="it-IT" sz="2400" dirty="0">
                <a:latin typeface="Arial"/>
                <a:cs typeface="Arial"/>
              </a:rPr>
              <a:t>....</a:t>
            </a:r>
            <a:endParaRPr lang="it-IT" dirty="0">
              <a:latin typeface="Calibri" panose="020F0502020204030204"/>
              <a:cs typeface="Calibri" panose="020F0502020204030204"/>
            </a:endParaRPr>
          </a:p>
          <a:p>
            <a:endParaRPr lang="it-IT" sz="2400" dirty="0">
              <a:latin typeface="Arial"/>
              <a:cs typeface="Arial"/>
            </a:endParaRPr>
          </a:p>
          <a:p>
            <a:r>
              <a:rPr lang="it-IT" sz="2400" dirty="0">
                <a:latin typeface="Arial"/>
                <a:cs typeface="Arial"/>
              </a:rPr>
              <a:t>NON è UN MERA SEQUENZA UNIVERSALMENTE INVARIABILE di TAPPE</a:t>
            </a:r>
          </a:p>
          <a:p>
            <a:r>
              <a:rPr lang="it-IT" sz="2400" dirty="0">
                <a:latin typeface="Arial"/>
                <a:cs typeface="Arial"/>
              </a:rPr>
              <a:t>Se lo fosse ogni bambino gattonerebbe allo stesso modo e invece….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è UNA SOLUZIONE INDIVIDUALIZZATA, PERCULIARE, PERSONALIZZATA PER SPOSTARSI</a:t>
            </a:r>
          </a:p>
          <a:p>
            <a:endParaRPr lang="it-IT" sz="2400" dirty="0">
              <a:latin typeface="Arial"/>
              <a:cs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4D9CE2-8BC5-E5D4-F44E-F04943FC9089}"/>
              </a:ext>
            </a:extLst>
          </p:cNvPr>
          <p:cNvSpPr txBox="1"/>
          <p:nvPr/>
        </p:nvSpPr>
        <p:spPr>
          <a:xfrm>
            <a:off x="9198864" y="3572256"/>
            <a:ext cx="28285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>
                <a:latin typeface="Arial"/>
                <a:cs typeface="Arial"/>
              </a:rPr>
              <a:t>(</a:t>
            </a:r>
            <a:r>
              <a:rPr lang="it-IT" dirty="0" err="1">
                <a:latin typeface="Arial"/>
                <a:cs typeface="Arial"/>
              </a:rPr>
              <a:t>Thelen</a:t>
            </a:r>
            <a:r>
              <a:rPr lang="it-IT" dirty="0">
                <a:latin typeface="Arial"/>
                <a:cs typeface="Arial"/>
              </a:rPr>
              <a:t> &amp; Smith, 2006)</a:t>
            </a:r>
          </a:p>
        </p:txBody>
      </p:sp>
    </p:spTree>
    <p:extLst>
      <p:ext uri="{BB962C8B-B14F-4D97-AF65-F5344CB8AC3E}">
        <p14:creationId xmlns:p14="http://schemas.microsoft.com/office/powerpoint/2010/main" val="1107268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544D3F02-95A5-E28C-254E-1BB9E313F336}"/>
              </a:ext>
            </a:extLst>
          </p:cNvPr>
          <p:cNvSpPr/>
          <p:nvPr/>
        </p:nvSpPr>
        <p:spPr>
          <a:xfrm>
            <a:off x="0" y="0"/>
            <a:ext cx="12192000" cy="101441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DF3AD8A5-E188-18AC-CC76-08E1DEA2F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100000" smoothness="1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6597" r="2537" b="28798"/>
          <a:stretch/>
        </p:blipFill>
        <p:spPr>
          <a:xfrm>
            <a:off x="-52965" y="-588889"/>
            <a:ext cx="2681865" cy="160330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1306B5E-C6D1-692D-EC92-3523E0103A98}"/>
              </a:ext>
            </a:extLst>
          </p:cNvPr>
          <p:cNvSpPr txBox="1"/>
          <p:nvPr/>
        </p:nvSpPr>
        <p:spPr>
          <a:xfrm>
            <a:off x="2080375" y="212762"/>
            <a:ext cx="996270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it-IT" sz="3200" dirty="0">
                <a:solidFill>
                  <a:schemeClr val="bg1"/>
                </a:solidFill>
                <a:latin typeface="Arial"/>
                <a:cs typeface="Arial"/>
              </a:rPr>
              <a:t>SVILUPPO MOTORIO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9E0E4B1-DD69-96F2-F68B-F39A4C62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03674"/>
            <a:ext cx="8848726" cy="43617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3800A7-58E8-F309-B578-2F911C0A2D5E}"/>
              </a:ext>
            </a:extLst>
          </p:cNvPr>
          <p:cNvSpPr txBox="1"/>
          <p:nvPr/>
        </p:nvSpPr>
        <p:spPr>
          <a:xfrm>
            <a:off x="3064733" y="4615325"/>
            <a:ext cx="850814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Arial" panose="020B0604020202020204" pitchFamily="34" charset="0"/>
              </a:rPr>
              <a:t>- </a:t>
            </a:r>
            <a:r>
              <a:rPr lang="it-IT" sz="2100" dirty="0">
                <a:latin typeface="Arial" panose="020B0604020202020204" pitchFamily="34" charset="0"/>
              </a:rPr>
              <a:t>T</a:t>
            </a:r>
            <a:r>
              <a:rPr lang="it-IT" sz="2100" dirty="0">
                <a:effectLst/>
                <a:latin typeface="Arial" panose="020B0604020202020204" pitchFamily="34" charset="0"/>
              </a:rPr>
              <a:t>ransizione dalla posizione </a:t>
            </a:r>
            <a:r>
              <a:rPr lang="it-IT" sz="2100" dirty="0">
                <a:latin typeface="Arial" panose="020B0604020202020204" pitchFamily="34" charset="0"/>
              </a:rPr>
              <a:t>distesa a quella seduta, fino all’eretta</a:t>
            </a:r>
            <a:endParaRPr lang="it-IT" sz="210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0C1586-706D-187F-FE78-0744E7F8AACC}"/>
              </a:ext>
            </a:extLst>
          </p:cNvPr>
          <p:cNvSpPr txBox="1"/>
          <p:nvPr/>
        </p:nvSpPr>
        <p:spPr>
          <a:xfrm>
            <a:off x="371475" y="1311151"/>
            <a:ext cx="61864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>
                <a:latin typeface="Arial" panose="020B0604020202020204" pitchFamily="34" charset="0"/>
                <a:cs typeface="Arial" panose="020B0604020202020204" pitchFamily="34" charset="0"/>
              </a:rPr>
              <a:t>FINESTRA TEMPORALE </a:t>
            </a:r>
            <a:r>
              <a:rPr lang="it-IT" sz="2100" u="sng" dirty="0">
                <a:latin typeface="Arial" panose="020B0604020202020204" pitchFamily="34" charset="0"/>
                <a:cs typeface="Arial" panose="020B0604020202020204" pitchFamily="34" charset="0"/>
              </a:rPr>
              <a:t>INDICATIVA:</a:t>
            </a:r>
            <a:r>
              <a:rPr lang="it-IT" sz="2100" dirty="0">
                <a:latin typeface="Arial" panose="020B0604020202020204" pitchFamily="34" charset="0"/>
                <a:cs typeface="Arial" panose="020B0604020202020204" pitchFamily="34" charset="0"/>
              </a:rPr>
              <a:t> 0 – 2 ANNI</a:t>
            </a:r>
          </a:p>
        </p:txBody>
      </p:sp>
    </p:spTree>
    <p:extLst>
      <p:ext uri="{BB962C8B-B14F-4D97-AF65-F5344CB8AC3E}">
        <p14:creationId xmlns:p14="http://schemas.microsoft.com/office/powerpoint/2010/main" val="6454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7AE6EE-BE28-CBDA-AE84-67C95F42251C}"/>
              </a:ext>
            </a:extLst>
          </p:cNvPr>
          <p:cNvSpPr txBox="1"/>
          <p:nvPr/>
        </p:nvSpPr>
        <p:spPr>
          <a:xfrm>
            <a:off x="402430" y="1250690"/>
            <a:ext cx="1138713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dirty="0">
                <a:latin typeface="Arial"/>
                <a:cs typeface="Arial"/>
              </a:rPr>
              <a:t>Il bambino nell’ambiente intra-uterino si muove, GIA’ PRIMA DELLA NASCITA...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44D3F02-95A5-E28C-254E-1BB9E313F336}"/>
              </a:ext>
            </a:extLst>
          </p:cNvPr>
          <p:cNvSpPr/>
          <p:nvPr/>
        </p:nvSpPr>
        <p:spPr>
          <a:xfrm>
            <a:off x="0" y="0"/>
            <a:ext cx="12192000" cy="101441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DF3AD8A5-E188-18AC-CC76-08E1DEA2FD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00000" smoothness="1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6597" r="2537" b="28798"/>
          <a:stretch/>
        </p:blipFill>
        <p:spPr>
          <a:xfrm>
            <a:off x="-52965" y="-588889"/>
            <a:ext cx="2681865" cy="160330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1306B5E-C6D1-692D-EC92-3523E0103A98}"/>
              </a:ext>
            </a:extLst>
          </p:cNvPr>
          <p:cNvSpPr txBox="1"/>
          <p:nvPr/>
        </p:nvSpPr>
        <p:spPr>
          <a:xfrm>
            <a:off x="2282259" y="214818"/>
            <a:ext cx="996270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it-IT" sz="3200" dirty="0">
                <a:solidFill>
                  <a:schemeClr val="bg1"/>
                </a:solidFill>
                <a:latin typeface="Arial"/>
                <a:cs typeface="Arial"/>
              </a:rPr>
              <a:t>Esperienza motoria prenatale: MOTRICITA’ FETALE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CA964E7-307E-1038-93C2-5F50DB826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1887"/>
            <a:ext cx="7988300" cy="494649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CE0B771-2922-3F8A-DA8A-77486AE14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1186" y="2190750"/>
            <a:ext cx="3009900" cy="24765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6B24F2-7BAE-B868-660D-0B5E020299FD}"/>
              </a:ext>
            </a:extLst>
          </p:cNvPr>
          <p:cNvSpPr txBox="1"/>
          <p:nvPr/>
        </p:nvSpPr>
        <p:spPr>
          <a:xfrm>
            <a:off x="8231186" y="4786313"/>
            <a:ext cx="38131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Lo STEPPING (o marcia automatica), che si esaurisce progressivamente DOPO la nascita </a:t>
            </a: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Thelen</a:t>
            </a: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Fisher, 1982)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113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544D3F02-95A5-E28C-254E-1BB9E313F336}"/>
              </a:ext>
            </a:extLst>
          </p:cNvPr>
          <p:cNvSpPr/>
          <p:nvPr/>
        </p:nvSpPr>
        <p:spPr>
          <a:xfrm>
            <a:off x="0" y="0"/>
            <a:ext cx="12192000" cy="101441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DF3AD8A5-E188-18AC-CC76-08E1DEA2F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100000" smoothness="1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6597" r="2537" b="28798"/>
          <a:stretch/>
        </p:blipFill>
        <p:spPr>
          <a:xfrm>
            <a:off x="-52965" y="-588889"/>
            <a:ext cx="2681865" cy="160330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22A03E-3EAE-2565-4281-BB9CC580682C}"/>
              </a:ext>
            </a:extLst>
          </p:cNvPr>
          <p:cNvSpPr txBox="1"/>
          <p:nvPr/>
        </p:nvSpPr>
        <p:spPr>
          <a:xfrm>
            <a:off x="316706" y="228926"/>
            <a:ext cx="1187529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it-IT" sz="3200" dirty="0">
                <a:solidFill>
                  <a:schemeClr val="bg1"/>
                </a:solidFill>
                <a:latin typeface="Arial"/>
                <a:cs typeface="Arial"/>
              </a:rPr>
              <a:t>Motricità fetale: ASCOLTO CORPOREO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E189A0C-1265-71F9-1568-A84882CD6AAB}"/>
              </a:ext>
            </a:extLst>
          </p:cNvPr>
          <p:cNvSpPr txBox="1"/>
          <p:nvPr/>
        </p:nvSpPr>
        <p:spPr>
          <a:xfrm>
            <a:off x="316706" y="3084582"/>
            <a:ext cx="11158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bambino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percepisce il ritmo dei suoni linguistici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linguistici con le orecchie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anche con il corpo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 risponde ad essi in modo sincrono, accelerando i movimenti del corpo e adattandoli ai cambiamenti dei suoni che ascolta (de l’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Etoile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et al., 2020).</a:t>
            </a:r>
          </a:p>
          <a:p>
            <a:pPr marL="342900" indent="-342900">
              <a:buFont typeface="+mj-lt"/>
              <a:buAutoNum type="arabicPeriod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Reagisce alla voce materna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diminuendo i movimenti delle braccia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 della testa e aumentando la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frequenza del battito cardiaco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(Marx &amp; Nagy, 2015).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8A3A438-B178-6E85-F0CA-303E27D38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174" y="1316256"/>
            <a:ext cx="1422400" cy="1422400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F58DE42-8BDC-1265-CA59-B1AD937BE7EE}"/>
              </a:ext>
            </a:extLst>
          </p:cNvPr>
          <p:cNvCxnSpPr/>
          <p:nvPr/>
        </p:nvCxnSpPr>
        <p:spPr>
          <a:xfrm>
            <a:off x="780665" y="5190827"/>
            <a:ext cx="4143375" cy="771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C81BAD6-9C46-2B96-431E-4DBEE723BB53}"/>
              </a:ext>
            </a:extLst>
          </p:cNvPr>
          <p:cNvSpPr txBox="1"/>
          <p:nvPr/>
        </p:nvSpPr>
        <p:spPr>
          <a:xfrm>
            <a:off x="5043487" y="5392906"/>
            <a:ext cx="6600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RITMO: E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laborazione uditiva </a:t>
            </a:r>
            <a:r>
              <a:rPr lang="it-IT" sz="2000" dirty="0">
                <a:effectLst/>
                <a:latin typeface="Arial" panose="020B0604020202020204" pitchFamily="34" charset="0"/>
              </a:rPr>
              <a:t>+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capacità di sincronizzazione </a:t>
            </a:r>
            <a:r>
              <a:rPr lang="it-IT" sz="2000" dirty="0">
                <a:effectLst/>
                <a:latin typeface="Arial" panose="020B0604020202020204" pitchFamily="34" charset="0"/>
              </a:rPr>
              <a:t>necessarie per sviluppare la </a:t>
            </a:r>
            <a:r>
              <a:rPr lang="it-IT" sz="2000" b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comunicazione vocale </a:t>
            </a:r>
            <a:r>
              <a:rPr lang="it-IT" sz="2000" dirty="0">
                <a:effectLst/>
                <a:latin typeface="Arial" panose="020B0604020202020204" pitchFamily="34" charset="0"/>
              </a:rPr>
              <a:t>nelle interazioni adulto-neonato durante la vita postnatale.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CB5D5C3-FC72-242D-294D-EEA8C34DC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966" y="1144406"/>
            <a:ext cx="2453072" cy="163833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A903B9-C8AA-EDAB-E367-EF8A84819E52}"/>
              </a:ext>
            </a:extLst>
          </p:cNvPr>
          <p:cNvSpPr txBox="1"/>
          <p:nvPr/>
        </p:nvSpPr>
        <p:spPr>
          <a:xfrm>
            <a:off x="8331994" y="1316256"/>
            <a:ext cx="3143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Anche in ambiente intra-uterino la percezione guida l’azione!</a:t>
            </a:r>
          </a:p>
        </p:txBody>
      </p:sp>
    </p:spTree>
    <p:extLst>
      <p:ext uri="{BB962C8B-B14F-4D97-AF65-F5344CB8AC3E}">
        <p14:creationId xmlns:p14="http://schemas.microsoft.com/office/powerpoint/2010/main" val="2513169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9" ma:contentTypeDescription="Creare un nuovo documento." ma:contentTypeScope="" ma:versionID="b637ed9cf098d8e121567d30096638e3">
  <xsd:schema xmlns:xsd="http://www.w3.org/2001/XMLSchema" xmlns:xs="http://www.w3.org/2001/XMLSchema" xmlns:p="http://schemas.microsoft.com/office/2006/metadata/properties" xmlns:ns3="ce2ceee5-4e98-448d-bd69-9759c2918574" xmlns:ns4="f3077446-a7b8-4994-9298-7551826f19f8" targetNamespace="http://schemas.microsoft.com/office/2006/metadata/properties" ma:root="true" ma:fieldsID="ceb72e9e7a5c080af7bb4208821f1a87" ns3:_="" ns4:_="">
    <xsd:import namespace="ce2ceee5-4e98-448d-bd69-9759c2918574"/>
    <xsd:import namespace="f3077446-a7b8-4994-9298-7551826f19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E2AF84-AF09-4297-95F7-DB652900D049}">
  <ds:schemaRefs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3077446-a7b8-4994-9298-7551826f19f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DC92B8-306F-44F0-8C92-3B3D434484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38A16B-3C16-4B8B-B1D3-1FEE7EE812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2ceee5-4e98-448d-bd69-9759c2918574"/>
    <ds:schemaRef ds:uri="f3077446-a7b8-4994-9298-7551826f19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1970</Words>
  <Application>Microsoft Office PowerPoint</Application>
  <PresentationFormat>Widescreen</PresentationFormat>
  <Paragraphs>210</Paragraphs>
  <Slides>26</Slides>
  <Notes>6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Calibri Light</vt:lpstr>
      <vt:lpstr>Helvetica</vt:lpstr>
      <vt:lpstr>Verdana</vt:lpstr>
      <vt:lpstr>Wingdings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Granello Federica</dc:creator>
  <cp:lastModifiedBy>PELLIZZONI SANDRA</cp:lastModifiedBy>
  <cp:revision>350</cp:revision>
  <dcterms:created xsi:type="dcterms:W3CDTF">2023-12-03T11:22:26Z</dcterms:created>
  <dcterms:modified xsi:type="dcterms:W3CDTF">2025-11-13T14:19:16Z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