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9" r:id="rId3"/>
    <p:sldId id="266" r:id="rId4"/>
    <p:sldId id="268" r:id="rId5"/>
    <p:sldId id="267" r:id="rId6"/>
    <p:sldId id="269" r:id="rId7"/>
    <p:sldId id="257" r:id="rId8"/>
    <p:sldId id="270" r:id="rId9"/>
    <p:sldId id="271" r:id="rId10"/>
    <p:sldId id="260" r:id="rId11"/>
    <p:sldId id="258" r:id="rId12"/>
    <p:sldId id="261" r:id="rId13"/>
    <p:sldId id="262" r:id="rId14"/>
    <p:sldId id="263" r:id="rId15"/>
    <p:sldId id="272" r:id="rId16"/>
    <p:sldId id="273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0B5E7E-1902-4B8E-B640-C3394B537ED2}" type="datetimeFigureOut">
              <a:rPr lang="fr-FR" smtClean="0"/>
              <a:pPr/>
              <a:t>23/10/2023</a:t>
            </a:fld>
            <a:endParaRPr lang="fr-FR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F3070-9CB9-49A4-B142-33E33935687C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51843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F3070-9CB9-49A4-B142-33E33935687C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43135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EF379-B7C8-4232-86C4-FD1DA060ACB1}" type="datetimeFigureOut">
              <a:rPr lang="it-IT" smtClean="0"/>
              <a:pPr/>
              <a:t>23/10/2023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C063-3B2E-434A-AF8D-231D6A86D6E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ObabVMDQkY" TargetMode="External"/><Relationship Id="rId2" Type="http://schemas.openxmlformats.org/officeDocument/2006/relationships/hyperlink" Target="http://bbouillon.free.fr/univ/ling/fichiers/phon/exercice/ex1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demie-francaise.fr/sites/academie-francaise.fr/files/rapport_feminisation_noms_de_metier_et_de_fonction.pdf" TargetMode="External"/><Relationship Id="rId2" Type="http://schemas.openxmlformats.org/officeDocument/2006/relationships/hyperlink" Target="https://fr.wikipedia.org/wiki/Rectifications_orthographiques_du_fran%C3%A7ais_en_199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rsee.fr/doc/mots_0243-6450_1997_num_52_1_2463" TargetMode="External"/><Relationship Id="rId5" Type="http://schemas.openxmlformats.org/officeDocument/2006/relationships/hyperlink" Target="https://www.persee.fr/docAsPDF/mots_0243-6450_1997_num_52_1_2463.pdf" TargetMode="External"/><Relationship Id="rId4" Type="http://schemas.openxmlformats.org/officeDocument/2006/relationships/hyperlink" Target="https://www.legifrance.gouv.fr/loda/id/JORFTEXT000000378502/#:~:text=En%20vue%20de%20favoriser%20l,de%20r%C3%A9f%C3%A9rence%2C%20de%20contribuer%20a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err="1" smtClean="0"/>
              <a:t>Leçon</a:t>
            </a:r>
            <a:r>
              <a:rPr lang="it-IT" b="1" dirty="0" smtClean="0"/>
              <a:t> 2</a:t>
            </a:r>
            <a:r>
              <a:rPr lang="it-IT" dirty="0" smtClean="0"/>
              <a:t> </a:t>
            </a:r>
            <a:br>
              <a:rPr lang="it-IT" dirty="0" smtClean="0"/>
            </a:br>
            <a:r>
              <a:rPr lang="fr-FR" dirty="0" smtClean="0"/>
              <a:t>Les </a:t>
            </a:r>
            <a:r>
              <a:rPr lang="fr-FR" dirty="0"/>
              <a:t>différents types de </a:t>
            </a:r>
            <a:r>
              <a:rPr lang="fr-FR" dirty="0" smtClean="0"/>
              <a:t>variation</a:t>
            </a:r>
            <a:br>
              <a:rPr lang="fr-FR" dirty="0" smtClean="0"/>
            </a:br>
            <a:r>
              <a:rPr lang="fr-FR" dirty="0" smtClean="0"/>
              <a:t>La variation </a:t>
            </a:r>
            <a:r>
              <a:rPr lang="fr-FR" b="1" dirty="0" smtClean="0"/>
              <a:t>diachronique</a:t>
            </a:r>
            <a:br>
              <a:rPr lang="fr-FR" b="1" dirty="0" smtClean="0"/>
            </a:br>
            <a:r>
              <a:rPr lang="fr-FR" dirty="0"/>
              <a:t> 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86614" cy="2711152"/>
          </a:xfrm>
        </p:spPr>
        <p:txBody>
          <a:bodyPr>
            <a:normAutofit/>
          </a:bodyPr>
          <a:lstStyle/>
          <a:p>
            <a:r>
              <a:rPr lang="it-IT" dirty="0" smtClean="0"/>
              <a:t>Lingua Francese </a:t>
            </a:r>
            <a:r>
              <a:rPr lang="it-IT" dirty="0" err="1" smtClean="0"/>
              <a:t>IIlm</a:t>
            </a:r>
            <a:endParaRPr lang="it-IT" dirty="0" smtClean="0"/>
          </a:p>
          <a:p>
            <a:r>
              <a:rPr lang="it-IT" dirty="0" smtClean="0"/>
              <a:t>Cristina Castellani</a:t>
            </a:r>
          </a:p>
          <a:p>
            <a:r>
              <a:rPr lang="it-IT" dirty="0" smtClean="0"/>
              <a:t>10/</a:t>
            </a:r>
            <a:r>
              <a:rPr lang="it-IT" dirty="0" err="1" smtClean="0"/>
              <a:t>10</a:t>
            </a:r>
            <a:r>
              <a:rPr lang="it-IT" dirty="0" smtClean="0"/>
              <a:t>/2023</a:t>
            </a:r>
          </a:p>
          <a:p>
            <a:pPr algn="l"/>
            <a:r>
              <a:rPr lang="it-IT" dirty="0" err="1" smtClean="0"/>
              <a:t>Travaux</a:t>
            </a:r>
            <a:r>
              <a:rPr lang="it-IT" dirty="0" smtClean="0"/>
              <a:t> </a:t>
            </a:r>
            <a:r>
              <a:rPr lang="it-IT" dirty="0" err="1" smtClean="0"/>
              <a:t>pratiques</a:t>
            </a:r>
            <a:r>
              <a:rPr lang="it-IT" dirty="0" smtClean="0"/>
              <a:t>: </a:t>
            </a:r>
            <a:r>
              <a:rPr lang="it-IT" dirty="0" err="1" smtClean="0"/>
              <a:t>Fiches</a:t>
            </a:r>
            <a:r>
              <a:rPr lang="it-IT" dirty="0" smtClean="0"/>
              <a:t> </a:t>
            </a:r>
            <a:r>
              <a:rPr lang="it-IT" dirty="0" err="1" smtClean="0"/>
              <a:t>phonétique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 smtClean="0"/>
              <a:t>Les</a:t>
            </a:r>
            <a:r>
              <a:rPr lang="it-IT" b="1" dirty="0" smtClean="0"/>
              <a:t> 4 </a:t>
            </a:r>
            <a:r>
              <a:rPr lang="it-IT" b="1" dirty="0" err="1" smtClean="0"/>
              <a:t>variables</a:t>
            </a:r>
            <a:r>
              <a:rPr lang="it-IT" b="1" dirty="0" smtClean="0"/>
              <a:t> + le canal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Les frontières entre les 4 catégories sont fragiles car certaines variantes régionales peuvent donner </a:t>
            </a:r>
            <a:r>
              <a:rPr lang="fr-FR" dirty="0" smtClean="0"/>
              <a:t>lieu </a:t>
            </a:r>
            <a:r>
              <a:rPr lang="fr-FR" dirty="0"/>
              <a:t>à une interprétation sociale.</a:t>
            </a:r>
            <a:endParaRPr lang="it-IT" dirty="0"/>
          </a:p>
          <a:p>
            <a:r>
              <a:rPr lang="fr-FR" dirty="0"/>
              <a:t>Tous les locuteurs possèdent une compétence plus ou moins étendue de l’ensemble des variations dans ces différents axes et leurs performances varie en fonction de la situation. </a:t>
            </a:r>
            <a:endParaRPr lang="it-IT" dirty="0"/>
          </a:p>
          <a:p>
            <a:r>
              <a:rPr lang="fr-FR" dirty="0"/>
              <a:t>Les variations s’organisent de manière plus systématique qu’aléatoire. On peut donc rendre compte de régularités dans ce domaine.</a:t>
            </a:r>
            <a:endParaRPr lang="it-IT" dirty="0"/>
          </a:p>
          <a:p>
            <a:r>
              <a:rPr lang="fr-FR" dirty="0"/>
              <a:t>Les façons de parler se diversifient selon le temps, l’espace, les caractéristiques sociales des locuteurs et les activités qu’ils pratiquent.</a:t>
            </a:r>
            <a:r>
              <a:rPr lang="fr-FR" b="1" dirty="0"/>
              <a:t> </a:t>
            </a:r>
            <a:r>
              <a:rPr lang="fr-FR" dirty="0" smtClean="0"/>
              <a:t>(+ canal)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15370" cy="785818"/>
          </a:xfrm>
        </p:spPr>
        <p:txBody>
          <a:bodyPr>
            <a:normAutofit fontScale="90000"/>
          </a:bodyPr>
          <a:lstStyle/>
          <a:p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714348" y="428605"/>
          <a:ext cx="7715304" cy="6125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5510">
                <a:tc gridSpan="4">
                  <a:txBody>
                    <a:bodyPr/>
                    <a:lstStyle/>
                    <a:p>
                      <a:pPr algn="ctr"/>
                      <a:r>
                        <a:rPr lang="it-IT" sz="2400" dirty="0" err="1" smtClean="0"/>
                        <a:t>Représentation</a:t>
                      </a:r>
                      <a:r>
                        <a:rPr lang="it-IT" sz="2400" dirty="0" smtClean="0"/>
                        <a:t> de la </a:t>
                      </a:r>
                      <a:r>
                        <a:rPr lang="it-IT" sz="2400" dirty="0" err="1" smtClean="0"/>
                        <a:t>variation</a:t>
                      </a:r>
                      <a:r>
                        <a:rPr lang="it-IT" sz="2400" dirty="0" smtClean="0"/>
                        <a:t> (Tableau 1 p.</a:t>
                      </a:r>
                      <a:r>
                        <a:rPr lang="it-IT" sz="2400" baseline="0" dirty="0" smtClean="0"/>
                        <a:t> 29)</a:t>
                      </a:r>
                      <a:endParaRPr lang="it-IT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64184">
                <a:tc rowSpan="3">
                  <a:txBody>
                    <a:bodyPr/>
                    <a:lstStyle/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r>
                        <a:rPr lang="fr-FR" b="1" dirty="0" smtClean="0"/>
                        <a:t>Variation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selon l’usager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Temps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Changement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Diachronie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02694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Espace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Géographique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Régional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Local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Spatial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Diatopie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83439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Société</a:t>
                      </a:r>
                    </a:p>
                    <a:p>
                      <a:r>
                        <a:rPr lang="fr-FR" b="1" dirty="0" smtClean="0"/>
                        <a:t>Communauté 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Social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 smtClean="0"/>
                        <a:t>Diastratie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6418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Variation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selon l’usage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Styles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Niveaux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Registres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Situationnel</a:t>
                      </a:r>
                      <a:r>
                        <a:rPr lang="it-IT" dirty="0" smtClean="0"/>
                        <a:t/>
                      </a:r>
                      <a:br>
                        <a:rPr lang="it-IT" dirty="0" smtClean="0"/>
                      </a:br>
                      <a:r>
                        <a:rPr lang="fr-FR" b="1" dirty="0" smtClean="0"/>
                        <a:t>Stylistique</a:t>
                      </a:r>
                    </a:p>
                    <a:p>
                      <a:r>
                        <a:rPr lang="fr-FR" b="1" dirty="0" smtClean="0"/>
                        <a:t>Fonctionnel</a:t>
                      </a:r>
                      <a:r>
                        <a:rPr lang="fr-FR" b="1" baseline="0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err="1" smtClean="0"/>
                        <a:t>Diaphasique</a:t>
                      </a:r>
                      <a:endParaRPr lang="it-I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5673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smtClean="0"/>
                        <a:t>Canal 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err="1" smtClean="0"/>
                        <a:t>Oral</a:t>
                      </a:r>
                      <a:r>
                        <a:rPr lang="it-IT" b="1" dirty="0" smtClean="0"/>
                        <a:t> / </a:t>
                      </a:r>
                      <a:r>
                        <a:rPr lang="it-IT" b="1" dirty="0" err="1" smtClean="0"/>
                        <a:t>Ecrit</a:t>
                      </a:r>
                      <a:endParaRPr lang="it-I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 err="1" smtClean="0"/>
                        <a:t>Diamésie</a:t>
                      </a:r>
                      <a:r>
                        <a:rPr lang="it-IT" b="1" baseline="0" dirty="0" smtClean="0"/>
                        <a:t> </a:t>
                      </a:r>
                      <a:endParaRPr lang="it-I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Variation historique (diachronie)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052736"/>
            <a:ext cx="8401080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La variation diachronique concerne l'évolution </a:t>
            </a:r>
            <a:r>
              <a:rPr lang="fr-FR" dirty="0"/>
              <a:t>de la langue dans le temps</a:t>
            </a:r>
          </a:p>
          <a:p>
            <a:r>
              <a:rPr lang="fr-FR" dirty="0" smtClean="0"/>
              <a:t>Toutes </a:t>
            </a:r>
            <a:r>
              <a:rPr lang="fr-FR" dirty="0"/>
              <a:t>les langues évoluent au gré du temps. Le terme le plus approprié est davantage </a:t>
            </a:r>
            <a:r>
              <a:rPr lang="fr-FR" b="1" dirty="0"/>
              <a:t>changement</a:t>
            </a:r>
            <a:r>
              <a:rPr lang="fr-FR" dirty="0"/>
              <a:t> que variation puisque l’évolution historique rend obsolètes formes et tournures.</a:t>
            </a:r>
            <a:endParaRPr lang="it-IT" dirty="0"/>
          </a:p>
          <a:p>
            <a:r>
              <a:rPr lang="fr-FR" dirty="0"/>
              <a:t>Le </a:t>
            </a:r>
            <a:r>
              <a:rPr lang="fr-FR" b="1" dirty="0"/>
              <a:t>changement historique </a:t>
            </a:r>
            <a:r>
              <a:rPr lang="fr-FR" dirty="0"/>
              <a:t>est directement observable à partir des variations qui sont fonction de l’âge des locuteurs. Ces modifications sont en outre répercutées par les variations sociales : le français normé obéit en effet à une tendance plus conservatrice que le français populaire. Les raisons du changement peuvent être de 2 types : interne ou </a:t>
            </a:r>
            <a:r>
              <a:rPr lang="fr-FR" dirty="0" smtClean="0"/>
              <a:t>externe:</a:t>
            </a:r>
          </a:p>
          <a:p>
            <a:pPr lvl="1"/>
            <a:r>
              <a:rPr lang="fr-FR" dirty="0" smtClean="0"/>
              <a:t>Les </a:t>
            </a:r>
            <a:r>
              <a:rPr lang="fr-FR" dirty="0"/>
              <a:t>facteurs internes de l’évolution temporelle sont liés à l’évolution du système.</a:t>
            </a:r>
            <a:endParaRPr lang="it-IT" dirty="0"/>
          </a:p>
          <a:p>
            <a:pPr lvl="1"/>
            <a:r>
              <a:rPr lang="fr-FR" dirty="0"/>
              <a:t>Les facteurs externes sont des interventions délibérées, politiques et institutionnelles sur la langue.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2 </a:t>
            </a:r>
            <a:r>
              <a:rPr lang="it-IT" b="1" dirty="0" err="1" smtClean="0"/>
              <a:t>exemples</a:t>
            </a:r>
            <a:r>
              <a:rPr lang="it-IT" b="1" dirty="0" smtClean="0"/>
              <a:t>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600200"/>
            <a:ext cx="8572560" cy="50435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/>
              <a:t>Les seuls témoignages possibles sont écrits 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b="1" dirty="0" smtClean="0"/>
              <a:t>Début </a:t>
            </a:r>
            <a:r>
              <a:rPr lang="fr-FR" b="1" dirty="0"/>
              <a:t>de la </a:t>
            </a:r>
            <a:r>
              <a:rPr lang="fr-FR" b="1" i="1" dirty="0"/>
              <a:t>Chanson de Roland</a:t>
            </a:r>
            <a:endParaRPr lang="it-IT" dirty="0"/>
          </a:p>
          <a:p>
            <a:pPr>
              <a:buNone/>
            </a:pPr>
            <a:r>
              <a:rPr lang="fr-FR" dirty="0"/>
              <a:t>(</a:t>
            </a:r>
            <a:r>
              <a:rPr lang="fr-FR" dirty="0" smtClean="0"/>
              <a:t>1)	</a:t>
            </a:r>
            <a:r>
              <a:rPr lang="fr-FR" i="1" dirty="0" smtClean="0"/>
              <a:t>Carles </a:t>
            </a:r>
            <a:r>
              <a:rPr lang="fr-FR" i="1" dirty="0"/>
              <a:t>li reis, </a:t>
            </a:r>
            <a:r>
              <a:rPr lang="fr-FR" i="1" dirty="0" err="1"/>
              <a:t>nostre</a:t>
            </a:r>
            <a:r>
              <a:rPr lang="fr-FR" i="1" dirty="0"/>
              <a:t> </a:t>
            </a:r>
            <a:r>
              <a:rPr lang="fr-FR" i="1" dirty="0" err="1"/>
              <a:t>emperere</a:t>
            </a:r>
            <a:r>
              <a:rPr lang="fr-FR" i="1" dirty="0"/>
              <a:t> magnes,</a:t>
            </a:r>
            <a:endParaRPr lang="it-IT" i="1" dirty="0"/>
          </a:p>
          <a:p>
            <a:pPr>
              <a:buNone/>
            </a:pPr>
            <a:r>
              <a:rPr lang="fr-FR" i="1" dirty="0" smtClean="0"/>
              <a:t>		set </a:t>
            </a:r>
            <a:r>
              <a:rPr lang="fr-FR" i="1" dirty="0" err="1"/>
              <a:t>anz</a:t>
            </a:r>
            <a:r>
              <a:rPr lang="fr-FR" i="1" dirty="0"/>
              <a:t> </a:t>
            </a:r>
            <a:r>
              <a:rPr lang="fr-FR" i="1" dirty="0" err="1"/>
              <a:t>tuz</a:t>
            </a:r>
            <a:r>
              <a:rPr lang="fr-FR" i="1" dirty="0"/>
              <a:t> pleins ad </a:t>
            </a:r>
            <a:r>
              <a:rPr lang="fr-FR" i="1" dirty="0" err="1"/>
              <a:t>estet</a:t>
            </a:r>
            <a:r>
              <a:rPr lang="fr-FR" i="1" dirty="0"/>
              <a:t> en </a:t>
            </a:r>
            <a:r>
              <a:rPr lang="fr-FR" i="1" dirty="0" err="1"/>
              <a:t>Espaigne</a:t>
            </a:r>
            <a:endParaRPr lang="it-IT" i="1" dirty="0"/>
          </a:p>
          <a:p>
            <a:pPr>
              <a:buNone/>
            </a:pPr>
            <a:endParaRPr lang="fr-FR" b="1" dirty="0" smtClean="0"/>
          </a:p>
          <a:p>
            <a:pPr>
              <a:buNone/>
            </a:pPr>
            <a:r>
              <a:rPr lang="fr-FR" b="1" dirty="0" smtClean="0"/>
              <a:t>Corneille</a:t>
            </a:r>
            <a:r>
              <a:rPr lang="fr-FR" b="1" dirty="0"/>
              <a:t>, </a:t>
            </a:r>
            <a:r>
              <a:rPr lang="fr-FR" b="1" i="1" dirty="0"/>
              <a:t>le Cid</a:t>
            </a:r>
            <a:r>
              <a:rPr lang="fr-FR" b="1" dirty="0"/>
              <a:t>, XVIIe s.</a:t>
            </a:r>
            <a:endParaRPr lang="it-IT" dirty="0"/>
          </a:p>
          <a:p>
            <a:pPr>
              <a:buNone/>
            </a:pPr>
            <a:r>
              <a:rPr lang="fr-FR" dirty="0"/>
              <a:t>(2)	</a:t>
            </a:r>
            <a:r>
              <a:rPr lang="fr-FR" i="1" dirty="0"/>
              <a:t>Sous </a:t>
            </a:r>
            <a:r>
              <a:rPr lang="fr-FR" i="1" dirty="0" err="1"/>
              <a:t>moy</a:t>
            </a:r>
            <a:r>
              <a:rPr lang="fr-FR" i="1" dirty="0"/>
              <a:t> donc cette troupe s’</a:t>
            </a:r>
            <a:r>
              <a:rPr lang="fr-FR" i="1" dirty="0" err="1"/>
              <a:t>auance</a:t>
            </a:r>
            <a:endParaRPr lang="it-IT" i="1" dirty="0"/>
          </a:p>
          <a:p>
            <a:pPr>
              <a:buNone/>
            </a:pPr>
            <a:r>
              <a:rPr lang="fr-FR" i="1" dirty="0" smtClean="0"/>
              <a:t>		Et </a:t>
            </a:r>
            <a:r>
              <a:rPr lang="fr-FR" i="1" dirty="0"/>
              <a:t>porte sur le front un </a:t>
            </a:r>
            <a:r>
              <a:rPr lang="fr-FR" i="1" dirty="0" err="1"/>
              <a:t>masle</a:t>
            </a:r>
            <a:r>
              <a:rPr lang="fr-FR" i="1" dirty="0"/>
              <a:t> </a:t>
            </a:r>
            <a:r>
              <a:rPr lang="fr-FR" i="1" dirty="0" err="1"/>
              <a:t>asseurance</a:t>
            </a:r>
            <a:endParaRPr lang="it-IT" i="1" dirty="0"/>
          </a:p>
          <a:p>
            <a:pPr>
              <a:buNone/>
            </a:pPr>
            <a:r>
              <a:rPr lang="fr-FR" i="1" dirty="0" smtClean="0"/>
              <a:t>		Nous </a:t>
            </a:r>
            <a:r>
              <a:rPr lang="fr-FR" i="1" dirty="0" err="1"/>
              <a:t>partismes</a:t>
            </a:r>
            <a:r>
              <a:rPr lang="fr-FR" i="1" dirty="0"/>
              <a:t> cinq cens, mais par un prompt </a:t>
            </a:r>
            <a:r>
              <a:rPr lang="fr-FR" i="1" dirty="0" smtClean="0"/>
              <a:t>	renfort</a:t>
            </a:r>
            <a:endParaRPr lang="it-IT" i="1" dirty="0"/>
          </a:p>
          <a:p>
            <a:pPr>
              <a:buNone/>
            </a:pPr>
            <a:r>
              <a:rPr lang="fr-FR" i="1" dirty="0" smtClean="0"/>
              <a:t>		Nous </a:t>
            </a:r>
            <a:r>
              <a:rPr lang="fr-FR" i="1" dirty="0"/>
              <a:t>nous </a:t>
            </a:r>
            <a:r>
              <a:rPr lang="fr-FR" i="1" dirty="0" err="1"/>
              <a:t>vismes</a:t>
            </a:r>
            <a:r>
              <a:rPr lang="fr-FR" i="1" dirty="0"/>
              <a:t> </a:t>
            </a:r>
            <a:r>
              <a:rPr lang="fr-FR" i="1" dirty="0" err="1"/>
              <a:t>troi</a:t>
            </a:r>
            <a:r>
              <a:rPr lang="fr-FR" i="1" dirty="0"/>
              <a:t> mille en </a:t>
            </a:r>
            <a:r>
              <a:rPr lang="fr-FR" i="1" dirty="0" err="1"/>
              <a:t>arriuant</a:t>
            </a:r>
            <a:r>
              <a:rPr lang="fr-FR" i="1" dirty="0"/>
              <a:t> au port</a:t>
            </a:r>
            <a:endParaRPr lang="it-IT" i="1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Langue </a:t>
            </a:r>
            <a:r>
              <a:rPr lang="it-IT" b="1" dirty="0" err="1" smtClean="0"/>
              <a:t>parlée</a:t>
            </a:r>
            <a:r>
              <a:rPr lang="it-IT" b="1" dirty="0" smtClean="0"/>
              <a:t> de </a:t>
            </a:r>
            <a:r>
              <a:rPr lang="it-IT" b="1" dirty="0" err="1" smtClean="0"/>
              <a:t>jadis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214422"/>
            <a:ext cx="8401080" cy="550072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On ne dispose d’enregistrements que depuis un siècle environ. Pour les époques antérieures, il n’y a que des remarques ou des citations écrites ou des documents peu fiables : manuels de conversation, propos recueillis, dialogues de théâtre. Ex la transcription des propos du roi Louis XIII enfant, rapportés dans le journal de son précepteur </a:t>
            </a:r>
            <a:r>
              <a:rPr lang="fr-FR" dirty="0" err="1" smtClean="0"/>
              <a:t>Héroard</a:t>
            </a:r>
            <a:r>
              <a:rPr lang="fr-FR" dirty="0" smtClean="0"/>
              <a:t> :</a:t>
            </a:r>
            <a:endParaRPr lang="it-IT" dirty="0" smtClean="0"/>
          </a:p>
          <a:p>
            <a:pPr>
              <a:buNone/>
            </a:pPr>
            <a:r>
              <a:rPr lang="fr-FR" dirty="0" smtClean="0"/>
              <a:t>(3)	</a:t>
            </a:r>
            <a:r>
              <a:rPr lang="fr-FR" i="1" dirty="0" err="1" smtClean="0"/>
              <a:t>he</a:t>
            </a:r>
            <a:r>
              <a:rPr lang="fr-FR" i="1" dirty="0" smtClean="0"/>
              <a:t> maman me </a:t>
            </a:r>
            <a:r>
              <a:rPr lang="fr-FR" i="1" dirty="0" err="1" smtClean="0"/>
              <a:t>doné</a:t>
            </a:r>
            <a:r>
              <a:rPr lang="fr-FR" i="1" dirty="0" smtClean="0"/>
              <a:t> pas le fouet </a:t>
            </a:r>
            <a:r>
              <a:rPr lang="fr-FR" dirty="0" smtClean="0"/>
              <a:t>	(03/08/1606)</a:t>
            </a:r>
            <a:endParaRPr lang="it-IT" dirty="0" smtClean="0"/>
          </a:p>
          <a:p>
            <a:pPr>
              <a:buNone/>
            </a:pPr>
            <a:r>
              <a:rPr lang="fr-FR" dirty="0" smtClean="0"/>
              <a:t>Où l’on note déjà l’absence du </a:t>
            </a:r>
            <a:r>
              <a:rPr lang="fr-FR" b="1" i="1" dirty="0" smtClean="0"/>
              <a:t>ne</a:t>
            </a:r>
            <a:r>
              <a:rPr lang="fr-FR" dirty="0" smtClean="0"/>
              <a:t> de négation.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 err="1" smtClean="0"/>
              <a:t>Délimitations</a:t>
            </a:r>
            <a:endParaRPr lang="fr-FR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selon </a:t>
            </a:r>
            <a:r>
              <a:rPr lang="fr-FR" dirty="0"/>
              <a:t>l'ordre chronologique </a:t>
            </a:r>
            <a:r>
              <a:rPr lang="fr-FR" dirty="0" smtClean="0"/>
              <a:t>des </a:t>
            </a:r>
            <a:r>
              <a:rPr lang="fr-FR" dirty="0"/>
              <a:t>différentes périodes historiques du français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le </a:t>
            </a:r>
            <a:r>
              <a:rPr lang="fr-FR" b="1" dirty="0"/>
              <a:t>proto-français</a:t>
            </a:r>
            <a:r>
              <a:rPr lang="fr-FR" dirty="0"/>
              <a:t> (au VIIIe siècle),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b="1" dirty="0"/>
              <a:t>vieux français </a:t>
            </a:r>
            <a:r>
              <a:rPr lang="fr-FR" dirty="0"/>
              <a:t>(du IXe au XIIIe siècle),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b="1" dirty="0"/>
              <a:t>moyen français </a:t>
            </a:r>
            <a:r>
              <a:rPr lang="fr-FR" dirty="0"/>
              <a:t>(du XIVe au XVe siècle),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b="1" dirty="0"/>
              <a:t>français contemporain </a:t>
            </a:r>
            <a:r>
              <a:rPr lang="fr-FR" dirty="0"/>
              <a:t>(du XVIe siècle à maintenant</a:t>
            </a:r>
            <a:r>
              <a:rPr lang="fr-FR" dirty="0" smtClean="0"/>
              <a:t>) pouvant être </a:t>
            </a:r>
            <a:r>
              <a:rPr lang="fr-FR" dirty="0"/>
              <a:t>divisé en périodes variables, comme par </a:t>
            </a:r>
            <a:r>
              <a:rPr lang="fr-FR" dirty="0" smtClean="0"/>
              <a:t>ex., </a:t>
            </a:r>
            <a:r>
              <a:rPr lang="fr-FR" dirty="0"/>
              <a:t>le </a:t>
            </a:r>
            <a:r>
              <a:rPr lang="fr-FR" b="1" dirty="0"/>
              <a:t>début du XXe siècle</a:t>
            </a:r>
            <a:r>
              <a:rPr lang="fr-FR" dirty="0"/>
              <a:t>, la période des </a:t>
            </a:r>
            <a:r>
              <a:rPr lang="fr-FR" b="1" dirty="0"/>
              <a:t>années 50</a:t>
            </a:r>
            <a:r>
              <a:rPr lang="fr-FR" dirty="0"/>
              <a:t> ou le temps </a:t>
            </a:r>
            <a:r>
              <a:rPr lang="fr-FR" b="1" dirty="0" smtClean="0"/>
              <a:t>présent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16435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TP </a:t>
            </a:r>
            <a:r>
              <a:rPr lang="it-IT" smtClean="0"/>
              <a:t>PHONéTIQUE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fr-FR" dirty="0" smtClean="0">
                <a:hlinkClick r:id="rId2"/>
              </a:rPr>
              <a:t>http://</a:t>
            </a:r>
            <a:r>
              <a:rPr lang="fr-FR" dirty="0" smtClean="0">
                <a:hlinkClick r:id="rId2"/>
              </a:rPr>
              <a:t>bbouillon.free.fr/univ/ling/fichiers/phon/exercice/ex1.htm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>
                <a:hlinkClick r:id="rId3"/>
              </a:rPr>
              <a:t>https</a:t>
            </a:r>
            <a:r>
              <a:rPr lang="fr-FR" dirty="0" smtClean="0">
                <a:hlinkClick r:id="rId3"/>
              </a:rPr>
              <a:t>://</a:t>
            </a:r>
            <a:r>
              <a:rPr lang="fr-FR" dirty="0" smtClean="0">
                <a:hlinkClick r:id="rId3"/>
              </a:rPr>
              <a:t>www.youtube.com/watch?v=DObabVMDQkY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	(</a:t>
            </a:r>
            <a:r>
              <a:rPr lang="fr-FR" dirty="0" err="1" smtClean="0"/>
              <a:t>Video</a:t>
            </a:r>
            <a:r>
              <a:rPr lang="fr-FR" dirty="0" smtClean="0"/>
              <a:t> </a:t>
            </a:r>
            <a:r>
              <a:rPr lang="fr-FR" dirty="0" smtClean="0"/>
              <a:t>sur la dictée </a:t>
            </a:r>
            <a:r>
              <a:rPr lang="fr-FR" dirty="0" smtClean="0"/>
              <a:t>de transcription)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différents types de variation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525963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endParaRPr lang="it-IT" dirty="0"/>
          </a:p>
          <a:p>
            <a:pPr lvl="1">
              <a:buNone/>
            </a:pPr>
            <a:r>
              <a:rPr lang="fr-FR" sz="4400" b="1" dirty="0" smtClean="0"/>
              <a:t>Diachronique (temps)</a:t>
            </a:r>
            <a:endParaRPr lang="it-IT" sz="4400" b="1" dirty="0"/>
          </a:p>
          <a:p>
            <a:pPr lvl="1">
              <a:buNone/>
            </a:pPr>
            <a:r>
              <a:rPr lang="fr-FR" sz="4400" dirty="0" err="1" smtClean="0"/>
              <a:t>Diatopique</a:t>
            </a:r>
            <a:r>
              <a:rPr lang="fr-FR" sz="4400" dirty="0" smtClean="0"/>
              <a:t> (espace)</a:t>
            </a:r>
            <a:endParaRPr lang="it-IT" sz="4400" dirty="0"/>
          </a:p>
          <a:p>
            <a:pPr lvl="1">
              <a:buNone/>
            </a:pPr>
            <a:r>
              <a:rPr lang="fr-FR" sz="4400" dirty="0" err="1" smtClean="0"/>
              <a:t>diastratique</a:t>
            </a:r>
            <a:r>
              <a:rPr lang="fr-FR" sz="4400" dirty="0" smtClean="0"/>
              <a:t> (société)</a:t>
            </a:r>
            <a:endParaRPr lang="it-IT" sz="4400" dirty="0"/>
          </a:p>
          <a:p>
            <a:pPr lvl="1">
              <a:buNone/>
            </a:pPr>
            <a:r>
              <a:rPr lang="fr-FR" sz="4400" dirty="0" err="1" smtClean="0"/>
              <a:t>Diaphasique</a:t>
            </a:r>
            <a:r>
              <a:rPr lang="fr-FR" sz="4400" dirty="0" smtClean="0"/>
              <a:t> (situation de discours)</a:t>
            </a:r>
          </a:p>
          <a:p>
            <a:pPr lvl="1">
              <a:buNone/>
            </a:pPr>
            <a:r>
              <a:rPr lang="fr-FR" sz="4400" dirty="0" err="1" smtClean="0"/>
              <a:t>Diamésique</a:t>
            </a:r>
            <a:r>
              <a:rPr lang="fr-FR" sz="4400" dirty="0" smtClean="0"/>
              <a:t> (canal)</a:t>
            </a:r>
            <a:endParaRPr lang="fr-FR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Norme </a:t>
            </a:r>
            <a:r>
              <a:rPr lang="it-IT" b="1" dirty="0" err="1" smtClean="0"/>
              <a:t>et</a:t>
            </a:r>
            <a:r>
              <a:rPr lang="it-IT" b="1" dirty="0" smtClean="0"/>
              <a:t> </a:t>
            </a:r>
            <a:r>
              <a:rPr lang="it-IT" b="1" dirty="0" err="1" smtClean="0"/>
              <a:t>purisme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Les</a:t>
            </a:r>
            <a:r>
              <a:rPr lang="it-IT" dirty="0" smtClean="0"/>
              <a:t> </a:t>
            </a:r>
            <a:r>
              <a:rPr lang="it-IT" dirty="0" err="1" smtClean="0"/>
              <a:t>autorités</a:t>
            </a:r>
            <a:r>
              <a:rPr lang="it-IT" dirty="0" smtClean="0"/>
              <a:t> pour le </a:t>
            </a:r>
            <a:r>
              <a:rPr lang="it-IT" dirty="0" err="1" smtClean="0"/>
              <a:t>purisme</a:t>
            </a:r>
            <a:r>
              <a:rPr lang="it-IT" dirty="0" smtClean="0"/>
              <a:t> </a:t>
            </a:r>
            <a:r>
              <a:rPr lang="it-IT" dirty="0" err="1" smtClean="0"/>
              <a:t>résident</a:t>
            </a:r>
            <a:r>
              <a:rPr lang="it-IT" dirty="0" smtClean="0"/>
              <a:t> </a:t>
            </a:r>
            <a:r>
              <a:rPr lang="it-IT" dirty="0" err="1" smtClean="0"/>
              <a:t>dans</a:t>
            </a:r>
            <a:r>
              <a:rPr lang="it-IT" dirty="0" smtClean="0"/>
              <a:t> le </a:t>
            </a:r>
            <a:r>
              <a:rPr lang="it-IT" dirty="0" err="1" smtClean="0"/>
              <a:t>passé</a:t>
            </a:r>
            <a:r>
              <a:rPr lang="it-IT" dirty="0" smtClean="0"/>
              <a:t> : l’</a:t>
            </a:r>
            <a:r>
              <a:rPr lang="it-IT" dirty="0" err="1" smtClean="0"/>
              <a:t>Académie</a:t>
            </a:r>
            <a:r>
              <a:rPr lang="it-IT" dirty="0" smtClean="0"/>
              <a:t> </a:t>
            </a:r>
            <a:r>
              <a:rPr lang="it-IT" dirty="0" err="1" smtClean="0"/>
              <a:t>et</a:t>
            </a:r>
            <a:r>
              <a:rPr lang="it-IT" dirty="0" smtClean="0"/>
              <a:t> le </a:t>
            </a:r>
            <a:r>
              <a:rPr lang="it-IT" dirty="0" err="1" smtClean="0"/>
              <a:t>Littré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(le </a:t>
            </a:r>
            <a:r>
              <a:rPr lang="it-IT" dirty="0" err="1" smtClean="0"/>
              <a:t>franglais</a:t>
            </a:r>
            <a:r>
              <a:rPr lang="it-IT" dirty="0" smtClean="0"/>
              <a:t>: </a:t>
            </a:r>
            <a:r>
              <a:rPr lang="it-IT" dirty="0" err="1" smtClean="0"/>
              <a:t>menace</a:t>
            </a:r>
            <a:r>
              <a:rPr lang="it-IT" dirty="0" smtClean="0"/>
              <a:t> d’</a:t>
            </a:r>
            <a:r>
              <a:rPr lang="it-IT" dirty="0" err="1" smtClean="0"/>
              <a:t>invasion</a:t>
            </a:r>
            <a:r>
              <a:rPr lang="it-IT" dirty="0" smtClean="0"/>
              <a:t> </a:t>
            </a:r>
            <a:r>
              <a:rPr lang="it-IT" dirty="0" err="1" smtClean="0"/>
              <a:t>lexicale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it-IT" dirty="0" smtClean="0">
                <a:sym typeface="Wingdings" pitchFamily="2" charset="2"/>
              </a:rPr>
              <a:t></a:t>
            </a:r>
            <a:r>
              <a:rPr lang="it-IT" dirty="0" smtClean="0"/>
              <a:t>De ce </a:t>
            </a:r>
            <a:r>
              <a:rPr lang="it-IT" dirty="0" err="1" smtClean="0"/>
              <a:t>bain</a:t>
            </a:r>
            <a:r>
              <a:rPr lang="it-IT" dirty="0" smtClean="0"/>
              <a:t> </a:t>
            </a:r>
            <a:r>
              <a:rPr lang="it-IT" dirty="0" err="1" smtClean="0"/>
              <a:t>normatif</a:t>
            </a:r>
            <a:r>
              <a:rPr lang="it-IT" dirty="0" smtClean="0"/>
              <a:t> procède le </a:t>
            </a:r>
            <a:r>
              <a:rPr lang="it-IT" dirty="0" err="1" smtClean="0"/>
              <a:t>goût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Français</a:t>
            </a:r>
            <a:r>
              <a:rPr lang="it-IT" dirty="0" smtClean="0"/>
              <a:t> pour </a:t>
            </a:r>
            <a:r>
              <a:rPr lang="it-IT" dirty="0" err="1" smtClean="0"/>
              <a:t>les</a:t>
            </a:r>
            <a:r>
              <a:rPr lang="it-IT" dirty="0" smtClean="0"/>
              <a:t> </a:t>
            </a:r>
            <a:r>
              <a:rPr lang="it-IT" dirty="0" err="1" smtClean="0"/>
              <a:t>chroniques</a:t>
            </a:r>
            <a:r>
              <a:rPr lang="it-IT" dirty="0" smtClean="0"/>
              <a:t> de langue, </a:t>
            </a:r>
            <a:r>
              <a:rPr lang="it-IT" dirty="0" err="1" smtClean="0"/>
              <a:t>les</a:t>
            </a:r>
            <a:r>
              <a:rPr lang="it-IT" dirty="0" smtClean="0"/>
              <a:t> </a:t>
            </a:r>
            <a:r>
              <a:rPr lang="it-IT" dirty="0" err="1" smtClean="0"/>
              <a:t>dictionnaires</a:t>
            </a:r>
            <a:r>
              <a:rPr lang="it-IT" dirty="0" smtClean="0"/>
              <a:t> </a:t>
            </a:r>
            <a:r>
              <a:rPr lang="it-IT" dirty="0" err="1" smtClean="0"/>
              <a:t>et</a:t>
            </a:r>
            <a:r>
              <a:rPr lang="it-IT" dirty="0" smtClean="0"/>
              <a:t> </a:t>
            </a:r>
            <a:r>
              <a:rPr lang="it-IT" dirty="0" err="1" smtClean="0"/>
              <a:t>les</a:t>
            </a:r>
            <a:r>
              <a:rPr lang="it-IT" dirty="0" smtClean="0"/>
              <a:t> </a:t>
            </a:r>
            <a:r>
              <a:rPr lang="it-IT" dirty="0" err="1" smtClean="0"/>
              <a:t>championnats</a:t>
            </a:r>
            <a:r>
              <a:rPr lang="it-IT" dirty="0" smtClean="0"/>
              <a:t> d’</a:t>
            </a:r>
            <a:r>
              <a:rPr lang="it-IT" dirty="0" err="1" smtClean="0"/>
              <a:t>orthographe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Le </a:t>
            </a:r>
            <a:r>
              <a:rPr lang="it-IT" b="1" dirty="0" err="1" smtClean="0"/>
              <a:t>discours</a:t>
            </a:r>
            <a:r>
              <a:rPr lang="it-IT" b="1" dirty="0" smtClean="0"/>
              <a:t> puriste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err="1" smtClean="0"/>
              <a:t>Moments</a:t>
            </a:r>
            <a:r>
              <a:rPr lang="it-IT" dirty="0" smtClean="0"/>
              <a:t> </a:t>
            </a:r>
            <a:r>
              <a:rPr lang="it-IT" dirty="0" err="1" smtClean="0"/>
              <a:t>politiques</a:t>
            </a:r>
            <a:r>
              <a:rPr lang="it-IT" dirty="0" smtClean="0"/>
              <a:t> de </a:t>
            </a:r>
            <a:r>
              <a:rPr lang="it-IT" dirty="0" err="1" smtClean="0"/>
              <a:t>débat</a:t>
            </a:r>
            <a:r>
              <a:rPr lang="it-IT" dirty="0" smtClean="0"/>
              <a:t> de </a:t>
            </a:r>
            <a:r>
              <a:rPr lang="it-IT" dirty="0" err="1" smtClean="0"/>
              <a:t>société</a:t>
            </a:r>
            <a:r>
              <a:rPr lang="it-IT" dirty="0" smtClean="0"/>
              <a:t> </a:t>
            </a:r>
            <a:r>
              <a:rPr lang="it-IT" dirty="0" err="1" smtClean="0"/>
              <a:t>et</a:t>
            </a:r>
            <a:r>
              <a:rPr lang="it-IT" dirty="0" smtClean="0"/>
              <a:t> de repli </a:t>
            </a:r>
            <a:r>
              <a:rPr lang="it-IT" dirty="0" err="1" smtClean="0"/>
              <a:t>national</a:t>
            </a:r>
            <a:r>
              <a:rPr lang="it-IT" dirty="0" smtClean="0"/>
              <a:t>:</a:t>
            </a:r>
          </a:p>
          <a:p>
            <a:r>
              <a:rPr lang="it-IT" dirty="0" err="1" smtClean="0"/>
              <a:t>Années</a:t>
            </a:r>
            <a:r>
              <a:rPr lang="it-IT" dirty="0" smtClean="0"/>
              <a:t> 1900 : </a:t>
            </a:r>
            <a:r>
              <a:rPr lang="it-IT" dirty="0" err="1" smtClean="0"/>
              <a:t>confrontation</a:t>
            </a:r>
            <a:r>
              <a:rPr lang="it-IT" dirty="0" smtClean="0"/>
              <a:t> de 2 </a:t>
            </a:r>
            <a:r>
              <a:rPr lang="it-IT" dirty="0" err="1" smtClean="0"/>
              <a:t>modèles</a:t>
            </a:r>
            <a:r>
              <a:rPr lang="it-IT" dirty="0" smtClean="0"/>
              <a:t> de </a:t>
            </a:r>
            <a:r>
              <a:rPr lang="it-IT" dirty="0" err="1" smtClean="0"/>
              <a:t>société</a:t>
            </a:r>
            <a:endParaRPr lang="it-IT" dirty="0" smtClean="0"/>
          </a:p>
          <a:p>
            <a:r>
              <a:rPr lang="it-IT" dirty="0" err="1" smtClean="0"/>
              <a:t>Années</a:t>
            </a:r>
            <a:r>
              <a:rPr lang="it-IT" dirty="0" smtClean="0"/>
              <a:t> 1930 : </a:t>
            </a:r>
            <a:r>
              <a:rPr lang="it-IT" dirty="0" err="1" smtClean="0"/>
              <a:t>crise</a:t>
            </a:r>
            <a:r>
              <a:rPr lang="it-IT" dirty="0" smtClean="0"/>
              <a:t> </a:t>
            </a:r>
            <a:r>
              <a:rPr lang="it-IT" dirty="0" err="1" smtClean="0"/>
              <a:t>économique</a:t>
            </a:r>
            <a:r>
              <a:rPr lang="it-IT" dirty="0" smtClean="0"/>
              <a:t>, </a:t>
            </a:r>
            <a:r>
              <a:rPr lang="it-IT" dirty="0" err="1" smtClean="0"/>
              <a:t>menace</a:t>
            </a:r>
            <a:r>
              <a:rPr lang="it-IT" dirty="0" smtClean="0"/>
              <a:t> de guerre</a:t>
            </a:r>
          </a:p>
          <a:p>
            <a:r>
              <a:rPr lang="it-IT" dirty="0" err="1" smtClean="0"/>
              <a:t>Années</a:t>
            </a:r>
            <a:r>
              <a:rPr lang="it-IT" dirty="0" smtClean="0"/>
              <a:t> 1960 : régression </a:t>
            </a:r>
            <a:r>
              <a:rPr lang="it-IT" dirty="0" err="1" smtClean="0"/>
              <a:t>du</a:t>
            </a:r>
            <a:r>
              <a:rPr lang="it-IT" dirty="0" smtClean="0"/>
              <a:t> </a:t>
            </a:r>
            <a:r>
              <a:rPr lang="it-IT" dirty="0" err="1" smtClean="0"/>
              <a:t>statut</a:t>
            </a:r>
            <a:r>
              <a:rPr lang="it-IT" dirty="0" smtClean="0"/>
              <a:t> </a:t>
            </a:r>
            <a:r>
              <a:rPr lang="it-IT" dirty="0" err="1" smtClean="0"/>
              <a:t>international</a:t>
            </a:r>
            <a:r>
              <a:rPr lang="it-IT" dirty="0" smtClean="0"/>
              <a:t> </a:t>
            </a:r>
            <a:r>
              <a:rPr lang="it-IT" dirty="0" err="1" smtClean="0"/>
              <a:t>du</a:t>
            </a:r>
            <a:r>
              <a:rPr lang="it-IT" dirty="0" smtClean="0"/>
              <a:t> </a:t>
            </a:r>
            <a:r>
              <a:rPr lang="it-IT" dirty="0" err="1" smtClean="0"/>
              <a:t>français</a:t>
            </a:r>
            <a:r>
              <a:rPr lang="it-IT" dirty="0" smtClean="0"/>
              <a:t>, </a:t>
            </a:r>
            <a:r>
              <a:rPr lang="it-IT" dirty="0" err="1" smtClean="0"/>
              <a:t>perte</a:t>
            </a:r>
            <a:r>
              <a:rPr lang="it-IT" dirty="0" smtClean="0"/>
              <a:t> de l’empire </a:t>
            </a:r>
            <a:r>
              <a:rPr lang="it-IT" dirty="0" err="1" smtClean="0"/>
              <a:t>colonial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Le </a:t>
            </a:r>
            <a:r>
              <a:rPr lang="it-IT" b="1" dirty="0" err="1" smtClean="0"/>
              <a:t>français</a:t>
            </a:r>
            <a:r>
              <a:rPr lang="it-IT" b="1" dirty="0" smtClean="0"/>
              <a:t> </a:t>
            </a:r>
            <a:r>
              <a:rPr lang="it-IT" b="1" dirty="0" err="1" smtClean="0"/>
              <a:t>est-il</a:t>
            </a:r>
            <a:r>
              <a:rPr lang="it-IT" b="1" dirty="0" smtClean="0"/>
              <a:t> en </a:t>
            </a:r>
            <a:r>
              <a:rPr lang="it-IT" b="1" dirty="0" err="1" smtClean="0"/>
              <a:t>crise</a:t>
            </a:r>
            <a:r>
              <a:rPr lang="it-IT" b="1" dirty="0" smtClean="0"/>
              <a:t> ?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Ebranlement</a:t>
            </a:r>
            <a:r>
              <a:rPr lang="it-IT" dirty="0" smtClean="0"/>
              <a:t> </a:t>
            </a:r>
            <a:r>
              <a:rPr lang="it-IT" dirty="0" err="1" smtClean="0"/>
              <a:t>du</a:t>
            </a:r>
            <a:r>
              <a:rPr lang="it-IT" dirty="0" smtClean="0"/>
              <a:t> </a:t>
            </a:r>
            <a:r>
              <a:rPr lang="it-IT" dirty="0" err="1" smtClean="0"/>
              <a:t>modèle</a:t>
            </a:r>
            <a:r>
              <a:rPr lang="it-IT" dirty="0" smtClean="0"/>
              <a:t> de la langue </a:t>
            </a:r>
            <a:r>
              <a:rPr lang="it-IT" dirty="0" err="1" smtClean="0"/>
              <a:t>écrite</a:t>
            </a:r>
            <a:r>
              <a:rPr lang="it-IT" dirty="0" smtClean="0"/>
              <a:t> </a:t>
            </a:r>
            <a:r>
              <a:rPr lang="it-IT" dirty="0" err="1" smtClean="0"/>
              <a:t>avec</a:t>
            </a:r>
            <a:r>
              <a:rPr lang="it-IT" dirty="0" smtClean="0"/>
              <a:t> l’</a:t>
            </a:r>
            <a:r>
              <a:rPr lang="it-IT" dirty="0" err="1" smtClean="0"/>
              <a:t>explosion</a:t>
            </a:r>
            <a:r>
              <a:rPr lang="it-IT" dirty="0" smtClean="0"/>
              <a:t> d’internet </a:t>
            </a:r>
            <a:r>
              <a:rPr lang="it-IT" dirty="0" err="1" smtClean="0"/>
              <a:t>ou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SMS </a:t>
            </a:r>
            <a:r>
              <a:rPr lang="it-IT" dirty="0" err="1" smtClean="0"/>
              <a:t>et</a:t>
            </a:r>
            <a:r>
              <a:rPr lang="it-IT" dirty="0" smtClean="0"/>
              <a:t> l’</a:t>
            </a:r>
            <a:r>
              <a:rPr lang="it-IT" dirty="0" err="1" smtClean="0"/>
              <a:t>installation</a:t>
            </a:r>
            <a:r>
              <a:rPr lang="it-IT" dirty="0" smtClean="0"/>
              <a:t> de </a:t>
            </a:r>
            <a:r>
              <a:rPr lang="it-IT" dirty="0" err="1" smtClean="0"/>
              <a:t>graphies</a:t>
            </a:r>
            <a:r>
              <a:rPr lang="it-IT" dirty="0" smtClean="0"/>
              <a:t> </a:t>
            </a:r>
            <a:r>
              <a:rPr lang="it-IT" dirty="0" err="1" smtClean="0"/>
              <a:t>alternatives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err="1" smtClean="0"/>
              <a:t>Déception</a:t>
            </a:r>
            <a:r>
              <a:rPr lang="it-IT" dirty="0" smtClean="0"/>
              <a:t> </a:t>
            </a:r>
            <a:r>
              <a:rPr lang="it-IT" dirty="0" err="1" smtClean="0"/>
              <a:t>devant</a:t>
            </a:r>
            <a:r>
              <a:rPr lang="it-IT" dirty="0" smtClean="0"/>
              <a:t> l’</a:t>
            </a:r>
            <a:r>
              <a:rPr lang="it-IT" dirty="0" err="1" smtClean="0"/>
              <a:t>école</a:t>
            </a:r>
            <a:r>
              <a:rPr lang="it-IT" dirty="0" smtClean="0"/>
              <a:t> qui ne </a:t>
            </a:r>
            <a:r>
              <a:rPr lang="it-IT" dirty="0" err="1" smtClean="0"/>
              <a:t>garantit</a:t>
            </a:r>
            <a:r>
              <a:rPr lang="it-IT" dirty="0" smtClean="0"/>
              <a:t> plus </a:t>
            </a:r>
            <a:r>
              <a:rPr lang="it-IT" dirty="0" err="1" smtClean="0"/>
              <a:t>ni</a:t>
            </a:r>
            <a:r>
              <a:rPr lang="it-IT" dirty="0" smtClean="0"/>
              <a:t> </a:t>
            </a:r>
            <a:r>
              <a:rPr lang="it-IT" dirty="0" err="1" smtClean="0"/>
              <a:t>travail</a:t>
            </a:r>
            <a:r>
              <a:rPr lang="it-IT" dirty="0" smtClean="0"/>
              <a:t> </a:t>
            </a:r>
            <a:r>
              <a:rPr lang="it-IT" dirty="0" err="1" smtClean="0"/>
              <a:t>ni</a:t>
            </a:r>
            <a:r>
              <a:rPr lang="it-IT" dirty="0" smtClean="0"/>
              <a:t> promotion sociale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it-IT" b="1" dirty="0" err="1" smtClean="0"/>
              <a:t>Les</a:t>
            </a:r>
            <a:r>
              <a:rPr lang="it-IT" b="1" dirty="0" smtClean="0"/>
              <a:t> </a:t>
            </a:r>
            <a:r>
              <a:rPr lang="it-IT" b="1" dirty="0" err="1" smtClean="0"/>
              <a:t>interventions</a:t>
            </a:r>
            <a:r>
              <a:rPr lang="it-IT" b="1" dirty="0" smtClean="0"/>
              <a:t> de l’</a:t>
            </a:r>
            <a:r>
              <a:rPr lang="it-IT" b="1" dirty="0" err="1" smtClean="0"/>
              <a:t>Etat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61662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err="1" smtClean="0"/>
              <a:t>Nombreuses</a:t>
            </a:r>
            <a:r>
              <a:rPr lang="it-IT" dirty="0" smtClean="0"/>
              <a:t> </a:t>
            </a:r>
            <a:r>
              <a:rPr lang="it-IT" dirty="0" err="1" smtClean="0"/>
              <a:t>au</a:t>
            </a:r>
            <a:r>
              <a:rPr lang="it-IT" dirty="0" smtClean="0"/>
              <a:t> </a:t>
            </a:r>
            <a:r>
              <a:rPr lang="it-IT" dirty="0" err="1" smtClean="0"/>
              <a:t>XXe</a:t>
            </a:r>
            <a:r>
              <a:rPr lang="it-IT" dirty="0" smtClean="0"/>
              <a:t> siècle :</a:t>
            </a:r>
          </a:p>
          <a:p>
            <a:r>
              <a:rPr lang="it-IT" dirty="0" err="1" smtClean="0"/>
              <a:t>Réforme</a:t>
            </a:r>
            <a:r>
              <a:rPr lang="it-IT" dirty="0" smtClean="0"/>
              <a:t> de l’</a:t>
            </a:r>
            <a:r>
              <a:rPr lang="it-IT" dirty="0" err="1" smtClean="0"/>
              <a:t>orthographe</a:t>
            </a:r>
            <a:r>
              <a:rPr lang="it-IT" dirty="0" smtClean="0"/>
              <a:t> </a:t>
            </a:r>
            <a:r>
              <a:rPr lang="it-IT" dirty="0" smtClean="0">
                <a:solidFill>
                  <a:srgbClr val="FF0000"/>
                </a:solidFill>
              </a:rPr>
              <a:t>(V. “L’</a:t>
            </a:r>
            <a:r>
              <a:rPr lang="it-IT" dirty="0" err="1" smtClean="0">
                <a:solidFill>
                  <a:srgbClr val="FF0000"/>
                </a:solidFill>
              </a:rPr>
              <a:t>orthographe</a:t>
            </a:r>
            <a:r>
              <a:rPr lang="it-IT" dirty="0" smtClean="0">
                <a:solidFill>
                  <a:srgbClr val="FF0000"/>
                </a:solidFill>
              </a:rPr>
              <a:t>” de Claire </a:t>
            </a:r>
            <a:r>
              <a:rPr lang="it-IT" dirty="0" err="1" smtClean="0">
                <a:solidFill>
                  <a:srgbClr val="FF0000"/>
                </a:solidFill>
              </a:rPr>
              <a:t>Blanche-Benveniste</a:t>
            </a:r>
            <a:r>
              <a:rPr lang="it-IT" dirty="0" smtClean="0">
                <a:solidFill>
                  <a:srgbClr val="FF0000"/>
                </a:solidFill>
              </a:rPr>
              <a:t>)</a:t>
            </a:r>
            <a:endParaRPr lang="it-IT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u="sng" dirty="0" smtClean="0">
                <a:hlinkClick r:id="rId2"/>
              </a:rPr>
              <a:t>https</a:t>
            </a:r>
            <a:r>
              <a:rPr lang="fr-FR" u="sng" dirty="0">
                <a:hlinkClick r:id="rId2"/>
              </a:rPr>
              <a:t>://</a:t>
            </a:r>
            <a:r>
              <a:rPr lang="fr-FR" u="sng" dirty="0" smtClean="0">
                <a:hlinkClick r:id="rId2"/>
              </a:rPr>
              <a:t>fr.wikipedia.org/wiki/Rectifications_orthographiques_du_fran%C3%A7ais_en_1990</a:t>
            </a:r>
            <a:endParaRPr lang="fr-FR" u="sng" dirty="0" smtClean="0"/>
          </a:p>
          <a:p>
            <a:pPr marL="0" indent="0">
              <a:buNone/>
            </a:pPr>
            <a:r>
              <a:rPr lang="it-IT" dirty="0" smtClean="0"/>
              <a:t>http://www.orthographe-recommandee.info/</a:t>
            </a:r>
            <a:r>
              <a:rPr lang="it-IT" dirty="0" err="1" smtClean="0"/>
              <a:t>enseignement</a:t>
            </a:r>
            <a:r>
              <a:rPr lang="it-IT" dirty="0" smtClean="0"/>
              <a:t>/</a:t>
            </a:r>
          </a:p>
          <a:p>
            <a:r>
              <a:rPr lang="it-IT" dirty="0" err="1" smtClean="0"/>
              <a:t>Gestion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langues</a:t>
            </a:r>
            <a:r>
              <a:rPr lang="it-IT" dirty="0" smtClean="0"/>
              <a:t> </a:t>
            </a:r>
            <a:r>
              <a:rPr lang="it-IT" dirty="0" err="1" smtClean="0"/>
              <a:t>régionales</a:t>
            </a:r>
            <a:endParaRPr lang="it-IT" dirty="0" smtClean="0"/>
          </a:p>
          <a:p>
            <a:r>
              <a:rPr lang="it-IT" dirty="0" err="1" smtClean="0"/>
              <a:t>Féminisation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noms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titres</a:t>
            </a:r>
            <a:r>
              <a:rPr lang="it-IT" dirty="0" smtClean="0"/>
              <a:t> et </a:t>
            </a:r>
            <a:r>
              <a:rPr lang="it-IT" dirty="0" err="1" smtClean="0"/>
              <a:t>professions</a:t>
            </a:r>
            <a:r>
              <a:rPr lang="it-IT" dirty="0"/>
              <a:t>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>
                <a:hlinkClick r:id="rId3"/>
              </a:rPr>
              <a:t>https</a:t>
            </a:r>
            <a:r>
              <a:rPr lang="it-IT" dirty="0">
                <a:hlinkClick r:id="rId3"/>
              </a:rPr>
              <a:t>://</a:t>
            </a:r>
            <a:r>
              <a:rPr lang="it-IT" dirty="0" smtClean="0">
                <a:hlinkClick r:id="rId3"/>
              </a:rPr>
              <a:t>www.academie-francaise.fr/sites/academie-francaise.fr/files/rapport_feminisation_noms_de_metier_et_de_fonction.pdf</a:t>
            </a:r>
            <a:endParaRPr lang="it-IT" dirty="0" smtClean="0"/>
          </a:p>
          <a:p>
            <a:r>
              <a:rPr lang="it-IT" dirty="0" err="1" smtClean="0"/>
              <a:t>Législations</a:t>
            </a:r>
            <a:r>
              <a:rPr lang="it-IT" dirty="0" smtClean="0"/>
              <a:t> </a:t>
            </a:r>
            <a:r>
              <a:rPr lang="it-IT" dirty="0" err="1" smtClean="0"/>
              <a:t>sur</a:t>
            </a:r>
            <a:r>
              <a:rPr lang="it-IT" dirty="0" smtClean="0"/>
              <a:t> </a:t>
            </a:r>
            <a:r>
              <a:rPr lang="it-IT" dirty="0" err="1" smtClean="0"/>
              <a:t>les</a:t>
            </a:r>
            <a:r>
              <a:rPr lang="it-IT" dirty="0" smtClean="0"/>
              <a:t> </a:t>
            </a:r>
            <a:r>
              <a:rPr lang="it-IT" dirty="0" err="1" smtClean="0"/>
              <a:t>emprunts</a:t>
            </a:r>
            <a:endParaRPr lang="it-IT" dirty="0"/>
          </a:p>
          <a:p>
            <a:pPr marL="0" indent="0">
              <a:buNone/>
            </a:pPr>
            <a:r>
              <a:rPr lang="fr-FR" u="sng" dirty="0" smtClean="0">
                <a:hlinkClick r:id="rId4"/>
              </a:rPr>
              <a:t>https</a:t>
            </a:r>
            <a:r>
              <a:rPr lang="fr-FR" u="sng" dirty="0">
                <a:hlinkClick r:id="rId4"/>
              </a:rPr>
              <a:t>://www.legifrance.gouv.fr/loda/id/JORFTEXT000000378502/#:~:</a:t>
            </a:r>
            <a:r>
              <a:rPr lang="fr-FR" u="sng" dirty="0" smtClean="0">
                <a:hlinkClick r:id="rId4"/>
              </a:rPr>
              <a:t>text=En%20vue%20de%20favoriser%20l,de%20r%C3%A9f%C3%A9rence%2C%20de%20contribuer%20au</a:t>
            </a:r>
            <a:endParaRPr lang="fr-FR" dirty="0"/>
          </a:p>
          <a:p>
            <a:r>
              <a:rPr lang="fr-FR" dirty="0" err="1"/>
              <a:t>Chansou</a:t>
            </a:r>
            <a:r>
              <a:rPr lang="fr-FR" dirty="0"/>
              <a:t> Michel. Les politiques de la langue et la législation linguistique en France (1966-1994). In: Mots, n°52, </a:t>
            </a:r>
            <a:r>
              <a:rPr lang="fr-FR" dirty="0" smtClean="0"/>
              <a:t>septembre, 1997</a:t>
            </a:r>
            <a:r>
              <a:rPr lang="fr-FR" dirty="0"/>
              <a:t>. L'état linguiste. pp. </a:t>
            </a:r>
            <a:r>
              <a:rPr lang="fr-FR" dirty="0" smtClean="0"/>
              <a:t>23-35</a:t>
            </a:r>
            <a:endParaRPr lang="fr-FR" dirty="0"/>
          </a:p>
          <a:p>
            <a:pPr marL="0" indent="0">
              <a:buNone/>
            </a:pPr>
            <a:r>
              <a:rPr lang="it-IT" dirty="0" smtClean="0">
                <a:hlinkClick r:id="rId5"/>
              </a:rPr>
              <a:t>https</a:t>
            </a:r>
            <a:r>
              <a:rPr lang="it-IT" dirty="0">
                <a:hlinkClick r:id="rId5"/>
              </a:rPr>
              <a:t>://</a:t>
            </a:r>
            <a:r>
              <a:rPr lang="it-IT" dirty="0" smtClean="0">
                <a:hlinkClick r:id="rId5"/>
              </a:rPr>
              <a:t>www.persee.fr/docAsPDF/mots_0243-6450_1997_num_52_1_2463.pdf</a:t>
            </a:r>
            <a:endParaRPr lang="it-IT" dirty="0" smtClean="0"/>
          </a:p>
          <a:p>
            <a:pPr marL="0" indent="0">
              <a:buNone/>
            </a:pPr>
            <a:r>
              <a:rPr lang="fr-FR" dirty="0" smtClean="0">
                <a:hlinkClick r:id="rId6"/>
              </a:rPr>
              <a:t>https</a:t>
            </a:r>
            <a:r>
              <a:rPr lang="fr-FR" dirty="0">
                <a:hlinkClick r:id="rId6"/>
              </a:rPr>
              <a:t>://</a:t>
            </a:r>
            <a:r>
              <a:rPr lang="fr-FR" dirty="0" smtClean="0">
                <a:hlinkClick r:id="rId6"/>
              </a:rPr>
              <a:t>www.persee.fr/doc/mots_0243-6450_1997_num_52_1_2463</a:t>
            </a:r>
            <a:endParaRPr lang="fr-FR" dirty="0" smtClean="0"/>
          </a:p>
          <a:p>
            <a:pPr marL="0" indent="0">
              <a:buNone/>
            </a:pPr>
            <a:endParaRPr lang="it-IT" dirty="0" smtClean="0"/>
          </a:p>
          <a:p>
            <a:pPr>
              <a:buNone/>
            </a:pPr>
            <a:r>
              <a:rPr lang="it-IT" sz="4400" b="1" dirty="0" err="1" smtClean="0"/>
              <a:t>Depuis</a:t>
            </a:r>
            <a:r>
              <a:rPr lang="it-IT" sz="4400" b="1" dirty="0" smtClean="0"/>
              <a:t> 1960</a:t>
            </a:r>
            <a:r>
              <a:rPr lang="it-IT" sz="4400" dirty="0" smtClean="0"/>
              <a:t>, la France est </a:t>
            </a:r>
            <a:r>
              <a:rPr lang="it-IT" sz="4400" dirty="0" err="1" smtClean="0"/>
              <a:t>active</a:t>
            </a:r>
            <a:r>
              <a:rPr lang="it-IT" sz="4400" dirty="0" smtClean="0"/>
              <a:t> </a:t>
            </a:r>
            <a:r>
              <a:rPr lang="it-IT" sz="4400" dirty="0" err="1" smtClean="0"/>
              <a:t>dans</a:t>
            </a:r>
            <a:r>
              <a:rPr lang="it-IT" sz="4400" dirty="0" smtClean="0"/>
              <a:t> la </a:t>
            </a:r>
            <a:r>
              <a:rPr lang="it-IT" sz="4400" dirty="0" err="1" smtClean="0">
                <a:sym typeface="Wingdings" pitchFamily="2" charset="2"/>
              </a:rPr>
              <a:t>francophonie</a:t>
            </a:r>
            <a:r>
              <a:rPr lang="it-IT" sz="4400" dirty="0" smtClean="0">
                <a:sym typeface="Wingdings" pitchFamily="2" charset="2"/>
              </a:rPr>
              <a:t> </a:t>
            </a:r>
            <a:r>
              <a:rPr lang="it-IT" sz="4400" dirty="0" err="1" smtClean="0">
                <a:sym typeface="Wingdings" pitchFamily="2" charset="2"/>
              </a:rPr>
              <a:t>internationale</a:t>
            </a:r>
            <a:r>
              <a:rPr lang="it-IT" sz="4400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it-IT" dirty="0" smtClean="0">
                <a:sym typeface="Wingdings" pitchFamily="2" charset="2"/>
              </a:rPr>
              <a:t> </a:t>
            </a:r>
            <a:r>
              <a:rPr lang="it-IT" dirty="0" err="1" smtClean="0">
                <a:sym typeface="Wingdings" pitchFamily="2" charset="2"/>
              </a:rPr>
              <a:t>entraine</a:t>
            </a:r>
            <a:r>
              <a:rPr lang="it-IT" dirty="0" smtClean="0">
                <a:sym typeface="Wingdings" pitchFamily="2" charset="2"/>
              </a:rPr>
              <a:t> la </a:t>
            </a:r>
            <a:r>
              <a:rPr lang="it-IT" dirty="0" err="1" smtClean="0">
                <a:sym typeface="Wingdings" pitchFamily="2" charset="2"/>
              </a:rPr>
              <a:t>reconnaissance</a:t>
            </a:r>
            <a:r>
              <a:rPr lang="it-IT" dirty="0" smtClean="0">
                <a:sym typeface="Wingdings" pitchFamily="2" charset="2"/>
              </a:rPr>
              <a:t> de la </a:t>
            </a:r>
            <a:r>
              <a:rPr lang="it-IT" dirty="0" err="1" smtClean="0">
                <a:sym typeface="Wingdings" pitchFamily="2" charset="2"/>
              </a:rPr>
              <a:t>diversité</a:t>
            </a:r>
            <a:r>
              <a:rPr lang="it-IT" dirty="0" smtClean="0">
                <a:sym typeface="Wingdings" pitchFamily="2" charset="2"/>
              </a:rPr>
              <a:t> et une </a:t>
            </a:r>
            <a:r>
              <a:rPr lang="it-IT" dirty="0" err="1" smtClean="0">
                <a:sym typeface="Wingdings" pitchFamily="2" charset="2"/>
              </a:rPr>
              <a:t>attitude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moins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révérentielle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envers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les</a:t>
            </a:r>
            <a:r>
              <a:rPr lang="it-IT" dirty="0" smtClean="0">
                <a:sym typeface="Wingdings" pitchFamily="2" charset="2"/>
              </a:rPr>
              <a:t> </a:t>
            </a:r>
            <a:r>
              <a:rPr lang="it-IT" dirty="0" err="1" smtClean="0">
                <a:sym typeface="Wingdings" pitchFamily="2" charset="2"/>
              </a:rPr>
              <a:t>institutions</a:t>
            </a:r>
            <a:endParaRPr lang="it-IT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Introduction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/>
              <a:t>Facteurs de la diversité </a:t>
            </a:r>
            <a:r>
              <a:rPr lang="fr-FR" b="1" dirty="0" smtClean="0"/>
              <a:t>linguistique</a:t>
            </a:r>
          </a:p>
          <a:p>
            <a:r>
              <a:rPr lang="fr-FR" b="1" i="1" dirty="0" smtClean="0"/>
              <a:t>Variable</a:t>
            </a:r>
            <a:r>
              <a:rPr lang="fr-FR" dirty="0" smtClean="0"/>
              <a:t>: l’ensemble </a:t>
            </a:r>
            <a:r>
              <a:rPr lang="fr-FR" dirty="0"/>
              <a:t>constitué par les différentes manières de réaliser la même chose (phonème, signifié, </a:t>
            </a:r>
            <a:r>
              <a:rPr lang="fr-FR" dirty="0" smtClean="0"/>
              <a:t>…)</a:t>
            </a:r>
          </a:p>
          <a:p>
            <a:r>
              <a:rPr lang="fr-FR" b="1" i="1" dirty="0" smtClean="0"/>
              <a:t>Variante </a:t>
            </a:r>
            <a:r>
              <a:rPr lang="fr-FR" dirty="0" smtClean="0"/>
              <a:t>chacune  de </a:t>
            </a:r>
            <a:r>
              <a:rPr lang="fr-FR" dirty="0"/>
              <a:t>ses </a:t>
            </a:r>
            <a:r>
              <a:rPr lang="fr-FR" dirty="0" smtClean="0"/>
              <a:t>réalisations</a:t>
            </a:r>
          </a:p>
          <a:p>
            <a:endParaRPr lang="it-IT" dirty="0"/>
          </a:p>
          <a:p>
            <a:pPr>
              <a:buNone/>
            </a:pPr>
            <a:r>
              <a:rPr lang="fr-FR" dirty="0"/>
              <a:t>Ex. </a:t>
            </a:r>
            <a:r>
              <a:rPr lang="fr-FR" i="1" dirty="0"/>
              <a:t>lit, plumard, pieu, couche</a:t>
            </a:r>
            <a:r>
              <a:rPr lang="fr-FR" dirty="0"/>
              <a:t> forme une variable linguistique dans la mesure les 4 signifiants ont tous le même signifié et ne différencient que par leur fonction </a:t>
            </a:r>
            <a:r>
              <a:rPr lang="fr-FR" dirty="0" smtClean="0"/>
              <a:t>sociale:</a:t>
            </a:r>
          </a:p>
          <a:p>
            <a:pPr>
              <a:buNone/>
            </a:pPr>
            <a:endParaRPr lang="it-IT" dirty="0"/>
          </a:p>
          <a:p>
            <a:pPr lvl="1"/>
            <a:r>
              <a:rPr lang="fr-FR" sz="3600" i="1" dirty="0" smtClean="0"/>
              <a:t>lit</a:t>
            </a:r>
            <a:r>
              <a:rPr lang="fr-FR" sz="3600" i="1" dirty="0"/>
              <a:t> : </a:t>
            </a:r>
            <a:r>
              <a:rPr lang="fr-FR" sz="3600" i="1" dirty="0" smtClean="0"/>
              <a:t>standard</a:t>
            </a:r>
            <a:endParaRPr lang="it-IT" sz="3600" dirty="0"/>
          </a:p>
          <a:p>
            <a:pPr lvl="1"/>
            <a:r>
              <a:rPr lang="fr-FR" sz="3600" i="1" dirty="0"/>
              <a:t>plumard : </a:t>
            </a:r>
            <a:r>
              <a:rPr lang="fr-FR" sz="3600" dirty="0" smtClean="0"/>
              <a:t>français populaire</a:t>
            </a:r>
            <a:endParaRPr lang="it-IT" sz="3600" dirty="0"/>
          </a:p>
          <a:p>
            <a:pPr lvl="1"/>
            <a:r>
              <a:rPr lang="fr-FR" sz="3600" i="1" dirty="0"/>
              <a:t>pieu : </a:t>
            </a:r>
            <a:r>
              <a:rPr lang="fr-FR" sz="3600" dirty="0" smtClean="0"/>
              <a:t>français populaire</a:t>
            </a:r>
            <a:endParaRPr lang="it-IT" sz="3600" dirty="0"/>
          </a:p>
          <a:p>
            <a:pPr lvl="1"/>
            <a:r>
              <a:rPr lang="fr-FR" sz="3600" i="1" dirty="0"/>
              <a:t>couche : </a:t>
            </a:r>
            <a:r>
              <a:rPr lang="fr-FR" sz="3600" dirty="0"/>
              <a:t>niveau recherché</a:t>
            </a:r>
            <a:endParaRPr lang="it-IT" sz="3600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</a:t>
            </a:r>
            <a:r>
              <a:rPr lang="it-IT" b="1" dirty="0" err="1" smtClean="0"/>
              <a:t>variable</a:t>
            </a:r>
            <a:endParaRPr lang="fr-FR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L’ensemble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différentes</a:t>
            </a:r>
            <a:r>
              <a:rPr lang="it-IT" dirty="0" smtClean="0"/>
              <a:t> </a:t>
            </a:r>
            <a:r>
              <a:rPr lang="it-IT" dirty="0" err="1" smtClean="0"/>
              <a:t>formes</a:t>
            </a:r>
            <a:r>
              <a:rPr lang="it-IT" dirty="0" smtClean="0"/>
              <a:t> de </a:t>
            </a:r>
            <a:r>
              <a:rPr lang="it-IT" dirty="0" err="1" smtClean="0"/>
              <a:t>réalisation</a:t>
            </a:r>
            <a:r>
              <a:rPr lang="it-IT" dirty="0" smtClean="0"/>
              <a:t> d’un </a:t>
            </a:r>
            <a:r>
              <a:rPr lang="it-IT" dirty="0" err="1" smtClean="0"/>
              <a:t>même</a:t>
            </a:r>
            <a:r>
              <a:rPr lang="it-IT" dirty="0" smtClean="0"/>
              <a:t> </a:t>
            </a:r>
            <a:r>
              <a:rPr lang="it-IT" dirty="0" err="1" smtClean="0"/>
              <a:t>élément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r>
              <a:rPr lang="it-IT" dirty="0" smtClean="0"/>
              <a:t>Ex.: la </a:t>
            </a:r>
            <a:r>
              <a:rPr lang="it-IT" dirty="0" err="1" smtClean="0"/>
              <a:t>variable</a:t>
            </a:r>
            <a:r>
              <a:rPr lang="it-IT" dirty="0" smtClean="0"/>
              <a:t> «</a:t>
            </a:r>
            <a:r>
              <a:rPr lang="it-IT" dirty="0" err="1" smtClean="0"/>
              <a:t>Cesser</a:t>
            </a:r>
            <a:r>
              <a:rPr lang="it-IT" dirty="0" smtClean="0"/>
              <a:t> de </a:t>
            </a:r>
            <a:r>
              <a:rPr lang="it-IT" dirty="0" err="1" smtClean="0"/>
              <a:t>vivre</a:t>
            </a:r>
            <a:r>
              <a:rPr lang="it-IT" dirty="0" smtClean="0"/>
              <a:t>»:</a:t>
            </a:r>
          </a:p>
          <a:p>
            <a:r>
              <a:rPr lang="it-IT" i="1" dirty="0" err="1" smtClean="0">
                <a:solidFill>
                  <a:srgbClr val="FF0000"/>
                </a:solidFill>
              </a:rPr>
              <a:t>mourir</a:t>
            </a:r>
            <a:r>
              <a:rPr lang="it-IT" i="1" dirty="0" smtClean="0">
                <a:solidFill>
                  <a:srgbClr val="FF0000"/>
                </a:solidFill>
              </a:rPr>
              <a:t>, décéder, </a:t>
            </a:r>
            <a:r>
              <a:rPr lang="it-IT" i="1" dirty="0" err="1" smtClean="0">
                <a:solidFill>
                  <a:srgbClr val="FF0000"/>
                </a:solidFill>
              </a:rPr>
              <a:t>rendre</a:t>
            </a:r>
            <a:r>
              <a:rPr lang="it-IT" i="1" dirty="0" smtClean="0">
                <a:solidFill>
                  <a:srgbClr val="FF0000"/>
                </a:solidFill>
              </a:rPr>
              <a:t> l’</a:t>
            </a:r>
            <a:r>
              <a:rPr lang="it-IT" i="1" dirty="0" err="1" smtClean="0">
                <a:solidFill>
                  <a:srgbClr val="FF0000"/>
                </a:solidFill>
              </a:rPr>
              <a:t>âme</a:t>
            </a:r>
            <a:r>
              <a:rPr lang="it-IT" i="1" dirty="0" smtClean="0">
                <a:solidFill>
                  <a:srgbClr val="FF0000"/>
                </a:solidFill>
              </a:rPr>
              <a:t>. </a:t>
            </a:r>
            <a:r>
              <a:rPr lang="it-IT" i="1" dirty="0" err="1" smtClean="0">
                <a:solidFill>
                  <a:srgbClr val="FF0000"/>
                </a:solidFill>
              </a:rPr>
              <a:t>Perdre</a:t>
            </a:r>
            <a:r>
              <a:rPr lang="it-IT" i="1" dirty="0" smtClean="0">
                <a:solidFill>
                  <a:srgbClr val="FF0000"/>
                </a:solidFill>
              </a:rPr>
              <a:t> la vie, </a:t>
            </a:r>
            <a:r>
              <a:rPr lang="it-IT" i="1" dirty="0" err="1" smtClean="0">
                <a:solidFill>
                  <a:srgbClr val="FF0000"/>
                </a:solidFill>
              </a:rPr>
              <a:t>périr</a:t>
            </a:r>
            <a:r>
              <a:rPr lang="it-IT" i="1" dirty="0" smtClean="0">
                <a:solidFill>
                  <a:srgbClr val="FF0000"/>
                </a:solidFill>
              </a:rPr>
              <a:t>, </a:t>
            </a:r>
            <a:r>
              <a:rPr lang="it-IT" i="1" dirty="0" err="1" smtClean="0">
                <a:solidFill>
                  <a:srgbClr val="FF0000"/>
                </a:solidFill>
              </a:rPr>
              <a:t>etre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 err="1" smtClean="0">
                <a:solidFill>
                  <a:srgbClr val="FF0000"/>
                </a:solidFill>
              </a:rPr>
              <a:t>rappelé</a:t>
            </a:r>
            <a:r>
              <a:rPr lang="it-IT" i="1" dirty="0" smtClean="0">
                <a:solidFill>
                  <a:srgbClr val="FF0000"/>
                </a:solidFill>
              </a:rPr>
              <a:t> à </a:t>
            </a:r>
            <a:r>
              <a:rPr lang="it-IT" i="1" dirty="0" err="1" smtClean="0">
                <a:solidFill>
                  <a:srgbClr val="FF0000"/>
                </a:solidFill>
              </a:rPr>
              <a:t>Dieu</a:t>
            </a:r>
            <a:r>
              <a:rPr lang="it-IT" i="1" dirty="0" smtClean="0">
                <a:solidFill>
                  <a:srgbClr val="FF0000"/>
                </a:solidFill>
              </a:rPr>
              <a:t>, </a:t>
            </a:r>
            <a:r>
              <a:rPr lang="it-IT" i="1" dirty="0" err="1" smtClean="0">
                <a:solidFill>
                  <a:srgbClr val="FF0000"/>
                </a:solidFill>
              </a:rPr>
              <a:t>quitter</a:t>
            </a:r>
            <a:r>
              <a:rPr lang="it-IT" i="1" dirty="0" smtClean="0">
                <a:solidFill>
                  <a:srgbClr val="FF0000"/>
                </a:solidFill>
              </a:rPr>
              <a:t> ce monde, </a:t>
            </a:r>
            <a:r>
              <a:rPr lang="it-IT" i="1" dirty="0" err="1" smtClean="0">
                <a:solidFill>
                  <a:srgbClr val="FF0000"/>
                </a:solidFill>
              </a:rPr>
              <a:t>faire</a:t>
            </a:r>
            <a:r>
              <a:rPr lang="it-IT" i="1" dirty="0" smtClean="0">
                <a:solidFill>
                  <a:srgbClr val="FF0000"/>
                </a:solidFill>
              </a:rPr>
              <a:t> le </a:t>
            </a:r>
            <a:r>
              <a:rPr lang="it-IT" i="1" dirty="0" err="1" smtClean="0">
                <a:solidFill>
                  <a:srgbClr val="FF0000"/>
                </a:solidFill>
              </a:rPr>
              <a:t>grand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 err="1" smtClean="0">
                <a:solidFill>
                  <a:srgbClr val="FF0000"/>
                </a:solidFill>
              </a:rPr>
              <a:t>voyage</a:t>
            </a:r>
            <a:r>
              <a:rPr lang="it-IT" i="1" dirty="0" smtClean="0">
                <a:solidFill>
                  <a:srgbClr val="FF0000"/>
                </a:solidFill>
              </a:rPr>
              <a:t>, </a:t>
            </a:r>
            <a:r>
              <a:rPr lang="it-IT" i="1" dirty="0" err="1" smtClean="0">
                <a:solidFill>
                  <a:srgbClr val="FF0000"/>
                </a:solidFill>
              </a:rPr>
              <a:t>avaler</a:t>
            </a:r>
            <a:r>
              <a:rPr lang="it-IT" i="1" dirty="0" smtClean="0">
                <a:solidFill>
                  <a:srgbClr val="FF0000"/>
                </a:solidFill>
              </a:rPr>
              <a:t> son </a:t>
            </a:r>
            <a:r>
              <a:rPr lang="it-IT" i="1" dirty="0" err="1" smtClean="0">
                <a:solidFill>
                  <a:srgbClr val="FF0000"/>
                </a:solidFill>
              </a:rPr>
              <a:t>acte</a:t>
            </a:r>
            <a:r>
              <a:rPr lang="it-IT" i="1" dirty="0" smtClean="0">
                <a:solidFill>
                  <a:srgbClr val="FF0000"/>
                </a:solidFill>
              </a:rPr>
              <a:t> de </a:t>
            </a:r>
            <a:r>
              <a:rPr lang="it-IT" i="1" dirty="0" err="1" smtClean="0">
                <a:solidFill>
                  <a:srgbClr val="FF0000"/>
                </a:solidFill>
              </a:rPr>
              <a:t>naissance</a:t>
            </a:r>
            <a:r>
              <a:rPr lang="it-IT" i="1" dirty="0" smtClean="0">
                <a:solidFill>
                  <a:srgbClr val="FF0000"/>
                </a:solidFill>
              </a:rPr>
              <a:t>, finir sa </a:t>
            </a:r>
            <a:r>
              <a:rPr lang="it-IT" i="1" dirty="0" err="1" smtClean="0">
                <a:solidFill>
                  <a:srgbClr val="FF0000"/>
                </a:solidFill>
              </a:rPr>
              <a:t>destinée</a:t>
            </a:r>
            <a:r>
              <a:rPr lang="it-IT" i="1" dirty="0" smtClean="0">
                <a:solidFill>
                  <a:srgbClr val="FF0000"/>
                </a:solidFill>
              </a:rPr>
              <a:t>, </a:t>
            </a:r>
            <a:r>
              <a:rPr lang="it-IT" i="1" dirty="0" err="1" smtClean="0">
                <a:solidFill>
                  <a:srgbClr val="FF0000"/>
                </a:solidFill>
              </a:rPr>
              <a:t>casser</a:t>
            </a:r>
            <a:r>
              <a:rPr lang="it-IT" i="1" dirty="0" smtClean="0">
                <a:solidFill>
                  <a:srgbClr val="FF0000"/>
                </a:solidFill>
              </a:rPr>
              <a:t> sa pipe, </a:t>
            </a:r>
            <a:r>
              <a:rPr lang="it-IT" i="1" dirty="0" err="1" smtClean="0">
                <a:solidFill>
                  <a:srgbClr val="FF0000"/>
                </a:solidFill>
              </a:rPr>
              <a:t>manger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 err="1" smtClean="0">
                <a:solidFill>
                  <a:srgbClr val="FF0000"/>
                </a:solidFill>
              </a:rPr>
              <a:t>les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 err="1" smtClean="0">
                <a:solidFill>
                  <a:srgbClr val="FF0000"/>
                </a:solidFill>
              </a:rPr>
              <a:t>pissenlits</a:t>
            </a:r>
            <a:r>
              <a:rPr lang="it-IT" i="1" dirty="0" smtClean="0">
                <a:solidFill>
                  <a:srgbClr val="FF0000"/>
                </a:solidFill>
              </a:rPr>
              <a:t> par la </a:t>
            </a:r>
            <a:r>
              <a:rPr lang="it-IT" i="1" dirty="0" err="1" smtClean="0">
                <a:solidFill>
                  <a:srgbClr val="FF0000"/>
                </a:solidFill>
              </a:rPr>
              <a:t>racine</a:t>
            </a:r>
            <a:r>
              <a:rPr lang="it-IT" i="1" dirty="0" smtClean="0">
                <a:solidFill>
                  <a:srgbClr val="FF0000"/>
                </a:solidFill>
              </a:rPr>
              <a:t>, etc. 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it-IT" dirty="0" err="1" smtClean="0">
                <a:sym typeface="Wingdings" panose="05000000000000000000" pitchFamily="2" charset="2"/>
              </a:rPr>
              <a:t>Multitude</a:t>
            </a:r>
            <a:r>
              <a:rPr lang="it-IT" dirty="0" smtClean="0">
                <a:sym typeface="Wingdings" panose="05000000000000000000" pitchFamily="2" charset="2"/>
              </a:rPr>
              <a:t> de </a:t>
            </a:r>
            <a:r>
              <a:rPr lang="it-IT" dirty="0" err="1" smtClean="0">
                <a:sym typeface="Wingdings" panose="05000000000000000000" pitchFamily="2" charset="2"/>
              </a:rPr>
              <a:t>signifiants</a:t>
            </a:r>
            <a:r>
              <a:rPr lang="it-IT" dirty="0" smtClean="0">
                <a:sym typeface="Wingdings" panose="05000000000000000000" pitchFamily="2" charset="2"/>
              </a:rPr>
              <a:t> pour un </a:t>
            </a:r>
            <a:r>
              <a:rPr lang="it-IT" dirty="0" err="1" smtClean="0">
                <a:sym typeface="Wingdings" panose="05000000000000000000" pitchFamily="2" charset="2"/>
              </a:rPr>
              <a:t>seul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signifié</a:t>
            </a:r>
            <a:endParaRPr lang="it-IT" dirty="0" smtClean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it-IT" dirty="0" err="1" smtClean="0">
                <a:sym typeface="Wingdings" panose="05000000000000000000" pitchFamily="2" charset="2"/>
              </a:rPr>
              <a:t>Choix</a:t>
            </a:r>
            <a:r>
              <a:rPr lang="it-IT" dirty="0" smtClean="0">
                <a:sym typeface="Wingdings" panose="05000000000000000000" pitchFamily="2" charset="2"/>
              </a:rPr>
              <a:t> qui varie </a:t>
            </a:r>
            <a:r>
              <a:rPr lang="it-IT" dirty="0" err="1" smtClean="0">
                <a:sym typeface="Wingdings" panose="05000000000000000000" pitchFamily="2" charset="2"/>
              </a:rPr>
              <a:t>selon</a:t>
            </a:r>
            <a:r>
              <a:rPr lang="it-IT" dirty="0" smtClean="0">
                <a:sym typeface="Wingdings" panose="05000000000000000000" pitchFamily="2" charset="2"/>
              </a:rPr>
              <a:t> l’</a:t>
            </a:r>
            <a:r>
              <a:rPr lang="it-IT" dirty="0" err="1" smtClean="0">
                <a:sym typeface="Wingdings" panose="05000000000000000000" pitchFamily="2" charset="2"/>
              </a:rPr>
              <a:t>âge</a:t>
            </a:r>
            <a:r>
              <a:rPr lang="it-IT" dirty="0" smtClean="0">
                <a:sym typeface="Wingdings" panose="05000000000000000000" pitchFamily="2" charset="2"/>
              </a:rPr>
              <a:t>, le </a:t>
            </a:r>
            <a:r>
              <a:rPr lang="it-IT" dirty="0" err="1" smtClean="0">
                <a:sym typeface="Wingdings" panose="05000000000000000000" pitchFamily="2" charset="2"/>
              </a:rPr>
              <a:t>sexe</a:t>
            </a:r>
            <a:r>
              <a:rPr lang="it-IT" dirty="0" smtClean="0">
                <a:sym typeface="Wingdings" panose="05000000000000000000" pitchFamily="2" charset="2"/>
              </a:rPr>
              <a:t>, la classe sociale, le </a:t>
            </a:r>
            <a:r>
              <a:rPr lang="it-IT" dirty="0" err="1" smtClean="0">
                <a:sym typeface="Wingdings" panose="05000000000000000000" pitchFamily="2" charset="2"/>
              </a:rPr>
              <a:t>niveau</a:t>
            </a:r>
            <a:r>
              <a:rPr lang="it-IT" dirty="0" smtClean="0">
                <a:sym typeface="Wingdings" panose="05000000000000000000" pitchFamily="2" charset="2"/>
              </a:rPr>
              <a:t> d’</a:t>
            </a:r>
            <a:r>
              <a:rPr lang="it-IT" dirty="0" err="1" smtClean="0">
                <a:sym typeface="Wingdings" panose="05000000000000000000" pitchFamily="2" charset="2"/>
              </a:rPr>
              <a:t>instruction</a:t>
            </a:r>
            <a:r>
              <a:rPr lang="it-IT" dirty="0" smtClean="0">
                <a:sym typeface="Wingdings" panose="05000000000000000000" pitchFamily="2" charset="2"/>
              </a:rPr>
              <a:t>, l’origine, le </a:t>
            </a:r>
            <a:r>
              <a:rPr lang="it-IT" dirty="0" err="1" smtClean="0">
                <a:sym typeface="Wingdings" panose="05000000000000000000" pitchFamily="2" charset="2"/>
              </a:rPr>
              <a:t>registre</a:t>
            </a:r>
            <a:r>
              <a:rPr lang="it-IT" dirty="0" smtClean="0">
                <a:sym typeface="Wingdings" panose="05000000000000000000" pitchFamily="2" charset="2"/>
              </a:rPr>
              <a:t>, </a:t>
            </a:r>
            <a:r>
              <a:rPr lang="it-IT" dirty="0" err="1" smtClean="0">
                <a:sym typeface="Wingdings" panose="05000000000000000000" pitchFamily="2" charset="2"/>
              </a:rPr>
              <a:t>etc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95103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variante</a:t>
            </a:r>
            <a:endParaRPr lang="fr-FR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err="1" smtClean="0"/>
              <a:t>Chacune</a:t>
            </a:r>
            <a:r>
              <a:rPr lang="it-IT" dirty="0" smtClean="0"/>
              <a:t> </a:t>
            </a:r>
            <a:r>
              <a:rPr lang="it-IT" dirty="0" err="1" smtClean="0"/>
              <a:t>des</a:t>
            </a:r>
            <a:r>
              <a:rPr lang="it-IT" dirty="0" smtClean="0"/>
              <a:t> </a:t>
            </a:r>
            <a:r>
              <a:rPr lang="it-IT" dirty="0" err="1" smtClean="0"/>
              <a:t>différentes</a:t>
            </a:r>
            <a:r>
              <a:rPr lang="it-IT" dirty="0" smtClean="0"/>
              <a:t> </a:t>
            </a:r>
            <a:r>
              <a:rPr lang="it-IT" dirty="0" err="1" smtClean="0"/>
              <a:t>manières</a:t>
            </a:r>
            <a:r>
              <a:rPr lang="it-IT" dirty="0" smtClean="0"/>
              <a:t> de </a:t>
            </a:r>
            <a:r>
              <a:rPr lang="it-IT" dirty="0" err="1" smtClean="0"/>
              <a:t>réaliser</a:t>
            </a:r>
            <a:r>
              <a:rPr lang="it-IT" dirty="0" smtClean="0"/>
              <a:t> une </a:t>
            </a:r>
            <a:r>
              <a:rPr lang="it-IT" dirty="0" err="1" smtClean="0"/>
              <a:t>variable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r>
              <a:rPr lang="it-IT" i="1" dirty="0" err="1" smtClean="0">
                <a:solidFill>
                  <a:srgbClr val="FF0000"/>
                </a:solidFill>
              </a:rPr>
              <a:t>Cesser</a:t>
            </a:r>
            <a:r>
              <a:rPr lang="it-IT" i="1" dirty="0" smtClean="0">
                <a:solidFill>
                  <a:srgbClr val="FF0000"/>
                </a:solidFill>
              </a:rPr>
              <a:t> de </a:t>
            </a:r>
            <a:r>
              <a:rPr lang="it-IT" i="1" dirty="0" err="1" smtClean="0">
                <a:solidFill>
                  <a:srgbClr val="FF0000"/>
                </a:solidFill>
              </a:rPr>
              <a:t>vivre</a:t>
            </a:r>
            <a:r>
              <a:rPr lang="it-IT" dirty="0" smtClean="0"/>
              <a:t> est une </a:t>
            </a:r>
            <a:r>
              <a:rPr lang="it-IT" b="1" dirty="0" err="1" smtClean="0"/>
              <a:t>variable</a:t>
            </a:r>
            <a:r>
              <a:rPr lang="it-IT" dirty="0" smtClean="0"/>
              <a:t> </a:t>
            </a:r>
            <a:r>
              <a:rPr lang="it-IT" dirty="0" err="1" smtClean="0"/>
              <a:t>linguistique</a:t>
            </a:r>
            <a:endParaRPr lang="it-IT" dirty="0" smtClean="0"/>
          </a:p>
          <a:p>
            <a:pPr marL="0" indent="0">
              <a:buNone/>
            </a:pPr>
            <a:r>
              <a:rPr lang="it-IT" dirty="0" err="1" smtClean="0"/>
              <a:t>Alors</a:t>
            </a:r>
            <a:r>
              <a:rPr lang="it-IT" dirty="0" smtClean="0"/>
              <a:t> </a:t>
            </a:r>
            <a:r>
              <a:rPr lang="it-IT" dirty="0" err="1" smtClean="0"/>
              <a:t>que</a:t>
            </a:r>
            <a:r>
              <a:rPr lang="it-IT" dirty="0"/>
              <a:t> </a:t>
            </a:r>
            <a:r>
              <a:rPr lang="it-IT" dirty="0" smtClean="0"/>
              <a:t>:</a:t>
            </a:r>
          </a:p>
          <a:p>
            <a:pPr marL="0" indent="0">
              <a:buNone/>
            </a:pPr>
            <a:r>
              <a:rPr lang="it-IT" i="1" dirty="0" smtClean="0">
                <a:solidFill>
                  <a:srgbClr val="FF0000"/>
                </a:solidFill>
              </a:rPr>
              <a:t>«</a:t>
            </a:r>
            <a:r>
              <a:rPr lang="it-IT" i="1" dirty="0" err="1" smtClean="0">
                <a:solidFill>
                  <a:srgbClr val="FF0000"/>
                </a:solidFill>
              </a:rPr>
              <a:t>mourir</a:t>
            </a:r>
            <a:r>
              <a:rPr lang="it-IT" i="1" dirty="0">
                <a:solidFill>
                  <a:srgbClr val="FF0000"/>
                </a:solidFill>
              </a:rPr>
              <a:t>, décéder, </a:t>
            </a:r>
            <a:r>
              <a:rPr lang="it-IT" i="1" dirty="0" err="1">
                <a:solidFill>
                  <a:srgbClr val="FF0000"/>
                </a:solidFill>
              </a:rPr>
              <a:t>rendre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smtClean="0">
                <a:solidFill>
                  <a:srgbClr val="FF0000"/>
                </a:solidFill>
              </a:rPr>
              <a:t>l’</a:t>
            </a:r>
            <a:r>
              <a:rPr lang="it-IT" i="1" dirty="0" err="1" smtClean="0">
                <a:solidFill>
                  <a:srgbClr val="FF0000"/>
                </a:solidFill>
              </a:rPr>
              <a:t>âme</a:t>
            </a:r>
            <a:r>
              <a:rPr lang="it-IT" i="1" dirty="0" smtClean="0">
                <a:solidFill>
                  <a:srgbClr val="FF0000"/>
                </a:solidFill>
              </a:rPr>
              <a:t>, </a:t>
            </a:r>
            <a:r>
              <a:rPr lang="it-IT" i="1" dirty="0" err="1" smtClean="0">
                <a:solidFill>
                  <a:srgbClr val="FF0000"/>
                </a:solidFill>
              </a:rPr>
              <a:t>perdre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>
                <a:solidFill>
                  <a:srgbClr val="FF0000"/>
                </a:solidFill>
              </a:rPr>
              <a:t>la vie, périr, </a:t>
            </a:r>
            <a:r>
              <a:rPr lang="it-IT" i="1" dirty="0" err="1">
                <a:solidFill>
                  <a:srgbClr val="FF0000"/>
                </a:solidFill>
              </a:rPr>
              <a:t>ê</a:t>
            </a:r>
            <a:r>
              <a:rPr lang="it-IT" i="1" dirty="0" err="1" smtClean="0">
                <a:solidFill>
                  <a:srgbClr val="FF0000"/>
                </a:solidFill>
              </a:rPr>
              <a:t>tre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rappelé</a:t>
            </a:r>
            <a:r>
              <a:rPr lang="it-IT" i="1" dirty="0">
                <a:solidFill>
                  <a:srgbClr val="FF0000"/>
                </a:solidFill>
              </a:rPr>
              <a:t> à </a:t>
            </a:r>
            <a:r>
              <a:rPr lang="it-IT" i="1" dirty="0" err="1">
                <a:solidFill>
                  <a:srgbClr val="FF0000"/>
                </a:solidFill>
              </a:rPr>
              <a:t>Dieu</a:t>
            </a:r>
            <a:r>
              <a:rPr lang="it-IT" i="1" dirty="0">
                <a:solidFill>
                  <a:srgbClr val="FF0000"/>
                </a:solidFill>
              </a:rPr>
              <a:t>, </a:t>
            </a:r>
            <a:r>
              <a:rPr lang="it-IT" i="1" dirty="0" err="1">
                <a:solidFill>
                  <a:srgbClr val="FF0000"/>
                </a:solidFill>
              </a:rPr>
              <a:t>quitter</a:t>
            </a:r>
            <a:r>
              <a:rPr lang="it-IT" i="1" dirty="0">
                <a:solidFill>
                  <a:srgbClr val="FF0000"/>
                </a:solidFill>
              </a:rPr>
              <a:t> ce monde, </a:t>
            </a:r>
            <a:r>
              <a:rPr lang="it-IT" i="1" dirty="0" err="1">
                <a:solidFill>
                  <a:srgbClr val="FF0000"/>
                </a:solidFill>
              </a:rPr>
              <a:t>faire</a:t>
            </a:r>
            <a:r>
              <a:rPr lang="it-IT" i="1" dirty="0">
                <a:solidFill>
                  <a:srgbClr val="FF0000"/>
                </a:solidFill>
              </a:rPr>
              <a:t> le </a:t>
            </a:r>
            <a:r>
              <a:rPr lang="it-IT" i="1" dirty="0" err="1">
                <a:solidFill>
                  <a:srgbClr val="FF0000"/>
                </a:solidFill>
              </a:rPr>
              <a:t>grand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voyage</a:t>
            </a:r>
            <a:r>
              <a:rPr lang="it-IT" i="1" dirty="0">
                <a:solidFill>
                  <a:srgbClr val="FF0000"/>
                </a:solidFill>
              </a:rPr>
              <a:t>, </a:t>
            </a:r>
            <a:r>
              <a:rPr lang="it-IT" i="1" dirty="0" err="1">
                <a:solidFill>
                  <a:srgbClr val="FF0000"/>
                </a:solidFill>
              </a:rPr>
              <a:t>avaler</a:t>
            </a:r>
            <a:r>
              <a:rPr lang="it-IT" i="1" dirty="0">
                <a:solidFill>
                  <a:srgbClr val="FF0000"/>
                </a:solidFill>
              </a:rPr>
              <a:t> son </a:t>
            </a:r>
            <a:r>
              <a:rPr lang="it-IT" i="1" dirty="0" err="1">
                <a:solidFill>
                  <a:srgbClr val="FF0000"/>
                </a:solidFill>
              </a:rPr>
              <a:t>acte</a:t>
            </a:r>
            <a:r>
              <a:rPr lang="it-IT" i="1" dirty="0">
                <a:solidFill>
                  <a:srgbClr val="FF0000"/>
                </a:solidFill>
              </a:rPr>
              <a:t> de </a:t>
            </a:r>
            <a:r>
              <a:rPr lang="it-IT" i="1" dirty="0" err="1">
                <a:solidFill>
                  <a:srgbClr val="FF0000"/>
                </a:solidFill>
              </a:rPr>
              <a:t>naissance</a:t>
            </a:r>
            <a:r>
              <a:rPr lang="it-IT" i="1" dirty="0">
                <a:solidFill>
                  <a:srgbClr val="FF0000"/>
                </a:solidFill>
              </a:rPr>
              <a:t>, finir sa </a:t>
            </a:r>
            <a:r>
              <a:rPr lang="it-IT" i="1" dirty="0" err="1">
                <a:solidFill>
                  <a:srgbClr val="FF0000"/>
                </a:solidFill>
              </a:rPr>
              <a:t>destinée</a:t>
            </a:r>
            <a:r>
              <a:rPr lang="it-IT" i="1" dirty="0">
                <a:solidFill>
                  <a:srgbClr val="FF0000"/>
                </a:solidFill>
              </a:rPr>
              <a:t>, </a:t>
            </a:r>
            <a:r>
              <a:rPr lang="it-IT" i="1" dirty="0" err="1">
                <a:solidFill>
                  <a:srgbClr val="FF0000"/>
                </a:solidFill>
              </a:rPr>
              <a:t>casser</a:t>
            </a:r>
            <a:r>
              <a:rPr lang="it-IT" i="1" dirty="0">
                <a:solidFill>
                  <a:srgbClr val="FF0000"/>
                </a:solidFill>
              </a:rPr>
              <a:t> sa pipe, </a:t>
            </a:r>
            <a:r>
              <a:rPr lang="it-IT" i="1" dirty="0" err="1">
                <a:solidFill>
                  <a:srgbClr val="FF0000"/>
                </a:solidFill>
              </a:rPr>
              <a:t>manger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les</a:t>
            </a:r>
            <a:r>
              <a:rPr lang="it-IT" i="1" dirty="0">
                <a:solidFill>
                  <a:srgbClr val="FF0000"/>
                </a:solidFill>
              </a:rPr>
              <a:t> </a:t>
            </a:r>
            <a:r>
              <a:rPr lang="it-IT" i="1" dirty="0" err="1">
                <a:solidFill>
                  <a:srgbClr val="FF0000"/>
                </a:solidFill>
              </a:rPr>
              <a:t>pissenlits</a:t>
            </a:r>
            <a:r>
              <a:rPr lang="it-IT" i="1" dirty="0">
                <a:solidFill>
                  <a:srgbClr val="FF0000"/>
                </a:solidFill>
              </a:rPr>
              <a:t> par la </a:t>
            </a:r>
            <a:r>
              <a:rPr lang="it-IT" i="1" dirty="0" err="1" smtClean="0">
                <a:solidFill>
                  <a:srgbClr val="FF0000"/>
                </a:solidFill>
              </a:rPr>
              <a:t>racine</a:t>
            </a:r>
            <a:r>
              <a:rPr lang="it-IT" i="1" dirty="0" smtClean="0">
                <a:solidFill>
                  <a:srgbClr val="FF0000"/>
                </a:solidFill>
              </a:rPr>
              <a:t>» </a:t>
            </a:r>
            <a:r>
              <a:rPr lang="it-IT" dirty="0" err="1" smtClean="0"/>
              <a:t>sont</a:t>
            </a:r>
            <a:r>
              <a:rPr lang="it-IT" dirty="0" smtClean="0"/>
              <a:t> </a:t>
            </a:r>
            <a:r>
              <a:rPr lang="it-IT" dirty="0" err="1" smtClean="0"/>
              <a:t>ses</a:t>
            </a:r>
            <a:r>
              <a:rPr lang="it-IT" dirty="0" smtClean="0"/>
              <a:t> </a:t>
            </a:r>
            <a:r>
              <a:rPr lang="it-IT" b="1" dirty="0" err="1" smtClean="0"/>
              <a:t>variantes</a:t>
            </a:r>
            <a:endParaRPr lang="it-IT" b="1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075360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1504</TotalTime>
  <Words>824</Words>
  <Application>Microsoft Office PowerPoint</Application>
  <PresentationFormat>Presentazione su schermo (4:3)</PresentationFormat>
  <Paragraphs>128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Leçon 2  Les différents types de variation La variation diachronique  </vt:lpstr>
      <vt:lpstr>Les différents types de variation</vt:lpstr>
      <vt:lpstr>Norme et purisme</vt:lpstr>
      <vt:lpstr>Le discours puriste</vt:lpstr>
      <vt:lpstr>Le français est-il en crise ?</vt:lpstr>
      <vt:lpstr>Les interventions de l’Etat</vt:lpstr>
      <vt:lpstr>Introduction</vt:lpstr>
      <vt:lpstr>La variable</vt:lpstr>
      <vt:lpstr>La variante</vt:lpstr>
      <vt:lpstr>Les 4 variables + le canal</vt:lpstr>
      <vt:lpstr>       </vt:lpstr>
      <vt:lpstr>Variation historique (diachronie)</vt:lpstr>
      <vt:lpstr>2 exemples </vt:lpstr>
      <vt:lpstr>Langue parlée de jadis</vt:lpstr>
      <vt:lpstr>Délimitations</vt:lpstr>
      <vt:lpstr>TP PHONéTIQUE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Leçon 2:  Les différents types de variation</dc:title>
  <dc:creator>Utente Windows</dc:creator>
  <cp:lastModifiedBy>Utente Windows</cp:lastModifiedBy>
  <cp:revision>115</cp:revision>
  <dcterms:created xsi:type="dcterms:W3CDTF">2021-10-20T15:12:13Z</dcterms:created>
  <dcterms:modified xsi:type="dcterms:W3CDTF">2023-10-23T13:17:34Z</dcterms:modified>
</cp:coreProperties>
</file>