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57" r:id="rId4"/>
    <p:sldId id="263" r:id="rId5"/>
    <p:sldId id="261" r:id="rId6"/>
    <p:sldId id="260" r:id="rId7"/>
    <p:sldId id="267" r:id="rId8"/>
    <p:sldId id="259" r:id="rId9"/>
    <p:sldId id="266" r:id="rId10"/>
    <p:sldId id="264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B371A-DC75-C547-49DF-FB7ED242BE25}" v="14" dt="2025-11-13T08:47:2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8C686-E37C-43D8-964E-A67D15E44A6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9F566-82C5-4558-9F25-4194B4C16BE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Apprendimento coinvolgente </a:t>
          </a:r>
          <a:r>
            <a:rPr lang="it-IT" dirty="0"/>
            <a:t>(catturare l'interesse)</a:t>
          </a:r>
          <a:endParaRPr lang="en-US" dirty="0">
            <a:latin typeface="Neue Haas Grotesk Text Pro"/>
          </a:endParaRPr>
        </a:p>
      </dgm:t>
    </dgm:pt>
    <dgm:pt modelId="{4BBE237A-D51A-4C0F-B701-FE2527F45F74}" type="parTrans" cxnId="{6FE93683-FEC3-45FD-A575-F521B329A73E}">
      <dgm:prSet/>
      <dgm:spPr/>
      <dgm:t>
        <a:bodyPr/>
        <a:lstStyle/>
        <a:p>
          <a:endParaRPr lang="en-US"/>
        </a:p>
      </dgm:t>
    </dgm:pt>
    <dgm:pt modelId="{1A661570-C8C5-4A45-9E7C-2F455300E312}" type="sibTrans" cxnId="{6FE93683-FEC3-45FD-A575-F521B329A73E}">
      <dgm:prSet/>
      <dgm:spPr/>
      <dgm:t>
        <a:bodyPr/>
        <a:lstStyle/>
        <a:p>
          <a:endParaRPr lang="en-US"/>
        </a:p>
      </dgm:t>
    </dgm:pt>
    <dgm:pt modelId="{61BA8EC5-759B-419D-85A9-5BA4E5C77A4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Sviluppo di competenze trasversali</a:t>
          </a:r>
          <a:endParaRPr lang="en-US" dirty="0"/>
        </a:p>
      </dgm:t>
    </dgm:pt>
    <dgm:pt modelId="{58013986-0431-4538-9170-1107BC903E0C}" type="parTrans" cxnId="{08EED5F3-D812-453C-8A5A-751247BA5A26}">
      <dgm:prSet/>
      <dgm:spPr/>
      <dgm:t>
        <a:bodyPr/>
        <a:lstStyle/>
        <a:p>
          <a:endParaRPr lang="en-US"/>
        </a:p>
      </dgm:t>
    </dgm:pt>
    <dgm:pt modelId="{7E9D7EE7-5877-4613-B2A5-480A0828A678}" type="sibTrans" cxnId="{08EED5F3-D812-453C-8A5A-751247BA5A26}">
      <dgm:prSet/>
      <dgm:spPr/>
      <dgm:t>
        <a:bodyPr/>
        <a:lstStyle/>
        <a:p>
          <a:endParaRPr lang="en-US"/>
        </a:p>
      </dgm:t>
    </dgm:pt>
    <dgm:pt modelId="{A249EE45-A9E4-447A-AE79-D1AAB830DCA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Maggiore motivazione e partecipazione </a:t>
          </a:r>
          <a:r>
            <a:rPr lang="it-IT" dirty="0"/>
            <a:t>(coinvolgere attivamente)</a:t>
          </a:r>
          <a:endParaRPr lang="en-US" dirty="0"/>
        </a:p>
      </dgm:t>
    </dgm:pt>
    <dgm:pt modelId="{9B7D9145-EFD2-4D00-A823-0A1AB9F8A4AD}" type="parTrans" cxnId="{8DB72B9E-CB15-4762-B3B9-D6682804FE63}">
      <dgm:prSet/>
      <dgm:spPr/>
      <dgm:t>
        <a:bodyPr/>
        <a:lstStyle/>
        <a:p>
          <a:endParaRPr lang="en-US"/>
        </a:p>
      </dgm:t>
    </dgm:pt>
    <dgm:pt modelId="{3518B527-8268-4411-A31E-679E7A18B881}" type="sibTrans" cxnId="{8DB72B9E-CB15-4762-B3B9-D6682804FE63}">
      <dgm:prSet/>
      <dgm:spPr/>
      <dgm:t>
        <a:bodyPr/>
        <a:lstStyle/>
        <a:p>
          <a:endParaRPr lang="en-US"/>
        </a:p>
      </dgm:t>
    </dgm:pt>
    <dgm:pt modelId="{277F785F-024A-4FD7-A37D-A75530D364A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Stimolazione della creatività</a:t>
          </a:r>
          <a:endParaRPr lang="en-US" dirty="0"/>
        </a:p>
      </dgm:t>
    </dgm:pt>
    <dgm:pt modelId="{EF027AAE-EBC9-4B5A-A6BC-90E792528DC7}" type="parTrans" cxnId="{06584239-E197-4EF6-86CA-BAE550697D72}">
      <dgm:prSet/>
      <dgm:spPr/>
      <dgm:t>
        <a:bodyPr/>
        <a:lstStyle/>
        <a:p>
          <a:endParaRPr lang="en-US"/>
        </a:p>
      </dgm:t>
    </dgm:pt>
    <dgm:pt modelId="{9B9E4F42-DA4F-4F95-8F67-2E1651E6E905}" type="sibTrans" cxnId="{06584239-E197-4EF6-86CA-BAE550697D72}">
      <dgm:prSet/>
      <dgm:spPr/>
      <dgm:t>
        <a:bodyPr/>
        <a:lstStyle/>
        <a:p>
          <a:endParaRPr lang="en-US"/>
        </a:p>
      </dgm:t>
    </dgm:pt>
    <dgm:pt modelId="{9A96C796-4EFC-4443-9DDB-5089A0AF0B0A}" type="pres">
      <dgm:prSet presAssocID="{0048C686-E37C-43D8-964E-A67D15E44A6E}" presName="root" presStyleCnt="0">
        <dgm:presLayoutVars>
          <dgm:dir/>
          <dgm:resizeHandles val="exact"/>
        </dgm:presLayoutVars>
      </dgm:prSet>
      <dgm:spPr/>
    </dgm:pt>
    <dgm:pt modelId="{D5EB2113-EAF8-4277-A3CF-05E0BCC1BF57}" type="pres">
      <dgm:prSet presAssocID="{58E9F566-82C5-4558-9F25-4194B4C16BE1}" presName="compNode" presStyleCnt="0"/>
      <dgm:spPr/>
    </dgm:pt>
    <dgm:pt modelId="{7AA57F33-95FD-43F6-88ED-024BE79432B5}" type="pres">
      <dgm:prSet presAssocID="{58E9F566-82C5-4558-9F25-4194B4C16B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magini"/>
        </a:ext>
      </dgm:extLst>
    </dgm:pt>
    <dgm:pt modelId="{2768CEA7-C848-4724-95A0-3DEB4604EBA5}" type="pres">
      <dgm:prSet presAssocID="{58E9F566-82C5-4558-9F25-4194B4C16BE1}" presName="spaceRect" presStyleCnt="0"/>
      <dgm:spPr/>
    </dgm:pt>
    <dgm:pt modelId="{B3B30330-1A77-4FF6-8233-D07FA1EF99A2}" type="pres">
      <dgm:prSet presAssocID="{58E9F566-82C5-4558-9F25-4194B4C16BE1}" presName="textRect" presStyleLbl="revTx" presStyleIdx="0" presStyleCnt="4">
        <dgm:presLayoutVars>
          <dgm:chMax val="1"/>
          <dgm:chPref val="1"/>
        </dgm:presLayoutVars>
      </dgm:prSet>
      <dgm:spPr/>
    </dgm:pt>
    <dgm:pt modelId="{BCAE279B-0EF7-4BFE-B2FB-8239373E343A}" type="pres">
      <dgm:prSet presAssocID="{1A661570-C8C5-4A45-9E7C-2F455300E312}" presName="sibTrans" presStyleCnt="0"/>
      <dgm:spPr/>
    </dgm:pt>
    <dgm:pt modelId="{D48C3FF7-E9C9-4572-BC81-60739787B5A8}" type="pres">
      <dgm:prSet presAssocID="{61BA8EC5-759B-419D-85A9-5BA4E5C77A45}" presName="compNode" presStyleCnt="0"/>
      <dgm:spPr/>
    </dgm:pt>
    <dgm:pt modelId="{A8015579-C8A8-45A7-8FEB-EB76331545EF}" type="pres">
      <dgm:prSet presAssocID="{61BA8EC5-759B-419D-85A9-5BA4E5C77A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9FD06F-960E-47D8-ACB9-8434FB72D85B}" type="pres">
      <dgm:prSet presAssocID="{61BA8EC5-759B-419D-85A9-5BA4E5C77A45}" presName="spaceRect" presStyleCnt="0"/>
      <dgm:spPr/>
    </dgm:pt>
    <dgm:pt modelId="{27A0F669-6893-4252-9D7B-97818CA40351}" type="pres">
      <dgm:prSet presAssocID="{61BA8EC5-759B-419D-85A9-5BA4E5C77A45}" presName="textRect" presStyleLbl="revTx" presStyleIdx="1" presStyleCnt="4">
        <dgm:presLayoutVars>
          <dgm:chMax val="1"/>
          <dgm:chPref val="1"/>
        </dgm:presLayoutVars>
      </dgm:prSet>
      <dgm:spPr/>
    </dgm:pt>
    <dgm:pt modelId="{D7FC342D-976A-4610-B394-68B47DE99907}" type="pres">
      <dgm:prSet presAssocID="{7E9D7EE7-5877-4613-B2A5-480A0828A678}" presName="sibTrans" presStyleCnt="0"/>
      <dgm:spPr/>
    </dgm:pt>
    <dgm:pt modelId="{D50A7E0E-095E-4C68-AA0B-85FACB3573D1}" type="pres">
      <dgm:prSet presAssocID="{A249EE45-A9E4-447A-AE79-D1AAB830DCAE}" presName="compNode" presStyleCnt="0"/>
      <dgm:spPr/>
    </dgm:pt>
    <dgm:pt modelId="{ECF7717B-B9A3-4DAD-9F79-A1AF9566BF06}" type="pres">
      <dgm:prSet presAssocID="{A249EE45-A9E4-447A-AE79-D1AAB830DC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A7B31B1-33D1-41AA-9DB7-D3EEAAA4DAB7}" type="pres">
      <dgm:prSet presAssocID="{A249EE45-A9E4-447A-AE79-D1AAB830DCAE}" presName="spaceRect" presStyleCnt="0"/>
      <dgm:spPr/>
    </dgm:pt>
    <dgm:pt modelId="{4A416C06-9417-43A5-BB45-17EBE420769D}" type="pres">
      <dgm:prSet presAssocID="{A249EE45-A9E4-447A-AE79-D1AAB830DCAE}" presName="textRect" presStyleLbl="revTx" presStyleIdx="2" presStyleCnt="4">
        <dgm:presLayoutVars>
          <dgm:chMax val="1"/>
          <dgm:chPref val="1"/>
        </dgm:presLayoutVars>
      </dgm:prSet>
      <dgm:spPr/>
    </dgm:pt>
    <dgm:pt modelId="{5AC428C4-FDB0-435A-8AB9-3C2FEA24BBFC}" type="pres">
      <dgm:prSet presAssocID="{3518B527-8268-4411-A31E-679E7A18B881}" presName="sibTrans" presStyleCnt="0"/>
      <dgm:spPr/>
    </dgm:pt>
    <dgm:pt modelId="{3FFE4E0B-4A77-48FD-94EE-F463D797AF4F}" type="pres">
      <dgm:prSet presAssocID="{277F785F-024A-4FD7-A37D-A75530D364A5}" presName="compNode" presStyleCnt="0"/>
      <dgm:spPr/>
    </dgm:pt>
    <dgm:pt modelId="{FB4008C3-DFFD-4A73-B9FE-0353F0ED09D4}" type="pres">
      <dgm:prSet presAssocID="{277F785F-024A-4FD7-A37D-A75530D364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mpadina"/>
        </a:ext>
      </dgm:extLst>
    </dgm:pt>
    <dgm:pt modelId="{F572A2E1-BCCB-4345-814B-BFC92B84066F}" type="pres">
      <dgm:prSet presAssocID="{277F785F-024A-4FD7-A37D-A75530D364A5}" presName="spaceRect" presStyleCnt="0"/>
      <dgm:spPr/>
    </dgm:pt>
    <dgm:pt modelId="{EF74FAF4-79E1-4EA9-AFE7-A7CB9017C3A5}" type="pres">
      <dgm:prSet presAssocID="{277F785F-024A-4FD7-A37D-A75530D364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3E9032F-B120-4E73-A94B-654ABBC46699}" type="presOf" srcId="{58E9F566-82C5-4558-9F25-4194B4C16BE1}" destId="{B3B30330-1A77-4FF6-8233-D07FA1EF99A2}" srcOrd="0" destOrd="0" presId="urn:microsoft.com/office/officeart/2018/2/layout/IconLabelList"/>
    <dgm:cxn modelId="{82BD2B2F-3355-4CCB-976A-C705E2008DCE}" type="presOf" srcId="{A249EE45-A9E4-447A-AE79-D1AAB830DCAE}" destId="{4A416C06-9417-43A5-BB45-17EBE420769D}" srcOrd="0" destOrd="0" presId="urn:microsoft.com/office/officeart/2018/2/layout/IconLabelList"/>
    <dgm:cxn modelId="{06584239-E197-4EF6-86CA-BAE550697D72}" srcId="{0048C686-E37C-43D8-964E-A67D15E44A6E}" destId="{277F785F-024A-4FD7-A37D-A75530D364A5}" srcOrd="3" destOrd="0" parTransId="{EF027AAE-EBC9-4B5A-A6BC-90E792528DC7}" sibTransId="{9B9E4F42-DA4F-4F95-8F67-2E1651E6E905}"/>
    <dgm:cxn modelId="{6FE93683-FEC3-45FD-A575-F521B329A73E}" srcId="{0048C686-E37C-43D8-964E-A67D15E44A6E}" destId="{58E9F566-82C5-4558-9F25-4194B4C16BE1}" srcOrd="0" destOrd="0" parTransId="{4BBE237A-D51A-4C0F-B701-FE2527F45F74}" sibTransId="{1A661570-C8C5-4A45-9E7C-2F455300E312}"/>
    <dgm:cxn modelId="{37B5DE89-747B-413F-9D37-09929D0B98DA}" type="presOf" srcId="{61BA8EC5-759B-419D-85A9-5BA4E5C77A45}" destId="{27A0F669-6893-4252-9D7B-97818CA40351}" srcOrd="0" destOrd="0" presId="urn:microsoft.com/office/officeart/2018/2/layout/IconLabelList"/>
    <dgm:cxn modelId="{1F920492-F067-4542-AA53-D83F448F922E}" type="presOf" srcId="{277F785F-024A-4FD7-A37D-A75530D364A5}" destId="{EF74FAF4-79E1-4EA9-AFE7-A7CB9017C3A5}" srcOrd="0" destOrd="0" presId="urn:microsoft.com/office/officeart/2018/2/layout/IconLabelList"/>
    <dgm:cxn modelId="{8DB72B9E-CB15-4762-B3B9-D6682804FE63}" srcId="{0048C686-E37C-43D8-964E-A67D15E44A6E}" destId="{A249EE45-A9E4-447A-AE79-D1AAB830DCAE}" srcOrd="2" destOrd="0" parTransId="{9B7D9145-EFD2-4D00-A823-0A1AB9F8A4AD}" sibTransId="{3518B527-8268-4411-A31E-679E7A18B881}"/>
    <dgm:cxn modelId="{80516FEA-9EFF-470E-B0CC-A413A41A97D4}" type="presOf" srcId="{0048C686-E37C-43D8-964E-A67D15E44A6E}" destId="{9A96C796-4EFC-4443-9DDB-5089A0AF0B0A}" srcOrd="0" destOrd="0" presId="urn:microsoft.com/office/officeart/2018/2/layout/IconLabelList"/>
    <dgm:cxn modelId="{08EED5F3-D812-453C-8A5A-751247BA5A26}" srcId="{0048C686-E37C-43D8-964E-A67D15E44A6E}" destId="{61BA8EC5-759B-419D-85A9-5BA4E5C77A45}" srcOrd="1" destOrd="0" parTransId="{58013986-0431-4538-9170-1107BC903E0C}" sibTransId="{7E9D7EE7-5877-4613-B2A5-480A0828A678}"/>
    <dgm:cxn modelId="{7911E110-62C0-454F-A9C8-438C5145FB48}" type="presParOf" srcId="{9A96C796-4EFC-4443-9DDB-5089A0AF0B0A}" destId="{D5EB2113-EAF8-4277-A3CF-05E0BCC1BF57}" srcOrd="0" destOrd="0" presId="urn:microsoft.com/office/officeart/2018/2/layout/IconLabelList"/>
    <dgm:cxn modelId="{D0DD7E3F-87DF-4282-A578-7EC1EAF9B6DE}" type="presParOf" srcId="{D5EB2113-EAF8-4277-A3CF-05E0BCC1BF57}" destId="{7AA57F33-95FD-43F6-88ED-024BE79432B5}" srcOrd="0" destOrd="0" presId="urn:microsoft.com/office/officeart/2018/2/layout/IconLabelList"/>
    <dgm:cxn modelId="{EC7E7DD7-C86E-4A23-AE7F-70ACB963209C}" type="presParOf" srcId="{D5EB2113-EAF8-4277-A3CF-05E0BCC1BF57}" destId="{2768CEA7-C848-4724-95A0-3DEB4604EBA5}" srcOrd="1" destOrd="0" presId="urn:microsoft.com/office/officeart/2018/2/layout/IconLabelList"/>
    <dgm:cxn modelId="{EF40F62F-2B05-4372-8D83-B0A4CC15AFA5}" type="presParOf" srcId="{D5EB2113-EAF8-4277-A3CF-05E0BCC1BF57}" destId="{B3B30330-1A77-4FF6-8233-D07FA1EF99A2}" srcOrd="2" destOrd="0" presId="urn:microsoft.com/office/officeart/2018/2/layout/IconLabelList"/>
    <dgm:cxn modelId="{90C3AFD5-857D-4742-8D7C-8A59DF68B3CB}" type="presParOf" srcId="{9A96C796-4EFC-4443-9DDB-5089A0AF0B0A}" destId="{BCAE279B-0EF7-4BFE-B2FB-8239373E343A}" srcOrd="1" destOrd="0" presId="urn:microsoft.com/office/officeart/2018/2/layout/IconLabelList"/>
    <dgm:cxn modelId="{737FBC19-48BC-479B-96C7-021893F96411}" type="presParOf" srcId="{9A96C796-4EFC-4443-9DDB-5089A0AF0B0A}" destId="{D48C3FF7-E9C9-4572-BC81-60739787B5A8}" srcOrd="2" destOrd="0" presId="urn:microsoft.com/office/officeart/2018/2/layout/IconLabelList"/>
    <dgm:cxn modelId="{3439445C-A987-4726-BA14-EEA702D070FE}" type="presParOf" srcId="{D48C3FF7-E9C9-4572-BC81-60739787B5A8}" destId="{A8015579-C8A8-45A7-8FEB-EB76331545EF}" srcOrd="0" destOrd="0" presId="urn:microsoft.com/office/officeart/2018/2/layout/IconLabelList"/>
    <dgm:cxn modelId="{E028AC01-5E59-46E8-A627-C6A7B8DFCD4F}" type="presParOf" srcId="{D48C3FF7-E9C9-4572-BC81-60739787B5A8}" destId="{189FD06F-960E-47D8-ACB9-8434FB72D85B}" srcOrd="1" destOrd="0" presId="urn:microsoft.com/office/officeart/2018/2/layout/IconLabelList"/>
    <dgm:cxn modelId="{62FFCF28-BD54-48F3-9083-2F0ADB6EE7D1}" type="presParOf" srcId="{D48C3FF7-E9C9-4572-BC81-60739787B5A8}" destId="{27A0F669-6893-4252-9D7B-97818CA40351}" srcOrd="2" destOrd="0" presId="urn:microsoft.com/office/officeart/2018/2/layout/IconLabelList"/>
    <dgm:cxn modelId="{B30DCDE9-DD4F-42CD-BB14-3C3CCA3EA162}" type="presParOf" srcId="{9A96C796-4EFC-4443-9DDB-5089A0AF0B0A}" destId="{D7FC342D-976A-4610-B394-68B47DE99907}" srcOrd="3" destOrd="0" presId="urn:microsoft.com/office/officeart/2018/2/layout/IconLabelList"/>
    <dgm:cxn modelId="{BE247DA9-FB30-4803-B67A-CAF006A05DFE}" type="presParOf" srcId="{9A96C796-4EFC-4443-9DDB-5089A0AF0B0A}" destId="{D50A7E0E-095E-4C68-AA0B-85FACB3573D1}" srcOrd="4" destOrd="0" presId="urn:microsoft.com/office/officeart/2018/2/layout/IconLabelList"/>
    <dgm:cxn modelId="{2D20035F-F81F-4C9B-9DB8-9EB640345ACD}" type="presParOf" srcId="{D50A7E0E-095E-4C68-AA0B-85FACB3573D1}" destId="{ECF7717B-B9A3-4DAD-9F79-A1AF9566BF06}" srcOrd="0" destOrd="0" presId="urn:microsoft.com/office/officeart/2018/2/layout/IconLabelList"/>
    <dgm:cxn modelId="{4DA6311B-CB86-41CA-AE2C-D2E6831F0981}" type="presParOf" srcId="{D50A7E0E-095E-4C68-AA0B-85FACB3573D1}" destId="{FA7B31B1-33D1-41AA-9DB7-D3EEAAA4DAB7}" srcOrd="1" destOrd="0" presId="urn:microsoft.com/office/officeart/2018/2/layout/IconLabelList"/>
    <dgm:cxn modelId="{17EEBC4D-2A51-42DA-AEBE-26DFE5CC345A}" type="presParOf" srcId="{D50A7E0E-095E-4C68-AA0B-85FACB3573D1}" destId="{4A416C06-9417-43A5-BB45-17EBE420769D}" srcOrd="2" destOrd="0" presId="urn:microsoft.com/office/officeart/2018/2/layout/IconLabelList"/>
    <dgm:cxn modelId="{E9DD6E88-68FC-445E-A30B-8906700EFCBF}" type="presParOf" srcId="{9A96C796-4EFC-4443-9DDB-5089A0AF0B0A}" destId="{5AC428C4-FDB0-435A-8AB9-3C2FEA24BBFC}" srcOrd="5" destOrd="0" presId="urn:microsoft.com/office/officeart/2018/2/layout/IconLabelList"/>
    <dgm:cxn modelId="{9BE6C7EC-53DB-4F7E-892E-4B8A3703734E}" type="presParOf" srcId="{9A96C796-4EFC-4443-9DDB-5089A0AF0B0A}" destId="{3FFE4E0B-4A77-48FD-94EE-F463D797AF4F}" srcOrd="6" destOrd="0" presId="urn:microsoft.com/office/officeart/2018/2/layout/IconLabelList"/>
    <dgm:cxn modelId="{44C3FCCD-28CB-46FC-8E16-16C1EDEAF78D}" type="presParOf" srcId="{3FFE4E0B-4A77-48FD-94EE-F463D797AF4F}" destId="{FB4008C3-DFFD-4A73-B9FE-0353F0ED09D4}" srcOrd="0" destOrd="0" presId="urn:microsoft.com/office/officeart/2018/2/layout/IconLabelList"/>
    <dgm:cxn modelId="{C453AB8F-69E3-4A9D-9D90-7CFEDBA2A0FA}" type="presParOf" srcId="{3FFE4E0B-4A77-48FD-94EE-F463D797AF4F}" destId="{F572A2E1-BCCB-4345-814B-BFC92B84066F}" srcOrd="1" destOrd="0" presId="urn:microsoft.com/office/officeart/2018/2/layout/IconLabelList"/>
    <dgm:cxn modelId="{3C16701B-9B2E-4C1B-AF27-C1783D4AD511}" type="presParOf" srcId="{3FFE4E0B-4A77-48FD-94EE-F463D797AF4F}" destId="{EF74FAF4-79E1-4EA9-AFE7-A7CB9017C3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57F33-95FD-43F6-88ED-024BE79432B5}">
      <dsp:nvSpPr>
        <dsp:cNvPr id="0" name=""/>
        <dsp:cNvSpPr/>
      </dsp:nvSpPr>
      <dsp:spPr>
        <a:xfrm>
          <a:off x="1134961" y="316571"/>
          <a:ext cx="916275" cy="916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30330-1A77-4FF6-8233-D07FA1EF99A2}">
      <dsp:nvSpPr>
        <dsp:cNvPr id="0" name=""/>
        <dsp:cNvSpPr/>
      </dsp:nvSpPr>
      <dsp:spPr>
        <a:xfrm>
          <a:off x="575015" y="1533851"/>
          <a:ext cx="20361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Apprendimento coinvolgente </a:t>
          </a:r>
          <a:r>
            <a:rPr lang="it-IT" sz="1300" kern="1200" dirty="0"/>
            <a:t>(catturare l'interesse)</a:t>
          </a:r>
          <a:endParaRPr lang="en-US" sz="1300" kern="1200" dirty="0">
            <a:latin typeface="Neue Haas Grotesk Text Pro"/>
          </a:endParaRPr>
        </a:p>
      </dsp:txBody>
      <dsp:txXfrm>
        <a:off x="575015" y="1533851"/>
        <a:ext cx="2036168" cy="720000"/>
      </dsp:txXfrm>
    </dsp:sp>
    <dsp:sp modelId="{A8015579-C8A8-45A7-8FEB-EB76331545EF}">
      <dsp:nvSpPr>
        <dsp:cNvPr id="0" name=""/>
        <dsp:cNvSpPr/>
      </dsp:nvSpPr>
      <dsp:spPr>
        <a:xfrm>
          <a:off x="3527460" y="316571"/>
          <a:ext cx="916275" cy="916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F669-6893-4252-9D7B-97818CA40351}">
      <dsp:nvSpPr>
        <dsp:cNvPr id="0" name=""/>
        <dsp:cNvSpPr/>
      </dsp:nvSpPr>
      <dsp:spPr>
        <a:xfrm>
          <a:off x="2967513" y="1533851"/>
          <a:ext cx="20361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Sviluppo di competenze trasversali</a:t>
          </a:r>
          <a:endParaRPr lang="en-US" sz="1300" kern="1200" dirty="0"/>
        </a:p>
      </dsp:txBody>
      <dsp:txXfrm>
        <a:off x="2967513" y="1533851"/>
        <a:ext cx="2036168" cy="720000"/>
      </dsp:txXfrm>
    </dsp:sp>
    <dsp:sp modelId="{ECF7717B-B9A3-4DAD-9F79-A1AF9566BF06}">
      <dsp:nvSpPr>
        <dsp:cNvPr id="0" name=""/>
        <dsp:cNvSpPr/>
      </dsp:nvSpPr>
      <dsp:spPr>
        <a:xfrm>
          <a:off x="1134961" y="2762894"/>
          <a:ext cx="916275" cy="916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6C06-9417-43A5-BB45-17EBE420769D}">
      <dsp:nvSpPr>
        <dsp:cNvPr id="0" name=""/>
        <dsp:cNvSpPr/>
      </dsp:nvSpPr>
      <dsp:spPr>
        <a:xfrm>
          <a:off x="575015" y="3980174"/>
          <a:ext cx="20361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Maggiore motivazione e partecipazione </a:t>
          </a:r>
          <a:r>
            <a:rPr lang="it-IT" sz="1300" kern="1200" dirty="0"/>
            <a:t>(coinvolgere attivamente)</a:t>
          </a:r>
          <a:endParaRPr lang="en-US" sz="1300" kern="1200" dirty="0"/>
        </a:p>
      </dsp:txBody>
      <dsp:txXfrm>
        <a:off x="575015" y="3980174"/>
        <a:ext cx="2036168" cy="720000"/>
      </dsp:txXfrm>
    </dsp:sp>
    <dsp:sp modelId="{FB4008C3-DFFD-4A73-B9FE-0353F0ED09D4}">
      <dsp:nvSpPr>
        <dsp:cNvPr id="0" name=""/>
        <dsp:cNvSpPr/>
      </dsp:nvSpPr>
      <dsp:spPr>
        <a:xfrm>
          <a:off x="3527460" y="2762894"/>
          <a:ext cx="916275" cy="916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4FAF4-79E1-4EA9-AFE7-A7CB9017C3A5}">
      <dsp:nvSpPr>
        <dsp:cNvPr id="0" name=""/>
        <dsp:cNvSpPr/>
      </dsp:nvSpPr>
      <dsp:spPr>
        <a:xfrm>
          <a:off x="2967513" y="3980174"/>
          <a:ext cx="20361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Stimolazione della creatività</a:t>
          </a:r>
          <a:endParaRPr lang="en-US" sz="1300" kern="1200" dirty="0"/>
        </a:p>
      </dsp:txBody>
      <dsp:txXfrm>
        <a:off x="2967513" y="3980174"/>
        <a:ext cx="203616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nda, Sipario, testo, interno&#10;&#10;Il contenuto generato dall'IA potrebbe non essere corretto.">
            <a:extLst>
              <a:ext uri="{FF2B5EF4-FFF2-40B4-BE49-F238E27FC236}">
                <a16:creationId xmlns:a16="http://schemas.microsoft.com/office/drawing/2014/main" id="{1D068981-CE1C-F41F-1B48-14E4F00D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5" y="83156"/>
            <a:ext cx="11207369" cy="66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DA362A-2422-FB6D-6A49-17748F54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L’uso efficace per l’insegnamento della lingua straniera</a:t>
            </a:r>
          </a:p>
        </p:txBody>
      </p:sp>
      <p:pic>
        <p:nvPicPr>
          <p:cNvPr id="6" name="Segnaposto contenuto 5" descr="Immagine che contiene testo, frutto, Gruppo di aliment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C57B03CA-DB1E-65C5-035A-F3FF702DD9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r="-2" b="19"/>
          <a:stretch>
            <a:fillRect/>
          </a:stretch>
        </p:blipFill>
        <p:spPr>
          <a:xfrm>
            <a:off x="96612" y="10"/>
            <a:ext cx="4910308" cy="6857990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48F784-9FDB-8D51-F032-38D773A0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533" y="2214282"/>
            <a:ext cx="5916169" cy="4095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dirty="0" err="1"/>
              <a:t>L’uso</a:t>
            </a:r>
            <a:r>
              <a:rPr lang="en-US" sz="1500" dirty="0"/>
              <a:t> del </a:t>
            </a:r>
            <a:r>
              <a:rPr lang="en-US" sz="1500" b="1" dirty="0"/>
              <a:t>role playing</a:t>
            </a:r>
            <a:r>
              <a:rPr lang="en-US" sz="1500" dirty="0"/>
              <a:t> </a:t>
            </a:r>
            <a:r>
              <a:rPr lang="en-US" sz="1500" dirty="0" err="1"/>
              <a:t>nell’insegnamento</a:t>
            </a:r>
            <a:r>
              <a:rPr lang="en-US" sz="1500" dirty="0"/>
              <a:t> della </a:t>
            </a:r>
            <a:r>
              <a:rPr lang="en-US" sz="1500" b="1" dirty="0"/>
              <a:t>lingua </a:t>
            </a:r>
            <a:r>
              <a:rPr lang="en-US" sz="1500" b="1" dirty="0" err="1"/>
              <a:t>straniera</a:t>
            </a:r>
            <a:r>
              <a:rPr lang="en-US" sz="1500" dirty="0"/>
              <a:t> è un </a:t>
            </a:r>
            <a:r>
              <a:rPr lang="en-US" sz="1500" dirty="0" err="1"/>
              <a:t>metodo</a:t>
            </a:r>
            <a:r>
              <a:rPr lang="en-US" sz="1500" dirty="0"/>
              <a:t> </a:t>
            </a:r>
            <a:r>
              <a:rPr lang="en-US" sz="1500" dirty="0" err="1"/>
              <a:t>didattico</a:t>
            </a:r>
            <a:r>
              <a:rPr lang="en-US" sz="1500" dirty="0"/>
              <a:t> molto </a:t>
            </a:r>
            <a:r>
              <a:rPr lang="en-US" sz="1500" dirty="0" err="1"/>
              <a:t>efficace</a:t>
            </a:r>
            <a:r>
              <a:rPr lang="en-US" sz="1500" dirty="0"/>
              <a:t> </a:t>
            </a:r>
            <a:r>
              <a:rPr lang="en-US" sz="1500" dirty="0" err="1"/>
              <a:t>perché</a:t>
            </a:r>
            <a:r>
              <a:rPr lang="en-US" sz="1500" dirty="0"/>
              <a:t> </a:t>
            </a:r>
            <a:r>
              <a:rPr lang="en-US" sz="1500" dirty="0" err="1"/>
              <a:t>permette</a:t>
            </a:r>
            <a:r>
              <a:rPr lang="en-US" sz="1500" dirty="0"/>
              <a:t> </a:t>
            </a:r>
            <a:r>
              <a:rPr lang="en-US" sz="1500" dirty="0" err="1"/>
              <a:t>agli</a:t>
            </a:r>
            <a:r>
              <a:rPr lang="en-US" sz="1500" dirty="0"/>
              <a:t> </a:t>
            </a:r>
            <a:r>
              <a:rPr lang="en-US" sz="1500" dirty="0" err="1"/>
              <a:t>alunni</a:t>
            </a:r>
            <a:r>
              <a:rPr lang="en-US" sz="1500" dirty="0"/>
              <a:t> di </a:t>
            </a:r>
            <a:r>
              <a:rPr lang="en-US" sz="1500" b="1" dirty="0" err="1"/>
              <a:t>imparare</a:t>
            </a:r>
            <a:r>
              <a:rPr lang="en-US" sz="1500" b="1" dirty="0"/>
              <a:t> la lingua in modo </a:t>
            </a:r>
            <a:r>
              <a:rPr lang="en-US" sz="1500" b="1" dirty="0" err="1"/>
              <a:t>attivo</a:t>
            </a:r>
            <a:r>
              <a:rPr lang="en-US" sz="1500" b="1" dirty="0"/>
              <a:t> e </a:t>
            </a:r>
            <a:r>
              <a:rPr lang="en-US" sz="1500" b="1" dirty="0" err="1"/>
              <a:t>comunicativo</a:t>
            </a:r>
            <a:r>
              <a:rPr lang="en-US" sz="1500" dirty="0"/>
              <a:t>. </a:t>
            </a:r>
            <a:endParaRPr lang="it-IT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err="1"/>
              <a:t>Attraverso</a:t>
            </a:r>
            <a:r>
              <a:rPr lang="en-US" sz="1500" dirty="0"/>
              <a:t> la </a:t>
            </a:r>
            <a:r>
              <a:rPr lang="en-US" sz="1500" err="1"/>
              <a:t>simulazione</a:t>
            </a:r>
            <a:r>
              <a:rPr lang="en-US" sz="1500" dirty="0"/>
              <a:t> di </a:t>
            </a:r>
            <a:r>
              <a:rPr lang="en-US" sz="1500" err="1"/>
              <a:t>situazioni</a:t>
            </a:r>
            <a:r>
              <a:rPr lang="en-US" sz="1500" dirty="0"/>
              <a:t> </a:t>
            </a:r>
            <a:r>
              <a:rPr lang="en-US" sz="1500" err="1"/>
              <a:t>reali</a:t>
            </a:r>
            <a:r>
              <a:rPr lang="en-US" sz="1500" dirty="0"/>
              <a:t> o di fantasia, </a:t>
            </a:r>
            <a:r>
              <a:rPr lang="en-US" sz="1500" err="1"/>
              <a:t>gli</a:t>
            </a:r>
            <a:r>
              <a:rPr lang="en-US" sz="1500" dirty="0"/>
              <a:t> </a:t>
            </a:r>
            <a:r>
              <a:rPr lang="en-US" sz="1500" err="1"/>
              <a:t>studenti</a:t>
            </a:r>
            <a:r>
              <a:rPr lang="en-US" sz="1500" dirty="0"/>
              <a:t> </a:t>
            </a:r>
            <a:r>
              <a:rPr lang="en-US" sz="1500" b="1" err="1"/>
              <a:t>usano</a:t>
            </a:r>
            <a:r>
              <a:rPr lang="en-US" sz="1500" b="1" dirty="0"/>
              <a:t> la lingua per uno </a:t>
            </a:r>
            <a:r>
              <a:rPr lang="en-US" sz="1500" b="1" err="1"/>
              <a:t>scopo</a:t>
            </a:r>
            <a:r>
              <a:rPr lang="en-US" sz="1500" b="1" dirty="0"/>
              <a:t> </a:t>
            </a:r>
            <a:r>
              <a:rPr lang="en-US" sz="1500" b="1" err="1"/>
              <a:t>concreto</a:t>
            </a:r>
            <a:r>
              <a:rPr lang="en-US" sz="1500" dirty="0"/>
              <a:t>, </a:t>
            </a:r>
            <a:r>
              <a:rPr lang="en-US" sz="1500" err="1"/>
              <a:t>sviluppando</a:t>
            </a:r>
            <a:r>
              <a:rPr lang="en-US" sz="1500" dirty="0"/>
              <a:t> </a:t>
            </a:r>
            <a:r>
              <a:rPr lang="en-US" sz="1500" err="1"/>
              <a:t>così</a:t>
            </a:r>
            <a:r>
              <a:rPr lang="en-US" sz="1500" dirty="0"/>
              <a:t> la </a:t>
            </a:r>
            <a:r>
              <a:rPr lang="en-US" sz="1500" b="1" err="1"/>
              <a:t>competenza</a:t>
            </a:r>
            <a:r>
              <a:rPr lang="en-US" sz="1500" b="1" dirty="0"/>
              <a:t> </a:t>
            </a:r>
            <a:r>
              <a:rPr lang="en-US" sz="1500" b="1" err="1"/>
              <a:t>comunicativa</a:t>
            </a:r>
            <a:r>
              <a:rPr lang="en-US" sz="1500" dirty="0"/>
              <a:t> </a:t>
            </a:r>
            <a:r>
              <a:rPr lang="en-US" sz="1500" err="1"/>
              <a:t>più</a:t>
            </a:r>
            <a:r>
              <a:rPr lang="en-US" sz="1500" dirty="0"/>
              <a:t> </a:t>
            </a:r>
            <a:r>
              <a:rPr lang="en-US" sz="1500" err="1"/>
              <a:t>che</a:t>
            </a:r>
            <a:r>
              <a:rPr lang="en-US" sz="1500" dirty="0"/>
              <a:t> la semplice </a:t>
            </a:r>
            <a:r>
              <a:rPr lang="en-US" sz="1500" err="1"/>
              <a:t>conoscenza</a:t>
            </a:r>
            <a:r>
              <a:rPr lang="en-US" sz="1500" dirty="0"/>
              <a:t> </a:t>
            </a:r>
            <a:r>
              <a:rPr lang="en-US" sz="1500" err="1"/>
              <a:t>grammaticale</a:t>
            </a:r>
            <a:r>
              <a:rPr lang="en-US" sz="1500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Durante le </a:t>
            </a:r>
            <a:r>
              <a:rPr lang="en-US" sz="1500" dirty="0" err="1"/>
              <a:t>attività</a:t>
            </a:r>
            <a:r>
              <a:rPr lang="en-US" sz="1500" dirty="0"/>
              <a:t> di role play, </a:t>
            </a:r>
            <a:r>
              <a:rPr lang="en-US" sz="1500" dirty="0" err="1"/>
              <a:t>i</a:t>
            </a:r>
            <a:r>
              <a:rPr lang="en-US" sz="1500" dirty="0"/>
              <a:t> bambini </a:t>
            </a:r>
            <a:r>
              <a:rPr lang="en-US" sz="1500" dirty="0" err="1"/>
              <a:t>assumono</a:t>
            </a:r>
            <a:r>
              <a:rPr lang="en-US" sz="1500" dirty="0"/>
              <a:t> </a:t>
            </a:r>
            <a:r>
              <a:rPr lang="en-US" sz="1500" dirty="0" err="1"/>
              <a:t>ruoli</a:t>
            </a:r>
            <a:r>
              <a:rPr lang="en-US" sz="1500" dirty="0"/>
              <a:t> </a:t>
            </a:r>
            <a:r>
              <a:rPr lang="en-US" sz="1500" dirty="0" err="1"/>
              <a:t>diversi</a:t>
            </a:r>
            <a:r>
              <a:rPr lang="en-US" sz="1500" dirty="0"/>
              <a:t> (</a:t>
            </a:r>
            <a:r>
              <a:rPr lang="en-US" sz="1500" dirty="0" err="1"/>
              <a:t>cliente</a:t>
            </a:r>
            <a:r>
              <a:rPr lang="en-US" sz="1500" dirty="0"/>
              <a:t>, </a:t>
            </a:r>
            <a:r>
              <a:rPr lang="en-US" sz="1500" dirty="0" err="1"/>
              <a:t>insegnante</a:t>
            </a:r>
            <a:r>
              <a:rPr lang="en-US" sz="1500" dirty="0"/>
              <a:t>, turista, </a:t>
            </a:r>
            <a:r>
              <a:rPr lang="en-US" sz="1500" dirty="0" err="1"/>
              <a:t>ecc</a:t>
            </a:r>
            <a:r>
              <a:rPr lang="en-US" sz="1500" dirty="0"/>
              <a:t>.) e </a:t>
            </a:r>
            <a:r>
              <a:rPr lang="en-US" sz="1500" dirty="0" err="1"/>
              <a:t>interagiscono</a:t>
            </a:r>
            <a:r>
              <a:rPr lang="en-US" sz="1500" dirty="0"/>
              <a:t> </a:t>
            </a:r>
            <a:r>
              <a:rPr lang="en-US" sz="1500" dirty="0" err="1"/>
              <a:t>tra</a:t>
            </a:r>
            <a:r>
              <a:rPr lang="en-US" sz="1500" dirty="0"/>
              <a:t> loro </a:t>
            </a:r>
            <a:r>
              <a:rPr lang="en-US" sz="1500" dirty="0" err="1"/>
              <a:t>usando</a:t>
            </a:r>
            <a:r>
              <a:rPr lang="en-US" sz="1500" dirty="0"/>
              <a:t> </a:t>
            </a:r>
            <a:r>
              <a:rPr lang="en-US" sz="1500" dirty="0" err="1"/>
              <a:t>espressioni</a:t>
            </a:r>
            <a:r>
              <a:rPr lang="en-US" sz="1500" dirty="0"/>
              <a:t> e </a:t>
            </a:r>
            <a:r>
              <a:rPr lang="en-US" sz="1500" dirty="0" err="1"/>
              <a:t>vocaboli</a:t>
            </a:r>
            <a:r>
              <a:rPr lang="en-US" sz="1500" dirty="0"/>
              <a:t> </a:t>
            </a:r>
            <a:r>
              <a:rPr lang="en-US" sz="1500" dirty="0" err="1"/>
              <a:t>appresi</a:t>
            </a:r>
            <a:r>
              <a:rPr lang="en-US" sz="1500" dirty="0"/>
              <a:t> in </a:t>
            </a:r>
            <a:r>
              <a:rPr lang="en-US" sz="1500" dirty="0" err="1"/>
              <a:t>classe</a:t>
            </a:r>
            <a:r>
              <a:rPr lang="en-US" sz="1500" dirty="0"/>
              <a:t>. </a:t>
            </a:r>
            <a:r>
              <a:rPr lang="en-US" sz="1500" dirty="0" err="1"/>
              <a:t>Questo</a:t>
            </a:r>
            <a:r>
              <a:rPr lang="en-US" sz="1500" dirty="0"/>
              <a:t> li </a:t>
            </a:r>
            <a:r>
              <a:rPr lang="en-US" sz="1500" dirty="0" err="1"/>
              <a:t>aiuta</a:t>
            </a:r>
            <a:r>
              <a:rPr lang="en-US" sz="1500" dirty="0"/>
              <a:t> a </a:t>
            </a:r>
            <a:r>
              <a:rPr lang="en-US" sz="1500" b="1" dirty="0" err="1"/>
              <a:t>contestualizzare</a:t>
            </a:r>
            <a:r>
              <a:rPr lang="en-US" sz="1500" b="1" dirty="0"/>
              <a:t> il </a:t>
            </a:r>
            <a:r>
              <a:rPr lang="en-US" sz="1500" b="1" dirty="0" err="1"/>
              <a:t>linguaggio</a:t>
            </a:r>
            <a:r>
              <a:rPr lang="en-US" sz="1500" dirty="0"/>
              <a:t>, a </a:t>
            </a:r>
            <a:r>
              <a:rPr lang="en-US" sz="1500" b="1" dirty="0" err="1"/>
              <a:t>migliorare</a:t>
            </a:r>
            <a:r>
              <a:rPr lang="en-US" sz="1500" b="1" dirty="0"/>
              <a:t> la </a:t>
            </a:r>
            <a:r>
              <a:rPr lang="en-US" sz="1500" b="1" dirty="0" err="1"/>
              <a:t>pronuncia</a:t>
            </a:r>
            <a:r>
              <a:rPr lang="en-US" sz="1500" b="1" dirty="0"/>
              <a:t> e la </a:t>
            </a:r>
            <a:r>
              <a:rPr lang="en-US" sz="1500" b="1" dirty="0" err="1"/>
              <a:t>fluidità</a:t>
            </a:r>
            <a:r>
              <a:rPr lang="en-US" sz="1500" dirty="0"/>
              <a:t>, e a </a:t>
            </a:r>
            <a:r>
              <a:rPr lang="en-US" sz="1500" b="1" dirty="0" err="1"/>
              <a:t>superare</a:t>
            </a:r>
            <a:r>
              <a:rPr lang="en-US" sz="1500" b="1" dirty="0"/>
              <a:t> la </a:t>
            </a:r>
            <a:r>
              <a:rPr lang="en-US" sz="1500" b="1" dirty="0" err="1"/>
              <a:t>timidezza</a:t>
            </a:r>
            <a:r>
              <a:rPr lang="en-US" sz="1500" dirty="0"/>
              <a:t> </a:t>
            </a:r>
            <a:r>
              <a:rPr lang="en-US" sz="1500" dirty="0" err="1"/>
              <a:t>nell’uso</a:t>
            </a:r>
            <a:r>
              <a:rPr lang="en-US" sz="1500" dirty="0"/>
              <a:t> </a:t>
            </a:r>
            <a:r>
              <a:rPr lang="en-US" sz="1500" dirty="0" err="1"/>
              <a:t>orale</a:t>
            </a:r>
            <a:r>
              <a:rPr lang="en-US" sz="1500" dirty="0"/>
              <a:t> della lingua.</a:t>
            </a:r>
            <a:endParaRPr lang="en-US" dirty="0"/>
          </a:p>
          <a:p>
            <a:pPr marL="0"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54432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24429C-8945-D3D6-220C-716FE294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VARIANTI</a:t>
            </a:r>
          </a:p>
        </p:txBody>
      </p:sp>
      <p:pic>
        <p:nvPicPr>
          <p:cNvPr id="15" name="Picture 4" descr="Diversi pezzi di gioco da tavolo">
            <a:extLst>
              <a:ext uri="{FF2B5EF4-FFF2-40B4-BE49-F238E27FC236}">
                <a16:creationId xmlns:a16="http://schemas.microsoft.com/office/drawing/2014/main" id="{DD17AB3D-A181-8988-9877-B48CF2EF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30" r="24832"/>
          <a:stretch>
            <a:fillRect/>
          </a:stretch>
        </p:blipFill>
        <p:spPr>
          <a:xfrm>
            <a:off x="731521" y="2011679"/>
            <a:ext cx="4684352" cy="429768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E49BAC-022F-DE0C-F33C-A42C1A50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8520" y="548637"/>
            <a:ext cx="5546770" cy="5760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Gioco di ruolo doppio</a:t>
            </a:r>
            <a:endParaRPr lang="it-IT"/>
          </a:p>
          <a:p>
            <a:pPr>
              <a:lnSpc>
                <a:spcPct val="110000"/>
              </a:lnSpc>
            </a:pPr>
            <a:r>
              <a:rPr lang="en-US" sz="1100" b="1" dirty="0" err="1"/>
              <a:t>Descrizione</a:t>
            </a:r>
            <a:r>
              <a:rPr lang="en-US" sz="1100" b="1" dirty="0"/>
              <a:t>:</a:t>
            </a:r>
            <a:r>
              <a:rPr lang="en-US" sz="1100" dirty="0"/>
              <a:t> Ogni </a:t>
            </a:r>
            <a:r>
              <a:rPr lang="en-US" sz="1100" dirty="0" err="1"/>
              <a:t>attore</a:t>
            </a:r>
            <a:r>
              <a:rPr lang="en-US" sz="1100" dirty="0"/>
              <a:t> </a:t>
            </a:r>
            <a:r>
              <a:rPr lang="en-US" sz="1100" dirty="0" err="1"/>
              <a:t>principale</a:t>
            </a:r>
            <a:r>
              <a:rPr lang="en-US" sz="1100" dirty="0"/>
              <a:t> ha un "alter ego" </a:t>
            </a:r>
            <a:r>
              <a:rPr lang="en-US" sz="1100" dirty="0" err="1"/>
              <a:t>che</a:t>
            </a:r>
            <a:r>
              <a:rPr lang="en-US" sz="1100" dirty="0"/>
              <a:t> </a:t>
            </a:r>
            <a:r>
              <a:rPr lang="en-US" sz="1100" dirty="0" err="1"/>
              <a:t>sta</a:t>
            </a:r>
            <a:r>
              <a:rPr lang="en-US" sz="1100" dirty="0"/>
              <a:t> alle sue </a:t>
            </a:r>
            <a:r>
              <a:rPr lang="en-US" sz="1100" dirty="0" err="1"/>
              <a:t>spalle</a:t>
            </a:r>
            <a:r>
              <a:rPr lang="en-US" sz="1100" dirty="0"/>
              <a:t>, </a:t>
            </a:r>
            <a:r>
              <a:rPr lang="en-US" sz="1100" dirty="0" err="1"/>
              <a:t>aggiungendo</a:t>
            </a:r>
            <a:r>
              <a:rPr lang="en-US" sz="1100" dirty="0"/>
              <a:t> </a:t>
            </a:r>
            <a:r>
              <a:rPr lang="en-US" sz="1100" dirty="0" err="1"/>
              <a:t>commenti</a:t>
            </a:r>
            <a:r>
              <a:rPr lang="en-US" sz="1100" dirty="0"/>
              <a:t> o </a:t>
            </a:r>
            <a:r>
              <a:rPr lang="en-US" sz="1100" dirty="0" err="1"/>
              <a:t>domande</a:t>
            </a:r>
            <a:r>
              <a:rPr lang="en-US" sz="1100" dirty="0"/>
              <a:t> </a:t>
            </a:r>
            <a:r>
              <a:rPr lang="en-US" sz="1100" dirty="0" err="1"/>
              <a:t>che</a:t>
            </a:r>
            <a:r>
              <a:rPr lang="en-US" sz="1100" dirty="0"/>
              <a:t> </a:t>
            </a:r>
            <a:r>
              <a:rPr lang="en-US" sz="1100" dirty="0" err="1"/>
              <a:t>l'attore</a:t>
            </a:r>
            <a:r>
              <a:rPr lang="en-US" sz="1100" dirty="0"/>
              <a:t> </a:t>
            </a:r>
            <a:r>
              <a:rPr lang="en-US" sz="1100" dirty="0" err="1"/>
              <a:t>principale</a:t>
            </a:r>
            <a:r>
              <a:rPr lang="en-US" sz="1100" dirty="0"/>
              <a:t> </a:t>
            </a:r>
            <a:r>
              <a:rPr lang="en-US" sz="1100" dirty="0" err="1"/>
              <a:t>potrebbe</a:t>
            </a:r>
            <a:r>
              <a:rPr lang="en-US" sz="1100" dirty="0"/>
              <a:t> </a:t>
            </a:r>
            <a:r>
              <a:rPr lang="en-US" sz="1100" dirty="0" err="1"/>
              <a:t>pensare</a:t>
            </a:r>
            <a:r>
              <a:rPr lang="en-US" sz="1100" dirty="0"/>
              <a:t> ma non </a:t>
            </a:r>
            <a:r>
              <a:rPr lang="en-US" sz="1100" dirty="0" err="1"/>
              <a:t>esprimere</a:t>
            </a:r>
            <a:r>
              <a:rPr lang="en-US" sz="11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100" b="1" dirty="0" err="1"/>
              <a:t>Utilità</a:t>
            </a:r>
            <a:r>
              <a:rPr lang="en-US" sz="1100" b="1" dirty="0"/>
              <a:t>:</a:t>
            </a:r>
            <a:r>
              <a:rPr lang="en-US" sz="1100" dirty="0"/>
              <a:t> </a:t>
            </a:r>
            <a:r>
              <a:rPr lang="en-US" sz="1100" dirty="0" err="1"/>
              <a:t>Aiuta</a:t>
            </a:r>
            <a:r>
              <a:rPr lang="en-US" sz="1100" dirty="0"/>
              <a:t> a </a:t>
            </a:r>
            <a:r>
              <a:rPr lang="en-US" sz="1100" dirty="0" err="1"/>
              <a:t>migliorare</a:t>
            </a:r>
            <a:r>
              <a:rPr lang="en-US" sz="1100" dirty="0"/>
              <a:t> le </a:t>
            </a:r>
            <a:r>
              <a:rPr lang="en-US" sz="1100" dirty="0" err="1"/>
              <a:t>competenze</a:t>
            </a:r>
            <a:r>
              <a:rPr lang="en-US" sz="1100" dirty="0"/>
              <a:t> </a:t>
            </a:r>
            <a:r>
              <a:rPr lang="en-US" sz="1100" dirty="0" err="1"/>
              <a:t>sociali</a:t>
            </a:r>
            <a:r>
              <a:rPr lang="en-US" sz="1100" dirty="0"/>
              <a:t> e </a:t>
            </a:r>
            <a:r>
              <a:rPr lang="en-US" sz="1100" dirty="0" err="1"/>
              <a:t>comunicative</a:t>
            </a:r>
            <a:r>
              <a:rPr lang="en-US" sz="1100" dirty="0"/>
              <a:t>, </a:t>
            </a:r>
            <a:r>
              <a:rPr lang="en-US" sz="1100" dirty="0" err="1"/>
              <a:t>riflettendo</a:t>
            </a:r>
            <a:r>
              <a:rPr lang="en-US" sz="1100" dirty="0"/>
              <a:t> </a:t>
            </a:r>
            <a:r>
              <a:rPr lang="en-US" sz="1100" dirty="0" err="1"/>
              <a:t>sulle</a:t>
            </a:r>
            <a:r>
              <a:rPr lang="en-US" sz="1100" dirty="0"/>
              <a:t> cause di </a:t>
            </a:r>
            <a:r>
              <a:rPr lang="en-US" sz="1100" dirty="0" err="1"/>
              <a:t>atteggiamenti</a:t>
            </a:r>
            <a:r>
              <a:rPr lang="en-US" sz="1100" dirty="0"/>
              <a:t> </a:t>
            </a:r>
            <a:r>
              <a:rPr lang="en-US" sz="1100" dirty="0" err="1"/>
              <a:t>disfunzionali</a:t>
            </a:r>
            <a:r>
              <a:rPr lang="en-US" sz="11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100" b="1" dirty="0" err="1"/>
              <a:t>Scelta</a:t>
            </a:r>
            <a:r>
              <a:rPr lang="en-US" sz="1100" b="1" dirty="0"/>
              <a:t> </a:t>
            </a:r>
            <a:r>
              <a:rPr lang="en-US" sz="1100" b="1" dirty="0" err="1"/>
              <a:t>dell'alter</a:t>
            </a:r>
            <a:r>
              <a:rPr lang="en-US" sz="1100" b="1" dirty="0"/>
              <a:t> ego:</a:t>
            </a:r>
            <a:r>
              <a:rPr lang="en-US" sz="1100" dirty="0"/>
              <a:t> </a:t>
            </a:r>
            <a:r>
              <a:rPr lang="en-US" sz="1100" dirty="0" err="1"/>
              <a:t>L'alter</a:t>
            </a:r>
            <a:r>
              <a:rPr lang="en-US" sz="1100" dirty="0"/>
              <a:t> ego </a:t>
            </a:r>
            <a:r>
              <a:rPr lang="en-US" sz="1100" dirty="0" err="1"/>
              <a:t>può</a:t>
            </a:r>
            <a:r>
              <a:rPr lang="en-US" sz="1100" dirty="0"/>
              <a:t> </a:t>
            </a:r>
            <a:r>
              <a:rPr lang="en-US" sz="1100" dirty="0" err="1"/>
              <a:t>essere</a:t>
            </a:r>
            <a:r>
              <a:rPr lang="en-US" sz="1100" dirty="0"/>
              <a:t> </a:t>
            </a:r>
            <a:r>
              <a:rPr lang="en-US" sz="1100" dirty="0" err="1"/>
              <a:t>scelto</a:t>
            </a:r>
            <a:r>
              <a:rPr lang="en-US" sz="1100" dirty="0"/>
              <a:t> dal </a:t>
            </a:r>
            <a:r>
              <a:rPr lang="en-US" sz="1100" dirty="0" err="1"/>
              <a:t>docente</a:t>
            </a:r>
            <a:r>
              <a:rPr lang="en-US" sz="1100" dirty="0"/>
              <a:t> o </a:t>
            </a:r>
            <a:r>
              <a:rPr lang="en-US" sz="1100" dirty="0" err="1"/>
              <a:t>dall'attore</a:t>
            </a:r>
            <a:r>
              <a:rPr lang="en-US" sz="1100" dirty="0"/>
              <a:t> </a:t>
            </a:r>
            <a:r>
              <a:rPr lang="en-US" sz="1100" dirty="0" err="1"/>
              <a:t>stesso</a:t>
            </a:r>
            <a:r>
              <a:rPr lang="en-US" sz="1100" dirty="0"/>
              <a:t>.</a:t>
            </a:r>
          </a:p>
          <a:p>
            <a:pPr>
              <a:lnSpc>
                <a:spcPct val="110000"/>
              </a:lnSpc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err="1"/>
              <a:t>Rotazione</a:t>
            </a:r>
            <a:r>
              <a:rPr lang="en-US" sz="1100" b="1" dirty="0"/>
              <a:t> </a:t>
            </a:r>
            <a:r>
              <a:rPr lang="en-US" sz="1100" b="1" err="1"/>
              <a:t>dei</a:t>
            </a:r>
            <a:r>
              <a:rPr lang="en-US" sz="1100" b="1" dirty="0"/>
              <a:t> </a:t>
            </a:r>
            <a:r>
              <a:rPr lang="en-US" sz="1100" b="1" err="1"/>
              <a:t>ruoli</a:t>
            </a:r>
            <a:endParaRPr lang="en-US" sz="1100" b="1"/>
          </a:p>
          <a:p>
            <a:pPr>
              <a:lnSpc>
                <a:spcPct val="110000"/>
              </a:lnSpc>
            </a:pPr>
            <a:r>
              <a:rPr lang="en-US" sz="1100" b="1" dirty="0"/>
              <a:t>Descrizione:</a:t>
            </a:r>
            <a:r>
              <a:rPr lang="en-US" sz="1100" dirty="0"/>
              <a:t> Il docente chiede ad altri studenti di sostituirsi agli attori in un gioco di ruolo in corso, mentre i primi diventano osservatori.</a:t>
            </a:r>
          </a:p>
          <a:p>
            <a:pPr>
              <a:lnSpc>
                <a:spcPct val="110000"/>
              </a:lnSpc>
            </a:pPr>
            <a:r>
              <a:rPr lang="en-US" sz="1100" b="1" dirty="0" err="1"/>
              <a:t>Utilità</a:t>
            </a:r>
            <a:r>
              <a:rPr lang="en-US" sz="1100" b="1" dirty="0"/>
              <a:t>:</a:t>
            </a:r>
            <a:r>
              <a:rPr lang="en-US" sz="1100" dirty="0"/>
              <a:t> Rende </a:t>
            </a:r>
            <a:r>
              <a:rPr lang="en-US" sz="1100" dirty="0" err="1"/>
              <a:t>gli</a:t>
            </a:r>
            <a:r>
              <a:rPr lang="en-US" sz="1100" dirty="0"/>
              <a:t> </a:t>
            </a:r>
            <a:r>
              <a:rPr lang="en-US" sz="1100" dirty="0" err="1"/>
              <a:t>atteggiamenti</a:t>
            </a:r>
            <a:r>
              <a:rPr lang="en-US" sz="1100" dirty="0"/>
              <a:t> </a:t>
            </a:r>
            <a:r>
              <a:rPr lang="en-US" sz="1100" dirty="0" err="1"/>
              <a:t>meno</a:t>
            </a:r>
            <a:r>
              <a:rPr lang="en-US" sz="1100" dirty="0"/>
              <a:t> </a:t>
            </a:r>
            <a:r>
              <a:rPr lang="en-US" sz="1100" dirty="0" err="1"/>
              <a:t>personali</a:t>
            </a:r>
            <a:r>
              <a:rPr lang="en-US" sz="1100" dirty="0"/>
              <a:t> e </a:t>
            </a:r>
            <a:r>
              <a:rPr lang="en-US" sz="1100" dirty="0" err="1"/>
              <a:t>più</a:t>
            </a:r>
            <a:r>
              <a:rPr lang="en-US" sz="1100" dirty="0"/>
              <a:t> </a:t>
            </a:r>
            <a:r>
              <a:rPr lang="en-US" sz="1100" dirty="0" err="1"/>
              <a:t>oggettivi</a:t>
            </a:r>
            <a:r>
              <a:rPr lang="en-US" sz="1100" dirty="0"/>
              <a:t>, ed è utile </a:t>
            </a:r>
            <a:r>
              <a:rPr lang="en-US" sz="1100" dirty="0" err="1"/>
              <a:t>quando</a:t>
            </a:r>
            <a:r>
              <a:rPr lang="en-US" sz="1100" dirty="0"/>
              <a:t> lo </a:t>
            </a:r>
            <a:r>
              <a:rPr lang="en-US" sz="1100" dirty="0" err="1"/>
              <a:t>scopo</a:t>
            </a:r>
            <a:r>
              <a:rPr lang="en-US" sz="1100" dirty="0"/>
              <a:t> è </a:t>
            </a:r>
            <a:r>
              <a:rPr lang="en-US" sz="1100" dirty="0" err="1"/>
              <a:t>esercitare</a:t>
            </a:r>
            <a:r>
              <a:rPr lang="en-US" sz="1100" dirty="0"/>
              <a:t> </a:t>
            </a:r>
            <a:r>
              <a:rPr lang="en-US" sz="1100" dirty="0" err="1"/>
              <a:t>competenze</a:t>
            </a:r>
            <a:r>
              <a:rPr lang="en-US" sz="1100" dirty="0"/>
              <a:t> </a:t>
            </a:r>
            <a:r>
              <a:rPr lang="en-US" sz="1100" dirty="0" err="1"/>
              <a:t>comunicative</a:t>
            </a:r>
            <a:r>
              <a:rPr lang="en-US" sz="1100" dirty="0"/>
              <a:t> o </a:t>
            </a:r>
            <a:r>
              <a:rPr lang="en-US" sz="1100" dirty="0" err="1"/>
              <a:t>sociali</a:t>
            </a:r>
            <a:r>
              <a:rPr lang="en-US" sz="11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100" b="1" dirty="0" err="1"/>
              <a:t>Vantaggi</a:t>
            </a:r>
            <a:r>
              <a:rPr lang="en-US" sz="1100" b="1" dirty="0"/>
              <a:t>:</a:t>
            </a:r>
            <a:r>
              <a:rPr lang="en-US" sz="1100" dirty="0"/>
              <a:t> </a:t>
            </a:r>
            <a:r>
              <a:rPr lang="en-US" sz="1100" dirty="0" err="1"/>
              <a:t>Favorisce</a:t>
            </a:r>
            <a:r>
              <a:rPr lang="en-US" sz="1100" dirty="0"/>
              <a:t> la </a:t>
            </a:r>
            <a:r>
              <a:rPr lang="en-US" sz="1100" dirty="0" err="1"/>
              <a:t>partecipazione</a:t>
            </a:r>
            <a:r>
              <a:rPr lang="en-US" sz="1100" dirty="0"/>
              <a:t> </a:t>
            </a:r>
            <a:r>
              <a:rPr lang="en-US" sz="1100" dirty="0" err="1"/>
              <a:t>attiva</a:t>
            </a:r>
            <a:r>
              <a:rPr lang="en-US" sz="1100" dirty="0"/>
              <a:t> di </a:t>
            </a:r>
            <a:r>
              <a:rPr lang="en-US" sz="1100" dirty="0" err="1"/>
              <a:t>più</a:t>
            </a:r>
            <a:r>
              <a:rPr lang="en-US" sz="1100" dirty="0"/>
              <a:t> </a:t>
            </a:r>
            <a:r>
              <a:rPr lang="en-US" sz="1100" dirty="0" err="1"/>
              <a:t>studenti</a:t>
            </a:r>
            <a:r>
              <a:rPr lang="en-US" sz="1100" dirty="0"/>
              <a:t>.</a:t>
            </a:r>
          </a:p>
          <a:p>
            <a:pPr>
              <a:lnSpc>
                <a:spcPct val="110000"/>
              </a:lnSpc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Gioco di </a:t>
            </a:r>
            <a:r>
              <a:rPr lang="en-US" sz="1100" b="1" dirty="0" err="1"/>
              <a:t>ruolo</a:t>
            </a:r>
            <a:r>
              <a:rPr lang="en-US" sz="1100" b="1" dirty="0"/>
              <a:t> </a:t>
            </a:r>
            <a:r>
              <a:rPr lang="en-US" sz="1100" b="1" dirty="0" err="1"/>
              <a:t>multiplo</a:t>
            </a:r>
          </a:p>
          <a:p>
            <a:pPr>
              <a:lnSpc>
                <a:spcPct val="110000"/>
              </a:lnSpc>
            </a:pPr>
            <a:r>
              <a:rPr lang="en-US" sz="1100" b="1" dirty="0" err="1"/>
              <a:t>Descrizione</a:t>
            </a:r>
            <a:r>
              <a:rPr lang="en-US" sz="1100" b="1" dirty="0"/>
              <a:t>:</a:t>
            </a:r>
            <a:r>
              <a:rPr lang="en-US" sz="1100" dirty="0"/>
              <a:t> La </a:t>
            </a:r>
            <a:r>
              <a:rPr lang="en-US" sz="1100" dirty="0" err="1"/>
              <a:t>classe</a:t>
            </a:r>
            <a:r>
              <a:rPr lang="en-US" sz="1100" dirty="0"/>
              <a:t> è divisa in </a:t>
            </a:r>
            <a:r>
              <a:rPr lang="en-US" sz="1100" dirty="0" err="1"/>
              <a:t>gruppi</a:t>
            </a:r>
            <a:r>
              <a:rPr lang="en-US" sz="1100" dirty="0"/>
              <a:t>, </a:t>
            </a:r>
            <a:r>
              <a:rPr lang="en-US" sz="1100" dirty="0" err="1"/>
              <a:t>ognuno</a:t>
            </a:r>
            <a:r>
              <a:rPr lang="en-US" sz="1100" dirty="0"/>
              <a:t> </a:t>
            </a:r>
            <a:r>
              <a:rPr lang="en-US" sz="1100" dirty="0" err="1"/>
              <a:t>dei</a:t>
            </a:r>
            <a:r>
              <a:rPr lang="en-US" sz="1100" dirty="0"/>
              <a:t> </a:t>
            </a:r>
            <a:r>
              <a:rPr lang="en-US" sz="1100" dirty="0" err="1"/>
              <a:t>quali</a:t>
            </a:r>
            <a:r>
              <a:rPr lang="en-US" sz="1100" dirty="0"/>
              <a:t> </a:t>
            </a:r>
            <a:r>
              <a:rPr lang="en-US" sz="1100" dirty="0" err="1"/>
              <a:t>svolge</a:t>
            </a:r>
            <a:r>
              <a:rPr lang="en-US" sz="1100" dirty="0"/>
              <a:t> </a:t>
            </a:r>
            <a:r>
              <a:rPr lang="en-US" sz="1100" dirty="0" err="1"/>
              <a:t>contemporaneamente</a:t>
            </a:r>
            <a:r>
              <a:rPr lang="en-US" sz="1100" dirty="0"/>
              <a:t> il proprio </a:t>
            </a:r>
            <a:r>
              <a:rPr lang="en-US" sz="1100" dirty="0" err="1"/>
              <a:t>gioco</a:t>
            </a:r>
            <a:r>
              <a:rPr lang="en-US" sz="1100" dirty="0"/>
              <a:t> di </a:t>
            </a:r>
            <a:r>
              <a:rPr lang="en-US" sz="1100" dirty="0" err="1"/>
              <a:t>ruolo</a:t>
            </a:r>
            <a:r>
              <a:rPr lang="en-US" sz="1100" dirty="0"/>
              <a:t> con </a:t>
            </a:r>
            <a:r>
              <a:rPr lang="en-US" sz="1100" dirty="0" err="1"/>
              <a:t>attori</a:t>
            </a:r>
            <a:r>
              <a:rPr lang="en-US" sz="1100" dirty="0"/>
              <a:t> e </a:t>
            </a:r>
            <a:r>
              <a:rPr lang="en-US" sz="1100" dirty="0" err="1"/>
              <a:t>almeno</a:t>
            </a:r>
            <a:r>
              <a:rPr lang="en-US" sz="1100" dirty="0"/>
              <a:t> un </a:t>
            </a:r>
            <a:r>
              <a:rPr lang="en-US" sz="1100" dirty="0" err="1"/>
              <a:t>osservatore</a:t>
            </a:r>
            <a:r>
              <a:rPr lang="en-US" sz="1100" dirty="0"/>
              <a:t>.</a:t>
            </a:r>
          </a:p>
          <a:p>
            <a:pPr marL="171450" indent="-171450">
              <a:lnSpc>
                <a:spcPct val="110000"/>
              </a:lnSpc>
            </a:pPr>
            <a:r>
              <a:rPr lang="en-US" sz="1100" b="1" err="1"/>
              <a:t>Utilità</a:t>
            </a:r>
            <a:r>
              <a:rPr lang="en-US" sz="1100" b="1"/>
              <a:t>:</a:t>
            </a:r>
            <a:r>
              <a:rPr lang="en-US" sz="1100"/>
              <a:t> Il </a:t>
            </a:r>
            <a:r>
              <a:rPr lang="en-US" sz="1100" err="1"/>
              <a:t>docente</a:t>
            </a:r>
            <a:r>
              <a:rPr lang="en-US" sz="1100" dirty="0"/>
              <a:t> </a:t>
            </a:r>
            <a:r>
              <a:rPr lang="en-US" sz="1100" err="1"/>
              <a:t>può</a:t>
            </a:r>
            <a:r>
              <a:rPr lang="en-US" sz="1100" dirty="0"/>
              <a:t> </a:t>
            </a:r>
            <a:r>
              <a:rPr lang="en-US" sz="1100" err="1"/>
              <a:t>intervenire</a:t>
            </a:r>
            <a:r>
              <a:rPr lang="en-US" sz="1100"/>
              <a:t> in </a:t>
            </a:r>
            <a:r>
              <a:rPr lang="en-US" sz="1100" err="1"/>
              <a:t>diversi</a:t>
            </a:r>
            <a:r>
              <a:rPr lang="en-US" sz="1100" dirty="0"/>
              <a:t> </a:t>
            </a:r>
            <a:r>
              <a:rPr lang="en-US" sz="1100" err="1"/>
              <a:t>gruppi</a:t>
            </a:r>
            <a:r>
              <a:rPr lang="en-US" sz="1100"/>
              <a:t> a </a:t>
            </a:r>
            <a:r>
              <a:rPr lang="en-US" sz="1100" err="1"/>
              <a:t>seconda</a:t>
            </a:r>
            <a:r>
              <a:rPr lang="en-US" sz="1100"/>
              <a:t> delle </a:t>
            </a:r>
            <a:r>
              <a:rPr lang="en-US" sz="1100" err="1"/>
              <a:t>necessità</a:t>
            </a:r>
            <a:endParaRPr lang="en-US" sz="1100" dirty="0" err="1"/>
          </a:p>
          <a:p>
            <a:pPr marL="0">
              <a:lnSpc>
                <a:spcPct val="11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90449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190E41-EC12-F915-E50C-C6B3EA46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129482"/>
            <a:ext cx="4361693" cy="1225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COS’E’ IL ROLE </a:t>
            </a:r>
            <a:r>
              <a:rPr lang="en-US" dirty="0"/>
              <a:t>PLAY</a:t>
            </a:r>
            <a:r>
              <a:rPr lang="en-US" b="1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Segnaposto contenuto 5" descr="Immagine che contiene vestiti, persona, muro, interno&#10;&#10;Il contenuto generato dall'IA potrebbe non essere corretto.">
            <a:extLst>
              <a:ext uri="{FF2B5EF4-FFF2-40B4-BE49-F238E27FC236}">
                <a16:creationId xmlns:a16="http://schemas.microsoft.com/office/drawing/2014/main" id="{68393DE6-0017-D347-50DF-D0BB01EED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r="15634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1E921-FF94-A441-A01D-5CFB29ACA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9570" y="1525973"/>
            <a:ext cx="5037339" cy="51088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/>
              <a:t>Il </a:t>
            </a:r>
            <a:r>
              <a:rPr lang="en-US" sz="1200" b="1" dirty="0"/>
              <a:t>role play</a:t>
            </a:r>
            <a:r>
              <a:rPr lang="en-US" sz="1200" dirty="0"/>
              <a:t>, o </a:t>
            </a:r>
            <a:r>
              <a:rPr lang="en-US" sz="1200" b="1" dirty="0" err="1"/>
              <a:t>gioco</a:t>
            </a:r>
            <a:r>
              <a:rPr lang="en-US" sz="1200" b="1" dirty="0"/>
              <a:t> di </a:t>
            </a:r>
            <a:r>
              <a:rPr lang="en-US" sz="1200" b="1" dirty="0" err="1"/>
              <a:t>ruolo</a:t>
            </a:r>
            <a:r>
              <a:rPr lang="en-US" sz="1200" dirty="0"/>
              <a:t>, </a:t>
            </a:r>
            <a:r>
              <a:rPr lang="en-US" sz="1200" dirty="0" err="1"/>
              <a:t>nasce</a:t>
            </a:r>
            <a:r>
              <a:rPr lang="en-US" sz="1200" dirty="0"/>
              <a:t> </a:t>
            </a:r>
            <a:r>
              <a:rPr lang="en-US" sz="1200" dirty="0" err="1"/>
              <a:t>storicamente</a:t>
            </a:r>
            <a:r>
              <a:rPr lang="en-US" sz="1200" dirty="0"/>
              <a:t> </a:t>
            </a:r>
            <a:r>
              <a:rPr lang="en-US" sz="1200" dirty="0" err="1"/>
              <a:t>nell’ambito</a:t>
            </a:r>
            <a:r>
              <a:rPr lang="en-US" sz="1200" dirty="0"/>
              <a:t> della </a:t>
            </a:r>
            <a:r>
              <a:rPr lang="en-US" sz="1200" dirty="0" err="1"/>
              <a:t>psicologia</a:t>
            </a:r>
            <a:r>
              <a:rPr lang="en-US" sz="1200" dirty="0"/>
              <a:t> </a:t>
            </a:r>
            <a:r>
              <a:rPr lang="en-US" sz="1200" dirty="0" err="1"/>
              <a:t>grazie</a:t>
            </a:r>
            <a:r>
              <a:rPr lang="en-US" sz="1200" dirty="0"/>
              <a:t> a </a:t>
            </a:r>
            <a:r>
              <a:rPr lang="en-US" sz="1200" b="1" dirty="0"/>
              <a:t>Jacob Levi Moreno</a:t>
            </a:r>
            <a:r>
              <a:rPr lang="en-US" sz="1200" dirty="0"/>
              <a:t>, </a:t>
            </a:r>
            <a:r>
              <a:rPr lang="en-US" sz="1200" dirty="0" err="1"/>
              <a:t>psichiatra</a:t>
            </a:r>
            <a:r>
              <a:rPr lang="en-US" sz="1200" dirty="0"/>
              <a:t> ed </a:t>
            </a:r>
            <a:r>
              <a:rPr lang="en-US" sz="1200" dirty="0" err="1"/>
              <a:t>educatore</a:t>
            </a:r>
            <a:r>
              <a:rPr lang="en-US" sz="1200" dirty="0"/>
              <a:t> </a:t>
            </a:r>
            <a:r>
              <a:rPr lang="en-US" sz="1200" dirty="0" err="1"/>
              <a:t>che</a:t>
            </a:r>
            <a:r>
              <a:rPr lang="en-US" sz="1200" dirty="0"/>
              <a:t> per primo ne </a:t>
            </a:r>
            <a:r>
              <a:rPr lang="en-US" sz="1200" dirty="0" err="1"/>
              <a:t>coniò</a:t>
            </a:r>
            <a:r>
              <a:rPr lang="en-US" sz="1200" dirty="0"/>
              <a:t> il </a:t>
            </a:r>
            <a:r>
              <a:rPr lang="en-US" sz="1200" dirty="0" err="1"/>
              <a:t>termine</a:t>
            </a:r>
            <a:r>
              <a:rPr lang="en-US" sz="1200" dirty="0"/>
              <a:t>. In origine, il role play era </a:t>
            </a:r>
            <a:r>
              <a:rPr lang="en-US" sz="1200" dirty="0" err="1"/>
              <a:t>utilizzato</a:t>
            </a:r>
            <a:r>
              <a:rPr lang="en-US" sz="1200" dirty="0"/>
              <a:t> come </a:t>
            </a:r>
            <a:r>
              <a:rPr lang="en-US" sz="1200" dirty="0" err="1"/>
              <a:t>strumento</a:t>
            </a:r>
            <a:r>
              <a:rPr lang="en-US" sz="1200" dirty="0"/>
              <a:t> </a:t>
            </a:r>
            <a:r>
              <a:rPr lang="en-US" sz="1200" dirty="0" err="1"/>
              <a:t>terapeutico</a:t>
            </a:r>
            <a:r>
              <a:rPr lang="en-US" sz="1200" dirty="0"/>
              <a:t> e </a:t>
            </a:r>
            <a:r>
              <a:rPr lang="en-US" sz="1200" dirty="0" err="1"/>
              <a:t>formativo</a:t>
            </a:r>
            <a:r>
              <a:rPr lang="en-US" sz="1200" dirty="0"/>
              <a:t> per </a:t>
            </a:r>
            <a:r>
              <a:rPr lang="en-US" sz="1200" dirty="0" err="1"/>
              <a:t>esplorare</a:t>
            </a:r>
            <a:r>
              <a:rPr lang="en-US" sz="1200" dirty="0"/>
              <a:t> le </a:t>
            </a:r>
            <a:r>
              <a:rPr lang="en-US" sz="1200" dirty="0" err="1"/>
              <a:t>dinamiche</a:t>
            </a:r>
            <a:r>
              <a:rPr lang="en-US" sz="1200" dirty="0"/>
              <a:t> </a:t>
            </a:r>
            <a:r>
              <a:rPr lang="en-US" sz="1200" dirty="0" err="1"/>
              <a:t>interpersonali</a:t>
            </a:r>
            <a:r>
              <a:rPr lang="en-US" sz="1200" dirty="0"/>
              <a:t> e </a:t>
            </a:r>
            <a:r>
              <a:rPr lang="en-US" sz="1200" dirty="0" err="1"/>
              <a:t>riflettere</a:t>
            </a:r>
            <a:r>
              <a:rPr lang="en-US" sz="1200" dirty="0"/>
              <a:t> sui </a:t>
            </a:r>
            <a:r>
              <a:rPr lang="en-US" sz="1200" dirty="0" err="1"/>
              <a:t>propri</a:t>
            </a:r>
            <a:r>
              <a:rPr lang="en-US" sz="1200" dirty="0"/>
              <a:t> </a:t>
            </a:r>
            <a:r>
              <a:rPr lang="en-US" sz="1200" dirty="0" err="1"/>
              <a:t>atteggiamenti</a:t>
            </a:r>
            <a:r>
              <a:rPr lang="en-US" sz="1200" dirty="0"/>
              <a:t> e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quelli</a:t>
            </a:r>
            <a:r>
              <a:rPr lang="en-US" sz="1200" dirty="0"/>
              <a:t> </a:t>
            </a:r>
            <a:r>
              <a:rPr lang="en-US" sz="1200" dirty="0" err="1"/>
              <a:t>altrui</a:t>
            </a:r>
            <a:r>
              <a:rPr lang="en-US" sz="1200" dirty="0"/>
              <a:t>. Nel tempo, </a:t>
            </a:r>
            <a:r>
              <a:rPr lang="en-US" sz="1200" dirty="0" err="1"/>
              <a:t>questa</a:t>
            </a:r>
            <a:r>
              <a:rPr lang="en-US" sz="1200" dirty="0"/>
              <a:t> </a:t>
            </a:r>
            <a:r>
              <a:rPr lang="en-US" sz="1200" dirty="0" err="1"/>
              <a:t>pratica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è </a:t>
            </a:r>
            <a:r>
              <a:rPr lang="en-US" sz="1200" dirty="0" err="1"/>
              <a:t>evoluta</a:t>
            </a:r>
            <a:r>
              <a:rPr lang="en-US" sz="1200" dirty="0"/>
              <a:t> </a:t>
            </a:r>
            <a:r>
              <a:rPr lang="en-US" sz="1200" dirty="0" err="1"/>
              <a:t>trovando</a:t>
            </a:r>
            <a:r>
              <a:rPr lang="en-US" sz="1200" dirty="0"/>
              <a:t> </a:t>
            </a:r>
            <a:r>
              <a:rPr lang="en-US" sz="1200" dirty="0" err="1"/>
              <a:t>applicazione</a:t>
            </a:r>
            <a:r>
              <a:rPr lang="en-US" sz="1200" dirty="0"/>
              <a:t> </a:t>
            </a:r>
            <a:r>
              <a:rPr lang="en-US" sz="1200" dirty="0" err="1"/>
              <a:t>anche</a:t>
            </a:r>
            <a:r>
              <a:rPr lang="en-US" sz="1200" dirty="0"/>
              <a:t> in campo </a:t>
            </a:r>
            <a:r>
              <a:rPr lang="en-US" sz="1200" b="1" dirty="0" err="1"/>
              <a:t>educativo</a:t>
            </a:r>
            <a:r>
              <a:rPr lang="en-US" sz="1200" b="1" dirty="0"/>
              <a:t> e </a:t>
            </a:r>
            <a:r>
              <a:rPr lang="en-US" sz="1200" b="1" dirty="0" err="1"/>
              <a:t>didattico</a:t>
            </a:r>
            <a:r>
              <a:rPr lang="en-US" sz="1200" dirty="0"/>
              <a:t>, dove assume la forma di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metodologia</a:t>
            </a:r>
            <a:r>
              <a:rPr lang="en-US" sz="1200" dirty="0"/>
              <a:t> </a:t>
            </a:r>
            <a:r>
              <a:rPr lang="en-US" sz="1200" dirty="0" err="1"/>
              <a:t>attiva</a:t>
            </a:r>
            <a:r>
              <a:rPr lang="en-US" sz="1200" dirty="0"/>
              <a:t> e </a:t>
            </a:r>
            <a:r>
              <a:rPr lang="en-US" sz="1200" dirty="0" err="1"/>
              <a:t>coinvolgente</a:t>
            </a:r>
            <a:r>
              <a:rPr lang="en-US" sz="12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/>
              <a:t>Nel </a:t>
            </a:r>
            <a:r>
              <a:rPr lang="en-US" sz="1200" dirty="0" err="1"/>
              <a:t>contesto</a:t>
            </a:r>
            <a:r>
              <a:rPr lang="en-US" sz="1200" dirty="0"/>
              <a:t> </a:t>
            </a:r>
            <a:r>
              <a:rPr lang="en-US" sz="1200" dirty="0" err="1"/>
              <a:t>scolastico</a:t>
            </a:r>
            <a:r>
              <a:rPr lang="en-US" sz="1200" dirty="0"/>
              <a:t>, il role play </a:t>
            </a:r>
            <a:r>
              <a:rPr lang="en-US" sz="1200" dirty="0" err="1"/>
              <a:t>prevede</a:t>
            </a:r>
            <a:r>
              <a:rPr lang="en-US" sz="1200" dirty="0"/>
              <a:t>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studenti</a:t>
            </a:r>
            <a:r>
              <a:rPr lang="en-US" sz="1200" dirty="0"/>
              <a:t> e </a:t>
            </a:r>
            <a:r>
              <a:rPr lang="en-US" sz="1200" dirty="0" err="1"/>
              <a:t>studentesse</a:t>
            </a:r>
            <a:r>
              <a:rPr lang="en-US" sz="1200" dirty="0"/>
              <a:t> </a:t>
            </a:r>
            <a:r>
              <a:rPr lang="en-US" sz="1200" b="1" dirty="0" err="1"/>
              <a:t>assumano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panni di un </a:t>
            </a:r>
            <a:r>
              <a:rPr lang="en-US" sz="1200" b="1" dirty="0" err="1"/>
              <a:t>personaggio</a:t>
            </a:r>
            <a:r>
              <a:rPr lang="en-US" sz="1200" dirty="0"/>
              <a:t> – </a:t>
            </a:r>
            <a:r>
              <a:rPr lang="en-US" sz="1200" dirty="0" err="1"/>
              <a:t>reale</a:t>
            </a:r>
            <a:r>
              <a:rPr lang="en-US" sz="1200" dirty="0"/>
              <a:t> o </a:t>
            </a:r>
            <a:r>
              <a:rPr lang="en-US" sz="1200" dirty="0" err="1"/>
              <a:t>immaginario</a:t>
            </a:r>
            <a:r>
              <a:rPr lang="en-US" sz="1200" dirty="0"/>
              <a:t>, storico, </a:t>
            </a:r>
            <a:r>
              <a:rPr lang="en-US" sz="1200" dirty="0" err="1"/>
              <a:t>artistico</a:t>
            </a:r>
            <a:r>
              <a:rPr lang="en-US" sz="1200" dirty="0"/>
              <a:t> o </a:t>
            </a:r>
            <a:r>
              <a:rPr lang="en-US" sz="1200" dirty="0" err="1"/>
              <a:t>scientifico</a:t>
            </a:r>
            <a:r>
              <a:rPr lang="en-US" sz="1200" dirty="0"/>
              <a:t> – </a:t>
            </a:r>
            <a:r>
              <a:rPr lang="en-US" sz="1200" dirty="0" err="1"/>
              <a:t>vivendo</a:t>
            </a:r>
            <a:r>
              <a:rPr lang="en-US" sz="1200" dirty="0"/>
              <a:t> in prima persona </a:t>
            </a:r>
            <a:r>
              <a:rPr lang="en-US" sz="1200" dirty="0" err="1"/>
              <a:t>situazioni</a:t>
            </a:r>
            <a:r>
              <a:rPr lang="en-US" sz="1200" dirty="0"/>
              <a:t> e </a:t>
            </a:r>
            <a:r>
              <a:rPr lang="en-US" sz="1200" dirty="0" err="1"/>
              <a:t>contesti</a:t>
            </a:r>
            <a:r>
              <a:rPr lang="en-US" sz="1200" dirty="0"/>
              <a:t> </a:t>
            </a:r>
            <a:r>
              <a:rPr lang="en-US" sz="1200" dirty="0" err="1"/>
              <a:t>legati</a:t>
            </a:r>
            <a:r>
              <a:rPr lang="en-US" sz="1200" dirty="0"/>
              <a:t> </a:t>
            </a:r>
            <a:r>
              <a:rPr lang="en-US" sz="1200" dirty="0" err="1"/>
              <a:t>all’argomento</a:t>
            </a:r>
            <a:r>
              <a:rPr lang="en-US" sz="1200" dirty="0"/>
              <a:t> di studio. </a:t>
            </a:r>
            <a:r>
              <a:rPr lang="en-US" sz="1200" dirty="0" err="1"/>
              <a:t>Attraverso</a:t>
            </a:r>
            <a:r>
              <a:rPr lang="en-US" sz="1200" dirty="0"/>
              <a:t> la </a:t>
            </a:r>
            <a:r>
              <a:rPr lang="en-US" sz="1200" b="1" dirty="0" err="1"/>
              <a:t>simulazione</a:t>
            </a:r>
            <a:r>
              <a:rPr lang="en-US" sz="1200" b="1" dirty="0"/>
              <a:t> di </a:t>
            </a:r>
            <a:r>
              <a:rPr lang="en-US" sz="1200" b="1" dirty="0" err="1"/>
              <a:t>eventi</a:t>
            </a:r>
            <a:r>
              <a:rPr lang="en-US" sz="1200" b="1" dirty="0"/>
              <a:t> e </a:t>
            </a:r>
            <a:r>
              <a:rPr lang="en-US" sz="1200" b="1" dirty="0" err="1"/>
              <a:t>interazioni</a:t>
            </a:r>
            <a:r>
              <a:rPr lang="en-US" sz="1200" dirty="0"/>
              <a:t>, </a:t>
            </a:r>
            <a:r>
              <a:rPr lang="en-US" sz="1200" dirty="0" err="1"/>
              <a:t>gli</a:t>
            </a:r>
            <a:r>
              <a:rPr lang="en-US" sz="1200" dirty="0"/>
              <a:t> </a:t>
            </a:r>
            <a:r>
              <a:rPr lang="en-US" sz="1200" dirty="0" err="1"/>
              <a:t>alunni</a:t>
            </a:r>
            <a:r>
              <a:rPr lang="en-US" sz="1200" dirty="0"/>
              <a:t> </a:t>
            </a:r>
            <a:r>
              <a:rPr lang="en-US" sz="1200" dirty="0" err="1"/>
              <a:t>sperimentano</a:t>
            </a:r>
            <a:r>
              <a:rPr lang="en-US" sz="1200" dirty="0"/>
              <a:t> </a:t>
            </a:r>
            <a:r>
              <a:rPr lang="en-US" sz="1200" dirty="0" err="1"/>
              <a:t>direttamente</a:t>
            </a:r>
            <a:r>
              <a:rPr lang="en-US" sz="1200" dirty="0"/>
              <a:t> </a:t>
            </a:r>
            <a:r>
              <a:rPr lang="en-US" sz="1200" dirty="0" err="1"/>
              <a:t>conoscenze</a:t>
            </a:r>
            <a:r>
              <a:rPr lang="en-US" sz="1200" dirty="0"/>
              <a:t> e </a:t>
            </a:r>
            <a:r>
              <a:rPr lang="en-US" sz="1200" dirty="0" err="1"/>
              <a:t>competenze</a:t>
            </a:r>
            <a:r>
              <a:rPr lang="en-US" sz="1200" dirty="0"/>
              <a:t>, </a:t>
            </a:r>
            <a:r>
              <a:rPr lang="en-US" sz="1200" dirty="0" err="1"/>
              <a:t>sviluppando</a:t>
            </a:r>
            <a:r>
              <a:rPr lang="en-US" sz="1200" dirty="0"/>
              <a:t> </a:t>
            </a:r>
            <a:r>
              <a:rPr lang="en-US" sz="1200" dirty="0" err="1"/>
              <a:t>empatia</a:t>
            </a:r>
            <a:r>
              <a:rPr lang="en-US" sz="1200" dirty="0"/>
              <a:t> e </a:t>
            </a:r>
            <a:r>
              <a:rPr lang="en-US" sz="1200" dirty="0" err="1"/>
              <a:t>capacità</a:t>
            </a:r>
            <a:r>
              <a:rPr lang="en-US" sz="1200" dirty="0"/>
              <a:t> di </a:t>
            </a:r>
            <a:r>
              <a:rPr lang="en-US" sz="1200" dirty="0" err="1"/>
              <a:t>riflessione</a:t>
            </a:r>
            <a:r>
              <a:rPr lang="en-US" sz="1200" dirty="0"/>
              <a:t> </a:t>
            </a:r>
            <a:r>
              <a:rPr lang="en-US" sz="1200" dirty="0" err="1"/>
              <a:t>critica</a:t>
            </a:r>
            <a:r>
              <a:rPr lang="en-US" sz="12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/>
              <a:t>Che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tratti</a:t>
            </a:r>
            <a:r>
              <a:rPr lang="en-US" sz="1200" dirty="0"/>
              <a:t> di </a:t>
            </a:r>
            <a:r>
              <a:rPr lang="en-US" sz="1200" dirty="0" err="1"/>
              <a:t>ricreare</a:t>
            </a:r>
            <a:r>
              <a:rPr lang="en-US" sz="1200" dirty="0"/>
              <a:t> un </a:t>
            </a:r>
            <a:r>
              <a:rPr lang="en-US" sz="1200" dirty="0" err="1"/>
              <a:t>colloquio</a:t>
            </a:r>
            <a:r>
              <a:rPr lang="en-US" sz="1200" dirty="0"/>
              <a:t>, un </a:t>
            </a:r>
            <a:r>
              <a:rPr lang="en-US" sz="1200" dirty="0" err="1"/>
              <a:t>dibattito</a:t>
            </a:r>
            <a:r>
              <a:rPr lang="en-US" sz="1200" dirty="0"/>
              <a:t> storico o un </a:t>
            </a:r>
            <a:r>
              <a:rPr lang="en-US" sz="1200" dirty="0" err="1"/>
              <a:t>processo</a:t>
            </a:r>
            <a:r>
              <a:rPr lang="en-US" sz="1200" dirty="0"/>
              <a:t> </a:t>
            </a:r>
            <a:r>
              <a:rPr lang="en-US" sz="1200" dirty="0" err="1"/>
              <a:t>scientifico</a:t>
            </a:r>
            <a:r>
              <a:rPr lang="en-US" sz="1200" dirty="0"/>
              <a:t>, il </a:t>
            </a:r>
            <a:r>
              <a:rPr lang="en-US" sz="1200" dirty="0" err="1"/>
              <a:t>gioco</a:t>
            </a:r>
            <a:r>
              <a:rPr lang="en-US" sz="1200" dirty="0"/>
              <a:t> di </a:t>
            </a:r>
            <a:r>
              <a:rPr lang="en-US" sz="1200" dirty="0" err="1"/>
              <a:t>ruolo</a:t>
            </a:r>
            <a:r>
              <a:rPr lang="en-US" sz="1200" dirty="0"/>
              <a:t> </a:t>
            </a:r>
            <a:r>
              <a:rPr lang="en-US" sz="1200" dirty="0" err="1"/>
              <a:t>permette</a:t>
            </a:r>
            <a:r>
              <a:rPr lang="en-US" sz="1200" dirty="0"/>
              <a:t> di </a:t>
            </a:r>
            <a:r>
              <a:rPr lang="en-US" sz="1200" b="1" dirty="0" err="1"/>
              <a:t>immedesimarsi</a:t>
            </a:r>
            <a:r>
              <a:rPr lang="en-US" sz="1200" dirty="0"/>
              <a:t>, </a:t>
            </a:r>
            <a:r>
              <a:rPr lang="en-US" sz="1200" dirty="0" err="1"/>
              <a:t>comprendere</a:t>
            </a:r>
            <a:r>
              <a:rPr lang="en-US" sz="1200" dirty="0"/>
              <a:t> </a:t>
            </a:r>
            <a:r>
              <a:rPr lang="en-US" sz="1200" dirty="0" err="1"/>
              <a:t>più</a:t>
            </a:r>
            <a:r>
              <a:rPr lang="en-US" sz="1200" dirty="0"/>
              <a:t> a </a:t>
            </a:r>
            <a:r>
              <a:rPr lang="en-US" sz="1200" dirty="0" err="1"/>
              <a:t>fondo</a:t>
            </a:r>
            <a:r>
              <a:rPr lang="en-US" sz="1200" dirty="0"/>
              <a:t> le </a:t>
            </a:r>
            <a:r>
              <a:rPr lang="en-US" sz="1200" dirty="0" err="1"/>
              <a:t>motivazioni</a:t>
            </a:r>
            <a:r>
              <a:rPr lang="en-US" sz="1200" dirty="0"/>
              <a:t> e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vissuti</a:t>
            </a:r>
            <a:r>
              <a:rPr lang="en-US" sz="1200" dirty="0"/>
              <a:t> degli </a:t>
            </a:r>
            <a:r>
              <a:rPr lang="en-US" sz="1200" dirty="0" err="1"/>
              <a:t>altri</a:t>
            </a:r>
            <a:r>
              <a:rPr lang="en-US" sz="1200" dirty="0"/>
              <a:t>, e </a:t>
            </a:r>
            <a:r>
              <a:rPr lang="en-US" sz="1200" b="1" dirty="0" err="1"/>
              <a:t>trasformare</a:t>
            </a:r>
            <a:r>
              <a:rPr lang="en-US" sz="1200" b="1" dirty="0"/>
              <a:t> </a:t>
            </a:r>
            <a:r>
              <a:rPr lang="en-US" sz="1200" b="1" dirty="0" err="1"/>
              <a:t>l’apprendimento</a:t>
            </a:r>
            <a:r>
              <a:rPr lang="en-US" sz="1200" b="1" dirty="0"/>
              <a:t> in </a:t>
            </a:r>
            <a:r>
              <a:rPr lang="en-US" sz="1200" b="1" dirty="0" err="1"/>
              <a:t>esperienza</a:t>
            </a:r>
            <a:r>
              <a:rPr lang="en-US" sz="1200" b="1" dirty="0"/>
              <a:t> </a:t>
            </a:r>
            <a:r>
              <a:rPr lang="en-US" sz="1200" b="1" dirty="0" err="1"/>
              <a:t>vissuta</a:t>
            </a:r>
            <a:r>
              <a:rPr lang="en-US" sz="1200" dirty="0"/>
              <a:t>, </a:t>
            </a:r>
            <a:r>
              <a:rPr lang="en-US" sz="1200" dirty="0" err="1"/>
              <a:t>rendendolo</a:t>
            </a:r>
            <a:r>
              <a:rPr lang="en-US" sz="1200" dirty="0"/>
              <a:t> </a:t>
            </a:r>
            <a:r>
              <a:rPr lang="en-US" sz="1200" dirty="0" err="1"/>
              <a:t>più</a:t>
            </a:r>
            <a:r>
              <a:rPr lang="en-US" sz="1200" dirty="0"/>
              <a:t> </a:t>
            </a:r>
            <a:r>
              <a:rPr lang="en-US" sz="1200" dirty="0" err="1"/>
              <a:t>significativo</a:t>
            </a:r>
            <a:r>
              <a:rPr lang="en-US" sz="1200" dirty="0"/>
              <a:t> e </a:t>
            </a:r>
            <a:r>
              <a:rPr lang="en-US" sz="1200" dirty="0" err="1"/>
              <a:t>duraturo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05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641F68-4A72-B8B5-8FDA-8E4A630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636374" cy="15270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QUALI OBIETTIVI  DI UTILIZZO</a:t>
            </a:r>
            <a:br>
              <a:rPr lang="en-US"/>
            </a:br>
            <a:endParaRPr lang="en-US" sz="3600" b="1" kern="1200">
              <a:latin typeface="+mj-lt"/>
            </a:endParaRPr>
          </a:p>
        </p:txBody>
      </p:sp>
      <p:pic>
        <p:nvPicPr>
          <p:cNvPr id="6" name="Segnaposto contenuto 5" descr="Immagine che contiene vestiti, persona, Viso umano, interno&#10;&#10;Il contenuto generato dall'IA potrebbe non essere corretto.">
            <a:extLst>
              <a:ext uri="{FF2B5EF4-FFF2-40B4-BE49-F238E27FC236}">
                <a16:creationId xmlns:a16="http://schemas.microsoft.com/office/drawing/2014/main" id="{AC2D2CFD-E0F1-45BC-B923-5F8FE8612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17637" b="-1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85F48-A70B-72E7-AC6B-179272E8F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3007" y="2212846"/>
            <a:ext cx="4361693" cy="40965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n-US" sz="1800"/>
          </a:p>
          <a:p>
            <a:r>
              <a:rPr lang="en-US" sz="1800" err="1"/>
              <a:t>Sviluppare</a:t>
            </a:r>
            <a:r>
              <a:rPr lang="en-US" sz="1800"/>
              <a:t> le </a:t>
            </a:r>
            <a:r>
              <a:rPr lang="en-US" sz="1800" err="1"/>
              <a:t>competenze</a:t>
            </a:r>
            <a:r>
              <a:rPr lang="en-US" sz="1800"/>
              <a:t> </a:t>
            </a:r>
            <a:r>
              <a:rPr lang="en-US" sz="1800" err="1"/>
              <a:t>sociali</a:t>
            </a:r>
            <a:r>
              <a:rPr lang="en-US" sz="1800"/>
              <a:t> </a:t>
            </a:r>
          </a:p>
          <a:p>
            <a:r>
              <a:rPr lang="en-US" sz="1800" err="1"/>
              <a:t>Sviluppare</a:t>
            </a:r>
            <a:r>
              <a:rPr lang="en-US" sz="1800"/>
              <a:t> </a:t>
            </a:r>
            <a:r>
              <a:rPr lang="en-US" sz="1800" err="1"/>
              <a:t>empatia</a:t>
            </a:r>
            <a:r>
              <a:rPr lang="en-US" sz="1800"/>
              <a:t> e </a:t>
            </a:r>
            <a:r>
              <a:rPr lang="en-US" sz="1800" err="1"/>
              <a:t>ascolto</a:t>
            </a:r>
            <a:r>
              <a:rPr lang="en-US" sz="1800"/>
              <a:t> </a:t>
            </a:r>
            <a:r>
              <a:rPr lang="en-US" sz="1800" err="1"/>
              <a:t>attivo</a:t>
            </a:r>
            <a:r>
              <a:rPr lang="en-US" sz="1800"/>
              <a:t> (</a:t>
            </a:r>
            <a:r>
              <a:rPr lang="en-US" sz="1800" err="1"/>
              <a:t>favorire</a:t>
            </a:r>
            <a:r>
              <a:rPr lang="en-US" sz="1800"/>
              <a:t> </a:t>
            </a:r>
            <a:r>
              <a:rPr lang="en-US" sz="1800" err="1"/>
              <a:t>una</a:t>
            </a:r>
            <a:r>
              <a:rPr lang="en-US" sz="1800"/>
              <a:t> </a:t>
            </a:r>
            <a:r>
              <a:rPr lang="en-US" sz="1800" err="1"/>
              <a:t>maggior</a:t>
            </a:r>
            <a:r>
              <a:rPr lang="en-US" sz="1800"/>
              <a:t> </a:t>
            </a:r>
            <a:r>
              <a:rPr lang="en-US" sz="1800" err="1"/>
              <a:t>riflessione</a:t>
            </a:r>
            <a:r>
              <a:rPr lang="en-US" sz="1800"/>
              <a:t> </a:t>
            </a:r>
            <a:r>
              <a:rPr lang="en-US" sz="1800" err="1"/>
              <a:t>sugli</a:t>
            </a:r>
            <a:r>
              <a:rPr lang="en-US" sz="1800"/>
              <a:t> </a:t>
            </a:r>
            <a:r>
              <a:rPr lang="en-US" sz="1800" err="1"/>
              <a:t>atteggiamenti</a:t>
            </a:r>
            <a:r>
              <a:rPr lang="en-US" sz="1800"/>
              <a:t> </a:t>
            </a:r>
            <a:r>
              <a:rPr lang="en-US" sz="1800" err="1"/>
              <a:t>propri</a:t>
            </a:r>
            <a:r>
              <a:rPr lang="en-US" sz="1800"/>
              <a:t> o </a:t>
            </a:r>
            <a:r>
              <a:rPr lang="en-US" sz="1800" err="1"/>
              <a:t>altrui</a:t>
            </a:r>
            <a:r>
              <a:rPr lang="en-US" sz="1800"/>
              <a:t>)</a:t>
            </a:r>
          </a:p>
          <a:p>
            <a:r>
              <a:rPr lang="en-US" sz="1800" err="1"/>
              <a:t>Stimolare</a:t>
            </a:r>
            <a:r>
              <a:rPr lang="en-US" sz="1800"/>
              <a:t> il Problem solving</a:t>
            </a:r>
          </a:p>
          <a:p>
            <a:r>
              <a:rPr lang="en-US" sz="1800" err="1"/>
              <a:t>Favorire</a:t>
            </a:r>
            <a:r>
              <a:rPr lang="en-US" sz="1800"/>
              <a:t> la </a:t>
            </a:r>
            <a:r>
              <a:rPr lang="en-US" sz="1800" err="1"/>
              <a:t>collaborazione</a:t>
            </a:r>
          </a:p>
          <a:p>
            <a:r>
              <a:rPr lang="en-US" sz="1800" err="1"/>
              <a:t>Stimolare</a:t>
            </a:r>
            <a:r>
              <a:rPr lang="en-US" sz="1800"/>
              <a:t> la </a:t>
            </a:r>
            <a:r>
              <a:rPr lang="en-US" sz="1800" err="1"/>
              <a:t>creatività</a:t>
            </a:r>
          </a:p>
          <a:p>
            <a:r>
              <a:rPr lang="en-US" sz="1800" err="1"/>
              <a:t>Aumentare</a:t>
            </a:r>
            <a:r>
              <a:rPr lang="en-US" sz="1800"/>
              <a:t> il senso di </a:t>
            </a:r>
            <a:r>
              <a:rPr lang="en-US" sz="1800" err="1"/>
              <a:t>autostima</a:t>
            </a:r>
          </a:p>
          <a:p>
            <a:r>
              <a:rPr lang="en-US" sz="1800" err="1"/>
              <a:t>Esercitare</a:t>
            </a:r>
            <a:r>
              <a:rPr lang="en-US" sz="1800"/>
              <a:t> le </a:t>
            </a:r>
            <a:r>
              <a:rPr lang="en-US" sz="1800" err="1"/>
              <a:t>competenze</a:t>
            </a:r>
            <a:r>
              <a:rPr lang="en-US" sz="1800"/>
              <a:t> </a:t>
            </a:r>
            <a:r>
              <a:rPr lang="en-US" sz="1800" err="1"/>
              <a:t>orali</a:t>
            </a:r>
            <a:r>
              <a:rPr lang="en-US" sz="1800"/>
              <a:t> in lingua </a:t>
            </a:r>
            <a:r>
              <a:rPr lang="en-US" sz="1800" err="1"/>
              <a:t>seconda</a:t>
            </a:r>
            <a:r>
              <a:rPr lang="en-US" sz="1800"/>
              <a:t> </a:t>
            </a:r>
          </a:p>
          <a:p>
            <a:r>
              <a:rPr lang="en-US" sz="1800" err="1"/>
              <a:t>Comprendere</a:t>
            </a:r>
            <a:r>
              <a:rPr lang="en-US" sz="1800"/>
              <a:t> </a:t>
            </a:r>
            <a:r>
              <a:rPr lang="en-US" sz="1800" err="1"/>
              <a:t>alcuni</a:t>
            </a:r>
            <a:r>
              <a:rPr lang="en-US" sz="1800"/>
              <a:t> </a:t>
            </a:r>
            <a:r>
              <a:rPr lang="en-US" sz="1800" err="1"/>
              <a:t>meccanismi</a:t>
            </a:r>
            <a:r>
              <a:rPr lang="en-US" sz="1800"/>
              <a:t> di </a:t>
            </a:r>
            <a:r>
              <a:rPr lang="en-US" sz="1800" err="1"/>
              <a:t>interconnessione</a:t>
            </a:r>
            <a:r>
              <a:rPr lang="en-US" sz="1800"/>
              <a:t> </a:t>
            </a:r>
            <a:r>
              <a:rPr lang="en-US" sz="1800" err="1"/>
              <a:t>tra</a:t>
            </a:r>
            <a:r>
              <a:rPr lang="en-US" sz="1800"/>
              <a:t> </a:t>
            </a:r>
            <a:r>
              <a:rPr lang="en-US" sz="1800" err="1"/>
              <a:t>elementi</a:t>
            </a:r>
            <a:r>
              <a:rPr lang="en-US" sz="1800"/>
              <a:t> </a:t>
            </a:r>
            <a:r>
              <a:rPr lang="en-US" sz="1800" err="1"/>
              <a:t>naturali</a:t>
            </a:r>
            <a:r>
              <a:rPr lang="en-US" sz="1800"/>
              <a:t> o </a:t>
            </a:r>
            <a:r>
              <a:rPr lang="en-US" sz="1800" err="1"/>
              <a:t>meccanici</a:t>
            </a:r>
            <a:r>
              <a:rPr lang="en-US" sz="1800"/>
              <a:t>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816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436621EA-B991-58B7-8A0B-76880B864A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0806881"/>
              </p:ext>
            </p:extLst>
          </p:nvPr>
        </p:nvGraphicFramePr>
        <p:xfrm>
          <a:off x="181327" y="1423059"/>
          <a:ext cx="5578698" cy="501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olla: nuvola 5">
            <a:extLst>
              <a:ext uri="{FF2B5EF4-FFF2-40B4-BE49-F238E27FC236}">
                <a16:creationId xmlns:a16="http://schemas.microsoft.com/office/drawing/2014/main" id="{AD4BAECD-A03A-3101-E4C3-9AC86C25B404}"/>
              </a:ext>
            </a:extLst>
          </p:cNvPr>
          <p:cNvSpPr/>
          <p:nvPr/>
        </p:nvSpPr>
        <p:spPr>
          <a:xfrm>
            <a:off x="5838423" y="0"/>
            <a:ext cx="6353577" cy="5961367"/>
          </a:xfrm>
          <a:prstGeom prst="cloudCallou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E6EE0A-4AEE-AF65-FCBC-677B2C45DED1}"/>
              </a:ext>
            </a:extLst>
          </p:cNvPr>
          <p:cNvSpPr txBox="1"/>
          <p:nvPr/>
        </p:nvSpPr>
        <p:spPr>
          <a:xfrm>
            <a:off x="6695768" y="548640"/>
            <a:ext cx="517106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it-IT" sz="1600"/>
          </a:p>
          <a:p>
            <a:pPr algn="ctr"/>
            <a:r>
              <a:rPr lang="it-IT" sz="1600" b="1"/>
              <a:t>UN ESEMPIO PRATICO:</a:t>
            </a:r>
            <a:endParaRPr lang="it-IT" sz="1600"/>
          </a:p>
          <a:p>
            <a:r>
              <a:rPr lang="it-IT" sz="1600"/>
              <a:t>Immaginate di dover aiutare una classe di scuola primaria a capire cosa significa avere delle </a:t>
            </a:r>
            <a:r>
              <a:rPr lang="it-IT" sz="1600" b="1"/>
              <a:t>regole</a:t>
            </a:r>
            <a:r>
              <a:rPr lang="it-IT" sz="1600"/>
              <a:t> e perché sono importanti per vivere bene insieme. Accanto a una spiegazione semplice sull’argomento, potete proporre ai bambini di </a:t>
            </a:r>
            <a:r>
              <a:rPr lang="it-IT" sz="1600" b="1"/>
              <a:t>immedesimarsi nei membri di una piccola “assemblea di classe”</a:t>
            </a:r>
            <a:r>
              <a:rPr lang="it-IT" sz="1600"/>
              <a:t>, dove ciascuno interpreta un ruolo: il sindaco, i consiglieri, i cittadini. Insieme, discuteranno e decideranno alcune </a:t>
            </a:r>
            <a:r>
              <a:rPr lang="it-IT" sz="1600" b="1"/>
              <a:t>regole per far funzionare bene la loro “città-classe”</a:t>
            </a:r>
            <a:r>
              <a:rPr lang="it-IT" sz="1600"/>
              <a:t>, proprio come fecero i fondatori della Costituzione per l’Italia.</a:t>
            </a:r>
          </a:p>
          <a:p>
            <a:r>
              <a:rPr lang="it-IT" sz="1600"/>
              <a:t>Il risultato sarà un maggiore coinvolgimento e una comprensione più profonda del valore delle regole condivise, perché i bambini non solo le ascolteranno, ma </a:t>
            </a:r>
            <a:r>
              <a:rPr lang="it-IT" sz="1600" b="1"/>
              <a:t>le vivranno in prima persona</a:t>
            </a:r>
            <a:r>
              <a:rPr lang="it-IT" sz="1600"/>
              <a:t>, imparando così attraverso l’esperienza.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7C38A53-E67A-507D-E6A2-580A457E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055681" cy="686559"/>
          </a:xfrm>
        </p:spPr>
        <p:txBody>
          <a:bodyPr/>
          <a:lstStyle/>
          <a:p>
            <a:r>
              <a:rPr lang="it-IT"/>
              <a:t>BENEFICI</a:t>
            </a:r>
          </a:p>
        </p:txBody>
      </p:sp>
    </p:spTree>
    <p:extLst>
      <p:ext uri="{BB962C8B-B14F-4D97-AF65-F5344CB8AC3E}">
        <p14:creationId xmlns:p14="http://schemas.microsoft.com/office/powerpoint/2010/main" val="384428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4B385E-B347-8EA0-40EC-E647A136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Perché utilizzare il role play?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F4B3FF-E370-0621-0C38-6552E2EC0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 err="1"/>
              <a:t>Permette</a:t>
            </a:r>
            <a:r>
              <a:rPr lang="en-US" sz="1400" dirty="0"/>
              <a:t> di </a:t>
            </a:r>
            <a:r>
              <a:rPr lang="en-US" sz="1400" dirty="0" err="1"/>
              <a:t>allenare</a:t>
            </a:r>
            <a:r>
              <a:rPr lang="en-US" sz="1400" dirty="0"/>
              <a:t> diverse </a:t>
            </a:r>
            <a:r>
              <a:rPr lang="en-US" sz="1400" dirty="0" err="1"/>
              <a:t>abilità</a:t>
            </a:r>
            <a:r>
              <a:rPr lang="en-US" sz="1400" dirty="0"/>
              <a:t> </a:t>
            </a:r>
            <a:r>
              <a:rPr lang="en-US" sz="1400" dirty="0" err="1"/>
              <a:t>sociali</a:t>
            </a:r>
            <a:r>
              <a:rPr lang="en-US" sz="1400" dirty="0"/>
              <a:t>, </a:t>
            </a:r>
            <a:r>
              <a:rPr lang="en-US" sz="1400" dirty="0" err="1"/>
              <a:t>conoscere</a:t>
            </a:r>
            <a:r>
              <a:rPr lang="en-US" sz="1400" dirty="0"/>
              <a:t> </a:t>
            </a:r>
            <a:r>
              <a:rPr lang="en-US" sz="1400" dirty="0" err="1"/>
              <a:t>meglio</a:t>
            </a:r>
            <a:r>
              <a:rPr lang="en-US" sz="1400" dirty="0"/>
              <a:t> </a:t>
            </a:r>
            <a:r>
              <a:rPr lang="en-US" sz="1400" dirty="0" err="1"/>
              <a:t>sé</a:t>
            </a:r>
            <a:r>
              <a:rPr lang="en-US" sz="1400" dirty="0"/>
              <a:t> </a:t>
            </a:r>
            <a:r>
              <a:rPr lang="en-US" sz="1400" dirty="0" err="1"/>
              <a:t>stessi</a:t>
            </a:r>
            <a:r>
              <a:rPr lang="en-US" sz="1400" dirty="0"/>
              <a:t>, </a:t>
            </a:r>
            <a:r>
              <a:rPr lang="en-US" sz="1400" dirty="0" err="1"/>
              <a:t>gestire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vasta</a:t>
            </a:r>
            <a:r>
              <a:rPr lang="en-US" sz="1400" dirty="0"/>
              <a:t> gamma di </a:t>
            </a:r>
            <a:r>
              <a:rPr lang="en-US" sz="1400" dirty="0" err="1"/>
              <a:t>emozioni</a:t>
            </a:r>
            <a:r>
              <a:rPr lang="en-US" sz="1400" dirty="0"/>
              <a:t>. </a:t>
            </a:r>
            <a:r>
              <a:rPr lang="en-US" sz="1400" dirty="0" err="1"/>
              <a:t>Immedesimandosi</a:t>
            </a:r>
            <a:r>
              <a:rPr lang="en-US" sz="1400" dirty="0"/>
              <a:t> in </a:t>
            </a:r>
            <a:r>
              <a:rPr lang="en-US" sz="1400" dirty="0" err="1"/>
              <a:t>un'altra</a:t>
            </a:r>
            <a:r>
              <a:rPr lang="en-US" sz="1400" dirty="0"/>
              <a:t> persona, </a:t>
            </a:r>
            <a:r>
              <a:rPr lang="en-US" sz="1400" dirty="0" err="1"/>
              <a:t>i</a:t>
            </a:r>
            <a:r>
              <a:rPr lang="en-US" sz="1400" dirty="0"/>
              <a:t> bambini </a:t>
            </a:r>
            <a:r>
              <a:rPr lang="en-US" sz="1400" dirty="0" err="1"/>
              <a:t>possono</a:t>
            </a:r>
            <a:r>
              <a:rPr lang="en-US" sz="1400" dirty="0"/>
              <a:t> </a:t>
            </a:r>
            <a:r>
              <a:rPr lang="en-US" sz="1400" dirty="0" err="1"/>
              <a:t>vedere</a:t>
            </a:r>
            <a:r>
              <a:rPr lang="en-US" sz="1400" dirty="0"/>
              <a:t> le </a:t>
            </a:r>
            <a:r>
              <a:rPr lang="en-US" sz="1400" dirty="0" err="1"/>
              <a:t>situazioni</a:t>
            </a:r>
            <a:r>
              <a:rPr lang="en-US" sz="1400" dirty="0"/>
              <a:t> da un </a:t>
            </a:r>
            <a:r>
              <a:rPr lang="en-US" sz="1400" dirty="0" err="1"/>
              <a:t>altro</a:t>
            </a:r>
            <a:r>
              <a:rPr lang="en-US" sz="1400" dirty="0"/>
              <a:t> punto di vista, </a:t>
            </a:r>
            <a:r>
              <a:rPr lang="en-US" sz="1400" dirty="0" err="1"/>
              <a:t>comprendere</a:t>
            </a:r>
            <a:r>
              <a:rPr lang="en-US" sz="1400" dirty="0"/>
              <a:t> </a:t>
            </a:r>
            <a:r>
              <a:rPr lang="en-US" sz="1400" dirty="0" err="1"/>
              <a:t>meccanismi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non </a:t>
            </a:r>
            <a:r>
              <a:rPr lang="en-US" sz="1400" dirty="0" err="1"/>
              <a:t>avevano</a:t>
            </a:r>
            <a:r>
              <a:rPr lang="en-US" sz="1400" dirty="0"/>
              <a:t> </a:t>
            </a:r>
            <a:r>
              <a:rPr lang="en-US" sz="1400" dirty="0" err="1"/>
              <a:t>considerato</a:t>
            </a:r>
            <a:r>
              <a:rPr lang="en-US" sz="1400" dirty="0"/>
              <a:t>, </a:t>
            </a:r>
            <a:r>
              <a:rPr lang="en-US" sz="1400" dirty="0" err="1"/>
              <a:t>mettersi</a:t>
            </a:r>
            <a:r>
              <a:rPr lang="en-US" sz="1400" dirty="0"/>
              <a:t> in </a:t>
            </a:r>
            <a:r>
              <a:rPr lang="en-US" sz="1400" dirty="0" err="1"/>
              <a:t>gioco</a:t>
            </a:r>
            <a:r>
              <a:rPr lang="en-US" sz="1400" dirty="0"/>
              <a:t> e </a:t>
            </a:r>
            <a:r>
              <a:rPr lang="en-US" sz="1400" dirty="0" err="1"/>
              <a:t>soprattutto</a:t>
            </a:r>
            <a:r>
              <a:rPr lang="en-US" sz="1400" dirty="0"/>
              <a:t> in </a:t>
            </a:r>
            <a:r>
              <a:rPr lang="en-US" sz="1400" dirty="0" err="1"/>
              <a:t>discussione</a:t>
            </a:r>
            <a:r>
              <a:rPr lang="en-US" sz="1400" dirty="0"/>
              <a:t>.</a:t>
            </a:r>
            <a:endParaRPr lang="it-IT"/>
          </a:p>
          <a:p>
            <a:pPr marL="0">
              <a:lnSpc>
                <a:spcPct val="110000"/>
              </a:lnSpc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Ha un forte </a:t>
            </a:r>
            <a:r>
              <a:rPr lang="en-US" sz="1400" err="1"/>
              <a:t>impatto</a:t>
            </a:r>
            <a:r>
              <a:rPr lang="en-US" sz="1400" dirty="0"/>
              <a:t> </a:t>
            </a:r>
            <a:r>
              <a:rPr lang="en-US" sz="1400" err="1"/>
              <a:t>sulla</a:t>
            </a:r>
            <a:r>
              <a:rPr lang="en-US" sz="1400" dirty="0"/>
              <a:t> </a:t>
            </a:r>
            <a:r>
              <a:rPr lang="en-US" sz="1400" err="1"/>
              <a:t>creatività</a:t>
            </a:r>
            <a:r>
              <a:rPr lang="en-US" sz="1400" dirty="0"/>
              <a:t> </a:t>
            </a:r>
            <a:r>
              <a:rPr lang="en-US" sz="1400" err="1"/>
              <a:t>dei</a:t>
            </a:r>
            <a:r>
              <a:rPr lang="en-US" sz="1400" dirty="0"/>
              <a:t> bambini, è </a:t>
            </a:r>
            <a:r>
              <a:rPr lang="en-US" sz="1400" err="1"/>
              <a:t>infatti</a:t>
            </a:r>
            <a:r>
              <a:rPr lang="en-US" sz="1400" dirty="0"/>
              <a:t> </a:t>
            </a:r>
            <a:r>
              <a:rPr lang="en-US" sz="1400" err="1"/>
              <a:t>una</a:t>
            </a:r>
            <a:r>
              <a:rPr lang="en-US" sz="1400" dirty="0"/>
              <a:t> </a:t>
            </a:r>
            <a:r>
              <a:rPr lang="en-US" sz="1400" err="1"/>
              <a:t>metodologia</a:t>
            </a:r>
            <a:r>
              <a:rPr lang="en-US" sz="1400" dirty="0"/>
              <a:t> </a:t>
            </a:r>
            <a:r>
              <a:rPr lang="en-US" sz="1400" err="1"/>
              <a:t>attiva</a:t>
            </a:r>
            <a:r>
              <a:rPr lang="en-US" sz="1400" dirty="0"/>
              <a:t> </a:t>
            </a:r>
            <a:r>
              <a:rPr lang="en-US" sz="1400" err="1"/>
              <a:t>che</a:t>
            </a:r>
            <a:r>
              <a:rPr lang="en-US" sz="1400" dirty="0"/>
              <a:t> </a:t>
            </a:r>
            <a:r>
              <a:rPr lang="en-US" sz="1400" err="1"/>
              <a:t>permette</a:t>
            </a:r>
            <a:r>
              <a:rPr lang="en-US" sz="1400" dirty="0"/>
              <a:t> di vivere </a:t>
            </a:r>
            <a:r>
              <a:rPr lang="en-US" sz="1400" err="1"/>
              <a:t>una</a:t>
            </a:r>
            <a:r>
              <a:rPr lang="en-US" sz="1400" dirty="0"/>
              <a:t> </a:t>
            </a:r>
            <a:r>
              <a:rPr lang="en-US" sz="1400" err="1"/>
              <a:t>storia</a:t>
            </a:r>
            <a:r>
              <a:rPr lang="en-US" sz="1400" dirty="0"/>
              <a:t> </a:t>
            </a:r>
            <a:r>
              <a:rPr lang="en-US" sz="1400" err="1"/>
              <a:t>mettendosi</a:t>
            </a:r>
            <a:r>
              <a:rPr lang="en-US" sz="1400" dirty="0"/>
              <a:t> </a:t>
            </a:r>
            <a:r>
              <a:rPr lang="en-US" sz="1400" err="1"/>
              <a:t>nei</a:t>
            </a:r>
            <a:r>
              <a:rPr lang="en-US" sz="1400" dirty="0"/>
              <a:t> panni di </a:t>
            </a:r>
            <a:r>
              <a:rPr lang="en-US" sz="1400" err="1"/>
              <a:t>qualcun</a:t>
            </a:r>
            <a:r>
              <a:rPr lang="en-US" sz="1400" dirty="0"/>
              <a:t> </a:t>
            </a:r>
            <a:r>
              <a:rPr lang="en-US" sz="1400" err="1"/>
              <a:t>altro</a:t>
            </a:r>
            <a:r>
              <a:rPr lang="en-US" sz="1400" dirty="0"/>
              <a:t>, </a:t>
            </a:r>
            <a:r>
              <a:rPr lang="en-US" sz="1400" err="1"/>
              <a:t>appropriandosi</a:t>
            </a:r>
            <a:r>
              <a:rPr lang="en-US" sz="1400" dirty="0"/>
              <a:t> di </a:t>
            </a:r>
            <a:r>
              <a:rPr lang="en-US" sz="1400" err="1"/>
              <a:t>conoscenze</a:t>
            </a:r>
            <a:r>
              <a:rPr lang="en-US" sz="1400" dirty="0"/>
              <a:t> e </a:t>
            </a:r>
            <a:r>
              <a:rPr lang="en-US" sz="1400" err="1"/>
              <a:t>abilità</a:t>
            </a:r>
            <a:r>
              <a:rPr lang="en-US" sz="1400" dirty="0"/>
              <a:t> in un </a:t>
            </a:r>
            <a:r>
              <a:rPr lang="en-US" sz="1400" err="1"/>
              <a:t>processo</a:t>
            </a:r>
            <a:r>
              <a:rPr lang="en-US" sz="1400" dirty="0"/>
              <a:t> di </a:t>
            </a:r>
            <a:r>
              <a:rPr lang="en-US" sz="1400" err="1"/>
              <a:t>partecipazione</a:t>
            </a:r>
            <a:r>
              <a:rPr lang="en-US" sz="1400" dirty="0"/>
              <a:t> </a:t>
            </a:r>
            <a:r>
              <a:rPr lang="en-US" sz="1400" err="1"/>
              <a:t>creativa</a:t>
            </a:r>
            <a:r>
              <a:rPr lang="en-US" sz="1400" dirty="0"/>
              <a:t>.</a:t>
            </a:r>
          </a:p>
          <a:p>
            <a:pPr>
              <a:lnSpc>
                <a:spcPct val="110000"/>
              </a:lnSpc>
            </a:pPr>
            <a:endParaRPr lang="en-US" sz="1400"/>
          </a:p>
          <a:p>
            <a:pPr>
              <a:lnSpc>
                <a:spcPct val="110000"/>
              </a:lnSpc>
            </a:pPr>
            <a:endParaRPr lang="en-US" sz="1400"/>
          </a:p>
        </p:txBody>
      </p:sp>
      <p:pic>
        <p:nvPicPr>
          <p:cNvPr id="6" name="Immagine 5" descr="Immagine che contiene persona, vestiti, Viso umano, interno&#10;&#10;Il contenuto generato dall'IA potrebbe non essere corretto.">
            <a:extLst>
              <a:ext uri="{FF2B5EF4-FFF2-40B4-BE49-F238E27FC236}">
                <a16:creationId xmlns:a16="http://schemas.microsoft.com/office/drawing/2014/main" id="{C61F133B-9E9B-AD66-4BFB-931BAD5D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20677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0F7771-9FA0-C665-016C-0E4FC59C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51" y="137651"/>
            <a:ext cx="3907581" cy="10391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 è il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ruolo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dell’insegnante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B08CE-93CC-256B-3927-EDCC295F2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70" y="1177679"/>
            <a:ext cx="4344165" cy="5425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1200" b="1" dirty="0" err="1"/>
              <a:t>Dà</a:t>
            </a:r>
            <a:r>
              <a:rPr lang="en-US" sz="1200" b="1" dirty="0"/>
              <a:t> </a:t>
            </a:r>
            <a:r>
              <a:rPr lang="en-US" sz="1200" b="1" dirty="0" err="1"/>
              <a:t>impulso</a:t>
            </a:r>
            <a:r>
              <a:rPr lang="en-US" sz="1200" b="1" dirty="0"/>
              <a:t> alla </a:t>
            </a:r>
            <a:r>
              <a:rPr lang="en-US" sz="1200" b="1" dirty="0" err="1"/>
              <a:t>storia</a:t>
            </a:r>
            <a:endParaRPr lang="en-US" sz="1200" b="1" dirty="0"/>
          </a:p>
          <a:p>
            <a:pPr marL="285750" indent="-285750">
              <a:buAutoNum type="arabicPeriod"/>
            </a:pPr>
            <a:r>
              <a:rPr lang="en-US" sz="1200" b="1" dirty="0" err="1"/>
              <a:t>determina</a:t>
            </a:r>
            <a:r>
              <a:rPr lang="en-US" sz="1200" b="1" dirty="0"/>
              <a:t> il setting e </a:t>
            </a:r>
            <a:r>
              <a:rPr lang="en-US" sz="1200" b="1" dirty="0" err="1"/>
              <a:t>l'ambientazione</a:t>
            </a:r>
            <a:r>
              <a:rPr lang="en-US" sz="1200" b="1" dirty="0"/>
              <a:t> </a:t>
            </a:r>
            <a:r>
              <a:rPr lang="en-US" sz="1200" b="1" dirty="0" err="1"/>
              <a:t>entro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quali</a:t>
            </a:r>
            <a:r>
              <a:rPr lang="en-US" sz="1200" b="1" dirty="0"/>
              <a:t> </a:t>
            </a:r>
            <a:r>
              <a:rPr lang="en-US" sz="1200" b="1" dirty="0" err="1"/>
              <a:t>si</a:t>
            </a:r>
            <a:r>
              <a:rPr lang="en-US" sz="1200" b="1" dirty="0"/>
              <a:t> </a:t>
            </a:r>
            <a:r>
              <a:rPr lang="en-US" sz="1200" b="1" dirty="0" err="1"/>
              <a:t>svolge</a:t>
            </a:r>
            <a:r>
              <a:rPr lang="en-US" sz="1200" b="1" dirty="0"/>
              <a:t> il </a:t>
            </a:r>
            <a:r>
              <a:rPr lang="en-US" sz="1200" b="1" dirty="0" err="1"/>
              <a:t>racconto</a:t>
            </a:r>
            <a:endParaRPr lang="en-US" sz="1200" b="1" dirty="0"/>
          </a:p>
          <a:p>
            <a:pPr marL="285750" indent="-285750">
              <a:buAutoNum type="arabicPeriod"/>
            </a:pPr>
            <a:r>
              <a:rPr lang="en-US" sz="1200" b="1" dirty="0" err="1"/>
              <a:t>definisce</a:t>
            </a:r>
            <a:r>
              <a:rPr lang="en-US" sz="1200" b="1" dirty="0"/>
              <a:t> e </a:t>
            </a:r>
            <a:r>
              <a:rPr lang="en-US" sz="1200" b="1" dirty="0" err="1"/>
              <a:t>fornisce</a:t>
            </a:r>
            <a:r>
              <a:rPr lang="en-US" sz="1200" b="1" dirty="0"/>
              <a:t> tutti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materiali</a:t>
            </a:r>
            <a:r>
              <a:rPr lang="en-US" sz="1200" b="1" dirty="0"/>
              <a:t> </a:t>
            </a:r>
            <a:r>
              <a:rPr lang="en-US" sz="1200" b="1" dirty="0" err="1"/>
              <a:t>necessari</a:t>
            </a:r>
            <a:r>
              <a:rPr lang="en-US" sz="1200" b="1" dirty="0"/>
              <a:t> </a:t>
            </a:r>
            <a:r>
              <a:rPr lang="en-US" sz="1200" b="1" dirty="0" err="1"/>
              <a:t>affinché</a:t>
            </a:r>
            <a:r>
              <a:rPr lang="en-US" sz="1200" b="1" dirty="0"/>
              <a:t> la </a:t>
            </a:r>
            <a:r>
              <a:rPr lang="en-US" sz="1200" b="1" dirty="0" err="1"/>
              <a:t>drammatizzazione</a:t>
            </a:r>
            <a:r>
              <a:rPr lang="en-US" sz="1200" b="1" dirty="0"/>
              <a:t> </a:t>
            </a:r>
            <a:r>
              <a:rPr lang="en-US" sz="1200" b="1" dirty="0" err="1"/>
              <a:t>abbia</a:t>
            </a:r>
            <a:r>
              <a:rPr lang="en-US" sz="1200" b="1" dirty="0"/>
              <a:t> </a:t>
            </a:r>
            <a:r>
              <a:rPr lang="en-US" sz="1200" b="1" dirty="0" err="1"/>
              <a:t>successo</a:t>
            </a:r>
            <a:endParaRPr lang="en-US" sz="1200" b="1" dirty="0"/>
          </a:p>
          <a:p>
            <a:pPr marL="285750" indent="-285750">
              <a:buAutoNum type="arabicPeriod"/>
            </a:pPr>
            <a:r>
              <a:rPr lang="en-US" sz="1200" b="1" dirty="0" err="1"/>
              <a:t>guida</a:t>
            </a:r>
            <a:r>
              <a:rPr lang="en-US" sz="1200" b="1" dirty="0"/>
              <a:t> </a:t>
            </a:r>
            <a:r>
              <a:rPr lang="en-US" sz="1200" b="1" dirty="0" err="1"/>
              <a:t>l'immaginazione</a:t>
            </a:r>
            <a:r>
              <a:rPr lang="en-US" sz="1200" b="1" dirty="0"/>
              <a:t> </a:t>
            </a:r>
            <a:r>
              <a:rPr lang="en-US" sz="1200" b="1" dirty="0" err="1"/>
              <a:t>dei</a:t>
            </a:r>
            <a:r>
              <a:rPr lang="en-US" sz="1200" b="1" dirty="0"/>
              <a:t> bambini</a:t>
            </a:r>
          </a:p>
          <a:p>
            <a:pPr marL="285750" indent="-285750">
              <a:buAutoNum type="arabicPeriod"/>
            </a:pPr>
            <a:r>
              <a:rPr lang="en-US" sz="1200" b="1" err="1"/>
              <a:t>facilita</a:t>
            </a:r>
            <a:endParaRPr lang="it-IT" sz="1200" b="1"/>
          </a:p>
          <a:p>
            <a:pPr marL="285750" indent="-285750">
              <a:buAutoNum type="arabicPeriod"/>
            </a:pPr>
            <a:r>
              <a:rPr lang="en-US" sz="1200" b="1" err="1"/>
              <a:t>osserva</a:t>
            </a:r>
            <a:endParaRPr lang="en-US" sz="1200" b="1"/>
          </a:p>
          <a:p>
            <a:pPr marL="285750" indent="-285750">
              <a:buAutoNum type="arabicPeriod"/>
            </a:pPr>
            <a:r>
              <a:rPr lang="en-US" sz="1200" b="1" dirty="0" err="1"/>
              <a:t>guida</a:t>
            </a:r>
            <a:r>
              <a:rPr lang="en-US" sz="1200" b="1" dirty="0"/>
              <a:t> il </a:t>
            </a:r>
            <a:r>
              <a:rPr lang="en-US" sz="1200" b="1" dirty="0" err="1"/>
              <a:t>confronto</a:t>
            </a:r>
            <a:r>
              <a:rPr lang="en-US" sz="1200" b="1" dirty="0"/>
              <a:t> finale</a:t>
            </a:r>
          </a:p>
          <a:p>
            <a:pPr marL="0" indent="0">
              <a:buNone/>
            </a:pPr>
            <a:r>
              <a:rPr lang="en-US" sz="1200" dirty="0"/>
              <a:t>Il </a:t>
            </a:r>
            <a:r>
              <a:rPr lang="en-US" sz="1200" dirty="0" err="1"/>
              <a:t>successo</a:t>
            </a:r>
            <a:r>
              <a:rPr lang="en-US" sz="1200" dirty="0"/>
              <a:t> </a:t>
            </a:r>
            <a:r>
              <a:rPr lang="en-US" sz="1200" dirty="0" err="1"/>
              <a:t>dell'attività</a:t>
            </a:r>
            <a:r>
              <a:rPr lang="en-US" sz="1200" dirty="0"/>
              <a:t> </a:t>
            </a:r>
            <a:r>
              <a:rPr lang="en-US" sz="1200" dirty="0" err="1"/>
              <a:t>dipende</a:t>
            </a:r>
            <a:r>
              <a:rPr lang="en-US" sz="1200" dirty="0"/>
              <a:t> quasi </a:t>
            </a:r>
            <a:r>
              <a:rPr lang="en-US" sz="1200" dirty="0" err="1"/>
              <a:t>interamente</a:t>
            </a:r>
            <a:r>
              <a:rPr lang="en-US" sz="1200" dirty="0"/>
              <a:t> </a:t>
            </a:r>
            <a:r>
              <a:rPr lang="en-US" sz="1200" dirty="0" err="1"/>
              <a:t>dalla</a:t>
            </a:r>
            <a:r>
              <a:rPr lang="en-US" sz="1200" dirty="0"/>
              <a:t> </a:t>
            </a:r>
            <a:r>
              <a:rPr lang="en-US" sz="1200" dirty="0" err="1"/>
              <a:t>capacità</a:t>
            </a:r>
            <a:r>
              <a:rPr lang="en-US" sz="1200" dirty="0"/>
              <a:t> </a:t>
            </a:r>
            <a:r>
              <a:rPr lang="en-US" sz="1200" dirty="0" err="1"/>
              <a:t>dell'insegnante</a:t>
            </a:r>
            <a:r>
              <a:rPr lang="en-US" sz="1200" dirty="0"/>
              <a:t> di </a:t>
            </a:r>
            <a:r>
              <a:rPr lang="en-US" sz="1200" dirty="0" err="1"/>
              <a:t>agire</a:t>
            </a:r>
            <a:r>
              <a:rPr lang="en-US" sz="1200" dirty="0"/>
              <a:t> come un </a:t>
            </a:r>
            <a:r>
              <a:rPr lang="en-US" sz="1200" dirty="0" err="1"/>
              <a:t>abile</a:t>
            </a:r>
            <a:r>
              <a:rPr lang="en-US" sz="1200" dirty="0"/>
              <a:t> </a:t>
            </a:r>
            <a:r>
              <a:rPr lang="en-US" sz="1200" dirty="0" err="1"/>
              <a:t>regista</a:t>
            </a:r>
            <a:r>
              <a:rPr lang="en-US" sz="1200" dirty="0"/>
              <a:t> </a:t>
            </a:r>
            <a:r>
              <a:rPr lang="en-US" sz="1200" dirty="0" err="1"/>
              <a:t>dell'apprendimemto</a:t>
            </a:r>
            <a:r>
              <a:rPr lang="en-US" sz="1200" dirty="0"/>
              <a:t>,</a:t>
            </a:r>
            <a:r>
              <a:rPr lang="en-US" sz="1200" b="1" dirty="0"/>
              <a:t> un </a:t>
            </a:r>
            <a:r>
              <a:rPr lang="en-US" sz="1200" b="1" dirty="0" err="1"/>
              <a:t>facilitatore</a:t>
            </a:r>
            <a:r>
              <a:rPr lang="en-US" sz="1200" b="1" dirty="0"/>
              <a:t> super partes.</a:t>
            </a:r>
            <a:endParaRPr lang="en-US" sz="1200" b="1" dirty="0">
              <a:latin typeface="Neue Haas Grotesk Text Pro"/>
              <a:cs typeface="Times New Roman"/>
            </a:endParaRPr>
          </a:p>
          <a:p>
            <a:pPr marL="0" indent="0">
              <a:buNone/>
            </a:pPr>
            <a:r>
              <a:rPr lang="en-US" sz="1200" dirty="0">
                <a:latin typeface="Neue Haas Grotesk Text Pro"/>
                <a:cs typeface="Times New Roman"/>
              </a:rPr>
              <a:t>È </a:t>
            </a:r>
            <a:r>
              <a:rPr lang="en-US" sz="1200" dirty="0" err="1">
                <a:latin typeface="Neue Haas Grotesk Text Pro"/>
                <a:cs typeface="Times New Roman"/>
              </a:rPr>
              <a:t>una</a:t>
            </a:r>
            <a:r>
              <a:rPr lang="en-US" sz="1200" dirty="0">
                <a:latin typeface="Neue Haas Grotesk Text Pro"/>
                <a:cs typeface="Times New Roman"/>
              </a:rPr>
              <a:t> </a:t>
            </a:r>
            <a:r>
              <a:rPr lang="en-US" sz="1200" dirty="0" err="1">
                <a:latin typeface="Neue Haas Grotesk Text Pro"/>
                <a:cs typeface="Times New Roman"/>
              </a:rPr>
              <a:t>strategia</a:t>
            </a:r>
            <a:r>
              <a:rPr lang="en-US" sz="1200" dirty="0">
                <a:latin typeface="Neue Haas Grotesk Text Pro"/>
                <a:cs typeface="Times New Roman"/>
              </a:rPr>
              <a:t> </a:t>
            </a:r>
            <a:r>
              <a:rPr lang="en-US" sz="1200" dirty="0" err="1">
                <a:latin typeface="Neue Haas Grotesk Text Pro"/>
                <a:cs typeface="Times New Roman"/>
              </a:rPr>
              <a:t>potente</a:t>
            </a:r>
            <a:r>
              <a:rPr lang="en-US" sz="1200" dirty="0">
                <a:latin typeface="Neue Haas Grotesk Text Pro"/>
                <a:cs typeface="Times New Roman"/>
              </a:rPr>
              <a:t>, </a:t>
            </a:r>
            <a:r>
              <a:rPr lang="en-US" sz="1200" dirty="0" err="1">
                <a:latin typeface="Neue Haas Grotesk Text Pro"/>
                <a:cs typeface="Times New Roman"/>
              </a:rPr>
              <a:t>flessibile</a:t>
            </a:r>
            <a:r>
              <a:rPr lang="en-US" sz="1200" dirty="0">
                <a:latin typeface="Neue Haas Grotesk Text Pro"/>
                <a:cs typeface="Times New Roman"/>
              </a:rPr>
              <a:t> e </a:t>
            </a:r>
            <a:r>
              <a:rPr lang="en-US" sz="1200" dirty="0" err="1">
                <a:latin typeface="Neue Haas Grotesk Text Pro"/>
                <a:cs typeface="Times New Roman"/>
              </a:rPr>
              <a:t>profondamente</a:t>
            </a:r>
            <a:r>
              <a:rPr lang="en-US" sz="1200" dirty="0">
                <a:latin typeface="Neue Haas Grotesk Text Pro"/>
                <a:cs typeface="Times New Roman"/>
              </a:rPr>
              <a:t> </a:t>
            </a:r>
            <a:r>
              <a:rPr lang="en-US" sz="1200" dirty="0" err="1">
                <a:latin typeface="Neue Haas Grotesk Text Pro"/>
                <a:cs typeface="Times New Roman"/>
              </a:rPr>
              <a:t>formativa</a:t>
            </a:r>
            <a:r>
              <a:rPr lang="en-US" sz="1200" dirty="0">
                <a:latin typeface="Neue Haas Grotesk Text Pro"/>
                <a:cs typeface="Times New Roman"/>
              </a:rPr>
              <a:t>, </a:t>
            </a:r>
            <a:r>
              <a:rPr lang="en-US" sz="1200" dirty="0" err="1">
                <a:latin typeface="Neue Haas Grotesk Text Pro"/>
                <a:cs typeface="Times New Roman"/>
              </a:rPr>
              <a:t>capace</a:t>
            </a:r>
            <a:r>
              <a:rPr lang="en-US" sz="1200" dirty="0">
                <a:latin typeface="Neue Haas Grotesk Text Pro"/>
                <a:cs typeface="Times New Roman"/>
              </a:rPr>
              <a:t> di </a:t>
            </a:r>
            <a:r>
              <a:rPr lang="en-US" sz="1200" dirty="0" err="1">
                <a:latin typeface="Neue Haas Grotesk Text Pro"/>
                <a:cs typeface="Times New Roman"/>
              </a:rPr>
              <a:t>rivitalizzare</a:t>
            </a:r>
            <a:r>
              <a:rPr lang="en-US" sz="1200" dirty="0">
                <a:latin typeface="Neue Haas Grotesk Text Pro"/>
                <a:cs typeface="Times New Roman"/>
              </a:rPr>
              <a:t> la </a:t>
            </a:r>
            <a:r>
              <a:rPr lang="en-US" sz="1200" dirty="0" err="1">
                <a:latin typeface="Neue Haas Grotesk Text Pro"/>
                <a:cs typeface="Times New Roman"/>
              </a:rPr>
              <a:t>didattica</a:t>
            </a:r>
            <a:r>
              <a:rPr lang="en-US" sz="1200" dirty="0">
                <a:latin typeface="Neue Haas Grotesk Text Pro"/>
                <a:cs typeface="Times New Roman"/>
              </a:rPr>
              <a:t> e di </a:t>
            </a:r>
            <a:r>
              <a:rPr lang="en-US" sz="1200" dirty="0" err="1">
                <a:latin typeface="Neue Haas Grotesk Text Pro"/>
                <a:cs typeface="Times New Roman"/>
              </a:rPr>
              <a:t>rispondere</a:t>
            </a:r>
            <a:r>
              <a:rPr lang="en-US" sz="1200" dirty="0">
                <a:latin typeface="Neue Haas Grotesk Text Pro"/>
                <a:cs typeface="Times New Roman"/>
              </a:rPr>
              <a:t> alle </a:t>
            </a:r>
            <a:r>
              <a:rPr lang="en-US" sz="1200" dirty="0" err="1">
                <a:latin typeface="Neue Haas Grotesk Text Pro"/>
                <a:cs typeface="Times New Roman"/>
              </a:rPr>
              <a:t>esigenze</a:t>
            </a:r>
            <a:r>
              <a:rPr lang="en-US" sz="1200" dirty="0">
                <a:latin typeface="Neue Haas Grotesk Text Pro"/>
                <a:cs typeface="Times New Roman"/>
              </a:rPr>
              <a:t> degli </a:t>
            </a:r>
            <a:r>
              <a:rPr lang="en-US" sz="1200" dirty="0" err="1">
                <a:latin typeface="Neue Haas Grotesk Text Pro"/>
                <a:cs typeface="Times New Roman"/>
              </a:rPr>
              <a:t>studenti</a:t>
            </a:r>
            <a:r>
              <a:rPr lang="en-US" sz="1200" dirty="0">
                <a:latin typeface="Neue Haas Grotesk Text Pro"/>
                <a:cs typeface="Times New Roman"/>
              </a:rPr>
              <a:t> di </a:t>
            </a:r>
            <a:r>
              <a:rPr lang="en-US" sz="1200" dirty="0" err="1">
                <a:latin typeface="Neue Haas Grotesk Text Pro"/>
                <a:cs typeface="Times New Roman"/>
              </a:rPr>
              <a:t>oggi</a:t>
            </a:r>
            <a:r>
              <a:rPr lang="en-US" sz="1200" dirty="0">
                <a:latin typeface="Neue Haas Grotesk Text Pro"/>
                <a:cs typeface="Times New Roman"/>
              </a:rPr>
              <a:t>. </a:t>
            </a:r>
            <a:r>
              <a:rPr lang="en-US" sz="1200" dirty="0" err="1">
                <a:latin typeface="Neue Haas Grotesk Text Pro"/>
                <a:cs typeface="Times New Roman"/>
              </a:rPr>
              <a:t>Richiede</a:t>
            </a:r>
            <a:r>
              <a:rPr lang="en-US" sz="1200" dirty="0">
                <a:latin typeface="Neue Haas Grotesk Text Pro"/>
                <a:cs typeface="Times New Roman"/>
              </a:rPr>
              <a:t> </a:t>
            </a:r>
            <a:r>
              <a:rPr lang="en-US" sz="1200" dirty="0" err="1">
                <a:latin typeface="Neue Haas Grotesk Text Pro"/>
                <a:cs typeface="Times New Roman"/>
              </a:rPr>
              <a:t>preparazione</a:t>
            </a:r>
            <a:r>
              <a:rPr lang="en-US" sz="1200" dirty="0">
                <a:latin typeface="Neue Haas Grotesk Text Pro"/>
                <a:cs typeface="Times New Roman"/>
              </a:rPr>
              <a:t> e un </a:t>
            </a:r>
            <a:r>
              <a:rPr lang="en-US" sz="1200" dirty="0" err="1">
                <a:latin typeface="Neue Haas Grotesk Text Pro"/>
                <a:cs typeface="Times New Roman"/>
              </a:rPr>
              <a:t>cambio</a:t>
            </a:r>
            <a:r>
              <a:rPr lang="en-US" sz="1200" dirty="0">
                <a:latin typeface="Neue Haas Grotesk Text Pro"/>
                <a:cs typeface="Times New Roman"/>
              </a:rPr>
              <a:t> di </a:t>
            </a:r>
            <a:r>
              <a:rPr lang="en-US" sz="1200" dirty="0" err="1">
                <a:latin typeface="Neue Haas Grotesk Text Pro"/>
                <a:cs typeface="Times New Roman"/>
              </a:rPr>
              <a:t>prospettiva</a:t>
            </a:r>
            <a:r>
              <a:rPr lang="en-US" sz="1200" dirty="0">
                <a:latin typeface="Neue Haas Grotesk Text Pro"/>
                <a:cs typeface="Times New Roman"/>
              </a:rPr>
              <a:t> da </a:t>
            </a:r>
            <a:r>
              <a:rPr lang="en-US" sz="1200" dirty="0" err="1">
                <a:latin typeface="Neue Haas Grotesk Text Pro"/>
                <a:cs typeface="Times New Roman"/>
              </a:rPr>
              <a:t>parte</a:t>
            </a:r>
            <a:r>
              <a:rPr lang="en-US" sz="1200" dirty="0">
                <a:latin typeface="Neue Haas Grotesk Text Pro"/>
                <a:cs typeface="Times New Roman"/>
              </a:rPr>
              <a:t> del </a:t>
            </a:r>
            <a:r>
              <a:rPr lang="en-US" sz="1200" dirty="0" err="1">
                <a:latin typeface="Neue Haas Grotesk Text Pro"/>
                <a:cs typeface="Times New Roman"/>
              </a:rPr>
              <a:t>docente</a:t>
            </a:r>
            <a:r>
              <a:rPr lang="en-US" sz="1200" dirty="0">
                <a:latin typeface="Neue Haas Grotesk Text Pro"/>
                <a:cs typeface="Times New Roman"/>
              </a:rPr>
              <a:t>, </a:t>
            </a:r>
            <a:r>
              <a:rPr lang="en-US" sz="1200" dirty="0" err="1">
                <a:latin typeface="Neue Haas Grotesk Text Pro"/>
                <a:cs typeface="Times New Roman"/>
              </a:rPr>
              <a:t>che</a:t>
            </a:r>
            <a:r>
              <a:rPr lang="en-US" sz="1200" dirty="0">
                <a:latin typeface="Neue Haas Grotesk Text Pro"/>
                <a:cs typeface="Times New Roman"/>
              </a:rPr>
              <a:t> </a:t>
            </a:r>
            <a:r>
              <a:rPr lang="en-US" sz="1200" b="1" dirty="0">
                <a:latin typeface="Neue Haas Grotesk Text Pro"/>
                <a:cs typeface="Times New Roman"/>
              </a:rPr>
              <a:t>da </a:t>
            </a:r>
            <a:r>
              <a:rPr lang="en-US" sz="1200" b="1" dirty="0" err="1">
                <a:latin typeface="Neue Haas Grotesk Text Pro"/>
                <a:cs typeface="Times New Roman"/>
              </a:rPr>
              <a:t>trasmettitore</a:t>
            </a:r>
            <a:r>
              <a:rPr lang="en-US" sz="1200" b="1" dirty="0">
                <a:latin typeface="Neue Haas Grotesk Text Pro"/>
                <a:cs typeface="Times New Roman"/>
              </a:rPr>
              <a:t> di </a:t>
            </a:r>
            <a:r>
              <a:rPr lang="en-US" sz="1200" b="1" dirty="0" err="1">
                <a:latin typeface="Neue Haas Grotesk Text Pro"/>
                <a:cs typeface="Times New Roman"/>
              </a:rPr>
              <a:t>sapere</a:t>
            </a:r>
            <a:r>
              <a:rPr lang="en-US" sz="1200" b="1" dirty="0">
                <a:latin typeface="Neue Haas Grotesk Text Pro"/>
                <a:cs typeface="Times New Roman"/>
              </a:rPr>
              <a:t> </a:t>
            </a:r>
            <a:r>
              <a:rPr lang="en-US" sz="1200" b="1" dirty="0" err="1">
                <a:latin typeface="Neue Haas Grotesk Text Pro"/>
                <a:cs typeface="Times New Roman"/>
              </a:rPr>
              <a:t>si</a:t>
            </a:r>
            <a:r>
              <a:rPr lang="en-US" sz="1200" b="1" dirty="0">
                <a:latin typeface="Neue Haas Grotesk Text Pro"/>
                <a:cs typeface="Times New Roman"/>
              </a:rPr>
              <a:t> </a:t>
            </a:r>
            <a:r>
              <a:rPr lang="en-US" sz="1200" b="1" dirty="0" err="1">
                <a:latin typeface="Neue Haas Grotesk Text Pro"/>
                <a:cs typeface="Times New Roman"/>
              </a:rPr>
              <a:t>trasforma</a:t>
            </a:r>
            <a:r>
              <a:rPr lang="en-US" sz="1200" b="1" dirty="0">
                <a:latin typeface="Neue Haas Grotesk Text Pro"/>
                <a:cs typeface="Times New Roman"/>
              </a:rPr>
              <a:t> in </a:t>
            </a:r>
            <a:r>
              <a:rPr lang="en-US" sz="1200" b="1" dirty="0" err="1">
                <a:latin typeface="Neue Haas Grotesk Text Pro"/>
                <a:cs typeface="Times New Roman"/>
              </a:rPr>
              <a:t>regista</a:t>
            </a:r>
            <a:r>
              <a:rPr lang="en-US" sz="1200" b="1" dirty="0">
                <a:latin typeface="Neue Haas Grotesk Text Pro"/>
                <a:cs typeface="Times New Roman"/>
              </a:rPr>
              <a:t> di </a:t>
            </a:r>
            <a:r>
              <a:rPr lang="en-US" sz="1200" b="1" dirty="0" err="1">
                <a:latin typeface="Neue Haas Grotesk Text Pro"/>
                <a:cs typeface="Times New Roman"/>
              </a:rPr>
              <a:t>esperienze</a:t>
            </a:r>
            <a:r>
              <a:rPr lang="en-US" sz="1200" b="1" dirty="0">
                <a:latin typeface="Neue Haas Grotesk Text Pro"/>
                <a:cs typeface="Times New Roman"/>
              </a:rPr>
              <a:t>. </a:t>
            </a:r>
            <a:endParaRPr lang="en-US" b="1" dirty="0"/>
          </a:p>
        </p:txBody>
      </p:sp>
      <p:pic>
        <p:nvPicPr>
          <p:cNvPr id="6" name="Segnaposto contenuto 5" descr="Immagine che contiene vestiti, persona, Viso umano, sorriso&#10;&#10;Il contenuto generato dall'IA potrebbe non essere corretto.">
            <a:extLst>
              <a:ext uri="{FF2B5EF4-FFF2-40B4-BE49-F238E27FC236}">
                <a16:creationId xmlns:a16="http://schemas.microsoft.com/office/drawing/2014/main" id="{FF7E9EAE-9C55-112E-5D72-0177BFE0F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r="24171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58E96-1762-0CF8-865A-18607F245D7F}"/>
              </a:ext>
            </a:extLst>
          </p:cNvPr>
          <p:cNvSpPr txBox="1"/>
          <p:nvPr/>
        </p:nvSpPr>
        <p:spPr>
          <a:xfrm>
            <a:off x="1972613" y="5186525"/>
            <a:ext cx="8522642" cy="117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latin typeface="+mj-lt"/>
                <a:ea typeface="+mj-ea"/>
                <a:cs typeface="+mj-cs"/>
              </a:rPr>
              <a:t>Organizzazione di un gioco di ruolo</a:t>
            </a:r>
          </a:p>
        </p:txBody>
      </p:sp>
      <p:pic>
        <p:nvPicPr>
          <p:cNvPr id="2" name="Immagine 1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73807F4D-D66E-CC7B-28EA-F0B9C467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1"/>
          <a:stretch>
            <a:fillRect/>
          </a:stretch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F067E-6041-45E5-309F-A5A4B5F24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75" y="964107"/>
            <a:ext cx="3045957" cy="5893893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b="1" dirty="0"/>
              <a:t>Preparazione </a:t>
            </a:r>
          </a:p>
          <a:p>
            <a:r>
              <a:rPr lang="it-IT" sz="4400" dirty="0"/>
              <a:t>Scegliete una situazione che preveda alcuni personaggi (il numero di personaggi dipende dalla durata dell’attività, oltre che dagli scopi) </a:t>
            </a:r>
          </a:p>
          <a:p>
            <a:r>
              <a:rPr lang="it-IT" sz="4400" dirty="0"/>
              <a:t>Assegnate ad ogni personaggio delle caratteristiche precise: nome, età, caratteristiche personali, posizione o ruolo nella situazione, punto di vista o interessi verso la situazione. redigete un testo che indichi queste caratteristiche e consegnatelo al bambino che dovrà interpretarle </a:t>
            </a:r>
          </a:p>
          <a:p>
            <a:r>
              <a:rPr lang="it-IT" sz="4400" dirty="0"/>
              <a:t>Scrivete un semplice canovaccio per il gioco di ruolo comprendente i fatti e le informazioni necessarie a cogliere la situazione. </a:t>
            </a:r>
          </a:p>
          <a:p>
            <a:r>
              <a:rPr lang="it-IT" sz="4400" dirty="0"/>
              <a:t>Preparate domande o stimoli per l’attività degli osservatori. Preparate indicazioni per una restituzione di quanto osservato che rispetti i diretti partecipanti. 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968817D0-7AE4-5522-09A3-9798D04723F6}"/>
              </a:ext>
            </a:extLst>
          </p:cNvPr>
          <p:cNvSpPr txBox="1">
            <a:spLocks/>
          </p:cNvSpPr>
          <p:nvPr/>
        </p:nvSpPr>
        <p:spPr>
          <a:xfrm>
            <a:off x="3346666" y="964106"/>
            <a:ext cx="2650821" cy="5893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b="1" dirty="0"/>
              <a:t>Messa in scena</a:t>
            </a:r>
          </a:p>
          <a:p>
            <a:r>
              <a:rPr lang="it-IT" sz="1800"/>
              <a:t>Sistemate l’aula in modo che </a:t>
            </a:r>
            <a:r>
              <a:rPr lang="it-IT" sz="1800" dirty="0"/>
              <a:t>ognuno possa partecipare pienamente. </a:t>
            </a:r>
          </a:p>
          <a:p>
            <a:r>
              <a:rPr lang="it-IT" sz="1800" dirty="0"/>
              <a:t>Spiegate lo scopo del gioco di ruolo e motivate la scelta del metodo. </a:t>
            </a:r>
          </a:p>
          <a:p>
            <a:r>
              <a:rPr lang="it-IT" sz="1800" dirty="0"/>
              <a:t>Designate i ruoli verbalmente o distribuendo descrizioni scritte dei personaggi e degli osservatori. </a:t>
            </a:r>
          </a:p>
          <a:p>
            <a:r>
              <a:rPr lang="it-IT" sz="1800" dirty="0"/>
              <a:t>Cercate dei volontari per ricoprire i ruoli. </a:t>
            </a:r>
          </a:p>
          <a:p>
            <a:r>
              <a:rPr lang="it-IT" sz="1800" dirty="0"/>
              <a:t>Consegnate agli osservatori e alle osservatrici le istruzioni per l’osservazione (possono guardare la situazione in generale, oppure fare dei sottogruppi che osservano distintamente ciascuno delle persone attive </a:t>
            </a:r>
            <a:r>
              <a:rPr lang="it-IT" sz="1800"/>
              <a:t>nel gioco di ruolo). </a:t>
            </a:r>
          </a:p>
          <a:p>
            <a:pPr marL="0" indent="0">
              <a:buNone/>
            </a:pPr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8BE1554-AD0E-789D-664D-4FF9607F1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8990" y="964105"/>
            <a:ext cx="2720004" cy="5893895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l">
              <a:buNone/>
            </a:pPr>
            <a:r>
              <a:rPr lang="it-IT" sz="7200" b="1" dirty="0">
                <a:latin typeface="+mj-lt"/>
              </a:rPr>
              <a:t>Verbalizzazione</a:t>
            </a:r>
            <a:endParaRPr lang="it-IT" sz="72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Conducete sempre un momento di discussione su quanto avvenuto durante il gioco di ruolo </a:t>
            </a: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Ricordate agli osservatori e alle osservatrici di seguire le vostre istruzioni su come esprimere le loro osservazioni (non giudicanti). </a:t>
            </a: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Preparate delle domande aperte concernenti i contenuti del gioco di ruolo e le sensazioni provate. Date modo alle e ai partecipanti di rispondere alle vostre domande prima degli osservatori. </a:t>
            </a: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Chiedete alle e ai partecipanti di riflettere sulle analogie fra il gioco di ruolo e altri elementi che volete trattare. </a:t>
            </a: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Non affrettate la discussione su un gioco di ruolo: essa dovrebbe durare almeno quanto il gioco di ruolo stesso. </a:t>
            </a:r>
          </a:p>
          <a:p>
            <a:pPr marL="0" indent="0">
              <a:buNone/>
            </a:pPr>
            <a:endParaRPr lang="it-IT" sz="4400"/>
          </a:p>
          <a:p>
            <a:pPr marL="0" indent="0">
              <a:buNone/>
            </a:pPr>
            <a:endParaRPr lang="it-IT"/>
          </a:p>
          <a:p>
            <a:endParaRPr lang="it-IT"/>
          </a:p>
        </p:txBody>
      </p:sp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0CBF5CB3-A52A-1C50-2C58-10AC210A1452}"/>
              </a:ext>
            </a:extLst>
          </p:cNvPr>
          <p:cNvSpPr txBox="1">
            <a:spLocks/>
          </p:cNvSpPr>
          <p:nvPr/>
        </p:nvSpPr>
        <p:spPr>
          <a:xfrm>
            <a:off x="8938378" y="964104"/>
            <a:ext cx="3181495" cy="5797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 dirty="0"/>
              <a:t> </a:t>
            </a:r>
            <a:r>
              <a:rPr lang="it-IT" sz="7200" b="1" dirty="0"/>
              <a:t>Osservazione</a:t>
            </a:r>
          </a:p>
          <a:p>
            <a:r>
              <a:rPr lang="it-IT" sz="4400" dirty="0"/>
              <a:t>Durante e dopo la messa in scena, gli osservatori svolgono un ruolo attivo e fondamentale.</a:t>
            </a:r>
          </a:p>
          <a:p>
            <a:r>
              <a:rPr lang="it-IT" sz="4400" dirty="0"/>
              <a:t>Osservano in modo attento e non giudicante le interazioni tra i partecipanti, annotando comportamenti linguistici, atteggiamenti comunicativi e dinamiche relazionali.</a:t>
            </a:r>
          </a:p>
          <a:p>
            <a:r>
              <a:rPr lang="it-IT" sz="4400" dirty="0"/>
              <a:t>Si possono usare griglie di osservazione o schede di appunti fornite dall’insegnante, focalizzandosi su elementi precisi (ad esempio: uso del lessico, chiarezza, collaborazione, espressioni non verbali).</a:t>
            </a:r>
          </a:p>
          <a:p>
            <a:r>
              <a:rPr lang="it-IT" sz="4400" dirty="0"/>
              <a:t>L’obiettivo è raccogliere informazioni utili per la successiva fase di riflessione e feedback, valorizzando ciò che è stato efficace e individuando possibili miglioramenti.</a:t>
            </a:r>
          </a:p>
          <a:p>
            <a:r>
              <a:rPr lang="it-IT" sz="4400" dirty="0"/>
              <a:t>È importante che l’osservazione rimanga rispettosa e costruttiva, ponendo l’accento sull’apprendimento e non sull’errore.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4400"/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A7489F-2E8F-2A75-470A-40A0F68F5280}"/>
              </a:ext>
            </a:extLst>
          </p:cNvPr>
          <p:cNvSpPr txBox="1"/>
          <p:nvPr/>
        </p:nvSpPr>
        <p:spPr>
          <a:xfrm>
            <a:off x="3868196" y="245031"/>
            <a:ext cx="46800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/>
              <a:t>Organizzazione di un gioco di ruolo</a:t>
            </a:r>
          </a:p>
        </p:txBody>
      </p:sp>
      <p:pic>
        <p:nvPicPr>
          <p:cNvPr id="17" name="Elemento grafico 16" descr="Appunti con riempimento a tinta unita">
            <a:extLst>
              <a:ext uri="{FF2B5EF4-FFF2-40B4-BE49-F238E27FC236}">
                <a16:creationId xmlns:a16="http://schemas.microsoft.com/office/drawing/2014/main" id="{2F7BC5CD-5C6F-B590-4B6A-3502869F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014" y="6022661"/>
            <a:ext cx="525969" cy="536702"/>
          </a:xfrm>
          <a:prstGeom prst="rect">
            <a:avLst/>
          </a:prstGeom>
        </p:spPr>
      </p:pic>
      <p:pic>
        <p:nvPicPr>
          <p:cNvPr id="20" name="Elemento grafico 19" descr="Dramma con riempimento a tinta unita">
            <a:extLst>
              <a:ext uri="{FF2B5EF4-FFF2-40B4-BE49-F238E27FC236}">
                <a16:creationId xmlns:a16="http://schemas.microsoft.com/office/drawing/2014/main" id="{2FA3147D-9320-C3FC-0E5F-06951E9F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696" y="5968999"/>
            <a:ext cx="693117" cy="585794"/>
          </a:xfrm>
          <a:prstGeom prst="rect">
            <a:avLst/>
          </a:prstGeom>
        </p:spPr>
      </p:pic>
      <p:pic>
        <p:nvPicPr>
          <p:cNvPr id="22" name="Elemento grafico 21" descr="Riunione con riempimento a tinta unita">
            <a:extLst>
              <a:ext uri="{FF2B5EF4-FFF2-40B4-BE49-F238E27FC236}">
                <a16:creationId xmlns:a16="http://schemas.microsoft.com/office/drawing/2014/main" id="{CA0F7B56-632B-D2E6-8401-CC572CD1D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4721" y="6016781"/>
            <a:ext cx="537728" cy="494799"/>
          </a:xfrm>
          <a:prstGeom prst="rect">
            <a:avLst/>
          </a:prstGeom>
        </p:spPr>
      </p:pic>
      <p:pic>
        <p:nvPicPr>
          <p:cNvPr id="24" name="Elemento grafico 23" descr="Occhio con riempimento a tinta unita">
            <a:extLst>
              <a:ext uri="{FF2B5EF4-FFF2-40B4-BE49-F238E27FC236}">
                <a16:creationId xmlns:a16="http://schemas.microsoft.com/office/drawing/2014/main" id="{F02EE464-88F5-BA73-49D8-F1E77208B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3071" y="5967933"/>
            <a:ext cx="588920" cy="5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14B85-B7AA-D018-92CE-2CE5D70B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" y="175807"/>
            <a:ext cx="4790826" cy="6502574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3CC2759-EB67-0B13-41DB-03E23E16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6745" y="828370"/>
            <a:ext cx="6737000" cy="52019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b="1" u="sng" err="1"/>
              <a:t>Materiali</a:t>
            </a:r>
            <a:r>
              <a:rPr lang="en-US" sz="900" b="1" u="sng" dirty="0"/>
              <a:t> </a:t>
            </a:r>
            <a:r>
              <a:rPr lang="en-US" sz="900" b="1" u="sng" err="1"/>
              <a:t>visivi</a:t>
            </a:r>
            <a:r>
              <a:rPr lang="en-US" sz="900" b="1" u="sng" dirty="0"/>
              <a:t> e di </a:t>
            </a:r>
            <a:r>
              <a:rPr lang="en-US" sz="900" b="1" u="sng" err="1"/>
              <a:t>supporto</a:t>
            </a:r>
            <a:r>
              <a:rPr lang="en-US" sz="900" b="1" u="sng" dirty="0"/>
              <a:t> </a:t>
            </a:r>
            <a:r>
              <a:rPr lang="en-US" sz="900" b="1" u="sng" err="1"/>
              <a:t>linguistico</a:t>
            </a:r>
            <a:endParaRPr lang="it-IT" sz="900"/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Flashcards</a:t>
            </a:r>
            <a:r>
              <a:rPr lang="en-US" sz="900" dirty="0"/>
              <a:t> con immagini e parole (es. cibo, vestiti, animali, mezzi di trasporto);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Poster o cartelloni</a:t>
            </a:r>
            <a:r>
              <a:rPr lang="en-US" sz="900" dirty="0"/>
              <a:t> con espressioni utili (“Can I have…?”, “How much is it?”, “Thank you!”);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Schede con dialoghi guidati</a:t>
            </a:r>
            <a:r>
              <a:rPr lang="en-US" sz="900" dirty="0"/>
              <a:t> o frasi da ordinare (come quella che hai mostrato);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err="1"/>
              <a:t>Liste</a:t>
            </a:r>
            <a:r>
              <a:rPr lang="en-US" sz="900" b="1" dirty="0"/>
              <a:t> di </a:t>
            </a:r>
            <a:r>
              <a:rPr lang="en-US" sz="900" b="1" err="1"/>
              <a:t>vocabolario</a:t>
            </a:r>
            <a:r>
              <a:rPr lang="en-US" sz="900" dirty="0"/>
              <a:t> per </a:t>
            </a:r>
            <a:r>
              <a:rPr lang="en-US" sz="900" err="1"/>
              <a:t>tema</a:t>
            </a:r>
            <a:r>
              <a:rPr lang="en-US" sz="900" dirty="0"/>
              <a:t> (shopping, school, food, hobbies).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900" b="1" dirty="0"/>
              <a:t> </a:t>
            </a:r>
            <a:r>
              <a:rPr lang="en-US" sz="900" b="1" u="sng" err="1"/>
              <a:t>Materiali</a:t>
            </a:r>
            <a:r>
              <a:rPr lang="en-US" sz="900" b="1" u="sng" dirty="0"/>
              <a:t> di </a:t>
            </a:r>
            <a:r>
              <a:rPr lang="en-US" sz="900" b="1" u="sng" err="1"/>
              <a:t>simulazione</a:t>
            </a:r>
            <a:endParaRPr lang="en-US" sz="900" b="1" u="sng" dirty="0"/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Oggetti reali o riproduzioni</a:t>
            </a:r>
            <a:r>
              <a:rPr lang="en-US" sz="900" dirty="0"/>
              <a:t>: frutta finta, scatole vuote, giocattoli, banconote e monete finte, biglietti, menù, ecc.;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Costumi e accessori semplici</a:t>
            </a:r>
            <a:r>
              <a:rPr lang="en-US" sz="900" dirty="0"/>
              <a:t>: cappellini, grembiuli, borse, occhiali, badge con il ruolo (es. “shop assistant”, “customer”);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Arredi o angoli tematici</a:t>
            </a:r>
            <a:r>
              <a:rPr lang="en-US" sz="900" dirty="0"/>
              <a:t> in classe (es. “The shop corner”, “The restaurant”, “The travel agency”).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br>
              <a:rPr lang="en-US" sz="900" dirty="0"/>
            </a:br>
            <a:r>
              <a:rPr lang="en-US" sz="900" b="1" u="sng" err="1"/>
              <a:t>Materiali</a:t>
            </a:r>
            <a:r>
              <a:rPr lang="en-US" sz="900" b="1" u="sng" dirty="0"/>
              <a:t> </a:t>
            </a:r>
            <a:r>
              <a:rPr lang="en-US" sz="900" b="1" u="sng" err="1"/>
              <a:t>multimediali</a:t>
            </a:r>
            <a:endParaRPr lang="en-US" sz="900" b="1" u="sng" dirty="0"/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Audio e video</a:t>
            </a:r>
            <a:r>
              <a:rPr lang="en-US" sz="900" dirty="0"/>
              <a:t> di </a:t>
            </a:r>
            <a:r>
              <a:rPr lang="en-US" sz="900" err="1"/>
              <a:t>brevi</a:t>
            </a:r>
            <a:r>
              <a:rPr lang="en-US" sz="900" dirty="0"/>
              <a:t> </a:t>
            </a:r>
            <a:r>
              <a:rPr lang="en-US" sz="900" err="1"/>
              <a:t>dialoghi</a:t>
            </a:r>
            <a:r>
              <a:rPr lang="en-US" sz="900" dirty="0"/>
              <a:t> in inglese per </a:t>
            </a:r>
            <a:r>
              <a:rPr lang="en-US" sz="900" err="1"/>
              <a:t>modellare</a:t>
            </a:r>
            <a:r>
              <a:rPr lang="en-US" sz="900" dirty="0"/>
              <a:t> la </a:t>
            </a:r>
            <a:r>
              <a:rPr lang="en-US" sz="900" err="1"/>
              <a:t>pronuncia</a:t>
            </a:r>
            <a:r>
              <a:rPr lang="en-US" sz="900" dirty="0"/>
              <a:t> e </a:t>
            </a:r>
            <a:r>
              <a:rPr lang="en-US" sz="900" err="1"/>
              <a:t>l’intonazione</a:t>
            </a:r>
            <a:r>
              <a:rPr lang="en-US" sz="900" dirty="0"/>
              <a:t>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Presentazioni o immagini digitali</a:t>
            </a:r>
            <a:r>
              <a:rPr lang="en-US" sz="900" dirty="0"/>
              <a:t> per introdurre il contesto (es. immagini di un mercato, di una scuola, di un aeroporto);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err="1"/>
              <a:t>Applicazioni</a:t>
            </a:r>
            <a:r>
              <a:rPr lang="en-US" sz="900" b="1" dirty="0"/>
              <a:t> o </a:t>
            </a:r>
            <a:r>
              <a:rPr lang="en-US" sz="900" b="1" err="1"/>
              <a:t>giochi</a:t>
            </a:r>
            <a:r>
              <a:rPr lang="en-US" sz="900" b="1" dirty="0"/>
              <a:t> </a:t>
            </a:r>
            <a:r>
              <a:rPr lang="en-US" sz="900" b="1" err="1"/>
              <a:t>interattivi</a:t>
            </a:r>
            <a:r>
              <a:rPr lang="en-US" sz="900" dirty="0"/>
              <a:t> per </a:t>
            </a:r>
            <a:r>
              <a:rPr lang="en-US" sz="900" err="1"/>
              <a:t>esercitare</a:t>
            </a:r>
            <a:r>
              <a:rPr lang="en-US" sz="900" dirty="0"/>
              <a:t> le </a:t>
            </a:r>
            <a:r>
              <a:rPr lang="en-US" sz="900" err="1"/>
              <a:t>strutture</a:t>
            </a:r>
            <a:r>
              <a:rPr lang="en-US" sz="900" dirty="0"/>
              <a:t> </a:t>
            </a:r>
            <a:r>
              <a:rPr lang="en-US" sz="900" err="1"/>
              <a:t>linguistiche</a:t>
            </a:r>
            <a:r>
              <a:rPr lang="en-US" sz="900" dirty="0"/>
              <a:t> in modo </a:t>
            </a:r>
            <a:r>
              <a:rPr lang="en-US" sz="900" err="1"/>
              <a:t>ludico</a:t>
            </a:r>
            <a:r>
              <a:rPr lang="en-US" sz="9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br>
              <a:rPr lang="en-US" sz="900" dirty="0"/>
            </a:br>
            <a:r>
              <a:rPr lang="en-US" sz="900" b="1" dirty="0"/>
              <a:t> </a:t>
            </a:r>
            <a:r>
              <a:rPr lang="en-US" sz="900" b="1" u="sng" err="1"/>
              <a:t>Materiali</a:t>
            </a:r>
            <a:r>
              <a:rPr lang="en-US" sz="900" b="1" u="sng" dirty="0"/>
              <a:t> per la </a:t>
            </a:r>
            <a:r>
              <a:rPr lang="en-US" sz="900" b="1" u="sng" err="1"/>
              <a:t>riflessione</a:t>
            </a:r>
            <a:r>
              <a:rPr lang="en-US" sz="900" b="1" u="sng" dirty="0"/>
              <a:t> e la </a:t>
            </a:r>
            <a:r>
              <a:rPr lang="en-US" sz="900" b="1" u="sng" err="1"/>
              <a:t>verifica</a:t>
            </a:r>
            <a:endParaRPr lang="en-US" sz="900" b="1" u="sng" dirty="0"/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Schede di autovalutazione</a:t>
            </a:r>
            <a:r>
              <a:rPr lang="en-US" sz="900" dirty="0"/>
              <a:t> (“I can ask for food in English”, “I can say the price”);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dirty="0"/>
              <a:t>Mini-book o </a:t>
            </a:r>
            <a:r>
              <a:rPr lang="en-US" sz="900" b="1" err="1"/>
              <a:t>diari</a:t>
            </a:r>
            <a:r>
              <a:rPr lang="en-US" sz="900" b="1" dirty="0"/>
              <a:t> di </a:t>
            </a:r>
            <a:r>
              <a:rPr lang="en-US" sz="900" b="1" err="1"/>
              <a:t>classe</a:t>
            </a:r>
            <a:r>
              <a:rPr lang="en-US" sz="900" dirty="0"/>
              <a:t> dove </a:t>
            </a:r>
            <a:r>
              <a:rPr lang="en-US" sz="900" err="1"/>
              <a:t>i</a:t>
            </a:r>
            <a:r>
              <a:rPr lang="en-US" sz="900" dirty="0"/>
              <a:t> bambini </a:t>
            </a:r>
            <a:r>
              <a:rPr lang="en-US" sz="900" err="1"/>
              <a:t>possono</a:t>
            </a:r>
            <a:r>
              <a:rPr lang="en-US" sz="900" dirty="0"/>
              <a:t> </a:t>
            </a:r>
            <a:r>
              <a:rPr lang="en-US" sz="900" err="1"/>
              <a:t>disegnare</a:t>
            </a:r>
            <a:r>
              <a:rPr lang="en-US" sz="900" dirty="0"/>
              <a:t> e </a:t>
            </a:r>
            <a:r>
              <a:rPr lang="en-US" sz="900" err="1"/>
              <a:t>scrivere</a:t>
            </a:r>
            <a:r>
              <a:rPr lang="en-US" sz="900" dirty="0"/>
              <a:t> </a:t>
            </a:r>
            <a:r>
              <a:rPr lang="en-US" sz="900" err="1"/>
              <a:t>brevi</a:t>
            </a:r>
            <a:r>
              <a:rPr lang="en-US" sz="900" dirty="0"/>
              <a:t> </a:t>
            </a:r>
            <a:r>
              <a:rPr lang="en-US" sz="900" err="1"/>
              <a:t>frasi</a:t>
            </a:r>
            <a:r>
              <a:rPr lang="en-US" sz="900" dirty="0"/>
              <a:t> </a:t>
            </a:r>
            <a:r>
              <a:rPr lang="en-US" sz="900" err="1"/>
              <a:t>su</a:t>
            </a:r>
            <a:r>
              <a:rPr lang="en-US" sz="900" dirty="0"/>
              <a:t> </a:t>
            </a:r>
            <a:r>
              <a:rPr lang="en-US" sz="900" err="1"/>
              <a:t>ciò</a:t>
            </a:r>
            <a:r>
              <a:rPr lang="en-US" sz="900" dirty="0"/>
              <a:t> </a:t>
            </a:r>
            <a:r>
              <a:rPr lang="en-US" sz="900" err="1"/>
              <a:t>che</a:t>
            </a:r>
            <a:r>
              <a:rPr lang="en-US" sz="900" dirty="0"/>
              <a:t> </a:t>
            </a:r>
            <a:r>
              <a:rPr lang="en-US" sz="900" err="1"/>
              <a:t>hanno</a:t>
            </a:r>
            <a:r>
              <a:rPr lang="en-US" sz="900" dirty="0"/>
              <a:t> </a:t>
            </a:r>
            <a:r>
              <a:rPr lang="en-US" sz="900" err="1"/>
              <a:t>recitato</a:t>
            </a:r>
            <a:r>
              <a:rPr lang="en-US" sz="900" dirty="0"/>
              <a:t>;</a:t>
            </a:r>
          </a:p>
          <a:p>
            <a:pPr marL="171450" indent="-171450">
              <a:lnSpc>
                <a:spcPct val="100000"/>
              </a:lnSpc>
            </a:pPr>
            <a:r>
              <a:rPr lang="en-US" sz="900" b="1" err="1"/>
              <a:t>Tabelle</a:t>
            </a:r>
            <a:r>
              <a:rPr lang="en-US" sz="900" b="1" dirty="0"/>
              <a:t> </a:t>
            </a:r>
            <a:r>
              <a:rPr lang="en-US" sz="900" b="1" err="1"/>
              <a:t>lessicali</a:t>
            </a:r>
            <a:r>
              <a:rPr lang="en-US" sz="900" b="1" dirty="0"/>
              <a:t> o </a:t>
            </a:r>
            <a:r>
              <a:rPr lang="en-US" sz="900" b="1" err="1"/>
              <a:t>mappe</a:t>
            </a:r>
            <a:r>
              <a:rPr lang="en-US" sz="900" b="1" dirty="0"/>
              <a:t> </a:t>
            </a:r>
            <a:r>
              <a:rPr lang="en-US" sz="900" b="1" err="1"/>
              <a:t>concettuali</a:t>
            </a:r>
            <a:r>
              <a:rPr lang="en-US" sz="900" dirty="0"/>
              <a:t> per </a:t>
            </a:r>
            <a:r>
              <a:rPr lang="en-US" sz="900" err="1"/>
              <a:t>rivedere</a:t>
            </a:r>
            <a:r>
              <a:rPr lang="en-US" sz="900" dirty="0"/>
              <a:t> le parole </a:t>
            </a:r>
            <a:r>
              <a:rPr lang="en-US" sz="900" err="1"/>
              <a:t>apprese</a:t>
            </a:r>
            <a:r>
              <a:rPr lang="en-US" sz="900" dirty="0"/>
              <a:t> </a:t>
            </a:r>
            <a:r>
              <a:rPr lang="en-US" sz="900" err="1"/>
              <a:t>durante</a:t>
            </a:r>
            <a:r>
              <a:rPr lang="en-US" sz="900" dirty="0"/>
              <a:t> </a:t>
            </a:r>
            <a:r>
              <a:rPr lang="en-US" sz="900" err="1"/>
              <a:t>l’attività</a:t>
            </a:r>
            <a:r>
              <a:rPr lang="en-US" sz="900" dirty="0"/>
              <a:t>.</a:t>
            </a:r>
          </a:p>
          <a:p>
            <a:pPr>
              <a:lnSpc>
                <a:spcPct val="110000"/>
              </a:lnSpc>
            </a:pPr>
            <a:endParaRPr lang="en-US" sz="500"/>
          </a:p>
        </p:txBody>
      </p:sp>
      <p:sp>
        <p:nvSpPr>
          <p:cNvPr id="48" name="Titolo 47">
            <a:extLst>
              <a:ext uri="{FF2B5EF4-FFF2-40B4-BE49-F238E27FC236}">
                <a16:creationId xmlns:a16="http://schemas.microsoft.com/office/drawing/2014/main" id="{CF66A321-B102-59C0-957B-E1C6B451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408" y="162274"/>
            <a:ext cx="7038476" cy="767357"/>
          </a:xfrm>
        </p:spPr>
        <p:txBody>
          <a:bodyPr>
            <a:normAutofit/>
          </a:bodyPr>
          <a:lstStyle/>
          <a:p>
            <a:r>
              <a:rPr lang="it-IT" dirty="0"/>
              <a:t>Materiali efficaci</a:t>
            </a:r>
          </a:p>
        </p:txBody>
      </p:sp>
    </p:spTree>
    <p:extLst>
      <p:ext uri="{BB962C8B-B14F-4D97-AF65-F5344CB8AC3E}">
        <p14:creationId xmlns:p14="http://schemas.microsoft.com/office/powerpoint/2010/main" val="215217976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VanillaVTI</vt:lpstr>
      <vt:lpstr>Presentazione standard di PowerPoint</vt:lpstr>
      <vt:lpstr>COS’E’ IL ROLE PLAY?</vt:lpstr>
      <vt:lpstr>QUALI OBIETTIVI  DI UTILIZZO </vt:lpstr>
      <vt:lpstr>BENEFICI</vt:lpstr>
      <vt:lpstr>Perché utilizzare il role play?</vt:lpstr>
      <vt:lpstr>Qual è il ruolo dell’insegnante?</vt:lpstr>
      <vt:lpstr>Presentazione standard di PowerPoint</vt:lpstr>
      <vt:lpstr>Presentazione standard di PowerPoint</vt:lpstr>
      <vt:lpstr>Materiali efficaci</vt:lpstr>
      <vt:lpstr>L’uso efficace per l’insegnamento della lingua straniera</vt:lpstr>
      <vt:lpstr>VARIANTI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xsc</dc:creator>
  <cp:revision>199</cp:revision>
  <dcterms:created xsi:type="dcterms:W3CDTF">2025-11-05T21:33:14Z</dcterms:created>
  <dcterms:modified xsi:type="dcterms:W3CDTF">2025-11-13T08:58:18Z</dcterms:modified>
</cp:coreProperties>
</file>