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8" r:id="rId2"/>
    <p:sldId id="259" r:id="rId3"/>
    <p:sldId id="260" r:id="rId4"/>
    <p:sldId id="261" r:id="rId5"/>
    <p:sldId id="311" r:id="rId6"/>
    <p:sldId id="306" r:id="rId7"/>
    <p:sldId id="307" r:id="rId8"/>
    <p:sldId id="308" r:id="rId9"/>
    <p:sldId id="309" r:id="rId10"/>
    <p:sldId id="310" r:id="rId11"/>
    <p:sldId id="312" r:id="rId12"/>
    <p:sldId id="264" r:id="rId13"/>
    <p:sldId id="263" r:id="rId14"/>
    <p:sldId id="313" r:id="rId15"/>
    <p:sldId id="288" r:id="rId16"/>
    <p:sldId id="265" r:id="rId17"/>
    <p:sldId id="267" r:id="rId18"/>
    <p:sldId id="268" r:id="rId19"/>
    <p:sldId id="298" r:id="rId20"/>
    <p:sldId id="299" r:id="rId21"/>
    <p:sldId id="300" r:id="rId22"/>
    <p:sldId id="301" r:id="rId23"/>
    <p:sldId id="302" r:id="rId24"/>
    <p:sldId id="303" r:id="rId25"/>
    <p:sldId id="304" r:id="rId26"/>
    <p:sldId id="305" r:id="rId27"/>
    <p:sldId id="269" r:id="rId28"/>
    <p:sldId id="270" r:id="rId29"/>
    <p:sldId id="289"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19/11/2025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19/11/2025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IX. Dal breve al medio periodo: il modello IS-LM-PC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mf.org/external/pubs/ft/fandd/basics/22_output-gap.htm#:~:text=All%20else%20equal%2C%20if%20the,fall%20to%20reflect%20weak%20dema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mf.org/external/pubs/ft/fandd/basics/22_output-gap.htm#:~:text=All%20else%20equal%2C%20if%20the,fall%20to%20reflect%20weak%20deman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1597A0-AEFD-48F0-8C59-B29D4ED01157}"/>
              </a:ext>
            </a:extLst>
          </p:cNvPr>
          <p:cNvSpPr>
            <a:spLocks noGrp="1"/>
          </p:cNvSpPr>
          <p:nvPr>
            <p:ph type="ctrTitle"/>
          </p:nvPr>
        </p:nvSpPr>
        <p:spPr/>
        <p:txBody>
          <a:bodyPr/>
          <a:lstStyle/>
          <a:p>
            <a:r>
              <a:rPr lang="it-IT" dirty="0"/>
              <a:t>Capitolo IX</a:t>
            </a:r>
          </a:p>
        </p:txBody>
      </p:sp>
      <p:sp>
        <p:nvSpPr>
          <p:cNvPr id="3" name="Sottotitolo 2">
            <a:extLst>
              <a:ext uri="{FF2B5EF4-FFF2-40B4-BE49-F238E27FC236}">
                <a16:creationId xmlns:a16="http://schemas.microsoft.com/office/drawing/2014/main" id="{F00A4249-CCCE-4CFF-B990-CF576FC27373}"/>
              </a:ext>
            </a:extLst>
          </p:cNvPr>
          <p:cNvSpPr>
            <a:spLocks noGrp="1"/>
          </p:cNvSpPr>
          <p:nvPr>
            <p:ph type="subTitle" idx="1"/>
          </p:nvPr>
        </p:nvSpPr>
        <p:spPr/>
        <p:txBody>
          <a:bodyPr/>
          <a:lstStyle/>
          <a:p>
            <a:r>
              <a:rPr lang="it-IT" dirty="0"/>
              <a:t>Dal breve al medio periodo: </a:t>
            </a:r>
            <a:br>
              <a:rPr lang="it-IT" dirty="0"/>
            </a:br>
            <a:r>
              <a:rPr lang="it-IT" dirty="0"/>
              <a:t>il modello IS-LM-PC</a:t>
            </a:r>
          </a:p>
        </p:txBody>
      </p:sp>
      <p:sp>
        <p:nvSpPr>
          <p:cNvPr id="4" name="Segnaposto numero diapositiva 3">
            <a:extLst>
              <a:ext uri="{FF2B5EF4-FFF2-40B4-BE49-F238E27FC236}">
                <a16:creationId xmlns:a16="http://schemas.microsoft.com/office/drawing/2014/main" id="{74FAD658-C621-4870-9C64-7AC2648B7A34}"/>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347806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27719" y="548680"/>
            <a:ext cx="8229600" cy="1143000"/>
          </a:xfrm>
        </p:spPr>
        <p:txBody>
          <a:bodyPr/>
          <a:lstStyle/>
          <a:p>
            <a:r>
              <a:rPr lang="it-IT" sz="2800" dirty="0" smtClean="0"/>
              <a:t>Output gap and </a:t>
            </a:r>
            <a:r>
              <a:rPr lang="it-IT" sz="2800" dirty="0" err="1" smtClean="0"/>
              <a:t>inflation</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10</a:t>
            </a:fld>
            <a:endParaRPr lang="it-IT"/>
          </a:p>
        </p:txBody>
      </p:sp>
      <p:pic>
        <p:nvPicPr>
          <p:cNvPr id="3" name="Immagine 2"/>
          <p:cNvPicPr>
            <a:picLocks noChangeAspect="1"/>
          </p:cNvPicPr>
          <p:nvPr/>
        </p:nvPicPr>
        <p:blipFill>
          <a:blip r:embed="rId2"/>
          <a:stretch>
            <a:fillRect/>
          </a:stretch>
        </p:blipFill>
        <p:spPr>
          <a:xfrm>
            <a:off x="611561" y="1048522"/>
            <a:ext cx="7674268" cy="4612726"/>
          </a:xfrm>
          <a:prstGeom prst="rect">
            <a:avLst/>
          </a:prstGeom>
        </p:spPr>
      </p:pic>
    </p:spTree>
    <p:extLst>
      <p:ext uri="{BB962C8B-B14F-4D97-AF65-F5344CB8AC3E}">
        <p14:creationId xmlns:p14="http://schemas.microsoft.com/office/powerpoint/2010/main" val="221058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Output </a:t>
            </a:r>
            <a:r>
              <a:rPr lang="it-IT" sz="3200" dirty="0"/>
              <a:t>gap</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13184" y="980728"/>
            <a:ext cx="8507288" cy="5112568"/>
          </a:xfrm>
        </p:spPr>
        <p:txBody>
          <a:bodyPr>
            <a:normAutofit/>
          </a:bodyPr>
          <a:lstStyle/>
          <a:p>
            <a:pPr marL="0" indent="0">
              <a:buNone/>
            </a:pPr>
            <a:r>
              <a:rPr lang="en-US" sz="2400" dirty="0" smtClean="0"/>
              <a:t>The </a:t>
            </a:r>
            <a:r>
              <a:rPr lang="en-US" sz="2400" dirty="0"/>
              <a:t>output gap is an economic measure of the difference between the actual output of an economy and its potential output. Potential output is the maximum amount of goods and services an economy can turn out when it is most efficient—that is, at full capacity. Often, potential output is referred to as the </a:t>
            </a:r>
            <a:r>
              <a:rPr lang="en-US" sz="2400" i="1" dirty="0"/>
              <a:t>production capacity </a:t>
            </a:r>
            <a:r>
              <a:rPr lang="en-US" sz="2400" dirty="0"/>
              <a:t>of the economy</a:t>
            </a:r>
            <a:r>
              <a:rPr lang="en-US" sz="2400" dirty="0" smtClean="0"/>
              <a:t>.</a:t>
            </a:r>
          </a:p>
          <a:p>
            <a:pPr marL="0" indent="0">
              <a:buNone/>
            </a:pPr>
            <a:endParaRPr lang="en-US" sz="2000" dirty="0">
              <a:solidFill>
                <a:srgbClr val="002060"/>
              </a:solidFill>
            </a:endParaRPr>
          </a:p>
          <a:p>
            <a:pPr marL="0" indent="0">
              <a:buNone/>
            </a:pPr>
            <a:r>
              <a:rPr lang="en-US" sz="2400" dirty="0"/>
              <a:t>Measuring the output gap is no easy task. </a:t>
            </a:r>
            <a:r>
              <a:rPr lang="en-US" sz="2400" b="1" dirty="0"/>
              <a:t>Unlike actual output, the level of potential output and, hence, the output gap cannot be observed directly. Potential output and the output gap can only be estimated</a:t>
            </a:r>
            <a:r>
              <a:rPr lang="en-US" sz="2400" dirty="0"/>
              <a:t>. </a:t>
            </a:r>
            <a:endParaRPr lang="en-US" sz="2400" dirty="0" smtClean="0"/>
          </a:p>
          <a:p>
            <a:pPr marL="0" indent="0">
              <a:buNone/>
            </a:pPr>
            <a:endParaRPr lang="en-US" sz="2400" dirty="0" smtClean="0"/>
          </a:p>
          <a:p>
            <a:pPr marL="0" indent="0">
              <a:buNone/>
            </a:pPr>
            <a:r>
              <a:rPr lang="en-US" sz="1400" dirty="0" smtClean="0"/>
              <a:t>Fonte: </a:t>
            </a:r>
            <a:r>
              <a:rPr lang="en-US" sz="1400" dirty="0" smtClean="0">
                <a:hlinkClick r:id="rId2"/>
              </a:rPr>
              <a:t>https</a:t>
            </a:r>
            <a:r>
              <a:rPr lang="en-US" sz="1400" dirty="0">
                <a:hlinkClick r:id="rId2"/>
              </a:rPr>
              <a:t>://www.imf.org/external/pubs/ft/fandd/basics/22_output-gap.htm#:~:text=All%20else%20equal%2C%20if%20the,fall%20to%20reflect%20weak%20demand</a:t>
            </a:r>
            <a:r>
              <a:rPr lang="en-US" sz="1400" dirty="0" smtClean="0"/>
              <a:t>. </a:t>
            </a:r>
            <a:endParaRPr lang="en-US" sz="1400" dirty="0"/>
          </a:p>
          <a:p>
            <a:pPr marL="0" indent="0">
              <a:buNone/>
            </a:pPr>
            <a:endParaRPr lang="en-US" dirty="0" smtClean="0"/>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382722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Output </a:t>
            </a:r>
            <a:r>
              <a:rPr lang="it-IT" sz="3200" dirty="0"/>
              <a:t>gap</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13184" y="980728"/>
            <a:ext cx="8507288" cy="4968552"/>
          </a:xfrm>
        </p:spPr>
        <p:txBody>
          <a:bodyPr>
            <a:normAutofit fontScale="92500" lnSpcReduction="10000"/>
          </a:bodyPr>
          <a:lstStyle/>
          <a:p>
            <a:pPr marL="0" indent="0">
              <a:buNone/>
            </a:pPr>
            <a:r>
              <a:rPr lang="en-US" dirty="0" smtClean="0"/>
              <a:t>Various </a:t>
            </a:r>
            <a:r>
              <a:rPr lang="en-US" dirty="0"/>
              <a:t>methodologies are used to estimate potential output, </a:t>
            </a:r>
            <a:r>
              <a:rPr lang="en-US" i="1" dirty="0"/>
              <a:t>but they all assume that output can be divided into a trend and a cyclical component</a:t>
            </a:r>
            <a:r>
              <a:rPr lang="en-US" dirty="0"/>
              <a:t>. </a:t>
            </a:r>
            <a:r>
              <a:rPr lang="en-US" b="1" dirty="0">
                <a:solidFill>
                  <a:srgbClr val="FF0000"/>
                </a:solidFill>
              </a:rPr>
              <a:t>The trend is interpreted as a measure of the economy’s potential output and the cycle as a measure of the output gap</a:t>
            </a:r>
            <a:r>
              <a:rPr lang="en-US" dirty="0"/>
              <a:t>. </a:t>
            </a:r>
            <a:endParaRPr lang="en-US" dirty="0" smtClean="0"/>
          </a:p>
          <a:p>
            <a:pPr marL="0" indent="0">
              <a:buNone/>
            </a:pPr>
            <a:endParaRPr lang="en-US" dirty="0"/>
          </a:p>
          <a:p>
            <a:pPr marL="0" indent="0">
              <a:buNone/>
            </a:pPr>
            <a:r>
              <a:rPr lang="en-US" dirty="0" smtClean="0"/>
              <a:t>The </a:t>
            </a:r>
            <a:r>
              <a:rPr lang="en-US" dirty="0" err="1"/>
              <a:t>Hodrick</a:t>
            </a:r>
            <a:r>
              <a:rPr lang="en-US" dirty="0"/>
              <a:t>-Prescott filter is one popular technique for separating the short from the long term. </a:t>
            </a:r>
            <a:endParaRPr lang="en-US" dirty="0" smtClean="0"/>
          </a:p>
          <a:p>
            <a:pPr marL="0" indent="0">
              <a:buNone/>
            </a:pPr>
            <a:endParaRPr lang="en-US" sz="2000" dirty="0" smtClean="0"/>
          </a:p>
          <a:p>
            <a:pPr marL="0" indent="0">
              <a:buNone/>
            </a:pPr>
            <a:r>
              <a:rPr lang="en-US" sz="1500" dirty="0" smtClean="0"/>
              <a:t>Fonte</a:t>
            </a:r>
            <a:r>
              <a:rPr lang="en-US" sz="1500" dirty="0"/>
              <a:t>: </a:t>
            </a:r>
            <a:r>
              <a:rPr lang="en-US" sz="1500" dirty="0">
                <a:hlinkClick r:id="rId2"/>
              </a:rPr>
              <a:t>https://www.imf.org/external/pubs/ft/fandd/basics/22_output-gap.htm#:~:text=All%20else%20equal%2C%20if%20the,fall%20to%20reflect%20weak%20demand</a:t>
            </a:r>
            <a:r>
              <a:rPr lang="en-US" sz="2000" dirty="0"/>
              <a:t>. </a:t>
            </a:r>
            <a:endParaRPr lang="it-IT" sz="20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324508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000" dirty="0"/>
              <a:t>1. Il modello IS-LM-PC</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13</a:t>
            </a:fld>
            <a:endParaRPr lang="it-IT"/>
          </a:p>
        </p:txBody>
      </p:sp>
      <p:pic>
        <p:nvPicPr>
          <p:cNvPr id="5" name="Immagine 4" descr="Immagine che contiene testo, linea, diagramma, Diagramma&#10;&#10;Descrizione generata automaticamente">
            <a:extLst>
              <a:ext uri="{FF2B5EF4-FFF2-40B4-BE49-F238E27FC236}">
                <a16:creationId xmlns:a16="http://schemas.microsoft.com/office/drawing/2014/main" id="{3B70FA25-39D0-641A-FBD1-E3B8AF5DA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727" y="931725"/>
            <a:ext cx="3324545" cy="4994549"/>
          </a:xfrm>
          <a:prstGeom prst="rect">
            <a:avLst/>
          </a:prstGeom>
        </p:spPr>
      </p:pic>
    </p:spTree>
    <p:extLst>
      <p:ext uri="{BB962C8B-B14F-4D97-AF65-F5344CB8AC3E}">
        <p14:creationId xmlns:p14="http://schemas.microsoft.com/office/powerpoint/2010/main" val="310105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13184" y="980728"/>
                <a:ext cx="8507288" cy="4525963"/>
              </a:xfrm>
            </p:spPr>
            <p:txBody>
              <a:bodyPr>
                <a:normAutofit/>
              </a:bodyPr>
              <a:lstStyle/>
              <a:p>
                <a:pPr marL="0" indent="0">
                  <a:buNone/>
                  <a:defRPr/>
                </a:pPr>
                <a:r>
                  <a:rPr lang="it-IT" altLang="it-IT" sz="2400" dirty="0"/>
                  <a:t>Prendendo come riferimento il grafico precedente, ipotizziamo che la banca centrale scelga il tasso </a:t>
                </a:r>
                <a:r>
                  <a:rPr lang="it-IT" altLang="it-IT" sz="2400" i="1" dirty="0"/>
                  <a:t>r</a:t>
                </a:r>
                <a:r>
                  <a:rPr lang="it-IT" altLang="it-IT" sz="2400" dirty="0"/>
                  <a:t>, al quale corrisponde un livello di produzione </a:t>
                </a:r>
                <a:r>
                  <a:rPr lang="it-IT" altLang="it-IT" sz="2400" i="1" dirty="0"/>
                  <a:t>Y</a:t>
                </a:r>
                <a:r>
                  <a:rPr lang="it-IT" altLang="it-IT" sz="2400" dirty="0"/>
                  <a:t>. </a:t>
                </a:r>
              </a:p>
              <a:p>
                <a:pPr marL="0" indent="0">
                  <a:buNone/>
                  <a:defRPr/>
                </a:pPr>
                <a:r>
                  <a:rPr lang="it-IT" altLang="it-IT" sz="2400" dirty="0"/>
                  <a:t>Questo è l’equilibrio di breve periodo che abbiamo già affrontato.</a:t>
                </a:r>
              </a:p>
              <a:p>
                <a:pPr marL="0" indent="0">
                  <a:buNone/>
                  <a:defRPr/>
                </a:pPr>
                <a:endParaRPr lang="it-IT" altLang="it-IT" sz="2400" dirty="0"/>
              </a:p>
              <a:p>
                <a:pPr marL="0" indent="0">
                  <a:buNone/>
                  <a:defRPr/>
                </a:pPr>
                <a:r>
                  <a:rPr lang="it-IT" altLang="it-IT" sz="2400" dirty="0"/>
                  <a:t>Il riquadro inferiore con la curva PC ci sta dicendo però che </a:t>
                </a:r>
                <a:r>
                  <a:rPr lang="it-IT" altLang="it-IT" sz="2400" dirty="0">
                    <a:solidFill>
                      <a:srgbClr val="FF0000"/>
                    </a:solidFill>
                  </a:rPr>
                  <a:t>così si avrà un tasso di inflazione maggiore del tasso atteso </a:t>
                </a:r>
                <a14:m>
                  <m:oMath xmlns:m="http://schemas.openxmlformats.org/officeDocument/2006/math">
                    <m:acc>
                      <m:accPr>
                        <m:chr m:val="̅"/>
                        <m:ctrlPr>
                          <a:rPr lang="it-IT" sz="2400" i="1">
                            <a:solidFill>
                              <a:srgbClr val="FF0000"/>
                            </a:solidFill>
                            <a:latin typeface="Cambria Math" panose="02040503050406030204" pitchFamily="18" charset="0"/>
                          </a:rPr>
                        </m:ctrlPr>
                      </m:accPr>
                      <m:e>
                        <m:r>
                          <a:rPr lang="it-IT" sz="2400" i="1">
                            <a:solidFill>
                              <a:srgbClr val="FF0000"/>
                            </a:solidFill>
                            <a:latin typeface="Cambria Math" panose="02040503050406030204" pitchFamily="18" charset="0"/>
                          </a:rPr>
                          <m:t>𝜋</m:t>
                        </m:r>
                      </m:e>
                    </m:acc>
                  </m:oMath>
                </a14:m>
                <a:r>
                  <a:rPr lang="it-IT" altLang="it-IT" sz="2400" dirty="0">
                    <a:solidFill>
                      <a:srgbClr val="FF0000"/>
                    </a:solidFill>
                  </a:rPr>
                  <a:t>, c’è quindi un output gap positivo e un aumento dell’inflazione</a:t>
                </a:r>
                <a:r>
                  <a:rPr lang="it-IT" altLang="it-IT" sz="2400" dirty="0"/>
                  <a:t>: l’economia si sta </a:t>
                </a:r>
                <a:r>
                  <a:rPr lang="it-IT" altLang="it-IT" sz="2400" dirty="0">
                    <a:solidFill>
                      <a:srgbClr val="FF0000"/>
                    </a:solidFill>
                  </a:rPr>
                  <a:t>surriscaldando</a:t>
                </a:r>
                <a:r>
                  <a:rPr lang="it-IT" altLang="it-IT" sz="2400" dirty="0"/>
                  <a:t>.</a:t>
                </a:r>
              </a:p>
              <a:p>
                <a:pPr>
                  <a:defRPr/>
                </a:pPr>
                <a:endParaRPr lang="it-IT" sz="2400" dirty="0">
                  <a:solidFill>
                    <a:srgbClr val="002060"/>
                  </a:solidFill>
                </a:endParaRPr>
              </a:p>
              <a:p>
                <a:pPr marL="0" indent="0">
                  <a:buNone/>
                  <a:defRPr/>
                </a:pPr>
                <a:endParaRPr lang="it-IT" sz="2400" dirty="0"/>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313184" y="980728"/>
                <a:ext cx="8507288" cy="4525963"/>
              </a:xfrm>
              <a:blipFill>
                <a:blip r:embed="rId2"/>
                <a:stretch>
                  <a:fillRect l="-1074" t="-1078" r="-1218"/>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83770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6" name="Immagine 5" descr="Immagine che contiene testo, mappa&#10;&#10;Descrizione generata automaticamente">
            <a:extLst>
              <a:ext uri="{FF2B5EF4-FFF2-40B4-BE49-F238E27FC236}">
                <a16:creationId xmlns:a16="http://schemas.microsoft.com/office/drawing/2014/main" id="{4D2EA79A-58F9-4E34-9032-699B2567F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44724"/>
            <a:ext cx="3787754" cy="4968552"/>
          </a:xfrm>
          <a:prstGeom prst="rect">
            <a:avLst/>
          </a:prstGeom>
        </p:spPr>
      </p:pic>
      <p:sp>
        <p:nvSpPr>
          <p:cNvPr id="9" name="CasellaDiTesto 8">
            <a:extLst>
              <a:ext uri="{FF2B5EF4-FFF2-40B4-BE49-F238E27FC236}">
                <a16:creationId xmlns:a16="http://schemas.microsoft.com/office/drawing/2014/main" id="{987160BA-7703-436B-AF6E-DD52F5EFD442}"/>
              </a:ext>
            </a:extLst>
          </p:cNvPr>
          <p:cNvSpPr txBox="1"/>
          <p:nvPr/>
        </p:nvSpPr>
        <p:spPr>
          <a:xfrm>
            <a:off x="76180" y="2661627"/>
            <a:ext cx="4320480" cy="923330"/>
          </a:xfrm>
          <a:prstGeom prst="rect">
            <a:avLst/>
          </a:prstGeom>
          <a:noFill/>
        </p:spPr>
        <p:txBody>
          <a:bodyPr wrap="square" rtlCol="0">
            <a:spAutoFit/>
          </a:bodyPr>
          <a:lstStyle/>
          <a:p>
            <a:r>
              <a:rPr lang="it-IT" dirty="0"/>
              <a:t>Nel medio periodo, l’economia converge verso la produzione potenziale e l’inflazione converge verso il tasso </a:t>
            </a:r>
            <a:r>
              <a:rPr lang="it-IT" dirty="0" smtClean="0"/>
              <a:t>obiettivo.</a:t>
            </a:r>
            <a:endParaRPr lang="it-IT" dirty="0"/>
          </a:p>
        </p:txBody>
      </p:sp>
      <p:cxnSp>
        <p:nvCxnSpPr>
          <p:cNvPr id="18" name="Connettore diritto 17"/>
          <p:cNvCxnSpPr/>
          <p:nvPr/>
        </p:nvCxnSpPr>
        <p:spPr>
          <a:xfrm flipH="1">
            <a:off x="5364088" y="2348880"/>
            <a:ext cx="258293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V="1">
            <a:off x="7941764" y="1887290"/>
            <a:ext cx="216024" cy="216024"/>
          </a:xfrm>
          <a:prstGeom prst="line">
            <a:avLst/>
          </a:prstGeom>
          <a:ln w="222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Connettore diritto 22"/>
          <p:cNvCxnSpPr/>
          <p:nvPr/>
        </p:nvCxnSpPr>
        <p:spPr>
          <a:xfrm>
            <a:off x="7934071" y="1871700"/>
            <a:ext cx="216024" cy="216024"/>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4" name="CasellaDiTesto 23"/>
          <p:cNvSpPr txBox="1"/>
          <p:nvPr/>
        </p:nvSpPr>
        <p:spPr>
          <a:xfrm>
            <a:off x="8042083" y="2204865"/>
            <a:ext cx="389679" cy="246221"/>
          </a:xfrm>
          <a:prstGeom prst="rect">
            <a:avLst/>
          </a:prstGeom>
          <a:noFill/>
        </p:spPr>
        <p:txBody>
          <a:bodyPr wrap="square" rtlCol="0">
            <a:spAutoFit/>
          </a:bodyPr>
          <a:lstStyle/>
          <a:p>
            <a:r>
              <a:rPr lang="it-IT" sz="1000" i="1" dirty="0" smtClean="0">
                <a:latin typeface="Times New Roman" panose="02020603050405020304" pitchFamily="18" charset="0"/>
                <a:cs typeface="Times New Roman" panose="02020603050405020304" pitchFamily="18" charset="0"/>
              </a:rPr>
              <a:t>LM</a:t>
            </a:r>
            <a:endParaRPr lang="it-IT" sz="1000" i="1" dirty="0">
              <a:latin typeface="Times New Roman" panose="02020603050405020304" pitchFamily="18" charset="0"/>
              <a:cs typeface="Times New Roman" panose="02020603050405020304" pitchFamily="18" charset="0"/>
            </a:endParaRPr>
          </a:p>
        </p:txBody>
      </p:sp>
      <p:sp>
        <p:nvSpPr>
          <p:cNvPr id="25" name="CasellaDiTesto 24"/>
          <p:cNvSpPr txBox="1"/>
          <p:nvPr/>
        </p:nvSpPr>
        <p:spPr>
          <a:xfrm>
            <a:off x="7846197" y="1657704"/>
            <a:ext cx="470219" cy="246221"/>
          </a:xfrm>
          <a:prstGeom prst="rect">
            <a:avLst/>
          </a:prstGeom>
          <a:noFill/>
        </p:spPr>
        <p:txBody>
          <a:bodyPr wrap="square" rtlCol="0">
            <a:spAutoFit/>
          </a:bodyPr>
          <a:lstStyle/>
          <a:p>
            <a:r>
              <a:rPr lang="it-IT" sz="1000" i="1" dirty="0" smtClean="0">
                <a:latin typeface="Times New Roman" panose="02020603050405020304" pitchFamily="18" charset="0"/>
                <a:cs typeface="Times New Roman" panose="02020603050405020304" pitchFamily="18" charset="0"/>
              </a:rPr>
              <a:t>LM’</a:t>
            </a:r>
            <a:endParaRPr lang="it-IT"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461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457200" y="980728"/>
                <a:ext cx="8507288" cy="4525963"/>
              </a:xfrm>
            </p:spPr>
            <p:txBody>
              <a:bodyPr>
                <a:normAutofit/>
              </a:bodyPr>
              <a:lstStyle/>
              <a:p>
                <a:pPr marL="0" indent="0">
                  <a:buNone/>
                  <a:defRPr/>
                </a:pPr>
                <a:r>
                  <a:rPr lang="it-IT" altLang="it-IT" sz="2400" dirty="0"/>
                  <a:t>In questo caso è plausibile un intervento della politica economica. La </a:t>
                </a:r>
                <a:r>
                  <a:rPr lang="it-IT" altLang="it-IT" sz="2400" dirty="0">
                    <a:solidFill>
                      <a:srgbClr val="FF0000"/>
                    </a:solidFill>
                  </a:rPr>
                  <a:t>banca centrale può</a:t>
                </a:r>
                <a:r>
                  <a:rPr lang="it-IT" altLang="it-IT" sz="2400" dirty="0"/>
                  <a:t>, ad esempio, </a:t>
                </a:r>
                <a:r>
                  <a:rPr lang="it-IT" altLang="it-IT" sz="2400" dirty="0">
                    <a:solidFill>
                      <a:srgbClr val="FF0000"/>
                    </a:solidFill>
                  </a:rPr>
                  <a:t>aumentare il tasso di interesse per riportare la produzione al suo livello potenziale, prima che si destabilizzino le aspettative</a:t>
                </a:r>
                <a:r>
                  <a:rPr lang="it-IT" altLang="it-IT" sz="2400" dirty="0"/>
                  <a:t>.</a:t>
                </a:r>
              </a:p>
              <a:p>
                <a:pPr marL="0" indent="0">
                  <a:buNone/>
                  <a:defRPr/>
                </a:pPr>
                <a:r>
                  <a:rPr lang="it-IT" altLang="it-IT" sz="2400" dirty="0"/>
                  <a:t>Questo sarà l’</a:t>
                </a:r>
                <a:r>
                  <a:rPr lang="it-IT" altLang="it-IT" sz="2400" b="1" dirty="0">
                    <a:solidFill>
                      <a:srgbClr val="FF0000"/>
                    </a:solidFill>
                  </a:rPr>
                  <a:t>equilibrio di medio periodo</a:t>
                </a:r>
                <a:r>
                  <a:rPr lang="it-IT" altLang="it-IT" sz="2400" dirty="0"/>
                  <a:t>.</a:t>
                </a:r>
              </a:p>
              <a:p>
                <a:pPr marL="0" indent="0">
                  <a:buNone/>
                  <a:defRPr/>
                </a:pPr>
                <a:endParaRPr lang="it-IT" altLang="it-IT" sz="2400" dirty="0"/>
              </a:p>
              <a:p>
                <a:pPr marL="0" indent="0">
                  <a:buNone/>
                  <a:defRPr/>
                </a:pPr>
                <a:r>
                  <a:rPr lang="it-IT" altLang="it-IT" sz="2400" dirty="0"/>
                  <a:t>L’equilibrio, con r = </a:t>
                </a:r>
                <a:r>
                  <a:rPr lang="it-IT" altLang="it-IT" sz="2400" dirty="0" err="1"/>
                  <a:t>r</a:t>
                </a:r>
                <a:r>
                  <a:rPr lang="it-IT" altLang="it-IT" sz="2400" baseline="-25000" dirty="0" err="1"/>
                  <a:t>n</a:t>
                </a:r>
                <a:r>
                  <a:rPr lang="it-IT" altLang="it-IT" sz="2400" dirty="0"/>
                  <a:t>(o di </a:t>
                </a:r>
                <a:r>
                  <a:rPr lang="it-IT" altLang="it-IT" sz="2400" dirty="0" err="1"/>
                  <a:t>Wicksell</a:t>
                </a:r>
                <a:r>
                  <a:rPr lang="it-IT" altLang="it-IT" sz="2400" dirty="0"/>
                  <a:t>), si caratterizza per:</a:t>
                </a:r>
              </a:p>
              <a:p>
                <a:pPr>
                  <a:defRPr/>
                </a:pPr>
                <a:r>
                  <a:rPr lang="it-IT" altLang="it-IT" sz="2400" dirty="0"/>
                  <a:t>Y = </a:t>
                </a:r>
                <a:r>
                  <a:rPr lang="it-IT" altLang="it-IT" sz="2400" dirty="0" err="1"/>
                  <a:t>Y</a:t>
                </a:r>
                <a:r>
                  <a:rPr lang="it-IT" altLang="it-IT" sz="2400" baseline="-25000" dirty="0" err="1"/>
                  <a:t>n</a:t>
                </a:r>
                <a:endParaRPr lang="it-IT" altLang="it-IT" sz="2400" baseline="-25000" dirty="0"/>
              </a:p>
              <a:p>
                <a:pPr>
                  <a:defRPr/>
                </a:pPr>
                <a:r>
                  <a:rPr lang="it-IT" altLang="it-IT" sz="2400" dirty="0"/>
                  <a:t>u = u</a:t>
                </a:r>
                <a:r>
                  <a:rPr lang="it-IT" altLang="it-IT" sz="2400" baseline="-25000" dirty="0"/>
                  <a:t>n</a:t>
                </a:r>
              </a:p>
              <a:p>
                <a:pPr>
                  <a:defRPr/>
                </a:pPr>
                <a:r>
                  <a:rPr lang="en-US" altLang="it-IT" sz="2400" i="1" dirty="0">
                    <a:sym typeface="Symbol" pitchFamily="18" charset="2"/>
                  </a:rPr>
                  <a:t> </a:t>
                </a:r>
                <a:r>
                  <a:rPr lang="it-IT" altLang="it-IT" sz="2400" dirty="0">
                    <a:sym typeface="Symbol" pitchFamily="18" charset="2"/>
                  </a:rPr>
                  <a:t> =</a:t>
                </a:r>
                <a:r>
                  <a:rPr lang="it-IT" altLang="it-IT" sz="2400" i="1" dirty="0"/>
                  <a:t> </a:t>
                </a:r>
                <a14:m>
                  <m:oMath xmlns:m="http://schemas.openxmlformats.org/officeDocument/2006/math">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oMath>
                </a14:m>
                <a:endParaRPr lang="it-IT" altLang="it-IT" sz="2400" dirty="0"/>
              </a:p>
              <a:p>
                <a:pPr>
                  <a:defRPr/>
                </a:pPr>
                <a:endParaRPr lang="it-IT" altLang="it-IT" sz="2400" dirty="0"/>
              </a:p>
              <a:p>
                <a:pPr>
                  <a:defRPr/>
                </a:pPr>
                <a:endParaRPr lang="it-IT" sz="2400" dirty="0">
                  <a:solidFill>
                    <a:srgbClr val="002060"/>
                  </a:solidFill>
                </a:endParaRPr>
              </a:p>
              <a:p>
                <a:pPr marL="0" indent="0">
                  <a:buNone/>
                  <a:defRPr/>
                </a:pPr>
                <a:endParaRPr lang="it-IT" sz="2400" dirty="0"/>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457200" y="980728"/>
                <a:ext cx="8507288" cy="4525963"/>
              </a:xfrm>
              <a:blipFill>
                <a:blip r:embed="rId2"/>
                <a:stretch>
                  <a:fillRect l="-1074" t="-1078" r="-215"/>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364694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457200" y="980728"/>
                <a:ext cx="8229600" cy="4525963"/>
              </a:xfrm>
            </p:spPr>
            <p:txBody>
              <a:bodyPr>
                <a:normAutofit/>
              </a:bodyPr>
              <a:lstStyle/>
              <a:p>
                <a:pPr marL="0" indent="0">
                  <a:buNone/>
                  <a:defRPr/>
                </a:pPr>
                <a:r>
                  <a:rPr lang="it-IT" altLang="it-IT" sz="2400" dirty="0"/>
                  <a:t>In ultimo: </a:t>
                </a:r>
                <a:r>
                  <a:rPr lang="it-IT" altLang="it-IT" sz="2400" dirty="0">
                    <a:solidFill>
                      <a:srgbClr val="FF0000"/>
                    </a:solidFill>
                  </a:rPr>
                  <a:t>la moneta e il suo tasso di crescita</a:t>
                </a:r>
                <a:r>
                  <a:rPr lang="it-IT" altLang="it-IT" sz="2400" dirty="0"/>
                  <a:t>.</a:t>
                </a:r>
              </a:p>
              <a:p>
                <a:pPr marL="0" indent="0">
                  <a:buNone/>
                  <a:defRPr/>
                </a:pPr>
                <a:r>
                  <a:rPr lang="it-IT" altLang="it-IT" sz="2400" dirty="0"/>
                  <a:t>Con la produzione al suo livello potenziale, </a:t>
                </a:r>
              </a:p>
              <a:p>
                <a:pPr marL="0" indent="0" algn="ctr">
                  <a:buNone/>
                  <a:defRPr/>
                </a:pPr>
                <a:r>
                  <a:rPr lang="it-IT" altLang="it-IT" sz="2400" i="1" dirty="0"/>
                  <a:t>i = </a:t>
                </a:r>
                <a:r>
                  <a:rPr lang="it-IT" altLang="it-IT" sz="2400" i="1" dirty="0" err="1"/>
                  <a:t>r</a:t>
                </a:r>
                <a:r>
                  <a:rPr lang="it-IT" altLang="it-IT" sz="2400" i="1" baseline="-25000" dirty="0" err="1"/>
                  <a:t>n</a:t>
                </a:r>
                <a:r>
                  <a:rPr lang="it-IT" altLang="it-IT" sz="2400" i="1" dirty="0"/>
                  <a:t> + </a:t>
                </a:r>
                <a14:m>
                  <m:oMath xmlns:m="http://schemas.openxmlformats.org/officeDocument/2006/math">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oMath>
                </a14:m>
                <a:endParaRPr lang="it-IT" altLang="it-IT" sz="2400" i="1" dirty="0"/>
              </a:p>
              <a:p>
                <a:pPr marL="0" indent="0">
                  <a:buNone/>
                  <a:defRPr/>
                </a:pPr>
                <a:r>
                  <a:rPr lang="it-IT" altLang="it-IT" sz="2400" dirty="0"/>
                  <a:t>Dunque, l’equazione caratterizzante la domanda reale di moneta si può scrivere come</a:t>
                </a:r>
              </a:p>
              <a:p>
                <a:pPr marL="0" indent="0">
                  <a:buNone/>
                  <a:defRPr/>
                </a:pPr>
                <a14:m>
                  <m:oMathPara xmlns:m="http://schemas.openxmlformats.org/officeDocument/2006/math">
                    <m:oMathParaPr>
                      <m:jc m:val="centerGroup"/>
                    </m:oMathParaPr>
                    <m:oMath xmlns:m="http://schemas.openxmlformats.org/officeDocument/2006/math">
                      <m:f>
                        <m:fPr>
                          <m:ctrlPr>
                            <a:rPr lang="it-IT" sz="2400" i="1">
                              <a:latin typeface="Cambria Math" panose="02040503050406030204" pitchFamily="18" charset="0"/>
                            </a:rPr>
                          </m:ctrlPr>
                        </m:fPr>
                        <m:num>
                          <m:r>
                            <a:rPr lang="it-IT" sz="2400" i="1">
                              <a:latin typeface="Cambria Math" panose="02040503050406030204" pitchFamily="18" charset="0"/>
                            </a:rPr>
                            <m:t>𝑀</m:t>
                          </m:r>
                        </m:num>
                        <m:den>
                          <m:r>
                            <a:rPr lang="it-IT" sz="2400" i="1">
                              <a:latin typeface="Cambria Math" panose="02040503050406030204" pitchFamily="18" charset="0"/>
                            </a:rPr>
                            <m:t>𝑃</m:t>
                          </m:r>
                        </m:den>
                      </m:f>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𝑌</m:t>
                          </m:r>
                        </m:e>
                        <m:sub>
                          <m:r>
                            <a:rPr lang="it-IT" sz="2400" i="1">
                              <a:latin typeface="Cambria Math" panose="02040503050406030204" pitchFamily="18" charset="0"/>
                            </a:rPr>
                            <m:t>𝑛</m:t>
                          </m:r>
                        </m:sub>
                      </m:sSub>
                      <m:r>
                        <a:rPr lang="it-IT" sz="2400" i="1">
                          <a:latin typeface="Cambria Math" panose="02040503050406030204" pitchFamily="18" charset="0"/>
                        </a:rPr>
                        <m:t>𝐿</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𝑟</m:t>
                          </m:r>
                        </m:e>
                        <m:sub>
                          <m:r>
                            <a:rPr lang="it-IT" sz="2400" i="1">
                              <a:latin typeface="Cambria Math" panose="02040503050406030204" pitchFamily="18" charset="0"/>
                            </a:rPr>
                            <m:t>𝑛</m:t>
                          </m:r>
                        </m:sub>
                      </m:sSub>
                      <m:r>
                        <a:rPr lang="it-IT" sz="2400" i="1">
                          <a:latin typeface="Cambria Math" panose="02040503050406030204" pitchFamily="18" charset="0"/>
                        </a:rPr>
                        <m:t>+</m:t>
                      </m:r>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r>
                        <a:rPr lang="it-IT" sz="2400" i="1">
                          <a:latin typeface="Cambria Math" panose="02040503050406030204" pitchFamily="18" charset="0"/>
                        </a:rPr>
                        <m:t>)</m:t>
                      </m:r>
                    </m:oMath>
                  </m:oMathPara>
                </a14:m>
                <a:endParaRPr lang="it-IT" sz="2400" dirty="0"/>
              </a:p>
              <a:p>
                <a:pPr marL="0" indent="0">
                  <a:buNone/>
                  <a:defRPr/>
                </a:pPr>
                <a:r>
                  <a:rPr lang="it-IT" sz="2400" dirty="0">
                    <a:solidFill>
                      <a:srgbClr val="FF0000"/>
                    </a:solidFill>
                  </a:rPr>
                  <a:t>Tutte le variabili sul lato destro sono costanti </a:t>
                </a:r>
                <a:r>
                  <a:rPr lang="it-IT" sz="2400" dirty="0" smtClean="0">
                    <a:solidFill>
                      <a:srgbClr val="FF0000"/>
                    </a:solidFill>
                  </a:rPr>
                  <a:t>nel medio periodo</a:t>
                </a:r>
                <a:r>
                  <a:rPr lang="it-IT" sz="2400" dirty="0" smtClean="0"/>
                  <a:t>. </a:t>
                </a:r>
                <a:r>
                  <a:rPr lang="it-IT" sz="2400" dirty="0"/>
                  <a:t>Dunque, anche la parte sinistra </a:t>
                </a:r>
                <a:r>
                  <a:rPr lang="it-IT" sz="2400" i="1" dirty="0"/>
                  <a:t>M/P</a:t>
                </a:r>
                <a:r>
                  <a:rPr lang="it-IT" sz="2400" dirty="0"/>
                  <a:t> deve anch’essa essere costante. </a:t>
                </a:r>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457200" y="980728"/>
                <a:ext cx="8229600" cy="4525963"/>
              </a:xfrm>
              <a:blipFill>
                <a:blip r:embed="rId2"/>
                <a:stretch>
                  <a:fillRect l="-1111" t="-1078" r="-111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371946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2. Dal breve al medio periodo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r>
                  <a:rPr lang="it-IT" sz="2400" dirty="0"/>
                  <a:t>Quindi, </a:t>
                </a:r>
                <a:r>
                  <a:rPr lang="it-IT" sz="2400" dirty="0">
                    <a:solidFill>
                      <a:srgbClr val="FF0000"/>
                    </a:solidFill>
                  </a:rPr>
                  <a:t>il livello dei prezzi cresce allo stesso tasso dello stock nominale di moneta</a:t>
                </a:r>
              </a:p>
              <a:p>
                <a:pPr marL="0" indent="0" algn="ctr">
                  <a:buNone/>
                  <a:defRPr/>
                </a:pPr>
                <a14:m>
                  <m:oMathPara xmlns:m="http://schemas.openxmlformats.org/officeDocument/2006/math">
                    <m:oMathParaPr>
                      <m:jc m:val="centerGroup"/>
                    </m:oMathParaPr>
                    <m:oMath xmlns:m="http://schemas.openxmlformats.org/officeDocument/2006/math">
                      <m:r>
                        <a:rPr lang="it-IT" sz="2400" i="1">
                          <a:latin typeface="Cambria Math" panose="02040503050406030204" pitchFamily="18" charset="0"/>
                        </a:rPr>
                        <m:t>𝜋</m:t>
                      </m:r>
                      <m:r>
                        <a:rPr lang="it-IT" sz="2400" i="1">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𝑔</m:t>
                          </m:r>
                        </m:e>
                        <m:sub>
                          <m:r>
                            <a:rPr lang="it-IT" sz="2400" i="1">
                              <a:latin typeface="Cambria Math" panose="02040503050406030204" pitchFamily="18" charset="0"/>
                            </a:rPr>
                            <m:t>𝑚</m:t>
                          </m:r>
                        </m:sub>
                      </m:sSub>
                    </m:oMath>
                  </m:oMathPara>
                </a14:m>
                <a:endParaRPr lang="it-IT" sz="2400" dirty="0"/>
              </a:p>
              <a:p>
                <a:pPr marL="0" indent="0" algn="ctr">
                  <a:buNone/>
                  <a:defRPr/>
                </a:pPr>
                <a:r>
                  <a:rPr lang="it-IT" sz="2400" dirty="0"/>
                  <a:t>Dato che </a:t>
                </a:r>
                <a:r>
                  <a:rPr lang="en-US" altLang="it-IT" sz="2400" i="1" dirty="0">
                    <a:sym typeface="Symbol" pitchFamily="18" charset="2"/>
                  </a:rPr>
                  <a:t> </a:t>
                </a:r>
                <a:r>
                  <a:rPr lang="it-IT" altLang="it-IT" sz="2400" dirty="0">
                    <a:sym typeface="Symbol" pitchFamily="18" charset="2"/>
                  </a:rPr>
                  <a:t> =</a:t>
                </a:r>
                <a:r>
                  <a:rPr lang="it-IT" altLang="it-IT" sz="2400" i="1" dirty="0"/>
                  <a:t> </a:t>
                </a:r>
                <a14:m>
                  <m:oMath xmlns:m="http://schemas.openxmlformats.org/officeDocument/2006/math">
                    <m:acc>
                      <m:accPr>
                        <m:chr m:val="̅"/>
                        <m:ctrlPr>
                          <a:rPr lang="it-IT" sz="2400" i="1">
                            <a:latin typeface="Cambria Math" panose="02040503050406030204" pitchFamily="18" charset="0"/>
                          </a:rPr>
                        </m:ctrlPr>
                      </m:accPr>
                      <m:e>
                        <m:r>
                          <a:rPr lang="it-IT" sz="2400" i="1">
                            <a:latin typeface="Cambria Math" panose="02040503050406030204" pitchFamily="18" charset="0"/>
                          </a:rPr>
                          <m:t>𝜋</m:t>
                        </m:r>
                      </m:e>
                    </m:acc>
                  </m:oMath>
                </a14:m>
                <a:endParaRPr lang="it-IT" altLang="it-IT" sz="2400" dirty="0"/>
              </a:p>
              <a:p>
                <a:pPr marL="0" indent="0" algn="ctr">
                  <a:buNone/>
                  <a:defRPr/>
                </a:pPr>
                <a:r>
                  <a:rPr lang="it-IT" sz="2400" dirty="0"/>
                  <a:t>Allora </a:t>
                </a:r>
                <a:r>
                  <a:rPr lang="it-IT" sz="2400" i="1" dirty="0">
                    <a:solidFill>
                      <a:srgbClr val="FF0000"/>
                    </a:solidFill>
                  </a:rPr>
                  <a:t>i = </a:t>
                </a:r>
                <a:r>
                  <a:rPr lang="it-IT" sz="2400" i="1" dirty="0" err="1">
                    <a:solidFill>
                      <a:srgbClr val="FF0000"/>
                    </a:solidFill>
                  </a:rPr>
                  <a:t>r</a:t>
                </a:r>
                <a:r>
                  <a:rPr lang="it-IT" sz="2400" i="1" baseline="-25000" dirty="0" err="1">
                    <a:solidFill>
                      <a:srgbClr val="FF0000"/>
                    </a:solidFill>
                  </a:rPr>
                  <a:t>n</a:t>
                </a:r>
                <a:r>
                  <a:rPr lang="it-IT" sz="2400" i="1" dirty="0">
                    <a:solidFill>
                      <a:srgbClr val="FF0000"/>
                    </a:solidFill>
                  </a:rPr>
                  <a:t> + </a:t>
                </a:r>
                <a14:m>
                  <m:oMath xmlns:m="http://schemas.openxmlformats.org/officeDocument/2006/math">
                    <m:sSub>
                      <m:sSubPr>
                        <m:ctrlPr>
                          <a:rPr lang="it-IT" sz="2400" i="1">
                            <a:solidFill>
                              <a:srgbClr val="FF0000"/>
                            </a:solidFill>
                            <a:latin typeface="Cambria Math" panose="02040503050406030204" pitchFamily="18" charset="0"/>
                          </a:rPr>
                        </m:ctrlPr>
                      </m:sSubPr>
                      <m:e>
                        <m:r>
                          <a:rPr lang="it-IT" sz="2400" i="1">
                            <a:solidFill>
                              <a:srgbClr val="FF0000"/>
                            </a:solidFill>
                            <a:latin typeface="Cambria Math" panose="02040503050406030204" pitchFamily="18" charset="0"/>
                          </a:rPr>
                          <m:t>𝑔</m:t>
                        </m:r>
                      </m:e>
                      <m:sub>
                        <m:r>
                          <a:rPr lang="it-IT" sz="2400" i="1">
                            <a:solidFill>
                              <a:srgbClr val="FF0000"/>
                            </a:solidFill>
                            <a:latin typeface="Cambria Math" panose="02040503050406030204" pitchFamily="18" charset="0"/>
                          </a:rPr>
                          <m:t>𝑚</m:t>
                        </m:r>
                      </m:sub>
                    </m:sSub>
                  </m:oMath>
                </a14:m>
                <a:endParaRPr lang="it-IT" sz="2400" dirty="0"/>
              </a:p>
              <a:p>
                <a:pPr marL="0" indent="0">
                  <a:buNone/>
                  <a:defRPr/>
                </a:pPr>
                <a:endParaRPr lang="it-IT" sz="2400" dirty="0"/>
              </a:p>
              <a:p>
                <a:pPr marL="0" indent="0">
                  <a:buNone/>
                  <a:defRPr/>
                </a:pPr>
                <a:r>
                  <a:rPr lang="it-IT" sz="2400" dirty="0"/>
                  <a:t>Nel medio periodo, </a:t>
                </a:r>
                <a:r>
                  <a:rPr lang="it-IT" sz="2400" dirty="0">
                    <a:solidFill>
                      <a:srgbClr val="FF0000"/>
                    </a:solidFill>
                  </a:rPr>
                  <a:t>il tasso di interesse nominale è uguale al reale più il tasso di crescita nominale della moneta </a:t>
                </a:r>
                <a14:m>
                  <m:oMath xmlns:m="http://schemas.openxmlformats.org/officeDocument/2006/math">
                    <m:sSub>
                      <m:sSubPr>
                        <m:ctrlPr>
                          <a:rPr lang="it-IT" sz="2400" i="1">
                            <a:solidFill>
                              <a:srgbClr val="FF0000"/>
                            </a:solidFill>
                            <a:latin typeface="Cambria Math" panose="02040503050406030204" pitchFamily="18" charset="0"/>
                          </a:rPr>
                        </m:ctrlPr>
                      </m:sSubPr>
                      <m:e>
                        <m:r>
                          <a:rPr lang="it-IT" sz="2400" i="1">
                            <a:solidFill>
                              <a:srgbClr val="FF0000"/>
                            </a:solidFill>
                            <a:latin typeface="Cambria Math" panose="02040503050406030204" pitchFamily="18" charset="0"/>
                          </a:rPr>
                          <m:t>𝑔</m:t>
                        </m:r>
                      </m:e>
                      <m:sub>
                        <m:r>
                          <a:rPr lang="it-IT" sz="2400" i="1">
                            <a:solidFill>
                              <a:srgbClr val="FF0000"/>
                            </a:solidFill>
                            <a:latin typeface="Cambria Math" panose="02040503050406030204" pitchFamily="18" charset="0"/>
                          </a:rPr>
                          <m:t>𝑚</m:t>
                        </m:r>
                      </m:sub>
                    </m:sSub>
                  </m:oMath>
                </a14:m>
                <a:r>
                  <a:rPr lang="it-IT" sz="2400" dirty="0"/>
                  <a:t>.</a:t>
                </a:r>
              </a:p>
              <a:p>
                <a:pPr marL="0" indent="0">
                  <a:buNone/>
                  <a:defRPr/>
                </a:pPr>
                <a:endParaRPr lang="it-IT" sz="2400" dirty="0"/>
              </a:p>
              <a:p>
                <a:pPr marL="0" indent="0">
                  <a:buNone/>
                  <a:defRPr/>
                </a:pPr>
                <a:r>
                  <a:rPr lang="it-IT" sz="2400" dirty="0"/>
                  <a:t>Dunque, </a:t>
                </a:r>
                <a:r>
                  <a:rPr lang="it-IT" sz="2400" dirty="0">
                    <a:solidFill>
                      <a:srgbClr val="FF0000"/>
                    </a:solidFill>
                  </a:rPr>
                  <a:t>nel medio periodo le variabili reali sono indipendenti dalla politica monetaria = </a:t>
                </a:r>
                <a:r>
                  <a:rPr lang="it-IT" sz="2400" b="1" i="1" dirty="0">
                    <a:solidFill>
                      <a:srgbClr val="FF0000"/>
                    </a:solidFill>
                  </a:rPr>
                  <a:t>neutralità della moneta</a:t>
                </a:r>
                <a:r>
                  <a:rPr lang="it-IT" sz="2400" dirty="0"/>
                  <a:t>.</a:t>
                </a:r>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323528" y="980728"/>
                <a:ext cx="8568952" cy="4968552"/>
              </a:xfrm>
              <a:blipFill>
                <a:blip r:embed="rId2"/>
                <a:stretch>
                  <a:fillRect l="-1067" t="-982" r="-1067"/>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334372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La teoria quantitativa della 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400" dirty="0" smtClean="0"/>
          </a:p>
          <a:p>
            <a:pPr marL="0" indent="0">
              <a:buNone/>
              <a:defRPr/>
            </a:pPr>
            <a:endParaRPr lang="it-IT" sz="2400" dirty="0"/>
          </a:p>
          <a:p>
            <a:pPr marL="0" indent="0">
              <a:buNone/>
              <a:defRPr/>
            </a:pPr>
            <a:r>
              <a:rPr lang="it-IT" sz="2800" dirty="0" smtClean="0"/>
              <a:t>Gli </a:t>
            </a:r>
            <a:r>
              <a:rPr lang="it-IT" sz="2800" dirty="0"/>
              <a:t>individui detengono moneta </a:t>
            </a:r>
            <a:r>
              <a:rPr lang="it-IT" sz="2800" dirty="0" smtClean="0"/>
              <a:t>per scopi transattivi.</a:t>
            </a:r>
          </a:p>
          <a:p>
            <a:pPr marL="0" indent="0">
              <a:buNone/>
              <a:defRPr/>
            </a:pPr>
            <a:endParaRPr lang="it-IT" sz="2800" dirty="0" smtClean="0"/>
          </a:p>
          <a:p>
            <a:pPr marL="0" indent="0">
              <a:buNone/>
              <a:defRPr/>
            </a:pPr>
            <a:r>
              <a:rPr lang="it-IT" sz="2800" dirty="0" smtClean="0"/>
              <a:t>Il </a:t>
            </a:r>
            <a:r>
              <a:rPr lang="it-IT" sz="2800" dirty="0"/>
              <a:t>collegamento tra le transazioni e la moneta si esprime attraverso la seguente equazione: </a:t>
            </a:r>
            <a:endParaRPr lang="it-IT" sz="2800" dirty="0" smtClean="0"/>
          </a:p>
          <a:p>
            <a:pPr marL="0" indent="0">
              <a:buNone/>
              <a:defRPr/>
            </a:pPr>
            <a:endParaRPr lang="it-IT" sz="2800" dirty="0"/>
          </a:p>
          <a:p>
            <a:pPr marL="0" indent="0" algn="ctr">
              <a:buNone/>
              <a:defRPr/>
            </a:pPr>
            <a:r>
              <a:rPr lang="it-IT" sz="2800" b="1" dirty="0" smtClean="0"/>
              <a:t>Moneta </a:t>
            </a:r>
            <a:r>
              <a:rPr lang="it-IT" sz="2800" b="1" dirty="0"/>
              <a:t>x Velocità = </a:t>
            </a:r>
            <a:r>
              <a:rPr lang="it-IT" sz="2800" b="1" dirty="0" smtClean="0"/>
              <a:t>Prezzi x Numero di transazioni</a:t>
            </a:r>
            <a:endParaRPr lang="it-IT" sz="2800" b="1"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1863098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856984" cy="5040560"/>
              </a:xfrm>
            </p:spPr>
            <p:txBody>
              <a:bodyPr>
                <a:normAutofit/>
              </a:bodyPr>
              <a:lstStyle/>
              <a:p>
                <a:pPr marL="0" indent="0">
                  <a:buNone/>
                </a:pPr>
                <a:r>
                  <a:rPr lang="it-IT" sz="2400" dirty="0"/>
                  <a:t>Il capitolo 6 ci ha fornito le basi per analizzare il mercato dei beni e i mercati finanziari nel breve periodo, con il modello IS-LM.</a:t>
                </a:r>
              </a:p>
              <a:p>
                <a:pPr marL="0" indent="0" algn="ctr">
                  <a:buNone/>
                </a:pPr>
                <a:r>
                  <a:rPr lang="it-IT" sz="2400" i="1" dirty="0"/>
                  <a:t>IS: Y</a:t>
                </a:r>
                <a:r>
                  <a:rPr lang="it-IT" sz="2400" dirty="0"/>
                  <a:t> = </a:t>
                </a:r>
                <a:r>
                  <a:rPr lang="it-IT" sz="2400" i="1" dirty="0"/>
                  <a:t>C</a:t>
                </a:r>
                <a:r>
                  <a:rPr lang="it-IT" sz="2400" dirty="0"/>
                  <a:t>(</a:t>
                </a:r>
                <a:r>
                  <a:rPr lang="it-IT" sz="2400" i="1" dirty="0"/>
                  <a:t>Y</a:t>
                </a:r>
                <a:r>
                  <a:rPr lang="it-IT" sz="2400" dirty="0"/>
                  <a:t>-</a:t>
                </a:r>
                <a:r>
                  <a:rPr lang="it-IT" sz="2400" i="1" dirty="0"/>
                  <a:t>T</a:t>
                </a:r>
                <a:r>
                  <a:rPr lang="it-IT" sz="2400" dirty="0"/>
                  <a:t>) + I(</a:t>
                </a:r>
                <a:r>
                  <a:rPr lang="it-IT" sz="2400" i="1" dirty="0"/>
                  <a:t>Y</a:t>
                </a:r>
                <a:r>
                  <a:rPr lang="it-IT" sz="2400" dirty="0"/>
                  <a:t>, </a:t>
                </a:r>
                <a:r>
                  <a:rPr lang="it-IT" sz="2400" i="1" dirty="0" err="1"/>
                  <a:t>r</a:t>
                </a:r>
                <a:r>
                  <a:rPr lang="it-IT" sz="2400" dirty="0" err="1"/>
                  <a:t>+</a:t>
                </a:r>
                <a:r>
                  <a:rPr lang="it-IT" sz="2400" i="1" dirty="0" err="1"/>
                  <a:t>x</a:t>
                </a:r>
                <a:r>
                  <a:rPr lang="it-IT" sz="2400" dirty="0"/>
                  <a:t>) + </a:t>
                </a:r>
                <a:r>
                  <a:rPr lang="it-IT" sz="2400" i="1" dirty="0"/>
                  <a:t>G</a:t>
                </a:r>
              </a:p>
              <a:p>
                <a:pPr marL="0" indent="0" algn="ctr">
                  <a:buNone/>
                </a:pPr>
                <a:r>
                  <a:rPr lang="it-IT" sz="2400" i="1" dirty="0"/>
                  <a:t>LM: </a:t>
                </a:r>
                <a14:m>
                  <m:oMath xmlns:m="http://schemas.openxmlformats.org/officeDocument/2006/math">
                    <m:r>
                      <a:rPr lang="it-IT" sz="2400" i="1">
                        <a:latin typeface="Cambria Math"/>
                      </a:rPr>
                      <m:t>𝑟</m:t>
                    </m:r>
                    <m:r>
                      <a:rPr lang="it-IT" sz="2400" i="1">
                        <a:latin typeface="Cambria Math"/>
                      </a:rPr>
                      <m:t>=</m:t>
                    </m:r>
                    <m:acc>
                      <m:accPr>
                        <m:chr m:val="̅"/>
                        <m:ctrlPr>
                          <a:rPr lang="it-IT" sz="2400" i="1">
                            <a:latin typeface="Cambria Math" panose="02040503050406030204" pitchFamily="18" charset="0"/>
                          </a:rPr>
                        </m:ctrlPr>
                      </m:accPr>
                      <m:e>
                        <m:r>
                          <a:rPr lang="it-IT" sz="2400" i="1">
                            <a:latin typeface="Cambria Math"/>
                          </a:rPr>
                          <m:t>𝑟</m:t>
                        </m:r>
                      </m:e>
                    </m:acc>
                  </m:oMath>
                </a14:m>
                <a:endParaRPr lang="it-IT" sz="2400" i="1" dirty="0"/>
              </a:p>
              <a:p>
                <a:pPr marL="0" indent="0">
                  <a:buNone/>
                </a:pPr>
                <a:endParaRPr lang="it-IT" sz="2400" dirty="0"/>
              </a:p>
              <a:p>
                <a:pPr marL="0" indent="0">
                  <a:buNone/>
                </a:pPr>
                <a:r>
                  <a:rPr lang="it-IT" sz="2400" dirty="0"/>
                  <a:t>Abbiamo fatto un passo ulteriore nel capitolo 8 analizzando il mercato del lavoro e la relazione tra inflazione e disoccupazione grazie alla curva di Phillips, che da ora chiameremo PC.</a:t>
                </a:r>
              </a:p>
              <a:p>
                <a:pPr marL="0" indent="0" algn="ctr">
                  <a:buNone/>
                </a:pPr>
                <a:r>
                  <a:rPr lang="el-GR" sz="2400" i="1" dirty="0"/>
                  <a:t>π </a:t>
                </a:r>
                <a:r>
                  <a:rPr lang="el-GR" sz="2400" dirty="0"/>
                  <a:t>– </a:t>
                </a:r>
                <a:r>
                  <a:rPr lang="el-GR" sz="2400" i="1" dirty="0"/>
                  <a:t>π</a:t>
                </a:r>
                <a:r>
                  <a:rPr lang="it-IT" sz="2400" i="1" baseline="30000" dirty="0"/>
                  <a:t>e</a:t>
                </a:r>
                <a:r>
                  <a:rPr lang="it-IT" sz="2400" i="1" dirty="0"/>
                  <a:t> </a:t>
                </a:r>
                <a:r>
                  <a:rPr lang="it-IT" sz="2400" dirty="0"/>
                  <a:t>= – </a:t>
                </a:r>
                <a:r>
                  <a:rPr lang="it-IT" sz="2400" i="1" dirty="0"/>
                  <a:t>α</a:t>
                </a:r>
                <a:r>
                  <a:rPr lang="it-IT" sz="2400" dirty="0"/>
                  <a:t>(</a:t>
                </a:r>
                <a:r>
                  <a:rPr lang="it-IT" sz="2400" i="1" dirty="0"/>
                  <a:t>u </a:t>
                </a:r>
                <a:r>
                  <a:rPr lang="it-IT" sz="2400" dirty="0"/>
                  <a:t>– </a:t>
                </a:r>
                <a:r>
                  <a:rPr lang="it-IT" sz="2400" i="1" dirty="0"/>
                  <a:t>u</a:t>
                </a:r>
                <a:r>
                  <a:rPr lang="it-IT" sz="2400" i="1" baseline="-25000" dirty="0"/>
                  <a:t>n</a:t>
                </a:r>
                <a:r>
                  <a:rPr lang="it-IT" sz="2400" dirty="0"/>
                  <a:t>)</a:t>
                </a:r>
              </a:p>
              <a:p>
                <a:pPr marL="0" indent="0">
                  <a:buNone/>
                </a:pPr>
                <a:endParaRPr lang="it-IT" sz="2400" dirty="0"/>
              </a:p>
              <a:p>
                <a:pPr marL="0" indent="0">
                  <a:buNone/>
                </a:pPr>
                <a:r>
                  <a:rPr lang="it-IT" sz="2400" dirty="0"/>
                  <a:t>Adesso mettiamo tutto insieme per capire come è caratterizzato l’equilibrio di medio periodo.</a:t>
                </a:r>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179512" y="980728"/>
                <a:ext cx="8856984" cy="5040560"/>
              </a:xfrm>
              <a:blipFill>
                <a:blip r:embed="rId2"/>
                <a:stretch>
                  <a:fillRect l="-1032" t="-967" r="-1376" b="-1814"/>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371569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moneta</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400" dirty="0"/>
          </a:p>
          <a:p>
            <a:pPr marL="0" indent="0" algn="ctr">
              <a:buNone/>
              <a:defRPr/>
            </a:pPr>
            <a:r>
              <a:rPr lang="it-IT" sz="2800" dirty="0"/>
              <a:t>Moneta x Velocità = Prezzi x </a:t>
            </a:r>
            <a:r>
              <a:rPr lang="it-IT" sz="2800" dirty="0" smtClean="0"/>
              <a:t>Numero di transazioni </a:t>
            </a:r>
          </a:p>
          <a:p>
            <a:pPr marL="0" indent="0">
              <a:buNone/>
              <a:defRPr/>
            </a:pPr>
            <a:endParaRPr lang="it-IT" sz="2800" dirty="0"/>
          </a:p>
          <a:p>
            <a:pPr marL="0" indent="0" algn="ctr">
              <a:buNone/>
              <a:defRPr/>
            </a:pPr>
            <a:r>
              <a:rPr lang="it-IT" b="1" dirty="0" smtClean="0">
                <a:solidFill>
                  <a:srgbClr val="0070C0"/>
                </a:solidFill>
              </a:rPr>
              <a:t>M</a:t>
            </a:r>
            <a:r>
              <a:rPr lang="it-IT" b="1" dirty="0" smtClean="0"/>
              <a:t> </a:t>
            </a:r>
            <a:r>
              <a:rPr lang="it-IT" b="1" dirty="0"/>
              <a:t>x </a:t>
            </a:r>
            <a:r>
              <a:rPr lang="it-IT" b="1" dirty="0">
                <a:solidFill>
                  <a:srgbClr val="FF0000"/>
                </a:solidFill>
              </a:rPr>
              <a:t>V</a:t>
            </a:r>
            <a:r>
              <a:rPr lang="it-IT" b="1" dirty="0"/>
              <a:t> = </a:t>
            </a:r>
            <a:r>
              <a:rPr lang="it-IT" b="1" dirty="0">
                <a:solidFill>
                  <a:srgbClr val="0070C0"/>
                </a:solidFill>
              </a:rPr>
              <a:t>P</a:t>
            </a:r>
            <a:r>
              <a:rPr lang="it-IT" b="1" dirty="0"/>
              <a:t> x </a:t>
            </a:r>
            <a:r>
              <a:rPr lang="it-IT" b="1" dirty="0" smtClean="0"/>
              <a:t>T</a:t>
            </a:r>
          </a:p>
          <a:p>
            <a:pPr marL="0" indent="0" algn="ctr">
              <a:buNone/>
              <a:defRPr/>
            </a:pPr>
            <a:endParaRPr lang="it-IT" sz="2800" b="1" dirty="0" smtClean="0"/>
          </a:p>
          <a:p>
            <a:pPr marL="0" indent="0" algn="just">
              <a:buNone/>
              <a:defRPr/>
            </a:pPr>
            <a:r>
              <a:rPr lang="it-IT" sz="2800" b="1" dirty="0">
                <a:solidFill>
                  <a:srgbClr val="0070C0"/>
                </a:solidFill>
              </a:rPr>
              <a:t>M</a:t>
            </a:r>
            <a:r>
              <a:rPr lang="it-IT" sz="2800" dirty="0"/>
              <a:t>: quantità di moneta </a:t>
            </a:r>
            <a:endParaRPr lang="it-IT" sz="2800" dirty="0" smtClean="0"/>
          </a:p>
          <a:p>
            <a:pPr marL="0" indent="0" algn="just">
              <a:buNone/>
              <a:defRPr/>
            </a:pPr>
            <a:r>
              <a:rPr lang="it-IT" sz="2800" b="1" dirty="0" smtClean="0">
                <a:solidFill>
                  <a:srgbClr val="FF0000"/>
                </a:solidFill>
              </a:rPr>
              <a:t>V</a:t>
            </a:r>
            <a:r>
              <a:rPr lang="it-IT" sz="2800" dirty="0" smtClean="0"/>
              <a:t> </a:t>
            </a:r>
            <a:r>
              <a:rPr lang="it-IT" sz="2800" dirty="0"/>
              <a:t>: velocità di circolazione della moneta </a:t>
            </a:r>
            <a:endParaRPr lang="it-IT" sz="2800" dirty="0" smtClean="0"/>
          </a:p>
          <a:p>
            <a:pPr marL="0" indent="0" algn="just">
              <a:buNone/>
              <a:defRPr/>
            </a:pPr>
            <a:r>
              <a:rPr lang="it-IT" sz="2800" b="1" dirty="0" smtClean="0"/>
              <a:t>T</a:t>
            </a:r>
            <a:r>
              <a:rPr lang="it-IT" sz="2800" dirty="0" smtClean="0"/>
              <a:t> </a:t>
            </a:r>
            <a:r>
              <a:rPr lang="it-IT" sz="2800" dirty="0"/>
              <a:t>: </a:t>
            </a:r>
            <a:r>
              <a:rPr lang="it-IT" sz="2800" dirty="0" smtClean="0"/>
              <a:t>numero di transazioni</a:t>
            </a:r>
          </a:p>
          <a:p>
            <a:pPr marL="0" indent="0" algn="just">
              <a:buNone/>
              <a:defRPr/>
            </a:pPr>
            <a:r>
              <a:rPr lang="it-IT" sz="2800" b="1" dirty="0" smtClean="0">
                <a:solidFill>
                  <a:srgbClr val="0070C0"/>
                </a:solidFill>
              </a:rPr>
              <a:t>P</a:t>
            </a:r>
            <a:r>
              <a:rPr lang="it-IT" sz="2800" dirty="0" smtClean="0"/>
              <a:t> </a:t>
            </a:r>
            <a:r>
              <a:rPr lang="it-IT" sz="2800" dirty="0"/>
              <a:t>: </a:t>
            </a:r>
            <a:r>
              <a:rPr lang="it-IT" sz="2800" dirty="0" smtClean="0"/>
              <a:t>livello medio dei prezzi.</a:t>
            </a:r>
            <a:endParaRPr lang="it-IT" sz="2800" b="1"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4115570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moneta</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400" dirty="0"/>
          </a:p>
          <a:p>
            <a:pPr marL="0" indent="0">
              <a:buNone/>
              <a:defRPr/>
            </a:pPr>
            <a:endParaRPr lang="it-IT" sz="2800" dirty="0"/>
          </a:p>
          <a:p>
            <a:pPr marL="0" indent="0" algn="ctr">
              <a:buNone/>
              <a:defRPr/>
            </a:pPr>
            <a:r>
              <a:rPr lang="it-IT" b="1" dirty="0" smtClean="0">
                <a:solidFill>
                  <a:srgbClr val="0070C0"/>
                </a:solidFill>
              </a:rPr>
              <a:t>M</a:t>
            </a:r>
            <a:r>
              <a:rPr lang="it-IT" b="1" dirty="0" smtClean="0"/>
              <a:t> </a:t>
            </a:r>
            <a:r>
              <a:rPr lang="it-IT" b="1" dirty="0"/>
              <a:t>x </a:t>
            </a:r>
            <a:r>
              <a:rPr lang="it-IT" b="1" dirty="0">
                <a:solidFill>
                  <a:srgbClr val="FF0000"/>
                </a:solidFill>
              </a:rPr>
              <a:t>V</a:t>
            </a:r>
            <a:r>
              <a:rPr lang="it-IT" b="1" dirty="0"/>
              <a:t> = </a:t>
            </a:r>
            <a:r>
              <a:rPr lang="it-IT" b="1" dirty="0">
                <a:solidFill>
                  <a:srgbClr val="0070C0"/>
                </a:solidFill>
              </a:rPr>
              <a:t>P</a:t>
            </a:r>
            <a:r>
              <a:rPr lang="it-IT" b="1" dirty="0"/>
              <a:t> x T</a:t>
            </a:r>
            <a:endParaRPr lang="it-IT" b="1" dirty="0" smtClean="0"/>
          </a:p>
          <a:p>
            <a:pPr marL="0" indent="0" algn="ctr">
              <a:buNone/>
              <a:defRPr/>
            </a:pPr>
            <a:endParaRPr lang="it-IT" sz="2800" b="1" dirty="0" smtClean="0"/>
          </a:p>
          <a:p>
            <a:pPr marL="0" indent="0" algn="just">
              <a:buNone/>
              <a:defRPr/>
            </a:pPr>
            <a:r>
              <a:rPr lang="it-IT" sz="2800" b="1" dirty="0" smtClean="0">
                <a:solidFill>
                  <a:srgbClr val="FF0000"/>
                </a:solidFill>
              </a:rPr>
              <a:t>V</a:t>
            </a:r>
            <a:r>
              <a:rPr lang="it-IT" sz="2800" dirty="0" smtClean="0"/>
              <a:t> </a:t>
            </a:r>
            <a:r>
              <a:rPr lang="it-IT" sz="2800" dirty="0"/>
              <a:t>: velocità di circolazione della </a:t>
            </a:r>
            <a:r>
              <a:rPr lang="it-IT" sz="2800" dirty="0" smtClean="0"/>
              <a:t>moneta. Indica </a:t>
            </a:r>
            <a:r>
              <a:rPr lang="it-IT" sz="2800" dirty="0"/>
              <a:t>quante volte, mediamente, la stessa banconota cambia di mano in mano in un dato periodo di tempo.</a:t>
            </a:r>
            <a:endParaRPr lang="it-IT" sz="2800" dirty="0" smtClean="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112873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107504" y="409228"/>
            <a:ext cx="8686800" cy="1143000"/>
          </a:xfrm>
        </p:spPr>
        <p:txBody>
          <a:bodyPr/>
          <a:lstStyle/>
          <a:p>
            <a:r>
              <a:rPr lang="it-IT" sz="3200" dirty="0" smtClean="0"/>
              <a:t>2.1. Equazione </a:t>
            </a:r>
            <a:r>
              <a:rPr lang="it-IT" sz="3200" dirty="0"/>
              <a:t>quantitativa della </a:t>
            </a:r>
            <a:r>
              <a:rPr lang="it-IT" sz="3200" dirty="0" smtClean="0"/>
              <a:t>moneta: esempio</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1124744"/>
            <a:ext cx="8568952" cy="4824536"/>
          </a:xfrm>
        </p:spPr>
        <p:txBody>
          <a:bodyPr>
            <a:normAutofit lnSpcReduction="10000"/>
          </a:bodyPr>
          <a:lstStyle/>
          <a:p>
            <a:pPr marL="0" indent="0">
              <a:buNone/>
              <a:defRPr/>
            </a:pPr>
            <a:r>
              <a:rPr lang="it-IT" sz="2800" dirty="0" smtClean="0"/>
              <a:t>Ogni </a:t>
            </a:r>
            <a:r>
              <a:rPr lang="it-IT" sz="2800" dirty="0"/>
              <a:t>anno vengono </a:t>
            </a:r>
            <a:r>
              <a:rPr lang="it-IT" sz="2800" dirty="0" smtClean="0"/>
              <a:t>vendute 40 pizze </a:t>
            </a:r>
            <a:r>
              <a:rPr lang="it-IT" sz="2800" dirty="0"/>
              <a:t>a un prezzo di 2</a:t>
            </a:r>
            <a:r>
              <a:rPr lang="it-IT" sz="2800" dirty="0" smtClean="0"/>
              <a:t> Euro. </a:t>
            </a:r>
          </a:p>
          <a:p>
            <a:pPr marL="0" indent="0">
              <a:buNone/>
              <a:defRPr/>
            </a:pPr>
            <a:r>
              <a:rPr lang="it-IT" sz="2800" dirty="0" smtClean="0"/>
              <a:t>Supponiamo </a:t>
            </a:r>
            <a:r>
              <a:rPr lang="it-IT" sz="2800" dirty="0"/>
              <a:t>che la quantità di moneta presente in economia sia 10 euro</a:t>
            </a:r>
            <a:r>
              <a:rPr lang="it-IT" sz="2800" dirty="0" smtClean="0"/>
              <a:t>.</a:t>
            </a:r>
          </a:p>
          <a:p>
            <a:pPr marL="0" indent="0">
              <a:buNone/>
              <a:defRPr/>
            </a:pPr>
            <a:r>
              <a:rPr lang="it-IT" sz="2800" i="1" dirty="0" smtClean="0"/>
              <a:t>Calcolare </a:t>
            </a:r>
            <a:r>
              <a:rPr lang="it-IT" sz="2800" i="1" dirty="0"/>
              <a:t>la velocità di circolazione della </a:t>
            </a:r>
            <a:r>
              <a:rPr lang="it-IT" sz="2800" i="1" dirty="0" smtClean="0"/>
              <a:t>moneta.</a:t>
            </a:r>
          </a:p>
          <a:p>
            <a:pPr marL="0" indent="0">
              <a:buNone/>
              <a:defRPr/>
            </a:pPr>
            <a:r>
              <a:rPr lang="it-IT" sz="2800" b="1" dirty="0" smtClean="0"/>
              <a:t>T</a:t>
            </a:r>
            <a:r>
              <a:rPr lang="it-IT" sz="2800" dirty="0" smtClean="0"/>
              <a:t>= 40 </a:t>
            </a:r>
          </a:p>
          <a:p>
            <a:pPr marL="0" indent="0">
              <a:buNone/>
              <a:defRPr/>
            </a:pPr>
            <a:r>
              <a:rPr lang="it-IT" sz="2800" b="1" dirty="0" smtClean="0">
                <a:solidFill>
                  <a:srgbClr val="0070C0"/>
                </a:solidFill>
              </a:rPr>
              <a:t>P</a:t>
            </a:r>
            <a:r>
              <a:rPr lang="it-IT" sz="2800" dirty="0" smtClean="0"/>
              <a:t>=2 </a:t>
            </a:r>
          </a:p>
          <a:p>
            <a:pPr marL="0" indent="0">
              <a:buNone/>
              <a:defRPr/>
            </a:pPr>
            <a:r>
              <a:rPr lang="it-IT" sz="2800" dirty="0" smtClean="0"/>
              <a:t>Quantità totale di </a:t>
            </a:r>
            <a:r>
              <a:rPr lang="it-IT" sz="2800" dirty="0"/>
              <a:t>moneta scambiata: </a:t>
            </a:r>
            <a:r>
              <a:rPr lang="it-IT" sz="2800" b="1" dirty="0" err="1" smtClean="0">
                <a:solidFill>
                  <a:srgbClr val="00B0F0"/>
                </a:solidFill>
              </a:rPr>
              <a:t>P</a:t>
            </a:r>
            <a:r>
              <a:rPr lang="it-IT" sz="2800" dirty="0" err="1" smtClean="0"/>
              <a:t>x</a:t>
            </a:r>
            <a:r>
              <a:rPr lang="it-IT" sz="2800" b="1" dirty="0" err="1" smtClean="0"/>
              <a:t>T</a:t>
            </a:r>
            <a:r>
              <a:rPr lang="it-IT" sz="2800" dirty="0" smtClean="0"/>
              <a:t>=2x40=80 </a:t>
            </a:r>
            <a:r>
              <a:rPr lang="it-IT" sz="2800" dirty="0"/>
              <a:t>euro </a:t>
            </a:r>
            <a:r>
              <a:rPr lang="it-IT" sz="2800" dirty="0" smtClean="0"/>
              <a:t>all’anno.</a:t>
            </a:r>
          </a:p>
          <a:p>
            <a:pPr marL="0" indent="0">
              <a:buNone/>
              <a:defRPr/>
            </a:pPr>
            <a:r>
              <a:rPr lang="it-IT" sz="2800" b="1" dirty="0" smtClean="0">
                <a:solidFill>
                  <a:srgbClr val="FF0000"/>
                </a:solidFill>
              </a:rPr>
              <a:t>V </a:t>
            </a:r>
            <a:r>
              <a:rPr lang="it-IT" sz="2800" dirty="0"/>
              <a:t>= </a:t>
            </a:r>
            <a:r>
              <a:rPr lang="it-IT" sz="2800" b="1" dirty="0" smtClean="0">
                <a:solidFill>
                  <a:srgbClr val="0070C0"/>
                </a:solidFill>
              </a:rPr>
              <a:t>P</a:t>
            </a:r>
            <a:r>
              <a:rPr lang="it-IT" sz="2800" b="1" dirty="0"/>
              <a:t>T</a:t>
            </a:r>
            <a:r>
              <a:rPr lang="it-IT" sz="2800" dirty="0" smtClean="0"/>
              <a:t>/</a:t>
            </a:r>
            <a:r>
              <a:rPr lang="it-IT" sz="2800" b="1" dirty="0" smtClean="0">
                <a:solidFill>
                  <a:srgbClr val="0070C0"/>
                </a:solidFill>
              </a:rPr>
              <a:t>M</a:t>
            </a:r>
            <a:r>
              <a:rPr lang="it-IT" sz="2800" dirty="0" smtClean="0"/>
              <a:t> </a:t>
            </a:r>
            <a:r>
              <a:rPr lang="it-IT" sz="2800" dirty="0"/>
              <a:t>= </a:t>
            </a:r>
            <a:r>
              <a:rPr lang="it-IT" sz="2800" dirty="0" smtClean="0"/>
              <a:t>(80 </a:t>
            </a:r>
            <a:r>
              <a:rPr lang="it-IT" sz="2800" dirty="0"/>
              <a:t>euro all’anno)/(10 euro</a:t>
            </a:r>
            <a:r>
              <a:rPr lang="it-IT" sz="2800" dirty="0" smtClean="0"/>
              <a:t>)=8 </a:t>
            </a:r>
            <a:r>
              <a:rPr lang="it-IT" sz="2800" dirty="0"/>
              <a:t>volte all’anno</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22</a:t>
            </a:fld>
            <a:endParaRPr lang="it-IT"/>
          </a:p>
        </p:txBody>
      </p:sp>
    </p:spTree>
    <p:extLst>
      <p:ext uri="{BB962C8B-B14F-4D97-AF65-F5344CB8AC3E}">
        <p14:creationId xmlns:p14="http://schemas.microsoft.com/office/powerpoint/2010/main" val="17774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205680" y="573658"/>
            <a:ext cx="8686800" cy="1143000"/>
          </a:xfrm>
        </p:spPr>
        <p:txBody>
          <a:bodyPr/>
          <a:lstStyle/>
          <a:p>
            <a:r>
              <a:rPr lang="it-IT" sz="3200" dirty="0" smtClean="0"/>
              <a:t>2.1. </a:t>
            </a:r>
            <a:r>
              <a:rPr lang="it-IT" sz="3200" dirty="0"/>
              <a:t>Equazione quantitativa della </a:t>
            </a:r>
            <a:r>
              <a:rPr lang="it-IT" sz="3200" dirty="0" smtClean="0"/>
              <a:t>moneta: esempio</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endParaRPr lang="it-IT" sz="2800" dirty="0" smtClean="0"/>
          </a:p>
          <a:p>
            <a:pPr marL="0" indent="0">
              <a:buNone/>
              <a:defRPr/>
            </a:pPr>
            <a:endParaRPr lang="it-IT" sz="2800" dirty="0"/>
          </a:p>
          <a:p>
            <a:pPr marL="0" indent="0">
              <a:buNone/>
              <a:defRPr/>
            </a:pPr>
            <a:endParaRPr lang="it-IT" sz="2800" dirty="0" smtClean="0"/>
          </a:p>
          <a:p>
            <a:pPr marL="0" indent="0">
              <a:buNone/>
              <a:defRPr/>
            </a:pPr>
            <a:r>
              <a:rPr lang="it-IT" sz="2800" dirty="0" smtClean="0"/>
              <a:t>Per garantire che si realizzino transazioni per un valore di 80 Euro all’anno, data una quantità di moneta pari a 10, è necessario che ogni banconota passi di mano 8 volte all’anno.</a:t>
            </a: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23</a:t>
            </a:fld>
            <a:endParaRPr lang="it-IT"/>
          </a:p>
        </p:txBody>
      </p:sp>
    </p:spTree>
    <p:extLst>
      <p:ext uri="{BB962C8B-B14F-4D97-AF65-F5344CB8AC3E}">
        <p14:creationId xmlns:p14="http://schemas.microsoft.com/office/powerpoint/2010/main" val="2039571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a:t>
            </a:r>
            <a:r>
              <a:rPr lang="it-IT" sz="3200" dirty="0" smtClean="0"/>
              <a:t>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a:bodyPr>
          <a:lstStyle/>
          <a:p>
            <a:pPr marL="0" indent="0">
              <a:buNone/>
              <a:defRPr/>
            </a:pPr>
            <a:r>
              <a:rPr lang="it-IT" sz="2800" dirty="0"/>
              <a:t>S</a:t>
            </a:r>
            <a:r>
              <a:rPr lang="it-IT" sz="2800" dirty="0" smtClean="0"/>
              <a:t>e una delle variabili (</a:t>
            </a:r>
            <a:r>
              <a:rPr lang="it-IT" sz="2800" b="1" dirty="0" smtClean="0">
                <a:solidFill>
                  <a:srgbClr val="FF0000"/>
                </a:solidFill>
              </a:rPr>
              <a:t>V</a:t>
            </a:r>
            <a:r>
              <a:rPr lang="it-IT" sz="2800" dirty="0" smtClean="0"/>
              <a:t> = </a:t>
            </a:r>
            <a:r>
              <a:rPr lang="it-IT" sz="2800" b="1" dirty="0" smtClean="0">
                <a:solidFill>
                  <a:srgbClr val="00B0F0"/>
                </a:solidFill>
              </a:rPr>
              <a:t>P</a:t>
            </a:r>
            <a:r>
              <a:rPr lang="it-IT" sz="2800" b="1" dirty="0" smtClean="0"/>
              <a:t>T</a:t>
            </a:r>
            <a:r>
              <a:rPr lang="it-IT" sz="2800" dirty="0" smtClean="0"/>
              <a:t> /</a:t>
            </a:r>
            <a:r>
              <a:rPr lang="it-IT" sz="2800" b="1" dirty="0" smtClean="0">
                <a:solidFill>
                  <a:srgbClr val="00B0F0"/>
                </a:solidFill>
              </a:rPr>
              <a:t>M</a:t>
            </a:r>
            <a:r>
              <a:rPr lang="it-IT" sz="2800" dirty="0" smtClean="0"/>
              <a:t> ) varia, una o più di una delle altre deve variare per mantenere l’eguaglianza.</a:t>
            </a:r>
          </a:p>
          <a:p>
            <a:pPr marL="0" indent="0">
              <a:buNone/>
              <a:defRPr/>
            </a:pPr>
            <a:endParaRPr lang="it-IT" sz="2800" dirty="0"/>
          </a:p>
          <a:p>
            <a:pPr marL="0" indent="0">
              <a:buNone/>
              <a:defRPr/>
            </a:pPr>
            <a:r>
              <a:rPr lang="it-IT" sz="2800" b="1" dirty="0" smtClean="0"/>
              <a:t>Criticità,</a:t>
            </a:r>
          </a:p>
          <a:p>
            <a:pPr marL="514350" indent="-514350">
              <a:buAutoNum type="arabicPeriod"/>
              <a:defRPr/>
            </a:pPr>
            <a:r>
              <a:rPr lang="it-IT" sz="2800" dirty="0" smtClean="0"/>
              <a:t>E’ difficile misurare </a:t>
            </a:r>
            <a:r>
              <a:rPr lang="it-IT" sz="2800" b="1" dirty="0" smtClean="0"/>
              <a:t>T</a:t>
            </a:r>
            <a:r>
              <a:rPr lang="it-IT" sz="2800" dirty="0" smtClean="0"/>
              <a:t>.</a:t>
            </a:r>
          </a:p>
          <a:p>
            <a:pPr marL="514350" indent="-514350">
              <a:buAutoNum type="arabicPeriod"/>
              <a:defRPr/>
            </a:pPr>
            <a:r>
              <a:rPr lang="it-IT" sz="2800" dirty="0" smtClean="0"/>
              <a:t>Viene quindi approssimato da </a:t>
            </a:r>
            <a:r>
              <a:rPr lang="it-IT" sz="2800" b="1" dirty="0" smtClean="0"/>
              <a:t>Y</a:t>
            </a:r>
            <a:r>
              <a:rPr lang="it-IT" sz="2800" dirty="0" smtClean="0"/>
              <a:t>, cioè il PIL reale, il prodotto aggregato nell’economia.</a:t>
            </a:r>
          </a:p>
          <a:p>
            <a:pPr marL="0" indent="0">
              <a:buNone/>
              <a:defRPr/>
            </a:pPr>
            <a:r>
              <a:rPr lang="it-IT" sz="2800" dirty="0" smtClean="0"/>
              <a:t>Quindi si ha:</a:t>
            </a:r>
            <a:endParaRPr lang="it-IT" sz="2800" dirty="0"/>
          </a:p>
          <a:p>
            <a:pPr marL="0" indent="0" algn="ctr">
              <a:buNone/>
              <a:defRPr/>
            </a:pPr>
            <a:r>
              <a:rPr lang="it-IT" sz="2800" b="1" dirty="0" smtClean="0">
                <a:solidFill>
                  <a:srgbClr val="0070C0"/>
                </a:solidFill>
              </a:rPr>
              <a:t>M</a:t>
            </a:r>
            <a:r>
              <a:rPr lang="it-IT" sz="2800" b="1" dirty="0" smtClean="0"/>
              <a:t> </a:t>
            </a:r>
            <a:r>
              <a:rPr lang="it-IT" sz="2800" b="1" dirty="0"/>
              <a:t>x </a:t>
            </a:r>
            <a:r>
              <a:rPr lang="it-IT" sz="2800" b="1" dirty="0">
                <a:solidFill>
                  <a:srgbClr val="FF0000"/>
                </a:solidFill>
              </a:rPr>
              <a:t>V</a:t>
            </a:r>
            <a:r>
              <a:rPr lang="it-IT" sz="2800" b="1" dirty="0"/>
              <a:t> = </a:t>
            </a:r>
            <a:r>
              <a:rPr lang="it-IT" sz="2800" b="1" dirty="0">
                <a:solidFill>
                  <a:srgbClr val="0070C0"/>
                </a:solidFill>
              </a:rPr>
              <a:t>P</a:t>
            </a:r>
            <a:r>
              <a:rPr lang="it-IT" sz="2800" b="1" dirty="0"/>
              <a:t> x </a:t>
            </a:r>
            <a:r>
              <a:rPr lang="it-IT" sz="2800" b="1" dirty="0" smtClean="0"/>
              <a:t>Y</a:t>
            </a:r>
            <a:endParaRPr lang="it-IT" sz="2800" b="1" dirty="0"/>
          </a:p>
          <a:p>
            <a:pPr marL="514350" indent="-514350">
              <a:buAutoNum type="arabicPeriod"/>
              <a:defRPr/>
            </a:pPr>
            <a:endParaRPr lang="it-IT" sz="2800" dirty="0" smtClean="0"/>
          </a:p>
          <a:p>
            <a:pPr marL="514350" indent="-514350">
              <a:buAutoNum type="arabicPeriod"/>
              <a:defRPr/>
            </a:pP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3802313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a:t>
            </a:r>
            <a:r>
              <a:rPr lang="it-IT" sz="3200" dirty="0" smtClean="0"/>
              <a:t>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980728"/>
            <a:ext cx="8568952" cy="4968552"/>
          </a:xfrm>
        </p:spPr>
        <p:txBody>
          <a:bodyPr>
            <a:normAutofit lnSpcReduction="10000"/>
          </a:bodyPr>
          <a:lstStyle/>
          <a:p>
            <a:pPr marL="0" indent="0">
              <a:buNone/>
              <a:defRPr/>
            </a:pPr>
            <a:r>
              <a:rPr lang="it-IT" sz="2800" dirty="0" smtClean="0"/>
              <a:t>Si </a:t>
            </a:r>
            <a:r>
              <a:rPr lang="it-IT" sz="2800" b="1" dirty="0" smtClean="0"/>
              <a:t>introduce un’ulteriore ipotesi aggiuntiva</a:t>
            </a:r>
            <a:r>
              <a:rPr lang="it-IT" sz="2800" dirty="0" smtClean="0"/>
              <a:t>, cioè che la velocità di circolazione della moneta, </a:t>
            </a:r>
            <a:r>
              <a:rPr lang="it-IT" sz="2800" b="1" dirty="0" smtClean="0">
                <a:solidFill>
                  <a:srgbClr val="FF0000"/>
                </a:solidFill>
              </a:rPr>
              <a:t>V</a:t>
            </a:r>
            <a:r>
              <a:rPr lang="it-IT" sz="2800" dirty="0" smtClean="0"/>
              <a:t>, sia </a:t>
            </a:r>
            <a:r>
              <a:rPr lang="it-IT" sz="2800" b="1" dirty="0" smtClean="0"/>
              <a:t>costante</a:t>
            </a:r>
            <a:r>
              <a:rPr lang="it-IT" sz="2800" dirty="0" smtClean="0"/>
              <a:t>.</a:t>
            </a:r>
          </a:p>
          <a:p>
            <a:pPr marL="0" indent="0">
              <a:buNone/>
              <a:defRPr/>
            </a:pPr>
            <a:endParaRPr lang="it-IT" sz="2800" b="1" dirty="0">
              <a:solidFill>
                <a:srgbClr val="0070C0"/>
              </a:solidFill>
            </a:endParaRPr>
          </a:p>
          <a:p>
            <a:pPr marL="0" indent="0">
              <a:buNone/>
              <a:defRPr/>
            </a:pPr>
            <a:r>
              <a:rPr lang="it-IT" sz="2800" b="1" dirty="0" smtClean="0">
                <a:solidFill>
                  <a:srgbClr val="FF0000"/>
                </a:solidFill>
              </a:rPr>
              <a:t>Se è così, allora è la quantità di moneta in circolazione che determina il PIL nominale, </a:t>
            </a:r>
            <a:r>
              <a:rPr lang="it-IT" sz="2800" b="1" dirty="0" smtClean="0">
                <a:solidFill>
                  <a:srgbClr val="0070C0"/>
                </a:solidFill>
              </a:rPr>
              <a:t>P</a:t>
            </a:r>
            <a:r>
              <a:rPr lang="it-IT" sz="2800" b="1" dirty="0" smtClean="0"/>
              <a:t>Y</a:t>
            </a:r>
            <a:r>
              <a:rPr lang="it-IT" sz="2800" b="1" dirty="0">
                <a:solidFill>
                  <a:srgbClr val="FF0000"/>
                </a:solidFill>
              </a:rPr>
              <a:t>.</a:t>
            </a:r>
            <a:endParaRPr lang="it-IT" sz="2800" b="1" dirty="0" smtClean="0">
              <a:solidFill>
                <a:srgbClr val="FF0000"/>
              </a:solidFill>
            </a:endParaRPr>
          </a:p>
          <a:p>
            <a:pPr marL="0" indent="0">
              <a:buNone/>
              <a:defRPr/>
            </a:pPr>
            <a:endParaRPr lang="it-IT" sz="2800" b="1" dirty="0" smtClean="0">
              <a:solidFill>
                <a:srgbClr val="0070C0"/>
              </a:solidFill>
            </a:endParaRPr>
          </a:p>
          <a:p>
            <a:pPr marL="0" indent="0">
              <a:buNone/>
              <a:defRPr/>
            </a:pPr>
            <a:r>
              <a:rPr lang="it-IT" sz="2800" b="1" dirty="0" smtClean="0">
                <a:solidFill>
                  <a:srgbClr val="0070C0"/>
                </a:solidFill>
              </a:rPr>
              <a:t>In altri termini, il livello dei prezzi è proporzionale all’offerta di moneta della banca centrale. </a:t>
            </a:r>
          </a:p>
          <a:p>
            <a:pPr marL="0" indent="0">
              <a:buNone/>
              <a:defRPr/>
            </a:pPr>
            <a:endParaRPr lang="it-IT" sz="2800" b="1" dirty="0">
              <a:solidFill>
                <a:srgbClr val="0070C0"/>
              </a:solidFill>
            </a:endParaRPr>
          </a:p>
          <a:p>
            <a:pPr marL="0" indent="0">
              <a:buNone/>
              <a:defRPr/>
            </a:pPr>
            <a:r>
              <a:rPr lang="it-IT" sz="2800" b="1" dirty="0">
                <a:solidFill>
                  <a:srgbClr val="FF0000"/>
                </a:solidFill>
              </a:rPr>
              <a:t>Q</a:t>
            </a:r>
            <a:r>
              <a:rPr lang="it-IT" sz="2800" b="1" dirty="0" smtClean="0">
                <a:solidFill>
                  <a:srgbClr val="FF0000"/>
                </a:solidFill>
              </a:rPr>
              <a:t>uindi la crescita dell’offerta di moneta da parte della banca centrale determina il tasso di inflazione. </a:t>
            </a:r>
          </a:p>
          <a:p>
            <a:pPr marL="514350" indent="-514350">
              <a:buAutoNum type="arabicPeriod"/>
              <a:defRPr/>
            </a:pPr>
            <a:endParaRPr lang="it-IT" sz="2800" dirty="0" smtClean="0"/>
          </a:p>
          <a:p>
            <a:pPr marL="514350" indent="-514350">
              <a:buAutoNum type="arabicPeriod"/>
              <a:defRPr/>
            </a:pP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25</a:t>
            </a:fld>
            <a:endParaRPr lang="it-IT"/>
          </a:p>
        </p:txBody>
      </p:sp>
    </p:spTree>
    <p:extLst>
      <p:ext uri="{BB962C8B-B14F-4D97-AF65-F5344CB8AC3E}">
        <p14:creationId xmlns:p14="http://schemas.microsoft.com/office/powerpoint/2010/main" val="3017752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smtClean="0"/>
              <a:t>2.1. </a:t>
            </a:r>
            <a:r>
              <a:rPr lang="it-IT" sz="3200" dirty="0"/>
              <a:t>Equazione quantitativa della </a:t>
            </a:r>
            <a:r>
              <a:rPr lang="it-IT" sz="3200" dirty="0" smtClean="0"/>
              <a:t>moneta</a:t>
            </a:r>
            <a:endParaRPr lang="it-IT" sz="3200" dirty="0"/>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23528" y="1124744"/>
            <a:ext cx="8568952" cy="4824536"/>
          </a:xfrm>
        </p:spPr>
        <p:txBody>
          <a:bodyPr>
            <a:normAutofit/>
          </a:bodyPr>
          <a:lstStyle/>
          <a:p>
            <a:pPr marL="0" indent="0">
              <a:buNone/>
              <a:defRPr/>
            </a:pPr>
            <a:endParaRPr lang="it-IT" sz="2800" dirty="0" smtClean="0"/>
          </a:p>
          <a:p>
            <a:pPr marL="0" indent="0">
              <a:buNone/>
              <a:defRPr/>
            </a:pPr>
            <a:r>
              <a:rPr lang="it-IT" sz="2800" dirty="0" smtClean="0"/>
              <a:t>Come vedremo, </a:t>
            </a:r>
            <a:r>
              <a:rPr lang="it-IT" sz="2800" b="1" dirty="0" smtClean="0"/>
              <a:t>Y</a:t>
            </a:r>
            <a:r>
              <a:rPr lang="it-IT" sz="2800" dirty="0" smtClean="0"/>
              <a:t> </a:t>
            </a:r>
            <a:r>
              <a:rPr lang="it-IT" sz="2800" dirty="0"/>
              <a:t>è determinato dall’offerta di fattori di </a:t>
            </a:r>
            <a:r>
              <a:rPr lang="it-IT" sz="2800" dirty="0" smtClean="0"/>
              <a:t>produzione, </a:t>
            </a:r>
            <a:r>
              <a:rPr lang="it-IT" sz="2800" dirty="0"/>
              <a:t>e dalla tecnologia </a:t>
            </a:r>
            <a:r>
              <a:rPr lang="it-IT" sz="2800" dirty="0" smtClean="0"/>
              <a:t>disponibile.</a:t>
            </a:r>
          </a:p>
          <a:p>
            <a:pPr marL="0" indent="0">
              <a:buNone/>
              <a:defRPr/>
            </a:pPr>
            <a:endParaRPr lang="it-IT" sz="2800" dirty="0"/>
          </a:p>
          <a:p>
            <a:pPr marL="0" indent="0">
              <a:buNone/>
              <a:defRPr/>
            </a:pPr>
            <a:r>
              <a:rPr lang="it-IT" sz="2800" dirty="0" smtClean="0"/>
              <a:t>Di conseguenza, la variazione di </a:t>
            </a:r>
            <a:r>
              <a:rPr lang="it-IT" sz="2800" b="1" dirty="0" err="1" smtClean="0">
                <a:solidFill>
                  <a:srgbClr val="00B0F0"/>
                </a:solidFill>
              </a:rPr>
              <a:t>P</a:t>
            </a:r>
            <a:r>
              <a:rPr lang="it-IT" sz="2800" dirty="0" err="1" smtClean="0"/>
              <a:t>x</a:t>
            </a:r>
            <a:r>
              <a:rPr lang="it-IT" sz="2800" b="1" dirty="0" err="1" smtClean="0"/>
              <a:t>Y</a:t>
            </a:r>
            <a:r>
              <a:rPr lang="it-IT" sz="2800" dirty="0" smtClean="0"/>
              <a:t> è imputabile ad una variazione di </a:t>
            </a:r>
            <a:r>
              <a:rPr lang="it-IT" sz="2800" b="1" dirty="0" smtClean="0">
                <a:solidFill>
                  <a:srgbClr val="00B0F0"/>
                </a:solidFill>
              </a:rPr>
              <a:t>P</a:t>
            </a:r>
            <a:r>
              <a:rPr lang="it-IT" sz="2800" dirty="0" smtClean="0"/>
              <a:t>. </a:t>
            </a:r>
          </a:p>
          <a:p>
            <a:pPr marL="0" indent="0">
              <a:buNone/>
              <a:defRPr/>
            </a:pPr>
            <a:endParaRPr lang="it-IT" sz="2800" dirty="0"/>
          </a:p>
          <a:p>
            <a:pPr marL="0" indent="0" algn="ctr">
              <a:buNone/>
              <a:defRPr/>
            </a:pPr>
            <a:r>
              <a:rPr lang="it-IT" sz="2800" i="1" dirty="0" smtClean="0"/>
              <a:t>Visioni divergenti tra economisti.</a:t>
            </a:r>
          </a:p>
          <a:p>
            <a:pPr marL="514350" indent="-514350">
              <a:buAutoNum type="arabicPeriod"/>
              <a:defRPr/>
            </a:pPr>
            <a:endParaRPr lang="it-IT" sz="28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26</a:t>
            </a:fld>
            <a:endParaRPr lang="it-IT"/>
          </a:p>
        </p:txBody>
      </p:sp>
    </p:spTree>
    <p:extLst>
      <p:ext uri="{BB962C8B-B14F-4D97-AF65-F5344CB8AC3E}">
        <p14:creationId xmlns:p14="http://schemas.microsoft.com/office/powerpoint/2010/main" val="4094865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3. Complicazioni, com’è che le cose possono andare male</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395536" y="908720"/>
            <a:ext cx="8424936" cy="4958011"/>
          </a:xfrm>
        </p:spPr>
        <p:txBody>
          <a:bodyPr>
            <a:normAutofit/>
          </a:bodyPr>
          <a:lstStyle/>
          <a:p>
            <a:pPr marL="0" indent="0">
              <a:buNone/>
              <a:defRPr/>
            </a:pPr>
            <a:r>
              <a:rPr lang="it-IT" sz="2400" dirty="0"/>
              <a:t>Sebbene le banche centrali vorrebbero sempre mantenere l’economia al suo livello di produzione potenziale, </a:t>
            </a:r>
            <a:r>
              <a:rPr lang="it-IT" sz="2400" dirty="0">
                <a:solidFill>
                  <a:srgbClr val="FF0000"/>
                </a:solidFill>
              </a:rPr>
              <a:t>la realtà è complessa</a:t>
            </a:r>
            <a:r>
              <a:rPr lang="it-IT" sz="2400" dirty="0"/>
              <a:t>:</a:t>
            </a:r>
          </a:p>
          <a:p>
            <a:pPr marL="0" indent="0">
              <a:buNone/>
              <a:defRPr/>
            </a:pPr>
            <a:endParaRPr lang="it-IT" sz="2400" dirty="0"/>
          </a:p>
          <a:p>
            <a:pPr marL="0" indent="0">
              <a:buNone/>
              <a:defRPr/>
            </a:pPr>
            <a:r>
              <a:rPr lang="it-IT" sz="2400" dirty="0"/>
              <a:t>in primo luogo, </a:t>
            </a:r>
            <a:r>
              <a:rPr lang="it-IT" sz="2400" dirty="0">
                <a:solidFill>
                  <a:srgbClr val="FF0000"/>
                </a:solidFill>
              </a:rPr>
              <a:t>è difficile per la banca centrale conoscere l’esatto livello potenziale di produzione </a:t>
            </a:r>
            <a:r>
              <a:rPr lang="it-IT" sz="2400" dirty="0"/>
              <a:t>e dunque capire quanto si è lontani da esso;</a:t>
            </a:r>
          </a:p>
          <a:p>
            <a:pPr marL="0" indent="0">
              <a:buNone/>
              <a:defRPr/>
            </a:pPr>
            <a:endParaRPr lang="it-IT" sz="2400" dirty="0"/>
          </a:p>
          <a:p>
            <a:pPr marL="0" indent="0">
              <a:buNone/>
              <a:defRPr/>
            </a:pPr>
            <a:r>
              <a:rPr lang="it-IT" sz="2400" dirty="0"/>
              <a:t>in secondo luogo, la risposta alla politica economica nell’economia non è immediata, </a:t>
            </a:r>
            <a:r>
              <a:rPr lang="it-IT" sz="2400" dirty="0">
                <a:solidFill>
                  <a:srgbClr val="FF0000"/>
                </a:solidFill>
              </a:rPr>
              <a:t>gli aggiustamenti non sono </a:t>
            </a:r>
            <a:r>
              <a:rPr lang="it-IT" sz="2400" dirty="0" smtClean="0">
                <a:solidFill>
                  <a:srgbClr val="FF0000"/>
                </a:solidFill>
              </a:rPr>
              <a:t>istantanei</a:t>
            </a:r>
            <a:r>
              <a:rPr lang="it-IT" sz="2400" dirty="0" smtClean="0"/>
              <a:t>, considerando anche un possibile disancoraggio delle aspettative.</a:t>
            </a: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27</a:t>
            </a:fld>
            <a:endParaRPr lang="it-IT"/>
          </a:p>
        </p:txBody>
      </p:sp>
    </p:spTree>
    <p:extLst>
      <p:ext uri="{BB962C8B-B14F-4D97-AF65-F5344CB8AC3E}">
        <p14:creationId xmlns:p14="http://schemas.microsoft.com/office/powerpoint/2010/main" val="1407730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3.1 Lo «zero </a:t>
            </a:r>
            <a:r>
              <a:rPr lang="it-IT" sz="3000" dirty="0" err="1"/>
              <a:t>lower</a:t>
            </a:r>
            <a:r>
              <a:rPr lang="it-IT" sz="3000" dirty="0"/>
              <a:t> </a:t>
            </a:r>
            <a:r>
              <a:rPr lang="it-IT" sz="3000" dirty="0" err="1"/>
              <a:t>bound</a:t>
            </a:r>
            <a:r>
              <a:rPr lang="it-IT" sz="3000" dirty="0"/>
              <a:t>» e le spirali deflazionistiche</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964488" cy="4525963"/>
          </a:xfrm>
        </p:spPr>
        <p:txBody>
          <a:bodyPr>
            <a:normAutofit/>
          </a:bodyPr>
          <a:lstStyle/>
          <a:p>
            <a:pPr marL="0" indent="0">
              <a:buNone/>
              <a:defRPr/>
            </a:pPr>
            <a:r>
              <a:rPr lang="it-IT" sz="2400" dirty="0"/>
              <a:t>Consideriamo il caso di un’economia in recessione, con produzione al di sotto del livello potenziale.</a:t>
            </a:r>
          </a:p>
          <a:p>
            <a:pPr marL="0" indent="0">
              <a:buNone/>
              <a:defRPr/>
            </a:pPr>
            <a:r>
              <a:rPr lang="it-IT" sz="2400" dirty="0">
                <a:solidFill>
                  <a:srgbClr val="FF0000"/>
                </a:solidFill>
              </a:rPr>
              <a:t>La banca centrale dovrebbe ovviamente diminuire il tasso di interesse reale sino al punto per cui </a:t>
            </a:r>
            <a:r>
              <a:rPr lang="it-IT" sz="2400" i="1" dirty="0">
                <a:solidFill>
                  <a:srgbClr val="FF0000"/>
                </a:solidFill>
              </a:rPr>
              <a:t>Y = </a:t>
            </a:r>
            <a:r>
              <a:rPr lang="it-IT" sz="2400" i="1" dirty="0" err="1">
                <a:solidFill>
                  <a:srgbClr val="FF0000"/>
                </a:solidFill>
              </a:rPr>
              <a:t>Y</a:t>
            </a:r>
            <a:r>
              <a:rPr lang="it-IT" sz="2400" i="1" baseline="-25000" dirty="0" err="1">
                <a:solidFill>
                  <a:srgbClr val="FF0000"/>
                </a:solidFill>
              </a:rPr>
              <a:t>n</a:t>
            </a:r>
            <a:r>
              <a:rPr lang="it-IT" sz="2400" dirty="0"/>
              <a:t>.</a:t>
            </a:r>
          </a:p>
          <a:p>
            <a:pPr marL="0" indent="0">
              <a:buNone/>
              <a:defRPr/>
            </a:pPr>
            <a:endParaRPr lang="it-IT" sz="2400" dirty="0"/>
          </a:p>
          <a:p>
            <a:pPr marL="0" indent="0">
              <a:buNone/>
              <a:defRPr/>
            </a:pPr>
            <a:r>
              <a:rPr lang="it-IT" sz="2400" dirty="0"/>
              <a:t>Con un’economia in forte recessione, il tasso reale necessario potrebbe essere negativo. Dato lo </a:t>
            </a:r>
            <a:r>
              <a:rPr lang="it-IT" sz="2400" i="1" dirty="0"/>
              <a:t>zero </a:t>
            </a:r>
            <a:r>
              <a:rPr lang="it-IT" sz="2400" i="1" dirty="0" err="1"/>
              <a:t>lower</a:t>
            </a:r>
            <a:r>
              <a:rPr lang="it-IT" sz="2400" i="1" dirty="0"/>
              <a:t> </a:t>
            </a:r>
            <a:r>
              <a:rPr lang="it-IT" sz="2400" i="1" dirty="0" err="1"/>
              <a:t>bound</a:t>
            </a:r>
            <a:r>
              <a:rPr lang="it-IT" sz="2400" dirty="0"/>
              <a:t>, questa scelta potrebbe essere impossibile per la banca centrale.</a:t>
            </a:r>
          </a:p>
          <a:p>
            <a:pPr marL="0" indent="0">
              <a:buNone/>
              <a:defRPr/>
            </a:pPr>
            <a:r>
              <a:rPr lang="it-IT" sz="2400" dirty="0"/>
              <a:t>Questo scenario, che avvenne nella crisi del 1929, può comportare crescente </a:t>
            </a:r>
            <a:r>
              <a:rPr lang="it-IT" sz="2400" i="1" dirty="0"/>
              <a:t>deflazione</a:t>
            </a:r>
            <a:r>
              <a:rPr lang="it-IT" sz="2400" dirty="0"/>
              <a:t>, con gli effetti indesiderati su spesa e produzione.</a:t>
            </a:r>
            <a:endParaRPr lang="it-IT" sz="2400" i="1"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28</a:t>
            </a:fld>
            <a:endParaRPr lang="it-IT"/>
          </a:p>
        </p:txBody>
      </p:sp>
    </p:spTree>
    <p:extLst>
      <p:ext uri="{BB962C8B-B14F-4D97-AF65-F5344CB8AC3E}">
        <p14:creationId xmlns:p14="http://schemas.microsoft.com/office/powerpoint/2010/main" val="163262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0" y="409228"/>
            <a:ext cx="9144000" cy="1143000"/>
          </a:xfrm>
        </p:spPr>
        <p:txBody>
          <a:bodyPr/>
          <a:lstStyle/>
          <a:p>
            <a:r>
              <a:rPr lang="it-IT" sz="3000" dirty="0"/>
              <a:t>3.1 Lo «zero </a:t>
            </a:r>
            <a:r>
              <a:rPr lang="it-IT" sz="3000" dirty="0" err="1"/>
              <a:t>lower</a:t>
            </a:r>
            <a:r>
              <a:rPr lang="it-IT" sz="3000" dirty="0"/>
              <a:t> </a:t>
            </a:r>
            <a:r>
              <a:rPr lang="it-IT" sz="3000" dirty="0" err="1"/>
              <a:t>bound</a:t>
            </a:r>
            <a:r>
              <a:rPr lang="it-IT" sz="3000" dirty="0"/>
              <a:t>» e le spirali deflazionistiche</a:t>
            </a:r>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29</a:t>
            </a:fld>
            <a:endParaRPr lang="it-IT"/>
          </a:p>
        </p:txBody>
      </p:sp>
      <p:sp>
        <p:nvSpPr>
          <p:cNvPr id="9" name="CasellaDiTesto 8">
            <a:extLst>
              <a:ext uri="{FF2B5EF4-FFF2-40B4-BE49-F238E27FC236}">
                <a16:creationId xmlns:a16="http://schemas.microsoft.com/office/drawing/2014/main" id="{B962E462-0EBA-4E1D-B9B6-C024FA6142CB}"/>
              </a:ext>
            </a:extLst>
          </p:cNvPr>
          <p:cNvSpPr txBox="1"/>
          <p:nvPr/>
        </p:nvSpPr>
        <p:spPr>
          <a:xfrm>
            <a:off x="251520" y="980728"/>
            <a:ext cx="4320480" cy="2308324"/>
          </a:xfrm>
          <a:prstGeom prst="rect">
            <a:avLst/>
          </a:prstGeom>
          <a:noFill/>
        </p:spPr>
        <p:txBody>
          <a:bodyPr wrap="square" rtlCol="0">
            <a:spAutoFit/>
          </a:bodyPr>
          <a:lstStyle/>
          <a:p>
            <a:r>
              <a:rPr lang="it-IT" dirty="0"/>
              <a:t>Se lo zero </a:t>
            </a:r>
            <a:r>
              <a:rPr lang="it-IT" dirty="0" err="1"/>
              <a:t>lower</a:t>
            </a:r>
            <a:r>
              <a:rPr lang="it-IT" dirty="0"/>
              <a:t> </a:t>
            </a:r>
            <a:r>
              <a:rPr lang="it-IT" dirty="0" err="1"/>
              <a:t>bound</a:t>
            </a:r>
            <a:r>
              <a:rPr lang="it-IT" dirty="0"/>
              <a:t> impedisce alla politica monetaria di riportare la produzione al livello potenziale, </a:t>
            </a:r>
            <a:r>
              <a:rPr lang="it-IT" dirty="0">
                <a:solidFill>
                  <a:srgbClr val="FF0000"/>
                </a:solidFill>
              </a:rPr>
              <a:t>il risultato può essere una spirale deflazionistica</a:t>
            </a:r>
            <a:r>
              <a:rPr lang="it-IT" dirty="0"/>
              <a:t>.</a:t>
            </a:r>
          </a:p>
          <a:p>
            <a:r>
              <a:rPr lang="it-IT" dirty="0"/>
              <a:t>Via via che l’inflazione diviene più negativa, il tasso reale aumenta, e a sua volta porta a una minore produzione e a una maggiore deflazione.</a:t>
            </a:r>
          </a:p>
        </p:txBody>
      </p:sp>
      <p:sp>
        <p:nvSpPr>
          <p:cNvPr id="7" name="CasellaDiTesto 6">
            <a:extLst>
              <a:ext uri="{FF2B5EF4-FFF2-40B4-BE49-F238E27FC236}">
                <a16:creationId xmlns:a16="http://schemas.microsoft.com/office/drawing/2014/main" id="{B962E462-0EBA-4E1D-B9B6-C024FA6142CB}"/>
              </a:ext>
            </a:extLst>
          </p:cNvPr>
          <p:cNvSpPr txBox="1"/>
          <p:nvPr/>
        </p:nvSpPr>
        <p:spPr>
          <a:xfrm>
            <a:off x="262405" y="3600762"/>
            <a:ext cx="4320480" cy="1754326"/>
          </a:xfrm>
          <a:prstGeom prst="rect">
            <a:avLst/>
          </a:prstGeom>
          <a:noFill/>
        </p:spPr>
        <p:txBody>
          <a:bodyPr wrap="square" rtlCol="0">
            <a:spAutoFit/>
          </a:bodyPr>
          <a:lstStyle/>
          <a:p>
            <a:r>
              <a:rPr lang="it-IT" dirty="0" smtClean="0"/>
              <a:t>Ciò accade perché quando la gente vede che l’inflazione è al di sotto dell’obiettivo  e che l’economia è in deflazione inizierà a cambiare il modo di formare le proprie aspettative, ovvero ad anticipare la deflazione.</a:t>
            </a:r>
            <a:endParaRPr lang="it-IT" dirty="0"/>
          </a:p>
        </p:txBody>
      </p:sp>
      <p:pic>
        <p:nvPicPr>
          <p:cNvPr id="10" name="Immagine 9" descr="Immagine che contiene testo, diagramma, linea, Diagramma&#10;&#10;Descrizione generata automaticamente">
            <a:extLst>
              <a:ext uri="{FF2B5EF4-FFF2-40B4-BE49-F238E27FC236}">
                <a16:creationId xmlns:a16="http://schemas.microsoft.com/office/drawing/2014/main" id="{817EE6FA-DFAB-34C2-357B-7AE9E9DCC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740" y="836712"/>
            <a:ext cx="3805992" cy="5085184"/>
          </a:xfrm>
          <a:prstGeom prst="rect">
            <a:avLst/>
          </a:prstGeom>
        </p:spPr>
      </p:pic>
    </p:spTree>
    <p:extLst>
      <p:ext uri="{BB962C8B-B14F-4D97-AF65-F5344CB8AC3E}">
        <p14:creationId xmlns:p14="http://schemas.microsoft.com/office/powerpoint/2010/main" val="29713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640960" cy="5040560"/>
          </a:xfrm>
        </p:spPr>
        <p:txBody>
          <a:bodyPr>
            <a:normAutofit fontScale="92500" lnSpcReduction="10000"/>
          </a:bodyPr>
          <a:lstStyle/>
          <a:p>
            <a:pPr marL="0" indent="0">
              <a:buNone/>
              <a:defRPr/>
            </a:pPr>
            <a:r>
              <a:rPr lang="it-IT" sz="2600" dirty="0"/>
              <a:t>Il primo passo sarà quello di </a:t>
            </a:r>
            <a:r>
              <a:rPr lang="it-IT" sz="2600" dirty="0">
                <a:solidFill>
                  <a:srgbClr val="FF0000"/>
                </a:solidFill>
              </a:rPr>
              <a:t>riscrivere la curva di Phillips in termini del livello della produzione</a:t>
            </a:r>
            <a:r>
              <a:rPr lang="it-IT" sz="2600" dirty="0"/>
              <a:t>, invece che del tasso di disoccupazione.</a:t>
            </a:r>
          </a:p>
          <a:p>
            <a:pPr marL="0" indent="0">
              <a:buNone/>
              <a:defRPr/>
            </a:pPr>
            <a:r>
              <a:rPr lang="it-IT" sz="2600" dirty="0"/>
              <a:t>Sia U la disoccupazione, N l’occupazione e L le forze di lavoro:</a:t>
            </a:r>
          </a:p>
          <a:p>
            <a:pPr>
              <a:defRPr/>
            </a:pPr>
            <a:endParaRPr lang="it-IT" sz="2600" dirty="0"/>
          </a:p>
          <a:p>
            <a:pPr>
              <a:defRPr/>
            </a:pPr>
            <a:endParaRPr lang="it-IT" sz="2600" dirty="0"/>
          </a:p>
          <a:p>
            <a:pPr>
              <a:defRPr/>
            </a:pPr>
            <a:endParaRPr lang="it-IT" sz="2600" dirty="0"/>
          </a:p>
          <a:p>
            <a:pPr marL="0" indent="0">
              <a:buNone/>
              <a:defRPr/>
            </a:pPr>
            <a:r>
              <a:rPr lang="it-IT" sz="2600" dirty="0"/>
              <a:t>L’occupazione è uguale alle forze di lavoro moltiplicate per 1 meno il tasso di disoccupazione:</a:t>
            </a:r>
          </a:p>
          <a:p>
            <a:pPr marL="0" indent="0" algn="ctr">
              <a:buNone/>
              <a:defRPr/>
            </a:pPr>
            <a:r>
              <a:rPr lang="it-IT" sz="2600" dirty="0"/>
              <a:t> </a:t>
            </a:r>
            <a:r>
              <a:rPr lang="it-IT" sz="2600" i="1" dirty="0"/>
              <a:t>N</a:t>
            </a:r>
            <a:r>
              <a:rPr lang="it-IT" sz="2600" dirty="0"/>
              <a:t> = </a:t>
            </a:r>
            <a:r>
              <a:rPr lang="it-IT" sz="2600" i="1" dirty="0"/>
              <a:t>L</a:t>
            </a:r>
            <a:r>
              <a:rPr lang="it-IT" sz="2600" dirty="0"/>
              <a:t> (</a:t>
            </a:r>
            <a:r>
              <a:rPr lang="it-IT" sz="2600" i="1" dirty="0"/>
              <a:t>1</a:t>
            </a:r>
            <a:r>
              <a:rPr lang="it-IT" sz="2600" dirty="0"/>
              <a:t> – </a:t>
            </a:r>
            <a:r>
              <a:rPr lang="it-IT" sz="2600" i="1" dirty="0"/>
              <a:t>u</a:t>
            </a:r>
            <a:r>
              <a:rPr lang="it-IT" sz="2600" dirty="0"/>
              <a:t>)</a:t>
            </a:r>
          </a:p>
          <a:p>
            <a:pPr marL="0" indent="0">
              <a:buNone/>
              <a:defRPr/>
            </a:pPr>
            <a:r>
              <a:rPr lang="it-IT" sz="2600" dirty="0">
                <a:solidFill>
                  <a:srgbClr val="FF0000"/>
                </a:solidFill>
              </a:rPr>
              <a:t>Assumendo, come nel capitolo 7, che la produzione sia uguale all’occupazione</a:t>
            </a:r>
            <a:r>
              <a:rPr lang="it-IT" sz="2600" dirty="0"/>
              <a:t>:</a:t>
            </a:r>
          </a:p>
          <a:p>
            <a:pPr marL="0" indent="0" algn="ctr">
              <a:buNone/>
              <a:defRPr/>
            </a:pPr>
            <a:r>
              <a:rPr lang="it-IT" sz="2600" i="1" dirty="0"/>
              <a:t>Y = N</a:t>
            </a:r>
            <a:r>
              <a:rPr lang="it-IT" sz="2600" dirty="0"/>
              <a:t> = </a:t>
            </a:r>
            <a:r>
              <a:rPr lang="it-IT" sz="2600" i="1" dirty="0"/>
              <a:t>L</a:t>
            </a:r>
            <a:r>
              <a:rPr lang="it-IT" sz="2600" dirty="0"/>
              <a:t> (</a:t>
            </a:r>
            <a:r>
              <a:rPr lang="it-IT" sz="2600" i="1" dirty="0"/>
              <a:t>1</a:t>
            </a:r>
            <a:r>
              <a:rPr lang="it-IT" sz="2600" dirty="0"/>
              <a:t> – </a:t>
            </a:r>
            <a:r>
              <a:rPr lang="it-IT" sz="2600" i="1" dirty="0"/>
              <a:t>u</a:t>
            </a:r>
            <a:r>
              <a:rPr lang="it-IT" sz="2600" dirty="0"/>
              <a:t>)</a:t>
            </a:r>
          </a:p>
          <a:p>
            <a:pPr>
              <a:defRPr/>
            </a:pPr>
            <a:endParaRPr lang="it-IT" sz="24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3</a:t>
            </a:fld>
            <a:endParaRPr lang="it-IT"/>
          </a:p>
        </p:txBody>
      </p:sp>
      <p:pic>
        <p:nvPicPr>
          <p:cNvPr id="5" name="Immagine 4">
            <a:extLst>
              <a:ext uri="{FF2B5EF4-FFF2-40B4-BE49-F238E27FC236}">
                <a16:creationId xmlns:a16="http://schemas.microsoft.com/office/drawing/2014/main" id="{21BC63F7-7845-409D-9BEE-676F96C7E8F7}"/>
              </a:ext>
            </a:extLst>
          </p:cNvPr>
          <p:cNvPicPr>
            <a:picLocks noChangeAspect="1"/>
          </p:cNvPicPr>
          <p:nvPr/>
        </p:nvPicPr>
        <p:blipFill>
          <a:blip r:embed="rId2"/>
          <a:stretch>
            <a:fillRect/>
          </a:stretch>
        </p:blipFill>
        <p:spPr>
          <a:xfrm>
            <a:off x="3248380" y="2420888"/>
            <a:ext cx="2647239" cy="682031"/>
          </a:xfrm>
          <a:prstGeom prst="rect">
            <a:avLst/>
          </a:prstGeom>
        </p:spPr>
      </p:pic>
    </p:spTree>
    <p:extLst>
      <p:ext uri="{BB962C8B-B14F-4D97-AF65-F5344CB8AC3E}">
        <p14:creationId xmlns:p14="http://schemas.microsoft.com/office/powerpoint/2010/main" val="189030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964488" cy="4968552"/>
          </a:xfrm>
        </p:spPr>
        <p:txBody>
          <a:bodyPr>
            <a:normAutofit fontScale="77500" lnSpcReduction="20000"/>
          </a:bodyPr>
          <a:lstStyle/>
          <a:p>
            <a:pPr marL="0" indent="0">
              <a:buNone/>
              <a:defRPr/>
            </a:pPr>
            <a:r>
              <a:rPr lang="it-IT" sz="3100" dirty="0"/>
              <a:t>Se il tasso di disoccupazione è pari al tasso naturale, l’occupazione è data dall’occupazione naturale </a:t>
            </a:r>
          </a:p>
          <a:p>
            <a:pPr marL="0" indent="0" algn="ctr">
              <a:buNone/>
              <a:defRPr/>
            </a:pPr>
            <a:r>
              <a:rPr lang="it-IT" sz="3100" i="1" dirty="0" err="1"/>
              <a:t>N</a:t>
            </a:r>
            <a:r>
              <a:rPr lang="it-IT" sz="3100" i="1" baseline="-25000" dirty="0" err="1"/>
              <a:t>n</a:t>
            </a:r>
            <a:r>
              <a:rPr lang="it-IT" sz="3100" i="1" dirty="0"/>
              <a:t> </a:t>
            </a:r>
            <a:r>
              <a:rPr lang="it-IT" sz="3100" dirty="0"/>
              <a:t>= </a:t>
            </a:r>
            <a:r>
              <a:rPr lang="it-IT" sz="3100" i="1" dirty="0"/>
              <a:t>L(1 – u</a:t>
            </a:r>
            <a:r>
              <a:rPr lang="it-IT" sz="3100" i="1" baseline="-25000" dirty="0"/>
              <a:t>n</a:t>
            </a:r>
            <a:r>
              <a:rPr lang="it-IT" sz="3100" dirty="0"/>
              <a:t>); </a:t>
            </a:r>
          </a:p>
          <a:p>
            <a:pPr marL="0" indent="0">
              <a:buNone/>
              <a:defRPr/>
            </a:pPr>
            <a:r>
              <a:rPr lang="it-IT" sz="3100" dirty="0"/>
              <a:t>E la produzione è uguale al suo livello potenziale </a:t>
            </a:r>
          </a:p>
          <a:p>
            <a:pPr marL="0" indent="0" algn="ctr">
              <a:buNone/>
              <a:defRPr/>
            </a:pPr>
            <a:r>
              <a:rPr lang="it-IT" sz="3100" dirty="0" err="1"/>
              <a:t>Y</a:t>
            </a:r>
            <a:r>
              <a:rPr lang="it-IT" sz="3100" baseline="-25000" dirty="0" err="1"/>
              <a:t>n</a:t>
            </a:r>
            <a:r>
              <a:rPr lang="it-IT" sz="3100" dirty="0"/>
              <a:t> = L(1 – u</a:t>
            </a:r>
            <a:r>
              <a:rPr lang="it-IT" sz="3100" baseline="-25000" dirty="0"/>
              <a:t>n</a:t>
            </a:r>
            <a:r>
              <a:rPr lang="it-IT" sz="3100" dirty="0"/>
              <a:t>) .</a:t>
            </a:r>
          </a:p>
          <a:p>
            <a:pPr>
              <a:defRPr/>
            </a:pPr>
            <a:endParaRPr lang="it-IT" sz="3100" dirty="0"/>
          </a:p>
          <a:p>
            <a:pPr marL="0" indent="0">
              <a:buNone/>
              <a:defRPr/>
            </a:pPr>
            <a:r>
              <a:rPr lang="it-IT" sz="3100" dirty="0"/>
              <a:t>Esprimiamo ora le deviazioni del tasso di disoccupazione dal suo livello naturale in termini della produzione:</a:t>
            </a:r>
          </a:p>
          <a:p>
            <a:pPr marL="0" indent="0" algn="ctr">
              <a:buNone/>
              <a:defRPr/>
            </a:pPr>
            <a:r>
              <a:rPr lang="it-IT" sz="3100" i="1" dirty="0"/>
              <a:t>Y</a:t>
            </a:r>
            <a:r>
              <a:rPr lang="it-IT" sz="3100" dirty="0"/>
              <a:t> – </a:t>
            </a:r>
            <a:r>
              <a:rPr lang="it-IT" sz="3100" i="1" dirty="0" err="1"/>
              <a:t>Y</a:t>
            </a:r>
            <a:r>
              <a:rPr lang="it-IT" sz="3100" i="1" baseline="-25000" dirty="0" err="1"/>
              <a:t>n</a:t>
            </a:r>
            <a:r>
              <a:rPr lang="it-IT" sz="3100" dirty="0"/>
              <a:t> = </a:t>
            </a:r>
            <a:r>
              <a:rPr lang="it-IT" sz="3100" i="1" dirty="0"/>
              <a:t>L</a:t>
            </a:r>
            <a:r>
              <a:rPr lang="it-IT" sz="3100" dirty="0"/>
              <a:t>((</a:t>
            </a:r>
            <a:r>
              <a:rPr lang="it-IT" sz="3100" i="1" dirty="0"/>
              <a:t>1</a:t>
            </a:r>
            <a:r>
              <a:rPr lang="it-IT" sz="3100" dirty="0"/>
              <a:t> – </a:t>
            </a:r>
            <a:r>
              <a:rPr lang="it-IT" sz="3100" i="1" dirty="0"/>
              <a:t>u</a:t>
            </a:r>
            <a:r>
              <a:rPr lang="it-IT" sz="3100" dirty="0"/>
              <a:t>) – ( </a:t>
            </a:r>
            <a:r>
              <a:rPr lang="it-IT" sz="3100" i="1" dirty="0"/>
              <a:t>1</a:t>
            </a:r>
            <a:r>
              <a:rPr lang="it-IT" sz="3100" dirty="0"/>
              <a:t> – </a:t>
            </a:r>
            <a:r>
              <a:rPr lang="it-IT" sz="3100" i="1" dirty="0"/>
              <a:t>u</a:t>
            </a:r>
            <a:r>
              <a:rPr lang="it-IT" sz="3100" i="1" baseline="-25000" dirty="0"/>
              <a:t>n</a:t>
            </a:r>
            <a:r>
              <a:rPr lang="it-IT" sz="3100" dirty="0"/>
              <a:t>)) = –</a:t>
            </a:r>
            <a:r>
              <a:rPr lang="it-IT" sz="3100" i="1" dirty="0"/>
              <a:t>L</a:t>
            </a:r>
            <a:r>
              <a:rPr lang="it-IT" sz="3100" dirty="0"/>
              <a:t>(</a:t>
            </a:r>
            <a:r>
              <a:rPr lang="it-IT" sz="3100" i="1" dirty="0"/>
              <a:t>u</a:t>
            </a:r>
            <a:r>
              <a:rPr lang="it-IT" sz="3100" dirty="0"/>
              <a:t> – </a:t>
            </a:r>
            <a:r>
              <a:rPr lang="it-IT" sz="3100" i="1" dirty="0"/>
              <a:t>u</a:t>
            </a:r>
            <a:r>
              <a:rPr lang="it-IT" sz="3100" i="1" baseline="-25000" dirty="0"/>
              <a:t>n</a:t>
            </a:r>
            <a:r>
              <a:rPr lang="it-IT" sz="3100" dirty="0"/>
              <a:t>) </a:t>
            </a:r>
          </a:p>
          <a:p>
            <a:pPr algn="ctr">
              <a:defRPr/>
            </a:pPr>
            <a:endParaRPr lang="it-IT" sz="3100" dirty="0"/>
          </a:p>
          <a:p>
            <a:pPr marL="0" indent="0">
              <a:buNone/>
              <a:defRPr/>
            </a:pPr>
            <a:r>
              <a:rPr lang="it-IT" sz="3100" dirty="0">
                <a:solidFill>
                  <a:srgbClr val="FF0000"/>
                </a:solidFill>
              </a:rPr>
              <a:t>La differenza tra produzione e produzione potenziale è chiamata </a:t>
            </a:r>
            <a:r>
              <a:rPr lang="it-IT" sz="3100" b="1" dirty="0">
                <a:solidFill>
                  <a:srgbClr val="FF0000"/>
                </a:solidFill>
              </a:rPr>
              <a:t>output gap</a:t>
            </a:r>
            <a:r>
              <a:rPr lang="it-IT" sz="3100" dirty="0">
                <a:solidFill>
                  <a:srgbClr val="FF0000"/>
                </a:solidFill>
              </a:rPr>
              <a:t>. Sostituiamo </a:t>
            </a:r>
            <a:r>
              <a:rPr lang="it-IT" sz="3100" i="1" dirty="0">
                <a:solidFill>
                  <a:srgbClr val="FF0000"/>
                </a:solidFill>
              </a:rPr>
              <a:t>L</a:t>
            </a:r>
            <a:r>
              <a:rPr lang="it-IT" sz="3100" dirty="0">
                <a:solidFill>
                  <a:srgbClr val="FF0000"/>
                </a:solidFill>
              </a:rPr>
              <a:t>(</a:t>
            </a:r>
            <a:r>
              <a:rPr lang="it-IT" sz="3100" i="1" dirty="0">
                <a:solidFill>
                  <a:srgbClr val="FF0000"/>
                </a:solidFill>
              </a:rPr>
              <a:t>u</a:t>
            </a:r>
            <a:r>
              <a:rPr lang="it-IT" sz="3100" dirty="0">
                <a:solidFill>
                  <a:srgbClr val="FF0000"/>
                </a:solidFill>
              </a:rPr>
              <a:t> – </a:t>
            </a:r>
            <a:r>
              <a:rPr lang="it-IT" sz="3100" i="1" dirty="0">
                <a:solidFill>
                  <a:srgbClr val="FF0000"/>
                </a:solidFill>
              </a:rPr>
              <a:t>u</a:t>
            </a:r>
            <a:r>
              <a:rPr lang="it-IT" sz="3100" i="1" baseline="-25000" dirty="0">
                <a:solidFill>
                  <a:srgbClr val="FF0000"/>
                </a:solidFill>
              </a:rPr>
              <a:t>n</a:t>
            </a:r>
            <a:r>
              <a:rPr lang="it-IT" sz="3100" dirty="0">
                <a:solidFill>
                  <a:srgbClr val="FF0000"/>
                </a:solidFill>
              </a:rPr>
              <a:t>) all’interno della curva di Phillips:</a:t>
            </a:r>
          </a:p>
          <a:p>
            <a:pPr marL="0" indent="0" algn="ctr">
              <a:buNone/>
              <a:defRPr/>
            </a:pPr>
            <a:r>
              <a:rPr lang="en-US" altLang="it-IT" sz="3100" i="1" dirty="0">
                <a:solidFill>
                  <a:srgbClr val="FF0000"/>
                </a:solidFill>
                <a:sym typeface="Symbol" pitchFamily="18" charset="2"/>
              </a:rPr>
              <a:t> </a:t>
            </a:r>
            <a:r>
              <a:rPr lang="it-IT" altLang="it-IT" sz="3100" dirty="0">
                <a:solidFill>
                  <a:srgbClr val="FF0000"/>
                </a:solidFill>
              </a:rPr>
              <a:t>–</a:t>
            </a:r>
            <a:r>
              <a:rPr lang="it-IT" altLang="it-IT" sz="3100" i="1" dirty="0">
                <a:solidFill>
                  <a:srgbClr val="FF0000"/>
                </a:solidFill>
              </a:rPr>
              <a:t> </a:t>
            </a:r>
            <a:r>
              <a:rPr lang="en-US" altLang="it-IT" sz="3100" i="1" dirty="0">
                <a:solidFill>
                  <a:srgbClr val="FF0000"/>
                </a:solidFill>
                <a:sym typeface="Symbol" pitchFamily="18" charset="2"/>
              </a:rPr>
              <a:t></a:t>
            </a:r>
            <a:r>
              <a:rPr lang="it-IT" altLang="it-IT" sz="3100" i="1" baseline="30000" dirty="0">
                <a:solidFill>
                  <a:srgbClr val="FF0000"/>
                </a:solidFill>
              </a:rPr>
              <a:t>e</a:t>
            </a:r>
            <a:r>
              <a:rPr lang="it-IT" altLang="it-IT" sz="3100" dirty="0">
                <a:solidFill>
                  <a:srgbClr val="FF0000"/>
                </a:solidFill>
              </a:rPr>
              <a:t> =  (</a:t>
            </a:r>
            <a:r>
              <a:rPr lang="el-GR" altLang="it-IT" sz="3100" i="1" dirty="0">
                <a:solidFill>
                  <a:srgbClr val="FF0000"/>
                </a:solidFill>
              </a:rPr>
              <a:t>α</a:t>
            </a:r>
            <a:r>
              <a:rPr lang="it-IT" altLang="it-IT" sz="3100" i="1" dirty="0">
                <a:solidFill>
                  <a:srgbClr val="FF0000"/>
                </a:solidFill>
              </a:rPr>
              <a:t>/L)(Y</a:t>
            </a:r>
            <a:r>
              <a:rPr lang="it-IT" altLang="it-IT" sz="3100" i="1" baseline="-25000" dirty="0">
                <a:solidFill>
                  <a:srgbClr val="FF0000"/>
                </a:solidFill>
              </a:rPr>
              <a:t> </a:t>
            </a:r>
            <a:r>
              <a:rPr lang="it-IT" altLang="it-IT" sz="3100" dirty="0">
                <a:solidFill>
                  <a:srgbClr val="FF0000"/>
                </a:solidFill>
              </a:rPr>
              <a:t>– </a:t>
            </a:r>
            <a:r>
              <a:rPr lang="it-IT" altLang="it-IT" sz="3100" i="1" dirty="0" err="1">
                <a:solidFill>
                  <a:srgbClr val="FF0000"/>
                </a:solidFill>
              </a:rPr>
              <a:t>Y</a:t>
            </a:r>
            <a:r>
              <a:rPr lang="it-IT" altLang="it-IT" sz="3100" i="1" baseline="-25000" dirty="0" err="1">
                <a:solidFill>
                  <a:srgbClr val="FF0000"/>
                </a:solidFill>
              </a:rPr>
              <a:t>n</a:t>
            </a:r>
            <a:r>
              <a:rPr lang="it-IT" altLang="it-IT" sz="3100" dirty="0">
                <a:solidFill>
                  <a:srgbClr val="FF0000"/>
                </a:solidFill>
              </a:rPr>
              <a:t>)</a:t>
            </a:r>
          </a:p>
          <a:p>
            <a:pPr>
              <a:defRPr/>
            </a:pPr>
            <a:endParaRPr lang="it-IT" sz="2400" dirty="0">
              <a:solidFill>
                <a:srgbClr val="002060"/>
              </a:solidFill>
            </a:endParaRPr>
          </a:p>
          <a:p>
            <a:pPr marL="0" indent="0">
              <a:buNone/>
              <a:defRPr/>
            </a:pPr>
            <a:endParaRPr lang="it-IT" sz="24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320551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3200" dirty="0"/>
              <a:t>1. Il modello IS-LM-PC</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64EBD0D-B664-464C-B354-11986984D21C}"/>
                  </a:ext>
                </a:extLst>
              </p:cNvPr>
              <p:cNvSpPr>
                <a:spLocks noGrp="1"/>
              </p:cNvSpPr>
              <p:nvPr>
                <p:ph idx="1"/>
              </p:nvPr>
            </p:nvSpPr>
            <p:spPr>
              <a:xfrm>
                <a:off x="179512" y="980728"/>
                <a:ext cx="8964488" cy="4525963"/>
              </a:xfrm>
            </p:spPr>
            <p:txBody>
              <a:bodyPr>
                <a:normAutofit/>
              </a:bodyPr>
              <a:lstStyle/>
              <a:p>
                <a:pPr marL="0" indent="0">
                  <a:buNone/>
                  <a:defRPr/>
                </a:pPr>
                <a:r>
                  <a:rPr lang="it-IT" sz="2400" dirty="0">
                    <a:latin typeface="Calibri" panose="020F0502020204030204" pitchFamily="34" charset="0"/>
                    <a:cs typeface="Calibri" panose="020F0502020204030204" pitchFamily="34" charset="0"/>
                  </a:rPr>
                  <a:t>Manca solo un ultimo passaggio.</a:t>
                </a:r>
              </a:p>
              <a:p>
                <a:pPr marL="0" indent="0">
                  <a:buNone/>
                  <a:defRPr/>
                </a:pPr>
                <a:r>
                  <a:rPr lang="it-IT" sz="2400" dirty="0">
                    <a:latin typeface="Calibri" panose="020F0502020204030204" pitchFamily="34" charset="0"/>
                    <a:cs typeface="Calibri" panose="020F0502020204030204" pitchFamily="34" charset="0"/>
                  </a:rPr>
                  <a:t>Le aspettative formulate da chi fissa i salari variano nel tempo.</a:t>
                </a:r>
              </a:p>
              <a:p>
                <a:pPr marL="0" indent="0">
                  <a:buNone/>
                  <a:defRPr/>
                </a:pPr>
                <a:r>
                  <a:rPr lang="it-IT" sz="2400" dirty="0">
                    <a:latin typeface="Calibri" panose="020F0502020204030204" pitchFamily="34" charset="0"/>
                    <a:cs typeface="Calibri" panose="020F0502020204030204" pitchFamily="34" charset="0"/>
                  </a:rPr>
                  <a:t>L’evidenza suggerisce che oggi nell’Eurozona e negli USA, le aspettative di inflazione sono ancorate.</a:t>
                </a:r>
              </a:p>
              <a:p>
                <a:pPr marL="0" indent="0">
                  <a:buNone/>
                  <a:defRPr/>
                </a:pPr>
                <a:endParaRPr lang="it-IT" sz="2400" dirty="0">
                  <a:latin typeface="Calibri" panose="020F0502020204030204" pitchFamily="34" charset="0"/>
                  <a:cs typeface="Calibri" panose="020F0502020204030204" pitchFamily="34" charset="0"/>
                </a:endParaRPr>
              </a:p>
              <a:p>
                <a:pPr marL="0" indent="0">
                  <a:buNone/>
                  <a:defRPr/>
                </a:pPr>
                <a:r>
                  <a:rPr lang="it-IT" sz="2400" dirty="0">
                    <a:latin typeface="Calibri" panose="020F0502020204030204" pitchFamily="34" charset="0"/>
                    <a:cs typeface="Calibri" panose="020F0502020204030204" pitchFamily="34" charset="0"/>
                  </a:rPr>
                  <a:t>Dunque, la relazione tra inflazione e produzione è data da:</a:t>
                </a:r>
              </a:p>
              <a:p>
                <a:pPr marL="0" indent="0" algn="ctr">
                  <a:buNone/>
                  <a:defRPr/>
                </a:pPr>
                <a:endParaRPr lang="en-US" altLang="it-IT" sz="2400" i="1" dirty="0">
                  <a:sym typeface="Symbol" pitchFamily="18" charset="2"/>
                </a:endParaRPr>
              </a:p>
              <a:p>
                <a:pPr marL="0" indent="0" algn="ctr">
                  <a:buNone/>
                  <a:defRPr/>
                </a:pPr>
                <a:r>
                  <a:rPr lang="en-US" altLang="it-IT" sz="2400" i="1" dirty="0">
                    <a:sym typeface="Symbol" pitchFamily="18" charset="2"/>
                  </a:rPr>
                  <a:t> </a:t>
                </a:r>
                <a:r>
                  <a:rPr lang="it-IT" altLang="it-IT" sz="2400" dirty="0"/>
                  <a:t>–</a:t>
                </a:r>
                <a:r>
                  <a:rPr lang="it-IT" altLang="it-IT" sz="2400" i="1" dirty="0">
                    <a:solidFill>
                      <a:srgbClr val="FF0000"/>
                    </a:solidFill>
                  </a:rPr>
                  <a:t> </a:t>
                </a:r>
                <a14:m>
                  <m:oMath xmlns:m="http://schemas.openxmlformats.org/officeDocument/2006/math">
                    <m:acc>
                      <m:accPr>
                        <m:chr m:val="̅"/>
                        <m:ctrlPr>
                          <a:rPr lang="it-IT" sz="2400" i="1">
                            <a:solidFill>
                              <a:srgbClr val="FF0000"/>
                            </a:solidFill>
                            <a:latin typeface="Cambria Math" panose="02040503050406030204" pitchFamily="18" charset="0"/>
                          </a:rPr>
                        </m:ctrlPr>
                      </m:accPr>
                      <m:e>
                        <m:r>
                          <a:rPr lang="it-IT" sz="2400" i="1">
                            <a:solidFill>
                              <a:srgbClr val="FF0000"/>
                            </a:solidFill>
                            <a:latin typeface="Cambria Math" panose="02040503050406030204" pitchFamily="18" charset="0"/>
                          </a:rPr>
                          <m:t>𝜋</m:t>
                        </m:r>
                      </m:e>
                    </m:acc>
                  </m:oMath>
                </a14:m>
                <a:r>
                  <a:rPr lang="it-IT" altLang="it-IT" sz="2400" dirty="0"/>
                  <a:t> =  (</a:t>
                </a:r>
                <a:r>
                  <a:rPr lang="el-GR" altLang="it-IT" sz="2400" i="1" dirty="0"/>
                  <a:t>α</a:t>
                </a:r>
                <a:r>
                  <a:rPr lang="it-IT" altLang="it-IT" sz="2400" i="1" dirty="0"/>
                  <a:t>/L)(Y</a:t>
                </a:r>
                <a:r>
                  <a:rPr lang="it-IT" altLang="it-IT" sz="2400" i="1" baseline="-25000" dirty="0"/>
                  <a:t> </a:t>
                </a:r>
                <a:r>
                  <a:rPr lang="it-IT" altLang="it-IT" sz="2400" dirty="0"/>
                  <a:t>– </a:t>
                </a:r>
                <a:r>
                  <a:rPr lang="it-IT" altLang="it-IT" sz="2400" i="1" dirty="0" err="1"/>
                  <a:t>Y</a:t>
                </a:r>
                <a:r>
                  <a:rPr lang="it-IT" altLang="it-IT" sz="2400" i="1" baseline="-25000" dirty="0" err="1"/>
                  <a:t>n</a:t>
                </a:r>
                <a:r>
                  <a:rPr lang="it-IT" altLang="it-IT" sz="2400" dirty="0"/>
                  <a:t>)</a:t>
                </a:r>
              </a:p>
              <a:p>
                <a:pPr marL="0" indent="0">
                  <a:buNone/>
                  <a:defRPr/>
                </a:pPr>
                <a:endParaRPr lang="it-IT" i="1" dirty="0">
                  <a:latin typeface="Cambria Math" panose="02040503050406030204" pitchFamily="18" charset="0"/>
                </a:endParaRPr>
              </a:p>
              <a:p>
                <a:pPr marL="0" indent="0">
                  <a:buNone/>
                  <a:defRPr/>
                </a:pPr>
                <a:endParaRPr lang="it-IT" i="1" dirty="0">
                  <a:latin typeface="Cambria Math" panose="02040503050406030204" pitchFamily="18" charset="0"/>
                </a:endParaRPr>
              </a:p>
              <a:p>
                <a:pPr marL="0" indent="0">
                  <a:buNone/>
                  <a:defRPr/>
                </a:pPr>
                <a:endParaRPr lang="it-IT" altLang="it-IT" sz="3100" dirty="0"/>
              </a:p>
              <a:p>
                <a:pPr>
                  <a:defRPr/>
                </a:pPr>
                <a:endParaRPr lang="it-IT" sz="2400" dirty="0">
                  <a:solidFill>
                    <a:srgbClr val="002060"/>
                  </a:solidFill>
                </a:endParaRPr>
              </a:p>
              <a:p>
                <a:pPr marL="0" indent="0">
                  <a:buNone/>
                  <a:defRPr/>
                </a:pPr>
                <a:endParaRPr lang="it-IT" sz="2400" dirty="0"/>
              </a:p>
            </p:txBody>
          </p:sp>
        </mc:Choice>
        <mc:Fallback xmlns="">
          <p:sp>
            <p:nvSpPr>
              <p:cNvPr id="3" name="Segnaposto contenuto 2">
                <a:extLst>
                  <a:ext uri="{FF2B5EF4-FFF2-40B4-BE49-F238E27FC236}">
                    <a16:creationId xmlns:a16="http://schemas.microsoft.com/office/drawing/2014/main" id="{C64EBD0D-B664-464C-B354-11986984D21C}"/>
                  </a:ext>
                </a:extLst>
              </p:cNvPr>
              <p:cNvSpPr>
                <a:spLocks noGrp="1" noRot="1" noChangeAspect="1" noMove="1" noResize="1" noEditPoints="1" noAdjustHandles="1" noChangeArrowheads="1" noChangeShapeType="1" noTextEdit="1"/>
              </p:cNvSpPr>
              <p:nvPr>
                <p:ph idx="1"/>
              </p:nvPr>
            </p:nvSpPr>
            <p:spPr>
              <a:xfrm>
                <a:off x="179512" y="980728"/>
                <a:ext cx="8964488" cy="4525963"/>
              </a:xfrm>
              <a:blipFill>
                <a:blip r:embed="rId2"/>
                <a:stretch>
                  <a:fillRect l="-1020" t="-1078" r="-1224"/>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160954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smtClean="0"/>
              <a:t>Output </a:t>
            </a:r>
            <a:r>
              <a:rPr lang="it-IT" sz="2800" dirty="0"/>
              <a:t>gap</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6</a:t>
            </a:fld>
            <a:endParaRPr lang="it-IT"/>
          </a:p>
        </p:txBody>
      </p:sp>
      <p:pic>
        <p:nvPicPr>
          <p:cNvPr id="9" name="Immagine 8"/>
          <p:cNvPicPr>
            <a:picLocks noChangeAspect="1"/>
          </p:cNvPicPr>
          <p:nvPr/>
        </p:nvPicPr>
        <p:blipFill>
          <a:blip r:embed="rId2"/>
          <a:stretch>
            <a:fillRect/>
          </a:stretch>
        </p:blipFill>
        <p:spPr>
          <a:xfrm>
            <a:off x="457201" y="1124744"/>
            <a:ext cx="7948428" cy="4777513"/>
          </a:xfrm>
          <a:prstGeom prst="rect">
            <a:avLst/>
          </a:prstGeom>
        </p:spPr>
      </p:pic>
    </p:spTree>
    <p:extLst>
      <p:ext uri="{BB962C8B-B14F-4D97-AF65-F5344CB8AC3E}">
        <p14:creationId xmlns:p14="http://schemas.microsoft.com/office/powerpoint/2010/main" val="2129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smtClean="0"/>
              <a:t>Output gap and </a:t>
            </a:r>
            <a:r>
              <a:rPr lang="it-IT" sz="2800" dirty="0" err="1" smtClean="0"/>
              <a:t>unemployment</a:t>
            </a:r>
            <a:r>
              <a:rPr lang="it-IT" sz="2800" dirty="0" smtClean="0"/>
              <a:t> rate</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7</a:t>
            </a:fld>
            <a:endParaRPr lang="it-IT"/>
          </a:p>
        </p:txBody>
      </p:sp>
      <p:pic>
        <p:nvPicPr>
          <p:cNvPr id="5" name="Immagine 4"/>
          <p:cNvPicPr>
            <a:picLocks noChangeAspect="1"/>
          </p:cNvPicPr>
          <p:nvPr/>
        </p:nvPicPr>
        <p:blipFill>
          <a:blip r:embed="rId2"/>
          <a:stretch>
            <a:fillRect/>
          </a:stretch>
        </p:blipFill>
        <p:spPr>
          <a:xfrm>
            <a:off x="457201" y="1178366"/>
            <a:ext cx="7859216" cy="4723891"/>
          </a:xfrm>
          <a:prstGeom prst="rect">
            <a:avLst/>
          </a:prstGeom>
        </p:spPr>
      </p:pic>
    </p:spTree>
    <p:extLst>
      <p:ext uri="{BB962C8B-B14F-4D97-AF65-F5344CB8AC3E}">
        <p14:creationId xmlns:p14="http://schemas.microsoft.com/office/powerpoint/2010/main" val="157294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a:t>Output gap and </a:t>
            </a:r>
            <a:r>
              <a:rPr lang="it-IT" sz="2800" dirty="0" err="1"/>
              <a:t>unemployment</a:t>
            </a:r>
            <a:r>
              <a:rPr lang="it-IT" sz="2800" dirty="0"/>
              <a:t> rate</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8</a:t>
            </a:fld>
            <a:endParaRPr lang="it-IT"/>
          </a:p>
        </p:txBody>
      </p:sp>
      <p:pic>
        <p:nvPicPr>
          <p:cNvPr id="3" name="Immagine 2"/>
          <p:cNvPicPr>
            <a:picLocks noChangeAspect="1"/>
          </p:cNvPicPr>
          <p:nvPr/>
        </p:nvPicPr>
        <p:blipFill>
          <a:blip r:embed="rId2"/>
          <a:stretch>
            <a:fillRect/>
          </a:stretch>
        </p:blipFill>
        <p:spPr>
          <a:xfrm>
            <a:off x="457200" y="955742"/>
            <a:ext cx="8188031" cy="4921530"/>
          </a:xfrm>
          <a:prstGeom prst="rect">
            <a:avLst/>
          </a:prstGeom>
        </p:spPr>
      </p:pic>
    </p:spTree>
    <p:extLst>
      <p:ext uri="{BB962C8B-B14F-4D97-AF65-F5344CB8AC3E}">
        <p14:creationId xmlns:p14="http://schemas.microsoft.com/office/powerpoint/2010/main" val="557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BF14E-3FAE-474C-BA76-9B6F67212DD5}"/>
              </a:ext>
            </a:extLst>
          </p:cNvPr>
          <p:cNvSpPr>
            <a:spLocks noGrp="1"/>
          </p:cNvSpPr>
          <p:nvPr>
            <p:ph type="title"/>
          </p:nvPr>
        </p:nvSpPr>
        <p:spPr>
          <a:xfrm>
            <a:off x="457200" y="409228"/>
            <a:ext cx="8229600" cy="1143000"/>
          </a:xfrm>
        </p:spPr>
        <p:txBody>
          <a:bodyPr/>
          <a:lstStyle/>
          <a:p>
            <a:r>
              <a:rPr lang="it-IT" sz="2800" dirty="0" smtClean="0"/>
              <a:t>Output gap and </a:t>
            </a:r>
            <a:r>
              <a:rPr lang="it-IT" sz="2800" dirty="0" err="1" smtClean="0"/>
              <a:t>inflation</a:t>
            </a:r>
            <a:endParaRPr lang="it-IT" sz="3000" dirty="0"/>
          </a:p>
        </p:txBody>
      </p:sp>
      <p:sp>
        <p:nvSpPr>
          <p:cNvPr id="4" name="Segnaposto numero diapositiva 3">
            <a:extLst>
              <a:ext uri="{FF2B5EF4-FFF2-40B4-BE49-F238E27FC236}">
                <a16:creationId xmlns:a16="http://schemas.microsoft.com/office/drawing/2014/main" id="{4A9774D7-66A0-44A2-8F9F-8894CA4616B9}"/>
              </a:ext>
            </a:extLst>
          </p:cNvPr>
          <p:cNvSpPr>
            <a:spLocks noGrp="1"/>
          </p:cNvSpPr>
          <p:nvPr>
            <p:ph type="sldNum" sz="quarter" idx="12"/>
          </p:nvPr>
        </p:nvSpPr>
        <p:spPr/>
        <p:txBody>
          <a:bodyPr/>
          <a:lstStyle/>
          <a:p>
            <a:fld id="{E3AAEEB7-370C-4CD1-84ED-44A96922B98A}" type="slidenum">
              <a:rPr lang="it-IT" smtClean="0"/>
              <a:pPr/>
              <a:t>9</a:t>
            </a:fld>
            <a:endParaRPr lang="it-IT"/>
          </a:p>
        </p:txBody>
      </p:sp>
      <p:pic>
        <p:nvPicPr>
          <p:cNvPr id="5" name="Immagine 4"/>
          <p:cNvPicPr>
            <a:picLocks noChangeAspect="1"/>
          </p:cNvPicPr>
          <p:nvPr/>
        </p:nvPicPr>
        <p:blipFill>
          <a:blip r:embed="rId2"/>
          <a:stretch>
            <a:fillRect/>
          </a:stretch>
        </p:blipFill>
        <p:spPr>
          <a:xfrm>
            <a:off x="323528" y="977736"/>
            <a:ext cx="8153473" cy="4900758"/>
          </a:xfrm>
          <a:prstGeom prst="rect">
            <a:avLst/>
          </a:prstGeom>
        </p:spPr>
      </p:pic>
    </p:spTree>
    <p:extLst>
      <p:ext uri="{BB962C8B-B14F-4D97-AF65-F5344CB8AC3E}">
        <p14:creationId xmlns:p14="http://schemas.microsoft.com/office/powerpoint/2010/main" val="31311699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1512</Words>
  <Application>Microsoft Office PowerPoint</Application>
  <PresentationFormat>Presentazione su schermo (4:3)</PresentationFormat>
  <Paragraphs>200</Paragraphs>
  <Slides>29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29</vt:i4>
      </vt:variant>
    </vt:vector>
  </HeadingPairs>
  <TitlesOfParts>
    <vt:vector size="36" baseType="lpstr">
      <vt:lpstr>Arial</vt:lpstr>
      <vt:lpstr>Calibri</vt:lpstr>
      <vt:lpstr>Calibri Light</vt:lpstr>
      <vt:lpstr>Cambria Math</vt:lpstr>
      <vt:lpstr>Symbol</vt:lpstr>
      <vt:lpstr>Times New Roman</vt:lpstr>
      <vt:lpstr>Tema di Office</vt:lpstr>
      <vt:lpstr>Capitolo IX</vt:lpstr>
      <vt:lpstr>1. Il modello IS-LM-PC</vt:lpstr>
      <vt:lpstr>1. Il modello IS-LM-PC</vt:lpstr>
      <vt:lpstr>1. Il modello IS-LM-PC</vt:lpstr>
      <vt:lpstr>1. Il modello IS-LM-PC</vt:lpstr>
      <vt:lpstr>Output gap</vt:lpstr>
      <vt:lpstr>Output gap and unemployment rate</vt:lpstr>
      <vt:lpstr>Output gap and unemployment rate</vt:lpstr>
      <vt:lpstr>Output gap and inflation</vt:lpstr>
      <vt:lpstr>Output gap and inflation</vt:lpstr>
      <vt:lpstr>Output gap</vt:lpstr>
      <vt:lpstr>Output gap</vt:lpstr>
      <vt:lpstr>1. Il modello IS-LM-PC</vt:lpstr>
      <vt:lpstr>2. Dal breve al medio periodo</vt:lpstr>
      <vt:lpstr>2. Dal breve al medio periodo</vt:lpstr>
      <vt:lpstr>2. Dal breve al medio periodo</vt:lpstr>
      <vt:lpstr>2. Dal breve al medio periodo</vt:lpstr>
      <vt:lpstr>2. Dal breve al medio periodo</vt:lpstr>
      <vt:lpstr>2.1. La teoria quantitativa della moneta</vt:lpstr>
      <vt:lpstr>2.1. Equazione quantitativa della moneta</vt:lpstr>
      <vt:lpstr>2.1. Equazione quantitativa della moneta</vt:lpstr>
      <vt:lpstr>2.1. Equazione quantitativa della moneta: esempio</vt:lpstr>
      <vt:lpstr>2.1. Equazione quantitativa della moneta: esempio</vt:lpstr>
      <vt:lpstr>2.1. Equazione quantitativa della moneta</vt:lpstr>
      <vt:lpstr>2.1. Equazione quantitativa della moneta</vt:lpstr>
      <vt:lpstr>2.1. Equazione quantitativa della moneta</vt:lpstr>
      <vt:lpstr>3. Complicazioni, com’è che le cose possono andare male</vt:lpstr>
      <vt:lpstr>3.1 Lo «zero lower bound» e le spirali deflazionistiche</vt:lpstr>
      <vt:lpstr>3.1 Lo «zero lower bound» e le spirali deflazionistiche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Marco Giansoldati</cp:lastModifiedBy>
  <cp:revision>126</cp:revision>
  <dcterms:created xsi:type="dcterms:W3CDTF">2014-07-28T14:21:47Z</dcterms:created>
  <dcterms:modified xsi:type="dcterms:W3CDTF">2025-11-19T21:51:03Z</dcterms:modified>
</cp:coreProperties>
</file>