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324" r:id="rId5"/>
    <p:sldId id="298" r:id="rId6"/>
    <p:sldId id="261" r:id="rId7"/>
    <p:sldId id="325" r:id="rId8"/>
    <p:sldId id="284" r:id="rId9"/>
    <p:sldId id="264" r:id="rId10"/>
    <p:sldId id="285" r:id="rId11"/>
    <p:sldId id="326" r:id="rId12"/>
    <p:sldId id="327" r:id="rId13"/>
    <p:sldId id="306" r:id="rId14"/>
    <p:sldId id="329" r:id="rId15"/>
    <p:sldId id="307" r:id="rId16"/>
    <p:sldId id="330" r:id="rId17"/>
    <p:sldId id="338" r:id="rId18"/>
    <p:sldId id="269" r:id="rId19"/>
    <p:sldId id="308" r:id="rId20"/>
    <p:sldId id="301" r:id="rId21"/>
    <p:sldId id="302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78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70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57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8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39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49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5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48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03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61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17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E953-A89F-4EBA-A36C-C44561FE991C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41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453" y="394282"/>
            <a:ext cx="10561740" cy="486562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L’Europa orientale nella Seconda guerra mondiale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1453" y="1006678"/>
            <a:ext cx="10654019" cy="5268287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Obiettivo tedesco: realizzare un dominio in Europa orientale, considerata uno «spazio vitale» da colonizzare, assoggettando le popolazioni slave ed eliminando gli ebrei</a:t>
            </a:r>
          </a:p>
          <a:p>
            <a:pPr algn="just"/>
            <a:r>
              <a:rPr lang="it-IT" sz="2400" dirty="0"/>
              <a:t>Marzo 1939: occupazione di </a:t>
            </a:r>
            <a:r>
              <a:rPr lang="it-IT" sz="2400" dirty="0" err="1"/>
              <a:t>Memel</a:t>
            </a:r>
            <a:r>
              <a:rPr lang="it-IT" sz="2400" dirty="0"/>
              <a:t>, porto della Lituania con popolazione a maggioranza tedesca</a:t>
            </a:r>
          </a:p>
          <a:p>
            <a:pPr algn="just"/>
            <a:r>
              <a:rPr lang="it-IT" sz="2400" dirty="0"/>
              <a:t>Patto di non aggressione tedesco-sovietico dell’agosto 1939, con protocollo segreto per la spartizione dei territori che andavano dal Baltico al Mar Nero</a:t>
            </a:r>
          </a:p>
          <a:p>
            <a:pPr algn="just"/>
            <a:r>
              <a:rPr lang="it-IT" sz="2400" dirty="0"/>
              <a:t>Nel settembre 1939 occupazione tedesca della Polonia: una parte è annessa alla Germania e il resto è costituito in Governatorato generale con capitale Cracovia</a:t>
            </a:r>
          </a:p>
          <a:p>
            <a:pPr algn="just"/>
            <a:r>
              <a:rPr lang="it-IT" sz="2400" dirty="0"/>
              <a:t>Ghettizzazione della popolazione ebraica del Governatorato</a:t>
            </a:r>
          </a:p>
          <a:p>
            <a:pPr algn="just"/>
            <a:r>
              <a:rPr lang="it-IT" sz="2400" dirty="0"/>
              <a:t>La parte orientale della Polonia è annessa all’Urss</a:t>
            </a:r>
          </a:p>
        </p:txBody>
      </p:sp>
    </p:spTree>
    <p:extLst>
      <p:ext uri="{BB962C8B-B14F-4D97-AF65-F5344CB8AC3E}">
        <p14:creationId xmlns:p14="http://schemas.microsoft.com/office/powerpoint/2010/main" val="73143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36895"/>
            <a:ext cx="10972800" cy="662732"/>
          </a:xfrm>
        </p:spPr>
        <p:txBody>
          <a:bodyPr>
            <a:normAutofit/>
          </a:bodyPr>
          <a:lstStyle/>
          <a:p>
            <a:r>
              <a:rPr lang="it-IT" sz="3200" dirty="0"/>
              <a:t>Massacri delle «</a:t>
            </a:r>
            <a:r>
              <a:rPr lang="it-IT" sz="3200" dirty="0" err="1"/>
              <a:t>Einsatzgruppen</a:t>
            </a:r>
            <a:r>
              <a:rPr lang="it-IT" sz="3200" dirty="0"/>
              <a:t>» in Europa orientale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2296"/>
            <a:ext cx="6096000" cy="43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4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94950"/>
            <a:ext cx="10972800" cy="788566"/>
          </a:xfrm>
        </p:spPr>
        <p:txBody>
          <a:bodyPr>
            <a:normAutofit/>
          </a:bodyPr>
          <a:lstStyle/>
          <a:p>
            <a:r>
              <a:rPr lang="it-IT" sz="3600" dirty="0"/>
              <a:t>L’Europa nel 1942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9743"/>
            <a:ext cx="6096000" cy="42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29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3398" y="692697"/>
            <a:ext cx="10477850" cy="543346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Nel 1942 si formano movimenti di resistenza contro gli occupanti dell’Asse, di matrice sia nazionalista antifascista, sia comunista</a:t>
            </a:r>
          </a:p>
          <a:p>
            <a:pPr algn="just"/>
            <a:r>
              <a:rPr lang="it-IT" sz="2400" dirty="0"/>
              <a:t>Assassinio di </a:t>
            </a:r>
            <a:r>
              <a:rPr lang="it-IT" sz="2400" dirty="0" err="1"/>
              <a:t>Heydrich</a:t>
            </a:r>
            <a:r>
              <a:rPr lang="it-IT" sz="2400" dirty="0"/>
              <a:t>, a capo del Protettorato di Boemia e Moravia, da parte dei partigiani cecoslovacchi (maggio 1942)</a:t>
            </a:r>
          </a:p>
          <a:p>
            <a:pPr algn="just"/>
            <a:r>
              <a:rPr lang="it-IT" sz="2400" dirty="0"/>
              <a:t>In Polonia due nuclei di resistenza: filo-occidentale, diretta dal governo polacco in esilio a Londra (</a:t>
            </a:r>
            <a:r>
              <a:rPr lang="it-IT" sz="2400" dirty="0" err="1"/>
              <a:t>Armia</a:t>
            </a:r>
            <a:r>
              <a:rPr lang="it-IT" sz="2400" dirty="0"/>
              <a:t> </a:t>
            </a:r>
            <a:r>
              <a:rPr lang="it-IT" sz="2400" dirty="0" err="1"/>
              <a:t>Krajowa</a:t>
            </a:r>
            <a:r>
              <a:rPr lang="it-IT" sz="2400" dirty="0"/>
              <a:t>), e comunista</a:t>
            </a:r>
          </a:p>
          <a:p>
            <a:pPr algn="just"/>
            <a:r>
              <a:rPr lang="it-IT" sz="2400" dirty="0"/>
              <a:t>In Jugoslavia resistenza divisa tra cetnici serbi, monarchici, e partigiani comunisti di Tito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114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B80B8-C5C1-4B43-B8CA-6B0C352D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96955"/>
            <a:ext cx="10972800" cy="5329210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la sconfitta dell’Asse a Stalingrado nel febbraio 1943 gli alleati balcanici della Germania tentano di sganciarsi così come farà l’Italia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alleati balcanici dell’Asse temono però l’Urss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governo ungherese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Miklós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Kállay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avvia trattative con gli Alleati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l’8 settembre 1943 i territori controllati dagli italiani nella Jugoslavia occupata e nella Venezia Giulia passano sotto il controllo tedesco: creazione della Zona d’operazioni del Litorale adriatico –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Operationszone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Adriatisches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Küstenland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marzo 1944 l’Ungheria è occupata dalla Germania e Hitler in ottobre affida il governo ungherese alle Croci Frecciate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Szálasi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444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B80B8-C5C1-4B43-B8CA-6B0C352D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96955"/>
            <a:ext cx="10972800" cy="5329210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la sconfitta dell’Asse a Stalingrado nel febbraio 1943 gli alleati balcanici della Germania tentano di sganciarsi così come farà l’Italia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alleati balcanici dell’Asse temono però l’Urss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governo ungherese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Miklós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Kállay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avvia trattative con gli Alleati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l’8 settembre 1943 i territori controllati dagli italiani nella Jugoslavia occupata e nella Venezia Giulia passano sotto il controllo tedesco: creazione della Zona d’operazioni del Litorale adriatico –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Operationszone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Adriatisches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Küstenland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marzo 1944 l’Ungheria è occupata dalla Germania e Hitler in ottobre affida il governo ungherese alle Croci Frecciate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Szálasi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079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AA51E9-87AB-4179-9BD8-D45295DF49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51" y="919592"/>
            <a:ext cx="5410898" cy="50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3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399" y="771787"/>
            <a:ext cx="10284903" cy="5354377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Fra il 1944 e il 1945 i tedeschi resistono in Ungheria all’avanzata dell’Armata Rossa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 Romania il governo di Antonescu stermina gli ebrei in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Transnistria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 a Odessa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Nell’agosto 1944 colpo di stato monarchico di re Mihai, arresto di Antonescu e sua sostituzione con il generale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tescu</a:t>
            </a:r>
            <a:r>
              <a:rPr lang="it-IT" sz="2400" dirty="0">
                <a:solidFill>
                  <a:prstClr val="black"/>
                </a:solidFill>
              </a:rPr>
              <a:t>,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 capo di un governo di coalizione antifascista che andava dal Partito nazional-contadino ai comunisti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L’esercito romeno combatte contro i tedeschi al fianco dell’Armata Rossa</a:t>
            </a:r>
            <a:endParaRPr lang="it-IT" sz="2400" dirty="0"/>
          </a:p>
          <a:p>
            <a:pPr algn="just"/>
            <a:r>
              <a:rPr lang="it-IT" sz="2400" dirty="0"/>
              <a:t>La Bulgaria non attacca e non dichiara guerra all’Urss</a:t>
            </a:r>
          </a:p>
          <a:p>
            <a:pPr algn="just"/>
            <a:r>
              <a:rPr lang="it-IT" sz="2400" dirty="0"/>
              <a:t>Inoltre non deporta gli ebrei cittadini bulgari, ma deporta gli ebrei dei territori annessi in Macedonia e in Grecia privi di cittadinanza bulgara</a:t>
            </a:r>
          </a:p>
        </p:txBody>
      </p:sp>
    </p:spTree>
    <p:extLst>
      <p:ext uri="{BB962C8B-B14F-4D97-AF65-F5344CB8AC3E}">
        <p14:creationId xmlns:p14="http://schemas.microsoft.com/office/powerpoint/2010/main" val="271746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56A5AA-05AB-B1B8-AB84-B875CFCD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88063"/>
            <a:ext cx="10972800" cy="5438101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Durante l’occupazione prima italiana, poi tedesca (dall’8 settembre 1943) dell’Albania, era stato favorito dagli occupanti il nazionalismo albanese in Kosovo, annesso alla stessa Albania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Creazione di una divisione SS Skanderbeg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Rivalità fra il Balli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Kombëtar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(fronte nazionale) e i comunisti albanesi di Hoxha, appoggiati dai comunisti jugoslavi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 il 1944 e il 1945 l’Armata Rossa occupa tutta l’Europa orientale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liberazione della Jugoslavia invece avviene in maniera autonoma da parte dei partigiani comunisti</a:t>
            </a:r>
            <a:r>
              <a:rPr lang="it-IT" sz="3000" dirty="0">
                <a:solidFill>
                  <a:prstClr val="black"/>
                </a:solidFill>
                <a:latin typeface="Calibri"/>
              </a:rPr>
              <a:t> sotto la direzione di Tito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628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27839"/>
            <a:ext cx="10972800" cy="696286"/>
          </a:xfrm>
        </p:spPr>
        <p:txBody>
          <a:bodyPr>
            <a:normAutofit/>
          </a:bodyPr>
          <a:lstStyle/>
          <a:p>
            <a:r>
              <a:rPr lang="it-IT" sz="3200" dirty="0"/>
              <a:t>Avanzata dell’Armata Rossa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4" y="1392573"/>
            <a:ext cx="6467912" cy="473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61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B7D11F-32CB-46F0-8DD9-FEDA7D4DC6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70" y="940564"/>
            <a:ext cx="5966659" cy="49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6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28506"/>
            <a:ext cx="10972800" cy="696287"/>
          </a:xfrm>
        </p:spPr>
        <p:txBody>
          <a:bodyPr>
            <a:normAutofit/>
          </a:bodyPr>
          <a:lstStyle/>
          <a:p>
            <a:r>
              <a:rPr lang="it-IT" sz="2800" dirty="0"/>
              <a:t>Spartizione tedesco-sovietica dell’Europa orientale 1939-1940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00" y="1608590"/>
            <a:ext cx="64033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90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565" y="620689"/>
            <a:ext cx="10578518" cy="5505475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Conferenza di Teheran (28 novembre – 1° dicembre 1943), l’Urss impone ai britannici il concetto di sfere di influenza</a:t>
            </a:r>
          </a:p>
          <a:p>
            <a:pPr algn="just"/>
            <a:r>
              <a:rPr lang="it-IT" sz="2800" dirty="0"/>
              <a:t>Incontro fra Stalin e Churchill a Mosca (9-10 ottobre 1944), accordo sulle aree di influenza in Europa orientale in base a percentuali fra sovietici e britannici: maggiore influenza dell’Urss in Romania e Bulgaria. L’Ungheria e la Jugoslavia dovevano vedere un’influenza paritaria. La Grecia doveva andare alla Gran Bretagna</a:t>
            </a:r>
          </a:p>
          <a:p>
            <a:pPr algn="just"/>
            <a:r>
              <a:rPr lang="it-IT" sz="2800" dirty="0"/>
              <a:t>La Polonia non era contemplata esplicitamente, ma Churchill dava per scontato che cadesse nell’area di influenza sovietica</a:t>
            </a:r>
          </a:p>
          <a:p>
            <a:pPr algn="just"/>
            <a:r>
              <a:rPr lang="it-IT" sz="2800" dirty="0"/>
              <a:t>Non si trattava ancora di una spartizione, ma di una collaborazione, basata sull’equilibrio</a:t>
            </a:r>
          </a:p>
        </p:txBody>
      </p:sp>
    </p:spTree>
    <p:extLst>
      <p:ext uri="{BB962C8B-B14F-4D97-AF65-F5344CB8AC3E}">
        <p14:creationId xmlns:p14="http://schemas.microsoft.com/office/powerpoint/2010/main" val="2711836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009" y="620689"/>
            <a:ext cx="10637241" cy="55054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800" dirty="0"/>
              <a:t>Conferenza di Jalta (4-11 febbraio 1945), con i seguenti obiettivi:</a:t>
            </a:r>
          </a:p>
          <a:p>
            <a:pPr algn="just">
              <a:buFontTx/>
              <a:buChar char="-"/>
            </a:pPr>
            <a:r>
              <a:rPr lang="it-IT" sz="2800" dirty="0"/>
              <a:t>Divisione della Germania e di Berlino in quattro zone di occupazione fra i vincitori e disarmo tedesco: divisione poi ribadita alla conferenza di Postdam (17 luglio – 2 agosto 1945)</a:t>
            </a:r>
          </a:p>
          <a:p>
            <a:pPr algn="just">
              <a:buFontTx/>
              <a:buChar char="-"/>
            </a:pPr>
            <a:r>
              <a:rPr lang="it-IT" sz="2800" dirty="0"/>
              <a:t>In Romania e Bulgaria dovevano essere stabilite delle commissioni di controllo alleate, ma sostanzialmente egemonizzate dall’Urss</a:t>
            </a:r>
          </a:p>
          <a:p>
            <a:pPr algn="just">
              <a:buFontTx/>
              <a:buChar char="-"/>
            </a:pPr>
            <a:r>
              <a:rPr lang="it-IT" sz="2800" dirty="0"/>
              <a:t>In Jugoslavia era riconosciuto il dominio dei comunisti guidati da Tito</a:t>
            </a:r>
          </a:p>
          <a:p>
            <a:pPr algn="just">
              <a:buFontTx/>
              <a:buChar char="-"/>
            </a:pPr>
            <a:r>
              <a:rPr lang="it-IT" sz="2800" dirty="0"/>
              <a:t>In Polonia si insediava un «governo democratico provvisorio»</a:t>
            </a:r>
          </a:p>
          <a:p>
            <a:pPr algn="just"/>
            <a:r>
              <a:rPr lang="it-IT" sz="2800" dirty="0"/>
              <a:t>Continuava formalmente la collaborazione fra gli Alleati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dirty="0">
                <a:solidFill>
                  <a:prstClr val="black"/>
                </a:solidFill>
                <a:latin typeface="Calibri"/>
              </a:rPr>
              <a:t>La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Guerra civile in Grecia fra comunisti e governo filo-occidentale (1946-1949), sostenuto prima dai britannici poi dagli americani, segnerà però un punto di svolta in direzione dell’avvio della Guerra fredda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la rottura fra Tito e Stalin (1948), la Jugoslavia non sostiene più i comunisti greci allineati a Mosca: la Grecia resta nell’orbita occidentale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5628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45284"/>
            <a:ext cx="10972800" cy="637564"/>
          </a:xfrm>
        </p:spPr>
        <p:txBody>
          <a:bodyPr>
            <a:normAutofit/>
          </a:bodyPr>
          <a:lstStyle/>
          <a:p>
            <a:r>
              <a:rPr lang="it-IT" sz="2800" dirty="0"/>
              <a:t>Spartizione della Polonia (settembre 1939)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112" y="1677798"/>
            <a:ext cx="4437776" cy="42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3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24B79B-B932-4A86-BBF3-176E26E13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7289"/>
            <a:ext cx="10972800" cy="5278876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giugno 1940 l’Urss annette la Bessarabia e la Bucovina settentrionale dalla Romania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Secondo arbitrato italo-tedesco di Vienna (agosto 1940):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una parte della Transilvania settentrionale viene annessa dall’Ungheria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Trattato di Craiova (settembre 1940): la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Dobr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ugia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 meridionale passa alla Bulgaria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Patto Tripartito (settembre 1940) fra Germania, Italia e Giappone, cui poi si aggiungono (1940-41) Slovacchia, Ungheria, Jugoslavia (poi Croazia), Romania e Bulgaria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728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4030D-5B5A-45DE-927A-D1F36974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9153"/>
          </a:xfrm>
        </p:spPr>
        <p:txBody>
          <a:bodyPr>
            <a:normAutofit/>
          </a:bodyPr>
          <a:lstStyle/>
          <a:p>
            <a:r>
              <a:rPr lang="it-IT" sz="2800" dirty="0"/>
              <a:t>Cessioni territoriali della Romania (1940)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B9415B-0810-44B6-B86B-715A21976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1300294"/>
            <a:ext cx="6811861" cy="48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7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9233" y="696287"/>
            <a:ext cx="10301681" cy="5429878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dirty="0"/>
              <a:t>Fallimento dell’attacco italiano alla Grecia nell’ottobre 1940 e aiuto tedesco</a:t>
            </a:r>
          </a:p>
          <a:p>
            <a:pPr algn="just"/>
            <a:r>
              <a:rPr lang="it-IT" sz="2800" dirty="0"/>
              <a:t>Occupazione della Jugoslavia da parte dell’Asse nell’aprile 1941: spartizione fra Italia, Germania, Ungheria e Bulgaria</a:t>
            </a:r>
          </a:p>
          <a:p>
            <a:pPr algn="just"/>
            <a:r>
              <a:rPr lang="it-IT" sz="2800" dirty="0"/>
              <a:t>Spartizione della Slovenia fra Italia e Germania: creazione della «Provincia di Lubiana» annessa al Regno d’Italia</a:t>
            </a:r>
          </a:p>
          <a:p>
            <a:pPr algn="just"/>
            <a:r>
              <a:rPr lang="it-IT" sz="2800" dirty="0"/>
              <a:t>Creazione dello Stato indipendente croato (una monarchia teoricamente affidata al principe Aimone di Savoia-Aosta), comprendente la Bosnia-Erzegovina, sotto influenza italo-tedesca, guidato da Ante Pavelić</a:t>
            </a:r>
          </a:p>
          <a:p>
            <a:pPr algn="just"/>
            <a:r>
              <a:rPr lang="it-IT" sz="2800" dirty="0"/>
              <a:t>Annessione all’Italia di parte della Dalmazia</a:t>
            </a:r>
          </a:p>
          <a:p>
            <a:pPr algn="just"/>
            <a:r>
              <a:rPr lang="it-IT" sz="2800" dirty="0"/>
              <a:t>La Serbia è occupata dalla Germania</a:t>
            </a:r>
          </a:p>
          <a:p>
            <a:pPr algn="just"/>
            <a:r>
              <a:rPr lang="it-IT" sz="2800" dirty="0"/>
              <a:t>Il Montenegro è occupato dall’Italia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097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61394"/>
            <a:ext cx="10972800" cy="796955"/>
          </a:xfrm>
        </p:spPr>
        <p:txBody>
          <a:bodyPr>
            <a:normAutofit/>
          </a:bodyPr>
          <a:lstStyle/>
          <a:p>
            <a:r>
              <a:rPr lang="it-IT" sz="3200" dirty="0"/>
              <a:t>Spartizione della Jugoslavia (aprile 1941)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76" y="1608590"/>
            <a:ext cx="53090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20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7287" y="721453"/>
            <a:ext cx="10419127" cy="5404711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Invasione tedesca dell’Unione Sovietica (giugno 1941)</a:t>
            </a:r>
          </a:p>
          <a:p>
            <a:pPr algn="just"/>
            <a:r>
              <a:rPr lang="it-IT" sz="2800" dirty="0"/>
              <a:t>A fianco della Germania molti paesi del Patto Tripartito (Italia, Romania, Ungheria, Croazia, Slovacchia, Finlandia)</a:t>
            </a:r>
          </a:p>
          <a:p>
            <a:pPr algn="just"/>
            <a:r>
              <a:rPr lang="it-IT" sz="2800" dirty="0"/>
              <a:t>Nel corso dell’occupazione tedesca verso Est l’esercito era supportato da unità speciali incaricate di sterminare ebrei e comunisti, le «</a:t>
            </a:r>
            <a:r>
              <a:rPr lang="it-IT" sz="2800" dirty="0" err="1"/>
              <a:t>Einsatzgruppen</a:t>
            </a:r>
            <a:r>
              <a:rPr lang="it-IT" sz="2800" dirty="0"/>
              <a:t>» (unità operative)</a:t>
            </a:r>
          </a:p>
          <a:p>
            <a:pPr algn="just"/>
            <a:r>
              <a:rPr lang="it-IT" sz="2800" dirty="0"/>
              <a:t>I tedeschi usano anche unità ausiliarie di SS, soprattutto baltiche e ucraine</a:t>
            </a:r>
          </a:p>
          <a:p>
            <a:pPr algn="just"/>
            <a:r>
              <a:rPr lang="it-IT" sz="2800" dirty="0"/>
              <a:t>La conferenza di </a:t>
            </a:r>
            <a:r>
              <a:rPr lang="it-IT" sz="2800" dirty="0" err="1"/>
              <a:t>Wannsee</a:t>
            </a:r>
            <a:r>
              <a:rPr lang="it-IT" sz="2800" dirty="0"/>
              <a:t> del gennaio 1942 stabilisce la «soluzione finale» degli ebrei d’Europa e la Polonia è il luogo principalmente deputato allo sterminio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1209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61394"/>
            <a:ext cx="10972800" cy="807366"/>
          </a:xfrm>
        </p:spPr>
        <p:txBody>
          <a:bodyPr>
            <a:normAutofit/>
          </a:bodyPr>
          <a:lstStyle/>
          <a:p>
            <a:r>
              <a:rPr lang="it-IT" sz="3200" dirty="0"/>
              <a:t>Campi di sterminio nazisti nella Polonia occupata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12" y="1694575"/>
            <a:ext cx="5352176" cy="42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6766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2_Tema di Office</vt:lpstr>
      <vt:lpstr>L’Europa orientale nella Seconda guerra mondiale</vt:lpstr>
      <vt:lpstr>Spartizione tedesco-sovietica dell’Europa orientale 1939-1940</vt:lpstr>
      <vt:lpstr>Spartizione della Polonia (settembre 1939)</vt:lpstr>
      <vt:lpstr>Presentazione standard di PowerPoint</vt:lpstr>
      <vt:lpstr>Cessioni territoriali della Romania (1940)</vt:lpstr>
      <vt:lpstr>Presentazione standard di PowerPoint</vt:lpstr>
      <vt:lpstr>Spartizione della Jugoslavia (aprile 1941)</vt:lpstr>
      <vt:lpstr>Presentazione standard di PowerPoint</vt:lpstr>
      <vt:lpstr>Campi di sterminio nazisti nella Polonia occupata</vt:lpstr>
      <vt:lpstr>Massacri delle «Einsatzgruppen» in Europa orientale</vt:lpstr>
      <vt:lpstr>L’Europa nel 1942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Avanzata dell’Armata Rossa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2025-11-17T10:32:47Z</dcterms:created>
  <dcterms:modified xsi:type="dcterms:W3CDTF">2025-11-17T10:33:35Z</dcterms:modified>
</cp:coreProperties>
</file>