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313" r:id="rId5"/>
    <p:sldId id="261" r:id="rId6"/>
    <p:sldId id="262" r:id="rId7"/>
    <p:sldId id="315" r:id="rId8"/>
    <p:sldId id="281" r:id="rId9"/>
    <p:sldId id="282" r:id="rId10"/>
    <p:sldId id="283" r:id="rId11"/>
    <p:sldId id="284" r:id="rId12"/>
    <p:sldId id="285" r:id="rId13"/>
    <p:sldId id="286" r:id="rId14"/>
    <p:sldId id="287" r:id="rId15"/>
    <p:sldId id="288" r:id="rId16"/>
    <p:sldId id="289" r:id="rId17"/>
    <p:sldId id="290" r:id="rId18"/>
    <p:sldId id="291" r:id="rId19"/>
    <p:sldId id="292" r:id="rId20"/>
    <p:sldId id="293" r:id="rId21"/>
    <p:sldId id="294" r:id="rId22"/>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106" d="100"/>
          <a:sy n="106" d="100"/>
        </p:scale>
        <p:origin x="79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title>
    <c:autoTitleDeleted val="0"/>
    <c:plotArea>
      <c:layout/>
      <c:pieChart>
        <c:varyColors val="1"/>
        <c:ser>
          <c:idx val="0"/>
          <c:order val="0"/>
          <c:tx>
            <c:strRef>
              <c:f>Foglio1!$B$1</c:f>
              <c:strCache>
                <c:ptCount val="1"/>
                <c:pt idx="0">
                  <c:v>Popolazione</c:v>
                </c:pt>
              </c:strCache>
            </c:strRef>
          </c:tx>
          <c:cat>
            <c:strRef>
              <c:f>Foglio1!$A$2:$A$10</c:f>
              <c:strCache>
                <c:ptCount val="9"/>
                <c:pt idx="0">
                  <c:v>romeni 72%</c:v>
                </c:pt>
                <c:pt idx="1">
                  <c:v>ungheresi 7,9%</c:v>
                </c:pt>
                <c:pt idx="2">
                  <c:v>tedeschi 4,1%</c:v>
                </c:pt>
                <c:pt idx="3">
                  <c:v>ebrei 4%</c:v>
                </c:pt>
                <c:pt idx="4">
                  <c:v>ruteni e ucraini 3,2%</c:v>
                </c:pt>
                <c:pt idx="5">
                  <c:v>russi 2,3%</c:v>
                </c:pt>
                <c:pt idx="6">
                  <c:v>bulgari 2%</c:v>
                </c:pt>
                <c:pt idx="7">
                  <c:v>zingari 1,5%</c:v>
                </c:pt>
                <c:pt idx="8">
                  <c:v>turchi 0,9%</c:v>
                </c:pt>
              </c:strCache>
            </c:strRef>
          </c:cat>
          <c:val>
            <c:numRef>
              <c:f>Foglio1!$B$2:$B$10</c:f>
              <c:numCache>
                <c:formatCode>General</c:formatCode>
                <c:ptCount val="9"/>
                <c:pt idx="0">
                  <c:v>72</c:v>
                </c:pt>
                <c:pt idx="1">
                  <c:v>7.9</c:v>
                </c:pt>
                <c:pt idx="2">
                  <c:v>4.0999999999999996</c:v>
                </c:pt>
                <c:pt idx="3">
                  <c:v>4</c:v>
                </c:pt>
                <c:pt idx="4">
                  <c:v>3.2</c:v>
                </c:pt>
                <c:pt idx="5">
                  <c:v>2.2999999999999998</c:v>
                </c:pt>
                <c:pt idx="6">
                  <c:v>2</c:v>
                </c:pt>
                <c:pt idx="7">
                  <c:v>1.5</c:v>
                </c:pt>
                <c:pt idx="8">
                  <c:v>0.9</c:v>
                </c:pt>
              </c:numCache>
            </c:numRef>
          </c:val>
          <c:extLst>
            <c:ext xmlns:c16="http://schemas.microsoft.com/office/drawing/2014/chart" uri="{C3380CC4-5D6E-409C-BE32-E72D297353CC}">
              <c16:uniqueId val="{00000000-DB18-42F9-B321-09476C1E0320}"/>
            </c:ext>
          </c:extLst>
        </c:ser>
        <c:dLbls>
          <c:showLegendKey val="0"/>
          <c:showVal val="0"/>
          <c:showCatName val="0"/>
          <c:showSerName val="0"/>
          <c:showPercent val="0"/>
          <c:showBubbleSize val="0"/>
          <c:showLeaderLines val="1"/>
        </c:dLbls>
        <c:firstSliceAng val="0"/>
      </c:pieChart>
    </c:plotArea>
    <c:legend>
      <c:legendPos val="r"/>
      <c:overlay val="0"/>
    </c:legend>
    <c:plotVisOnly val="1"/>
    <c:dispBlanksAs val="gap"/>
    <c:showDLblsOverMax val="0"/>
  </c:chart>
  <c:txPr>
    <a:bodyPr/>
    <a:lstStyle/>
    <a:p>
      <a:pPr>
        <a:defRPr sz="1800"/>
      </a:pPr>
      <a:endParaRPr lang="it-IT"/>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title>
    <c:autoTitleDeleted val="0"/>
    <c:plotArea>
      <c:layout/>
      <c:pieChart>
        <c:varyColors val="1"/>
        <c:ser>
          <c:idx val="0"/>
          <c:order val="0"/>
          <c:tx>
            <c:strRef>
              <c:f>Foglio1!$B$1</c:f>
              <c:strCache>
                <c:ptCount val="1"/>
                <c:pt idx="0">
                  <c:v>Popolazione</c:v>
                </c:pt>
              </c:strCache>
            </c:strRef>
          </c:tx>
          <c:cat>
            <c:strRef>
              <c:f>Foglio1!$A$2:$A$6</c:f>
              <c:strCache>
                <c:ptCount val="5"/>
                <c:pt idx="0">
                  <c:v>romeni 57,12%</c:v>
                </c:pt>
                <c:pt idx="1">
                  <c:v>ungheresi 26,46%</c:v>
                </c:pt>
                <c:pt idx="2">
                  <c:v>tedeschi 9,87%</c:v>
                </c:pt>
                <c:pt idx="3">
                  <c:v>ebrei 3,28%</c:v>
                </c:pt>
                <c:pt idx="4">
                  <c:v>altre nazionalità 3,27%</c:v>
                </c:pt>
              </c:strCache>
            </c:strRef>
          </c:cat>
          <c:val>
            <c:numRef>
              <c:f>Foglio1!$B$2:$B$6</c:f>
              <c:numCache>
                <c:formatCode>General</c:formatCode>
                <c:ptCount val="5"/>
                <c:pt idx="0">
                  <c:v>57.12</c:v>
                </c:pt>
                <c:pt idx="1">
                  <c:v>26.46</c:v>
                </c:pt>
                <c:pt idx="2">
                  <c:v>9.8699999999999992</c:v>
                </c:pt>
                <c:pt idx="3">
                  <c:v>3.28</c:v>
                </c:pt>
                <c:pt idx="4">
                  <c:v>3.27</c:v>
                </c:pt>
              </c:numCache>
            </c:numRef>
          </c:val>
          <c:extLst>
            <c:ext xmlns:c16="http://schemas.microsoft.com/office/drawing/2014/chart" uri="{C3380CC4-5D6E-409C-BE32-E72D297353CC}">
              <c16:uniqueId val="{00000000-D523-4606-931C-6F358843A086}"/>
            </c:ext>
          </c:extLst>
        </c:ser>
        <c:dLbls>
          <c:showLegendKey val="0"/>
          <c:showVal val="0"/>
          <c:showCatName val="0"/>
          <c:showSerName val="0"/>
          <c:showPercent val="0"/>
          <c:showBubbleSize val="0"/>
          <c:showLeaderLines val="1"/>
        </c:dLbls>
        <c:firstSliceAng val="0"/>
      </c:pieChart>
    </c:plotArea>
    <c:legend>
      <c:legendPos val="r"/>
      <c:overlay val="0"/>
    </c:legend>
    <c:plotVisOnly val="1"/>
    <c:dispBlanksAs val="gap"/>
    <c:showDLblsOverMax val="0"/>
  </c:chart>
  <c:txPr>
    <a:bodyPr/>
    <a:lstStyle/>
    <a:p>
      <a:pPr>
        <a:defRPr sz="1800"/>
      </a:pPr>
      <a:endParaRPr lang="it-IT"/>
    </a:p>
  </c:txPr>
  <c:externalData r:id="rId1">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914400" y="2130426"/>
            <a:ext cx="10363200" cy="1470025"/>
          </a:xfrm>
        </p:spPr>
        <p:txBody>
          <a:bodyPr/>
          <a:lstStyle/>
          <a:p>
            <a:r>
              <a:rPr lang="it-IT"/>
              <a:t>Fare clic per modificare lo stile del titolo</a:t>
            </a:r>
          </a:p>
        </p:txBody>
      </p:sp>
      <p:sp>
        <p:nvSpPr>
          <p:cNvPr id="3" name="Sottotitolo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fld id="{62A676BA-5BDB-429B-98C8-A19F0AD279E9}" type="datetimeFigureOut">
              <a:rPr lang="it-IT" smtClean="0"/>
              <a:t>17/11/2025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02B0BBA-656B-4325-90C4-DEA8C5F0D4E8}" type="slidenum">
              <a:rPr lang="it-IT" smtClean="0"/>
              <a:t>‹N›</a:t>
            </a:fld>
            <a:endParaRPr lang="it-IT"/>
          </a:p>
        </p:txBody>
      </p:sp>
    </p:spTree>
    <p:extLst>
      <p:ext uri="{BB962C8B-B14F-4D97-AF65-F5344CB8AC3E}">
        <p14:creationId xmlns:p14="http://schemas.microsoft.com/office/powerpoint/2010/main" val="36558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62A676BA-5BDB-429B-98C8-A19F0AD279E9}" type="datetimeFigureOut">
              <a:rPr lang="it-IT" smtClean="0"/>
              <a:t>17/11/2025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02B0BBA-656B-4325-90C4-DEA8C5F0D4E8}" type="slidenum">
              <a:rPr lang="it-IT" smtClean="0"/>
              <a:t>‹N›</a:t>
            </a:fld>
            <a:endParaRPr lang="it-IT"/>
          </a:p>
        </p:txBody>
      </p:sp>
    </p:spTree>
    <p:extLst>
      <p:ext uri="{BB962C8B-B14F-4D97-AF65-F5344CB8AC3E}">
        <p14:creationId xmlns:p14="http://schemas.microsoft.com/office/powerpoint/2010/main" val="26470994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839200" y="274639"/>
            <a:ext cx="2743200" cy="5851525"/>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609600" y="274639"/>
            <a:ext cx="8026400" cy="5851525"/>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62A676BA-5BDB-429B-98C8-A19F0AD279E9}" type="datetimeFigureOut">
              <a:rPr lang="it-IT" smtClean="0"/>
              <a:t>17/11/2025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02B0BBA-656B-4325-90C4-DEA8C5F0D4E8}" type="slidenum">
              <a:rPr lang="it-IT" smtClean="0"/>
              <a:t>‹N›</a:t>
            </a:fld>
            <a:endParaRPr lang="it-IT"/>
          </a:p>
        </p:txBody>
      </p:sp>
    </p:spTree>
    <p:extLst>
      <p:ext uri="{BB962C8B-B14F-4D97-AF65-F5344CB8AC3E}">
        <p14:creationId xmlns:p14="http://schemas.microsoft.com/office/powerpoint/2010/main" val="29216233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62A676BA-5BDB-429B-98C8-A19F0AD279E9}" type="datetimeFigureOut">
              <a:rPr lang="it-IT" smtClean="0"/>
              <a:t>17/11/2025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02B0BBA-656B-4325-90C4-DEA8C5F0D4E8}" type="slidenum">
              <a:rPr lang="it-IT" smtClean="0"/>
              <a:t>‹N›</a:t>
            </a:fld>
            <a:endParaRPr lang="it-IT"/>
          </a:p>
        </p:txBody>
      </p:sp>
    </p:spTree>
    <p:extLst>
      <p:ext uri="{BB962C8B-B14F-4D97-AF65-F5344CB8AC3E}">
        <p14:creationId xmlns:p14="http://schemas.microsoft.com/office/powerpoint/2010/main" val="19273121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963084" y="4406901"/>
            <a:ext cx="10363200" cy="1362075"/>
          </a:xfr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Segnaposto data 3"/>
          <p:cNvSpPr>
            <a:spLocks noGrp="1"/>
          </p:cNvSpPr>
          <p:nvPr>
            <p:ph type="dt" sz="half" idx="10"/>
          </p:nvPr>
        </p:nvSpPr>
        <p:spPr/>
        <p:txBody>
          <a:bodyPr/>
          <a:lstStyle/>
          <a:p>
            <a:fld id="{62A676BA-5BDB-429B-98C8-A19F0AD279E9}" type="datetimeFigureOut">
              <a:rPr lang="it-IT" smtClean="0"/>
              <a:t>17/11/2025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02B0BBA-656B-4325-90C4-DEA8C5F0D4E8}" type="slidenum">
              <a:rPr lang="it-IT" smtClean="0"/>
              <a:t>‹N›</a:t>
            </a:fld>
            <a:endParaRPr lang="it-IT"/>
          </a:p>
        </p:txBody>
      </p:sp>
    </p:spTree>
    <p:extLst>
      <p:ext uri="{BB962C8B-B14F-4D97-AF65-F5344CB8AC3E}">
        <p14:creationId xmlns:p14="http://schemas.microsoft.com/office/powerpoint/2010/main" val="25923630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fld id="{62A676BA-5BDB-429B-98C8-A19F0AD279E9}" type="datetimeFigureOut">
              <a:rPr lang="it-IT" smtClean="0"/>
              <a:t>17/11/2025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E02B0BBA-656B-4325-90C4-DEA8C5F0D4E8}" type="slidenum">
              <a:rPr lang="it-IT" smtClean="0"/>
              <a:t>‹N›</a:t>
            </a:fld>
            <a:endParaRPr lang="it-IT"/>
          </a:p>
        </p:txBody>
      </p:sp>
    </p:spTree>
    <p:extLst>
      <p:ext uri="{BB962C8B-B14F-4D97-AF65-F5344CB8AC3E}">
        <p14:creationId xmlns:p14="http://schemas.microsoft.com/office/powerpoint/2010/main" val="21520789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fld id="{62A676BA-5BDB-429B-98C8-A19F0AD279E9}" type="datetimeFigureOut">
              <a:rPr lang="it-IT" smtClean="0"/>
              <a:t>17/11/2025</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E02B0BBA-656B-4325-90C4-DEA8C5F0D4E8}" type="slidenum">
              <a:rPr lang="it-IT" smtClean="0"/>
              <a:t>‹N›</a:t>
            </a:fld>
            <a:endParaRPr lang="it-IT"/>
          </a:p>
        </p:txBody>
      </p:sp>
    </p:spTree>
    <p:extLst>
      <p:ext uri="{BB962C8B-B14F-4D97-AF65-F5344CB8AC3E}">
        <p14:creationId xmlns:p14="http://schemas.microsoft.com/office/powerpoint/2010/main" val="16615119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2"/>
          <p:cNvSpPr>
            <a:spLocks noGrp="1"/>
          </p:cNvSpPr>
          <p:nvPr>
            <p:ph type="dt" sz="half" idx="10"/>
          </p:nvPr>
        </p:nvSpPr>
        <p:spPr/>
        <p:txBody>
          <a:bodyPr/>
          <a:lstStyle/>
          <a:p>
            <a:fld id="{62A676BA-5BDB-429B-98C8-A19F0AD279E9}" type="datetimeFigureOut">
              <a:rPr lang="it-IT" smtClean="0"/>
              <a:t>17/11/2025</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E02B0BBA-656B-4325-90C4-DEA8C5F0D4E8}" type="slidenum">
              <a:rPr lang="it-IT" smtClean="0"/>
              <a:t>‹N›</a:t>
            </a:fld>
            <a:endParaRPr lang="it-IT"/>
          </a:p>
        </p:txBody>
      </p:sp>
    </p:spTree>
    <p:extLst>
      <p:ext uri="{BB962C8B-B14F-4D97-AF65-F5344CB8AC3E}">
        <p14:creationId xmlns:p14="http://schemas.microsoft.com/office/powerpoint/2010/main" val="36119639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62A676BA-5BDB-429B-98C8-A19F0AD279E9}" type="datetimeFigureOut">
              <a:rPr lang="it-IT" smtClean="0"/>
              <a:t>17/11/2025</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E02B0BBA-656B-4325-90C4-DEA8C5F0D4E8}" type="slidenum">
              <a:rPr lang="it-IT" smtClean="0"/>
              <a:t>‹N›</a:t>
            </a:fld>
            <a:endParaRPr lang="it-IT"/>
          </a:p>
        </p:txBody>
      </p:sp>
    </p:spTree>
    <p:extLst>
      <p:ext uri="{BB962C8B-B14F-4D97-AF65-F5344CB8AC3E}">
        <p14:creationId xmlns:p14="http://schemas.microsoft.com/office/powerpoint/2010/main" val="11697620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09601" y="273050"/>
            <a:ext cx="4011084" cy="1162050"/>
          </a:xfrm>
        </p:spPr>
        <p:txBody>
          <a:bodyPr anchor="b"/>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p>
            <a:fld id="{62A676BA-5BDB-429B-98C8-A19F0AD279E9}" type="datetimeFigureOut">
              <a:rPr lang="it-IT" smtClean="0"/>
              <a:t>17/11/2025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E02B0BBA-656B-4325-90C4-DEA8C5F0D4E8}" type="slidenum">
              <a:rPr lang="it-IT" smtClean="0"/>
              <a:t>‹N›</a:t>
            </a:fld>
            <a:endParaRPr lang="it-IT"/>
          </a:p>
        </p:txBody>
      </p:sp>
    </p:spTree>
    <p:extLst>
      <p:ext uri="{BB962C8B-B14F-4D97-AF65-F5344CB8AC3E}">
        <p14:creationId xmlns:p14="http://schemas.microsoft.com/office/powerpoint/2010/main" val="31413731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2389717" y="4800600"/>
            <a:ext cx="7315200" cy="566738"/>
          </a:xfrm>
        </p:spPr>
        <p:txBody>
          <a:bodyPr anchor="b"/>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p>
            <a:fld id="{62A676BA-5BDB-429B-98C8-A19F0AD279E9}" type="datetimeFigureOut">
              <a:rPr lang="it-IT" smtClean="0"/>
              <a:t>17/11/2025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E02B0BBA-656B-4325-90C4-DEA8C5F0D4E8}" type="slidenum">
              <a:rPr lang="it-IT" smtClean="0"/>
              <a:t>‹N›</a:t>
            </a:fld>
            <a:endParaRPr lang="it-IT"/>
          </a:p>
        </p:txBody>
      </p:sp>
    </p:spTree>
    <p:extLst>
      <p:ext uri="{BB962C8B-B14F-4D97-AF65-F5344CB8AC3E}">
        <p14:creationId xmlns:p14="http://schemas.microsoft.com/office/powerpoint/2010/main" val="37715170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it-IT"/>
              <a:t>Fare clic per modificare lo stile del titolo</a:t>
            </a:r>
          </a:p>
        </p:txBody>
      </p:sp>
      <p:sp>
        <p:nvSpPr>
          <p:cNvPr id="3" name="Segnaposto testo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A676BA-5BDB-429B-98C8-A19F0AD279E9}" type="datetimeFigureOut">
              <a:rPr lang="it-IT" smtClean="0"/>
              <a:t>17/11/2025</a:t>
            </a:fld>
            <a:endParaRPr lang="it-IT"/>
          </a:p>
        </p:txBody>
      </p:sp>
      <p:sp>
        <p:nvSpPr>
          <p:cNvPr id="5" name="Segnaposto piè di pagina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2B0BBA-656B-4325-90C4-DEA8C5F0D4E8}" type="slidenum">
              <a:rPr lang="it-IT" smtClean="0"/>
              <a:t>‹N›</a:t>
            </a:fld>
            <a:endParaRPr lang="it-IT"/>
          </a:p>
        </p:txBody>
      </p:sp>
    </p:spTree>
    <p:extLst>
      <p:ext uri="{BB962C8B-B14F-4D97-AF65-F5344CB8AC3E}">
        <p14:creationId xmlns:p14="http://schemas.microsoft.com/office/powerpoint/2010/main" val="421491040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dirty="0"/>
              <a:t>Dall’inizio del Novecento alla</a:t>
            </a:r>
            <a:br>
              <a:rPr lang="it-IT" dirty="0"/>
            </a:br>
            <a:r>
              <a:rPr lang="it-IT" dirty="0"/>
              <a:t>Prima guerra mondiale</a:t>
            </a:r>
          </a:p>
        </p:txBody>
      </p:sp>
    </p:spTree>
    <p:extLst>
      <p:ext uri="{BB962C8B-B14F-4D97-AF65-F5344CB8AC3E}">
        <p14:creationId xmlns:p14="http://schemas.microsoft.com/office/powerpoint/2010/main" val="6056909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98958" y="696286"/>
            <a:ext cx="10125512" cy="5486400"/>
          </a:xfrm>
        </p:spPr>
        <p:txBody>
          <a:bodyPr>
            <a:normAutofit/>
          </a:bodyPr>
          <a:lstStyle/>
          <a:p>
            <a:pPr algn="just"/>
            <a:r>
              <a:rPr lang="it-IT" sz="2800" dirty="0"/>
              <a:t>John </a:t>
            </a:r>
            <a:r>
              <a:rPr lang="it-IT" sz="2800" dirty="0" err="1"/>
              <a:t>Breuilly</a:t>
            </a:r>
            <a:r>
              <a:rPr lang="it-IT" sz="2800" dirty="0"/>
              <a:t>, </a:t>
            </a:r>
            <a:r>
              <a:rPr lang="it-IT" sz="2800" i="1" dirty="0"/>
              <a:t>Il nazionalismo e lo stato</a:t>
            </a:r>
            <a:r>
              <a:rPr lang="it-IT" sz="2800" dirty="0"/>
              <a:t>, il Mulino, Bologna 1995 (</a:t>
            </a:r>
            <a:r>
              <a:rPr lang="it-IT" sz="2800" i="1" dirty="0" err="1"/>
              <a:t>Nationalism</a:t>
            </a:r>
            <a:r>
              <a:rPr lang="it-IT" sz="2800" i="1" dirty="0"/>
              <a:t> and the State</a:t>
            </a:r>
            <a:r>
              <a:rPr lang="it-IT" sz="2800" dirty="0"/>
              <a:t>, Manchester – New York 1993)</a:t>
            </a:r>
          </a:p>
        </p:txBody>
      </p:sp>
    </p:spTree>
    <p:extLst>
      <p:ext uri="{BB962C8B-B14F-4D97-AF65-F5344CB8AC3E}">
        <p14:creationId xmlns:p14="http://schemas.microsoft.com/office/powerpoint/2010/main" val="32176796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13732" y="914401"/>
            <a:ext cx="10528183" cy="5211764"/>
          </a:xfrm>
        </p:spPr>
        <p:txBody>
          <a:bodyPr>
            <a:normAutofit/>
          </a:bodyPr>
          <a:lstStyle/>
          <a:p>
            <a:pPr algn="just"/>
            <a:r>
              <a:rPr lang="it-IT" sz="2400" dirty="0"/>
              <a:t>La tesi di </a:t>
            </a:r>
            <a:r>
              <a:rPr lang="it-IT" sz="2400" dirty="0" err="1"/>
              <a:t>Breuilly</a:t>
            </a:r>
            <a:r>
              <a:rPr lang="it-IT" sz="2400" dirty="0"/>
              <a:t> è che il nazionalismo sia una forma di comportamento politico nel contesto dello stato moderno e del moderno sistema degli stati</a:t>
            </a:r>
          </a:p>
          <a:p>
            <a:pPr algn="just"/>
            <a:r>
              <a:rPr lang="it-IT" sz="2400" dirty="0"/>
              <a:t>A questo scopo identifica vari tipi di nazionalismo, servendosi anche del metodo storico comparativo</a:t>
            </a:r>
          </a:p>
          <a:p>
            <a:pPr algn="just"/>
            <a:r>
              <a:rPr lang="it-IT" sz="2400" dirty="0"/>
              <a:t>Il nazionalismo si fonda su tre asserzioni fondamentali:</a:t>
            </a:r>
          </a:p>
          <a:p>
            <a:pPr marL="0" indent="0" algn="just">
              <a:buNone/>
            </a:pPr>
            <a:r>
              <a:rPr lang="it-IT" sz="2400" dirty="0"/>
              <a:t>	1) Esiste una nazione con un suo chiaro e peculiare carattere</a:t>
            </a:r>
          </a:p>
          <a:p>
            <a:pPr marL="0" indent="0" algn="just">
              <a:buNone/>
            </a:pPr>
            <a:r>
              <a:rPr lang="it-IT" sz="2400" dirty="0"/>
              <a:t>	2) Gli interessi e i valori di questa nazione sono prioritari rispetto a tutti gli altri interessi e valori</a:t>
            </a:r>
          </a:p>
          <a:p>
            <a:pPr marL="0" indent="0" algn="just">
              <a:buNone/>
            </a:pPr>
            <a:r>
              <a:rPr lang="it-IT" sz="2400" dirty="0"/>
              <a:t>	3) La nazione deve essere quanto più possibile indipendente. E ciò di solito richiede almeno il conseguimento della sovranità politica</a:t>
            </a:r>
          </a:p>
          <a:p>
            <a:pPr marL="0" indent="0">
              <a:buNone/>
            </a:pPr>
            <a:r>
              <a:rPr lang="it-IT" sz="2000" dirty="0"/>
              <a:t> </a:t>
            </a:r>
          </a:p>
        </p:txBody>
      </p:sp>
    </p:spTree>
    <p:extLst>
      <p:ext uri="{BB962C8B-B14F-4D97-AF65-F5344CB8AC3E}">
        <p14:creationId xmlns:p14="http://schemas.microsoft.com/office/powerpoint/2010/main" val="5980658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97622" y="764705"/>
            <a:ext cx="10343625" cy="5361459"/>
          </a:xfrm>
        </p:spPr>
        <p:txBody>
          <a:bodyPr>
            <a:normAutofit/>
          </a:bodyPr>
          <a:lstStyle/>
          <a:p>
            <a:pPr algn="just"/>
            <a:r>
              <a:rPr lang="it-IT" sz="2400" dirty="0"/>
              <a:t>Il nazionalismo nasce generalmente come forma politica di opposizione</a:t>
            </a:r>
          </a:p>
          <a:p>
            <a:pPr algn="just"/>
            <a:r>
              <a:rPr lang="it-IT" sz="2400" dirty="0"/>
              <a:t>Per classificare i nazionalismi bisogna basarsi sul rapporto esistente fra un nazionalismo e lo Stato a cui si oppone o che vuole riformare</a:t>
            </a:r>
          </a:p>
          <a:p>
            <a:pPr algn="just"/>
            <a:r>
              <a:rPr lang="it-IT" sz="2400" dirty="0"/>
              <a:t>Una opposizione nazionalista può puntare a:</a:t>
            </a:r>
          </a:p>
          <a:p>
            <a:pPr marL="0" indent="0" algn="just">
              <a:buNone/>
            </a:pPr>
            <a:r>
              <a:rPr lang="it-IT" sz="2400" dirty="0"/>
              <a:t>	1) Separarsi da uno Stato esistente (separazione)</a:t>
            </a:r>
          </a:p>
          <a:p>
            <a:pPr marL="0" indent="0" algn="just">
              <a:buNone/>
            </a:pPr>
            <a:r>
              <a:rPr lang="it-IT" sz="2400" dirty="0"/>
              <a:t>	2) Riformarlo in senso nazionalista (riforma)</a:t>
            </a:r>
          </a:p>
          <a:p>
            <a:pPr marL="0" indent="0" algn="just">
              <a:buNone/>
            </a:pPr>
            <a:r>
              <a:rPr lang="it-IT" sz="2400" dirty="0"/>
              <a:t>	3) Unirlo ad altri Stati (unificazione)</a:t>
            </a:r>
          </a:p>
          <a:p>
            <a:pPr marL="0" indent="0" algn="just">
              <a:buNone/>
            </a:pPr>
            <a:endParaRPr lang="it-IT" sz="2400" dirty="0"/>
          </a:p>
          <a:p>
            <a:pPr algn="just"/>
            <a:r>
              <a:rPr lang="it-IT" sz="2400" dirty="0"/>
              <a:t>Lo Stato nei cui confronti si esercita l’opposizione può essere uno Stato non nazionale o uno Stato-nazione</a:t>
            </a:r>
          </a:p>
        </p:txBody>
      </p:sp>
    </p:spTree>
    <p:extLst>
      <p:ext uri="{BB962C8B-B14F-4D97-AF65-F5344CB8AC3E}">
        <p14:creationId xmlns:p14="http://schemas.microsoft.com/office/powerpoint/2010/main" val="30818835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006679" y="838899"/>
            <a:ext cx="10259736" cy="5287265"/>
          </a:xfrm>
        </p:spPr>
        <p:txBody>
          <a:bodyPr/>
          <a:lstStyle/>
          <a:p>
            <a:pPr marL="0" indent="0" algn="just">
              <a:buNone/>
            </a:pPr>
            <a:r>
              <a:rPr lang="it-IT" dirty="0"/>
              <a:t>In base a queste coordinate, secondo </a:t>
            </a:r>
            <a:r>
              <a:rPr lang="it-IT" dirty="0" err="1"/>
              <a:t>Breuilly</a:t>
            </a:r>
            <a:r>
              <a:rPr lang="it-IT" dirty="0"/>
              <a:t>, il nazionalismo romeno di Transilvania è quindi definibile come un nazionalismo separatista da uno stato non nazionale (la </a:t>
            </a:r>
            <a:r>
              <a:rPr lang="it-IT" dirty="0" err="1"/>
              <a:t>Transleitania</a:t>
            </a:r>
            <a:r>
              <a:rPr lang="it-IT" dirty="0"/>
              <a:t>) fra XIX e XX secolo e poi come un nazionalismo riformatore di uno stato nazione (la Grande Romania) nel XX secolo</a:t>
            </a:r>
          </a:p>
          <a:p>
            <a:pPr marL="0" indent="0">
              <a:buNone/>
            </a:pPr>
            <a:endParaRPr lang="it-IT" dirty="0"/>
          </a:p>
        </p:txBody>
      </p:sp>
    </p:spTree>
    <p:extLst>
      <p:ext uri="{BB962C8B-B14F-4D97-AF65-F5344CB8AC3E}">
        <p14:creationId xmlns:p14="http://schemas.microsoft.com/office/powerpoint/2010/main" val="21132620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normAutofit/>
          </a:bodyPr>
          <a:lstStyle/>
          <a:p>
            <a:r>
              <a:rPr lang="it-IT" sz="3200" dirty="0"/>
              <a:t>La questione nazionale in Transilvania nel primo dopoguerra</a:t>
            </a:r>
          </a:p>
        </p:txBody>
      </p:sp>
    </p:spTree>
    <p:extLst>
      <p:ext uri="{BB962C8B-B14F-4D97-AF65-F5344CB8AC3E}">
        <p14:creationId xmlns:p14="http://schemas.microsoft.com/office/powerpoint/2010/main" val="1826464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800" dirty="0"/>
              <a:t>Annessioni della Romania alla fine della</a:t>
            </a:r>
            <a:br>
              <a:rPr lang="it-IT" sz="2800" dirty="0"/>
            </a:br>
            <a:r>
              <a:rPr lang="it-IT" sz="2800" dirty="0"/>
              <a:t>Prima guerra mondiale</a:t>
            </a:r>
          </a:p>
        </p:txBody>
      </p:sp>
      <p:pic>
        <p:nvPicPr>
          <p:cNvPr id="1026"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2988410" y="1600201"/>
            <a:ext cx="6215180" cy="45259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5995342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973123" y="692697"/>
            <a:ext cx="10201013" cy="5433467"/>
          </a:xfrm>
        </p:spPr>
        <p:txBody>
          <a:bodyPr/>
          <a:lstStyle/>
          <a:p>
            <a:pPr algn="just"/>
            <a:r>
              <a:rPr lang="it-IT" dirty="0"/>
              <a:t>Alla fine della guerra la Romania raddoppiò il proprio territorio con l’annessione delle regioni di Transilvania (con le regioni contigue di Banato, </a:t>
            </a:r>
            <a:r>
              <a:rPr lang="it-IT" dirty="0" err="1"/>
              <a:t>Crişana</a:t>
            </a:r>
            <a:r>
              <a:rPr lang="it-IT" dirty="0"/>
              <a:t> e </a:t>
            </a:r>
            <a:r>
              <a:rPr lang="it-IT" dirty="0" err="1"/>
              <a:t>Maramureş</a:t>
            </a:r>
            <a:r>
              <a:rPr lang="it-IT" dirty="0"/>
              <a:t>), </a:t>
            </a:r>
            <a:r>
              <a:rPr lang="it-IT" dirty="0" err="1"/>
              <a:t>Bucovina</a:t>
            </a:r>
            <a:r>
              <a:rPr lang="it-IT" dirty="0"/>
              <a:t> e </a:t>
            </a:r>
            <a:r>
              <a:rPr lang="it-IT" dirty="0" err="1"/>
              <a:t>Bessarabia</a:t>
            </a:r>
            <a:endParaRPr lang="it-IT" dirty="0"/>
          </a:p>
          <a:p>
            <a:pPr algn="just"/>
            <a:r>
              <a:rPr lang="it-IT" dirty="0"/>
              <a:t>Nella Grande Romania le minoranze etniche principali erano: ungheresi, tedeschi, ebrei, ruteni e ucraini, russi e bulgari</a:t>
            </a:r>
          </a:p>
        </p:txBody>
      </p:sp>
    </p:spTree>
    <p:extLst>
      <p:ext uri="{BB962C8B-B14F-4D97-AF65-F5344CB8AC3E}">
        <p14:creationId xmlns:p14="http://schemas.microsoft.com/office/powerpoint/2010/main" val="32487333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Popolazione della Grande Romania</a:t>
            </a:r>
          </a:p>
        </p:txBody>
      </p:sp>
      <p:graphicFrame>
        <p:nvGraphicFramePr>
          <p:cNvPr id="4" name="Segnaposto contenuto 3"/>
          <p:cNvGraphicFramePr>
            <a:graphicFrameLocks noGrp="1"/>
          </p:cNvGraphicFramePr>
          <p:nvPr>
            <p:ph idx="1"/>
          </p:nvPr>
        </p:nvGraphicFramePr>
        <p:xfrm>
          <a:off x="1981200" y="1600201"/>
          <a:ext cx="8229600" cy="452596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2347334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Popolazione della Transilvania</a:t>
            </a:r>
          </a:p>
        </p:txBody>
      </p:sp>
      <p:graphicFrame>
        <p:nvGraphicFramePr>
          <p:cNvPr id="4" name="Segnaposto contenuto 3"/>
          <p:cNvGraphicFramePr>
            <a:graphicFrameLocks noGrp="1"/>
          </p:cNvGraphicFramePr>
          <p:nvPr>
            <p:ph idx="1"/>
          </p:nvPr>
        </p:nvGraphicFramePr>
        <p:xfrm>
          <a:off x="1981200" y="1600201"/>
          <a:ext cx="8229600" cy="452596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8918802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914400" y="696286"/>
            <a:ext cx="10360404" cy="5429878"/>
          </a:xfrm>
        </p:spPr>
        <p:txBody>
          <a:bodyPr/>
          <a:lstStyle/>
          <a:p>
            <a:pPr algn="just"/>
            <a:r>
              <a:rPr lang="it-IT" dirty="0"/>
              <a:t>Problema della gestione della minoranza magiara</a:t>
            </a:r>
          </a:p>
          <a:p>
            <a:pPr algn="just"/>
            <a:r>
              <a:rPr lang="it-IT" dirty="0"/>
              <a:t>Scontro politico con l’Ungheria dei Consigli</a:t>
            </a:r>
          </a:p>
          <a:p>
            <a:pPr algn="just"/>
            <a:r>
              <a:rPr lang="it-IT" dirty="0"/>
              <a:t>Appoggio dell’Intesa: la Romania si trovava in una posizione strategica per il contenimento della minaccia bolscevica in Europa centrale</a:t>
            </a:r>
          </a:p>
          <a:p>
            <a:pPr algn="just"/>
            <a:r>
              <a:rPr lang="it-IT" dirty="0"/>
              <a:t>Sovrapposizione di </a:t>
            </a:r>
            <a:r>
              <a:rPr lang="it-IT" dirty="0" err="1"/>
              <a:t>antimagiarismo</a:t>
            </a:r>
            <a:r>
              <a:rPr lang="it-IT" dirty="0"/>
              <a:t> e anticomunismo</a:t>
            </a:r>
          </a:p>
          <a:p>
            <a:pPr marL="0" indent="0">
              <a:buNone/>
            </a:pPr>
            <a:endParaRPr lang="it-IT" dirty="0"/>
          </a:p>
        </p:txBody>
      </p:sp>
    </p:spTree>
    <p:extLst>
      <p:ext uri="{BB962C8B-B14F-4D97-AF65-F5344CB8AC3E}">
        <p14:creationId xmlns:p14="http://schemas.microsoft.com/office/powerpoint/2010/main" val="40390028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38899" y="620689"/>
            <a:ext cx="10435905" cy="5505475"/>
          </a:xfrm>
        </p:spPr>
        <p:txBody>
          <a:bodyPr/>
          <a:lstStyle/>
          <a:p>
            <a:pPr algn="just"/>
            <a:r>
              <a:rPr lang="it-IT" dirty="0"/>
              <a:t>In Romania si forma fra fine Ottocento e inizio Novecento un nucleo di fuorusciti transilvani</a:t>
            </a:r>
          </a:p>
          <a:p>
            <a:pPr algn="just"/>
            <a:r>
              <a:rPr lang="it-IT" dirty="0"/>
              <a:t>Fondazione della Lega per l’unità culturale di tutti i romeni a Bucarest nel 1890</a:t>
            </a:r>
          </a:p>
          <a:p>
            <a:pPr algn="just"/>
            <a:r>
              <a:rPr lang="it-IT" dirty="0"/>
              <a:t>Solo una piccola parte dei romeni di Transilvania era su posizioni irredentiste</a:t>
            </a:r>
          </a:p>
          <a:p>
            <a:pPr algn="just"/>
            <a:r>
              <a:rPr lang="it-IT" dirty="0"/>
              <a:t>A Bucarest lo storico Nicolae </a:t>
            </a:r>
            <a:r>
              <a:rPr lang="it-IT" dirty="0" err="1"/>
              <a:t>Iorga</a:t>
            </a:r>
            <a:r>
              <a:rPr lang="it-IT" dirty="0"/>
              <a:t> era il punto di riferimento per il movimento nazionale romeno di Transilvania</a:t>
            </a:r>
          </a:p>
          <a:p>
            <a:pPr marL="0" indent="0">
              <a:buNone/>
            </a:pPr>
            <a:endParaRPr lang="it-IT" dirty="0"/>
          </a:p>
          <a:p>
            <a:endParaRPr lang="it-IT" dirty="0"/>
          </a:p>
          <a:p>
            <a:endParaRPr lang="it-IT" dirty="0"/>
          </a:p>
        </p:txBody>
      </p:sp>
    </p:spTree>
    <p:extLst>
      <p:ext uri="{BB962C8B-B14F-4D97-AF65-F5344CB8AC3E}">
        <p14:creationId xmlns:p14="http://schemas.microsoft.com/office/powerpoint/2010/main" val="20014711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956345" y="764705"/>
            <a:ext cx="10335237" cy="5361459"/>
          </a:xfrm>
        </p:spPr>
        <p:txBody>
          <a:bodyPr>
            <a:normAutofit/>
          </a:bodyPr>
          <a:lstStyle/>
          <a:p>
            <a:pPr algn="just"/>
            <a:r>
              <a:rPr lang="it-IT" sz="2400" dirty="0"/>
              <a:t>Resistenza passiva degli ungheresi</a:t>
            </a:r>
          </a:p>
          <a:p>
            <a:pPr algn="just"/>
            <a:r>
              <a:rPr lang="it-IT" sz="2400" dirty="0"/>
              <a:t>La riforma agraria varata fra il 1918 e il 1921 colpisce i latifondisti ungheresi a beneficio dei contadini romeni: </a:t>
            </a:r>
            <a:r>
              <a:rPr lang="it-IT" sz="2400" dirty="0" err="1"/>
              <a:t>romenizzazione</a:t>
            </a:r>
            <a:r>
              <a:rPr lang="it-IT" sz="2400" dirty="0"/>
              <a:t> delle campagne</a:t>
            </a:r>
          </a:p>
          <a:p>
            <a:pPr algn="just"/>
            <a:r>
              <a:rPr lang="it-IT" sz="2400" dirty="0"/>
              <a:t>Questione ebraica: gli ebrei transilvani si erano assimilati agli ungheresi ed erano quindi considerati complici degli antichi dominatori</a:t>
            </a:r>
          </a:p>
          <a:p>
            <a:pPr algn="just"/>
            <a:r>
              <a:rPr lang="it-IT" sz="2400" dirty="0"/>
              <a:t>Le grandi potenze obbligano la Romania a firmare un trattato delle minoranze, previsto dall’articolo 60 del trattato di Saint-Germain: «</a:t>
            </a:r>
            <a:r>
              <a:rPr lang="en-US" sz="2400" dirty="0" err="1"/>
              <a:t>Roumania</a:t>
            </a:r>
            <a:r>
              <a:rPr lang="en-US" sz="2400" dirty="0"/>
              <a:t> accepts and agrees to embody in a Treaty with the Principal Allied and Associated Powers such provisions as may be deemed necessary by these Powers to protect the interests of inhabitants of that State who differ from the majority of the population in race, language or religion»</a:t>
            </a:r>
            <a:endParaRPr lang="it-IT" sz="2400" dirty="0"/>
          </a:p>
        </p:txBody>
      </p:sp>
    </p:spTree>
    <p:extLst>
      <p:ext uri="{BB962C8B-B14F-4D97-AF65-F5344CB8AC3E}">
        <p14:creationId xmlns:p14="http://schemas.microsoft.com/office/powerpoint/2010/main" val="35405793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914399" y="692697"/>
            <a:ext cx="10167457" cy="5433467"/>
          </a:xfrm>
        </p:spPr>
        <p:txBody>
          <a:bodyPr>
            <a:normAutofit/>
          </a:bodyPr>
          <a:lstStyle/>
          <a:p>
            <a:pPr algn="just"/>
            <a:r>
              <a:rPr lang="it-IT" dirty="0"/>
              <a:t>La Romania mette in atto una «</a:t>
            </a:r>
            <a:r>
              <a:rPr lang="it-IT" dirty="0" err="1"/>
              <a:t>romenizzazione</a:t>
            </a:r>
            <a:r>
              <a:rPr lang="it-IT" dirty="0"/>
              <a:t>» della cultura, fino ad allora egemonizzata dai magiari</a:t>
            </a:r>
          </a:p>
          <a:p>
            <a:pPr algn="just"/>
            <a:r>
              <a:rPr lang="it-IT" dirty="0"/>
              <a:t>Nazionalizzazione delle scuole</a:t>
            </a:r>
          </a:p>
          <a:p>
            <a:pPr algn="just"/>
            <a:r>
              <a:rPr lang="it-IT" dirty="0"/>
              <a:t>«Conquista» dell’università di Cluj (ottobre 1919)</a:t>
            </a:r>
          </a:p>
          <a:p>
            <a:pPr algn="just"/>
            <a:r>
              <a:rPr lang="it-IT" dirty="0"/>
              <a:t>Movimento degli studenti universitari romeni: motivi ispiratori: antisemitismo, xenofobia e anticomunismo</a:t>
            </a:r>
          </a:p>
          <a:p>
            <a:pPr algn="just"/>
            <a:r>
              <a:rPr lang="it-IT" dirty="0"/>
              <a:t>A tali motivi si aggiunge, con il contributo decisivo di </a:t>
            </a:r>
            <a:r>
              <a:rPr lang="it-IT" dirty="0" err="1"/>
              <a:t>Ionel</a:t>
            </a:r>
            <a:r>
              <a:rPr lang="it-IT" dirty="0"/>
              <a:t> </a:t>
            </a:r>
            <a:r>
              <a:rPr lang="it-IT" dirty="0" err="1"/>
              <a:t>Moţa</a:t>
            </a:r>
            <a:r>
              <a:rPr lang="it-IT" dirty="0"/>
              <a:t> e </a:t>
            </a:r>
            <a:r>
              <a:rPr lang="it-IT" dirty="0" err="1"/>
              <a:t>Corneliu</a:t>
            </a:r>
            <a:r>
              <a:rPr lang="it-IT" dirty="0"/>
              <a:t> Z. </a:t>
            </a:r>
            <a:r>
              <a:rPr lang="it-IT" dirty="0" err="1"/>
              <a:t>Codreanu</a:t>
            </a:r>
            <a:r>
              <a:rPr lang="it-IT" dirty="0"/>
              <a:t>, una fusione fra nazionalismo radicale e misticismo cristiano-ortodosso</a:t>
            </a:r>
          </a:p>
          <a:p>
            <a:pPr marL="0" indent="0">
              <a:buNone/>
            </a:pPr>
            <a:endParaRPr lang="it-IT" dirty="0"/>
          </a:p>
          <a:p>
            <a:endParaRPr lang="it-IT" dirty="0"/>
          </a:p>
        </p:txBody>
      </p:sp>
    </p:spTree>
    <p:extLst>
      <p:ext uri="{BB962C8B-B14F-4D97-AF65-F5344CB8AC3E}">
        <p14:creationId xmlns:p14="http://schemas.microsoft.com/office/powerpoint/2010/main" val="3743174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97622" y="692697"/>
            <a:ext cx="10343626" cy="5433467"/>
          </a:xfrm>
        </p:spPr>
        <p:txBody>
          <a:bodyPr/>
          <a:lstStyle/>
          <a:p>
            <a:pPr algn="just"/>
            <a:r>
              <a:rPr lang="it-IT" dirty="0"/>
              <a:t>Tentativi di accordo fra PNR e partito liberale ungherese di </a:t>
            </a:r>
            <a:r>
              <a:rPr lang="it-IT" dirty="0" err="1"/>
              <a:t>Tisza</a:t>
            </a:r>
            <a:r>
              <a:rPr lang="it-IT" dirty="0"/>
              <a:t> sulla base del comune pericolo panslavo</a:t>
            </a:r>
          </a:p>
          <a:p>
            <a:pPr algn="just"/>
            <a:r>
              <a:rPr lang="it-IT" dirty="0"/>
              <a:t>Tali tentativi erano appoggiati da Francesco Ferdinando e da Guglielmo II, anche se con prospettive diverse</a:t>
            </a:r>
          </a:p>
          <a:p>
            <a:pPr algn="just"/>
            <a:r>
              <a:rPr lang="it-IT" dirty="0"/>
              <a:t>Nel 1911 si intensificano le trattative al Belvedere di Vienna per una federalizzazione dell’impero alla presenza dei leader del PNR </a:t>
            </a:r>
            <a:r>
              <a:rPr lang="it-IT" dirty="0" err="1"/>
              <a:t>Iuliu</a:t>
            </a:r>
            <a:r>
              <a:rPr lang="it-IT" dirty="0"/>
              <a:t> </a:t>
            </a:r>
            <a:r>
              <a:rPr lang="it-IT" dirty="0" err="1"/>
              <a:t>Maniu</a:t>
            </a:r>
            <a:r>
              <a:rPr lang="it-IT" dirty="0"/>
              <a:t> e Alexandru </a:t>
            </a:r>
            <a:r>
              <a:rPr lang="it-IT" dirty="0" err="1"/>
              <a:t>Vaida-Voevod</a:t>
            </a:r>
            <a:endParaRPr lang="it-IT" dirty="0"/>
          </a:p>
        </p:txBody>
      </p:sp>
    </p:spTree>
    <p:extLst>
      <p:ext uri="{BB962C8B-B14F-4D97-AF65-F5344CB8AC3E}">
        <p14:creationId xmlns:p14="http://schemas.microsoft.com/office/powerpoint/2010/main" val="14496311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38899" y="548681"/>
            <a:ext cx="10402349" cy="5577483"/>
          </a:xfrm>
        </p:spPr>
        <p:txBody>
          <a:bodyPr>
            <a:normAutofit/>
          </a:bodyPr>
          <a:lstStyle/>
          <a:p>
            <a:pPr algn="just"/>
            <a:r>
              <a:rPr lang="it-IT" dirty="0"/>
              <a:t>Per Francesco Ferdinando il suffragio universale avrebbe avuto la funzione di mettere in minoranza l’aristocrazia magiara nel parlamento di Budapest a vantaggio dei movimenti nazionali minoritari, rafforzando la compagine dell’Impero</a:t>
            </a:r>
          </a:p>
          <a:p>
            <a:pPr algn="just"/>
            <a:r>
              <a:rPr lang="it-IT" dirty="0"/>
              <a:t>All’interno del PNR si rafforza una corrente radicale che contesta la posizione filo-asburgica e moderata della dirigenza</a:t>
            </a:r>
          </a:p>
          <a:p>
            <a:pPr algn="just"/>
            <a:r>
              <a:rPr lang="it-IT" dirty="0"/>
              <a:t>Sono i «</a:t>
            </a:r>
            <a:r>
              <a:rPr lang="it-IT" dirty="0" err="1"/>
              <a:t>tineri</a:t>
            </a:r>
            <a:r>
              <a:rPr lang="it-IT" dirty="0"/>
              <a:t> </a:t>
            </a:r>
            <a:r>
              <a:rPr lang="it-IT" dirty="0" err="1"/>
              <a:t>oţeliţi</a:t>
            </a:r>
            <a:r>
              <a:rPr lang="it-IT" dirty="0"/>
              <a:t>» (giovani di acciaio) guidati dal poeta </a:t>
            </a:r>
            <a:r>
              <a:rPr lang="it-IT" dirty="0" err="1"/>
              <a:t>Octavian</a:t>
            </a:r>
            <a:r>
              <a:rPr lang="it-IT" dirty="0"/>
              <a:t> </a:t>
            </a:r>
            <a:r>
              <a:rPr lang="it-IT" dirty="0" err="1"/>
              <a:t>Goga</a:t>
            </a:r>
            <a:endParaRPr lang="it-IT" dirty="0"/>
          </a:p>
        </p:txBody>
      </p:sp>
    </p:spTree>
    <p:extLst>
      <p:ext uri="{BB962C8B-B14F-4D97-AF65-F5344CB8AC3E}">
        <p14:creationId xmlns:p14="http://schemas.microsoft.com/office/powerpoint/2010/main" val="2550789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13732" y="548681"/>
            <a:ext cx="10578518" cy="5577483"/>
          </a:xfrm>
        </p:spPr>
        <p:txBody>
          <a:bodyPr>
            <a:normAutofit/>
          </a:bodyPr>
          <a:lstStyle/>
          <a:p>
            <a:pPr algn="just"/>
            <a:r>
              <a:rPr lang="it-IT" dirty="0"/>
              <a:t>I «</a:t>
            </a:r>
            <a:r>
              <a:rPr lang="it-IT" dirty="0" err="1"/>
              <a:t>goghisti</a:t>
            </a:r>
            <a:r>
              <a:rPr lang="it-IT" dirty="0"/>
              <a:t>» sono appoggiati nel </a:t>
            </a:r>
            <a:r>
              <a:rPr lang="it-IT" dirty="0" err="1"/>
              <a:t>Regat</a:t>
            </a:r>
            <a:r>
              <a:rPr lang="it-IT" dirty="0"/>
              <a:t> da Nicolae </a:t>
            </a:r>
            <a:r>
              <a:rPr lang="it-IT" dirty="0" err="1"/>
              <a:t>Iorga</a:t>
            </a:r>
            <a:endParaRPr lang="it-IT" dirty="0"/>
          </a:p>
          <a:p>
            <a:pPr algn="just"/>
            <a:r>
              <a:rPr lang="it-IT" dirty="0"/>
              <a:t>Lo studioso britannico Robert William </a:t>
            </a:r>
            <a:r>
              <a:rPr lang="it-IT" dirty="0" err="1"/>
              <a:t>Seton</a:t>
            </a:r>
            <a:r>
              <a:rPr lang="it-IT" dirty="0"/>
              <a:t>-Watson è un sostenitore dei diritti delle nazionalità oppresse e durante la guerra sostiene lo smembramento dell’Impero asburgico</a:t>
            </a:r>
          </a:p>
          <a:p>
            <a:pPr algn="just"/>
            <a:r>
              <a:rPr lang="it-IT" dirty="0"/>
              <a:t>Dopo l’ingresso in guerra della Romania al fianco dell’Intesa, </a:t>
            </a:r>
            <a:r>
              <a:rPr lang="it-IT" dirty="0" err="1"/>
              <a:t>Vaida</a:t>
            </a:r>
            <a:r>
              <a:rPr lang="it-IT" dirty="0"/>
              <a:t>, </a:t>
            </a:r>
            <a:r>
              <a:rPr lang="it-IT" dirty="0" err="1"/>
              <a:t>Maniu</a:t>
            </a:r>
            <a:r>
              <a:rPr lang="it-IT" dirty="0"/>
              <a:t>, </a:t>
            </a:r>
            <a:r>
              <a:rPr lang="it-IT" dirty="0" err="1"/>
              <a:t>Popovici</a:t>
            </a:r>
            <a:r>
              <a:rPr lang="it-IT" dirty="0"/>
              <a:t> e </a:t>
            </a:r>
            <a:r>
              <a:rPr lang="it-IT" dirty="0" err="1"/>
              <a:t>Slavici</a:t>
            </a:r>
            <a:r>
              <a:rPr lang="it-IT" dirty="0"/>
              <a:t> sono lealisti asburgici, mentre </a:t>
            </a:r>
            <a:r>
              <a:rPr lang="it-IT" dirty="0" err="1"/>
              <a:t>Goga</a:t>
            </a:r>
            <a:r>
              <a:rPr lang="it-IT" dirty="0"/>
              <a:t> e il pedagogista nazionalista </a:t>
            </a:r>
            <a:r>
              <a:rPr lang="it-IT" dirty="0" err="1"/>
              <a:t>Onisifor</a:t>
            </a:r>
            <a:r>
              <a:rPr lang="it-IT" dirty="0"/>
              <a:t> </a:t>
            </a:r>
            <a:r>
              <a:rPr lang="it-IT" dirty="0" err="1"/>
              <a:t>Ghibu</a:t>
            </a:r>
            <a:r>
              <a:rPr lang="it-IT" dirty="0"/>
              <a:t> si trasferiscono in Moldavia dove alimentano il locale movimento nazionale romeno</a:t>
            </a:r>
          </a:p>
          <a:p>
            <a:endParaRPr lang="it-IT" dirty="0"/>
          </a:p>
        </p:txBody>
      </p:sp>
    </p:spTree>
    <p:extLst>
      <p:ext uri="{BB962C8B-B14F-4D97-AF65-F5344CB8AC3E}">
        <p14:creationId xmlns:p14="http://schemas.microsoft.com/office/powerpoint/2010/main" val="40183651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931177" y="620689"/>
            <a:ext cx="10352015" cy="5505475"/>
          </a:xfrm>
        </p:spPr>
        <p:txBody>
          <a:bodyPr/>
          <a:lstStyle/>
          <a:p>
            <a:pPr algn="just"/>
            <a:r>
              <a:rPr lang="it-IT" dirty="0"/>
              <a:t>Nel maggio del 1918 la Romania, sconfitta e occupata, aveva firmato il trattato di Bucarest con gli Imperi centrali, ma nel novembre del 1918 rientra in guerra</a:t>
            </a:r>
          </a:p>
          <a:p>
            <a:pPr algn="just"/>
            <a:r>
              <a:rPr lang="it-IT" dirty="0"/>
              <a:t>Il 12 ottobre il PNR aveva proclamato l’autodeterminazione dei romeni di Ungheria e Transilvania</a:t>
            </a:r>
          </a:p>
          <a:p>
            <a:pPr algn="just"/>
            <a:r>
              <a:rPr lang="it-IT" dirty="0"/>
              <a:t>Il 1° dicembre 1918 l’assemblea di Alba Iulia proclama l’unione della Transilvania alla Romania</a:t>
            </a:r>
          </a:p>
          <a:p>
            <a:endParaRPr lang="it-IT" dirty="0"/>
          </a:p>
        </p:txBody>
      </p:sp>
    </p:spTree>
    <p:extLst>
      <p:ext uri="{BB962C8B-B14F-4D97-AF65-F5344CB8AC3E}">
        <p14:creationId xmlns:p14="http://schemas.microsoft.com/office/powerpoint/2010/main" val="10956533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788565" y="855677"/>
            <a:ext cx="10368793" cy="5025006"/>
          </a:xfrm>
        </p:spPr>
        <p:txBody>
          <a:bodyPr>
            <a:noAutofit/>
          </a:bodyPr>
          <a:lstStyle/>
          <a:p>
            <a:pPr algn="just"/>
            <a:r>
              <a:rPr lang="it-IT" sz="2800" dirty="0" err="1"/>
              <a:t>Miroslav</a:t>
            </a:r>
            <a:r>
              <a:rPr lang="it-IT" sz="2800" dirty="0"/>
              <a:t> </a:t>
            </a:r>
            <a:r>
              <a:rPr lang="it-IT" sz="2800" dirty="0" err="1"/>
              <a:t>Hroch</a:t>
            </a:r>
            <a:r>
              <a:rPr lang="it-IT" sz="2800" dirty="0"/>
              <a:t>, </a:t>
            </a:r>
            <a:r>
              <a:rPr lang="it-IT" sz="2800" i="1" dirty="0"/>
              <a:t>Social </a:t>
            </a:r>
            <a:r>
              <a:rPr lang="it-IT" sz="2800" i="1" dirty="0" err="1"/>
              <a:t>Preconditions</a:t>
            </a:r>
            <a:r>
              <a:rPr lang="it-IT" sz="2800" i="1" dirty="0"/>
              <a:t> of National Revival in Europe. A Comparative Analysis of the Social </a:t>
            </a:r>
            <a:r>
              <a:rPr lang="it-IT" sz="2800" i="1" dirty="0" err="1"/>
              <a:t>Composition</a:t>
            </a:r>
            <a:r>
              <a:rPr lang="it-IT" sz="2800" i="1" dirty="0"/>
              <a:t> of </a:t>
            </a:r>
            <a:r>
              <a:rPr lang="it-IT" sz="2800" i="1" dirty="0" err="1"/>
              <a:t>Patriotic</a:t>
            </a:r>
            <a:r>
              <a:rPr lang="it-IT" sz="2800" i="1" dirty="0"/>
              <a:t> Groups </a:t>
            </a:r>
            <a:r>
              <a:rPr lang="it-IT" sz="2800" i="1" dirty="0" err="1"/>
              <a:t>among</a:t>
            </a:r>
            <a:r>
              <a:rPr lang="it-IT" sz="2800" i="1" dirty="0"/>
              <a:t> the </a:t>
            </a:r>
            <a:r>
              <a:rPr lang="it-IT" sz="2800" i="1" dirty="0" err="1"/>
              <a:t>Smaller</a:t>
            </a:r>
            <a:r>
              <a:rPr lang="it-IT" sz="2800" i="1" dirty="0"/>
              <a:t> </a:t>
            </a:r>
            <a:r>
              <a:rPr lang="it-IT" sz="2800" i="1" dirty="0" err="1"/>
              <a:t>European</a:t>
            </a:r>
            <a:r>
              <a:rPr lang="it-IT" sz="2800" i="1" dirty="0"/>
              <a:t> Nations</a:t>
            </a:r>
            <a:r>
              <a:rPr lang="it-IT" sz="2800" dirty="0"/>
              <a:t>, Columbia University Press, New York 2000 (I ed. inglese 1985, ed. or. 1968)</a:t>
            </a:r>
          </a:p>
        </p:txBody>
      </p:sp>
    </p:spTree>
    <p:extLst>
      <p:ext uri="{BB962C8B-B14F-4D97-AF65-F5344CB8AC3E}">
        <p14:creationId xmlns:p14="http://schemas.microsoft.com/office/powerpoint/2010/main" val="2945375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97621" y="692697"/>
            <a:ext cx="10201013" cy="5433467"/>
          </a:xfrm>
        </p:spPr>
        <p:txBody>
          <a:bodyPr>
            <a:normAutofit/>
          </a:bodyPr>
          <a:lstStyle/>
          <a:p>
            <a:pPr algn="just"/>
            <a:r>
              <a:rPr lang="it-IT" sz="2800" dirty="0" err="1"/>
              <a:t>Hroch</a:t>
            </a:r>
            <a:r>
              <a:rPr lang="it-IT" sz="2800" dirty="0"/>
              <a:t> analizza le circostanze storiche più favorevoli alla diffusione di sentimenti patriottici fra più larghe masse della popolazione</a:t>
            </a:r>
          </a:p>
          <a:p>
            <a:pPr algn="just"/>
            <a:r>
              <a:rPr lang="it-IT" sz="2800" dirty="0"/>
              <a:t>Importanza del metodo comparativo</a:t>
            </a:r>
          </a:p>
          <a:p>
            <a:pPr algn="just"/>
            <a:r>
              <a:rPr lang="it-IT" sz="2800" dirty="0"/>
              <a:t>Studio dei gruppi etnici non dominanti</a:t>
            </a:r>
          </a:p>
          <a:p>
            <a:pPr algn="just"/>
            <a:r>
              <a:rPr lang="it-IT" sz="2800" dirty="0"/>
              <a:t>Due momenti del movimento nazionale: periodo della lotta contro l’assolutismo, della rivoluzione borghese e dello sviluppo del capitalismo; periodo successivo alla vittoria del capitalismo, con lo sviluppo del movimento operaio.</a:t>
            </a:r>
          </a:p>
          <a:p>
            <a:pPr algn="just"/>
            <a:r>
              <a:rPr lang="it-IT" sz="2800" dirty="0"/>
              <a:t>Tre fasi del processo di formazione di un movimento nazionale: fase A (interesse intellettuale e letterario), fase B (agitazione patriottica), fase C (movimento nazionale di massa)</a:t>
            </a:r>
          </a:p>
          <a:p>
            <a:pPr algn="just"/>
            <a:endParaRPr lang="it-IT" dirty="0"/>
          </a:p>
        </p:txBody>
      </p:sp>
    </p:spTree>
    <p:extLst>
      <p:ext uri="{BB962C8B-B14F-4D97-AF65-F5344CB8AC3E}">
        <p14:creationId xmlns:p14="http://schemas.microsoft.com/office/powerpoint/2010/main" val="9347541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947955" y="880844"/>
            <a:ext cx="10150679" cy="5245321"/>
          </a:xfrm>
        </p:spPr>
        <p:txBody>
          <a:bodyPr/>
          <a:lstStyle/>
          <a:p>
            <a:pPr algn="just"/>
            <a:r>
              <a:rPr lang="it-IT" dirty="0" err="1"/>
              <a:t>Hroch</a:t>
            </a:r>
            <a:r>
              <a:rPr lang="it-IT" dirty="0"/>
              <a:t> si concentra sulla fase B, quella dell’agitazione patriottica</a:t>
            </a:r>
          </a:p>
          <a:p>
            <a:pPr algn="just"/>
            <a:r>
              <a:rPr lang="it-IT" dirty="0"/>
              <a:t>Per il passaggio dalla fase B alla fase C è necessario introdurre all’interno dell’ideologia e dell’azione del movimento nazionale anche degli elementi di tipo sociale</a:t>
            </a:r>
          </a:p>
          <a:p>
            <a:pPr algn="just"/>
            <a:r>
              <a:rPr lang="it-IT" dirty="0"/>
              <a:t>Conseguente coinvolgimento dei contadini e degli operai</a:t>
            </a:r>
          </a:p>
          <a:p>
            <a:pPr algn="just"/>
            <a:endParaRPr lang="it-IT" dirty="0"/>
          </a:p>
          <a:p>
            <a:endParaRPr lang="it-IT" dirty="0"/>
          </a:p>
        </p:txBody>
      </p:sp>
    </p:spTree>
    <p:extLst>
      <p:ext uri="{BB962C8B-B14F-4D97-AF65-F5344CB8AC3E}">
        <p14:creationId xmlns:p14="http://schemas.microsoft.com/office/powerpoint/2010/main" val="3036342857"/>
      </p:ext>
    </p:extLst>
  </p:cSld>
  <p:clrMapOvr>
    <a:masterClrMapping/>
  </p:clrMapOvr>
</p:sld>
</file>

<file path=ppt/theme/theme1.xml><?xml version="1.0" encoding="utf-8"?>
<a:theme xmlns:a="http://schemas.openxmlformats.org/drawingml/2006/main" name="2_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1092</Words>
  <Application>Microsoft Office PowerPoint</Application>
  <PresentationFormat>Widescreen</PresentationFormat>
  <Paragraphs>65</Paragraphs>
  <Slides>21</Slides>
  <Notes>0</Notes>
  <HiddenSlides>0</HiddenSlides>
  <MMClips>0</MMClips>
  <ScaleCrop>false</ScaleCrop>
  <HeadingPairs>
    <vt:vector size="6" baseType="variant">
      <vt:variant>
        <vt:lpstr>Caratteri utilizzati</vt:lpstr>
      </vt:variant>
      <vt:variant>
        <vt:i4>2</vt:i4>
      </vt:variant>
      <vt:variant>
        <vt:lpstr>Tema</vt:lpstr>
      </vt:variant>
      <vt:variant>
        <vt:i4>1</vt:i4>
      </vt:variant>
      <vt:variant>
        <vt:lpstr>Titoli diapositive</vt:lpstr>
      </vt:variant>
      <vt:variant>
        <vt:i4>21</vt:i4>
      </vt:variant>
    </vt:vector>
  </HeadingPairs>
  <TitlesOfParts>
    <vt:vector size="24" baseType="lpstr">
      <vt:lpstr>Arial</vt:lpstr>
      <vt:lpstr>Calibri</vt:lpstr>
      <vt:lpstr>2_Tema di Office</vt:lpstr>
      <vt:lpstr>Dall’inizio del Novecento alla Prima guerra mondiale</vt:lpstr>
      <vt:lpstr>Presentazione standard di PowerPoint</vt:lpstr>
      <vt:lpstr>Presentazione standard di PowerPoint</vt:lpstr>
      <vt:lpstr>Presentazione standard di PowerPoint</vt:lpstr>
      <vt:lpstr>Presentazione standard di PowerPoint</vt:lpstr>
      <vt:lpstr>Presentazione standard di PowerPoint</vt:lpstr>
      <vt:lpstr>Miroslav Hroch, Social Preconditions of National Revival in Europe. A Comparative Analysis of the Social Composition of Patriotic Groups among the Smaller European Nations, Columbia University Press, New York 2000 (I ed. inglese 1985, ed. or. 1968)</vt:lpstr>
      <vt:lpstr>Presentazione standard di PowerPoint</vt:lpstr>
      <vt:lpstr>Presentazione standard di PowerPoint</vt:lpstr>
      <vt:lpstr>John Breuilly, Il nazionalismo e lo stato, il Mulino, Bologna 1995 (Nationalism and the State, Manchester – New York 1993)</vt:lpstr>
      <vt:lpstr>Presentazione standard di PowerPoint</vt:lpstr>
      <vt:lpstr>Presentazione standard di PowerPoint</vt:lpstr>
      <vt:lpstr>Presentazione standard di PowerPoint</vt:lpstr>
      <vt:lpstr>La questione nazionale in Transilvania nel primo dopoguerra</vt:lpstr>
      <vt:lpstr>Annessioni della Romania alla fine della Prima guerra mondiale</vt:lpstr>
      <vt:lpstr>Presentazione standard di PowerPoint</vt:lpstr>
      <vt:lpstr>Popolazione della Grande Romania</vt:lpstr>
      <vt:lpstr>Popolazione della Transilvania</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SANTORO STEFANO</dc:creator>
  <cp:lastModifiedBy>SANTORO STEFANO</cp:lastModifiedBy>
  <cp:revision>1</cp:revision>
  <dcterms:created xsi:type="dcterms:W3CDTF">2025-11-17T10:44:39Z</dcterms:created>
  <dcterms:modified xsi:type="dcterms:W3CDTF">2025-11-17T10:45:20Z</dcterms:modified>
</cp:coreProperties>
</file>