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5" r:id="rId2"/>
    <p:sldId id="296" r:id="rId3"/>
    <p:sldId id="297" r:id="rId4"/>
    <p:sldId id="298" r:id="rId5"/>
    <p:sldId id="299" r:id="rId6"/>
    <p:sldId id="317" r:id="rId7"/>
    <p:sldId id="318" r:id="rId8"/>
    <p:sldId id="319" r:id="rId9"/>
    <p:sldId id="300" r:id="rId10"/>
    <p:sldId id="301" r:id="rId11"/>
    <p:sldId id="302" r:id="rId12"/>
    <p:sldId id="320" r:id="rId13"/>
    <p:sldId id="265" r:id="rId14"/>
    <p:sldId id="267" r:id="rId15"/>
    <p:sldId id="264" r:id="rId16"/>
    <p:sldId id="268" r:id="rId17"/>
    <p:sldId id="269" r:id="rId18"/>
    <p:sldId id="270" r:id="rId19"/>
    <p:sldId id="271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837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0864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7370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068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112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401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3467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4468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245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4670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676BA-5BDB-429B-98C8-A19F0AD279E9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8660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676BA-5BDB-429B-98C8-A19F0AD279E9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B0BBA-656B-4325-90C4-DEA8C5F0D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542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3BC1B3-F0B7-4F00-8EC0-1A47E000A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231473"/>
            <a:ext cx="10972800" cy="1451294"/>
          </a:xfrm>
        </p:spPr>
        <p:txBody>
          <a:bodyPr>
            <a:normAutofit/>
          </a:bodyPr>
          <a:lstStyle/>
          <a:p>
            <a:r>
              <a:rPr lang="it-IT" dirty="0"/>
              <a:t>Teorizzazioni comparative sul fenomeno fascista</a:t>
            </a:r>
          </a:p>
        </p:txBody>
      </p:sp>
    </p:spTree>
    <p:extLst>
      <p:ext uri="{BB962C8B-B14F-4D97-AF65-F5344CB8AC3E}">
        <p14:creationId xmlns:p14="http://schemas.microsoft.com/office/powerpoint/2010/main" val="2552527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64065" y="548681"/>
            <a:ext cx="10385571" cy="5577483"/>
          </a:xfrm>
        </p:spPr>
        <p:txBody>
          <a:bodyPr/>
          <a:lstStyle/>
          <a:p>
            <a:pPr algn="just"/>
            <a:r>
              <a:rPr lang="it-IT" dirty="0"/>
              <a:t>Essi percepivano l’esistenza di una differenza netta fra la loro generazione e quella precedente: i genitori infatti avevano dato un senso alla loro esistenza lottando per l’unione della Romania</a:t>
            </a:r>
          </a:p>
          <a:p>
            <a:pPr algn="just"/>
            <a:r>
              <a:rPr lang="it-IT" dirty="0"/>
              <a:t>Obiettivo della giovane generazione: fare grande la Romania dal punto di vista culturale</a:t>
            </a:r>
          </a:p>
          <a:p>
            <a:pPr algn="just"/>
            <a:r>
              <a:rPr lang="it-IT" dirty="0"/>
              <a:t>Critica alla «religione del progresso» e al razionalismo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81180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05343" y="548681"/>
            <a:ext cx="10536573" cy="557748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 err="1"/>
              <a:t>Mircea</a:t>
            </a:r>
            <a:r>
              <a:rPr lang="it-IT" dirty="0"/>
              <a:t> </a:t>
            </a:r>
            <a:r>
              <a:rPr lang="it-IT" dirty="0" err="1"/>
              <a:t>Eliade</a:t>
            </a:r>
            <a:r>
              <a:rPr lang="it-IT" dirty="0"/>
              <a:t>, uno degli allievi preferiti di </a:t>
            </a:r>
            <a:r>
              <a:rPr lang="it-IT" dirty="0" err="1"/>
              <a:t>Ionescu</a:t>
            </a:r>
            <a:r>
              <a:rPr lang="it-IT" dirty="0"/>
              <a:t>, fu uno storico delle religioni</a:t>
            </a:r>
          </a:p>
          <a:p>
            <a:pPr algn="just"/>
            <a:r>
              <a:rPr lang="it-IT" dirty="0"/>
              <a:t>Interesse per le religioni orientali e il misticismo, visto in contrapposizione alla ragione</a:t>
            </a:r>
          </a:p>
          <a:p>
            <a:pPr algn="just"/>
            <a:r>
              <a:rPr lang="it-IT" dirty="0"/>
              <a:t>Opposizione fra Occidente razionale e Oriente mistico</a:t>
            </a:r>
          </a:p>
          <a:p>
            <a:pPr algn="just"/>
            <a:r>
              <a:rPr lang="it-IT" dirty="0"/>
              <a:t>Il cristianesimo è visto come un punto di contatto fra queste due dimensioni</a:t>
            </a:r>
          </a:p>
          <a:p>
            <a:pPr algn="just"/>
            <a:r>
              <a:rPr lang="it-IT" dirty="0"/>
              <a:t>Differenza iniziale fra Eliade e </a:t>
            </a:r>
            <a:r>
              <a:rPr lang="it-IT" dirty="0" err="1"/>
              <a:t>Ionescu</a:t>
            </a:r>
            <a:r>
              <a:rPr lang="it-IT" dirty="0"/>
              <a:t>: per il primo l’ortodossia non coincideva con l’«essere romeni», mentre per il secondo sì. Per Eliade l’essenza della </a:t>
            </a:r>
            <a:r>
              <a:rPr lang="it-IT" dirty="0" err="1"/>
              <a:t>romenità</a:t>
            </a:r>
            <a:r>
              <a:rPr lang="it-IT" dirty="0"/>
              <a:t> doveva ancora essere cercata e costruita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1282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47955" y="548681"/>
            <a:ext cx="10318459" cy="557748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Cioran, nato in Transilvania, fu affascinato in particolare dalla filosofia tedesca della «crisi», da Schopenhauer a Nietzsche a </a:t>
            </a:r>
            <a:r>
              <a:rPr lang="it-IT" dirty="0" err="1"/>
              <a:t>Spengler</a:t>
            </a:r>
            <a:endParaRPr lang="it-IT" dirty="0"/>
          </a:p>
          <a:p>
            <a:pPr algn="just"/>
            <a:r>
              <a:rPr lang="it-IT" dirty="0"/>
              <a:t>Cioran si oppose al razionalismo ma inizialmente da una posizione a-politica</a:t>
            </a:r>
          </a:p>
          <a:p>
            <a:pPr algn="just"/>
            <a:r>
              <a:rPr lang="it-IT" dirty="0"/>
              <a:t>Il razionalismo è combattuto nel nome della difesa dell’identità individuale</a:t>
            </a:r>
          </a:p>
          <a:p>
            <a:pPr algn="just"/>
            <a:r>
              <a:rPr lang="it-IT" dirty="0"/>
              <a:t>Viaggio a Berlino dal 1933 al 1935, conversione politica ed infatuazione per il nazismo</a:t>
            </a:r>
          </a:p>
          <a:p>
            <a:pPr algn="just"/>
            <a:r>
              <a:rPr lang="it-IT" dirty="0"/>
              <a:t>Nel 1936 pubblica </a:t>
            </a:r>
            <a:r>
              <a:rPr lang="it-IT" i="1" dirty="0"/>
              <a:t>La trasfigurazione della Romania</a:t>
            </a:r>
            <a:r>
              <a:rPr lang="it-IT" dirty="0"/>
              <a:t>: il IV capitolo, intitolato «collettivismo nazionale», riprende le tesi dell’«antisemitismo sociale»</a:t>
            </a:r>
          </a:p>
        </p:txBody>
      </p:sp>
    </p:spTree>
    <p:extLst>
      <p:ext uri="{BB962C8B-B14F-4D97-AF65-F5344CB8AC3E}">
        <p14:creationId xmlns:p14="http://schemas.microsoft.com/office/powerpoint/2010/main" val="2221988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13732" y="620689"/>
            <a:ext cx="10410738" cy="550547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Ammirazione per il totalitarismo nazista e sconforto nei confronti della situazione romena</a:t>
            </a:r>
          </a:p>
          <a:p>
            <a:pPr algn="just"/>
            <a:r>
              <a:rPr lang="it-IT" dirty="0"/>
              <a:t>Per Cioran l’individuo doveva scomparire nello Stato, nella dimensione collettiva, come in Germania e in Unione Sovietica, paesi guidati dal perseguimento di una loro missione nel mondo</a:t>
            </a:r>
          </a:p>
          <a:p>
            <a:pPr algn="just"/>
            <a:r>
              <a:rPr lang="it-IT" dirty="0"/>
              <a:t>Al contrario di </a:t>
            </a:r>
            <a:r>
              <a:rPr lang="it-IT" dirty="0" err="1"/>
              <a:t>Ionescu</a:t>
            </a:r>
            <a:r>
              <a:rPr lang="it-IT" dirty="0"/>
              <a:t> e </a:t>
            </a:r>
            <a:r>
              <a:rPr lang="it-IT" dirty="0" err="1"/>
              <a:t>Eliade</a:t>
            </a:r>
            <a:r>
              <a:rPr lang="it-IT" dirty="0"/>
              <a:t>, Cioran non riconosceva alcuna dignità alla cultura romena del passato e del presente</a:t>
            </a:r>
          </a:p>
          <a:p>
            <a:pPr algn="just"/>
            <a:r>
              <a:rPr lang="it-IT" dirty="0"/>
              <a:t>L’unica speranza era guardare al futuro, tramite una «trasfigurazione» violenta della Romania</a:t>
            </a:r>
          </a:p>
          <a:p>
            <a:pPr algn="just"/>
            <a:r>
              <a:rPr lang="it-IT" dirty="0"/>
              <a:t>Per realizzare questa rinascita del paese, era necessario eliminare gli ebrei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8909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22789" y="764705"/>
            <a:ext cx="10293292" cy="5361459"/>
          </a:xfrm>
        </p:spPr>
        <p:txBody>
          <a:bodyPr/>
          <a:lstStyle/>
          <a:p>
            <a:pPr algn="just"/>
            <a:r>
              <a:rPr lang="it-IT" dirty="0"/>
              <a:t>Nella seconda metà degli anni Trenta Cioran appoggia la Guardia di Ferro</a:t>
            </a:r>
          </a:p>
          <a:p>
            <a:pPr algn="just"/>
            <a:r>
              <a:rPr lang="it-IT" dirty="0"/>
              <a:t>Differenze principali con il </a:t>
            </a:r>
            <a:r>
              <a:rPr lang="it-IT" dirty="0" err="1"/>
              <a:t>legionarismo</a:t>
            </a:r>
            <a:r>
              <a:rPr lang="it-IT" dirty="0"/>
              <a:t>: agnosticismo religioso di Cioran e sua avversione per il tradizionalismo</a:t>
            </a:r>
          </a:p>
          <a:p>
            <a:pPr algn="just"/>
            <a:r>
              <a:rPr lang="it-IT" dirty="0"/>
              <a:t>Cioran disprezzava l’arcaico mondo contadino ed esaltava la modernità industriale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3238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31178" y="654341"/>
            <a:ext cx="10276514" cy="5471823"/>
          </a:xfrm>
        </p:spPr>
        <p:txBody>
          <a:bodyPr/>
          <a:lstStyle/>
          <a:p>
            <a:pPr algn="just"/>
            <a:r>
              <a:rPr lang="it-IT" dirty="0"/>
              <a:t>Negli anni Trenta si verifica una convergenza degli intellettuali verso il nazionalismo radicale</a:t>
            </a:r>
          </a:p>
          <a:p>
            <a:pPr algn="just"/>
            <a:r>
              <a:rPr lang="it-IT" dirty="0" err="1"/>
              <a:t>Nae</a:t>
            </a:r>
            <a:r>
              <a:rPr lang="it-IT" dirty="0"/>
              <a:t> </a:t>
            </a:r>
            <a:r>
              <a:rPr lang="it-IT" dirty="0" err="1"/>
              <a:t>Ionescu</a:t>
            </a:r>
            <a:r>
              <a:rPr lang="it-IT" dirty="0"/>
              <a:t> ripone le sue speranze di una rinascita della Romania nella Guardia di Ferro di </a:t>
            </a:r>
            <a:r>
              <a:rPr lang="it-IT" dirty="0" err="1"/>
              <a:t>Codreanu</a:t>
            </a:r>
            <a:endParaRPr lang="it-IT" dirty="0"/>
          </a:p>
          <a:p>
            <a:pPr algn="just"/>
            <a:r>
              <a:rPr lang="it-IT" dirty="0"/>
              <a:t>Il </a:t>
            </a:r>
            <a:r>
              <a:rPr lang="it-IT" dirty="0" err="1"/>
              <a:t>legionarismo</a:t>
            </a:r>
            <a:r>
              <a:rPr lang="it-IT" dirty="0"/>
              <a:t> riutilizza miti già esistenti in Romania nel XIX secolo</a:t>
            </a:r>
          </a:p>
          <a:p>
            <a:pPr algn="just"/>
            <a:r>
              <a:rPr lang="it-IT" dirty="0"/>
              <a:t>Il legame fra </a:t>
            </a:r>
            <a:r>
              <a:rPr lang="it-IT" dirty="0" err="1"/>
              <a:t>Ionescu</a:t>
            </a:r>
            <a:r>
              <a:rPr lang="it-IT" dirty="0"/>
              <a:t> e la Guardia di Ferro diventa organico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8938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021C59-FFBE-4A1D-9EAE-CEFFCE70F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667699"/>
            <a:ext cx="10972800" cy="1300293"/>
          </a:xfrm>
        </p:spPr>
        <p:txBody>
          <a:bodyPr>
            <a:noAutofit/>
          </a:bodyPr>
          <a:lstStyle/>
          <a:p>
            <a:r>
              <a:rPr lang="it-IT" sz="3600" dirty="0"/>
              <a:t>Nazionalismo radicale e totalitario in Romania</a:t>
            </a:r>
            <a:br>
              <a:rPr lang="it-IT" sz="3600" dirty="0"/>
            </a:br>
            <a:r>
              <a:rPr lang="it-IT" sz="3600" dirty="0"/>
              <a:t>fra anni Venti e Trenta </a:t>
            </a:r>
          </a:p>
        </p:txBody>
      </p:sp>
    </p:spTree>
    <p:extLst>
      <p:ext uri="{BB962C8B-B14F-4D97-AF65-F5344CB8AC3E}">
        <p14:creationId xmlns:p14="http://schemas.microsoft.com/office/powerpoint/2010/main" val="173604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13F4BE3-054C-489C-A079-72226B419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30511"/>
            <a:ext cx="10972800" cy="5295654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Nel 1923 i gruppi della destra radicale antisemita si fondono sotto la guida di </a:t>
            </a:r>
            <a:r>
              <a:rPr lang="it-IT" sz="2800" dirty="0" err="1"/>
              <a:t>Cuza</a:t>
            </a:r>
            <a:r>
              <a:rPr lang="it-IT" sz="2800" dirty="0"/>
              <a:t>, con l’attivo apporto dei giovani studenti universitari guidati da Codreanu e </a:t>
            </a:r>
            <a:r>
              <a:rPr lang="it-IT" sz="2800" dirty="0" err="1"/>
              <a:t>Moţa</a:t>
            </a:r>
            <a:r>
              <a:rPr lang="it-IT" sz="2800" dirty="0"/>
              <a:t>: a </a:t>
            </a:r>
            <a:r>
              <a:rPr lang="it-IT" sz="2800" dirty="0" err="1"/>
              <a:t>Iaşi</a:t>
            </a:r>
            <a:r>
              <a:rPr lang="it-IT" sz="2800" dirty="0"/>
              <a:t> è fondata la Lega di difesa nazional-cristiana (LANC)</a:t>
            </a:r>
          </a:p>
          <a:p>
            <a:pPr algn="just"/>
            <a:r>
              <a:rPr lang="it-IT" sz="2800" dirty="0"/>
              <a:t>La LANC si ispira ai coevi movimenti dell’estrema destra antisemita operanti nel mondo austro-tedesco, ma è già caratterizzata da un’ispirazione religiosa poi tipica del </a:t>
            </a:r>
            <a:r>
              <a:rPr lang="it-IT" sz="2800" dirty="0" err="1"/>
              <a:t>legionarismo</a:t>
            </a:r>
            <a:r>
              <a:rPr lang="it-IT" sz="2800" dirty="0"/>
              <a:t> romeno</a:t>
            </a:r>
          </a:p>
          <a:p>
            <a:pPr algn="just"/>
            <a:r>
              <a:rPr lang="it-IT" sz="2800" dirty="0"/>
              <a:t>Tra il 1922 e il 1923 una serie di processi colpiscono alcuni studenti nazionalisti, fra cui </a:t>
            </a:r>
            <a:r>
              <a:rPr lang="it-IT" sz="2800" dirty="0" err="1"/>
              <a:t>Moţa</a:t>
            </a:r>
            <a:r>
              <a:rPr lang="it-IT" sz="2800" dirty="0"/>
              <a:t> e Codreanu, che avevano organizzato degli attentati contro esponenti della politica, della finanza e del giornalismo accusati di essere ebrei o al servizio degli interessi ebraici</a:t>
            </a:r>
          </a:p>
          <a:p>
            <a:pPr marL="0" indent="0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944834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AF5467-F7F5-434D-848E-801CA876A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13065"/>
            <a:ext cx="10972800" cy="5413100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Fu allora che nacque la venerazione per l’icona dell’arcangelo Michele, che si trovava all’interno del carcere di </a:t>
            </a:r>
            <a:r>
              <a:rPr lang="it-IT" sz="2800" dirty="0" err="1"/>
              <a:t>Văcăreşti</a:t>
            </a:r>
            <a:r>
              <a:rPr lang="it-IT" sz="2800" dirty="0"/>
              <a:t> in cui erano rinchiusi</a:t>
            </a:r>
          </a:p>
          <a:p>
            <a:pPr algn="just"/>
            <a:r>
              <a:rPr lang="it-IT" sz="2800" dirty="0"/>
              <a:t>Nel 1927 fu infatti fondata la Legione dell’arcangelo Michele (Guardia di Ferro)</a:t>
            </a:r>
          </a:p>
          <a:p>
            <a:pPr algn="just"/>
            <a:r>
              <a:rPr lang="it-IT" sz="2800" dirty="0"/>
              <a:t>Esponenti del nazionalismo radicale come </a:t>
            </a:r>
            <a:r>
              <a:rPr lang="it-IT" sz="2800" dirty="0" err="1"/>
              <a:t>Octavian</a:t>
            </a:r>
            <a:r>
              <a:rPr lang="it-IT" sz="2800" dirty="0"/>
              <a:t> </a:t>
            </a:r>
            <a:r>
              <a:rPr lang="it-IT" sz="2800" dirty="0" err="1"/>
              <a:t>Goga</a:t>
            </a:r>
            <a:r>
              <a:rPr lang="it-IT" sz="2800" dirty="0"/>
              <a:t> e </a:t>
            </a:r>
            <a:r>
              <a:rPr lang="it-IT" sz="2800" dirty="0" err="1"/>
              <a:t>Ioan</a:t>
            </a:r>
            <a:r>
              <a:rPr lang="it-IT" sz="2800" dirty="0"/>
              <a:t> </a:t>
            </a:r>
            <a:r>
              <a:rPr lang="it-IT" sz="2800" dirty="0" err="1"/>
              <a:t>Moţa</a:t>
            </a:r>
            <a:r>
              <a:rPr lang="it-IT" sz="2800" dirty="0"/>
              <a:t> difendono i giovani nazionalisti Ionel </a:t>
            </a:r>
            <a:r>
              <a:rPr lang="it-IT" sz="2800" dirty="0" err="1"/>
              <a:t>Moţa</a:t>
            </a:r>
            <a:r>
              <a:rPr lang="it-IT" sz="2800" dirty="0"/>
              <a:t> e Codreanu, successivamente sotto processo per omicidi politici</a:t>
            </a:r>
          </a:p>
          <a:p>
            <a:pPr algn="just"/>
            <a:r>
              <a:rPr lang="it-IT" sz="2800" dirty="0"/>
              <a:t>Assoluzione da parte di giurie popolari conquistate dal nazionalismo studentesco</a:t>
            </a:r>
          </a:p>
          <a:p>
            <a:pPr algn="just"/>
            <a:r>
              <a:rPr lang="it-IT" sz="2800" dirty="0" err="1"/>
              <a:t>Ioan</a:t>
            </a:r>
            <a:r>
              <a:rPr lang="it-IT" sz="2800" dirty="0"/>
              <a:t> </a:t>
            </a:r>
            <a:r>
              <a:rPr lang="it-IT" sz="2800" dirty="0" err="1"/>
              <a:t>Moţa</a:t>
            </a:r>
            <a:r>
              <a:rPr lang="it-IT" sz="2800" dirty="0"/>
              <a:t> presentava la lotta studentesca come una prosecuzione del movimento nazionalista transilvano prebellico</a:t>
            </a:r>
          </a:p>
          <a:p>
            <a:endParaRPr lang="it-IT" sz="24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228839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67DDF0-F85B-46BA-88E2-32B29E1AC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54341"/>
            <a:ext cx="10972800" cy="5471823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La LANC prende contatti con i movimenti e partiti antisemiti di estrema destra operanti in Europa centrale e centro-orientale: nel 1925 suoi delegati, fra cui Ionel </a:t>
            </a:r>
            <a:r>
              <a:rPr lang="it-IT" sz="2800" dirty="0" err="1"/>
              <a:t>Moţa</a:t>
            </a:r>
            <a:r>
              <a:rPr lang="it-IT" sz="2800" dirty="0"/>
              <a:t> e </a:t>
            </a:r>
            <a:r>
              <a:rPr lang="it-IT" sz="2800" dirty="0" err="1"/>
              <a:t>Cuza</a:t>
            </a:r>
            <a:r>
              <a:rPr lang="it-IT" sz="2800" dirty="0"/>
              <a:t>, partecipano al Congresso mondiale antisemita riunitosi a Budapest sotto la direzione di </a:t>
            </a:r>
            <a:r>
              <a:rPr lang="it-IT" sz="2800" dirty="0" err="1"/>
              <a:t>Gyula</a:t>
            </a:r>
            <a:r>
              <a:rPr lang="it-IT" sz="2800" dirty="0"/>
              <a:t> </a:t>
            </a:r>
            <a:r>
              <a:rPr lang="it-IT" sz="2800" dirty="0" err="1"/>
              <a:t>Gömbös</a:t>
            </a:r>
            <a:r>
              <a:rPr lang="it-IT" sz="2800" dirty="0"/>
              <a:t>, leader del nazionalismo radicale ungherese</a:t>
            </a:r>
          </a:p>
          <a:p>
            <a:pPr algn="just"/>
            <a:r>
              <a:rPr lang="it-IT" sz="2800" dirty="0"/>
              <a:t>Nel 1926 il PNR si fonde con il Partito contadino, dando vita al Partito nazional-contadino (PNŢ), che si propone come alternativa al vecchio Partito liberale</a:t>
            </a:r>
          </a:p>
          <a:p>
            <a:pPr algn="just"/>
            <a:r>
              <a:rPr lang="it-IT" sz="2800" dirty="0"/>
              <a:t>All’interno del PNŢ i nazionalisti transilvani continuano a giocare un ruolo importante: </a:t>
            </a:r>
            <a:r>
              <a:rPr lang="it-IT" sz="2800" dirty="0" err="1"/>
              <a:t>Iuliu</a:t>
            </a:r>
            <a:r>
              <a:rPr lang="it-IT" sz="2800" dirty="0"/>
              <a:t> </a:t>
            </a:r>
            <a:r>
              <a:rPr lang="it-IT" sz="2800" dirty="0" err="1"/>
              <a:t>Maniu</a:t>
            </a:r>
            <a:r>
              <a:rPr lang="it-IT" sz="2800" dirty="0"/>
              <a:t> ha posizioni più moderate, mentre Alexandru </a:t>
            </a:r>
            <a:r>
              <a:rPr lang="it-IT" sz="2800" dirty="0" err="1"/>
              <a:t>Vaida-Voevod</a:t>
            </a:r>
            <a:r>
              <a:rPr lang="it-IT" sz="2800" dirty="0"/>
              <a:t> e Aurel Vlad si spostano verso posizioni di nazionalismo radicale</a:t>
            </a:r>
          </a:p>
        </p:txBody>
      </p:sp>
    </p:spTree>
    <p:extLst>
      <p:ext uri="{BB962C8B-B14F-4D97-AF65-F5344CB8AC3E}">
        <p14:creationId xmlns:p14="http://schemas.microsoft.com/office/powerpoint/2010/main" val="128365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D55C49-C698-4139-A7A2-9956DB596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Roger Griffin, </a:t>
            </a:r>
            <a:r>
              <a:rPr lang="it-IT" sz="3600" i="1" dirty="0"/>
              <a:t>The Nature of </a:t>
            </a:r>
            <a:r>
              <a:rPr lang="it-IT" sz="3600" i="1" dirty="0" err="1"/>
              <a:t>Fascism</a:t>
            </a:r>
            <a:r>
              <a:rPr lang="it-IT" sz="3600" dirty="0"/>
              <a:t>, 1991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8EDEAF-7B27-4CAB-A1D4-E67BE4E3FC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t-IT" sz="2800" dirty="0"/>
              <a:t>A partire dagli anni Settanta del Novecento la storiografia internazionale ha iniziato a considerare il fascismo come un fenomeno caratterizzato da un’ideologia «rivoluzionaria» (Renzo De Felice, Emilio Gentile, George Mosse, Zeev </a:t>
            </a:r>
            <a:r>
              <a:rPr lang="it-IT" sz="2800" dirty="0" err="1"/>
              <a:t>Sternhell</a:t>
            </a:r>
            <a:r>
              <a:rPr lang="it-IT" sz="2800" dirty="0"/>
              <a:t>) e espressione di una nuova «religione politica», mentre in precedenza, soprattutto per influenza del pensiero marxista, il fascismo era stato generalmente considerato espressione degli interessi del grande capitale</a:t>
            </a:r>
          </a:p>
          <a:p>
            <a:pPr algn="just"/>
            <a:r>
              <a:rPr lang="it-IT" sz="2800" dirty="0"/>
              <a:t>Griffin sviluppa un’analisi comparata transnazionale del fenomeno fascista. Il fascismo è un’ideologia politica il cui nucleo mitico nelle sue varie permutazioni è una forma palingenetica di ultranazionalismo populistico</a:t>
            </a:r>
          </a:p>
          <a:p>
            <a:pPr algn="just"/>
            <a:r>
              <a:rPr lang="it-IT" sz="2800" dirty="0"/>
              <a:t>L’ideologia fascista presenta caratteristiche di rivoluzionarismo utopico quando cerca di rovesciare l’ordine esistente ma assume una caratteristica reazionaria e oppressiva una volta conquistato il potere</a:t>
            </a:r>
          </a:p>
          <a:p>
            <a:pPr algn="just"/>
            <a:r>
              <a:rPr lang="it-IT" sz="2800" dirty="0"/>
              <a:t>L’adesione al fascismo avviene sulla base di una spinta irrazionale di tipo mitico</a:t>
            </a:r>
          </a:p>
        </p:txBody>
      </p:sp>
    </p:spTree>
    <p:extLst>
      <p:ext uri="{BB962C8B-B14F-4D97-AF65-F5344CB8AC3E}">
        <p14:creationId xmlns:p14="http://schemas.microsoft.com/office/powerpoint/2010/main" val="1724036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7AE898-22EC-45A9-8C6F-7439957FD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22121"/>
            <a:ext cx="10972800" cy="5304043"/>
          </a:xfrm>
        </p:spPr>
        <p:txBody>
          <a:bodyPr/>
          <a:lstStyle/>
          <a:p>
            <a:pPr algn="just"/>
            <a:r>
              <a:rPr lang="it-IT" sz="2800" dirty="0"/>
              <a:t>Il «fascismo generico» è un idealtipo definibile come un nucleo di valori e scopi comuni a tutte le sue varie permutazioni</a:t>
            </a:r>
          </a:p>
          <a:p>
            <a:pPr algn="just"/>
            <a:r>
              <a:rPr lang="it-IT" sz="2800" dirty="0"/>
              <a:t>In Europa centro-orientale, movimenti come le Croci frecciate di </a:t>
            </a:r>
            <a:r>
              <a:rPr lang="it-IT" sz="2800" dirty="0" err="1"/>
              <a:t>Szálasi</a:t>
            </a:r>
            <a:r>
              <a:rPr lang="it-IT" sz="2800" dirty="0"/>
              <a:t> in Ungheria e la Guardia di ferro di Codreanu in Romania furono caratterizzati dallo stesso nucleo di «ultranazionalismo palingenetico» e sono quindi definibili fenomeni di tipo fascista</a:t>
            </a:r>
          </a:p>
          <a:p>
            <a:pPr marL="0" indent="0">
              <a:buNone/>
            </a:pP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911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4D4B79-3D59-4ED6-B3CC-72129CF29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Stanley G. Payne, </a:t>
            </a:r>
            <a:r>
              <a:rPr lang="it-IT" sz="2800" i="1" dirty="0"/>
              <a:t>Il fascismo. Origini, storia e declino delle dittature che si sono imposte tra le due guerre</a:t>
            </a:r>
            <a:r>
              <a:rPr lang="it-IT" sz="2800" dirty="0"/>
              <a:t>, 2006 (I ed. or. 1995)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FA80F8-499A-4ECF-9040-C3816E0105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t-IT" dirty="0"/>
              <a:t>Analisi comparativa del fenomeno fascista</a:t>
            </a:r>
          </a:p>
          <a:p>
            <a:pPr algn="just"/>
            <a:r>
              <a:rPr lang="it-IT" dirty="0"/>
              <a:t>Descrizione tipologica del fascismo: idealismo, vitalismo e volontarismo; Stato nazionalista autoritario; corporativismo; antiliberalismo, anticomunismo e </a:t>
            </a:r>
            <a:r>
              <a:rPr lang="it-IT" dirty="0" err="1"/>
              <a:t>anticonservatorismo</a:t>
            </a:r>
            <a:r>
              <a:rPr lang="it-IT" dirty="0"/>
              <a:t>; mobilitazione di massa</a:t>
            </a:r>
          </a:p>
          <a:p>
            <a:pPr algn="just"/>
            <a:r>
              <a:rPr lang="it-IT" dirty="0"/>
              <a:t>Distinzione fra fascismo, destra radicale e destra conservatrice. A differenza delle altre due categorie, il fascismo si basava sulla mobilitazione delle masse e sulla volontà di cambiare i rapporti di classe e di condizione sociale, mentre gli altri erano maggiormente legati alle élite e alle strutture socio-economiche preesistenti</a:t>
            </a:r>
          </a:p>
          <a:p>
            <a:pPr algn="just"/>
            <a:r>
              <a:rPr lang="it-IT" dirty="0"/>
              <a:t>Nella seconda metà degli anni Trenta, spesso i governi di destra conservatrice-radicale entrarono in conflitto con movimenti di tipo fascista: i due casi più significativi in Ungheria e Romania</a:t>
            </a:r>
          </a:p>
        </p:txBody>
      </p:sp>
    </p:spTree>
    <p:extLst>
      <p:ext uri="{BB962C8B-B14F-4D97-AF65-F5344CB8AC3E}">
        <p14:creationId xmlns:p14="http://schemas.microsoft.com/office/powerpoint/2010/main" val="1320210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Il mondo della cultura e il nazionalismo</a:t>
            </a:r>
          </a:p>
        </p:txBody>
      </p:sp>
    </p:spTree>
    <p:extLst>
      <p:ext uri="{BB962C8B-B14F-4D97-AF65-F5344CB8AC3E}">
        <p14:creationId xmlns:p14="http://schemas.microsoft.com/office/powerpoint/2010/main" val="1486500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80844" y="604007"/>
            <a:ext cx="10343626" cy="5522157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Nel periodo interbellico la stampa gioca un ruolo fondamentale nella diffusione delle idee nazionaliste in Romania</a:t>
            </a:r>
          </a:p>
          <a:p>
            <a:pPr algn="just"/>
            <a:r>
              <a:rPr lang="it-IT" dirty="0"/>
              <a:t>Le riviste più importanti in questo senso sono «</a:t>
            </a:r>
            <a:r>
              <a:rPr lang="it-IT" dirty="0" err="1"/>
              <a:t>Gândirea</a:t>
            </a:r>
            <a:r>
              <a:rPr lang="it-IT" dirty="0"/>
              <a:t>» (il pensiero), diretta da </a:t>
            </a:r>
            <a:r>
              <a:rPr lang="it-IT" dirty="0" err="1"/>
              <a:t>Nichifor</a:t>
            </a:r>
            <a:r>
              <a:rPr lang="it-IT" dirty="0"/>
              <a:t> </a:t>
            </a:r>
            <a:r>
              <a:rPr lang="it-IT" dirty="0" err="1"/>
              <a:t>Crainic</a:t>
            </a:r>
            <a:r>
              <a:rPr lang="it-IT" dirty="0"/>
              <a:t>, e «</a:t>
            </a:r>
            <a:r>
              <a:rPr lang="it-IT" dirty="0" err="1"/>
              <a:t>Cuvântul</a:t>
            </a:r>
            <a:r>
              <a:rPr lang="it-IT" dirty="0"/>
              <a:t>», diretta da </a:t>
            </a:r>
            <a:r>
              <a:rPr lang="it-IT" dirty="0" err="1"/>
              <a:t>Nae</a:t>
            </a:r>
            <a:r>
              <a:rPr lang="it-IT" dirty="0"/>
              <a:t> </a:t>
            </a:r>
            <a:r>
              <a:rPr lang="it-IT" dirty="0" err="1"/>
              <a:t>Ionescu</a:t>
            </a:r>
            <a:endParaRPr lang="it-IT" dirty="0"/>
          </a:p>
          <a:p>
            <a:pPr algn="just"/>
            <a:r>
              <a:rPr lang="it-IT" dirty="0"/>
              <a:t>Molti giovani studenti si avvicinano alle riviste culturali, nel nome del nazionalismo</a:t>
            </a:r>
          </a:p>
          <a:p>
            <a:pPr algn="just"/>
            <a:r>
              <a:rPr lang="it-IT" dirty="0" err="1"/>
              <a:t>Nichifor</a:t>
            </a:r>
            <a:r>
              <a:rPr lang="it-IT" dirty="0"/>
              <a:t> </a:t>
            </a:r>
            <a:r>
              <a:rPr lang="it-IT" dirty="0" err="1"/>
              <a:t>Crainic</a:t>
            </a:r>
            <a:r>
              <a:rPr lang="it-IT" dirty="0"/>
              <a:t> fu il caposcuola della corrente «</a:t>
            </a:r>
            <a:r>
              <a:rPr lang="it-IT" dirty="0" err="1"/>
              <a:t>ortodossista</a:t>
            </a:r>
            <a:r>
              <a:rPr lang="it-IT" dirty="0"/>
              <a:t>», che si proponeva il ritorno ai valori religiosi in contrapposizione alla razionalità occidentale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9856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14399" y="476673"/>
            <a:ext cx="10301681" cy="5649491"/>
          </a:xfrm>
        </p:spPr>
        <p:txBody>
          <a:bodyPr/>
          <a:lstStyle/>
          <a:p>
            <a:pPr algn="just"/>
            <a:r>
              <a:rPr 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Crainic</a:t>
            </a: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 sosteneva l’inscindibilità fra nazione e religione e vedeva, come </a:t>
            </a:r>
            <a:r>
              <a:rPr 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Junimea</a:t>
            </a: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 e il </a:t>
            </a:r>
            <a:r>
              <a:rPr lang="it-IT" i="1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vi-VN" i="1" dirty="0"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it-IT" i="1" dirty="0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vi-VN" i="1" dirty="0"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it-IT" i="1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vi-VN" i="1" dirty="0"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it-IT" i="1" dirty="0" err="1">
                <a:latin typeface="Calibri" panose="020F0502020204030204" pitchFamily="34" charset="0"/>
                <a:cs typeface="Calibri" panose="020F0502020204030204" pitchFamily="34" charset="0"/>
              </a:rPr>
              <a:t>torism</a:t>
            </a: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, nel mondo contadino il depositario dello spirito di una nazione</a:t>
            </a:r>
          </a:p>
          <a:p>
            <a:pPr algn="just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Un importante esponente dell’</a:t>
            </a:r>
            <a:r>
              <a:rPr 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ortodossismo</a:t>
            </a: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 fu il filosofo </a:t>
            </a:r>
            <a:r>
              <a:rPr 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Nae</a:t>
            </a: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Ionescu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Il pensiero di </a:t>
            </a:r>
            <a:r>
              <a:rPr 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Ionescu</a:t>
            </a:r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 si incentrava sulla contrapposizione fra modello razionalista-cartesiano e modello antirazionalista-</a:t>
            </a:r>
            <a:r>
              <a:rPr lang="it-IT" dirty="0" err="1">
                <a:latin typeface="Calibri" panose="020F0502020204030204" pitchFamily="34" charset="0"/>
                <a:cs typeface="Calibri" panose="020F0502020204030204" pitchFamily="34" charset="0"/>
              </a:rPr>
              <a:t>ortodossista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516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47956" y="548681"/>
            <a:ext cx="10242958" cy="5577483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Al razionalismo occidentale </a:t>
            </a:r>
            <a:r>
              <a:rPr lang="it-IT" dirty="0" err="1"/>
              <a:t>Ionescu</a:t>
            </a:r>
            <a:r>
              <a:rPr lang="it-IT" dirty="0"/>
              <a:t> contrapponeva il </a:t>
            </a:r>
            <a:r>
              <a:rPr lang="it-IT" i="1" dirty="0" err="1">
                <a:latin typeface="Calibri" panose="020F0502020204030204" pitchFamily="34" charset="0"/>
                <a:cs typeface="Calibri" panose="020F0502020204030204" pitchFamily="34" charset="0"/>
              </a:rPr>
              <a:t>tr</a:t>
            </a:r>
            <a:r>
              <a:rPr lang="vi-VN" i="1" dirty="0"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it-IT" i="1" dirty="0" err="1">
                <a:latin typeface="Calibri" panose="020F0502020204030204" pitchFamily="34" charset="0"/>
                <a:cs typeface="Calibri" panose="020F0502020204030204" pitchFamily="34" charset="0"/>
              </a:rPr>
              <a:t>irism</a:t>
            </a:r>
            <a:r>
              <a:rPr lang="it-IT" dirty="0"/>
              <a:t>, ovvero l’esperienza: la conoscenza della realtà non doveva avvenire in base a teorie astratte ma tramite l’esperienza filtrata dall’anima</a:t>
            </a:r>
          </a:p>
          <a:p>
            <a:pPr algn="just"/>
            <a:r>
              <a:rPr lang="it-IT" dirty="0"/>
              <a:t>Per la conoscenza di Dio non si poteva utilizzare la logica ma solo l’intuizione</a:t>
            </a:r>
          </a:p>
          <a:p>
            <a:pPr algn="just"/>
            <a:r>
              <a:rPr lang="it-IT" dirty="0"/>
              <a:t>Esisteva un legame indissolubile fra valori spirituali di ciascuna fede e la comunità in cui questi valori erano radicati: fra religione e nazione</a:t>
            </a:r>
          </a:p>
        </p:txBody>
      </p:sp>
    </p:spTree>
    <p:extLst>
      <p:ext uri="{BB962C8B-B14F-4D97-AF65-F5344CB8AC3E}">
        <p14:creationId xmlns:p14="http://schemas.microsoft.com/office/powerpoint/2010/main" val="4119100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05343" y="548681"/>
            <a:ext cx="10452683" cy="557748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/>
              <a:t>Per </a:t>
            </a:r>
            <a:r>
              <a:rPr lang="it-IT" dirty="0" err="1"/>
              <a:t>Ionescu</a:t>
            </a:r>
            <a:r>
              <a:rPr lang="it-IT" dirty="0"/>
              <a:t> quindi ogni romeno in quanto tale era un membro spirituale della comunità ortodossa: la nazione era intesa come un «tutto organico»</a:t>
            </a:r>
          </a:p>
          <a:p>
            <a:pPr algn="just"/>
            <a:r>
              <a:rPr lang="it-IT" dirty="0"/>
              <a:t>L’idea di comunità organica era contrapposta a quella di società</a:t>
            </a:r>
          </a:p>
          <a:p>
            <a:pPr algn="just"/>
            <a:r>
              <a:rPr lang="it-IT" dirty="0" err="1"/>
              <a:t>Ionescu</a:t>
            </a:r>
            <a:r>
              <a:rPr lang="it-IT" dirty="0"/>
              <a:t> si opponeva allo stato liberal-democratico, secondo lui estraneo al «</a:t>
            </a:r>
            <a:r>
              <a:rPr lang="it-IT" i="1" dirty="0" err="1"/>
              <a:t>românism</a:t>
            </a:r>
            <a:r>
              <a:rPr lang="it-IT" dirty="0"/>
              <a:t>»</a:t>
            </a:r>
          </a:p>
          <a:p>
            <a:pPr algn="just"/>
            <a:r>
              <a:rPr lang="it-IT" dirty="0"/>
              <a:t>Per lui quella nazista era una «rivoluzione» e come tutte le rivoluzioni rappresentava una «necessità storica»</a:t>
            </a:r>
          </a:p>
          <a:p>
            <a:pPr algn="just"/>
            <a:r>
              <a:rPr lang="it-IT" dirty="0"/>
              <a:t>Intorno a </a:t>
            </a:r>
            <a:r>
              <a:rPr lang="it-IT" dirty="0" err="1"/>
              <a:t>Ionescu</a:t>
            </a:r>
            <a:r>
              <a:rPr lang="it-IT" dirty="0"/>
              <a:t> e ai suoi corsi di filosofia tenuti all’università di Bucarest si formò un gruppo di giovani intellettuali, conosciuto come la «giovane generazione», di cui facevano parte </a:t>
            </a:r>
            <a:r>
              <a:rPr lang="it-IT" dirty="0" err="1"/>
              <a:t>Mircea</a:t>
            </a:r>
            <a:r>
              <a:rPr lang="it-IT" dirty="0"/>
              <a:t> </a:t>
            </a:r>
            <a:r>
              <a:rPr lang="it-IT" dirty="0" err="1"/>
              <a:t>Eliade</a:t>
            </a:r>
            <a:r>
              <a:rPr lang="it-IT" dirty="0"/>
              <a:t> ed </a:t>
            </a:r>
            <a:r>
              <a:rPr lang="it-IT" dirty="0" err="1"/>
              <a:t>Emil</a:t>
            </a:r>
            <a:r>
              <a:rPr lang="it-IT" dirty="0"/>
              <a:t> Cioran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6437358"/>
      </p:ext>
    </p:extLst>
  </p:cSld>
  <p:clrMapOvr>
    <a:masterClrMapping/>
  </p:clrMapOvr>
</p:sld>
</file>

<file path=ppt/theme/theme1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1407</Words>
  <Application>Microsoft Office PowerPoint</Application>
  <PresentationFormat>Widescreen</PresentationFormat>
  <Paragraphs>67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2" baseType="lpstr">
      <vt:lpstr>Arial</vt:lpstr>
      <vt:lpstr>Calibri</vt:lpstr>
      <vt:lpstr>2_Tema di Office</vt:lpstr>
      <vt:lpstr>Teorizzazioni comparative sul fenomeno fascista</vt:lpstr>
      <vt:lpstr>Roger Griffin, The Nature of Fascism, 1991</vt:lpstr>
      <vt:lpstr>Presentazione standard di PowerPoint</vt:lpstr>
      <vt:lpstr>Stanley G. Payne, Il fascismo. Origini, storia e declino delle dittature che si sono imposte tra le due guerre, 2006 (I ed. or. 1995)</vt:lpstr>
      <vt:lpstr>Il mondo della cultura e il nazionalismo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Nazionalismo radicale e totalitario in Romania fra anni Venti e Trenta 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2025-11-19T08:23:39Z</dcterms:created>
  <dcterms:modified xsi:type="dcterms:W3CDTF">2025-11-19T08:24:24Z</dcterms:modified>
</cp:coreProperties>
</file>