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40" r:id="rId3"/>
    <p:sldId id="317" r:id="rId4"/>
    <p:sldId id="348" r:id="rId5"/>
    <p:sldId id="378" r:id="rId6"/>
    <p:sldId id="339" r:id="rId7"/>
    <p:sldId id="382" r:id="rId8"/>
    <p:sldId id="260" r:id="rId9"/>
    <p:sldId id="331" r:id="rId10"/>
    <p:sldId id="335" r:id="rId11"/>
    <p:sldId id="353" r:id="rId12"/>
    <p:sldId id="354" r:id="rId13"/>
    <p:sldId id="357" r:id="rId14"/>
    <p:sldId id="336" r:id="rId15"/>
    <p:sldId id="376"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0"/>
    <p:restoredTop sz="94674"/>
  </p:normalViewPr>
  <p:slideViewPr>
    <p:cSldViewPr snapToGrid="0" snapToObjects="1">
      <p:cViewPr varScale="1">
        <p:scale>
          <a:sx n="98" d="100"/>
          <a:sy n="98"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259C4-71E9-4C49-9AE2-EA2913759B08}" type="datetimeFigureOut">
              <a:rPr lang="it-IT" smtClean="0"/>
              <a:t>24/11/25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04F6E-B7C5-434A-BB34-F90F0886D516}" type="slidenum">
              <a:rPr lang="it-IT" smtClean="0"/>
              <a:t>‹N›</a:t>
            </a:fld>
            <a:endParaRPr lang="it-IT"/>
          </a:p>
        </p:txBody>
      </p:sp>
    </p:spTree>
    <p:extLst>
      <p:ext uri="{BB962C8B-B14F-4D97-AF65-F5344CB8AC3E}">
        <p14:creationId xmlns:p14="http://schemas.microsoft.com/office/powerpoint/2010/main" val="3228907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90659C6E-938C-AA4D-A141-12F776381F0C}" type="slidenum">
              <a:rPr lang="it-IT" smtClean="0"/>
              <a:t>15</a:t>
            </a:fld>
            <a:endParaRPr lang="it-IT"/>
          </a:p>
        </p:txBody>
      </p:sp>
    </p:spTree>
    <p:extLst>
      <p:ext uri="{BB962C8B-B14F-4D97-AF65-F5344CB8AC3E}">
        <p14:creationId xmlns:p14="http://schemas.microsoft.com/office/powerpoint/2010/main" val="379448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0D87B7-D416-6845-98AC-9CBF7AD5C85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4907AF2-4A10-6F4D-9F15-AB4CB0DBBE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FF23CDD-6957-5547-A44E-D9E074CA9A79}"/>
              </a:ext>
            </a:extLst>
          </p:cNvPr>
          <p:cNvSpPr>
            <a:spLocks noGrp="1"/>
          </p:cNvSpPr>
          <p:nvPr>
            <p:ph type="dt" sz="half" idx="10"/>
          </p:nvPr>
        </p:nvSpPr>
        <p:spPr/>
        <p:txBody>
          <a:bodyPr/>
          <a:lstStyle/>
          <a:p>
            <a:fld id="{BD158A43-200F-FF47-91E2-3006F735022B}" type="datetimeFigureOut">
              <a:rPr lang="it-IT" smtClean="0"/>
              <a:t>24/11/25</a:t>
            </a:fld>
            <a:endParaRPr lang="it-IT"/>
          </a:p>
        </p:txBody>
      </p:sp>
      <p:sp>
        <p:nvSpPr>
          <p:cNvPr id="5" name="Segnaposto piè di pagina 4">
            <a:extLst>
              <a:ext uri="{FF2B5EF4-FFF2-40B4-BE49-F238E27FC236}">
                <a16:creationId xmlns:a16="http://schemas.microsoft.com/office/drawing/2014/main" id="{25A7DC11-D519-DF42-93B6-C69A695CE0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E9FD428-1D5A-464B-BD53-A1123B2D1F3F}"/>
              </a:ext>
            </a:extLst>
          </p:cNvPr>
          <p:cNvSpPr>
            <a:spLocks noGrp="1"/>
          </p:cNvSpPr>
          <p:nvPr>
            <p:ph type="sldNum" sz="quarter" idx="12"/>
          </p:nvPr>
        </p:nvSpPr>
        <p:spPr/>
        <p:txBody>
          <a:bodyPr/>
          <a:lstStyle/>
          <a:p>
            <a:fld id="{96EF1CCF-95A5-5A42-900D-1C228C16E919}" type="slidenum">
              <a:rPr lang="it-IT" smtClean="0"/>
              <a:t>‹N›</a:t>
            </a:fld>
            <a:endParaRPr lang="it-IT"/>
          </a:p>
        </p:txBody>
      </p:sp>
    </p:spTree>
    <p:extLst>
      <p:ext uri="{BB962C8B-B14F-4D97-AF65-F5344CB8AC3E}">
        <p14:creationId xmlns:p14="http://schemas.microsoft.com/office/powerpoint/2010/main" val="137346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E17EAE-A86F-6742-BAC4-B3B514F4D04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2579591-A38E-0C44-A74A-F20B1F0B391C}"/>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F009D4F-1E88-EB4E-A249-21A506878E42}"/>
              </a:ext>
            </a:extLst>
          </p:cNvPr>
          <p:cNvSpPr>
            <a:spLocks noGrp="1"/>
          </p:cNvSpPr>
          <p:nvPr>
            <p:ph type="dt" sz="half" idx="10"/>
          </p:nvPr>
        </p:nvSpPr>
        <p:spPr/>
        <p:txBody>
          <a:bodyPr/>
          <a:lstStyle/>
          <a:p>
            <a:fld id="{BD158A43-200F-FF47-91E2-3006F735022B}" type="datetimeFigureOut">
              <a:rPr lang="it-IT" smtClean="0"/>
              <a:t>24/11/25</a:t>
            </a:fld>
            <a:endParaRPr lang="it-IT"/>
          </a:p>
        </p:txBody>
      </p:sp>
      <p:sp>
        <p:nvSpPr>
          <p:cNvPr id="5" name="Segnaposto piè di pagina 4">
            <a:extLst>
              <a:ext uri="{FF2B5EF4-FFF2-40B4-BE49-F238E27FC236}">
                <a16:creationId xmlns:a16="http://schemas.microsoft.com/office/drawing/2014/main" id="{9DB3811B-81D4-6F4D-B7EB-A55D525A78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403745A-4218-ED4A-88F5-C8362275BDD4}"/>
              </a:ext>
            </a:extLst>
          </p:cNvPr>
          <p:cNvSpPr>
            <a:spLocks noGrp="1"/>
          </p:cNvSpPr>
          <p:nvPr>
            <p:ph type="sldNum" sz="quarter" idx="12"/>
          </p:nvPr>
        </p:nvSpPr>
        <p:spPr/>
        <p:txBody>
          <a:bodyPr/>
          <a:lstStyle/>
          <a:p>
            <a:fld id="{96EF1CCF-95A5-5A42-900D-1C228C16E919}" type="slidenum">
              <a:rPr lang="it-IT" smtClean="0"/>
              <a:t>‹N›</a:t>
            </a:fld>
            <a:endParaRPr lang="it-IT"/>
          </a:p>
        </p:txBody>
      </p:sp>
    </p:spTree>
    <p:extLst>
      <p:ext uri="{BB962C8B-B14F-4D97-AF65-F5344CB8AC3E}">
        <p14:creationId xmlns:p14="http://schemas.microsoft.com/office/powerpoint/2010/main" val="300054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5812962-E243-014C-A9BB-9C7D41DE65D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0B360B1-FB38-704C-A428-21883F8AF15D}"/>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982F8DD-1738-194B-9527-3519233A5C3A}"/>
              </a:ext>
            </a:extLst>
          </p:cNvPr>
          <p:cNvSpPr>
            <a:spLocks noGrp="1"/>
          </p:cNvSpPr>
          <p:nvPr>
            <p:ph type="dt" sz="half" idx="10"/>
          </p:nvPr>
        </p:nvSpPr>
        <p:spPr/>
        <p:txBody>
          <a:bodyPr/>
          <a:lstStyle/>
          <a:p>
            <a:fld id="{BD158A43-200F-FF47-91E2-3006F735022B}" type="datetimeFigureOut">
              <a:rPr lang="it-IT" smtClean="0"/>
              <a:t>24/11/25</a:t>
            </a:fld>
            <a:endParaRPr lang="it-IT"/>
          </a:p>
        </p:txBody>
      </p:sp>
      <p:sp>
        <p:nvSpPr>
          <p:cNvPr id="5" name="Segnaposto piè di pagina 4">
            <a:extLst>
              <a:ext uri="{FF2B5EF4-FFF2-40B4-BE49-F238E27FC236}">
                <a16:creationId xmlns:a16="http://schemas.microsoft.com/office/drawing/2014/main" id="{36190A5A-C6EF-AB4D-A62A-B940AD661D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54F2F25-52F2-0241-97A1-664E977F3F7D}"/>
              </a:ext>
            </a:extLst>
          </p:cNvPr>
          <p:cNvSpPr>
            <a:spLocks noGrp="1"/>
          </p:cNvSpPr>
          <p:nvPr>
            <p:ph type="sldNum" sz="quarter" idx="12"/>
          </p:nvPr>
        </p:nvSpPr>
        <p:spPr/>
        <p:txBody>
          <a:bodyPr/>
          <a:lstStyle/>
          <a:p>
            <a:fld id="{96EF1CCF-95A5-5A42-900D-1C228C16E919}" type="slidenum">
              <a:rPr lang="it-IT" smtClean="0"/>
              <a:t>‹N›</a:t>
            </a:fld>
            <a:endParaRPr lang="it-IT"/>
          </a:p>
        </p:txBody>
      </p:sp>
    </p:spTree>
    <p:extLst>
      <p:ext uri="{BB962C8B-B14F-4D97-AF65-F5344CB8AC3E}">
        <p14:creationId xmlns:p14="http://schemas.microsoft.com/office/powerpoint/2010/main" val="3232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83D139-685E-3A41-9A4E-2794AEE04A7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7C5FDF-C967-1647-B597-1926B37D142E}"/>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332F334-3AA4-F14D-A78E-5158E8230F7A}"/>
              </a:ext>
            </a:extLst>
          </p:cNvPr>
          <p:cNvSpPr>
            <a:spLocks noGrp="1"/>
          </p:cNvSpPr>
          <p:nvPr>
            <p:ph type="dt" sz="half" idx="10"/>
          </p:nvPr>
        </p:nvSpPr>
        <p:spPr/>
        <p:txBody>
          <a:bodyPr/>
          <a:lstStyle/>
          <a:p>
            <a:fld id="{BD158A43-200F-FF47-91E2-3006F735022B}" type="datetimeFigureOut">
              <a:rPr lang="it-IT" smtClean="0"/>
              <a:t>24/11/25</a:t>
            </a:fld>
            <a:endParaRPr lang="it-IT"/>
          </a:p>
        </p:txBody>
      </p:sp>
      <p:sp>
        <p:nvSpPr>
          <p:cNvPr id="5" name="Segnaposto piè di pagina 4">
            <a:extLst>
              <a:ext uri="{FF2B5EF4-FFF2-40B4-BE49-F238E27FC236}">
                <a16:creationId xmlns:a16="http://schemas.microsoft.com/office/drawing/2014/main" id="{1BF2A4EE-F061-7846-AF48-33142E62ABF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F34BB2-220B-EF46-B9E8-173D99AA57C2}"/>
              </a:ext>
            </a:extLst>
          </p:cNvPr>
          <p:cNvSpPr>
            <a:spLocks noGrp="1"/>
          </p:cNvSpPr>
          <p:nvPr>
            <p:ph type="sldNum" sz="quarter" idx="12"/>
          </p:nvPr>
        </p:nvSpPr>
        <p:spPr/>
        <p:txBody>
          <a:bodyPr/>
          <a:lstStyle/>
          <a:p>
            <a:fld id="{96EF1CCF-95A5-5A42-900D-1C228C16E919}" type="slidenum">
              <a:rPr lang="it-IT" smtClean="0"/>
              <a:t>‹N›</a:t>
            </a:fld>
            <a:endParaRPr lang="it-IT"/>
          </a:p>
        </p:txBody>
      </p:sp>
    </p:spTree>
    <p:extLst>
      <p:ext uri="{BB962C8B-B14F-4D97-AF65-F5344CB8AC3E}">
        <p14:creationId xmlns:p14="http://schemas.microsoft.com/office/powerpoint/2010/main" val="177375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C30C71-B2FA-1244-A901-FAF8CB8C5BE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717479E-04DB-3A44-9035-788854C7FA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83A0D52A-76A7-D246-BF94-23E78DBECED6}"/>
              </a:ext>
            </a:extLst>
          </p:cNvPr>
          <p:cNvSpPr>
            <a:spLocks noGrp="1"/>
          </p:cNvSpPr>
          <p:nvPr>
            <p:ph type="dt" sz="half" idx="10"/>
          </p:nvPr>
        </p:nvSpPr>
        <p:spPr/>
        <p:txBody>
          <a:bodyPr/>
          <a:lstStyle/>
          <a:p>
            <a:fld id="{BD158A43-200F-FF47-91E2-3006F735022B}" type="datetimeFigureOut">
              <a:rPr lang="it-IT" smtClean="0"/>
              <a:t>24/11/25</a:t>
            </a:fld>
            <a:endParaRPr lang="it-IT"/>
          </a:p>
        </p:txBody>
      </p:sp>
      <p:sp>
        <p:nvSpPr>
          <p:cNvPr id="5" name="Segnaposto piè di pagina 4">
            <a:extLst>
              <a:ext uri="{FF2B5EF4-FFF2-40B4-BE49-F238E27FC236}">
                <a16:creationId xmlns:a16="http://schemas.microsoft.com/office/drawing/2014/main" id="{77F94238-E21B-154B-BECC-1838127C70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568790C-8475-AC46-870D-98AB67C874DB}"/>
              </a:ext>
            </a:extLst>
          </p:cNvPr>
          <p:cNvSpPr>
            <a:spLocks noGrp="1"/>
          </p:cNvSpPr>
          <p:nvPr>
            <p:ph type="sldNum" sz="quarter" idx="12"/>
          </p:nvPr>
        </p:nvSpPr>
        <p:spPr/>
        <p:txBody>
          <a:bodyPr/>
          <a:lstStyle/>
          <a:p>
            <a:fld id="{96EF1CCF-95A5-5A42-900D-1C228C16E919}" type="slidenum">
              <a:rPr lang="it-IT" smtClean="0"/>
              <a:t>‹N›</a:t>
            </a:fld>
            <a:endParaRPr lang="it-IT"/>
          </a:p>
        </p:txBody>
      </p:sp>
    </p:spTree>
    <p:extLst>
      <p:ext uri="{BB962C8B-B14F-4D97-AF65-F5344CB8AC3E}">
        <p14:creationId xmlns:p14="http://schemas.microsoft.com/office/powerpoint/2010/main" val="64369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998A7A-EBD7-F542-A884-9040FC79010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2C71D4E-36B7-C841-BEE8-997DE7F1FD1A}"/>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971B330B-BA34-3842-9CA5-80920FF1BE6B}"/>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86C5060-61CA-D249-B672-34F7074ECE75}"/>
              </a:ext>
            </a:extLst>
          </p:cNvPr>
          <p:cNvSpPr>
            <a:spLocks noGrp="1"/>
          </p:cNvSpPr>
          <p:nvPr>
            <p:ph type="dt" sz="half" idx="10"/>
          </p:nvPr>
        </p:nvSpPr>
        <p:spPr/>
        <p:txBody>
          <a:bodyPr/>
          <a:lstStyle/>
          <a:p>
            <a:fld id="{BD158A43-200F-FF47-91E2-3006F735022B}" type="datetimeFigureOut">
              <a:rPr lang="it-IT" smtClean="0"/>
              <a:t>24/11/25</a:t>
            </a:fld>
            <a:endParaRPr lang="it-IT"/>
          </a:p>
        </p:txBody>
      </p:sp>
      <p:sp>
        <p:nvSpPr>
          <p:cNvPr id="6" name="Segnaposto piè di pagina 5">
            <a:extLst>
              <a:ext uri="{FF2B5EF4-FFF2-40B4-BE49-F238E27FC236}">
                <a16:creationId xmlns:a16="http://schemas.microsoft.com/office/drawing/2014/main" id="{06ACDA1B-917C-3940-A58D-518DDC7875C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F811B9A-E0A6-1049-BD14-6FEB6DCC7674}"/>
              </a:ext>
            </a:extLst>
          </p:cNvPr>
          <p:cNvSpPr>
            <a:spLocks noGrp="1"/>
          </p:cNvSpPr>
          <p:nvPr>
            <p:ph type="sldNum" sz="quarter" idx="12"/>
          </p:nvPr>
        </p:nvSpPr>
        <p:spPr/>
        <p:txBody>
          <a:bodyPr/>
          <a:lstStyle/>
          <a:p>
            <a:fld id="{96EF1CCF-95A5-5A42-900D-1C228C16E919}" type="slidenum">
              <a:rPr lang="it-IT" smtClean="0"/>
              <a:t>‹N›</a:t>
            </a:fld>
            <a:endParaRPr lang="it-IT"/>
          </a:p>
        </p:txBody>
      </p:sp>
    </p:spTree>
    <p:extLst>
      <p:ext uri="{BB962C8B-B14F-4D97-AF65-F5344CB8AC3E}">
        <p14:creationId xmlns:p14="http://schemas.microsoft.com/office/powerpoint/2010/main" val="196517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8CBA42-C084-A749-A57B-FED8F5AF1D2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E3C5BB8-B3E2-4044-BBDB-F873F369F1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FD5F1E9C-9D09-C949-B736-6E3B73187E26}"/>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03E05964-8032-F241-B8E2-E36BAD451F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7E4D95E9-962D-C443-AAD3-FAD923346ADC}"/>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FFF330AC-F4B1-7B4F-9DA6-E80BE04B7C85}"/>
              </a:ext>
            </a:extLst>
          </p:cNvPr>
          <p:cNvSpPr>
            <a:spLocks noGrp="1"/>
          </p:cNvSpPr>
          <p:nvPr>
            <p:ph type="dt" sz="half" idx="10"/>
          </p:nvPr>
        </p:nvSpPr>
        <p:spPr/>
        <p:txBody>
          <a:bodyPr/>
          <a:lstStyle/>
          <a:p>
            <a:fld id="{BD158A43-200F-FF47-91E2-3006F735022B}" type="datetimeFigureOut">
              <a:rPr lang="it-IT" smtClean="0"/>
              <a:t>24/11/25</a:t>
            </a:fld>
            <a:endParaRPr lang="it-IT"/>
          </a:p>
        </p:txBody>
      </p:sp>
      <p:sp>
        <p:nvSpPr>
          <p:cNvPr id="8" name="Segnaposto piè di pagina 7">
            <a:extLst>
              <a:ext uri="{FF2B5EF4-FFF2-40B4-BE49-F238E27FC236}">
                <a16:creationId xmlns:a16="http://schemas.microsoft.com/office/drawing/2014/main" id="{40738A8B-E156-2F4E-87FA-F04EB38D7E0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CD83F41-3AF0-8A43-9901-597F866B123E}"/>
              </a:ext>
            </a:extLst>
          </p:cNvPr>
          <p:cNvSpPr>
            <a:spLocks noGrp="1"/>
          </p:cNvSpPr>
          <p:nvPr>
            <p:ph type="sldNum" sz="quarter" idx="12"/>
          </p:nvPr>
        </p:nvSpPr>
        <p:spPr/>
        <p:txBody>
          <a:bodyPr/>
          <a:lstStyle/>
          <a:p>
            <a:fld id="{96EF1CCF-95A5-5A42-900D-1C228C16E919}" type="slidenum">
              <a:rPr lang="it-IT" smtClean="0"/>
              <a:t>‹N›</a:t>
            </a:fld>
            <a:endParaRPr lang="it-IT"/>
          </a:p>
        </p:txBody>
      </p:sp>
    </p:spTree>
    <p:extLst>
      <p:ext uri="{BB962C8B-B14F-4D97-AF65-F5344CB8AC3E}">
        <p14:creationId xmlns:p14="http://schemas.microsoft.com/office/powerpoint/2010/main" val="370746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791C26-22D3-3F4E-9EFE-DCCD86AD62B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BF8ACAE-89D7-A84C-B211-959939B7B4AF}"/>
              </a:ext>
            </a:extLst>
          </p:cNvPr>
          <p:cNvSpPr>
            <a:spLocks noGrp="1"/>
          </p:cNvSpPr>
          <p:nvPr>
            <p:ph type="dt" sz="half" idx="10"/>
          </p:nvPr>
        </p:nvSpPr>
        <p:spPr/>
        <p:txBody>
          <a:bodyPr/>
          <a:lstStyle/>
          <a:p>
            <a:fld id="{BD158A43-200F-FF47-91E2-3006F735022B}" type="datetimeFigureOut">
              <a:rPr lang="it-IT" smtClean="0"/>
              <a:t>24/11/25</a:t>
            </a:fld>
            <a:endParaRPr lang="it-IT"/>
          </a:p>
        </p:txBody>
      </p:sp>
      <p:sp>
        <p:nvSpPr>
          <p:cNvPr id="4" name="Segnaposto piè di pagina 3">
            <a:extLst>
              <a:ext uri="{FF2B5EF4-FFF2-40B4-BE49-F238E27FC236}">
                <a16:creationId xmlns:a16="http://schemas.microsoft.com/office/drawing/2014/main" id="{B578B838-B96E-E546-A50A-B39FA9820F8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B52C305-9087-0C49-8AD0-C3C1344F0628}"/>
              </a:ext>
            </a:extLst>
          </p:cNvPr>
          <p:cNvSpPr>
            <a:spLocks noGrp="1"/>
          </p:cNvSpPr>
          <p:nvPr>
            <p:ph type="sldNum" sz="quarter" idx="12"/>
          </p:nvPr>
        </p:nvSpPr>
        <p:spPr/>
        <p:txBody>
          <a:bodyPr/>
          <a:lstStyle/>
          <a:p>
            <a:fld id="{96EF1CCF-95A5-5A42-900D-1C228C16E919}" type="slidenum">
              <a:rPr lang="it-IT" smtClean="0"/>
              <a:t>‹N›</a:t>
            </a:fld>
            <a:endParaRPr lang="it-IT"/>
          </a:p>
        </p:txBody>
      </p:sp>
    </p:spTree>
    <p:extLst>
      <p:ext uri="{BB962C8B-B14F-4D97-AF65-F5344CB8AC3E}">
        <p14:creationId xmlns:p14="http://schemas.microsoft.com/office/powerpoint/2010/main" val="4255856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AE7AD86-12E0-774A-9BDA-CC524BE52FE0}"/>
              </a:ext>
            </a:extLst>
          </p:cNvPr>
          <p:cNvSpPr>
            <a:spLocks noGrp="1"/>
          </p:cNvSpPr>
          <p:nvPr>
            <p:ph type="dt" sz="half" idx="10"/>
          </p:nvPr>
        </p:nvSpPr>
        <p:spPr/>
        <p:txBody>
          <a:bodyPr/>
          <a:lstStyle/>
          <a:p>
            <a:fld id="{BD158A43-200F-FF47-91E2-3006F735022B}" type="datetimeFigureOut">
              <a:rPr lang="it-IT" smtClean="0"/>
              <a:t>24/11/25</a:t>
            </a:fld>
            <a:endParaRPr lang="it-IT"/>
          </a:p>
        </p:txBody>
      </p:sp>
      <p:sp>
        <p:nvSpPr>
          <p:cNvPr id="3" name="Segnaposto piè di pagina 2">
            <a:extLst>
              <a:ext uri="{FF2B5EF4-FFF2-40B4-BE49-F238E27FC236}">
                <a16:creationId xmlns:a16="http://schemas.microsoft.com/office/drawing/2014/main" id="{C94E76F5-CBAB-1343-93E5-99F08E8C9E3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7CF5E3D-BC1B-6241-8A5A-AC8581810B03}"/>
              </a:ext>
            </a:extLst>
          </p:cNvPr>
          <p:cNvSpPr>
            <a:spLocks noGrp="1"/>
          </p:cNvSpPr>
          <p:nvPr>
            <p:ph type="sldNum" sz="quarter" idx="12"/>
          </p:nvPr>
        </p:nvSpPr>
        <p:spPr/>
        <p:txBody>
          <a:bodyPr/>
          <a:lstStyle/>
          <a:p>
            <a:fld id="{96EF1CCF-95A5-5A42-900D-1C228C16E919}" type="slidenum">
              <a:rPr lang="it-IT" smtClean="0"/>
              <a:t>‹N›</a:t>
            </a:fld>
            <a:endParaRPr lang="it-IT"/>
          </a:p>
        </p:txBody>
      </p:sp>
    </p:spTree>
    <p:extLst>
      <p:ext uri="{BB962C8B-B14F-4D97-AF65-F5344CB8AC3E}">
        <p14:creationId xmlns:p14="http://schemas.microsoft.com/office/powerpoint/2010/main" val="188346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286890-90B4-974A-A55D-55ACC5A28EB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5B52320-DC3F-7244-9A47-9EDD8AF63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CFA59F7B-72C9-DE4D-9E86-1A7FC2133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40C67B19-EDA2-0F40-81A6-F9E7FE5D94B5}"/>
              </a:ext>
            </a:extLst>
          </p:cNvPr>
          <p:cNvSpPr>
            <a:spLocks noGrp="1"/>
          </p:cNvSpPr>
          <p:nvPr>
            <p:ph type="dt" sz="half" idx="10"/>
          </p:nvPr>
        </p:nvSpPr>
        <p:spPr/>
        <p:txBody>
          <a:bodyPr/>
          <a:lstStyle/>
          <a:p>
            <a:fld id="{BD158A43-200F-FF47-91E2-3006F735022B}" type="datetimeFigureOut">
              <a:rPr lang="it-IT" smtClean="0"/>
              <a:t>24/11/25</a:t>
            </a:fld>
            <a:endParaRPr lang="it-IT"/>
          </a:p>
        </p:txBody>
      </p:sp>
      <p:sp>
        <p:nvSpPr>
          <p:cNvPr id="6" name="Segnaposto piè di pagina 5">
            <a:extLst>
              <a:ext uri="{FF2B5EF4-FFF2-40B4-BE49-F238E27FC236}">
                <a16:creationId xmlns:a16="http://schemas.microsoft.com/office/drawing/2014/main" id="{658EC32E-C7B3-0D49-AC9C-727CD27F6F7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405E769-6EED-714A-8F1C-B0A1535D45E9}"/>
              </a:ext>
            </a:extLst>
          </p:cNvPr>
          <p:cNvSpPr>
            <a:spLocks noGrp="1"/>
          </p:cNvSpPr>
          <p:nvPr>
            <p:ph type="sldNum" sz="quarter" idx="12"/>
          </p:nvPr>
        </p:nvSpPr>
        <p:spPr/>
        <p:txBody>
          <a:bodyPr/>
          <a:lstStyle/>
          <a:p>
            <a:fld id="{96EF1CCF-95A5-5A42-900D-1C228C16E919}" type="slidenum">
              <a:rPr lang="it-IT" smtClean="0"/>
              <a:t>‹N›</a:t>
            </a:fld>
            <a:endParaRPr lang="it-IT"/>
          </a:p>
        </p:txBody>
      </p:sp>
    </p:spTree>
    <p:extLst>
      <p:ext uri="{BB962C8B-B14F-4D97-AF65-F5344CB8AC3E}">
        <p14:creationId xmlns:p14="http://schemas.microsoft.com/office/powerpoint/2010/main" val="227278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600E5B-52BA-774B-9E88-FAB08261802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7A7F46B-8A7E-F247-BC66-257CAAD87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D26D7EE-C661-B14A-A4AE-4B10FB9A9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A3F65693-97A9-5B43-82DA-58D54B6CC629}"/>
              </a:ext>
            </a:extLst>
          </p:cNvPr>
          <p:cNvSpPr>
            <a:spLocks noGrp="1"/>
          </p:cNvSpPr>
          <p:nvPr>
            <p:ph type="dt" sz="half" idx="10"/>
          </p:nvPr>
        </p:nvSpPr>
        <p:spPr/>
        <p:txBody>
          <a:bodyPr/>
          <a:lstStyle/>
          <a:p>
            <a:fld id="{BD158A43-200F-FF47-91E2-3006F735022B}" type="datetimeFigureOut">
              <a:rPr lang="it-IT" smtClean="0"/>
              <a:t>24/11/25</a:t>
            </a:fld>
            <a:endParaRPr lang="it-IT"/>
          </a:p>
        </p:txBody>
      </p:sp>
      <p:sp>
        <p:nvSpPr>
          <p:cNvPr id="6" name="Segnaposto piè di pagina 5">
            <a:extLst>
              <a:ext uri="{FF2B5EF4-FFF2-40B4-BE49-F238E27FC236}">
                <a16:creationId xmlns:a16="http://schemas.microsoft.com/office/drawing/2014/main" id="{3CD98FC1-0F0E-C147-8376-21D070B5A29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3215BF5-D00F-0943-A64F-312AC55B1C23}"/>
              </a:ext>
            </a:extLst>
          </p:cNvPr>
          <p:cNvSpPr>
            <a:spLocks noGrp="1"/>
          </p:cNvSpPr>
          <p:nvPr>
            <p:ph type="sldNum" sz="quarter" idx="12"/>
          </p:nvPr>
        </p:nvSpPr>
        <p:spPr/>
        <p:txBody>
          <a:bodyPr/>
          <a:lstStyle/>
          <a:p>
            <a:fld id="{96EF1CCF-95A5-5A42-900D-1C228C16E919}" type="slidenum">
              <a:rPr lang="it-IT" smtClean="0"/>
              <a:t>‹N›</a:t>
            </a:fld>
            <a:endParaRPr lang="it-IT"/>
          </a:p>
        </p:txBody>
      </p:sp>
    </p:spTree>
    <p:extLst>
      <p:ext uri="{BB962C8B-B14F-4D97-AF65-F5344CB8AC3E}">
        <p14:creationId xmlns:p14="http://schemas.microsoft.com/office/powerpoint/2010/main" val="380666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40DBF64-7AA2-1D48-BEF3-E5E5184E4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9A5C5F7-BBB6-AD4C-8840-ABC5193649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DBA8940-E2E3-7F49-A784-BB8DB6231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58A43-200F-FF47-91E2-3006F735022B}" type="datetimeFigureOut">
              <a:rPr lang="it-IT" smtClean="0"/>
              <a:t>24/11/25</a:t>
            </a:fld>
            <a:endParaRPr lang="it-IT"/>
          </a:p>
        </p:txBody>
      </p:sp>
      <p:sp>
        <p:nvSpPr>
          <p:cNvPr id="5" name="Segnaposto piè di pagina 4">
            <a:extLst>
              <a:ext uri="{FF2B5EF4-FFF2-40B4-BE49-F238E27FC236}">
                <a16:creationId xmlns:a16="http://schemas.microsoft.com/office/drawing/2014/main" id="{37F72681-0EF4-1A4A-9118-B9DF278C5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E6B379B-38E2-1B48-BAB7-DFFBDC2A0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F1CCF-95A5-5A42-900D-1C228C16E919}" type="slidenum">
              <a:rPr lang="it-IT" smtClean="0"/>
              <a:t>‹N›</a:t>
            </a:fld>
            <a:endParaRPr lang="it-IT"/>
          </a:p>
        </p:txBody>
      </p:sp>
    </p:spTree>
    <p:extLst>
      <p:ext uri="{BB962C8B-B14F-4D97-AF65-F5344CB8AC3E}">
        <p14:creationId xmlns:p14="http://schemas.microsoft.com/office/powerpoint/2010/main" val="184580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aiplayradio.it/programmi/tresoldi/archivio/puntate/Le-lotte-del-Cormor-3e97a215-c2f0-4581-a37b-0631f006b912" TargetMode="External"/><Relationship Id="rId2" Type="http://schemas.openxmlformats.org/officeDocument/2006/relationships/hyperlink" Target="http://lottedelcormor.eu/it/home_ita/" TargetMode="Externa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azzettaufficiale.it/atto/serie_generale/caricaDettaglioAtto/originario?atto.dataPubblicazioneGazzetta=1950-03-03&amp;atto.codiceRedazionale=049U1141&amp;elenco30giorni=fal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E5585F-0A1D-9241-B740-39949B910CD0}"/>
              </a:ext>
            </a:extLst>
          </p:cNvPr>
          <p:cNvSpPr>
            <a:spLocks noGrp="1"/>
          </p:cNvSpPr>
          <p:nvPr>
            <p:ph type="ctrTitle"/>
          </p:nvPr>
        </p:nvSpPr>
        <p:spPr/>
        <p:txBody>
          <a:bodyPr>
            <a:normAutofit fontScale="90000"/>
          </a:bodyPr>
          <a:lstStyle/>
          <a:p>
            <a:r>
              <a:rPr lang="it-IT" b="1" dirty="0"/>
              <a:t>Geografia storica dell’odierno Friuli Venezia Giulia</a:t>
            </a:r>
            <a:br>
              <a:rPr lang="it-IT" dirty="0"/>
            </a:br>
            <a:r>
              <a:rPr lang="it-IT" sz="4900" dirty="0"/>
              <a:t>641LM</a:t>
            </a:r>
            <a:r>
              <a:rPr lang="it-IT" dirty="0"/>
              <a:t> </a:t>
            </a:r>
          </a:p>
        </p:txBody>
      </p:sp>
      <p:sp>
        <p:nvSpPr>
          <p:cNvPr id="3" name="Sottotitolo 2">
            <a:extLst>
              <a:ext uri="{FF2B5EF4-FFF2-40B4-BE49-F238E27FC236}">
                <a16:creationId xmlns:a16="http://schemas.microsoft.com/office/drawing/2014/main" id="{782CE514-46D1-3544-8779-F18C2BF8B5F2}"/>
              </a:ext>
            </a:extLst>
          </p:cNvPr>
          <p:cNvSpPr>
            <a:spLocks noGrp="1"/>
          </p:cNvSpPr>
          <p:nvPr>
            <p:ph type="subTitle" idx="1"/>
          </p:nvPr>
        </p:nvSpPr>
        <p:spPr/>
        <p:txBody>
          <a:bodyPr>
            <a:normAutofit lnSpcReduction="10000"/>
          </a:bodyPr>
          <a:lstStyle/>
          <a:p>
            <a:endParaRPr lang="it-IT" dirty="0"/>
          </a:p>
          <a:p>
            <a:r>
              <a:rPr lang="it-IT" dirty="0"/>
              <a:t>M-GGR/01 GEOGRAFIA</a:t>
            </a:r>
          </a:p>
          <a:p>
            <a:r>
              <a:rPr lang="it-IT" b="1" dirty="0"/>
              <a:t>LE65 - STUDI STORICI. DALL'ANTICO AL CONTEMPORANEO </a:t>
            </a:r>
            <a:endParaRPr lang="it-IT" dirty="0"/>
          </a:p>
          <a:p>
            <a:r>
              <a:rPr lang="it-IT" dirty="0"/>
              <a:t>A.A. 2023-2024</a:t>
            </a:r>
          </a:p>
        </p:txBody>
      </p:sp>
      <p:sp>
        <p:nvSpPr>
          <p:cNvPr id="4" name="CasellaDiTesto 3">
            <a:extLst>
              <a:ext uri="{FF2B5EF4-FFF2-40B4-BE49-F238E27FC236}">
                <a16:creationId xmlns:a16="http://schemas.microsoft.com/office/drawing/2014/main" id="{56ABF38B-071B-294F-A1E5-7BC0BBE4FCC1}"/>
              </a:ext>
            </a:extLst>
          </p:cNvPr>
          <p:cNvSpPr txBox="1"/>
          <p:nvPr/>
        </p:nvSpPr>
        <p:spPr>
          <a:xfrm>
            <a:off x="4689565" y="5603966"/>
            <a:ext cx="3278778" cy="769441"/>
          </a:xfrm>
          <a:prstGeom prst="rect">
            <a:avLst/>
          </a:prstGeom>
          <a:noFill/>
        </p:spPr>
        <p:txBody>
          <a:bodyPr wrap="square" rtlCol="0">
            <a:spAutoFit/>
          </a:bodyPr>
          <a:lstStyle/>
          <a:p>
            <a:pPr algn="ctr"/>
            <a:r>
              <a:rPr lang="it-IT" sz="4400" dirty="0"/>
              <a:t>SERGIO ZILLI</a:t>
            </a:r>
          </a:p>
        </p:txBody>
      </p:sp>
    </p:spTree>
    <p:extLst>
      <p:ext uri="{BB962C8B-B14F-4D97-AF65-F5344CB8AC3E}">
        <p14:creationId xmlns:p14="http://schemas.microsoft.com/office/powerpoint/2010/main" val="122958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C529FF32-78EA-604F-B091-71E2C7BCA6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757" y="3798098"/>
            <a:ext cx="11014320" cy="2797573"/>
          </a:xfrm>
        </p:spPr>
      </p:pic>
      <p:pic>
        <p:nvPicPr>
          <p:cNvPr id="8" name="Immagine 7">
            <a:extLst>
              <a:ext uri="{FF2B5EF4-FFF2-40B4-BE49-F238E27FC236}">
                <a16:creationId xmlns:a16="http://schemas.microsoft.com/office/drawing/2014/main" id="{8E448A07-7A06-734E-BCC0-F2B0B115E597}"/>
              </a:ext>
            </a:extLst>
          </p:cNvPr>
          <p:cNvPicPr>
            <a:picLocks noChangeAspect="1"/>
          </p:cNvPicPr>
          <p:nvPr/>
        </p:nvPicPr>
        <p:blipFill>
          <a:blip r:embed="rId3"/>
          <a:stretch>
            <a:fillRect/>
          </a:stretch>
        </p:blipFill>
        <p:spPr>
          <a:xfrm>
            <a:off x="404757" y="1074520"/>
            <a:ext cx="11014320" cy="2723578"/>
          </a:xfrm>
          <a:prstGeom prst="rect">
            <a:avLst/>
          </a:prstGeom>
        </p:spPr>
      </p:pic>
      <p:cxnSp>
        <p:nvCxnSpPr>
          <p:cNvPr id="7" name="Connettore 1 6">
            <a:extLst>
              <a:ext uri="{FF2B5EF4-FFF2-40B4-BE49-F238E27FC236}">
                <a16:creationId xmlns:a16="http://schemas.microsoft.com/office/drawing/2014/main" id="{8019801C-CBC0-CF49-80E5-4851428ADC31}"/>
              </a:ext>
            </a:extLst>
          </p:cNvPr>
          <p:cNvCxnSpPr>
            <a:cxnSpLocks/>
          </p:cNvCxnSpPr>
          <p:nvPr/>
        </p:nvCxnSpPr>
        <p:spPr>
          <a:xfrm>
            <a:off x="2021840" y="5842000"/>
            <a:ext cx="2509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677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a:extLst>
              <a:ext uri="{FF2B5EF4-FFF2-40B4-BE49-F238E27FC236}">
                <a16:creationId xmlns:a16="http://schemas.microsoft.com/office/drawing/2014/main" id="{F84354F0-B716-934C-936E-1AD1B0BDDF53}"/>
              </a:ext>
            </a:extLst>
          </p:cNvPr>
          <p:cNvPicPr>
            <a:picLocks noGrp="1" noChangeAspect="1"/>
          </p:cNvPicPr>
          <p:nvPr>
            <p:ph idx="1"/>
          </p:nvPr>
        </p:nvPicPr>
        <p:blipFill>
          <a:blip r:embed="rId2"/>
          <a:stretch>
            <a:fillRect/>
          </a:stretch>
        </p:blipFill>
        <p:spPr>
          <a:xfrm>
            <a:off x="542777" y="1124484"/>
            <a:ext cx="10519964" cy="2428152"/>
          </a:xfrm>
          <a:prstGeom prst="rect">
            <a:avLst/>
          </a:prstGeom>
        </p:spPr>
      </p:pic>
      <p:sp>
        <p:nvSpPr>
          <p:cNvPr id="5" name="CasellaDiTesto 4">
            <a:extLst>
              <a:ext uri="{FF2B5EF4-FFF2-40B4-BE49-F238E27FC236}">
                <a16:creationId xmlns:a16="http://schemas.microsoft.com/office/drawing/2014/main" id="{7A8450C6-48CC-E147-9FC1-7F903658C3D5}"/>
              </a:ext>
            </a:extLst>
          </p:cNvPr>
          <p:cNvSpPr txBox="1"/>
          <p:nvPr/>
        </p:nvSpPr>
        <p:spPr>
          <a:xfrm>
            <a:off x="341193" y="3767716"/>
            <a:ext cx="11081312" cy="2031325"/>
          </a:xfrm>
          <a:prstGeom prst="rect">
            <a:avLst/>
          </a:prstGeom>
          <a:noFill/>
        </p:spPr>
        <p:txBody>
          <a:bodyPr wrap="square" rtlCol="0">
            <a:spAutoFit/>
          </a:bodyPr>
          <a:lstStyle/>
          <a:p>
            <a:r>
              <a:rPr lang="it-IT" dirty="0"/>
              <a:t>2. </a:t>
            </a:r>
            <a:r>
              <a:rPr lang="it-IT" dirty="0" err="1"/>
              <a:t>Aussitot</a:t>
            </a:r>
            <a:r>
              <a:rPr lang="it-IT" dirty="0"/>
              <a:t> </a:t>
            </a:r>
            <a:r>
              <a:rPr lang="it-IT" dirty="0" err="1"/>
              <a:t>que</a:t>
            </a:r>
            <a:r>
              <a:rPr lang="it-IT" dirty="0"/>
              <a:t> le </a:t>
            </a:r>
            <a:r>
              <a:rPr lang="it-IT" dirty="0" err="1"/>
              <a:t>présent</a:t>
            </a:r>
            <a:r>
              <a:rPr lang="it-IT" dirty="0"/>
              <a:t> Memorandum </a:t>
            </a:r>
            <a:r>
              <a:rPr lang="it-IT" dirty="0" err="1"/>
              <a:t>d'accord</a:t>
            </a:r>
            <a:r>
              <a:rPr lang="it-IT" dirty="0"/>
              <a:t> aura </a:t>
            </a:r>
            <a:r>
              <a:rPr lang="it-IT" dirty="0" err="1"/>
              <a:t>été</a:t>
            </a:r>
            <a:r>
              <a:rPr lang="it-IT" dirty="0"/>
              <a:t> </a:t>
            </a:r>
            <a:r>
              <a:rPr lang="it-IT" dirty="0" err="1"/>
              <a:t>paraphé</a:t>
            </a:r>
            <a:r>
              <a:rPr lang="it-IT" dirty="0"/>
              <a:t> et </a:t>
            </a:r>
            <a:r>
              <a:rPr lang="it-IT" dirty="0" err="1"/>
              <a:t>que</a:t>
            </a:r>
            <a:r>
              <a:rPr lang="it-IT" dirty="0"/>
              <a:t> </a:t>
            </a:r>
            <a:r>
              <a:rPr lang="it-IT" dirty="0" err="1"/>
              <a:t>les</a:t>
            </a:r>
            <a:r>
              <a:rPr lang="it-IT" dirty="0"/>
              <a:t> </a:t>
            </a:r>
            <a:r>
              <a:rPr lang="it-IT" dirty="0" err="1"/>
              <a:t>rectifications</a:t>
            </a:r>
            <a:r>
              <a:rPr lang="it-IT" dirty="0"/>
              <a:t> de </a:t>
            </a:r>
            <a:r>
              <a:rPr lang="it-IT" dirty="0" err="1"/>
              <a:t>frontiére</a:t>
            </a:r>
            <a:r>
              <a:rPr lang="it-IT" dirty="0"/>
              <a:t> qui y </a:t>
            </a:r>
            <a:r>
              <a:rPr lang="it-IT" dirty="0" err="1"/>
              <a:t>sont</a:t>
            </a:r>
            <a:r>
              <a:rPr lang="it-IT" dirty="0"/>
              <a:t> </a:t>
            </a:r>
            <a:r>
              <a:rPr lang="it-IT" dirty="0" err="1"/>
              <a:t>prévues</a:t>
            </a:r>
            <a:r>
              <a:rPr lang="it-IT" dirty="0"/>
              <a:t> </a:t>
            </a:r>
            <a:r>
              <a:rPr lang="it-IT" dirty="0" err="1"/>
              <a:t>auront</a:t>
            </a:r>
            <a:r>
              <a:rPr lang="it-IT" dirty="0"/>
              <a:t> </a:t>
            </a:r>
            <a:r>
              <a:rPr lang="it-IT" dirty="0" err="1"/>
              <a:t>été</a:t>
            </a:r>
            <a:r>
              <a:rPr lang="it-IT" dirty="0"/>
              <a:t> </a:t>
            </a:r>
            <a:r>
              <a:rPr lang="it-IT" dirty="0" err="1"/>
              <a:t>effectudes</a:t>
            </a:r>
            <a:r>
              <a:rPr lang="it-IT" dirty="0"/>
              <a:t>, </a:t>
            </a:r>
            <a:r>
              <a:rPr lang="it-IT" dirty="0" err="1"/>
              <a:t>les</a:t>
            </a:r>
            <a:r>
              <a:rPr lang="it-IT" dirty="0"/>
              <a:t> </a:t>
            </a:r>
            <a:r>
              <a:rPr lang="it-IT" dirty="0" err="1"/>
              <a:t>Gouvernements</a:t>
            </a:r>
            <a:r>
              <a:rPr lang="it-IT" dirty="0"/>
              <a:t> </a:t>
            </a:r>
            <a:r>
              <a:rPr lang="it-IT" dirty="0" err="1"/>
              <a:t>du</a:t>
            </a:r>
            <a:r>
              <a:rPr lang="it-IT" dirty="0"/>
              <a:t> </a:t>
            </a:r>
            <a:r>
              <a:rPr lang="it-IT" dirty="0" err="1"/>
              <a:t>Royaume</a:t>
            </a:r>
            <a:r>
              <a:rPr lang="it-IT" dirty="0"/>
              <a:t>-Uni, </a:t>
            </a:r>
            <a:r>
              <a:rPr lang="it-IT" dirty="0" err="1"/>
              <a:t>des</a:t>
            </a:r>
            <a:r>
              <a:rPr lang="it-IT" dirty="0"/>
              <a:t> </a:t>
            </a:r>
            <a:r>
              <a:rPr lang="it-IT" dirty="0" err="1"/>
              <a:t>Etats-Unis</a:t>
            </a:r>
            <a:r>
              <a:rPr lang="it-IT" dirty="0"/>
              <a:t> et de la </a:t>
            </a:r>
            <a:r>
              <a:rPr lang="it-IT" dirty="0" err="1"/>
              <a:t>Yougoslavie</a:t>
            </a:r>
            <a:r>
              <a:rPr lang="it-IT" dirty="0"/>
              <a:t> </a:t>
            </a:r>
            <a:r>
              <a:rPr lang="it-IT" dirty="0" err="1"/>
              <a:t>mettront</a:t>
            </a:r>
            <a:r>
              <a:rPr lang="it-IT" dirty="0"/>
              <a:t> fin </a:t>
            </a:r>
            <a:r>
              <a:rPr lang="it-IT" dirty="0" err="1"/>
              <a:t>au</a:t>
            </a:r>
            <a:r>
              <a:rPr lang="it-IT" dirty="0"/>
              <a:t> </a:t>
            </a:r>
            <a:r>
              <a:rPr lang="it-IT" dirty="0" err="1"/>
              <a:t>régime</a:t>
            </a:r>
            <a:r>
              <a:rPr lang="it-IT" dirty="0"/>
              <a:t> de </a:t>
            </a:r>
            <a:r>
              <a:rPr lang="it-IT" dirty="0" err="1"/>
              <a:t>gouvernement</a:t>
            </a:r>
            <a:r>
              <a:rPr lang="it-IT" dirty="0"/>
              <a:t> </a:t>
            </a:r>
            <a:r>
              <a:rPr lang="it-IT" dirty="0" err="1"/>
              <a:t>militaire</a:t>
            </a:r>
            <a:r>
              <a:rPr lang="it-IT" dirty="0"/>
              <a:t> </a:t>
            </a:r>
            <a:r>
              <a:rPr lang="it-IT" dirty="0" err="1"/>
              <a:t>dans</a:t>
            </a:r>
            <a:r>
              <a:rPr lang="it-IT" dirty="0"/>
              <a:t> </a:t>
            </a:r>
            <a:r>
              <a:rPr lang="it-IT" dirty="0" err="1"/>
              <a:t>les</a:t>
            </a:r>
            <a:r>
              <a:rPr lang="it-IT" dirty="0"/>
              <a:t> </a:t>
            </a:r>
            <a:r>
              <a:rPr lang="it-IT" dirty="0" err="1"/>
              <a:t>zones</a:t>
            </a:r>
            <a:r>
              <a:rPr lang="it-IT" dirty="0"/>
              <a:t> A et B </a:t>
            </a:r>
            <a:r>
              <a:rPr lang="it-IT" dirty="0" err="1"/>
              <a:t>du</a:t>
            </a:r>
            <a:r>
              <a:rPr lang="it-IT" dirty="0"/>
              <a:t> </a:t>
            </a:r>
            <a:r>
              <a:rPr lang="it-IT" dirty="0" err="1"/>
              <a:t>territoire</a:t>
            </a:r>
            <a:r>
              <a:rPr lang="it-IT" dirty="0"/>
              <a:t>. </a:t>
            </a:r>
            <a:r>
              <a:rPr lang="it-IT" dirty="0" err="1"/>
              <a:t>Les</a:t>
            </a:r>
            <a:r>
              <a:rPr lang="it-IT" dirty="0"/>
              <a:t> </a:t>
            </a:r>
            <a:r>
              <a:rPr lang="it-IT" dirty="0" err="1"/>
              <a:t>Gouvernements</a:t>
            </a:r>
            <a:r>
              <a:rPr lang="it-IT" dirty="0"/>
              <a:t> </a:t>
            </a:r>
            <a:r>
              <a:rPr lang="it-IT" dirty="0" err="1"/>
              <a:t>du</a:t>
            </a:r>
            <a:r>
              <a:rPr lang="it-IT" dirty="0"/>
              <a:t> </a:t>
            </a:r>
            <a:r>
              <a:rPr lang="it-IT" dirty="0" err="1"/>
              <a:t>Royaume</a:t>
            </a:r>
            <a:r>
              <a:rPr lang="it-IT" dirty="0"/>
              <a:t>-Uni et </a:t>
            </a:r>
            <a:r>
              <a:rPr lang="it-IT" dirty="0" err="1"/>
              <a:t>des</a:t>
            </a:r>
            <a:r>
              <a:rPr lang="it-IT" dirty="0"/>
              <a:t> </a:t>
            </a:r>
            <a:r>
              <a:rPr lang="it-IT" dirty="0" err="1"/>
              <a:t>Etats-Unis</a:t>
            </a:r>
            <a:r>
              <a:rPr lang="it-IT" dirty="0"/>
              <a:t> </a:t>
            </a:r>
            <a:r>
              <a:rPr lang="it-IT" dirty="0" err="1"/>
              <a:t>retireront</a:t>
            </a:r>
            <a:r>
              <a:rPr lang="it-IT" dirty="0"/>
              <a:t> </a:t>
            </a:r>
            <a:r>
              <a:rPr lang="it-IT" dirty="0" err="1"/>
              <a:t>leurs</a:t>
            </a:r>
            <a:r>
              <a:rPr lang="it-IT" dirty="0"/>
              <a:t> </a:t>
            </a:r>
            <a:r>
              <a:rPr lang="it-IT" dirty="0" err="1"/>
              <a:t>troupes</a:t>
            </a:r>
            <a:r>
              <a:rPr lang="it-IT" dirty="0"/>
              <a:t> de la zone </a:t>
            </a:r>
            <a:r>
              <a:rPr lang="it-IT" dirty="0" err="1"/>
              <a:t>située</a:t>
            </a:r>
            <a:r>
              <a:rPr lang="it-IT" dirty="0"/>
              <a:t> </a:t>
            </a:r>
            <a:r>
              <a:rPr lang="it-IT" dirty="0" err="1"/>
              <a:t>au</a:t>
            </a:r>
            <a:r>
              <a:rPr lang="it-IT" dirty="0"/>
              <a:t> nord de la nouvelle </a:t>
            </a:r>
            <a:r>
              <a:rPr lang="it-IT" dirty="0" err="1"/>
              <a:t>frontiére</a:t>
            </a:r>
            <a:r>
              <a:rPr lang="it-IT" dirty="0"/>
              <a:t> et </a:t>
            </a:r>
            <a:r>
              <a:rPr lang="it-IT" dirty="0" err="1"/>
              <a:t>remettront</a:t>
            </a:r>
            <a:r>
              <a:rPr lang="it-IT" dirty="0"/>
              <a:t> </a:t>
            </a:r>
            <a:r>
              <a:rPr lang="it-IT" dirty="0" err="1"/>
              <a:t>l'administration</a:t>
            </a:r>
            <a:r>
              <a:rPr lang="it-IT" dirty="0"/>
              <a:t> de </a:t>
            </a:r>
            <a:r>
              <a:rPr lang="it-IT" dirty="0" err="1"/>
              <a:t>cette</a:t>
            </a:r>
            <a:r>
              <a:rPr lang="it-IT" dirty="0"/>
              <a:t> zone </a:t>
            </a:r>
            <a:r>
              <a:rPr lang="it-IT" dirty="0" err="1"/>
              <a:t>au</a:t>
            </a:r>
            <a:r>
              <a:rPr lang="it-IT" dirty="0"/>
              <a:t> </a:t>
            </a:r>
            <a:r>
              <a:rPr lang="it-IT" dirty="0" err="1"/>
              <a:t>Gouvernement</a:t>
            </a:r>
            <a:r>
              <a:rPr lang="it-IT" dirty="0"/>
              <a:t> </a:t>
            </a:r>
            <a:r>
              <a:rPr lang="it-IT" dirty="0" err="1"/>
              <a:t>italien</a:t>
            </a:r>
            <a:r>
              <a:rPr lang="it-IT" dirty="0"/>
              <a:t>. Le </a:t>
            </a:r>
            <a:r>
              <a:rPr lang="it-IT" dirty="0" err="1"/>
              <a:t>Gouvernement</a:t>
            </a:r>
            <a:r>
              <a:rPr lang="it-IT" dirty="0"/>
              <a:t> </a:t>
            </a:r>
            <a:r>
              <a:rPr lang="it-IT" dirty="0" err="1"/>
              <a:t>italien</a:t>
            </a:r>
            <a:r>
              <a:rPr lang="it-IT" dirty="0"/>
              <a:t> et le </a:t>
            </a:r>
            <a:r>
              <a:rPr lang="it-IT" dirty="0" err="1"/>
              <a:t>Gouvernement</a:t>
            </a:r>
            <a:r>
              <a:rPr lang="it-IT" dirty="0"/>
              <a:t> </a:t>
            </a:r>
            <a:r>
              <a:rPr lang="it-IT" dirty="0" err="1"/>
              <a:t>yougoslave</a:t>
            </a:r>
            <a:r>
              <a:rPr lang="it-IT" dirty="0"/>
              <a:t> </a:t>
            </a:r>
            <a:r>
              <a:rPr lang="it-IT" dirty="0" err="1"/>
              <a:t>établiront</a:t>
            </a:r>
            <a:r>
              <a:rPr lang="it-IT" dirty="0"/>
              <a:t> </a:t>
            </a:r>
            <a:r>
              <a:rPr lang="it-IT" dirty="0" err="1"/>
              <a:t>immédiatement</a:t>
            </a:r>
            <a:r>
              <a:rPr lang="it-IT" dirty="0"/>
              <a:t> </a:t>
            </a:r>
            <a:r>
              <a:rPr lang="it-IT" dirty="0" err="1"/>
              <a:t>leur</a:t>
            </a:r>
            <a:r>
              <a:rPr lang="it-IT" dirty="0"/>
              <a:t> </a:t>
            </a:r>
            <a:r>
              <a:rPr lang="it-IT" dirty="0" err="1"/>
              <a:t>administration</a:t>
            </a:r>
            <a:r>
              <a:rPr lang="it-IT" dirty="0"/>
              <a:t> civile </a:t>
            </a:r>
            <a:r>
              <a:rPr lang="it-IT" dirty="0" err="1"/>
              <a:t>dans</a:t>
            </a:r>
            <a:r>
              <a:rPr lang="it-IT" dirty="0"/>
              <a:t> </a:t>
            </a:r>
            <a:r>
              <a:rPr lang="it-IT" dirty="0" err="1"/>
              <a:t>les</a:t>
            </a:r>
            <a:r>
              <a:rPr lang="it-IT" dirty="0"/>
              <a:t> </a:t>
            </a:r>
            <a:r>
              <a:rPr lang="it-IT" dirty="0" err="1"/>
              <a:t>zones</a:t>
            </a:r>
            <a:r>
              <a:rPr lang="it-IT" dirty="0"/>
              <a:t> qui </a:t>
            </a:r>
            <a:r>
              <a:rPr lang="it-IT" dirty="0" err="1"/>
              <a:t>seront</a:t>
            </a:r>
            <a:r>
              <a:rPr lang="it-IT" dirty="0"/>
              <a:t> </a:t>
            </a:r>
            <a:r>
              <a:rPr lang="it-IT" dirty="0" err="1"/>
              <a:t>placées</a:t>
            </a:r>
            <a:r>
              <a:rPr lang="it-IT" dirty="0"/>
              <a:t> </a:t>
            </a:r>
            <a:r>
              <a:rPr lang="it-IT" dirty="0" err="1"/>
              <a:t>sous</a:t>
            </a:r>
            <a:r>
              <a:rPr lang="it-IT" dirty="0"/>
              <a:t> </a:t>
            </a:r>
            <a:r>
              <a:rPr lang="it-IT" dirty="0" err="1"/>
              <a:t>leur</a:t>
            </a:r>
            <a:r>
              <a:rPr lang="it-IT" dirty="0"/>
              <a:t> </a:t>
            </a:r>
            <a:r>
              <a:rPr lang="it-IT" dirty="0" err="1"/>
              <a:t>autorité</a:t>
            </a:r>
            <a:r>
              <a:rPr lang="it-IT" dirty="0"/>
              <a:t>. </a:t>
            </a:r>
          </a:p>
          <a:p>
            <a:endParaRPr lang="it-IT" dirty="0"/>
          </a:p>
        </p:txBody>
      </p:sp>
      <p:sp>
        <p:nvSpPr>
          <p:cNvPr id="6" name="CasellaDiTesto 5">
            <a:extLst>
              <a:ext uri="{FF2B5EF4-FFF2-40B4-BE49-F238E27FC236}">
                <a16:creationId xmlns:a16="http://schemas.microsoft.com/office/drawing/2014/main" id="{B4071391-0048-F349-AA4A-6271C42A706C}"/>
              </a:ext>
            </a:extLst>
          </p:cNvPr>
          <p:cNvSpPr txBox="1"/>
          <p:nvPr/>
        </p:nvSpPr>
        <p:spPr>
          <a:xfrm>
            <a:off x="5591331" y="6460761"/>
            <a:ext cx="5831174" cy="276999"/>
          </a:xfrm>
          <a:prstGeom prst="rect">
            <a:avLst/>
          </a:prstGeom>
          <a:noFill/>
        </p:spPr>
        <p:txBody>
          <a:bodyPr wrap="square" rtlCol="0">
            <a:spAutoFit/>
          </a:bodyPr>
          <a:lstStyle/>
          <a:p>
            <a:r>
              <a:rPr lang="it-IT" sz="1200" dirty="0"/>
              <a:t>Fonte: </a:t>
            </a:r>
            <a:r>
              <a:rPr lang="it-IT" sz="1200" dirty="0" err="1"/>
              <a:t>https</a:t>
            </a:r>
            <a:r>
              <a:rPr lang="it-IT" sz="1200" dirty="0"/>
              <a:t>://</a:t>
            </a:r>
            <a:r>
              <a:rPr lang="it-IT" sz="1200" dirty="0" err="1"/>
              <a:t>treaties.un.org</a:t>
            </a:r>
            <a:r>
              <a:rPr lang="it-IT" sz="1200" dirty="0"/>
              <a:t>/doc/</a:t>
            </a:r>
            <a:r>
              <a:rPr lang="it-IT" sz="1200" dirty="0" err="1"/>
              <a:t>Publication</a:t>
            </a:r>
            <a:r>
              <a:rPr lang="it-IT" sz="1200" dirty="0"/>
              <a:t>/UNTS/Volume%20235/v235.pdf</a:t>
            </a:r>
          </a:p>
        </p:txBody>
      </p:sp>
      <p:cxnSp>
        <p:nvCxnSpPr>
          <p:cNvPr id="7" name="Connettore 1 6">
            <a:extLst>
              <a:ext uri="{FF2B5EF4-FFF2-40B4-BE49-F238E27FC236}">
                <a16:creationId xmlns:a16="http://schemas.microsoft.com/office/drawing/2014/main" id="{093611E9-87F7-1E41-9A3B-45C76B6916DE}"/>
              </a:ext>
            </a:extLst>
          </p:cNvPr>
          <p:cNvCxnSpPr/>
          <p:nvPr/>
        </p:nvCxnSpPr>
        <p:spPr>
          <a:xfrm>
            <a:off x="2804160" y="2733040"/>
            <a:ext cx="130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1 7">
            <a:extLst>
              <a:ext uri="{FF2B5EF4-FFF2-40B4-BE49-F238E27FC236}">
                <a16:creationId xmlns:a16="http://schemas.microsoft.com/office/drawing/2014/main" id="{DD5440B5-0249-3642-B0E9-EC88267CCEF8}"/>
              </a:ext>
            </a:extLst>
          </p:cNvPr>
          <p:cNvCxnSpPr>
            <a:cxnSpLocks/>
          </p:cNvCxnSpPr>
          <p:nvPr/>
        </p:nvCxnSpPr>
        <p:spPr>
          <a:xfrm>
            <a:off x="6456556" y="4899846"/>
            <a:ext cx="17507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27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6AC2B3-4CB5-914C-B40E-53C78C4FFBB6}"/>
              </a:ext>
            </a:extLst>
          </p:cNvPr>
          <p:cNvSpPr>
            <a:spLocks noGrp="1"/>
          </p:cNvSpPr>
          <p:nvPr>
            <p:ph type="title"/>
          </p:nvPr>
        </p:nvSpPr>
        <p:spPr/>
        <p:txBody>
          <a:bodyPr/>
          <a:lstStyle/>
          <a:p>
            <a:endParaRPr lang="it-IT"/>
          </a:p>
        </p:txBody>
      </p:sp>
      <p:pic>
        <p:nvPicPr>
          <p:cNvPr id="7" name="Immagine 6">
            <a:extLst>
              <a:ext uri="{FF2B5EF4-FFF2-40B4-BE49-F238E27FC236}">
                <a16:creationId xmlns:a16="http://schemas.microsoft.com/office/drawing/2014/main" id="{E294BDAA-A784-464A-A81B-9A4F62AFC6F0}"/>
              </a:ext>
            </a:extLst>
          </p:cNvPr>
          <p:cNvPicPr>
            <a:picLocks noChangeAspect="1"/>
          </p:cNvPicPr>
          <p:nvPr/>
        </p:nvPicPr>
        <p:blipFill>
          <a:blip r:embed="rId2"/>
          <a:stretch>
            <a:fillRect/>
          </a:stretch>
        </p:blipFill>
        <p:spPr>
          <a:xfrm>
            <a:off x="696384" y="2493703"/>
            <a:ext cx="7658100" cy="304800"/>
          </a:xfrm>
          <a:prstGeom prst="rect">
            <a:avLst/>
          </a:prstGeom>
        </p:spPr>
      </p:pic>
      <p:pic>
        <p:nvPicPr>
          <p:cNvPr id="9" name="Immagine 8">
            <a:extLst>
              <a:ext uri="{FF2B5EF4-FFF2-40B4-BE49-F238E27FC236}">
                <a16:creationId xmlns:a16="http://schemas.microsoft.com/office/drawing/2014/main" id="{EBE308D5-86D7-3E49-A26E-4C44DA211813}"/>
              </a:ext>
            </a:extLst>
          </p:cNvPr>
          <p:cNvPicPr>
            <a:picLocks noChangeAspect="1"/>
          </p:cNvPicPr>
          <p:nvPr/>
        </p:nvPicPr>
        <p:blipFill>
          <a:blip r:embed="rId3"/>
          <a:stretch>
            <a:fillRect/>
          </a:stretch>
        </p:blipFill>
        <p:spPr>
          <a:xfrm>
            <a:off x="677334" y="3238500"/>
            <a:ext cx="7696200" cy="317500"/>
          </a:xfrm>
          <a:prstGeom prst="rect">
            <a:avLst/>
          </a:prstGeom>
        </p:spPr>
      </p:pic>
      <p:pic>
        <p:nvPicPr>
          <p:cNvPr id="13" name="Segnaposto contenuto 12">
            <a:extLst>
              <a:ext uri="{FF2B5EF4-FFF2-40B4-BE49-F238E27FC236}">
                <a16:creationId xmlns:a16="http://schemas.microsoft.com/office/drawing/2014/main" id="{85D41A75-2326-E048-BD41-2904F98B1072}"/>
              </a:ext>
            </a:extLst>
          </p:cNvPr>
          <p:cNvPicPr>
            <a:picLocks noGrp="1" noChangeAspect="1"/>
          </p:cNvPicPr>
          <p:nvPr>
            <p:ph idx="1"/>
          </p:nvPr>
        </p:nvPicPr>
        <p:blipFill>
          <a:blip r:embed="rId4"/>
          <a:stretch>
            <a:fillRect/>
          </a:stretch>
        </p:blipFill>
        <p:spPr>
          <a:xfrm>
            <a:off x="677334" y="3975362"/>
            <a:ext cx="8596312" cy="262482"/>
          </a:xfrm>
        </p:spPr>
      </p:pic>
      <p:cxnSp>
        <p:nvCxnSpPr>
          <p:cNvPr id="6" name="Connettore 1 5">
            <a:extLst>
              <a:ext uri="{FF2B5EF4-FFF2-40B4-BE49-F238E27FC236}">
                <a16:creationId xmlns:a16="http://schemas.microsoft.com/office/drawing/2014/main" id="{712D00B5-A65B-9346-AB3B-0EB538E1DD70}"/>
              </a:ext>
            </a:extLst>
          </p:cNvPr>
          <p:cNvCxnSpPr/>
          <p:nvPr/>
        </p:nvCxnSpPr>
        <p:spPr>
          <a:xfrm>
            <a:off x="1493520" y="2849303"/>
            <a:ext cx="130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1 7">
            <a:extLst>
              <a:ext uri="{FF2B5EF4-FFF2-40B4-BE49-F238E27FC236}">
                <a16:creationId xmlns:a16="http://schemas.microsoft.com/office/drawing/2014/main" id="{75148F92-E09C-1640-AFFF-94A934EFF511}"/>
              </a:ext>
            </a:extLst>
          </p:cNvPr>
          <p:cNvCxnSpPr/>
          <p:nvPr/>
        </p:nvCxnSpPr>
        <p:spPr>
          <a:xfrm>
            <a:off x="2794000" y="3556000"/>
            <a:ext cx="130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1 9">
            <a:extLst>
              <a:ext uri="{FF2B5EF4-FFF2-40B4-BE49-F238E27FC236}">
                <a16:creationId xmlns:a16="http://schemas.microsoft.com/office/drawing/2014/main" id="{5FBF09AA-9823-404F-9E61-38C5A76A92DA}"/>
              </a:ext>
            </a:extLst>
          </p:cNvPr>
          <p:cNvCxnSpPr>
            <a:cxnSpLocks/>
          </p:cNvCxnSpPr>
          <p:nvPr/>
        </p:nvCxnSpPr>
        <p:spPr>
          <a:xfrm flipV="1">
            <a:off x="3119120" y="4237844"/>
            <a:ext cx="2153920" cy="101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30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A87C4E-F160-974C-9E32-FD9635E25800}"/>
              </a:ext>
            </a:extLst>
          </p:cNvPr>
          <p:cNvSpPr>
            <a:spLocks noGrp="1"/>
          </p:cNvSpPr>
          <p:nvPr>
            <p:ph type="title"/>
          </p:nvPr>
        </p:nvSpPr>
        <p:spPr/>
        <p:txBody>
          <a:bodyPr/>
          <a:lstStyle/>
          <a:p>
            <a:endParaRPr lang="it-IT"/>
          </a:p>
        </p:txBody>
      </p:sp>
      <p:pic>
        <p:nvPicPr>
          <p:cNvPr id="6" name="Segnaposto contenuto 5">
            <a:extLst>
              <a:ext uri="{FF2B5EF4-FFF2-40B4-BE49-F238E27FC236}">
                <a16:creationId xmlns:a16="http://schemas.microsoft.com/office/drawing/2014/main" id="{7B7E3D72-FBA3-A849-AB78-34EDA3862F48}"/>
              </a:ext>
            </a:extLst>
          </p:cNvPr>
          <p:cNvPicPr>
            <a:picLocks noGrp="1" noChangeAspect="1"/>
          </p:cNvPicPr>
          <p:nvPr>
            <p:ph idx="1"/>
          </p:nvPr>
        </p:nvPicPr>
        <p:blipFill>
          <a:blip r:embed="rId2"/>
          <a:stretch>
            <a:fillRect/>
          </a:stretch>
        </p:blipFill>
        <p:spPr>
          <a:xfrm>
            <a:off x="5990163" y="609600"/>
            <a:ext cx="5873264" cy="5357243"/>
          </a:xfrm>
        </p:spPr>
      </p:pic>
      <p:pic>
        <p:nvPicPr>
          <p:cNvPr id="8" name="Immagine 7">
            <a:extLst>
              <a:ext uri="{FF2B5EF4-FFF2-40B4-BE49-F238E27FC236}">
                <a16:creationId xmlns:a16="http://schemas.microsoft.com/office/drawing/2014/main" id="{70280A59-373A-6540-AF39-2C81C5708BFA}"/>
              </a:ext>
            </a:extLst>
          </p:cNvPr>
          <p:cNvPicPr>
            <a:picLocks noChangeAspect="1"/>
          </p:cNvPicPr>
          <p:nvPr/>
        </p:nvPicPr>
        <p:blipFill>
          <a:blip r:embed="rId3"/>
          <a:stretch>
            <a:fillRect/>
          </a:stretch>
        </p:blipFill>
        <p:spPr>
          <a:xfrm>
            <a:off x="475594" y="119921"/>
            <a:ext cx="5514569" cy="6858000"/>
          </a:xfrm>
          <a:prstGeom prst="rect">
            <a:avLst/>
          </a:prstGeom>
        </p:spPr>
      </p:pic>
    </p:spTree>
    <p:extLst>
      <p:ext uri="{BB962C8B-B14F-4D97-AF65-F5344CB8AC3E}">
        <p14:creationId xmlns:p14="http://schemas.microsoft.com/office/powerpoint/2010/main" val="166428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570AE481-8120-8049-923E-CE218431F8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478" y="978318"/>
            <a:ext cx="11796000" cy="5465658"/>
          </a:xfrm>
        </p:spPr>
      </p:pic>
    </p:spTree>
    <p:extLst>
      <p:ext uri="{BB962C8B-B14F-4D97-AF65-F5344CB8AC3E}">
        <p14:creationId xmlns:p14="http://schemas.microsoft.com/office/powerpoint/2010/main" val="616119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1E8516E-B2FE-254C-9E34-21589922FCC3}"/>
              </a:ext>
            </a:extLst>
          </p:cNvPr>
          <p:cNvSpPr>
            <a:spLocks noGrp="1"/>
          </p:cNvSpPr>
          <p:nvPr>
            <p:ph idx="1"/>
          </p:nvPr>
        </p:nvSpPr>
        <p:spPr>
          <a:xfrm>
            <a:off x="740780" y="578734"/>
            <a:ext cx="10613020" cy="5598229"/>
          </a:xfrm>
        </p:spPr>
        <p:txBody>
          <a:bodyPr>
            <a:normAutofit fontScale="55000" lnSpcReduction="20000"/>
          </a:bodyPr>
          <a:lstStyle/>
          <a:p>
            <a:pPr marL="0" lvl="0" indent="0">
              <a:buNone/>
            </a:pPr>
            <a:r>
              <a:rPr lang="it-IT" u="sng" dirty="0"/>
              <a:t>Suggerimenti bibliografici</a:t>
            </a:r>
          </a:p>
          <a:p>
            <a:pPr lvl="0"/>
            <a:r>
              <a:rPr lang="it-IT" dirty="0"/>
              <a:t>S. ZILLI </a:t>
            </a:r>
            <a:r>
              <a:rPr lang="it-IT" i="1" dirty="0"/>
              <a:t>Geografia elettorale del Friuli - Venezia Giulia (1919-1996). Consenso, territorio e società</a:t>
            </a:r>
            <a:r>
              <a:rPr lang="it-IT" dirty="0"/>
              <a:t>, Udine, I.F.S.M.L., 2000. </a:t>
            </a:r>
          </a:p>
          <a:p>
            <a:pPr lvl="0"/>
            <a:r>
              <a:rPr lang="it-IT" dirty="0"/>
              <a:t>S. ZILLI, </a:t>
            </a:r>
            <a:r>
              <a:rPr lang="it-IT" i="1" dirty="0"/>
              <a:t>Geografia del consenso elettorale nel Friuli del primo dopoguerra (1919-1924)</a:t>
            </a:r>
            <a:r>
              <a:rPr lang="it-IT" dirty="0"/>
              <a:t>, in G. Corni (a cura di),</a:t>
            </a:r>
            <a:r>
              <a:rPr lang="it-IT" i="1" dirty="0"/>
              <a:t> Il Friuli. Storia e Società. Vol. III. La crisi dello stato liberale</a:t>
            </a:r>
            <a:r>
              <a:rPr lang="it-IT" dirty="0"/>
              <a:t>, Udine, I.F.S.M.L., 2000, pp.237-271.</a:t>
            </a:r>
          </a:p>
          <a:p>
            <a:pPr lvl="0"/>
            <a:r>
              <a:rPr lang="it-IT" dirty="0"/>
              <a:t>S. ZILLI, </a:t>
            </a:r>
            <a:r>
              <a:rPr lang="it-IT" i="1" dirty="0"/>
              <a:t>La Bassa friulana e le sue bonifiche novecentesche, </a:t>
            </a:r>
            <a:r>
              <a:rPr lang="it-IT" dirty="0"/>
              <a:t>in A. M. VINCI (a cura di), </a:t>
            </a:r>
            <a:r>
              <a:rPr lang="it-IT" i="1" dirty="0"/>
              <a:t>Il Friuli. Società e storia. Vol. IV. Il regime fascista</a:t>
            </a:r>
            <a:r>
              <a:rPr lang="it-IT" dirty="0"/>
              <a:t>, Udine, I.F.S.M.L., 2006, pp. 213-240 </a:t>
            </a:r>
          </a:p>
          <a:p>
            <a:r>
              <a:rPr lang="it-IT" dirty="0"/>
              <a:t>G.BERGAMINI [</a:t>
            </a:r>
            <a:r>
              <a:rPr lang="it-IT" dirty="0" err="1"/>
              <a:t>acd</a:t>
            </a:r>
            <a:r>
              <a:rPr lang="it-IT" dirty="0"/>
              <a:t>], </a:t>
            </a:r>
            <a:r>
              <a:rPr lang="it-IT" i="1" dirty="0"/>
              <a:t>Bassa Friulana. Tre secoli di bonifica</a:t>
            </a:r>
            <a:r>
              <a:rPr lang="it-IT" dirty="0"/>
              <a:t>, Udine, </a:t>
            </a:r>
            <a:r>
              <a:rPr lang="it-IT" dirty="0" err="1"/>
              <a:t>Cons</a:t>
            </a:r>
            <a:r>
              <a:rPr lang="it-IT" dirty="0"/>
              <a:t>. bonifica Bassa Friulana, 1990</a:t>
            </a:r>
          </a:p>
          <a:p>
            <a:r>
              <a:rPr lang="it-IT" dirty="0"/>
              <a:t>A. BIANCHETTI, </a:t>
            </a:r>
            <a:r>
              <a:rPr lang="it-IT" i="1" dirty="0"/>
              <a:t>Aspetti del paesaggio agrario friulano durante il periodo fascista</a:t>
            </a:r>
            <a:r>
              <a:rPr lang="it-IT" dirty="0"/>
              <a:t>, in “Storia contemporanea in Friuli”, XV (1985), pp.35 - 76</a:t>
            </a:r>
          </a:p>
          <a:p>
            <a:r>
              <a:rPr lang="it-IT" dirty="0"/>
              <a:t>L.DONNINI, </a:t>
            </a:r>
            <a:r>
              <a:rPr lang="it-IT" i="1" dirty="0"/>
              <a:t>La bonifica del territorio di Aquileia in età teresiana. Politica del governo e strategia padronale</a:t>
            </a:r>
            <a:r>
              <a:rPr lang="it-IT" dirty="0"/>
              <a:t>, in “Annali di storia </a:t>
            </a:r>
            <a:r>
              <a:rPr lang="it-IT" dirty="0" err="1"/>
              <a:t>isontina</a:t>
            </a:r>
            <a:r>
              <a:rPr lang="it-IT" dirty="0"/>
              <a:t>”, II (1989), pp.31-49.</a:t>
            </a:r>
          </a:p>
          <a:p>
            <a:r>
              <a:rPr lang="it-IT" dirty="0"/>
              <a:t>P. GASPARI, </a:t>
            </a:r>
            <a:r>
              <a:rPr lang="it-IT" i="1" dirty="0"/>
              <a:t>Storia popolare della società contadina in Friuli,</a:t>
            </a:r>
            <a:r>
              <a:rPr lang="it-IT" dirty="0"/>
              <a:t> Monza, </a:t>
            </a:r>
            <a:r>
              <a:rPr lang="it-IT" dirty="0" err="1"/>
              <a:t>Piffarerio</a:t>
            </a:r>
            <a:r>
              <a:rPr lang="it-IT" dirty="0"/>
              <a:t>,  1976</a:t>
            </a:r>
          </a:p>
          <a:p>
            <a:r>
              <a:rPr lang="it-IT" dirty="0"/>
              <a:t>G.MARIUZ, </a:t>
            </a:r>
            <a:r>
              <a:rPr lang="it-IT" i="1" dirty="0"/>
              <a:t>Leghe bianche e rosse in un’area rurale friulana</a:t>
            </a:r>
            <a:r>
              <a:rPr lang="it-IT" dirty="0"/>
              <a:t>, in “Storia contemporanea in Friuli”, XVIII (1988), pp.67-104.</a:t>
            </a:r>
          </a:p>
          <a:p>
            <a:r>
              <a:rPr lang="it-IT" dirty="0"/>
              <a:t>M.PUPPINI,</a:t>
            </a:r>
            <a:r>
              <a:rPr lang="it-IT" i="1" dirty="0"/>
              <a:t> La terra e la fabbrica. Movimento operaio e contadino e capitalismo industriale alla </a:t>
            </a:r>
            <a:r>
              <a:rPr lang="it-IT" i="1" dirty="0" err="1"/>
              <a:t>Saici</a:t>
            </a:r>
            <a:r>
              <a:rPr lang="it-IT" i="1" dirty="0"/>
              <a:t> di Torviscosa (1937-1957),</a:t>
            </a:r>
            <a:r>
              <a:rPr lang="it-IT" dirty="0"/>
              <a:t> Udine, I.F.S.M.L., 1992.</a:t>
            </a:r>
          </a:p>
          <a:p>
            <a:r>
              <a:rPr lang="it-IT" dirty="0"/>
              <a:t>M. SETTIMO, </a:t>
            </a:r>
            <a:r>
              <a:rPr lang="it-IT" i="1" dirty="0"/>
              <a:t>Torviscosa 1940. Progetti e realizzazioni, speranze e fallimenti, truffe e soprusi nel nome dell'autarchia</a:t>
            </a:r>
            <a:r>
              <a:rPr lang="it-IT" dirty="0"/>
              <a:t>, Gruppo Consiliare Mareno Settimo, Torviscosa – UD -, 2020</a:t>
            </a:r>
          </a:p>
          <a:p>
            <a:pPr lvl="0"/>
            <a:r>
              <a:rPr lang="it-IT" dirty="0"/>
              <a:t>E. APIH, </a:t>
            </a:r>
            <a:r>
              <a:rPr lang="it-IT" i="1" dirty="0"/>
              <a:t>Italia, fascismo e antifascismo nella Venezia Giulia (1918-1943)</a:t>
            </a:r>
            <a:r>
              <a:rPr lang="it-IT" dirty="0"/>
              <a:t>, Bari, Laterza, 1966</a:t>
            </a:r>
          </a:p>
          <a:p>
            <a:pPr lvl="0"/>
            <a:r>
              <a:rPr lang="it-IT" dirty="0"/>
              <a:t>AA.VV., </a:t>
            </a:r>
            <a:r>
              <a:rPr lang="it-IT" i="1" dirty="0"/>
              <a:t>Friuli e Venezia Giulia. Storia del ‘900</a:t>
            </a:r>
            <a:r>
              <a:rPr lang="it-IT" dirty="0"/>
              <a:t>, Gorizia, LEG, 1997</a:t>
            </a:r>
          </a:p>
          <a:p>
            <a:r>
              <a:rPr lang="it-IT" dirty="0"/>
              <a:t>E. COLLOTTI, </a:t>
            </a:r>
            <a:r>
              <a:rPr lang="it-IT" i="1" dirty="0"/>
              <a:t> Il Litorale adriatico nel Nuovo Ordine Europeo 1943-1945</a:t>
            </a:r>
            <a:r>
              <a:rPr lang="it-IT" dirty="0"/>
              <a:t>, Milano, </a:t>
            </a:r>
            <a:r>
              <a:rPr lang="it-IT" dirty="0" err="1"/>
              <a:t>Vangelista</a:t>
            </a:r>
            <a:r>
              <a:rPr lang="it-IT" dirty="0"/>
              <a:t>, 1974</a:t>
            </a:r>
          </a:p>
          <a:p>
            <a:r>
              <a:rPr lang="it-IT"/>
              <a:t>S. VOLK</a:t>
            </a:r>
            <a:r>
              <a:rPr lang="it-IT" dirty="0"/>
              <a:t>, </a:t>
            </a:r>
            <a:r>
              <a:rPr lang="it-IT" i="1" dirty="0"/>
              <a:t>Esuli a Trieste. Bonifica nazionale e rafforzamento dell’italianità sul confine orientale</a:t>
            </a:r>
            <a:r>
              <a:rPr lang="it-IT" dirty="0"/>
              <a:t>, Udine, </a:t>
            </a:r>
            <a:r>
              <a:rPr lang="it-IT" dirty="0" err="1"/>
              <a:t>KappaVu</a:t>
            </a:r>
            <a:r>
              <a:rPr lang="it-IT" dirty="0"/>
              <a:t>, 2004</a:t>
            </a:r>
          </a:p>
          <a:p>
            <a:endParaRPr lang="it-IT" dirty="0"/>
          </a:p>
          <a:p>
            <a:endParaRPr lang="it-IT" dirty="0"/>
          </a:p>
        </p:txBody>
      </p:sp>
    </p:spTree>
    <p:extLst>
      <p:ext uri="{BB962C8B-B14F-4D97-AF65-F5344CB8AC3E}">
        <p14:creationId xmlns:p14="http://schemas.microsoft.com/office/powerpoint/2010/main" val="201321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BE779D-1D0C-8D41-A302-0B151351357A}"/>
              </a:ext>
            </a:extLst>
          </p:cNvPr>
          <p:cNvSpPr>
            <a:spLocks noGrp="1"/>
          </p:cNvSpPr>
          <p:nvPr>
            <p:ph type="title"/>
          </p:nvPr>
        </p:nvSpPr>
        <p:spPr>
          <a:xfrm>
            <a:off x="673608" y="681038"/>
            <a:ext cx="6007100" cy="1325563"/>
          </a:xfrm>
        </p:spPr>
        <p:txBody>
          <a:bodyPr/>
          <a:lstStyle/>
          <a:p>
            <a:r>
              <a:rPr lang="it-IT" dirty="0"/>
              <a:t>Le lotte del Cormor (1950)</a:t>
            </a:r>
          </a:p>
        </p:txBody>
      </p:sp>
      <p:sp>
        <p:nvSpPr>
          <p:cNvPr id="3" name="Segnaposto contenuto 2">
            <a:extLst>
              <a:ext uri="{FF2B5EF4-FFF2-40B4-BE49-F238E27FC236}">
                <a16:creationId xmlns:a16="http://schemas.microsoft.com/office/drawing/2014/main" id="{3398739C-D176-FF41-A3B1-EE09665DC68D}"/>
              </a:ext>
            </a:extLst>
          </p:cNvPr>
          <p:cNvSpPr>
            <a:spLocks noGrp="1"/>
          </p:cNvSpPr>
          <p:nvPr>
            <p:ph idx="1"/>
          </p:nvPr>
        </p:nvSpPr>
        <p:spPr>
          <a:xfrm>
            <a:off x="673608" y="4402137"/>
            <a:ext cx="10668000" cy="1985963"/>
          </a:xfrm>
        </p:spPr>
        <p:txBody>
          <a:bodyPr/>
          <a:lstStyle/>
          <a:p>
            <a:r>
              <a:rPr lang="it-IT" sz="1800" dirty="0">
                <a:hlinkClick r:id="rId2"/>
              </a:rPr>
              <a:t>http://lottedelcormor.eu/it/home_ita/</a:t>
            </a:r>
            <a:endParaRPr lang="it-IT" sz="1800" dirty="0"/>
          </a:p>
          <a:p>
            <a:endParaRPr lang="it-IT" sz="800" dirty="0"/>
          </a:p>
          <a:p>
            <a:r>
              <a:rPr lang="it-IT" sz="1800" dirty="0">
                <a:hlinkClick r:id="rId3"/>
              </a:rPr>
              <a:t>https://www.raiplayradio.it/programmi/tresoldi/archivio/puntate/Le-lotte-del-Cormor-3e97a215-c2f0-4581-a37b-0631f006b912</a:t>
            </a:r>
            <a:endParaRPr lang="it-IT" sz="1800" dirty="0"/>
          </a:p>
          <a:p>
            <a:endParaRPr lang="it-IT" sz="800" dirty="0"/>
          </a:p>
          <a:p>
            <a:r>
              <a:rPr lang="it-IT" dirty="0"/>
              <a:t>Pier Paolo Pasolini, </a:t>
            </a:r>
            <a:r>
              <a:rPr lang="it-IT" i="1" dirty="0"/>
              <a:t>Il sogno di una cosa</a:t>
            </a:r>
            <a:endParaRPr lang="it-IT" dirty="0"/>
          </a:p>
        </p:txBody>
      </p:sp>
      <p:pic>
        <p:nvPicPr>
          <p:cNvPr id="4" name="Immagine 3">
            <a:extLst>
              <a:ext uri="{FF2B5EF4-FFF2-40B4-BE49-F238E27FC236}">
                <a16:creationId xmlns:a16="http://schemas.microsoft.com/office/drawing/2014/main" id="{85770F87-DE33-5644-982A-A6ABA81C37C1}"/>
              </a:ext>
            </a:extLst>
          </p:cNvPr>
          <p:cNvPicPr>
            <a:picLocks noChangeAspect="1"/>
          </p:cNvPicPr>
          <p:nvPr/>
        </p:nvPicPr>
        <p:blipFill>
          <a:blip r:embed="rId4"/>
          <a:stretch>
            <a:fillRect/>
          </a:stretch>
        </p:blipFill>
        <p:spPr>
          <a:xfrm>
            <a:off x="6908496" y="571500"/>
            <a:ext cx="4533392" cy="3535574"/>
          </a:xfrm>
          <a:prstGeom prst="rect">
            <a:avLst/>
          </a:prstGeom>
        </p:spPr>
      </p:pic>
    </p:spTree>
    <p:extLst>
      <p:ext uri="{BB962C8B-B14F-4D97-AF65-F5344CB8AC3E}">
        <p14:creationId xmlns:p14="http://schemas.microsoft.com/office/powerpoint/2010/main" val="1652353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F1660B-C00A-E54D-9D40-3023861A03AF}"/>
              </a:ext>
            </a:extLst>
          </p:cNvPr>
          <p:cNvSpPr>
            <a:spLocks noGrp="1"/>
          </p:cNvSpPr>
          <p:nvPr>
            <p:ph type="title"/>
          </p:nvPr>
        </p:nvSpPr>
        <p:spPr/>
        <p:txBody>
          <a:bodyPr/>
          <a:lstStyle/>
          <a:p>
            <a:r>
              <a:rPr lang="it-IT" dirty="0"/>
              <a:t>18 aprile 1948</a:t>
            </a:r>
          </a:p>
        </p:txBody>
      </p:sp>
      <p:sp>
        <p:nvSpPr>
          <p:cNvPr id="3" name="Segnaposto contenuto 2">
            <a:extLst>
              <a:ext uri="{FF2B5EF4-FFF2-40B4-BE49-F238E27FC236}">
                <a16:creationId xmlns:a16="http://schemas.microsoft.com/office/drawing/2014/main" id="{E634319F-D693-D44A-89EC-36345DF27E14}"/>
              </a:ext>
            </a:extLst>
          </p:cNvPr>
          <p:cNvSpPr>
            <a:spLocks noGrp="1"/>
          </p:cNvSpPr>
          <p:nvPr>
            <p:ph idx="1"/>
          </p:nvPr>
        </p:nvSpPr>
        <p:spPr/>
        <p:txBody>
          <a:bodyPr>
            <a:normAutofit/>
          </a:bodyPr>
          <a:lstStyle/>
          <a:p>
            <a:pPr marL="0" indent="0">
              <a:buNone/>
            </a:pPr>
            <a:r>
              <a:rPr lang="it-IT" sz="2400" dirty="0"/>
              <a:t>Province di Udine e Gorizia</a:t>
            </a:r>
          </a:p>
          <a:p>
            <a:r>
              <a:rPr lang="it-IT" sz="2400" dirty="0"/>
              <a:t>Voti validi 560.000 (+ 150.000 rispetto al voto per Costituente)</a:t>
            </a:r>
          </a:p>
          <a:p>
            <a:pPr marL="0" indent="0">
              <a:buNone/>
            </a:pPr>
            <a:endParaRPr lang="it-IT" sz="2400" dirty="0"/>
          </a:p>
          <a:p>
            <a:pPr algn="ctr"/>
            <a:r>
              <a:rPr lang="it-IT" sz="2400" dirty="0"/>
              <a:t>Dc 56,8% (+125.000 voti)</a:t>
            </a:r>
          </a:p>
          <a:p>
            <a:pPr algn="ctr"/>
            <a:endParaRPr lang="it-IT" sz="2400" dirty="0"/>
          </a:p>
          <a:p>
            <a:pPr algn="ctr"/>
            <a:r>
              <a:rPr lang="it-IT" sz="2400" dirty="0"/>
              <a:t>Fronte popolare 22,3% (- 55.000 rispetto a </a:t>
            </a:r>
            <a:r>
              <a:rPr lang="it-IT" sz="2400" dirty="0" err="1"/>
              <a:t>pci+psi</a:t>
            </a:r>
            <a:r>
              <a:rPr lang="it-IT" sz="2400" dirty="0"/>
              <a:t>)</a:t>
            </a:r>
          </a:p>
          <a:p>
            <a:pPr algn="ctr"/>
            <a:endParaRPr lang="it-IT" sz="2400" dirty="0"/>
          </a:p>
          <a:p>
            <a:pPr algn="ctr"/>
            <a:r>
              <a:rPr lang="it-IT" sz="2400" dirty="0"/>
              <a:t>Unione socialista 13,7%</a:t>
            </a:r>
          </a:p>
          <a:p>
            <a:endParaRPr lang="it-IT" dirty="0"/>
          </a:p>
          <a:p>
            <a:endParaRPr lang="it-IT" dirty="0"/>
          </a:p>
        </p:txBody>
      </p:sp>
    </p:spTree>
    <p:extLst>
      <p:ext uri="{BB962C8B-B14F-4D97-AF65-F5344CB8AC3E}">
        <p14:creationId xmlns:p14="http://schemas.microsoft.com/office/powerpoint/2010/main" val="180639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77C9B9-CC02-5B4F-8EFF-CA521E3BCBEE}"/>
              </a:ext>
            </a:extLst>
          </p:cNvPr>
          <p:cNvSpPr>
            <a:spLocks noGrp="1"/>
          </p:cNvSpPr>
          <p:nvPr>
            <p:ph type="title"/>
          </p:nvPr>
        </p:nvSpPr>
        <p:spPr>
          <a:xfrm>
            <a:off x="677333" y="609600"/>
            <a:ext cx="9350069" cy="1320800"/>
          </a:xfrm>
        </p:spPr>
        <p:txBody>
          <a:bodyPr>
            <a:normAutofit fontScale="90000"/>
          </a:bodyPr>
          <a:lstStyle/>
          <a:p>
            <a:r>
              <a:rPr lang="it-IT" dirty="0"/>
              <a:t>Camera Circoscrizione Udine-Belluno-Gorizia 1948</a:t>
            </a:r>
            <a:br>
              <a:rPr lang="it-IT" dirty="0"/>
            </a:br>
            <a:endParaRPr lang="it-IT" dirty="0"/>
          </a:p>
        </p:txBody>
      </p:sp>
      <p:graphicFrame>
        <p:nvGraphicFramePr>
          <p:cNvPr id="4" name="Segnaposto contenuto 3">
            <a:extLst>
              <a:ext uri="{FF2B5EF4-FFF2-40B4-BE49-F238E27FC236}">
                <a16:creationId xmlns:a16="http://schemas.microsoft.com/office/drawing/2014/main" id="{FA4AD03A-4E94-1B49-AD70-8CB524F08D62}"/>
              </a:ext>
            </a:extLst>
          </p:cNvPr>
          <p:cNvGraphicFramePr>
            <a:graphicFrameLocks noGrp="1"/>
          </p:cNvGraphicFramePr>
          <p:nvPr>
            <p:ph idx="1"/>
          </p:nvPr>
        </p:nvGraphicFramePr>
        <p:xfrm>
          <a:off x="940804" y="1519318"/>
          <a:ext cx="9644537" cy="4766795"/>
        </p:xfrm>
        <a:graphic>
          <a:graphicData uri="http://schemas.openxmlformats.org/drawingml/2006/table">
            <a:tbl>
              <a:tblPr firstRow="1" bandRow="1">
                <a:tableStyleId>{5C22544A-7EE6-4342-B048-85BDC9FD1C3A}</a:tableStyleId>
              </a:tblPr>
              <a:tblGrid>
                <a:gridCol w="5656765">
                  <a:extLst>
                    <a:ext uri="{9D8B030D-6E8A-4147-A177-3AD203B41FA5}">
                      <a16:colId xmlns:a16="http://schemas.microsoft.com/office/drawing/2014/main" val="3193332994"/>
                    </a:ext>
                  </a:extLst>
                </a:gridCol>
                <a:gridCol w="1284542">
                  <a:extLst>
                    <a:ext uri="{9D8B030D-6E8A-4147-A177-3AD203B41FA5}">
                      <a16:colId xmlns:a16="http://schemas.microsoft.com/office/drawing/2014/main" val="4225096288"/>
                    </a:ext>
                  </a:extLst>
                </a:gridCol>
                <a:gridCol w="1117884">
                  <a:extLst>
                    <a:ext uri="{9D8B030D-6E8A-4147-A177-3AD203B41FA5}">
                      <a16:colId xmlns:a16="http://schemas.microsoft.com/office/drawing/2014/main" val="3442005281"/>
                    </a:ext>
                  </a:extLst>
                </a:gridCol>
                <a:gridCol w="1585346">
                  <a:extLst>
                    <a:ext uri="{9D8B030D-6E8A-4147-A177-3AD203B41FA5}">
                      <a16:colId xmlns:a16="http://schemas.microsoft.com/office/drawing/2014/main" val="2855918579"/>
                    </a:ext>
                  </a:extLst>
                </a:gridCol>
              </a:tblGrid>
              <a:tr h="329698">
                <a:tc>
                  <a:txBody>
                    <a:bodyPr/>
                    <a:lstStyle/>
                    <a:p>
                      <a:r>
                        <a:rPr lang="it-IT" dirty="0"/>
                        <a:t>partito</a:t>
                      </a:r>
                    </a:p>
                  </a:txBody>
                  <a:tcPr/>
                </a:tc>
                <a:tc>
                  <a:txBody>
                    <a:bodyPr/>
                    <a:lstStyle/>
                    <a:p>
                      <a:pPr algn="ctr"/>
                      <a:r>
                        <a:rPr lang="it-IT" dirty="0"/>
                        <a:t>voti</a:t>
                      </a:r>
                    </a:p>
                  </a:txBody>
                  <a:tcPr/>
                </a:tc>
                <a:tc>
                  <a:txBody>
                    <a:bodyPr/>
                    <a:lstStyle/>
                    <a:p>
                      <a:pPr algn="ctr"/>
                      <a:r>
                        <a:rPr lang="it-IT" dirty="0"/>
                        <a:t>%</a:t>
                      </a:r>
                    </a:p>
                  </a:txBody>
                  <a:tcPr/>
                </a:tc>
                <a:tc>
                  <a:txBody>
                    <a:bodyPr/>
                    <a:lstStyle/>
                    <a:p>
                      <a:pPr algn="ctr"/>
                      <a:r>
                        <a:rPr lang="it-IT" dirty="0"/>
                        <a:t>Italia %</a:t>
                      </a:r>
                    </a:p>
                  </a:txBody>
                  <a:tcPr/>
                </a:tc>
                <a:extLst>
                  <a:ext uri="{0D108BD9-81ED-4DB2-BD59-A6C34878D82A}">
                    <a16:rowId xmlns:a16="http://schemas.microsoft.com/office/drawing/2014/main" val="514707649"/>
                  </a:ext>
                </a:extLst>
              </a:tr>
              <a:tr h="340900">
                <a:tc>
                  <a:txBody>
                    <a:bodyPr/>
                    <a:lstStyle/>
                    <a:p>
                      <a:r>
                        <a:rPr lang="it-IT" dirty="0"/>
                        <a:t>Democrazia cristiana</a:t>
                      </a:r>
                    </a:p>
                  </a:txBody>
                  <a:tcPr/>
                </a:tc>
                <a:tc>
                  <a:txBody>
                    <a:bodyPr/>
                    <a:lstStyle/>
                    <a:p>
                      <a:pPr algn="ctr"/>
                      <a:r>
                        <a:rPr lang="it-IT" dirty="0"/>
                        <a:t>397471</a:t>
                      </a:r>
                    </a:p>
                  </a:txBody>
                  <a:tcPr/>
                </a:tc>
                <a:tc>
                  <a:txBody>
                    <a:bodyPr/>
                    <a:lstStyle/>
                    <a:p>
                      <a:pPr algn="ctr"/>
                      <a:r>
                        <a:rPr lang="it-IT" dirty="0"/>
                        <a:t>57,8</a:t>
                      </a:r>
                    </a:p>
                  </a:txBody>
                  <a:tcPr/>
                </a:tc>
                <a:tc>
                  <a:txBody>
                    <a:bodyPr/>
                    <a:lstStyle/>
                    <a:p>
                      <a:pPr algn="ctr"/>
                      <a:r>
                        <a:rPr lang="it-IT" dirty="0"/>
                        <a:t>48,5</a:t>
                      </a:r>
                    </a:p>
                  </a:txBody>
                  <a:tcPr/>
                </a:tc>
                <a:extLst>
                  <a:ext uri="{0D108BD9-81ED-4DB2-BD59-A6C34878D82A}">
                    <a16:rowId xmlns:a16="http://schemas.microsoft.com/office/drawing/2014/main" val="4221157093"/>
                  </a:ext>
                </a:extLst>
              </a:tr>
              <a:tr h="333743">
                <a:tc>
                  <a:txBody>
                    <a:bodyPr/>
                    <a:lstStyle/>
                    <a:p>
                      <a:r>
                        <a:rPr lang="it-IT" dirty="0"/>
                        <a:t>Fronte popolare</a:t>
                      </a:r>
                    </a:p>
                  </a:txBody>
                  <a:tcPr/>
                </a:tc>
                <a:tc>
                  <a:txBody>
                    <a:bodyPr/>
                    <a:lstStyle/>
                    <a:p>
                      <a:pPr algn="ctr"/>
                      <a:r>
                        <a:rPr lang="it-IT" dirty="0"/>
                        <a:t>144679</a:t>
                      </a:r>
                    </a:p>
                  </a:txBody>
                  <a:tcPr/>
                </a:tc>
                <a:tc>
                  <a:txBody>
                    <a:bodyPr/>
                    <a:lstStyle/>
                    <a:p>
                      <a:pPr algn="ctr"/>
                      <a:r>
                        <a:rPr lang="it-IT" dirty="0"/>
                        <a:t>21,1</a:t>
                      </a:r>
                    </a:p>
                  </a:txBody>
                  <a:tcPr/>
                </a:tc>
                <a:tc>
                  <a:txBody>
                    <a:bodyPr/>
                    <a:lstStyle/>
                    <a:p>
                      <a:pPr algn="ctr"/>
                      <a:r>
                        <a:rPr lang="it-IT" dirty="0"/>
                        <a:t>31</a:t>
                      </a:r>
                    </a:p>
                  </a:txBody>
                  <a:tcPr/>
                </a:tc>
                <a:extLst>
                  <a:ext uri="{0D108BD9-81ED-4DB2-BD59-A6C34878D82A}">
                    <a16:rowId xmlns:a16="http://schemas.microsoft.com/office/drawing/2014/main" val="3093228296"/>
                  </a:ext>
                </a:extLst>
              </a:tr>
              <a:tr h="329698">
                <a:tc>
                  <a:txBody>
                    <a:bodyPr/>
                    <a:lstStyle/>
                    <a:p>
                      <a:r>
                        <a:rPr lang="it-IT" dirty="0"/>
                        <a:t>Unità socialista</a:t>
                      </a:r>
                    </a:p>
                  </a:txBody>
                  <a:tcPr/>
                </a:tc>
                <a:tc>
                  <a:txBody>
                    <a:bodyPr/>
                    <a:lstStyle/>
                    <a:p>
                      <a:pPr algn="ctr"/>
                      <a:r>
                        <a:rPr lang="it-IT" dirty="0"/>
                        <a:t>97181</a:t>
                      </a:r>
                    </a:p>
                  </a:txBody>
                  <a:tcPr/>
                </a:tc>
                <a:tc>
                  <a:txBody>
                    <a:bodyPr/>
                    <a:lstStyle/>
                    <a:p>
                      <a:pPr algn="ctr"/>
                      <a:r>
                        <a:rPr lang="it-IT" dirty="0"/>
                        <a:t>14,1</a:t>
                      </a:r>
                    </a:p>
                  </a:txBody>
                  <a:tcPr/>
                </a:tc>
                <a:tc>
                  <a:txBody>
                    <a:bodyPr/>
                    <a:lstStyle/>
                    <a:p>
                      <a:pPr algn="ctr"/>
                      <a:r>
                        <a:rPr lang="it-IT" dirty="0"/>
                        <a:t>7,1</a:t>
                      </a:r>
                    </a:p>
                  </a:txBody>
                  <a:tcPr/>
                </a:tc>
                <a:extLst>
                  <a:ext uri="{0D108BD9-81ED-4DB2-BD59-A6C34878D82A}">
                    <a16:rowId xmlns:a16="http://schemas.microsoft.com/office/drawing/2014/main" val="1914808980"/>
                  </a:ext>
                </a:extLst>
              </a:tr>
              <a:tr h="346351">
                <a:tc>
                  <a:txBody>
                    <a:bodyPr/>
                    <a:lstStyle/>
                    <a:p>
                      <a:r>
                        <a:rPr lang="it-IT" dirty="0"/>
                        <a:t>Blocco nazionale</a:t>
                      </a:r>
                    </a:p>
                  </a:txBody>
                  <a:tcPr/>
                </a:tc>
                <a:tc>
                  <a:txBody>
                    <a:bodyPr/>
                    <a:lstStyle/>
                    <a:p>
                      <a:pPr algn="ctr"/>
                      <a:r>
                        <a:rPr lang="it-IT" dirty="0"/>
                        <a:t>15626</a:t>
                      </a:r>
                    </a:p>
                  </a:txBody>
                  <a:tcPr/>
                </a:tc>
                <a:tc>
                  <a:txBody>
                    <a:bodyPr/>
                    <a:lstStyle/>
                    <a:p>
                      <a:pPr algn="ctr"/>
                      <a:r>
                        <a:rPr lang="it-IT" dirty="0"/>
                        <a:t>2,3</a:t>
                      </a:r>
                    </a:p>
                  </a:txBody>
                  <a:tcPr/>
                </a:tc>
                <a:tc>
                  <a:txBody>
                    <a:bodyPr/>
                    <a:lstStyle/>
                    <a:p>
                      <a:pPr algn="ctr"/>
                      <a:r>
                        <a:rPr lang="it-IT" dirty="0"/>
                        <a:t>3,8</a:t>
                      </a:r>
                    </a:p>
                  </a:txBody>
                  <a:tcPr/>
                </a:tc>
                <a:extLst>
                  <a:ext uri="{0D108BD9-81ED-4DB2-BD59-A6C34878D82A}">
                    <a16:rowId xmlns:a16="http://schemas.microsoft.com/office/drawing/2014/main" val="1117372115"/>
                  </a:ext>
                </a:extLst>
              </a:tr>
              <a:tr h="340900">
                <a:tc>
                  <a:txBody>
                    <a:bodyPr/>
                    <a:lstStyle/>
                    <a:p>
                      <a:r>
                        <a:rPr lang="it-IT" dirty="0"/>
                        <a:t>Movimento sociale italiano</a:t>
                      </a:r>
                    </a:p>
                  </a:txBody>
                  <a:tcPr/>
                </a:tc>
                <a:tc>
                  <a:txBody>
                    <a:bodyPr/>
                    <a:lstStyle/>
                    <a:p>
                      <a:pPr algn="ctr"/>
                      <a:r>
                        <a:rPr lang="it-IT" dirty="0"/>
                        <a:t>8938</a:t>
                      </a:r>
                    </a:p>
                  </a:txBody>
                  <a:tcPr/>
                </a:tc>
                <a:tc>
                  <a:txBody>
                    <a:bodyPr/>
                    <a:lstStyle/>
                    <a:p>
                      <a:pPr algn="ctr"/>
                      <a:r>
                        <a:rPr lang="it-IT" dirty="0"/>
                        <a:t>1,3</a:t>
                      </a:r>
                    </a:p>
                  </a:txBody>
                  <a:tcPr/>
                </a:tc>
                <a:tc>
                  <a:txBody>
                    <a:bodyPr/>
                    <a:lstStyle/>
                    <a:p>
                      <a:pPr algn="ctr"/>
                      <a:r>
                        <a:rPr lang="it-IT" dirty="0"/>
                        <a:t>2</a:t>
                      </a:r>
                    </a:p>
                  </a:txBody>
                  <a:tcPr/>
                </a:tc>
                <a:extLst>
                  <a:ext uri="{0D108BD9-81ED-4DB2-BD59-A6C34878D82A}">
                    <a16:rowId xmlns:a16="http://schemas.microsoft.com/office/drawing/2014/main" val="3513060820"/>
                  </a:ext>
                </a:extLst>
              </a:tr>
              <a:tr h="340900">
                <a:tc>
                  <a:txBody>
                    <a:bodyPr/>
                    <a:lstStyle/>
                    <a:p>
                      <a:r>
                        <a:rPr lang="it-IT" dirty="0"/>
                        <a:t>Partito repubblicano italiano</a:t>
                      </a:r>
                    </a:p>
                  </a:txBody>
                  <a:tcPr/>
                </a:tc>
                <a:tc>
                  <a:txBody>
                    <a:bodyPr/>
                    <a:lstStyle/>
                    <a:p>
                      <a:pPr algn="ctr"/>
                      <a:r>
                        <a:rPr lang="it-IT" dirty="0"/>
                        <a:t>6891</a:t>
                      </a:r>
                    </a:p>
                  </a:txBody>
                  <a:tcPr/>
                </a:tc>
                <a:tc>
                  <a:txBody>
                    <a:bodyPr/>
                    <a:lstStyle/>
                    <a:p>
                      <a:pPr algn="ctr"/>
                      <a:r>
                        <a:rPr lang="it-IT" dirty="0"/>
                        <a:t>1</a:t>
                      </a:r>
                    </a:p>
                  </a:txBody>
                  <a:tcPr/>
                </a:tc>
                <a:tc>
                  <a:txBody>
                    <a:bodyPr/>
                    <a:lstStyle/>
                    <a:p>
                      <a:pPr algn="ctr"/>
                      <a:r>
                        <a:rPr lang="it-IT" dirty="0"/>
                        <a:t>2,5</a:t>
                      </a:r>
                    </a:p>
                  </a:txBody>
                  <a:tcPr/>
                </a:tc>
                <a:extLst>
                  <a:ext uri="{0D108BD9-81ED-4DB2-BD59-A6C34878D82A}">
                    <a16:rowId xmlns:a16="http://schemas.microsoft.com/office/drawing/2014/main" val="3890214130"/>
                  </a:ext>
                </a:extLst>
              </a:tr>
              <a:tr h="329698">
                <a:tc>
                  <a:txBody>
                    <a:bodyPr/>
                    <a:lstStyle/>
                    <a:p>
                      <a:r>
                        <a:rPr lang="it-IT" dirty="0"/>
                        <a:t>Partito cristiano sociale</a:t>
                      </a:r>
                    </a:p>
                  </a:txBody>
                  <a:tcPr/>
                </a:tc>
                <a:tc>
                  <a:txBody>
                    <a:bodyPr/>
                    <a:lstStyle/>
                    <a:p>
                      <a:pPr algn="ctr"/>
                      <a:r>
                        <a:rPr lang="it-IT" dirty="0"/>
                        <a:t>6197</a:t>
                      </a:r>
                    </a:p>
                  </a:txBody>
                  <a:tcPr/>
                </a:tc>
                <a:tc>
                  <a:txBody>
                    <a:bodyPr/>
                    <a:lstStyle/>
                    <a:p>
                      <a:pPr algn="ctr"/>
                      <a:r>
                        <a:rPr lang="it-IT" dirty="0"/>
                        <a:t>0.9</a:t>
                      </a:r>
                    </a:p>
                  </a:txBody>
                  <a:tcPr/>
                </a:tc>
                <a:tc>
                  <a:txBody>
                    <a:bodyPr/>
                    <a:lstStyle/>
                    <a:p>
                      <a:pPr algn="ctr"/>
                      <a:r>
                        <a:rPr lang="it-IT" dirty="0"/>
                        <a:t>0,3</a:t>
                      </a:r>
                    </a:p>
                  </a:txBody>
                  <a:tcPr/>
                </a:tc>
                <a:extLst>
                  <a:ext uri="{0D108BD9-81ED-4DB2-BD59-A6C34878D82A}">
                    <a16:rowId xmlns:a16="http://schemas.microsoft.com/office/drawing/2014/main" val="830358203"/>
                  </a:ext>
                </a:extLst>
              </a:tr>
              <a:tr h="353565">
                <a:tc>
                  <a:txBody>
                    <a:bodyPr/>
                    <a:lstStyle/>
                    <a:p>
                      <a:r>
                        <a:rPr lang="it-IT" dirty="0"/>
                        <a:t>Blocco popolare unionista</a:t>
                      </a:r>
                    </a:p>
                  </a:txBody>
                  <a:tcPr/>
                </a:tc>
                <a:tc>
                  <a:txBody>
                    <a:bodyPr/>
                    <a:lstStyle/>
                    <a:p>
                      <a:pPr algn="ctr"/>
                      <a:r>
                        <a:rPr lang="it-IT" dirty="0"/>
                        <a:t>4810</a:t>
                      </a:r>
                    </a:p>
                  </a:txBody>
                  <a:tcPr/>
                </a:tc>
                <a:tc>
                  <a:txBody>
                    <a:bodyPr/>
                    <a:lstStyle/>
                    <a:p>
                      <a:pPr algn="ctr"/>
                      <a:r>
                        <a:rPr lang="it-IT" dirty="0"/>
                        <a:t>0.7</a:t>
                      </a:r>
                    </a:p>
                  </a:txBody>
                  <a:tcPr/>
                </a:tc>
                <a:tc>
                  <a:txBody>
                    <a:bodyPr/>
                    <a:lstStyle/>
                    <a:p>
                      <a:pPr algn="ctr"/>
                      <a:r>
                        <a:rPr lang="it-IT" dirty="0"/>
                        <a:t>0,1</a:t>
                      </a:r>
                    </a:p>
                  </a:txBody>
                  <a:tcPr/>
                </a:tc>
                <a:extLst>
                  <a:ext uri="{0D108BD9-81ED-4DB2-BD59-A6C34878D82A}">
                    <a16:rowId xmlns:a16="http://schemas.microsoft.com/office/drawing/2014/main" val="3088407437"/>
                  </a:ext>
                </a:extLst>
              </a:tr>
              <a:tr h="369019">
                <a:tc>
                  <a:txBody>
                    <a:bodyPr/>
                    <a:lstStyle/>
                    <a:p>
                      <a:r>
                        <a:rPr lang="it-IT" dirty="0"/>
                        <a:t>Partito nazionale monarchico</a:t>
                      </a:r>
                    </a:p>
                  </a:txBody>
                  <a:tcPr/>
                </a:tc>
                <a:tc>
                  <a:txBody>
                    <a:bodyPr/>
                    <a:lstStyle/>
                    <a:p>
                      <a:pPr algn="ctr"/>
                      <a:r>
                        <a:rPr lang="it-IT" dirty="0"/>
                        <a:t>4740</a:t>
                      </a:r>
                    </a:p>
                  </a:txBody>
                  <a:tcPr/>
                </a:tc>
                <a:tc>
                  <a:txBody>
                    <a:bodyPr/>
                    <a:lstStyle/>
                    <a:p>
                      <a:pPr algn="ctr"/>
                      <a:r>
                        <a:rPr lang="it-IT" dirty="0"/>
                        <a:t>0.7</a:t>
                      </a:r>
                    </a:p>
                  </a:txBody>
                  <a:tcPr/>
                </a:tc>
                <a:tc>
                  <a:txBody>
                    <a:bodyPr/>
                    <a:lstStyle/>
                    <a:p>
                      <a:pPr algn="ctr"/>
                      <a:r>
                        <a:rPr lang="it-IT" dirty="0"/>
                        <a:t>2,8</a:t>
                      </a:r>
                    </a:p>
                  </a:txBody>
                  <a:tcPr/>
                </a:tc>
                <a:extLst>
                  <a:ext uri="{0D108BD9-81ED-4DB2-BD59-A6C34878D82A}">
                    <a16:rowId xmlns:a16="http://schemas.microsoft.com/office/drawing/2014/main" val="2226477129"/>
                  </a:ext>
                </a:extLst>
              </a:tr>
              <a:tr h="354739">
                <a:tc>
                  <a:txBody>
                    <a:bodyPr/>
                    <a:lstStyle/>
                    <a:p>
                      <a:r>
                        <a:rPr lang="it-IT" dirty="0"/>
                        <a:t>Unione movimenti federalisti</a:t>
                      </a:r>
                    </a:p>
                  </a:txBody>
                  <a:tcPr/>
                </a:tc>
                <a:tc>
                  <a:txBody>
                    <a:bodyPr/>
                    <a:lstStyle/>
                    <a:p>
                      <a:pPr algn="ctr"/>
                      <a:r>
                        <a:rPr lang="it-IT" dirty="0"/>
                        <a:t>792</a:t>
                      </a:r>
                    </a:p>
                  </a:txBody>
                  <a:tcPr/>
                </a:tc>
                <a:tc>
                  <a:txBody>
                    <a:bodyPr/>
                    <a:lstStyle/>
                    <a:p>
                      <a:pPr algn="ctr"/>
                      <a:r>
                        <a:rPr lang="it-IT" dirty="0"/>
                        <a:t>0,01</a:t>
                      </a:r>
                    </a:p>
                  </a:txBody>
                  <a:tcPr/>
                </a:tc>
                <a:tc>
                  <a:txBody>
                    <a:bodyPr/>
                    <a:lstStyle/>
                    <a:p>
                      <a:pPr algn="ctr"/>
                      <a:r>
                        <a:rPr lang="it-IT" dirty="0"/>
                        <a:t>0,2</a:t>
                      </a:r>
                    </a:p>
                  </a:txBody>
                  <a:tcPr/>
                </a:tc>
                <a:extLst>
                  <a:ext uri="{0D108BD9-81ED-4DB2-BD59-A6C34878D82A}">
                    <a16:rowId xmlns:a16="http://schemas.microsoft.com/office/drawing/2014/main" val="2466864002"/>
                  </a:ext>
                </a:extLst>
              </a:tr>
              <a:tr h="374416">
                <a:tc>
                  <a:txBody>
                    <a:bodyPr/>
                    <a:lstStyle/>
                    <a:p>
                      <a:r>
                        <a:rPr lang="it-IT" dirty="0"/>
                        <a:t>Concentrazione nazionale combattenti uniti</a:t>
                      </a:r>
                    </a:p>
                  </a:txBody>
                  <a:tcPr/>
                </a:tc>
                <a:tc>
                  <a:txBody>
                    <a:bodyPr/>
                    <a:lstStyle/>
                    <a:p>
                      <a:pPr algn="ctr"/>
                      <a:r>
                        <a:rPr lang="it-IT" dirty="0"/>
                        <a:t>581</a:t>
                      </a:r>
                    </a:p>
                  </a:txBody>
                  <a:tcPr/>
                </a:tc>
                <a:tc>
                  <a:txBody>
                    <a:bodyPr/>
                    <a:lstStyle/>
                    <a:p>
                      <a:pPr algn="ctr"/>
                      <a:r>
                        <a:rPr lang="it-IT" dirty="0"/>
                        <a:t>0,01</a:t>
                      </a:r>
                    </a:p>
                  </a:txBody>
                  <a:tcPr/>
                </a:tc>
                <a:tc>
                  <a:txBody>
                    <a:bodyPr/>
                    <a:lstStyle/>
                    <a:p>
                      <a:pPr algn="ctr"/>
                      <a:endParaRPr lang="it-IT" dirty="0"/>
                    </a:p>
                  </a:txBody>
                  <a:tcPr/>
                </a:tc>
                <a:extLst>
                  <a:ext uri="{0D108BD9-81ED-4DB2-BD59-A6C34878D82A}">
                    <a16:rowId xmlns:a16="http://schemas.microsoft.com/office/drawing/2014/main" val="367889127"/>
                  </a:ext>
                </a:extLst>
              </a:tr>
              <a:tr h="340900">
                <a:tc>
                  <a:txBody>
                    <a:bodyPr/>
                    <a:lstStyle/>
                    <a:p>
                      <a:r>
                        <a:rPr lang="it-IT" dirty="0"/>
                        <a:t>totale</a:t>
                      </a:r>
                    </a:p>
                  </a:txBody>
                  <a:tcPr/>
                </a:tc>
                <a:tc>
                  <a:txBody>
                    <a:bodyPr/>
                    <a:lstStyle/>
                    <a:p>
                      <a:pPr algn="ctr"/>
                      <a:r>
                        <a:rPr lang="it-IT" dirty="0"/>
                        <a:t>687905</a:t>
                      </a:r>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2552645331"/>
                  </a:ext>
                </a:extLst>
              </a:tr>
            </a:tbl>
          </a:graphicData>
        </a:graphic>
      </p:graphicFrame>
      <p:sp>
        <p:nvSpPr>
          <p:cNvPr id="5" name="CasellaDiTesto 4">
            <a:extLst>
              <a:ext uri="{FF2B5EF4-FFF2-40B4-BE49-F238E27FC236}">
                <a16:creationId xmlns:a16="http://schemas.microsoft.com/office/drawing/2014/main" id="{4DD16777-848A-884B-8285-BB02954C55B9}"/>
              </a:ext>
            </a:extLst>
          </p:cNvPr>
          <p:cNvSpPr txBox="1"/>
          <p:nvPr/>
        </p:nvSpPr>
        <p:spPr>
          <a:xfrm>
            <a:off x="677333" y="6488668"/>
            <a:ext cx="8234192" cy="369332"/>
          </a:xfrm>
          <a:prstGeom prst="rect">
            <a:avLst/>
          </a:prstGeom>
          <a:noFill/>
        </p:spPr>
        <p:txBody>
          <a:bodyPr wrap="square" rtlCol="0">
            <a:spAutoFit/>
          </a:bodyPr>
          <a:lstStyle/>
          <a:p>
            <a:r>
              <a:rPr lang="it-IT" dirty="0"/>
              <a:t>Eletti: 9 dc 3 fp 2 </a:t>
            </a:r>
            <a:r>
              <a:rPr lang="it-IT" dirty="0" err="1"/>
              <a:t>UnitàSoc</a:t>
            </a:r>
            <a:endParaRPr lang="it-IT" dirty="0"/>
          </a:p>
        </p:txBody>
      </p:sp>
    </p:spTree>
    <p:extLst>
      <p:ext uri="{BB962C8B-B14F-4D97-AF65-F5344CB8AC3E}">
        <p14:creationId xmlns:p14="http://schemas.microsoft.com/office/powerpoint/2010/main" val="277825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AADB33-E4FF-E045-A57E-83289317CAAA}"/>
              </a:ext>
            </a:extLst>
          </p:cNvPr>
          <p:cNvSpPr>
            <a:spLocks noGrp="1"/>
          </p:cNvSpPr>
          <p:nvPr>
            <p:ph type="title"/>
          </p:nvPr>
        </p:nvSpPr>
        <p:spPr>
          <a:xfrm>
            <a:off x="144898" y="1361954"/>
            <a:ext cx="2357002" cy="1959979"/>
          </a:xfrm>
        </p:spPr>
        <p:txBody>
          <a:bodyPr>
            <a:normAutofit/>
          </a:bodyPr>
          <a:lstStyle/>
          <a:p>
            <a:r>
              <a:rPr lang="it-IT" sz="3600" dirty="0"/>
              <a:t>Industrie </a:t>
            </a:r>
            <a:r>
              <a:rPr lang="it-IT" sz="3600" dirty="0" err="1"/>
              <a:t>prov</a:t>
            </a:r>
            <a:r>
              <a:rPr lang="it-IT" sz="3600" dirty="0"/>
              <a:t>. Udine 1949</a:t>
            </a:r>
          </a:p>
        </p:txBody>
      </p:sp>
      <p:pic>
        <p:nvPicPr>
          <p:cNvPr id="5" name="Segnaposto contenuto 4">
            <a:extLst>
              <a:ext uri="{FF2B5EF4-FFF2-40B4-BE49-F238E27FC236}">
                <a16:creationId xmlns:a16="http://schemas.microsoft.com/office/drawing/2014/main" id="{52AF9AF3-CEF5-C646-8878-8749D1DCA119}"/>
              </a:ext>
            </a:extLst>
          </p:cNvPr>
          <p:cNvPicPr>
            <a:picLocks noGrp="1" noChangeAspect="1"/>
          </p:cNvPicPr>
          <p:nvPr>
            <p:ph idx="1"/>
          </p:nvPr>
        </p:nvPicPr>
        <p:blipFill>
          <a:blip r:embed="rId2"/>
          <a:stretch>
            <a:fillRect/>
          </a:stretch>
        </p:blipFill>
        <p:spPr>
          <a:xfrm>
            <a:off x="2627600" y="195751"/>
            <a:ext cx="8794610" cy="6252363"/>
          </a:xfrm>
        </p:spPr>
      </p:pic>
      <p:sp>
        <p:nvSpPr>
          <p:cNvPr id="6" name="Freccia sinistra 5">
            <a:extLst>
              <a:ext uri="{FF2B5EF4-FFF2-40B4-BE49-F238E27FC236}">
                <a16:creationId xmlns:a16="http://schemas.microsoft.com/office/drawing/2014/main" id="{3F09EEA0-21C1-9F48-9FFD-E5FC83C537F5}"/>
              </a:ext>
            </a:extLst>
          </p:cNvPr>
          <p:cNvSpPr/>
          <p:nvPr/>
        </p:nvSpPr>
        <p:spPr>
          <a:xfrm>
            <a:off x="11185924" y="5554045"/>
            <a:ext cx="628100" cy="3804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sinistra 6">
            <a:extLst>
              <a:ext uri="{FF2B5EF4-FFF2-40B4-BE49-F238E27FC236}">
                <a16:creationId xmlns:a16="http://schemas.microsoft.com/office/drawing/2014/main" id="{B71F73C2-6490-8A44-BC3A-BCD2D1770918}"/>
              </a:ext>
            </a:extLst>
          </p:cNvPr>
          <p:cNvSpPr/>
          <p:nvPr/>
        </p:nvSpPr>
        <p:spPr>
          <a:xfrm>
            <a:off x="6623440" y="4517560"/>
            <a:ext cx="628100" cy="3804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sinistra 7">
            <a:extLst>
              <a:ext uri="{FF2B5EF4-FFF2-40B4-BE49-F238E27FC236}">
                <a16:creationId xmlns:a16="http://schemas.microsoft.com/office/drawing/2014/main" id="{37CB85C8-7607-DB46-9D96-088F0F509DE0}"/>
              </a:ext>
            </a:extLst>
          </p:cNvPr>
          <p:cNvSpPr/>
          <p:nvPr/>
        </p:nvSpPr>
        <p:spPr>
          <a:xfrm>
            <a:off x="11185924" y="2951588"/>
            <a:ext cx="628100" cy="3804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sinistra 8">
            <a:extLst>
              <a:ext uri="{FF2B5EF4-FFF2-40B4-BE49-F238E27FC236}">
                <a16:creationId xmlns:a16="http://schemas.microsoft.com/office/drawing/2014/main" id="{DB5AD70B-55F3-7541-B032-C3AF191C3E9C}"/>
              </a:ext>
            </a:extLst>
          </p:cNvPr>
          <p:cNvSpPr/>
          <p:nvPr/>
        </p:nvSpPr>
        <p:spPr>
          <a:xfrm>
            <a:off x="6623440" y="6139182"/>
            <a:ext cx="628100" cy="380458"/>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9540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4A2123-E0C5-D344-8B3B-9C5022A15AFA}"/>
              </a:ext>
            </a:extLst>
          </p:cNvPr>
          <p:cNvSpPr>
            <a:spLocks noGrp="1"/>
          </p:cNvSpPr>
          <p:nvPr>
            <p:ph type="title"/>
          </p:nvPr>
        </p:nvSpPr>
        <p:spPr/>
        <p:txBody>
          <a:bodyPr/>
          <a:lstStyle/>
          <a:p>
            <a:r>
              <a:rPr lang="it-IT" sz="4400" b="1" dirty="0"/>
              <a:t>Accordo Udine 1949 su transito confinario</a:t>
            </a:r>
            <a:endParaRPr lang="it-IT" dirty="0"/>
          </a:p>
        </p:txBody>
      </p:sp>
      <p:sp>
        <p:nvSpPr>
          <p:cNvPr id="3" name="Segnaposto contenuto 2">
            <a:extLst>
              <a:ext uri="{FF2B5EF4-FFF2-40B4-BE49-F238E27FC236}">
                <a16:creationId xmlns:a16="http://schemas.microsoft.com/office/drawing/2014/main" id="{F1AA9FB1-1B9C-E348-B496-EA57C5C07C02}"/>
              </a:ext>
            </a:extLst>
          </p:cNvPr>
          <p:cNvSpPr>
            <a:spLocks noGrp="1"/>
          </p:cNvSpPr>
          <p:nvPr>
            <p:ph idx="1"/>
          </p:nvPr>
        </p:nvSpPr>
        <p:spPr/>
        <p:txBody>
          <a:bodyPr/>
          <a:lstStyle/>
          <a:p>
            <a:r>
              <a:rPr lang="it-IT" sz="1400" dirty="0">
                <a:hlinkClick r:id="rId2"/>
              </a:rPr>
              <a:t>https://www.gazzettaufficiale.it/atto/serie_generale/caricaDettaglioAtto/originario?atto.dataPubblicazioneGazzetta=1950-03-03&amp;atto.codiceRedazionale=049U1141&amp;elenco30giorni=false</a:t>
            </a:r>
            <a:endParaRPr lang="it-IT" sz="1400" dirty="0"/>
          </a:p>
          <a:p>
            <a:endParaRPr lang="it-IT" sz="1400" dirty="0"/>
          </a:p>
          <a:p>
            <a:endParaRPr lang="it-IT" sz="1400" dirty="0"/>
          </a:p>
          <a:p>
            <a:r>
              <a:rPr lang="it-IT" sz="2400" dirty="0"/>
              <a:t>Art. 2: «Ai sensi del presente Accordo, hanno diritto al transito di frontiera per un numero illimitato di volte al fine di recarsi in determinate località, site nell'opposta zona di confine, per raggiungere le quali viene lanciata la tessera di frontiera, le sottoindicate categorie di cittadini dei due Paesi che abbiano stabile residenza rispettivamente nei Comuni o parti di essi e nei Comitati Popolari locali o parte di essi, compresi nella zona di frontiera:</a:t>
            </a:r>
          </a:p>
        </p:txBody>
      </p:sp>
    </p:spTree>
    <p:extLst>
      <p:ext uri="{BB962C8B-B14F-4D97-AF65-F5344CB8AC3E}">
        <p14:creationId xmlns:p14="http://schemas.microsoft.com/office/powerpoint/2010/main" val="288506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F715E8-59C5-D442-85FA-E96CD4912D00}"/>
              </a:ext>
            </a:extLst>
          </p:cNvPr>
          <p:cNvSpPr>
            <a:spLocks noGrp="1"/>
          </p:cNvSpPr>
          <p:nvPr>
            <p:ph idx="1"/>
          </p:nvPr>
        </p:nvSpPr>
        <p:spPr>
          <a:xfrm>
            <a:off x="1006997" y="844952"/>
            <a:ext cx="10148683" cy="5024142"/>
          </a:xfrm>
        </p:spPr>
        <p:txBody>
          <a:bodyPr>
            <a:normAutofit fontScale="77500" lnSpcReduction="20000"/>
          </a:bodyPr>
          <a:lstStyle/>
          <a:p>
            <a:r>
              <a:rPr lang="it-IT" dirty="0"/>
              <a:t>a) </a:t>
            </a:r>
            <a:r>
              <a:rPr lang="it-IT" b="1" dirty="0"/>
              <a:t>i proprietari di beni immobili </a:t>
            </a:r>
            <a:r>
              <a:rPr lang="it-IT" dirty="0"/>
              <a:t>(campi coltivati, orti, frutteti, vigneti, prati, pascoli, boschi, cave di pietra et </a:t>
            </a:r>
            <a:r>
              <a:rPr lang="it-IT" dirty="0" err="1"/>
              <a:t>similia</a:t>
            </a:r>
            <a:r>
              <a:rPr lang="it-IT" dirty="0"/>
              <a:t>) o di </a:t>
            </a:r>
            <a:r>
              <a:rPr lang="it-IT" b="1" dirty="0"/>
              <a:t>Aziende agricole</a:t>
            </a:r>
            <a:r>
              <a:rPr lang="it-IT" dirty="0"/>
              <a:t>, situati sulla linea di confine o entro l'opposta zona di confine, se ne erano proprietari alla data del 15 settembre 1947, come pure i loro congiunti successori legittimi anche nel caso che subentrino nella </a:t>
            </a:r>
            <a:r>
              <a:rPr lang="it-IT" dirty="0" err="1"/>
              <a:t>proprieta'</a:t>
            </a:r>
            <a:r>
              <a:rPr lang="it-IT" dirty="0"/>
              <a:t> per atto tra vivi;</a:t>
            </a:r>
          </a:p>
          <a:p>
            <a:r>
              <a:rPr lang="it-IT" dirty="0"/>
              <a:t> b) </a:t>
            </a:r>
            <a:r>
              <a:rPr lang="it-IT" b="1" dirty="0"/>
              <a:t>i conduttori di beni immobili o di Aziende agricole </a:t>
            </a:r>
            <a:r>
              <a:rPr lang="it-IT" dirty="0"/>
              <a:t>situati sulla linea di confine o entro l'opposta zona di confine, se ne erano conduttori alla data del 15 settembre 1947 e fino alla scadenza del contratto di conduzione; </a:t>
            </a:r>
          </a:p>
          <a:p>
            <a:r>
              <a:rPr lang="it-IT" dirty="0"/>
              <a:t>c) i </a:t>
            </a:r>
            <a:r>
              <a:rPr lang="it-IT" b="1" dirty="0"/>
              <a:t>congiunti conviventi</a:t>
            </a:r>
            <a:r>
              <a:rPr lang="it-IT" dirty="0"/>
              <a:t> con le persone appartenenti, alle categorie specificate in a); </a:t>
            </a:r>
          </a:p>
          <a:p>
            <a:r>
              <a:rPr lang="it-IT" dirty="0"/>
              <a:t>d) </a:t>
            </a:r>
            <a:r>
              <a:rPr lang="it-IT" b="1" dirty="0"/>
              <a:t>i prestatori d'opera fissi o stagionali </a:t>
            </a:r>
            <a:r>
              <a:rPr lang="it-IT" dirty="0"/>
              <a:t>assunti dalle persone specificate in a); </a:t>
            </a:r>
          </a:p>
          <a:p>
            <a:r>
              <a:rPr lang="it-IT" dirty="0"/>
              <a:t>e) i </a:t>
            </a:r>
            <a:r>
              <a:rPr lang="it-IT" b="1" dirty="0"/>
              <a:t>proprietari di greggi o di singoli capi di bestiame </a:t>
            </a:r>
            <a:r>
              <a:rPr lang="it-IT" dirty="0"/>
              <a:t>che, secondo gli usi locali, vengono condotti al pascolo dall'altra parte del confine; </a:t>
            </a:r>
          </a:p>
          <a:p>
            <a:r>
              <a:rPr lang="it-IT" dirty="0" err="1"/>
              <a:t>f</a:t>
            </a:r>
            <a:r>
              <a:rPr lang="it-IT" dirty="0"/>
              <a:t>) </a:t>
            </a:r>
            <a:r>
              <a:rPr lang="it-IT" b="1" dirty="0"/>
              <a:t>i custodi di greggi o di singoli capi di bestiame</a:t>
            </a:r>
            <a:r>
              <a:rPr lang="it-IT" dirty="0"/>
              <a:t>, come pure i prestatori d'opera fissi addetti alla </a:t>
            </a:r>
            <a:r>
              <a:rPr lang="it-IT" dirty="0" err="1"/>
              <a:t>lavarazione</a:t>
            </a:r>
            <a:r>
              <a:rPr lang="it-IT" dirty="0"/>
              <a:t> dei prodotti del bestiame che, secondo gli usi locali, viene condotto al pascolo, giornalmente o stagionalmente, nell'opposta zona di confine; </a:t>
            </a:r>
          </a:p>
          <a:p>
            <a:r>
              <a:rPr lang="it-IT" dirty="0"/>
              <a:t>g) </a:t>
            </a:r>
            <a:r>
              <a:rPr lang="it-IT" b="1" dirty="0"/>
              <a:t>i carbonai e i boscaioli </a:t>
            </a:r>
            <a:r>
              <a:rPr lang="it-IT" dirty="0"/>
              <a:t>che lavorano si fondi specificati al par. a) del presente articolo </a:t>
            </a:r>
          </a:p>
        </p:txBody>
      </p:sp>
    </p:spTree>
    <p:extLst>
      <p:ext uri="{BB962C8B-B14F-4D97-AF65-F5344CB8AC3E}">
        <p14:creationId xmlns:p14="http://schemas.microsoft.com/office/powerpoint/2010/main" val="170212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83354C-3902-E543-86F8-642048F85733}"/>
              </a:ext>
            </a:extLst>
          </p:cNvPr>
          <p:cNvSpPr>
            <a:spLocks noGrp="1"/>
          </p:cNvSpPr>
          <p:nvPr>
            <p:ph type="title"/>
          </p:nvPr>
        </p:nvSpPr>
        <p:spPr>
          <a:xfrm>
            <a:off x="677334" y="609600"/>
            <a:ext cx="10372958" cy="1320800"/>
          </a:xfrm>
        </p:spPr>
        <p:txBody>
          <a:bodyPr>
            <a:normAutofit/>
          </a:bodyPr>
          <a:lstStyle/>
          <a:p>
            <a:r>
              <a:rPr lang="it-IT" dirty="0"/>
              <a:t>1953, elezioni politiche. </a:t>
            </a:r>
            <a:br>
              <a:rPr lang="it-IT" dirty="0"/>
            </a:br>
            <a:r>
              <a:rPr lang="it-IT" sz="2700" dirty="0"/>
              <a:t>Comuni nei quali la Democrazia cristiana è (nettamente) il primo partito.</a:t>
            </a:r>
          </a:p>
        </p:txBody>
      </p:sp>
      <p:pic>
        <p:nvPicPr>
          <p:cNvPr id="5" name="Segnaposto contenuto 4">
            <a:extLst>
              <a:ext uri="{FF2B5EF4-FFF2-40B4-BE49-F238E27FC236}">
                <a16:creationId xmlns:a16="http://schemas.microsoft.com/office/drawing/2014/main" id="{6E60A366-B9E2-614F-902D-5EE8FF32DFCD}"/>
              </a:ext>
            </a:extLst>
          </p:cNvPr>
          <p:cNvPicPr>
            <a:picLocks noGrp="1" noChangeAspect="1"/>
          </p:cNvPicPr>
          <p:nvPr>
            <p:ph idx="1"/>
          </p:nvPr>
        </p:nvPicPr>
        <p:blipFill>
          <a:blip r:embed="rId2"/>
          <a:stretch>
            <a:fillRect/>
          </a:stretch>
        </p:blipFill>
        <p:spPr>
          <a:xfrm>
            <a:off x="3203184" y="1930400"/>
            <a:ext cx="5321258" cy="4652667"/>
          </a:xfrm>
        </p:spPr>
      </p:pic>
    </p:spTree>
    <p:extLst>
      <p:ext uri="{BB962C8B-B14F-4D97-AF65-F5344CB8AC3E}">
        <p14:creationId xmlns:p14="http://schemas.microsoft.com/office/powerpoint/2010/main" val="92262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D49E7C-6004-5C4C-8E01-C28C1C5DBC36}"/>
              </a:ext>
            </a:extLst>
          </p:cNvPr>
          <p:cNvSpPr>
            <a:spLocks noGrp="1"/>
          </p:cNvSpPr>
          <p:nvPr>
            <p:ph type="title"/>
          </p:nvPr>
        </p:nvSpPr>
        <p:spPr>
          <a:xfrm>
            <a:off x="1143000" y="698500"/>
            <a:ext cx="10012680" cy="817784"/>
          </a:xfrm>
        </p:spPr>
        <p:txBody>
          <a:bodyPr/>
          <a:lstStyle/>
          <a:p>
            <a:pPr algn="ctr"/>
            <a:r>
              <a:rPr lang="it-IT" dirty="0"/>
              <a:t>1954</a:t>
            </a:r>
          </a:p>
        </p:txBody>
      </p:sp>
      <p:sp>
        <p:nvSpPr>
          <p:cNvPr id="3" name="Segnaposto contenuto 2">
            <a:extLst>
              <a:ext uri="{FF2B5EF4-FFF2-40B4-BE49-F238E27FC236}">
                <a16:creationId xmlns:a16="http://schemas.microsoft.com/office/drawing/2014/main" id="{B00F62B7-253A-6647-9CE5-3D48111952E5}"/>
              </a:ext>
            </a:extLst>
          </p:cNvPr>
          <p:cNvSpPr>
            <a:spLocks noGrp="1"/>
          </p:cNvSpPr>
          <p:nvPr>
            <p:ph idx="1"/>
          </p:nvPr>
        </p:nvSpPr>
        <p:spPr/>
        <p:txBody>
          <a:bodyPr>
            <a:normAutofit lnSpcReduction="10000"/>
          </a:bodyPr>
          <a:lstStyle/>
          <a:p>
            <a:endParaRPr lang="it-IT" dirty="0">
              <a:hlinkClick r:id="" action="ppaction://noaction"/>
            </a:endParaRPr>
          </a:p>
          <a:p>
            <a:endParaRPr lang="it-IT" dirty="0">
              <a:hlinkClick r:id="" action="ppaction://noaction"/>
            </a:endParaRPr>
          </a:p>
          <a:p>
            <a:endParaRPr lang="it-IT" dirty="0">
              <a:hlinkClick r:id="" action="ppaction://noaction"/>
            </a:endParaRPr>
          </a:p>
          <a:p>
            <a:endParaRPr lang="it-IT" dirty="0">
              <a:hlinkClick r:id="" action="ppaction://noaction"/>
            </a:endParaRPr>
          </a:p>
          <a:p>
            <a:endParaRPr lang="it-IT" dirty="0">
              <a:hlinkClick r:id="" action="ppaction://noaction"/>
            </a:endParaRPr>
          </a:p>
          <a:p>
            <a:pPr marL="0" indent="0">
              <a:buNone/>
            </a:pPr>
            <a:endParaRPr lang="it-IT" dirty="0">
              <a:hlinkClick r:id="" action="ppaction://noaction"/>
            </a:endParaRPr>
          </a:p>
          <a:p>
            <a:pPr marL="0" indent="0">
              <a:buNone/>
            </a:pPr>
            <a:endParaRPr lang="it-IT" dirty="0">
              <a:hlinkClick r:id="" action="ppaction://noaction"/>
            </a:endParaRPr>
          </a:p>
          <a:p>
            <a:r>
              <a:rPr lang="it-IT" dirty="0">
                <a:hlinkClick r:id="" action="ppaction://noaction"/>
              </a:rPr>
              <a:t>http://legislature.camera.it/_dati/leg02/lavori/stampati/pdf/011_001001.pdf</a:t>
            </a:r>
            <a:endParaRPr lang="it-IT" dirty="0"/>
          </a:p>
          <a:p>
            <a:endParaRPr lang="it-IT" dirty="0"/>
          </a:p>
        </p:txBody>
      </p:sp>
      <p:pic>
        <p:nvPicPr>
          <p:cNvPr id="5" name="Immagine 4">
            <a:extLst>
              <a:ext uri="{FF2B5EF4-FFF2-40B4-BE49-F238E27FC236}">
                <a16:creationId xmlns:a16="http://schemas.microsoft.com/office/drawing/2014/main" id="{CECEFA4A-F070-C34F-AA9B-4A43B9FC2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17" y="2160589"/>
            <a:ext cx="11306846" cy="1525768"/>
          </a:xfrm>
          <a:prstGeom prst="rect">
            <a:avLst/>
          </a:prstGeom>
        </p:spPr>
      </p:pic>
    </p:spTree>
    <p:extLst>
      <p:ext uri="{BB962C8B-B14F-4D97-AF65-F5344CB8AC3E}">
        <p14:creationId xmlns:p14="http://schemas.microsoft.com/office/powerpoint/2010/main" val="355430569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TotalTime>
  <Words>1173</Words>
  <Application>Microsoft Macintosh PowerPoint</Application>
  <PresentationFormat>Widescreen</PresentationFormat>
  <Paragraphs>113</Paragraphs>
  <Slides>15</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Calibri Light</vt:lpstr>
      <vt:lpstr>Tema di Office</vt:lpstr>
      <vt:lpstr>Geografia storica dell’odierno Friuli Venezia Giulia 641LM </vt:lpstr>
      <vt:lpstr>Le lotte del Cormor (1950)</vt:lpstr>
      <vt:lpstr>18 aprile 1948</vt:lpstr>
      <vt:lpstr>Camera Circoscrizione Udine-Belluno-Gorizia 1948 </vt:lpstr>
      <vt:lpstr>Industrie prov. Udine 1949</vt:lpstr>
      <vt:lpstr>Accordo Udine 1949 su transito confinario</vt:lpstr>
      <vt:lpstr>Presentazione standard di PowerPoint</vt:lpstr>
      <vt:lpstr>1953, elezioni politiche.  Comuni nei quali la Democrazia cristiana è (nettamente) il primo partito.</vt:lpstr>
      <vt:lpstr>1954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storica dell’odierno Friuli Venezia Giulia 641LM </dc:title>
  <dc:creator>sergio zilli</dc:creator>
  <cp:lastModifiedBy>sergio zilli</cp:lastModifiedBy>
  <cp:revision>23</cp:revision>
  <dcterms:created xsi:type="dcterms:W3CDTF">2022-10-02T10:10:34Z</dcterms:created>
  <dcterms:modified xsi:type="dcterms:W3CDTF">2025-11-24T08:36:56Z</dcterms:modified>
</cp:coreProperties>
</file>