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8" r:id="rId13"/>
    <p:sldId id="302" r:id="rId14"/>
    <p:sldId id="267" r:id="rId15"/>
    <p:sldId id="269" r:id="rId16"/>
    <p:sldId id="272" r:id="rId17"/>
    <p:sldId id="270" r:id="rId18"/>
    <p:sldId id="271" r:id="rId19"/>
    <p:sldId id="303" r:id="rId20"/>
    <p:sldId id="306" r:id="rId21"/>
    <p:sldId id="305" r:id="rId22"/>
    <p:sldId id="274" r:id="rId23"/>
    <p:sldId id="273" r:id="rId24"/>
    <p:sldId id="277" r:id="rId25"/>
    <p:sldId id="275" r:id="rId26"/>
    <p:sldId id="276" r:id="rId27"/>
    <p:sldId id="280" r:id="rId28"/>
    <p:sldId id="281" r:id="rId29"/>
    <p:sldId id="282" r:id="rId30"/>
    <p:sldId id="287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4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A1B975-7F66-4714-A6A2-E87A22FF6452}" type="datetimeFigureOut">
              <a:rPr lang="it-IT" smtClean="0"/>
              <a:pPr/>
              <a:t>19/11/2025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261C0A-0781-4A96-8F59-A2565B0CA82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amigliacristiana.it/video/13-agosto-1961-rai-storia-costruzione-del-muro-di-berlino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icultura.it/storia/accadde-oggi/John-Fitzgerald-Kennedy-a-Berlino-42d41718-4b13-4457-a639-807542d5d980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raicultura.it/storia/accadde-oggi/John-Fitzgerald-Kennedy-a-Berlino-42d41718-4b13-4457-a639-807542d5d980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play.it/video/2019/11/la-grande-storia-anniversari---la-notte-del-muro-1b0b0897-38bf-4fa5-9bee-f0ccaffefc41.html" TargetMode="External"/><Relationship Id="rId2" Type="http://schemas.openxmlformats.org/officeDocument/2006/relationships/hyperlink" Target="https://www.raiplayradio.it/playlist/2019/11/Un-giorno-nella-storia-La-caduta-del-muro-di-Berlino-041144cc-d29c-4723-8306-7cde918dd4b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che.rai.it/2019/11/9-novembre-1989-il-crollo-del-muro-di-berlino/" TargetMode="External"/><Relationship Id="rId4" Type="http://schemas.openxmlformats.org/officeDocument/2006/relationships/hyperlink" Target="https://m.famigliacristiana.it/video/9-novembre-1989-cade-il-muro-di-berlino.ht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cultura.it/storia/accadde-oggi/Il-Presidente-USA-annuncia-la-dottrina-Truman-add79a45-5512-4e56-bd0c-3190e8be2576.html" TargetMode="External"/><Relationship Id="rId2" Type="http://schemas.openxmlformats.org/officeDocument/2006/relationships/hyperlink" Target="https://www.raicultura.it/storia/accadde-oggi/Churchill-conia-il-detto-cortina-di-ferro-bf7b063d-7178-4226-a3c1-497de85f8f89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cultura.it/storia/accadde-oggi/Inizia-il-blocco-di-Berlino-Ovest--71821ceb-15f0-4114-9a04-dc0e79c6df87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691276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800" b="0" dirty="0" smtClean="0"/>
              <a:t/>
            </a:r>
            <a:br>
              <a:rPr lang="it-IT" sz="1800" b="0" dirty="0" smtClean="0"/>
            </a:br>
            <a:r>
              <a:rPr lang="it-IT" sz="1800" b="0" dirty="0" smtClean="0"/>
              <a:t/>
            </a:r>
            <a:br>
              <a:rPr lang="it-IT" sz="1800" b="0" dirty="0" smtClean="0"/>
            </a:br>
            <a:r>
              <a:rPr lang="it-IT" sz="1800" b="0" dirty="0" smtClean="0"/>
              <a:t/>
            </a:r>
            <a:br>
              <a:rPr lang="it-IT" sz="1800" b="0" dirty="0" smtClean="0"/>
            </a:br>
            <a:r>
              <a:rPr lang="it-IT" sz="1800" b="0" dirty="0" smtClean="0"/>
              <a:t/>
            </a:r>
            <a:br>
              <a:rPr lang="it-IT" sz="1800" b="0" dirty="0" smtClean="0"/>
            </a:br>
            <a:r>
              <a:rPr lang="it-IT" sz="1800" b="0" dirty="0" smtClean="0"/>
              <a:t/>
            </a:r>
            <a:br>
              <a:rPr lang="it-IT" sz="1800" b="0" dirty="0" smtClean="0"/>
            </a:br>
            <a:r>
              <a:rPr lang="it-IT" sz="3100" b="0" dirty="0" smtClean="0"/>
              <a:t>La </a:t>
            </a:r>
            <a:r>
              <a:rPr lang="it-IT" sz="3100" b="0" dirty="0" smtClean="0"/>
              <a:t>Guerra Fredda </a:t>
            </a:r>
            <a:br>
              <a:rPr lang="it-IT" sz="3100" b="0" dirty="0" smtClean="0"/>
            </a:br>
            <a:r>
              <a:rPr lang="it-IT" sz="3100" b="0" dirty="0" smtClean="0"/>
              <a:t> e </a:t>
            </a:r>
            <a:br>
              <a:rPr lang="it-IT" sz="3100" b="0" dirty="0" smtClean="0"/>
            </a:br>
            <a:r>
              <a:rPr lang="it-IT" sz="3100" b="0" dirty="0" smtClean="0"/>
              <a:t> La Germania divisa </a:t>
            </a:r>
            <a:br>
              <a:rPr lang="it-IT" sz="3100" b="0" dirty="0" smtClean="0"/>
            </a:br>
            <a:endParaRPr lang="it-IT" sz="3100" b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5013176"/>
            <a:ext cx="6534472" cy="1584176"/>
          </a:xfrm>
        </p:spPr>
        <p:txBody>
          <a:bodyPr>
            <a:normAutofit fontScale="92500" lnSpcReduction="20000"/>
          </a:bodyPr>
          <a:lstStyle/>
          <a:p>
            <a:r>
              <a:rPr lang="it-IT" sz="2000" b="0" dirty="0" smtClean="0"/>
              <a:t>19/11/2025</a:t>
            </a:r>
          </a:p>
          <a:p>
            <a:r>
              <a:rPr lang="it-IT" sz="2000" b="0" dirty="0" smtClean="0"/>
              <a:t>Università degli Studi di Trieste,</a:t>
            </a:r>
          </a:p>
          <a:p>
            <a:r>
              <a:rPr lang="it-IT" sz="2000" b="0" dirty="0" smtClean="0"/>
              <a:t>Dipartimento di Studi Umanistici</a:t>
            </a:r>
          </a:p>
          <a:p>
            <a:endParaRPr lang="it-IT" sz="2000" b="0" dirty="0" smtClean="0"/>
          </a:p>
          <a:p>
            <a:pPr algn="r"/>
            <a:r>
              <a:rPr lang="it-IT" sz="2000" b="0" dirty="0" smtClean="0"/>
              <a:t>Costanza Calabretta</a:t>
            </a:r>
          </a:p>
          <a:p>
            <a:endParaRPr lang="it-IT" sz="2000" b="0" dirty="0" smtClean="0"/>
          </a:p>
          <a:p>
            <a:endParaRPr lang="it-IT" sz="2000" b="0" dirty="0" smtClean="0"/>
          </a:p>
          <a:p>
            <a:endParaRPr lang="it-IT" sz="2000" b="0" dirty="0" smtClean="0"/>
          </a:p>
          <a:p>
            <a:endParaRPr lang="it-IT" sz="2000" b="0" dirty="0" smtClean="0"/>
          </a:p>
          <a:p>
            <a:endParaRPr lang="it-IT" sz="2000" b="0" dirty="0" smtClean="0"/>
          </a:p>
        </p:txBody>
      </p:sp>
      <p:pic>
        <p:nvPicPr>
          <p:cNvPr id="4" name="Immagine 3" descr="DD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2592288" cy="1468963"/>
          </a:xfrm>
          <a:prstGeom prst="rect">
            <a:avLst/>
          </a:prstGeom>
        </p:spPr>
      </p:pic>
      <p:pic>
        <p:nvPicPr>
          <p:cNvPr id="5" name="Immagine 4" descr="B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780928"/>
            <a:ext cx="2472275" cy="148336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627784" y="22768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Bandiera RDT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Bandiera RFT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emocrazie po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3"/>
            <a:ext cx="8208912" cy="5112568"/>
          </a:xfrm>
        </p:spPr>
      </p:pic>
      <p:sp>
        <p:nvSpPr>
          <p:cNvPr id="5" name="CasellaDiTesto 4"/>
          <p:cNvSpPr txBox="1"/>
          <p:nvPr/>
        </p:nvSpPr>
        <p:spPr>
          <a:xfrm>
            <a:off x="251520" y="522920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1949: Patto Atlantico (NATO)</a:t>
            </a:r>
          </a:p>
          <a:p>
            <a:endParaRPr lang="it-IT" sz="2400" dirty="0" smtClean="0"/>
          </a:p>
          <a:p>
            <a:r>
              <a:rPr lang="it-IT" sz="2400" dirty="0" smtClean="0"/>
              <a:t>1955: Patto di Varsavia </a:t>
            </a:r>
            <a:r>
              <a:rPr lang="it-IT" sz="2400" dirty="0" smtClean="0">
                <a:sym typeface="Wingdings" pitchFamily="2" charset="2"/>
              </a:rPr>
              <a:t> URSS, Polonia, Cecoslovacchia, Ungheria, Romania, Bulgaria, RDT</a:t>
            </a:r>
            <a:r>
              <a:rPr lang="it-IT" sz="2400" dirty="0" smtClean="0"/>
              <a:t> 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4807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dirty="0" smtClean="0"/>
              <a:t>1. </a:t>
            </a:r>
            <a:r>
              <a:rPr lang="it-IT" b="1" dirty="0" smtClean="0"/>
              <a:t>RFT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Cancelliere </a:t>
            </a:r>
            <a:r>
              <a:rPr lang="it-IT" u="sng" dirty="0" smtClean="0"/>
              <a:t>Konrad </a:t>
            </a:r>
            <a:r>
              <a:rPr lang="it-IT" u="sng" dirty="0" err="1" smtClean="0"/>
              <a:t>Adenauer</a:t>
            </a:r>
            <a:r>
              <a:rPr lang="it-IT" u="sng" dirty="0" smtClean="0"/>
              <a:t> 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dirty="0" smtClean="0"/>
              <a:t>(</a:t>
            </a:r>
            <a:r>
              <a:rPr lang="it-IT" dirty="0" smtClean="0"/>
              <a:t>1949-1963</a:t>
            </a:r>
            <a:r>
              <a:rPr lang="it-IT" dirty="0" smtClean="0"/>
              <a:t>)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Ex sindaco di Colonia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Anti-nazista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Fondatore della CDU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Filo americano, filo europeo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Anti comunista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Raggiungimento della sovranità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dirty="0" smtClean="0"/>
              <a:t>statale, grazie all’inserimento della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None/>
            </a:pPr>
            <a:r>
              <a:rPr lang="it-IT" dirty="0" smtClean="0"/>
              <a:t>RFT nel sistema politico occidentale, con l’alleanza con gli USA 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Paese fondatore della Comunità europea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Favorisce adesione RFT alla </a:t>
            </a:r>
            <a:r>
              <a:rPr lang="it-IT" dirty="0" smtClean="0"/>
              <a:t>NATO </a:t>
            </a:r>
            <a:r>
              <a:rPr lang="it-IT" dirty="0" smtClean="0"/>
              <a:t>nel 1955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Riarmo e creazione esercito (</a:t>
            </a:r>
            <a:r>
              <a:rPr lang="it-IT" i="1" dirty="0" err="1" smtClean="0"/>
              <a:t>Bundeswehr</a:t>
            </a:r>
            <a:r>
              <a:rPr lang="it-IT" i="1" dirty="0" smtClean="0"/>
              <a:t> )</a:t>
            </a:r>
          </a:p>
          <a:p>
            <a:pPr marL="457200" indent="-457200">
              <a:buNone/>
            </a:pPr>
            <a:endParaRPr lang="it-IT" dirty="0" smtClean="0"/>
          </a:p>
          <a:p>
            <a:pPr marL="457200" indent="-457200">
              <a:buNone/>
            </a:pPr>
            <a:endParaRPr lang="it-IT" dirty="0"/>
          </a:p>
        </p:txBody>
      </p:sp>
      <p:pic>
        <p:nvPicPr>
          <p:cNvPr id="4" name="Immagine 3" descr="1953-Konrad-Adenau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384376" cy="4458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68952" cy="66247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Necessità di integrare l’economia della Germania in quella dell’Europa occidentale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1950 – Piano </a:t>
            </a:r>
            <a:r>
              <a:rPr lang="it-IT" sz="1800" dirty="0" err="1" smtClean="0"/>
              <a:t>Schuman</a:t>
            </a:r>
            <a:r>
              <a:rPr lang="it-IT" sz="1800" dirty="0" smtClean="0"/>
              <a:t> (ministro Esteri francese): produzione franco-tedesca di carbone e acciaio posta sotto la direzione di un’Alta autorità congiunta, all’interno di un’organizzazione aperta anche alla partecipazione di altri paesi europei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1951 – Trattato di Parigi fonda la CECA (Comunità europea del carbone e dell’acciaio) con adesione di Francia, RFT, Italia, Belgio, Lussemburgo e Olanda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1957 – Trattati di Roma: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dirty="0" smtClean="0"/>
              <a:t>istituiscono la Comunità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dirty="0" smtClean="0"/>
              <a:t>Economica Europea (CEE)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dirty="0" smtClean="0"/>
              <a:t>e la Comunità Europea dell’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dirty="0" smtClean="0"/>
              <a:t>Energia Atomica (</a:t>
            </a:r>
            <a:r>
              <a:rPr lang="it-IT" sz="1800" dirty="0" err="1" smtClean="0"/>
              <a:t>Euratom</a:t>
            </a:r>
            <a:r>
              <a:rPr lang="it-IT" sz="1800" dirty="0" smtClean="0"/>
              <a:t>) </a:t>
            </a:r>
            <a:endParaRPr lang="it-IT" sz="1800" dirty="0"/>
          </a:p>
        </p:txBody>
      </p:sp>
      <p:pic>
        <p:nvPicPr>
          <p:cNvPr id="4" name="Immagine 3" descr="trattato-r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535" y="4077072"/>
            <a:ext cx="5178874" cy="2582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68952" cy="6624736"/>
          </a:xfrm>
        </p:spPr>
        <p:txBody>
          <a:bodyPr anchor="t"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b="1" dirty="0" smtClean="0"/>
              <a:t>2. RDT</a:t>
            </a:r>
            <a:endParaRPr lang="it-IT" sz="2000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Crescita economica e dei consumi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Emorragia di lavoratori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dirty="0" smtClean="0"/>
              <a:t>(1949-1961: emigrano quasi 3 milioni di tedeschi </a:t>
            </a:r>
            <a:r>
              <a:rPr lang="it-IT" sz="2000" dirty="0" smtClean="0">
                <a:sym typeface="Wingdings" pitchFamily="2" charset="2"/>
              </a:rPr>
              <a:t></a:t>
            </a:r>
            <a:r>
              <a:rPr lang="it-IT" sz="2000" dirty="0" smtClean="0"/>
              <a:t> 16%)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1950: creato il Ministero per la Sicurezza di Stato (STASI)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1952: eliminati i </a:t>
            </a:r>
            <a:r>
              <a:rPr lang="it-IT" sz="2000" i="1" dirty="0" err="1" smtClean="0"/>
              <a:t>Länder</a:t>
            </a:r>
            <a:r>
              <a:rPr lang="it-IT" sz="2000" dirty="0" smtClean="0"/>
              <a:t> e costituisce 14 distretti (no funzioni amministrative) </a:t>
            </a:r>
            <a:r>
              <a:rPr lang="it-IT" sz="2000" dirty="0" smtClean="0">
                <a:sym typeface="Wingdings" pitchFamily="2" charset="2"/>
              </a:rPr>
              <a:t> stato centralizzato</a:t>
            </a:r>
            <a:endParaRPr lang="it-IT" sz="2000" dirty="0" smtClean="0"/>
          </a:p>
          <a:p>
            <a:pPr>
              <a:lnSpc>
                <a:spcPct val="150000"/>
              </a:lnSpc>
            </a:pPr>
            <a:r>
              <a:rPr lang="it-IT" sz="2000" dirty="0" smtClean="0"/>
              <a:t>1956: nasce la </a:t>
            </a:r>
            <a:r>
              <a:rPr lang="it-IT" sz="2000" dirty="0" err="1" smtClean="0"/>
              <a:t>Nationale</a:t>
            </a:r>
            <a:r>
              <a:rPr lang="it-IT" sz="2000" dirty="0" smtClean="0"/>
              <a:t> </a:t>
            </a:r>
            <a:r>
              <a:rPr lang="it-IT" sz="2000" dirty="0" err="1" smtClean="0"/>
              <a:t>Volksarmee</a:t>
            </a:r>
            <a:endParaRPr lang="it-IT" sz="2000" dirty="0" smtClean="0"/>
          </a:p>
          <a:p>
            <a:pPr>
              <a:lnSpc>
                <a:spcPct val="150000"/>
              </a:lnSpc>
            </a:pPr>
            <a:r>
              <a:rPr lang="it-IT" sz="2000" dirty="0" smtClean="0"/>
              <a:t>Economia pianificata </a:t>
            </a:r>
            <a:r>
              <a:rPr lang="it-IT" sz="2000" dirty="0" smtClean="0">
                <a:sym typeface="Wingdings" pitchFamily="2" charset="2"/>
              </a:rPr>
              <a:t> autorità centrale gestisce l’economia, elabora piani economici che stabiliscono i beni da produrre; mezzi di produzione sono di proprietà pubblica; prezzi sono stabiliti dallo Stato (mercato nero)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ym typeface="Wingdings" pitchFamily="2" charset="2"/>
              </a:rPr>
              <a:t>Regime autoritario: partito SED controllava le elezioni, anche se c’erano altri partiti, che si dovevano candidare in una lista unitaria 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ym typeface="Wingdings" pitchFamily="2" charset="2"/>
              </a:rPr>
              <a:t>Comitato centrale SED era l’organo decisionale (Consiglio dei Ministri era organo esecutivo)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ym typeface="Wingdings" pitchFamily="2" charset="2"/>
              </a:rPr>
              <a:t>Stato antifascista </a:t>
            </a:r>
            <a:endParaRPr lang="it-IT" sz="20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2853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16 Giugno 1953: 400mila persone scendono in sciopero (contro aumenti di produzione, condizioni lavoro dure)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17 Giugno manifestazioni contro governo a Berlino e in altre città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Repressione grazie all’intervento dei carri armati sovietici: uccise quasi 300 persone; migliaia arrestate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Data diventa festa nazionale nella RFT (</a:t>
            </a:r>
            <a:r>
              <a:rPr lang="it-IT" sz="2000" i="1" dirty="0" err="1" smtClean="0"/>
              <a:t>Tag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der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deutschen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Einheit</a:t>
            </a:r>
            <a:r>
              <a:rPr lang="it-IT" sz="2000" dirty="0" smtClean="0"/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dirty="0" smtClean="0">
                <a:sym typeface="Wingdings" pitchFamily="2" charset="2"/>
              </a:rPr>
              <a:t> Interpretata come richiesta d’unità</a:t>
            </a:r>
            <a:endParaRPr lang="it-IT" sz="2000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None/>
            </a:pPr>
            <a:endParaRPr lang="it-IT" sz="2000" dirty="0"/>
          </a:p>
        </p:txBody>
      </p:sp>
      <p:pic>
        <p:nvPicPr>
          <p:cNvPr id="4" name="Immagine 3" descr="1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645024"/>
            <a:ext cx="4292906" cy="2729647"/>
          </a:xfrm>
          <a:prstGeom prst="rect">
            <a:avLst/>
          </a:prstGeom>
        </p:spPr>
      </p:pic>
      <p:pic>
        <p:nvPicPr>
          <p:cNvPr id="5" name="Immagine 4" descr="17giugno-francoboll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05064"/>
            <a:ext cx="2232248" cy="260573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638132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000" dirty="0" smtClean="0"/>
              <a:t>Poesia di B. Brecht </a:t>
            </a:r>
            <a:r>
              <a:rPr lang="it-IT" sz="2000" i="1" dirty="0" err="1" smtClean="0"/>
              <a:t>Die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Lösung</a:t>
            </a:r>
            <a:r>
              <a:rPr lang="it-IT" sz="2000" i="1" dirty="0" smtClean="0"/>
              <a:t> </a:t>
            </a:r>
            <a:endParaRPr lang="it-IT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4807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Relazioni fra i due Stati: antagonismo e competizione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RDT non è riconosciuta dai paesi occidentali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RFT non ha relazioni diplomatiche con gli Stati che hanno relazioni con la RDT </a:t>
            </a:r>
            <a:r>
              <a:rPr lang="it-IT" dirty="0" smtClean="0">
                <a:sym typeface="Wingdings" pitchFamily="2" charset="2"/>
              </a:rPr>
              <a:t> principio della rappresentanza esclusiva di </a:t>
            </a:r>
            <a:r>
              <a:rPr lang="it-IT" dirty="0" smtClean="0"/>
              <a:t>Bonn di tutti i tedeschi (dottrina </a:t>
            </a:r>
            <a:r>
              <a:rPr lang="it-IT" dirty="0" err="1" smtClean="0"/>
              <a:t>Hallstein</a:t>
            </a:r>
            <a:r>
              <a:rPr lang="it-IT" dirty="0" smtClean="0"/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Competizione economica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RFT: miracolo economico – alti tassi di crescita; aumento dei consumi; aumento della produttività (modernizzazione impianti); spesa pubblica; </a:t>
            </a:r>
            <a:r>
              <a:rPr lang="it-IT" dirty="0" smtClean="0"/>
              <a:t>limitazione </a:t>
            </a:r>
            <a:r>
              <a:rPr lang="it-IT" dirty="0" smtClean="0"/>
              <a:t>della conflittualità sociale tra lavoratori e datori di lavoro attraverso la cogestione </a:t>
            </a:r>
          </a:p>
          <a:p>
            <a:pPr marL="457200" indent="-457200">
              <a:buNone/>
            </a:pPr>
            <a:endParaRPr lang="it-IT" dirty="0" smtClean="0"/>
          </a:p>
          <a:p>
            <a:pPr marL="457200" indent="-457200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4087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it-IT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RFT attira milioni di lavoratori, soprattutto da Turchia, Italia, Portogallo, Grecia, Spagna e </a:t>
            </a:r>
            <a:r>
              <a:rPr lang="it-IT" dirty="0" smtClean="0"/>
              <a:t>Jugoslavia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Interesse reciproco</a:t>
            </a:r>
            <a:endParaRPr lang="it-IT" dirty="0" smtClean="0"/>
          </a:p>
          <a:p>
            <a:pPr algn="just">
              <a:lnSpc>
                <a:spcPct val="150000"/>
              </a:lnSpc>
            </a:pPr>
            <a:r>
              <a:rPr lang="it-IT" dirty="0" smtClean="0"/>
              <a:t>Lavoratori italiani venivano soprattutto dal Mezzogiorno e si dirigevano verso le grandi industrie della </a:t>
            </a:r>
            <a:r>
              <a:rPr lang="it-IT" dirty="0" err="1" smtClean="0"/>
              <a:t>Renania</a:t>
            </a:r>
            <a:r>
              <a:rPr lang="it-IT" dirty="0" smtClean="0"/>
              <a:t> settentrionale, Vestfalia, del </a:t>
            </a:r>
            <a:r>
              <a:rPr lang="it-IT" dirty="0" err="1" smtClean="0"/>
              <a:t>Baden-Württemberg</a:t>
            </a:r>
            <a:r>
              <a:rPr lang="it-IT" dirty="0" smtClean="0"/>
              <a:t> e della Baviera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Italia – RFT: 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dirty="0" smtClean="0"/>
              <a:t>accordo bilaterale 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dirty="0" smtClean="0"/>
              <a:t>per regolare 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dirty="0" smtClean="0"/>
              <a:t>gli spostamenti (1955)</a:t>
            </a:r>
          </a:p>
          <a:p>
            <a:pPr algn="just">
              <a:lnSpc>
                <a:spcPct val="150000"/>
              </a:lnSpc>
              <a:buNone/>
            </a:pPr>
            <a:endParaRPr lang="it-IT" dirty="0" smtClean="0"/>
          </a:p>
          <a:p>
            <a:pPr algn="just">
              <a:lnSpc>
                <a:spcPct val="150000"/>
              </a:lnSpc>
            </a:pPr>
            <a:r>
              <a:rPr lang="it-IT" i="1" dirty="0" err="1" smtClean="0"/>
              <a:t>Gastarbeiter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Gastarbe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73016"/>
            <a:ext cx="542523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6285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1958 - </a:t>
            </a:r>
            <a:r>
              <a:rPr lang="it-IT" u="sng" dirty="0" smtClean="0"/>
              <a:t>Crisi di Berlino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Crisi relativa allo status di Berlino: i quartieri occidentali costituivano un’enclave nel territorio orientale, permettendo il passaggio dei cittadini della RDT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err="1" smtClean="0"/>
              <a:t>Chruščëv</a:t>
            </a:r>
            <a:r>
              <a:rPr lang="it-IT" dirty="0" smtClean="0"/>
              <a:t> lancia un ultimatum: chiede il ritiro degli occidentali da Berlino, che doveva diventare una città libera e demilitarizzata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Ultimatum ribadito nel 1961 in un colloquio con Kennedy (presidente USA), che riconosce i diritti sovietici sulla zona orientale di Berlino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RDT comincia ad imporre restrizioni ai viaggi; fra luglio e metà agosto attraversano il confine circa 50mila tedeschi orientali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640960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1961 – Costruzione Muro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                              </a:t>
            </a:r>
            <a:endParaRPr lang="it-IT" dirty="0" smtClean="0"/>
          </a:p>
          <a:p>
            <a:pPr>
              <a:buNone/>
            </a:pPr>
            <a:r>
              <a:rPr lang="it-IT" sz="1800" dirty="0" smtClean="0">
                <a:hlinkClick r:id="rId2"/>
              </a:rPr>
              <a:t>https</a:t>
            </a:r>
            <a:r>
              <a:rPr lang="it-IT" sz="1800" dirty="0" smtClean="0">
                <a:hlinkClick r:id="rId2"/>
              </a:rPr>
              <a:t>://www.famigliacristiana.it/video/13-agosto-1961-rai-storia-costruzione-del-muro-di-berlino.aspx</a:t>
            </a: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La fuga di Conrad Schumann, soldato </a:t>
            </a:r>
          </a:p>
          <a:p>
            <a:pPr>
              <a:buNone/>
            </a:pPr>
            <a:r>
              <a:rPr lang="it-IT" sz="1800" dirty="0" smtClean="0"/>
              <a:t>della RDT verso il settore occidentale</a:t>
            </a:r>
          </a:p>
          <a:p>
            <a:pPr>
              <a:buNone/>
            </a:pPr>
            <a:r>
              <a:rPr lang="it-IT" sz="1800" dirty="0" smtClean="0"/>
              <a:t>d</a:t>
            </a:r>
            <a:r>
              <a:rPr lang="it-IT" sz="1800" dirty="0" smtClean="0"/>
              <a:t>i Berlino, 15 agosto 1961</a:t>
            </a: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M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4500500" cy="25202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860032" y="332656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Notte del 13 agosto 1961</a:t>
            </a:r>
          </a:p>
          <a:p>
            <a:endParaRPr lang="it-IT" dirty="0" smtClean="0"/>
          </a:p>
          <a:p>
            <a:r>
              <a:rPr lang="it-IT" dirty="0" smtClean="0"/>
              <a:t>155 </a:t>
            </a:r>
            <a:r>
              <a:rPr lang="it-IT" dirty="0" smtClean="0"/>
              <a:t>km circonda settori occidentali; 43 km fra Berlino est e ovest</a:t>
            </a:r>
          </a:p>
          <a:p>
            <a:endParaRPr lang="it-IT" dirty="0" smtClean="0"/>
          </a:p>
          <a:p>
            <a:r>
              <a:rPr lang="it-IT" dirty="0" smtClean="0"/>
              <a:t>150 tonnellate di filo </a:t>
            </a:r>
            <a:r>
              <a:rPr lang="it-IT" dirty="0" smtClean="0"/>
              <a:t>spinato</a:t>
            </a:r>
          </a:p>
          <a:p>
            <a:endParaRPr lang="it-IT" dirty="0" smtClean="0"/>
          </a:p>
          <a:p>
            <a:r>
              <a:rPr lang="it-IT" dirty="0" smtClean="0"/>
              <a:t>Muro modificato nel corso degli anni (</a:t>
            </a:r>
            <a:r>
              <a:rPr lang="it-IT" dirty="0" err="1" smtClean="0"/>
              <a:t>vd</a:t>
            </a:r>
            <a:r>
              <a:rPr lang="it-IT" dirty="0" smtClean="0"/>
              <a:t>. </a:t>
            </a:r>
            <a:r>
              <a:rPr lang="it-IT" dirty="0" err="1" smtClean="0"/>
              <a:t>Gedenkstätte</a:t>
            </a:r>
            <a:r>
              <a:rPr lang="it-IT" dirty="0" smtClean="0"/>
              <a:t> </a:t>
            </a:r>
            <a:r>
              <a:rPr lang="it-IT" dirty="0" err="1" smtClean="0"/>
              <a:t>Berliner</a:t>
            </a:r>
            <a:r>
              <a:rPr lang="it-IT" dirty="0" smtClean="0"/>
              <a:t> </a:t>
            </a:r>
            <a:r>
              <a:rPr lang="it-IT" dirty="0" err="1" smtClean="0"/>
              <a:t>Mauer</a:t>
            </a:r>
            <a:r>
              <a:rPr lang="it-IT" dirty="0" smtClean="0"/>
              <a:t>)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 descr="diss_ddr_fu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645024"/>
            <a:ext cx="4529002" cy="302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637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RDT non è riconosciuta dall’Italia </a:t>
            </a:r>
            <a:r>
              <a:rPr lang="it-IT" sz="1800" dirty="0" smtClean="0">
                <a:sym typeface="Wingdings" pitchFamily="2" charset="2"/>
              </a:rPr>
              <a:t> non ha relazioni diplomatiche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>
                <a:sym typeface="Wingdings" pitchFamily="2" charset="2"/>
              </a:rPr>
              <a:t>Contatti soprattutto attraverso i due partiti comunisti: SED e PCI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>
                <a:sym typeface="Wingdings" pitchFamily="2" charset="2"/>
              </a:rPr>
              <a:t>PCI: sostiene riconoscimento della RDT; solidarietà internazionale </a:t>
            </a:r>
            <a:endParaRPr lang="it-IT" sz="18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>
                <a:sym typeface="Wingdings" pitchFamily="2" charset="2"/>
              </a:rPr>
              <a:t>P</a:t>
            </a:r>
            <a:r>
              <a:rPr lang="it-IT" sz="1800" dirty="0" smtClean="0">
                <a:sym typeface="Wingdings" pitchFamily="2" charset="2"/>
              </a:rPr>
              <a:t>osizioni differenti, soprattutto dalla seconda metà degli anni Sessanta  per il PCI autonomia di ogni paese nel socialismo; SED fedele al PCUS</a:t>
            </a:r>
            <a:endParaRPr lang="it-IT" sz="1800" dirty="0" smtClean="0">
              <a:sym typeface="Wingdings" pitchFamily="2" charset="2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648072"/>
          </a:xfrm>
        </p:spPr>
        <p:txBody>
          <a:bodyPr/>
          <a:lstStyle/>
          <a:p>
            <a:pPr algn="ctr"/>
            <a:r>
              <a:rPr lang="it-IT" dirty="0" smtClean="0"/>
              <a:t>La RDT e l’Italia</a:t>
            </a:r>
            <a:endParaRPr lang="it-IT" dirty="0"/>
          </a:p>
        </p:txBody>
      </p:sp>
      <p:pic>
        <p:nvPicPr>
          <p:cNvPr id="5" name="Segnaposto contenuto 4" descr="BE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3212976"/>
            <a:ext cx="4130133" cy="331236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99992" y="530120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/>
              <a:t>Enrico Berlinguer in visita a Berlino Est, dicembre 1973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3284984"/>
            <a:ext cx="3600400" cy="87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L’Italia riconosce l’RDT nel 1973 </a:t>
            </a:r>
            <a:r>
              <a:rPr lang="it-IT" dirty="0" smtClean="0">
                <a:sym typeface="Wingdings" pitchFamily="2" charset="2"/>
              </a:rPr>
              <a:t> relazioni diplomatiche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Germania divi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6374744" cy="6669360"/>
          </a:xfrm>
        </p:spPr>
      </p:pic>
      <p:sp>
        <p:nvSpPr>
          <p:cNvPr id="3" name="Freccia circolare a sinistra 2"/>
          <p:cNvSpPr/>
          <p:nvPr/>
        </p:nvSpPr>
        <p:spPr>
          <a:xfrm>
            <a:off x="2915816" y="4725144"/>
            <a:ext cx="144016" cy="2880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04248" y="836712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Espulsione dei tedeschi da Polonia, Cecoslovacchia, Romania, </a:t>
            </a:r>
            <a:r>
              <a:rPr lang="it-IT" dirty="0" err="1" smtClean="0"/>
              <a:t>Ungheria…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>
                <a:sym typeface="Wingdings" pitchFamily="2" charset="2"/>
              </a:rPr>
              <a:t>RDT: importanza delle relazioni culturali per avere contatti con i paesi occidentali e far conoscere paese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>
                <a:sym typeface="Wingdings" pitchFamily="2" charset="2"/>
              </a:rPr>
              <a:t>Istituzioni dedicate alla politica culturale all’estero: </a:t>
            </a:r>
            <a:r>
              <a:rPr lang="it-IT" sz="2000" i="1" dirty="0" err="1" smtClean="0">
                <a:sym typeface="Wingdings" pitchFamily="2" charset="2"/>
              </a:rPr>
              <a:t>Gesellschaft</a:t>
            </a:r>
            <a:r>
              <a:rPr lang="it-IT" sz="2000" i="1" dirty="0" smtClean="0">
                <a:sym typeface="Wingdings" pitchFamily="2" charset="2"/>
              </a:rPr>
              <a:t> </a:t>
            </a:r>
            <a:r>
              <a:rPr lang="it-IT" sz="2000" i="1" dirty="0" err="1" smtClean="0">
                <a:sym typeface="Wingdings" pitchFamily="2" charset="2"/>
              </a:rPr>
              <a:t>für</a:t>
            </a:r>
            <a:r>
              <a:rPr lang="it-IT" sz="2000" i="1" dirty="0" smtClean="0">
                <a:sym typeface="Wingdings" pitchFamily="2" charset="2"/>
              </a:rPr>
              <a:t> </a:t>
            </a:r>
            <a:r>
              <a:rPr lang="it-IT" sz="2000" i="1" dirty="0" err="1" smtClean="0">
                <a:sym typeface="Wingdings" pitchFamily="2" charset="2"/>
              </a:rPr>
              <a:t>kulturelle</a:t>
            </a:r>
            <a:r>
              <a:rPr lang="it-IT" sz="2000" i="1" dirty="0" smtClean="0">
                <a:sym typeface="Wingdings" pitchFamily="2" charset="2"/>
              </a:rPr>
              <a:t> </a:t>
            </a:r>
            <a:r>
              <a:rPr lang="it-IT" sz="2000" i="1" dirty="0" err="1" smtClean="0">
                <a:sym typeface="Wingdings" pitchFamily="2" charset="2"/>
              </a:rPr>
              <a:t>Verbindungen</a:t>
            </a:r>
            <a:r>
              <a:rPr lang="it-IT" sz="2000" i="1" dirty="0" smtClean="0">
                <a:sym typeface="Wingdings" pitchFamily="2" charset="2"/>
              </a:rPr>
              <a:t> </a:t>
            </a:r>
            <a:r>
              <a:rPr lang="it-IT" sz="2000" i="1" dirty="0" err="1" smtClean="0">
                <a:sym typeface="Wingdings" pitchFamily="2" charset="2"/>
              </a:rPr>
              <a:t>mit</a:t>
            </a:r>
            <a:r>
              <a:rPr lang="it-IT" sz="2000" i="1" dirty="0" smtClean="0">
                <a:sym typeface="Wingdings" pitchFamily="2" charset="2"/>
              </a:rPr>
              <a:t> </a:t>
            </a:r>
            <a:r>
              <a:rPr lang="it-IT" sz="2000" i="1" dirty="0" err="1" smtClean="0">
                <a:sym typeface="Wingdings" pitchFamily="2" charset="2"/>
              </a:rPr>
              <a:t>dem</a:t>
            </a:r>
            <a:r>
              <a:rPr lang="it-IT" sz="2000" i="1" dirty="0" smtClean="0">
                <a:sym typeface="Wingdings" pitchFamily="2" charset="2"/>
              </a:rPr>
              <a:t> </a:t>
            </a:r>
            <a:r>
              <a:rPr lang="it-IT" sz="2000" i="1" dirty="0" err="1" smtClean="0">
                <a:sym typeface="Wingdings" pitchFamily="2" charset="2"/>
              </a:rPr>
              <a:t>Ausland</a:t>
            </a:r>
            <a:r>
              <a:rPr lang="it-IT" sz="2000" dirty="0" smtClean="0">
                <a:sym typeface="Wingdings" pitchFamily="2" charset="2"/>
              </a:rPr>
              <a:t>; </a:t>
            </a:r>
            <a:r>
              <a:rPr lang="it-IT" sz="2000" i="1" dirty="0" smtClean="0">
                <a:sym typeface="Wingdings" pitchFamily="2" charset="2"/>
              </a:rPr>
              <a:t>Liga </a:t>
            </a:r>
            <a:r>
              <a:rPr lang="it-IT" sz="2000" i="1" dirty="0" err="1" smtClean="0">
                <a:sym typeface="Wingdings" pitchFamily="2" charset="2"/>
              </a:rPr>
              <a:t>fur</a:t>
            </a:r>
            <a:r>
              <a:rPr lang="it-IT" sz="2000" i="1" dirty="0" smtClean="0">
                <a:sym typeface="Wingdings" pitchFamily="2" charset="2"/>
              </a:rPr>
              <a:t> </a:t>
            </a:r>
            <a:r>
              <a:rPr lang="it-IT" sz="2000" i="1" dirty="0" err="1" smtClean="0">
                <a:sym typeface="Wingdings" pitchFamily="2" charset="2"/>
              </a:rPr>
              <a:t>Völkerfreundschaft</a:t>
            </a:r>
            <a:endParaRPr lang="it-IT" sz="2000" i="1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>
                <a:sym typeface="Wingdings" pitchFamily="2" charset="2"/>
              </a:rPr>
              <a:t>Roma, 1957  nasce il </a:t>
            </a:r>
            <a:r>
              <a:rPr lang="it-IT" sz="2000" b="1" dirty="0" smtClean="0">
                <a:sym typeface="Wingdings" pitchFamily="2" charset="2"/>
              </a:rPr>
              <a:t>Centro Thomas Mann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>
                <a:sym typeface="Wingdings" pitchFamily="2" charset="2"/>
              </a:rPr>
              <a:t>Intellettuali italiani che hanno rapporti con la cultura tedesca: filosofi, germanisti, </a:t>
            </a:r>
            <a:r>
              <a:rPr lang="it-IT" sz="2000" dirty="0" smtClean="0">
                <a:sym typeface="Wingdings" pitchFamily="2" charset="2"/>
              </a:rPr>
              <a:t>storici, pittori </a:t>
            </a:r>
            <a:endParaRPr lang="it-IT" sz="20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>
                <a:sym typeface="Wingdings" pitchFamily="2" charset="2"/>
              </a:rPr>
              <a:t>Attività per far conoscere la RDT </a:t>
            </a:r>
            <a:r>
              <a:rPr lang="it-IT" sz="2000" dirty="0" smtClean="0">
                <a:sym typeface="Wingdings" pitchFamily="2" charset="2"/>
              </a:rPr>
              <a:t> Stato </a:t>
            </a:r>
            <a:r>
              <a:rPr lang="it-IT" sz="2000" dirty="0" smtClean="0">
                <a:sym typeface="Wingdings" pitchFamily="2" charset="2"/>
              </a:rPr>
              <a:t>antifascista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>
                <a:sym typeface="Wingdings" pitchFamily="2" charset="2"/>
              </a:rPr>
              <a:t>Presentazioni di libri, spettacoli teatrali, </a:t>
            </a:r>
            <a:r>
              <a:rPr lang="it-IT" sz="2000" dirty="0" smtClean="0">
                <a:sym typeface="Wingdings" pitchFamily="2" charset="2"/>
              </a:rPr>
              <a:t>mostre, conferenze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>
                <a:sym typeface="Wingdings" pitchFamily="2" charset="2"/>
              </a:rPr>
              <a:t>Attività in tutta Italia, grazie alla rete del PCI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>
                <a:sym typeface="Wingdings" pitchFamily="2" charset="2"/>
              </a:rPr>
              <a:t>A fine anni ‘60 intensifica il movimento per il riconoscimento della RDT con Comitato </a:t>
            </a:r>
            <a:r>
              <a:rPr lang="it-IT" sz="2000" dirty="0" err="1" smtClean="0">
                <a:sym typeface="Wingdings" pitchFamily="2" charset="2"/>
              </a:rPr>
              <a:t>Italia-RDT</a:t>
            </a:r>
            <a:r>
              <a:rPr lang="it-IT" sz="2000" dirty="0" smtClean="0">
                <a:sym typeface="Wingdings" pitchFamily="2" charset="2"/>
              </a:rPr>
              <a:t>, Gruppo interparlamentare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>
                <a:sym typeface="Wingdings" pitchFamily="2" charset="2"/>
              </a:rPr>
              <a:t>Centro Thomas Mann resta attivo anche dopo il riconoscimento, fino al 1989</a:t>
            </a:r>
            <a:endParaRPr lang="it-IT" sz="2000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ndre\Downloads\Brecht e Grass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64540" cy="2736304"/>
          </a:xfrm>
          <a:prstGeom prst="rect">
            <a:avLst/>
          </a:prstGeom>
          <a:noFill/>
        </p:spPr>
      </p:pic>
      <p:pic>
        <p:nvPicPr>
          <p:cNvPr id="7" name="Immagine 6" descr="Brecht picc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16632"/>
            <a:ext cx="1872208" cy="352772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076056" y="188640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 err="1" smtClean="0"/>
              <a:t>Bertolt</a:t>
            </a:r>
            <a:r>
              <a:rPr lang="it-IT" sz="1600" dirty="0" smtClean="0"/>
              <a:t> Brecht e Paolo Grassi alla prima dell’</a:t>
            </a:r>
            <a:r>
              <a:rPr lang="it-IT" sz="1600" i="1" dirty="0" smtClean="0"/>
              <a:t>Opera da tre soldi </a:t>
            </a:r>
            <a:r>
              <a:rPr lang="it-IT" sz="1600" dirty="0" smtClean="0"/>
              <a:t>al Piccolo di Milano</a:t>
            </a:r>
          </a:p>
          <a:p>
            <a:pPr>
              <a:lnSpc>
                <a:spcPct val="150000"/>
              </a:lnSpc>
            </a:pPr>
            <a:r>
              <a:rPr lang="it-IT" sz="1600" dirty="0" smtClean="0"/>
              <a:t>Febbraio 1956</a:t>
            </a:r>
            <a:endParaRPr lang="it-IT" sz="1600" dirty="0"/>
          </a:p>
        </p:txBody>
      </p:sp>
      <p:pic>
        <p:nvPicPr>
          <p:cNvPr id="9" name="Immagine 8" descr="Koellwit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933056"/>
            <a:ext cx="2082924" cy="2741808"/>
          </a:xfrm>
          <a:prstGeom prst="rect">
            <a:avLst/>
          </a:prstGeom>
        </p:spPr>
      </p:pic>
      <p:pic>
        <p:nvPicPr>
          <p:cNvPr id="10" name="Immagine 9" descr="KollwitzKathe_The-Mothers_19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140968"/>
            <a:ext cx="4464496" cy="35652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788024" y="414908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Die</a:t>
            </a:r>
            <a:r>
              <a:rPr lang="it-IT" i="1" dirty="0" smtClean="0"/>
              <a:t> </a:t>
            </a:r>
            <a:r>
              <a:rPr lang="it-IT" i="1" dirty="0" err="1" smtClean="0"/>
              <a:t>Mutter</a:t>
            </a:r>
            <a:r>
              <a:rPr lang="it-IT" i="1" dirty="0" smtClean="0"/>
              <a:t>, </a:t>
            </a:r>
            <a:r>
              <a:rPr lang="it-IT" dirty="0" err="1" smtClean="0"/>
              <a:t>Käthe</a:t>
            </a:r>
            <a:r>
              <a:rPr lang="it-IT" dirty="0" smtClean="0"/>
              <a:t> </a:t>
            </a:r>
            <a:r>
              <a:rPr lang="it-IT" dirty="0" err="1" smtClean="0"/>
              <a:t>Kollwitz</a:t>
            </a:r>
            <a:endParaRPr lang="it-IT" dirty="0" smtClean="0"/>
          </a:p>
          <a:p>
            <a:r>
              <a:rPr lang="it-IT" dirty="0" smtClean="0"/>
              <a:t>1922-23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96944" cy="65527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della distensione</a:t>
            </a:r>
          </a:p>
          <a:p>
            <a:pPr>
              <a:buNone/>
            </a:pPr>
            <a:endParaRPr lang="it-IT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Dopo la crisi dei missili di Cuba (1962)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Riconoscimento di legittimità fra le due superpotenze, con le reciproche sfere di influenza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Europa entra in una fase di stabilità, gli scontri si spostano  (Vietnam 1964-1973)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Deterrenza: norme di controllo per evitare ‘distruzione reciproca assicurata’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5 Agosto 1963: messa al bando degli esperimenti nucleari nell’atmosfera, nello spazio e sott’acqua (USA, URSS, Regno Unito, RFT)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Sostegno di Kennedy a popolazione tedesca, ma non si scontra con l’URSS per la costruzione del Muro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sz="1800" dirty="0" smtClean="0">
                <a:hlinkClick r:id="rId2"/>
              </a:rPr>
              <a:t>https://www.raicultura.it/storia/accadde-oggi/John-Fitzgerald-Kennedy-a-Berlino-42d41718-4b13-4457-a639-807542d5d980.html</a:t>
            </a:r>
            <a:endParaRPr lang="it-IT" sz="1800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08912" cy="6141296"/>
          </a:xfrm>
        </p:spPr>
        <p:txBody>
          <a:bodyPr/>
          <a:lstStyle/>
          <a:p>
            <a:pPr>
              <a:buNone/>
            </a:pPr>
            <a:endParaRPr lang="it-IT" sz="1800" dirty="0" smtClean="0">
              <a:hlinkClick r:id="rId2"/>
            </a:endParaRPr>
          </a:p>
          <a:p>
            <a:pPr>
              <a:buNone/>
            </a:pPr>
            <a:endParaRPr lang="it-IT" sz="1800" dirty="0" smtClean="0">
              <a:hlinkClick r:id="rId2"/>
            </a:endParaRPr>
          </a:p>
          <a:p>
            <a:pPr>
              <a:buNone/>
            </a:pPr>
            <a:endParaRPr lang="it-IT" sz="1800" dirty="0" smtClean="0">
              <a:hlinkClick r:id="rId2"/>
            </a:endParaRPr>
          </a:p>
          <a:p>
            <a:pPr>
              <a:buNone/>
            </a:pPr>
            <a:endParaRPr lang="it-IT" sz="1800" dirty="0" smtClean="0">
              <a:hlinkClick r:id="rId2"/>
            </a:endParaRPr>
          </a:p>
          <a:p>
            <a:pPr>
              <a:buNone/>
            </a:pPr>
            <a:endParaRPr lang="it-IT" sz="1800" dirty="0" smtClean="0">
              <a:hlinkClick r:id="rId2"/>
            </a:endParaRPr>
          </a:p>
          <a:p>
            <a:endParaRPr lang="it-IT" dirty="0"/>
          </a:p>
        </p:txBody>
      </p:sp>
      <p:pic>
        <p:nvPicPr>
          <p:cNvPr id="4" name="Immagine 3" descr="Brandt Varsav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3528392" cy="47843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1166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400" b="1" dirty="0" smtClean="0"/>
              <a:t>RFT</a:t>
            </a:r>
          </a:p>
          <a:p>
            <a:pPr marL="342900" indent="-342900"/>
            <a:endParaRPr lang="it-IT" sz="2400" dirty="0" smtClean="0"/>
          </a:p>
          <a:p>
            <a:pPr marL="342900" indent="-342900"/>
            <a:r>
              <a:rPr lang="it-IT" sz="2400" dirty="0" smtClean="0"/>
              <a:t>Willy Brandt 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51920" y="260648"/>
            <a:ext cx="4896544" cy="631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Oppositore al nazismo (esilio in Norvegia)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Sindaco di Berlino Ovest (1957-’66)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Deputato SPD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Ministro Esteri (1966-’69)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u="sng" dirty="0" smtClean="0"/>
              <a:t>Cancelliere</a:t>
            </a:r>
            <a:r>
              <a:rPr lang="it-IT" sz="2000" dirty="0" smtClean="0"/>
              <a:t> dal 1969 al 1974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Deputato europeo (1979-’83) e presidente dell’Internazionale socialista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it-IT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Fase di rinnovamento nella RFT: movimenti sociali e giovanili (1968); messa in discussione del passato nazista più radicale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4087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Rinnovamento politica estera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Meno attenzione alla riunificazione, più alla distensione fra Est e Ovest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i="1" dirty="0" smtClean="0"/>
              <a:t>Ostpolitik</a:t>
            </a:r>
            <a:r>
              <a:rPr lang="it-IT" dirty="0" smtClean="0"/>
              <a:t>: ‘cambiamento per mezzo del riavvicinamento’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1970: trattato di collaborazione e non aggressione con URSS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1970: riconosce confine con la Polonia sulla linea </a:t>
            </a:r>
            <a:r>
              <a:rPr lang="it-IT" dirty="0" err="1" smtClean="0"/>
              <a:t>Oder-Neisse</a:t>
            </a:r>
            <a:endParaRPr lang="it-IT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1972: </a:t>
            </a:r>
            <a:r>
              <a:rPr lang="it-IT" b="1" dirty="0" smtClean="0"/>
              <a:t>trattato con la RDT </a:t>
            </a:r>
            <a:r>
              <a:rPr lang="it-IT" dirty="0" smtClean="0"/>
              <a:t>– relazioni di buon vicinato; riconoscimento dello status di Berlino; incremento relazioni commerciali e </a:t>
            </a:r>
            <a:r>
              <a:rPr lang="it-IT" dirty="0" smtClean="0"/>
              <a:t>culturali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l</a:t>
            </a:r>
            <a:r>
              <a:rPr lang="it-IT" dirty="0" smtClean="0"/>
              <a:t>a RDT è riconosciuta dai paesi </a:t>
            </a:r>
            <a:r>
              <a:rPr lang="it-IT" dirty="0" err="1" smtClean="0"/>
              <a:t>Occ</a:t>
            </a:r>
            <a:r>
              <a:rPr lang="it-IT" dirty="0" smtClean="0"/>
              <a:t>.</a:t>
            </a:r>
            <a:endParaRPr lang="it-IT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1973: trattato di cooperazione e non aggressione con </a:t>
            </a:r>
            <a:r>
              <a:rPr lang="it-IT" dirty="0" smtClean="0"/>
              <a:t>Cecoslovacchia</a:t>
            </a:r>
            <a:endParaRPr lang="it-IT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RDT e RFT sono ammesse all’ONU nel 1973 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067944" y="4077072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35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2. RDT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2000" dirty="0" smtClean="0"/>
              <a:t>   </a:t>
            </a:r>
            <a:endParaRPr lang="it-IT" dirty="0"/>
          </a:p>
        </p:txBody>
      </p:sp>
      <p:pic>
        <p:nvPicPr>
          <p:cNvPr id="4" name="Immagine 3" descr="Ulbric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2808312" cy="353791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548681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sng" dirty="0" smtClean="0"/>
              <a:t>Walter </a:t>
            </a:r>
            <a:r>
              <a:rPr lang="it-IT" u="sng" dirty="0" err="1" smtClean="0"/>
              <a:t>Ulbricht</a:t>
            </a:r>
            <a:r>
              <a:rPr lang="it-IT" u="sng" dirty="0" smtClean="0"/>
              <a:t> </a:t>
            </a:r>
            <a:r>
              <a:rPr lang="it-IT" dirty="0" smtClean="0"/>
              <a:t>(1893-1973)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Segretario generale della SED dal 1950 al 1971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Membro del KPD nella Repubblica di Weimar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Esilio a Mosca dopo ascesa del nazismo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Immagine 8" descr="Bundesarchiv_Bild_183-R1220-401,_Erich_Honec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068960"/>
            <a:ext cx="2814960" cy="356936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788024" y="0"/>
            <a:ext cx="396044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sng" dirty="0" smtClean="0"/>
              <a:t>Erich </a:t>
            </a:r>
            <a:r>
              <a:rPr lang="it-IT" u="sng" dirty="0" err="1" smtClean="0"/>
              <a:t>Honecker</a:t>
            </a:r>
            <a:r>
              <a:rPr lang="it-IT" u="sng" dirty="0" smtClean="0"/>
              <a:t> </a:t>
            </a:r>
            <a:r>
              <a:rPr lang="it-IT" dirty="0" smtClean="0"/>
              <a:t>(1912-1994)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Segretario generale della SED dal 1971 al 1989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membro del KPD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Attività nella Resistenza anti-nazista, arrestato dalla Gestapo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Rimane in carcere fino al 1945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21330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Miglioramento del tenore di vita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Aumento dei consumi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Permane rigido controllo sui mezzi di comunicazione e una pervasiva sorveglianza sulla popolazione, esercitata dalla STASI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Margini di libertà nella vita </a:t>
            </a:r>
            <a:r>
              <a:rPr lang="it-IT" dirty="0" smtClean="0"/>
              <a:t>privata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 </a:t>
            </a:r>
            <a:r>
              <a:rPr lang="it-IT" dirty="0" smtClean="0"/>
              <a:t>C</a:t>
            </a:r>
            <a:r>
              <a:rPr lang="it-IT" dirty="0" smtClean="0"/>
              <a:t>onfronto </a:t>
            </a:r>
            <a:r>
              <a:rPr lang="it-IT" dirty="0" smtClean="0"/>
              <a:t>con l’Ovest (tv, visite, circola marco </a:t>
            </a:r>
            <a:r>
              <a:rPr lang="it-IT" dirty="0" err="1" smtClean="0"/>
              <a:t>occ</a:t>
            </a:r>
            <a:r>
              <a:rPr lang="it-IT" dirty="0" smtClean="0"/>
              <a:t>.)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Molte organizzazioni sociali, per inquadrare la vita della popolazione (Libera Gioventù tedesca; Lega democratica delle donne di Germania, Libera Federazione sindacati tedeschi) e attraverso il lavoro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Con </a:t>
            </a:r>
            <a:r>
              <a:rPr lang="it-IT" i="1" dirty="0" smtClean="0"/>
              <a:t>Ostpolitik</a:t>
            </a:r>
            <a:r>
              <a:rPr lang="it-IT" dirty="0" smtClean="0"/>
              <a:t> aumentano le relazioni e le comunicazioni con RFT </a:t>
            </a:r>
            <a:r>
              <a:rPr lang="it-IT" dirty="0" smtClean="0">
                <a:sym typeface="Wingdings" pitchFamily="2" charset="2"/>
              </a:rPr>
              <a:t> maggiori contatti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96944" cy="62853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u="sng" dirty="0" smtClean="0"/>
              <a:t>Difficoltà economiche</a:t>
            </a:r>
            <a:r>
              <a:rPr lang="it-IT" dirty="0" smtClean="0"/>
              <a:t>: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Calo della produttività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Crisi dell’industria pesante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Aumento dei debiti con RFT e Occidente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Mobilità sociale assente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Rabbia fra classe operaia per i privilegi e i guadagni extra goduti da élite amministrativa, professionale e tecnica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Scarsità di beni e loro peggioramento; lunghe file e mercato nero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it-IT" dirty="0" smtClean="0"/>
              <a:t>   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it-IT" dirty="0" smtClean="0"/>
              <a:t>    Necessaria una trasformazione economica, che però non si realizza per la rigidità del sistema (che non può regolare l’economia attraverso deflazione o disoccupazione) </a:t>
            </a:r>
          </a:p>
          <a:p>
            <a:pPr>
              <a:buNone/>
            </a:pP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572000" y="407707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188641"/>
            <a:ext cx="849694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u="sng" dirty="0" smtClean="0"/>
              <a:t>Problemi ambientali</a:t>
            </a:r>
            <a:endParaRPr lang="it-IT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Forte inquinamento (atmosferico, delle falde acquifere)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RDT: emissioni 4 volte più alte che nella </a:t>
            </a:r>
            <a:r>
              <a:rPr lang="it-IT" sz="2000" dirty="0" smtClean="0"/>
              <a:t>RFT</a:t>
            </a:r>
          </a:p>
          <a:p>
            <a:pPr algn="just">
              <a:lnSpc>
                <a:spcPct val="150000"/>
              </a:lnSpc>
            </a:pPr>
            <a:endParaRPr lang="it-IT" sz="2000" dirty="0" smtClean="0"/>
          </a:p>
          <a:p>
            <a:pPr algn="just">
              <a:lnSpc>
                <a:spcPct val="150000"/>
              </a:lnSpc>
            </a:pPr>
            <a:r>
              <a:rPr lang="it-IT" sz="2000" u="sng" dirty="0" smtClean="0"/>
              <a:t>Questione del dissenso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censura, controllo Stasi</a:t>
            </a:r>
            <a:endParaRPr lang="it-IT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espatrio</a:t>
            </a:r>
            <a:endParaRPr lang="it-IT" sz="2000" u="sng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movimenti d’opposizione: per i diritti civili, ecologisti, femministi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appoggio delle Chiese evangeliche</a:t>
            </a:r>
            <a:endParaRPr lang="it-IT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cultura underground e punk fra le fasce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 giovanili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caso Robert </a:t>
            </a:r>
            <a:r>
              <a:rPr lang="it-IT" sz="2000" dirty="0" err="1" smtClean="0"/>
              <a:t>Havemann</a:t>
            </a:r>
            <a:r>
              <a:rPr lang="it-IT" sz="2000" dirty="0" smtClean="0"/>
              <a:t>, 1965 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smtClean="0"/>
              <a:t>caso </a:t>
            </a:r>
            <a:r>
              <a:rPr lang="it-IT" sz="2000" dirty="0" err="1" smtClean="0"/>
              <a:t>Wolf</a:t>
            </a:r>
            <a:r>
              <a:rPr lang="it-IT" sz="2000" dirty="0" smtClean="0"/>
              <a:t> </a:t>
            </a:r>
            <a:r>
              <a:rPr lang="it-IT" sz="2000" dirty="0" err="1" smtClean="0"/>
              <a:t>Biermann</a:t>
            </a:r>
            <a:r>
              <a:rPr lang="it-IT" sz="2000" dirty="0" smtClean="0"/>
              <a:t>, 1976 </a:t>
            </a:r>
            <a:r>
              <a:rPr lang="it-IT" sz="2000" dirty="0" smtClean="0">
                <a:sym typeface="Wingdings" pitchFamily="2" charset="2"/>
              </a:rPr>
              <a:t> privato 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ym typeface="Wingdings" pitchFamily="2" charset="2"/>
              </a:rPr>
              <a:t>della </a:t>
            </a:r>
            <a:r>
              <a:rPr lang="it-IT" sz="2000" dirty="0" smtClean="0">
                <a:sym typeface="Wingdings" pitchFamily="2" charset="2"/>
              </a:rPr>
              <a:t>cittadinanza</a:t>
            </a:r>
            <a:endParaRPr lang="it-IT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it-IT" sz="2400" dirty="0" smtClean="0"/>
          </a:p>
        </p:txBody>
      </p:sp>
      <p:pic>
        <p:nvPicPr>
          <p:cNvPr id="8" name="Immagine 7" descr="Bier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430143"/>
            <a:ext cx="3449563" cy="222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43192" cy="576064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La crisi del comunismo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6886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/>
              <a:t>Mobilitazione popolare in Polonia dagli anni ‘70: scioperi nei cantieri navali di Danzica; repressione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Nei cantieri navali di Danzica si costituisce un sindacato non ufficiale, </a:t>
            </a:r>
            <a:r>
              <a:rPr lang="it-IT" sz="2000" dirty="0" err="1" smtClean="0"/>
              <a:t>Solidarność</a:t>
            </a:r>
            <a:r>
              <a:rPr lang="it-IT" sz="2000" dirty="0" smtClean="0"/>
              <a:t>, guidato da </a:t>
            </a:r>
            <a:r>
              <a:rPr lang="it-IT" sz="2000" dirty="0" err="1" smtClean="0"/>
              <a:t>Lech</a:t>
            </a:r>
            <a:r>
              <a:rPr lang="it-IT" sz="2000" dirty="0" smtClean="0"/>
              <a:t> </a:t>
            </a:r>
            <a:r>
              <a:rPr lang="it-IT" sz="2000" dirty="0" smtClean="0"/>
              <a:t>Wałęsa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Riforme di Gorbaciov (URSS): </a:t>
            </a:r>
            <a:r>
              <a:rPr lang="it-IT" sz="2000" i="1" dirty="0" smtClean="0"/>
              <a:t>glasnost</a:t>
            </a:r>
            <a:r>
              <a:rPr lang="it-IT" sz="2000" dirty="0" smtClean="0"/>
              <a:t> e </a:t>
            </a:r>
            <a:r>
              <a:rPr lang="it-IT" sz="2000" i="1" dirty="0" err="1" smtClean="0"/>
              <a:t>perestroika</a:t>
            </a:r>
            <a:endParaRPr lang="it-IT" sz="2000" i="1" dirty="0" smtClean="0"/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Non interviene nei paesi ‘satelliti’ </a:t>
            </a:r>
            <a:r>
              <a:rPr lang="it-IT" sz="2000" dirty="0" smtClean="0">
                <a:sym typeface="Wingdings" pitchFamily="2" charset="2"/>
              </a:rPr>
              <a:t> autonomia e fine della dottrina </a:t>
            </a:r>
            <a:r>
              <a:rPr lang="it-IT" sz="2000" dirty="0" err="1" smtClean="0">
                <a:sym typeface="Wingdings" pitchFamily="2" charset="2"/>
              </a:rPr>
              <a:t>Breznev</a:t>
            </a:r>
            <a:endParaRPr lang="it-IT" sz="2000" dirty="0" smtClean="0"/>
          </a:p>
          <a:p>
            <a:pPr algn="just">
              <a:lnSpc>
                <a:spcPct val="150000"/>
              </a:lnSpc>
            </a:pPr>
            <a:endParaRPr lang="it-IT" dirty="0" smtClean="0"/>
          </a:p>
        </p:txBody>
      </p:sp>
      <p:pic>
        <p:nvPicPr>
          <p:cNvPr id="4" name="Immagine 3" descr="Solidarno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3919527" cy="2202566"/>
          </a:xfrm>
          <a:prstGeom prst="rect">
            <a:avLst/>
          </a:prstGeom>
        </p:spPr>
      </p:pic>
      <p:pic>
        <p:nvPicPr>
          <p:cNvPr id="5" name="Immagine 4" descr="Senza tit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077072"/>
            <a:ext cx="2016224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648072"/>
          </a:xfrm>
        </p:spPr>
        <p:txBody>
          <a:bodyPr/>
          <a:lstStyle/>
          <a:p>
            <a:pPr algn="ctr"/>
            <a:r>
              <a:rPr lang="it-IT" dirty="0" smtClean="0"/>
              <a:t>La Divisione della Germania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568952" cy="57606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b="1" dirty="0" smtClean="0"/>
              <a:t>1945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Conferenza di Yalta (4-11 Febbraio)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dirty="0" smtClean="0"/>
              <a:t>    Churchill, Roosevelt e Stalin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dirty="0" smtClean="0"/>
              <a:t>    divisione in zone d’occupazione della Germania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7 Maggio: resa tedesca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dirty="0" smtClean="0"/>
              <a:t>   8 Maggio: fine della Seconda Guerra mondiale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dirty="0" smtClean="0"/>
              <a:t>Conferenza di Potsdam (17 Luglio – 2 Agosto)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dirty="0" smtClean="0"/>
              <a:t>    Churchill, Truman e Stalin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i="1" dirty="0" smtClean="0"/>
              <a:t>    a</a:t>
            </a:r>
            <a:r>
              <a:rPr lang="it-IT" dirty="0" smtClean="0"/>
              <a:t>) disarmo e smilitarizzazione;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i="1" dirty="0" smtClean="0"/>
              <a:t>    b</a:t>
            </a:r>
            <a:r>
              <a:rPr lang="it-IT" dirty="0" smtClean="0"/>
              <a:t>) denazificazione;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it-IT" i="1" dirty="0" smtClean="0"/>
              <a:t>    c</a:t>
            </a:r>
            <a:r>
              <a:rPr lang="it-IT" dirty="0" smtClean="0"/>
              <a:t>) ricostruzione politica del paese su basi democratiche 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640960" cy="61926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Caratteristiche comuni ai diversi paesi dell’Europa centro- orientale: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Fattori internazionali e interni si uniscono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Ondata di mobilitazioni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Rivoluzione ‘negoziata’ o ‘costituzionale’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Rapidità dei processi di contagio e imitazione degli avvenimenti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Capacità dei mass media di alimentare la circolazione delle informazioni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Partecipazione popolare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Ricorso alla violenza molto contenuto, ad eccezione della Romania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28792" cy="576064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La Situazione nella RDT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96944" cy="54932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Leadership di </a:t>
            </a:r>
            <a:r>
              <a:rPr lang="it-IT" dirty="0" err="1" smtClean="0"/>
              <a:t>Honecker</a:t>
            </a:r>
            <a:r>
              <a:rPr lang="it-IT" dirty="0" smtClean="0"/>
              <a:t> ostile al cambiamento e alle aperture di Gorbaciov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Proteste di gruppi diversi, che si cominciano a costituire negli anni Ottanta, soprattutto su tematiche ambientali, del pacifismo e dei diritti umani; spesso sostenuti dalle Chiese evangeliche e guidati da intellettuali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Manifestazioni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di dissenso,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che mobilitano una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parte ampia della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società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Proteste pacifiche,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Represse da polizia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Lip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026" y="3573016"/>
            <a:ext cx="5547168" cy="3115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icnic-paneurope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477907" cy="2880320"/>
          </a:xfrm>
        </p:spPr>
      </p:pic>
      <p:pic>
        <p:nvPicPr>
          <p:cNvPr id="5" name="Immagine 4" descr="800px-paneuropaisches_picknick_1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4133830" cy="221768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98181"/>
            <a:ext cx="84969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Apertura dei confini fra Ungheria e Austria nell’estate del 1989: migliaia di tedeschi si spostano in Ungheria,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sperand</a:t>
            </a:r>
            <a:r>
              <a:rPr lang="it-IT" sz="2000" dirty="0" smtClean="0">
                <a:ea typeface="Calibri" pitchFamily="34" charset="0"/>
                <a:cs typeface="Times New Roman" pitchFamily="18" charset="0"/>
              </a:rPr>
              <a:t>o di poter raggiungere poi l’Austria e la Repubblica federale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ea typeface="Calibri" pitchFamily="34" charset="0"/>
                <a:cs typeface="Times New Roman" pitchFamily="18" charset="0"/>
              </a:rPr>
              <a:t>Alcuni si rifugiarono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nelle ambasciate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</a:t>
            </a:r>
            <a:r>
              <a:rPr lang="it-IT" sz="2000" dirty="0" smtClean="0">
                <a:ea typeface="Calibri" pitchFamily="34" charset="0"/>
                <a:cs typeface="Times New Roman" pitchFamily="18" charset="0"/>
              </a:rPr>
              <a:t>ella RFT 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Budapest, Praga,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Varsavia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4941168"/>
            <a:ext cx="39604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ea typeface="Calibri" pitchFamily="34" charset="0"/>
                <a:cs typeface="Times New Roman" pitchFamily="18" charset="0"/>
              </a:rPr>
              <a:t>Aumenta la partecipazione alle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ea typeface="Calibri" pitchFamily="34" charset="0"/>
                <a:cs typeface="Times New Roman" pitchFamily="18" charset="0"/>
              </a:rPr>
              <a:t>manifestazioni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 err="1" smtClean="0">
                <a:ea typeface="Calibri" pitchFamily="34" charset="0"/>
                <a:cs typeface="Times New Roman" pitchFamily="18" charset="0"/>
              </a:rPr>
              <a:t>Honecker</a:t>
            </a:r>
            <a:r>
              <a:rPr lang="it-IT" dirty="0" smtClean="0">
                <a:ea typeface="Calibri" pitchFamily="34" charset="0"/>
                <a:cs typeface="Times New Roman" pitchFamily="18" charset="0"/>
              </a:rPr>
              <a:t> è sostituito da </a:t>
            </a:r>
            <a:r>
              <a:rPr lang="it-IT" dirty="0" err="1" smtClean="0">
                <a:ea typeface="Calibri" pitchFamily="34" charset="0"/>
                <a:cs typeface="Times New Roman" pitchFamily="18" charset="0"/>
              </a:rPr>
              <a:t>Krenz</a:t>
            </a:r>
            <a:endParaRPr lang="it-IT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00800" cy="576064"/>
          </a:xfrm>
        </p:spPr>
        <p:txBody>
          <a:bodyPr/>
          <a:lstStyle/>
          <a:p>
            <a:pPr algn="ctr"/>
            <a:r>
              <a:rPr lang="it-IT" b="1" dirty="0" smtClean="0"/>
              <a:t>La Caduta del Muro di Berlino</a:t>
            </a:r>
            <a:endParaRPr lang="it-IT" b="1" dirty="0"/>
          </a:p>
        </p:txBody>
      </p:sp>
      <p:pic>
        <p:nvPicPr>
          <p:cNvPr id="7" name="Segnaposto contenuto 6" descr="Muro caduta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5112568" cy="2556284"/>
          </a:xfrm>
        </p:spPr>
      </p:pic>
      <p:pic>
        <p:nvPicPr>
          <p:cNvPr id="8" name="Immagine 7" descr="Muro cadut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4170040" cy="314316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51520" y="40770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12160" y="9087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Notte di Giovedì 9 Novembre 1989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3501008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Per fermare gli espatri e contenere le proteste, il governo annuncia una liberalizzazione dei viaggi all’estero </a:t>
            </a:r>
          </a:p>
          <a:p>
            <a:pPr>
              <a:lnSpc>
                <a:spcPct val="150000"/>
              </a:lnSpc>
            </a:pP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Molti berlinesi si riversano ai varchi di frontiera e le guardie le fanno semplicemente passare, sospendendo i controlli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352928" cy="6048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000" dirty="0" smtClean="0"/>
              <a:t>Link: 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err="1" smtClean="0"/>
              <a:t>Podcast</a:t>
            </a:r>
            <a:r>
              <a:rPr lang="it-IT" sz="2000" dirty="0" smtClean="0"/>
              <a:t> Radio3</a:t>
            </a:r>
          </a:p>
          <a:p>
            <a:pPr>
              <a:buNone/>
            </a:pPr>
            <a:r>
              <a:rPr lang="it-IT" sz="2000" dirty="0" smtClean="0">
                <a:hlinkClick r:id="rId2"/>
              </a:rPr>
              <a:t>https://www.raiplayradio.it/playlist/2019/11/Un-giorno-nella-storia-La-caduta-del-muro-di-Berlino-041144cc-d29c-4723-8306-7cde918dd4b8.html</a:t>
            </a: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Documentario Rai Storia</a:t>
            </a:r>
          </a:p>
          <a:p>
            <a:pPr>
              <a:buNone/>
            </a:pPr>
            <a:r>
              <a:rPr lang="it-IT" sz="2000" dirty="0" smtClean="0">
                <a:hlinkClick r:id="rId3"/>
              </a:rPr>
              <a:t>https://www.raiplay.it/video/2019/11/la-grande-storia-anniversari---la-notte-del-muro-1b0b0897-38bf-4fa5-9bee-f0ccaffefc41.html</a:t>
            </a: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Rai Storia</a:t>
            </a:r>
          </a:p>
          <a:p>
            <a:pPr>
              <a:buNone/>
            </a:pPr>
            <a:r>
              <a:rPr lang="it-IT" sz="2000" dirty="0" smtClean="0">
                <a:hlinkClick r:id="rId4"/>
              </a:rPr>
              <a:t>https://m.famigliacristiana.it/video/9-novembre-1989-cade-il-muro-di-berlino.htm</a:t>
            </a: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Teche Rai</a:t>
            </a:r>
          </a:p>
          <a:p>
            <a:pPr>
              <a:buNone/>
            </a:pPr>
            <a:r>
              <a:rPr lang="it-IT" sz="2000" dirty="0" smtClean="0">
                <a:hlinkClick r:id="rId5"/>
              </a:rPr>
              <a:t>https://www.teche.rai.it/2019/11/9-novembre-1989-il-crollo-del-muro-di-berlino/</a:t>
            </a: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9917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La Riunificazione Tedesca</a:t>
            </a:r>
            <a:endParaRPr lang="it-IT" b="1" dirty="0"/>
          </a:p>
        </p:txBody>
      </p:sp>
      <p:pic>
        <p:nvPicPr>
          <p:cNvPr id="4" name="Segnaposto contenuto 3" descr="riunificazione-germania-olycom-6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576230"/>
            <a:ext cx="5968752" cy="3117607"/>
          </a:xfrm>
        </p:spPr>
      </p:pic>
      <p:sp>
        <p:nvSpPr>
          <p:cNvPr id="5" name="CasellaDiTesto 4"/>
          <p:cNvSpPr txBox="1"/>
          <p:nvPr/>
        </p:nvSpPr>
        <p:spPr>
          <a:xfrm>
            <a:off x="179512" y="54868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dirty="0" smtClean="0"/>
              <a:t>Marzo 1990: alle elezioni vince il partito della CDU, affine a quello del cancelliere della RFT </a:t>
            </a:r>
            <a:r>
              <a:rPr lang="it-IT" dirty="0" smtClean="0"/>
              <a:t>Kohl </a:t>
            </a:r>
            <a:r>
              <a:rPr lang="it-IT" dirty="0" smtClean="0">
                <a:sym typeface="Wingdings" pitchFamily="2" charset="2"/>
              </a:rPr>
              <a:t> unificazione veloce</a:t>
            </a:r>
            <a:endParaRPr lang="it-IT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Luglio 1990: introdotto il marco tedesco occidentale, che sostituisce quello orientale  con un cambio paritario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Settembre 1990: accordo finale con Francia, Inghilterra, URSS e USA (riconosciuto confine con Polonia; permanenza della Germania nella NATO; fine controllo internazionale su Berlino)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86104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 Ottobre 1990: </a:t>
            </a:r>
          </a:p>
          <a:p>
            <a:pPr algn="ctr"/>
            <a:r>
              <a:rPr lang="it-IT" dirty="0" smtClean="0"/>
              <a:t>Riunificazione </a:t>
            </a:r>
            <a:r>
              <a:rPr lang="it-IT" dirty="0" smtClean="0"/>
              <a:t>e </a:t>
            </a:r>
          </a:p>
          <a:p>
            <a:pPr algn="ctr"/>
            <a:r>
              <a:rPr lang="it-IT" i="1" dirty="0" err="1" smtClean="0"/>
              <a:t>Tag</a:t>
            </a:r>
            <a:r>
              <a:rPr lang="it-IT" i="1" dirty="0" smtClean="0"/>
              <a:t> </a:t>
            </a:r>
            <a:r>
              <a:rPr lang="it-IT" i="1" dirty="0" err="1" smtClean="0"/>
              <a:t>der</a:t>
            </a:r>
            <a:r>
              <a:rPr lang="it-IT" i="1" dirty="0" smtClean="0"/>
              <a:t> </a:t>
            </a:r>
            <a:r>
              <a:rPr lang="it-IT" i="1" dirty="0" err="1" smtClean="0"/>
              <a:t>Deutschen</a:t>
            </a:r>
            <a:r>
              <a:rPr lang="it-IT" i="1" dirty="0" smtClean="0"/>
              <a:t> </a:t>
            </a:r>
            <a:r>
              <a:rPr lang="it-IT" i="1" dirty="0" err="1" smtClean="0"/>
              <a:t>Einheit</a:t>
            </a:r>
            <a:endParaRPr lang="it-IT" i="1" dirty="0" smtClean="0"/>
          </a:p>
          <a:p>
            <a:pPr algn="ctr"/>
            <a:endParaRPr lang="it-IT" i="1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Nuova festa nazionale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1547664" y="508518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it-IT" dirty="0" smtClean="0"/>
              <a:t>1. </a:t>
            </a:r>
            <a:r>
              <a:rPr lang="it-IT" u="sng" dirty="0" smtClean="0"/>
              <a:t>Zona sovietica</a:t>
            </a:r>
            <a:r>
              <a:rPr lang="it-IT" dirty="0" smtClean="0"/>
              <a:t>: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Denazificazione; rapida epurazione amministrativa per magistratura e istruzione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Confisca grandi proprietà terriere, creando nuova classe di agricoltori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Nazionalizzazione di banche e industrie pesanti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Nazismo letto come frutto del capitalismo reazionario, da abbattere creando un’economia socialista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it-IT" dirty="0" smtClean="0"/>
          </a:p>
          <a:p>
            <a:pPr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it-IT" dirty="0" smtClean="0"/>
              <a:t>2. </a:t>
            </a:r>
            <a:r>
              <a:rPr lang="it-IT" u="sng" dirty="0" smtClean="0"/>
              <a:t>Zona occidentale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Denazificazione attraverso singole inchieste giudiziarie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Non ci sono radicali mutamenti sociali ed economici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it-IT" dirty="0" smtClean="0"/>
              <a:t>Federalismo: evitare centralismo amministrativo; ruolo dei </a:t>
            </a:r>
            <a:r>
              <a:rPr lang="it-IT" i="1" dirty="0" err="1" smtClean="0"/>
              <a:t>Länder</a:t>
            </a:r>
            <a:endParaRPr lang="it-IT" i="1" dirty="0" smtClean="0"/>
          </a:p>
          <a:p>
            <a:pPr algn="just">
              <a:spcBef>
                <a:spcPts val="1000"/>
              </a:spcBef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0"/>
            <a:ext cx="7313240" cy="692696"/>
          </a:xfrm>
        </p:spPr>
        <p:txBody>
          <a:bodyPr/>
          <a:lstStyle/>
          <a:p>
            <a:pPr algn="ctr"/>
            <a:r>
              <a:rPr lang="it-IT" dirty="0" smtClean="0"/>
              <a:t>L’Avvio della Guerra Fredda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12968" cy="5832648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 </a:t>
            </a:r>
            <a:r>
              <a:rPr lang="it-IT" sz="1800" dirty="0" smtClean="0"/>
              <a:t>Dichiarazione di Churchill (1946)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dirty="0" smtClean="0">
                <a:hlinkClick r:id="rId2"/>
              </a:rPr>
              <a:t>https://www.raicultura.it/storia/accadde-oggi/Churchill-conia-il-detto-cortina-di-ferro-bf7b063d-7178-4226-a3c1-497de85f8f89.html</a:t>
            </a:r>
            <a:endParaRPr lang="it-IT" sz="1800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dirty="0" smtClean="0"/>
              <a:t>Espressione ‘</a:t>
            </a:r>
            <a:r>
              <a:rPr lang="it-IT" sz="1800" dirty="0" err="1" smtClean="0"/>
              <a:t>Cold</a:t>
            </a:r>
            <a:r>
              <a:rPr lang="it-IT" sz="1800" dirty="0" smtClean="0"/>
              <a:t> War’ (giornalista Walter </a:t>
            </a:r>
            <a:r>
              <a:rPr lang="it-IT" sz="1800" dirty="0" err="1" smtClean="0"/>
              <a:t>Lippmann</a:t>
            </a:r>
            <a:r>
              <a:rPr lang="it-IT" sz="1800" dirty="0" smtClean="0"/>
              <a:t>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endParaRPr lang="it-IT" sz="1800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chemeClr val="accent1"/>
                </a:solidFill>
              </a:rPr>
              <a:t>1947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u="sng" dirty="0" smtClean="0"/>
              <a:t>USA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Dottrina Truman: “sostenere i popoli liberi che intendono resistere a tentativi di soggiogamento da parte di minoranze armate o pressioni esterne” (aiuti a Grecia e Turchia); contenimento del comunismo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dirty="0" smtClean="0">
                <a:hlinkClick r:id="rId3"/>
              </a:rPr>
              <a:t>https://www.raicultura.it/storia/accadde-oggi/Il-Presidente-USA-annuncia-la-dottrina-Truman-add79a45-5512-4e56-bd0c-3190e8be2576.html</a:t>
            </a:r>
            <a:endParaRPr lang="it-IT" sz="1800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Piano Marshall: 13 miliardi di dollari di aiuti all’Europa occidentale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endParaRPr lang="it-IT" sz="1800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endParaRPr lang="it-IT" sz="1800" dirty="0" smtClean="0"/>
          </a:p>
          <a:p>
            <a:pPr marL="457200" indent="-457200" algn="just">
              <a:spcBef>
                <a:spcPts val="1000"/>
              </a:spcBef>
              <a:buNone/>
            </a:pPr>
            <a:endParaRPr lang="it-IT" sz="1800" dirty="0" smtClean="0"/>
          </a:p>
          <a:p>
            <a:pPr algn="just">
              <a:spcBef>
                <a:spcPts val="1000"/>
              </a:spcBef>
              <a:buNone/>
            </a:pPr>
            <a:endParaRPr lang="it-IT" dirty="0" smtClean="0"/>
          </a:p>
          <a:p>
            <a:pPr>
              <a:spcBef>
                <a:spcPts val="1000"/>
              </a:spcBef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640960" cy="66247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u="sng" dirty="0" smtClean="0"/>
              <a:t>URSS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err="1" smtClean="0"/>
              <a:t>Cominform</a:t>
            </a:r>
            <a:r>
              <a:rPr lang="it-IT" sz="1800" dirty="0" smtClean="0"/>
              <a:t>: organo per coordinare e controllare i partiti comunisti dei paesi dell’Est, Francia e Italia, con ruolo dominante del PCUS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Ostilità verso il Piano Marshall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Nascita delle </a:t>
            </a:r>
            <a:r>
              <a:rPr lang="it-IT" sz="1800" b="1" dirty="0" smtClean="0"/>
              <a:t>democrazie popolari</a:t>
            </a:r>
            <a:r>
              <a:rPr lang="it-IT" sz="1800" dirty="0" smtClean="0"/>
              <a:t> nei paesi est europei: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sz="1800" dirty="0" smtClean="0"/>
              <a:t>    ruolo influente e dominante del partito comunista: principio del 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dirty="0" smtClean="0"/>
              <a:t>centralismo democratico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sz="1800" dirty="0" smtClean="0"/>
              <a:t>    compromessa indipendenza della magistratura;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sz="1800" dirty="0" smtClean="0"/>
              <a:t>    controllo sui mezzi di comunicazione;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sz="1800" dirty="0" smtClean="0"/>
              <a:t>    propaganda;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sz="1800" dirty="0" smtClean="0"/>
              <a:t>    economia pianificata con piani quinquennali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dirty="0" smtClean="0"/>
              <a:t>(nazionalizzazioni, collettivizzazioni, industrializzazione forzata)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it-IT" sz="18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u="sng" dirty="0" smtClean="0"/>
              <a:t>Zona d’occupazione sovietica in Germania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1800" dirty="0" smtClean="0"/>
              <a:t>Fondazione della SED, partito Socialista unificato di Germania, d’ispirazione marxista-leninista (fusione forzata fra SPD e KPD) nel 1946</a:t>
            </a:r>
            <a:endParaRPr lang="it-IT" sz="1800" u="sng" dirty="0" smtClean="0"/>
          </a:p>
          <a:p>
            <a:pPr algn="just">
              <a:spcBef>
                <a:spcPts val="1000"/>
              </a:spcBef>
              <a:buNone/>
            </a:pPr>
            <a:endParaRPr lang="it-IT" dirty="0" smtClean="0"/>
          </a:p>
        </p:txBody>
      </p:sp>
      <p:pic>
        <p:nvPicPr>
          <p:cNvPr id="4" name="Immagine 3" descr="Sozialistische_Einheitspartei_Deutschlands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861048"/>
            <a:ext cx="1557981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/>
          <a:lstStyle/>
          <a:p>
            <a:pPr algn="ctr"/>
            <a:r>
              <a:rPr lang="it-IT" dirty="0" smtClean="0"/>
              <a:t>Le due </a:t>
            </a:r>
            <a:r>
              <a:rPr lang="it-IT" dirty="0" err="1" smtClean="0"/>
              <a:t>Germanie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640960" cy="590465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chemeClr val="accent1"/>
                </a:solidFill>
              </a:rPr>
              <a:t>1947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it-IT" sz="2800" dirty="0" smtClean="0"/>
              <a:t>Zone Occidentali si uniscono (USA e Gran Bretagna;  poi Francia)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it-IT" sz="2800" dirty="0" smtClean="0"/>
              <a:t>Inclusione nel piano Marshall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endParaRPr lang="it-IT" sz="28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chemeClr val="accent1"/>
                </a:solidFill>
              </a:rPr>
              <a:t>1948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it-IT" sz="2800" b="1" dirty="0" smtClean="0"/>
              <a:t>Riforma monetaria </a:t>
            </a:r>
            <a:r>
              <a:rPr lang="it-IT" sz="2800" dirty="0" smtClean="0"/>
              <a:t>nei settori occidentali, con una moneta unica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it-IT" sz="2800" dirty="0" smtClean="0"/>
              <a:t>Stalin attua il </a:t>
            </a:r>
            <a:r>
              <a:rPr lang="it-IT" sz="2800" b="1" dirty="0" smtClean="0"/>
              <a:t>blocco di Berlino</a:t>
            </a:r>
            <a:r>
              <a:rPr lang="it-IT" sz="2800" dirty="0" smtClean="0"/>
              <a:t>, chiudendo gli accessi stradali e ferroviari alla parte occidentale (dal 24 Giugno ‘48 al 12 Maggio ‘49)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it-IT" sz="2800" dirty="0" smtClean="0"/>
              <a:t>Obiettivo è indurre gli Alleati a lasciare la città e a non creare Stato separato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it-IT" sz="2800" dirty="0" smtClean="0"/>
              <a:t>Reazione occidentale: creazione di un </a:t>
            </a:r>
            <a:r>
              <a:rPr lang="it-IT" sz="2800" b="1" dirty="0" smtClean="0"/>
              <a:t>ponte aereo</a:t>
            </a:r>
            <a:r>
              <a:rPr lang="it-IT" sz="2800" dirty="0" smtClean="0"/>
              <a:t> per rifornire la città, sostenuto dagli USA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it-IT" sz="2800" dirty="0" smtClean="0"/>
              <a:t>Fallimento sovietico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it-IT" sz="2800" dirty="0" smtClean="0"/>
              <a:t>Dimostrazione capacità logistiche e compattezza degli occidentali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96944" cy="655272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Ponte aereo durò 425 giorni, sostenendo gli abitanti con cibo (2,3 milioni di tonnellate), carbone, medicinali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Velivoli da Stati Uniti, Francia e Regno Unito, ma parteciparono piloti ed equipaggi anche della Nuova Zelanda, del Sud Africa e dell’Australia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2000" dirty="0" smtClean="0"/>
              <a:t>Effettuati 278.228 voli, con più di 1.000 missioni al giorno nella fase più intensa dell’operazione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/>
          </a:p>
        </p:txBody>
      </p:sp>
      <p:pic>
        <p:nvPicPr>
          <p:cNvPr id="4" name="Immagine 3" descr="Ponte aer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429000"/>
            <a:ext cx="5328592" cy="32114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386104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hlinkClick r:id="rId3"/>
              </a:rPr>
              <a:t>https://www.raicultura.it/storia/accadde-oggi/Inizia-il-blocco-di-Berlino-Ovest--71821ceb-15f0-4114-9a04-dc0e79c6df87.html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4807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b="1" dirty="0" smtClean="0">
                <a:solidFill>
                  <a:schemeClr val="accent1"/>
                </a:solidFill>
              </a:rPr>
              <a:t>1949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Fondazione dei due Stati tedeschi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Maggio: nasce la </a:t>
            </a:r>
            <a:r>
              <a:rPr lang="it-IT" b="1" dirty="0" smtClean="0"/>
              <a:t>R</a:t>
            </a:r>
            <a:r>
              <a:rPr lang="it-IT" dirty="0" smtClean="0"/>
              <a:t>epubblica </a:t>
            </a:r>
            <a:r>
              <a:rPr lang="it-IT" b="1" dirty="0" smtClean="0"/>
              <a:t>F</a:t>
            </a:r>
            <a:r>
              <a:rPr lang="it-IT" dirty="0" smtClean="0"/>
              <a:t>ederale </a:t>
            </a:r>
            <a:r>
              <a:rPr lang="it-IT" b="1" dirty="0" smtClean="0"/>
              <a:t>T</a:t>
            </a:r>
            <a:r>
              <a:rPr lang="it-IT" dirty="0" smtClean="0"/>
              <a:t>edesca, dall’unione delle tre zone occidentali (49 milioni abitanti)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Ottobre: nasce la </a:t>
            </a:r>
            <a:r>
              <a:rPr lang="it-IT" b="1" dirty="0" smtClean="0"/>
              <a:t>R</a:t>
            </a:r>
            <a:r>
              <a:rPr lang="it-IT" dirty="0" smtClean="0"/>
              <a:t>epubblica </a:t>
            </a:r>
            <a:r>
              <a:rPr lang="it-IT" b="1" dirty="0" smtClean="0"/>
              <a:t>D</a:t>
            </a:r>
            <a:r>
              <a:rPr lang="it-IT" dirty="0" smtClean="0"/>
              <a:t>emocratica </a:t>
            </a:r>
            <a:r>
              <a:rPr lang="it-IT" b="1" dirty="0" smtClean="0"/>
              <a:t>T</a:t>
            </a:r>
            <a:r>
              <a:rPr lang="it-IT" dirty="0" smtClean="0"/>
              <a:t>edesca dal territorio sovietico (17 milioni di abitanti)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Divisione della Germania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1952: chiusura ufficiale del confine fra le due </a:t>
            </a:r>
            <a:r>
              <a:rPr lang="it-IT" dirty="0" err="1" smtClean="0"/>
              <a:t>Germanie</a:t>
            </a:r>
            <a:r>
              <a:rPr lang="it-IT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    Berlino diventa la porta principale da cui i tedeschi dell’Est entrano a Ovest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 smtClean="0"/>
              <a:t>Alleanze militari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RFT aderisce alla NATO (1955)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dirty="0" smtClean="0"/>
              <a:t>RDT aderisce al Patto di Varsavia (1955)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427984" y="2348880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1532</TotalTime>
  <Words>2491</Words>
  <Application>Microsoft Office PowerPoint</Application>
  <PresentationFormat>Presentazione su schermo (4:3)</PresentationFormat>
  <Paragraphs>345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Loggia</vt:lpstr>
      <vt:lpstr>     La Guerra Fredda   e   La Germania divisa  </vt:lpstr>
      <vt:lpstr>Diapositiva 2</vt:lpstr>
      <vt:lpstr>La Divisione della Germania </vt:lpstr>
      <vt:lpstr>Diapositiva 4</vt:lpstr>
      <vt:lpstr>L’Avvio della Guerra Fredda</vt:lpstr>
      <vt:lpstr>Diapositiva 6</vt:lpstr>
      <vt:lpstr>Le due Germanie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La RDT e l’Italia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La crisi del comunismo</vt:lpstr>
      <vt:lpstr>Diapositiva 30</vt:lpstr>
      <vt:lpstr>La Situazione nella RDT</vt:lpstr>
      <vt:lpstr>Diapositiva 32</vt:lpstr>
      <vt:lpstr>La Caduta del Muro di Berlino</vt:lpstr>
      <vt:lpstr>Diapositiva 34</vt:lpstr>
      <vt:lpstr>La Riunificazione Tedesca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– 19/11/2021    La Guerra Fredda e La Germania divisa</dc:title>
  <dc:creator>Andrea Calabretta</dc:creator>
  <cp:lastModifiedBy>Costanza Calabretta</cp:lastModifiedBy>
  <cp:revision>136</cp:revision>
  <dcterms:created xsi:type="dcterms:W3CDTF">2021-11-15T20:21:14Z</dcterms:created>
  <dcterms:modified xsi:type="dcterms:W3CDTF">2025-11-19T09:53:32Z</dcterms:modified>
</cp:coreProperties>
</file>