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82" r:id="rId9"/>
    <p:sldId id="283" r:id="rId10"/>
    <p:sldId id="284" r:id="rId11"/>
    <p:sldId id="285" r:id="rId12"/>
    <p:sldId id="286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8" autoAdjust="0"/>
    <p:restoredTop sz="94660"/>
  </p:normalViewPr>
  <p:slideViewPr>
    <p:cSldViewPr>
      <p:cViewPr varScale="1">
        <p:scale>
          <a:sx n="61" d="100"/>
          <a:sy n="61" d="100"/>
        </p:scale>
        <p:origin x="138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8AD7D-F295-43C6-BA87-67A0200D3C36}" type="datetimeFigureOut">
              <a:rPr lang="it-IT" smtClean="0"/>
              <a:pPr/>
              <a:t>24/11/2025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7E38F-3BA1-4C01-877B-84BC49B9159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2297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FC748-6110-495D-82E4-A352E0A24456}" type="datetimeFigureOut">
              <a:rPr lang="it-IT" smtClean="0"/>
              <a:pPr/>
              <a:t>24/11/2025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29A9F0-15F3-43FD-A34E-DB71226D0F5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20060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Rectangle 8"/>
          <p:cNvSpPr>
            <a:spLocks noChangeArrowheads="1"/>
          </p:cNvSpPr>
          <p:nvPr userDrawn="1"/>
        </p:nvSpPr>
        <p:spPr bwMode="auto">
          <a:xfrm>
            <a:off x="0" y="-99392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Blanchard O., </a:t>
            </a:r>
            <a:r>
              <a:rPr lang="it-IT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Amighini</a:t>
            </a:r>
            <a:r>
              <a:rPr lang="it-IT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A., Giavazzi F.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, «</a:t>
            </a:r>
            <a:r>
              <a:rPr lang="it-IT" sz="1200" dirty="0">
                <a:latin typeface="+mn-lt"/>
              </a:rPr>
              <a:t>Macroeconomia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» Il Mulino, 2024</a:t>
            </a:r>
            <a:b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</a:b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Capitolo X. Crescita: un’introduzione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D8D4F8-7DB0-4539-B15F-232FC3F037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Capitolo X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1900360-36E6-4486-B6BA-AA9A148A42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Crescita: un’introduzione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D56F83F-F72C-4D52-BCE7-7F8F3F6F7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6652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9D479F-01A2-493C-988F-DBCF44831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1. Come si misura la qualità della </a:t>
            </a:r>
            <a:r>
              <a:rPr lang="it-IT" sz="3200" dirty="0" smtClean="0"/>
              <a:t>vita: esempio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DD672EF-61D2-4504-AB57-0645C02ED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66018"/>
            <a:ext cx="8784976" cy="4525963"/>
          </a:xfrm>
        </p:spPr>
        <p:txBody>
          <a:bodyPr>
            <a:normAutofit lnSpcReduction="10000"/>
          </a:bodyPr>
          <a:lstStyle/>
          <a:p>
            <a:pPr marL="0" indent="0">
              <a:buFontTx/>
              <a:buNone/>
            </a:pPr>
            <a:r>
              <a:rPr lang="it-IT" altLang="it-IT" sz="2200" b="1" i="1" dirty="0" smtClean="0"/>
              <a:t>Prima riflessione</a:t>
            </a:r>
            <a:endParaRPr lang="it-IT" altLang="it-IT" sz="2200" dirty="0" smtClean="0"/>
          </a:p>
          <a:p>
            <a:pPr marL="0" indent="0">
              <a:buFontTx/>
              <a:buNone/>
            </a:pPr>
            <a:r>
              <a:rPr lang="it-IT" altLang="it-IT" sz="2200" dirty="0" smtClean="0"/>
              <a:t>Considerare il consumo pro capite in Russia e convertirlo in dollari USA attraverso il tasso di cambio. In questo modo il consumo russo è pari a 60.000/30=2.000 dollari, ovvero il 10% di quello statunitense.</a:t>
            </a:r>
          </a:p>
          <a:p>
            <a:pPr marL="0" indent="0">
              <a:buFontTx/>
              <a:buNone/>
            </a:pPr>
            <a:endParaRPr lang="it-IT" altLang="it-IT" sz="2200" dirty="0"/>
          </a:p>
          <a:p>
            <a:pPr marL="0" indent="0">
              <a:buFontTx/>
              <a:buNone/>
            </a:pPr>
            <a:r>
              <a:rPr lang="it-IT" altLang="it-IT" sz="2200" i="1" dirty="0" smtClean="0"/>
              <a:t>Questa risposta ha senso?</a:t>
            </a:r>
          </a:p>
          <a:p>
            <a:pPr marL="0" indent="0">
              <a:buFontTx/>
              <a:buNone/>
            </a:pPr>
            <a:endParaRPr lang="it-IT" altLang="it-IT" sz="2200" i="1" dirty="0"/>
          </a:p>
          <a:p>
            <a:pPr marL="0" indent="0">
              <a:buFontTx/>
              <a:buNone/>
            </a:pPr>
            <a:r>
              <a:rPr lang="it-IT" altLang="it-IT" sz="2200" dirty="0" smtClean="0"/>
              <a:t>I russi sembrano più poveri, ma in Russia i generi alimentari sono anche molto più convenienti.</a:t>
            </a:r>
          </a:p>
          <a:p>
            <a:pPr marL="0" indent="0">
              <a:buFontTx/>
              <a:buNone/>
            </a:pPr>
            <a:r>
              <a:rPr lang="it-IT" altLang="it-IT" sz="2200" dirty="0" smtClean="0"/>
              <a:t>Un consumatore statunitense che spendesse tutti i suoi 20.000 dollari in alimenti comprerebbe 2 panieri di beni (20.000$/10.000$).</a:t>
            </a:r>
          </a:p>
          <a:p>
            <a:pPr marL="0" indent="0">
              <a:buFontTx/>
              <a:buNone/>
            </a:pPr>
            <a:r>
              <a:rPr lang="it-IT" altLang="it-IT" sz="2200" dirty="0" smtClean="0"/>
              <a:t>Un consumatore russo che spendesse tutti i suoi 60.000 rubli in alimenti comprerebbe invece 1,5 panieri di beni (60.000/40.000).</a:t>
            </a:r>
            <a:endParaRPr lang="it-IT" altLang="it-IT" sz="2200" dirty="0"/>
          </a:p>
          <a:p>
            <a:pPr marL="0" indent="0">
              <a:buFontTx/>
              <a:buNone/>
            </a:pPr>
            <a:endParaRPr lang="it-IT" altLang="it-IT" sz="2200" dirty="0" smtClean="0"/>
          </a:p>
          <a:p>
            <a:pPr marL="0" indent="0">
              <a:buNone/>
            </a:pPr>
            <a:endParaRPr lang="it-IT" altLang="it-IT" sz="2200" i="1" dirty="0"/>
          </a:p>
          <a:p>
            <a:pPr marL="0" indent="0">
              <a:buFontTx/>
              <a:buNone/>
            </a:pPr>
            <a:endParaRPr lang="it-IT" alt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D802A1F-7F0B-4EF1-AA2F-CC6C9CEFC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6533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9D479F-01A2-493C-988F-DBCF44831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1. Come si misura la qualità della </a:t>
            </a:r>
            <a:r>
              <a:rPr lang="it-IT" sz="3200" dirty="0" smtClean="0"/>
              <a:t>vita: esempio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DD672EF-61D2-4504-AB57-0645C02ED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66018"/>
            <a:ext cx="8784976" cy="4525963"/>
          </a:xfrm>
        </p:spPr>
        <p:txBody>
          <a:bodyPr>
            <a:normAutofit lnSpcReduction="10000"/>
          </a:bodyPr>
          <a:lstStyle/>
          <a:p>
            <a:pPr marL="0" indent="0">
              <a:buFontTx/>
              <a:buNone/>
            </a:pPr>
            <a:r>
              <a:rPr lang="it-IT" altLang="it-IT" sz="2200" b="1" i="1" dirty="0" smtClean="0"/>
              <a:t>Seconda riflessione</a:t>
            </a:r>
            <a:endParaRPr lang="it-IT" altLang="it-IT" sz="2200" dirty="0" smtClean="0"/>
          </a:p>
          <a:p>
            <a:pPr marL="0" indent="0">
              <a:buFontTx/>
              <a:buNone/>
            </a:pPr>
            <a:r>
              <a:rPr lang="it-IT" altLang="it-IT" sz="2200" dirty="0" smtClean="0"/>
              <a:t>Possiamo migliorare la nostra risposta. </a:t>
            </a:r>
          </a:p>
          <a:p>
            <a:pPr marL="0" indent="0">
              <a:buFontTx/>
              <a:buNone/>
            </a:pPr>
            <a:r>
              <a:rPr lang="it-IT" altLang="it-IT" sz="2200" dirty="0" smtClean="0"/>
              <a:t>Possiamo usare lo stesso insieme di prezzi per entrambi i paesi, misurando le quantità di ciascun bene consumato nei due paesi a questi stessi prezzi.</a:t>
            </a:r>
          </a:p>
          <a:p>
            <a:pPr marL="0" indent="0">
              <a:buFontTx/>
              <a:buNone/>
            </a:pPr>
            <a:endParaRPr lang="it-IT" altLang="it-IT" sz="2200" dirty="0" smtClean="0"/>
          </a:p>
          <a:p>
            <a:pPr marL="0" indent="0">
              <a:buFontTx/>
              <a:buNone/>
            </a:pPr>
            <a:r>
              <a:rPr lang="it-IT" altLang="it-IT" sz="2200" dirty="0" smtClean="0"/>
              <a:t>Supponiamo di usare i prezzi statunitensi.</a:t>
            </a:r>
          </a:p>
          <a:p>
            <a:pPr marL="0" indent="0">
              <a:buFontTx/>
              <a:buNone/>
            </a:pPr>
            <a:endParaRPr lang="it-IT" altLang="it-IT" sz="2200" dirty="0" smtClean="0"/>
          </a:p>
          <a:p>
            <a:pPr marL="0" indent="0">
              <a:buFontTx/>
              <a:buNone/>
            </a:pPr>
            <a:r>
              <a:rPr lang="it-IT" altLang="it-IT" sz="2200" dirty="0" smtClean="0"/>
              <a:t>In termini di prezzi statunitensi, il consumo pro capite annuo negli Stati Uniti è ancora di 20.000 dollari.</a:t>
            </a:r>
          </a:p>
          <a:p>
            <a:pPr marL="0" indent="0">
              <a:buFontTx/>
              <a:buNone/>
            </a:pPr>
            <a:r>
              <a:rPr lang="it-IT" altLang="it-IT" sz="2200" dirty="0" smtClean="0"/>
              <a:t>E in Russia?</a:t>
            </a:r>
          </a:p>
          <a:p>
            <a:pPr marL="0" indent="0">
              <a:buFontTx/>
              <a:buNone/>
            </a:pPr>
            <a:r>
              <a:rPr lang="it-IT" altLang="it-IT" sz="2200" dirty="0" smtClean="0"/>
              <a:t>Il consumatore russo medio acquista circa 0,07 automobili all’anno (1/15 anni = 0.067) e un paniere di generi alimentari. </a:t>
            </a:r>
            <a:endParaRPr lang="it-IT" altLang="it-IT" sz="2200" dirty="0"/>
          </a:p>
          <a:p>
            <a:pPr marL="0" indent="0">
              <a:buFontTx/>
              <a:buNone/>
            </a:pPr>
            <a:endParaRPr lang="it-IT" altLang="it-IT" sz="2200" dirty="0" smtClean="0"/>
          </a:p>
          <a:p>
            <a:pPr marL="0" indent="0">
              <a:buNone/>
            </a:pPr>
            <a:endParaRPr lang="it-IT" altLang="it-IT" sz="2200" i="1" dirty="0"/>
          </a:p>
          <a:p>
            <a:pPr marL="0" indent="0">
              <a:buFontTx/>
              <a:buNone/>
            </a:pPr>
            <a:endParaRPr lang="it-IT" alt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D802A1F-7F0B-4EF1-AA2F-CC6C9CEFC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09956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9D479F-01A2-493C-988F-DBCF44831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1. Come si misura la qualità della </a:t>
            </a:r>
            <a:r>
              <a:rPr lang="it-IT" sz="3200" dirty="0" smtClean="0"/>
              <a:t>vita: esempio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DD672EF-61D2-4504-AB57-0645C02ED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66018"/>
            <a:ext cx="8784976" cy="4525963"/>
          </a:xfrm>
        </p:spPr>
        <p:txBody>
          <a:bodyPr>
            <a:normAutofit fontScale="92500"/>
          </a:bodyPr>
          <a:lstStyle/>
          <a:p>
            <a:pPr marL="0" indent="0">
              <a:buFontTx/>
              <a:buNone/>
            </a:pPr>
            <a:r>
              <a:rPr lang="it-IT" altLang="it-IT" sz="2200" dirty="0" smtClean="0"/>
              <a:t>Usando i prezzi statunitensi – cioè 10.000$ per un’automobile e 10.000$ per un paniere di beni – otteniamo un valore del consumo pro capite russo di:</a:t>
            </a:r>
          </a:p>
          <a:p>
            <a:pPr marL="0" indent="0">
              <a:buFontTx/>
              <a:buNone/>
            </a:pPr>
            <a:endParaRPr lang="it-IT" altLang="it-IT" sz="2200" dirty="0"/>
          </a:p>
          <a:p>
            <a:pPr marL="0" indent="0" algn="ctr">
              <a:buFontTx/>
              <a:buNone/>
            </a:pPr>
            <a:r>
              <a:rPr lang="it-IT" altLang="it-IT" sz="2200" dirty="0" smtClean="0"/>
              <a:t>[(0,07 * 10.000$) + (1 * 10.000$)] = 10.700$.</a:t>
            </a:r>
          </a:p>
          <a:p>
            <a:pPr marL="0" indent="0">
              <a:buFontTx/>
              <a:buNone/>
            </a:pPr>
            <a:endParaRPr lang="it-IT" altLang="it-IT" sz="2200" dirty="0"/>
          </a:p>
          <a:p>
            <a:pPr marL="0" indent="0">
              <a:buFontTx/>
              <a:buNone/>
            </a:pPr>
            <a:r>
              <a:rPr lang="it-IT" altLang="it-IT" sz="2200" b="1" dirty="0" smtClean="0"/>
              <a:t>Questo significa che il consumo pro capite in Russia è pari al 53,5% (10.700$/20.000$) del consumo pro capite negli Stati Uniti. Si tratta di una stima migliore del 10% che abbiamo ottenuto nella slide precedente</a:t>
            </a:r>
            <a:r>
              <a:rPr lang="it-IT" altLang="it-IT" sz="2200" dirty="0"/>
              <a:t> </a:t>
            </a:r>
            <a:r>
              <a:rPr lang="it-IT" altLang="it-IT" sz="2200" dirty="0" smtClean="0"/>
              <a:t>(e pari solo al 10%).</a:t>
            </a:r>
          </a:p>
          <a:p>
            <a:pPr marL="0" indent="0">
              <a:buFontTx/>
              <a:buNone/>
            </a:pPr>
            <a:endParaRPr lang="it-IT" altLang="it-IT" sz="2200" dirty="0"/>
          </a:p>
          <a:p>
            <a:pPr marL="0" indent="0">
              <a:buFontTx/>
              <a:buNone/>
            </a:pPr>
            <a:r>
              <a:rPr lang="it-IT" altLang="it-IT" sz="2200" dirty="0" smtClean="0"/>
              <a:t>E’ su calcoli simili a questi che si basano le stime basate sulla PPP. Invece di usare i prezzi in dollari USA, queste stime usano prezzi medi tra paesi, denominati </a:t>
            </a:r>
            <a:r>
              <a:rPr lang="it-IT" altLang="it-IT" sz="2200" i="1" dirty="0" smtClean="0"/>
              <a:t>prezzi internazionali in dollar</a:t>
            </a:r>
            <a:r>
              <a:rPr lang="it-IT" altLang="it-IT" sz="2200" dirty="0" smtClean="0"/>
              <a:t>i. </a:t>
            </a:r>
            <a:endParaRPr lang="it-IT" altLang="it-IT" sz="2200" dirty="0"/>
          </a:p>
          <a:p>
            <a:pPr marL="0" indent="0">
              <a:buFontTx/>
              <a:buNone/>
            </a:pPr>
            <a:endParaRPr lang="it-IT" altLang="it-IT" sz="2200" dirty="0" smtClean="0"/>
          </a:p>
          <a:p>
            <a:pPr marL="0" indent="0">
              <a:buNone/>
            </a:pPr>
            <a:endParaRPr lang="it-IT" altLang="it-IT" sz="2200" i="1" dirty="0"/>
          </a:p>
          <a:p>
            <a:pPr marL="0" indent="0">
              <a:buFontTx/>
              <a:buNone/>
            </a:pPr>
            <a:endParaRPr lang="it-IT" alt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D802A1F-7F0B-4EF1-AA2F-CC6C9CEFC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869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</a:t>
            </a:fld>
            <a:endParaRPr lang="it-IT"/>
          </a:p>
        </p:txBody>
      </p:sp>
      <p:sp>
        <p:nvSpPr>
          <p:cNvPr id="5" name="Titolo 4"/>
          <p:cNvSpPr>
            <a:spLocks noGrp="1"/>
          </p:cNvSpPr>
          <p:nvPr>
            <p:ph type="ctrTitle"/>
          </p:nvPr>
        </p:nvSpPr>
        <p:spPr>
          <a:xfrm>
            <a:off x="360040" y="2130425"/>
            <a:ext cx="8532440" cy="1470025"/>
          </a:xfrm>
        </p:spPr>
        <p:txBody>
          <a:bodyPr/>
          <a:lstStyle/>
          <a:p>
            <a:r>
              <a:rPr lang="it-IT" sz="3200" dirty="0"/>
              <a:t>Citando il premio Nobel Robert Lucas: </a:t>
            </a:r>
            <a:br>
              <a:rPr lang="it-IT" sz="3200" dirty="0"/>
            </a:br>
            <a:r>
              <a:rPr lang="it-IT" sz="3200" dirty="0"/>
              <a:t>«una volta che si comincia a pensare alla crescita, è difficile pensare ad altro»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3</a:t>
            </a:fld>
            <a:endParaRPr lang="it-IT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4464F0C6-BFE4-46C7-9FAE-28B0C03387DA}"/>
              </a:ext>
            </a:extLst>
          </p:cNvPr>
          <p:cNvSpPr/>
          <p:nvPr/>
        </p:nvSpPr>
        <p:spPr>
          <a:xfrm>
            <a:off x="85061" y="570626"/>
            <a:ext cx="1534612" cy="73866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altLang="it-IT" sz="1400" dirty="0"/>
              <a:t>Fonte: A. </a:t>
            </a:r>
            <a:r>
              <a:rPr lang="it-IT" altLang="it-IT" sz="1400" dirty="0" err="1"/>
              <a:t>Baffigi</a:t>
            </a:r>
            <a:r>
              <a:rPr lang="it-IT" altLang="it-IT" sz="1400" dirty="0"/>
              <a:t>  </a:t>
            </a:r>
          </a:p>
          <a:p>
            <a:r>
              <a:rPr lang="it-IT" altLang="it-IT" sz="1400" dirty="0" err="1"/>
              <a:t>Italian</a:t>
            </a:r>
            <a:r>
              <a:rPr lang="it-IT" altLang="it-IT" sz="1400" dirty="0"/>
              <a:t> National accounts (2011)</a:t>
            </a:r>
          </a:p>
        </p:txBody>
      </p:sp>
      <p:pic>
        <p:nvPicPr>
          <p:cNvPr id="6" name="Immagine 5" descr="Immagine che contiene testo, linea, Diagramma, diagramma&#10;&#10;Descrizione generata automaticamente">
            <a:extLst>
              <a:ext uri="{FF2B5EF4-FFF2-40B4-BE49-F238E27FC236}">
                <a16:creationId xmlns:a16="http://schemas.microsoft.com/office/drawing/2014/main" id="{71952FCF-BBB7-87E2-594C-F891DD739A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196" y="570626"/>
            <a:ext cx="5541607" cy="5373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498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9D479F-01A2-493C-988F-DBCF44831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1. Come si misura la qualità della vita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DD672EF-61D2-4504-AB57-0645C02ED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66018"/>
            <a:ext cx="896448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/>
              <a:t>Nel lungo periodo non domineranno le fluttuazioni tipiche del breve e medio periodo. Dominerà invece la crescita.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400" dirty="0"/>
              <a:t>Ci interessiamo alla crescita in quanto è direttamente collegata alla qualità della vita.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400" dirty="0"/>
              <a:t>La variabile fondamentale in questa analisi è il </a:t>
            </a:r>
            <a:r>
              <a:rPr lang="it-IT" sz="2400" i="1" dirty="0"/>
              <a:t>Pil pro capite</a:t>
            </a:r>
            <a:r>
              <a:rPr lang="it-IT" sz="2400" dirty="0"/>
              <a:t>, </a:t>
            </a:r>
            <a:r>
              <a:rPr lang="it-IT" sz="2400" dirty="0">
                <a:solidFill>
                  <a:srgbClr val="FF0000"/>
                </a:solidFill>
              </a:rPr>
              <a:t>cioè il Pil di un paese diviso il numero dei suoi abitanti</a:t>
            </a:r>
            <a:r>
              <a:rPr lang="it-IT" sz="2400" dirty="0"/>
              <a:t>.</a:t>
            </a:r>
          </a:p>
          <a:p>
            <a:pPr marL="0" indent="0">
              <a:buNone/>
            </a:pPr>
            <a:r>
              <a:rPr lang="it-IT" sz="2400" dirty="0"/>
              <a:t>Con questa variabile ci accingeremo a fare confronti tra paesi, ma non prima di aver capito come utilizzarla per questo scopo.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D802A1F-7F0B-4EF1-AA2F-CC6C9CEFC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5669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9D479F-01A2-493C-988F-DBCF44831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1. Come si misura la qualità della vita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DD672EF-61D2-4504-AB57-0645C02ED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166018"/>
            <a:ext cx="8424936" cy="4525963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it-IT" altLang="it-IT" sz="2400" dirty="0"/>
              <a:t>Come confrontare il prodotto pro capite tra diversi paesi?</a:t>
            </a:r>
          </a:p>
          <a:p>
            <a:pPr marL="0" indent="0">
              <a:buFontTx/>
              <a:buNone/>
            </a:pPr>
            <a:r>
              <a:rPr lang="it-IT" altLang="it-IT" sz="2400" dirty="0"/>
              <a:t>Non basta convertire il valore del prodotto pro capite utilizzando il tasso di cambio:</a:t>
            </a:r>
          </a:p>
          <a:p>
            <a:pPr marL="0" indent="0"/>
            <a:r>
              <a:rPr lang="it-IT" altLang="it-IT" sz="2400" dirty="0"/>
              <a:t> i </a:t>
            </a:r>
            <a:r>
              <a:rPr lang="it-IT" altLang="it-IT" sz="2400" dirty="0">
                <a:solidFill>
                  <a:srgbClr val="FF0000"/>
                </a:solidFill>
              </a:rPr>
              <a:t>tassi di cambio possono variare molto</a:t>
            </a:r>
          </a:p>
          <a:p>
            <a:pPr marL="0" indent="0"/>
            <a:r>
              <a:rPr lang="it-IT" altLang="it-IT" sz="2400" dirty="0"/>
              <a:t> ci </a:t>
            </a:r>
            <a:r>
              <a:rPr lang="it-IT" altLang="it-IT" sz="2400" dirty="0">
                <a:solidFill>
                  <a:srgbClr val="FF0000"/>
                </a:solidFill>
              </a:rPr>
              <a:t>possono essere differenze sistematiche dei prezzi tra paesi</a:t>
            </a:r>
          </a:p>
          <a:p>
            <a:pPr marL="0" indent="0">
              <a:buFontTx/>
              <a:buNone/>
            </a:pPr>
            <a:endParaRPr lang="it-IT" altLang="it-IT" sz="2400" dirty="0"/>
          </a:p>
          <a:p>
            <a:pPr marL="0" indent="0">
              <a:buFontTx/>
              <a:buNone/>
            </a:pPr>
            <a:r>
              <a:rPr lang="it-IT" altLang="it-IT" sz="2400" dirty="0"/>
              <a:t>In generale, quanto minore è il livello pro capite in un paese, tanto minori saranno i prezzi dei beni alimentari e dei servizi essenziali in quel paese.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D802A1F-7F0B-4EF1-AA2F-CC6C9CEFC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6865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9D479F-01A2-493C-988F-DBCF44831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1. Come si misura la qualità della vita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DD672EF-61D2-4504-AB57-0645C02ED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66018"/>
            <a:ext cx="8964488" cy="4525963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it-IT" altLang="it-IT" sz="2200" dirty="0"/>
              <a:t>Il confronto tra tenori di vita in paesi diversi è più significativo, correggendo per gli effetti sia delle variazioni di cambio, sia delle differenze sistematiche dei prezzi tra paesi.</a:t>
            </a:r>
          </a:p>
          <a:p>
            <a:pPr marL="0" indent="0">
              <a:buFontTx/>
              <a:buNone/>
            </a:pPr>
            <a:endParaRPr lang="it-IT" altLang="it-IT" sz="2200" dirty="0"/>
          </a:p>
          <a:p>
            <a:pPr marL="0" indent="0">
              <a:buFontTx/>
              <a:buNone/>
            </a:pPr>
            <a:r>
              <a:rPr lang="it-IT" altLang="it-IT" sz="2200" dirty="0">
                <a:solidFill>
                  <a:srgbClr val="FF0000"/>
                </a:solidFill>
              </a:rPr>
              <a:t>I dati aggiustati prendono il nome di dati in parità dei poteri di acquisto (</a:t>
            </a:r>
            <a:r>
              <a:rPr lang="it-IT" altLang="it-IT" sz="2200" dirty="0" err="1">
                <a:solidFill>
                  <a:srgbClr val="FF0000"/>
                </a:solidFill>
              </a:rPr>
              <a:t>ppp</a:t>
            </a:r>
            <a:r>
              <a:rPr lang="it-IT" altLang="it-IT" sz="2200" dirty="0">
                <a:solidFill>
                  <a:srgbClr val="FF0000"/>
                </a:solidFill>
              </a:rPr>
              <a:t>)</a:t>
            </a:r>
            <a:r>
              <a:rPr lang="it-IT" altLang="it-IT" sz="2200" dirty="0"/>
              <a:t>.</a:t>
            </a:r>
          </a:p>
          <a:p>
            <a:pPr marL="0" indent="0">
              <a:buFontTx/>
              <a:buNone/>
            </a:pPr>
            <a:r>
              <a:rPr lang="it-IT" altLang="it-IT" sz="2200" dirty="0"/>
              <a:t>La costruzione degli indici di prezzo usando la parità dei poteri di acquisto, apprezzabile nelle </a:t>
            </a:r>
            <a:r>
              <a:rPr lang="it-IT" altLang="it-IT" sz="2200" i="1" dirty="0"/>
              <a:t>Penn World </a:t>
            </a:r>
            <a:r>
              <a:rPr lang="it-IT" altLang="it-IT" sz="2200" i="1" dirty="0" err="1"/>
              <a:t>Tables</a:t>
            </a:r>
            <a:r>
              <a:rPr lang="it-IT" altLang="it-IT" sz="2200" dirty="0"/>
              <a:t>, si basa in contemporanea </a:t>
            </a:r>
            <a:r>
              <a:rPr lang="it-IT" altLang="it-IT" sz="2200" dirty="0">
                <a:solidFill>
                  <a:srgbClr val="FF0000"/>
                </a:solidFill>
              </a:rPr>
              <a:t>sul tasso di cambio presente</a:t>
            </a:r>
            <a:r>
              <a:rPr lang="it-IT" altLang="it-IT" sz="2200" dirty="0"/>
              <a:t>, sul </a:t>
            </a:r>
            <a:r>
              <a:rPr lang="it-IT" altLang="it-IT" sz="2200" dirty="0">
                <a:solidFill>
                  <a:srgbClr val="FF0000"/>
                </a:solidFill>
              </a:rPr>
              <a:t>consumo pro-capite</a:t>
            </a:r>
            <a:r>
              <a:rPr lang="it-IT" altLang="it-IT" sz="2200" dirty="0"/>
              <a:t>, confrontando quantità e qualità dei beni consumati nei due paesi e altri confronti tra i paesi in esame.</a:t>
            </a:r>
          </a:p>
          <a:p>
            <a:pPr marL="0" indent="0">
              <a:buFontTx/>
              <a:buNone/>
            </a:pPr>
            <a:endParaRPr lang="it-IT" alt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D802A1F-7F0B-4EF1-AA2F-CC6C9CEFC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292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9D479F-01A2-493C-988F-DBCF44831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1. Come si misura la qualità della vita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DD672EF-61D2-4504-AB57-0645C02ED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542439"/>
            <a:ext cx="896448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altLang="it-IT" sz="2400" dirty="0"/>
              <a:t>Ciò che conta per il benessere delle persone è il loro livello di consumo e non tanto il loro reddito.</a:t>
            </a:r>
          </a:p>
          <a:p>
            <a:pPr marL="0" indent="0">
              <a:buFont typeface="Wingdings" panose="05000000000000000000" pitchFamily="2" charset="2"/>
              <a:buChar char="ü"/>
            </a:pPr>
            <a:endParaRPr lang="it-IT" altLang="it-IT" sz="2400" dirty="0"/>
          </a:p>
          <a:p>
            <a:pPr marL="0" indent="0">
              <a:buNone/>
            </a:pPr>
            <a:r>
              <a:rPr lang="it-IT" altLang="it-IT" sz="2400" dirty="0"/>
              <a:t>Dal lato della produzione, la misura appropriata è il prodotto per lavoratore o, ancora meglio, il prodotto per ora lavorata.</a:t>
            </a:r>
          </a:p>
          <a:p>
            <a:pPr marL="0" indent="0">
              <a:buFont typeface="Wingdings" panose="05000000000000000000" pitchFamily="2" charset="2"/>
              <a:buChar char="ü"/>
            </a:pPr>
            <a:endParaRPr lang="it-IT" altLang="it-IT" sz="2400" dirty="0"/>
          </a:p>
          <a:p>
            <a:pPr marL="0" indent="0">
              <a:buNone/>
            </a:pPr>
            <a:r>
              <a:rPr lang="it-IT" altLang="it-IT" sz="2400" dirty="0"/>
              <a:t>Inoltre  il livello di tenore di vita è associato alla felicità degli individui.</a:t>
            </a:r>
          </a:p>
          <a:p>
            <a:pPr marL="0" indent="0">
              <a:buFontTx/>
              <a:buNone/>
            </a:pPr>
            <a:endParaRPr lang="it-IT" alt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D802A1F-7F0B-4EF1-AA2F-CC6C9CEFC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1803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9D479F-01A2-493C-988F-DBCF44831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1. Come si misura la qualità della </a:t>
            </a:r>
            <a:r>
              <a:rPr lang="it-IT" sz="3200" dirty="0" smtClean="0"/>
              <a:t>vita: esempio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DD672EF-61D2-4504-AB57-0645C02ED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66018"/>
            <a:ext cx="8784976" cy="4525963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it-IT" altLang="it-IT" sz="2200" b="1" dirty="0" smtClean="0"/>
              <a:t>Due Paesi</a:t>
            </a:r>
            <a:r>
              <a:rPr lang="it-IT" altLang="it-IT" sz="2200" dirty="0" smtClean="0"/>
              <a:t>: Stati Uniti, Russia</a:t>
            </a:r>
          </a:p>
          <a:p>
            <a:pPr marL="0" indent="0">
              <a:buFontTx/>
              <a:buNone/>
            </a:pPr>
            <a:r>
              <a:rPr lang="it-IT" altLang="it-IT" sz="2200" b="1" dirty="0" smtClean="0"/>
              <a:t>Consumo annuo pro-capite</a:t>
            </a:r>
            <a:r>
              <a:rPr lang="it-IT" altLang="it-IT" sz="2200" dirty="0" smtClean="0"/>
              <a:t>: </a:t>
            </a:r>
          </a:p>
          <a:p>
            <a:r>
              <a:rPr lang="it-IT" altLang="it-IT" sz="2200" b="1" dirty="0" smtClean="0"/>
              <a:t>Stati Uniti</a:t>
            </a:r>
            <a:r>
              <a:rPr lang="it-IT" altLang="it-IT" sz="2200" dirty="0" smtClean="0"/>
              <a:t>: 20.000 dollari USA. Le persone acquistano ogni anno un’automobile nuova al costo di 10.000$ e spendono il resto (10.000$) in generi alimentari (assumendo che il prezzo di un paniere annuale di alimenti è pari a 10.000$)</a:t>
            </a:r>
          </a:p>
          <a:p>
            <a:r>
              <a:rPr lang="it-IT" altLang="it-IT" sz="2200" b="1" dirty="0" smtClean="0"/>
              <a:t>Russia</a:t>
            </a:r>
            <a:r>
              <a:rPr lang="it-IT" altLang="it-IT" sz="2200" dirty="0" smtClean="0"/>
              <a:t>: 60.000 rubli. Gli individui tengono la loro automobile per 15 anni. Il prezzo di un’automobile è di 300.000 rubli, per cui le persone ogni anno spendono in media 20.000 rubli </a:t>
            </a:r>
            <a:r>
              <a:rPr lang="it-IT" altLang="it-IT" sz="2200" dirty="0"/>
              <a:t>–</a:t>
            </a:r>
            <a:r>
              <a:rPr lang="it-IT" altLang="it-IT" sz="2200" dirty="0" smtClean="0"/>
              <a:t> (300.000/15) – in auto. In Russia, le persone acquistano lo stesso paniere di beni alimentari dei cittadini statunitensi, ma al prezzo di 40.000 rubli.</a:t>
            </a:r>
            <a:endParaRPr lang="it-IT" altLang="it-IT" sz="2200" dirty="0"/>
          </a:p>
          <a:p>
            <a:pPr marL="0" indent="0">
              <a:buFontTx/>
              <a:buNone/>
            </a:pPr>
            <a:endParaRPr lang="it-IT" alt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D802A1F-7F0B-4EF1-AA2F-CC6C9CEFC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9575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9D479F-01A2-493C-988F-DBCF44831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1. Come si misura la qualità della </a:t>
            </a:r>
            <a:r>
              <a:rPr lang="it-IT" sz="3200" dirty="0" smtClean="0"/>
              <a:t>vita: esempio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DD672EF-61D2-4504-AB57-0645C02ED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66018"/>
            <a:ext cx="8784976" cy="4525963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endParaRPr lang="it-IT" altLang="it-IT" sz="2200" dirty="0" smtClean="0"/>
          </a:p>
          <a:p>
            <a:pPr marL="0" indent="0">
              <a:buFontTx/>
              <a:buNone/>
            </a:pPr>
            <a:endParaRPr lang="it-IT" altLang="it-IT" sz="2200" dirty="0"/>
          </a:p>
          <a:p>
            <a:pPr marL="0" indent="0">
              <a:buFontTx/>
              <a:buNone/>
            </a:pPr>
            <a:r>
              <a:rPr lang="it-IT" altLang="it-IT" sz="2200" b="1" dirty="0" smtClean="0"/>
              <a:t>Assunzioni ulteriori</a:t>
            </a:r>
            <a:r>
              <a:rPr lang="it-IT" altLang="it-IT" sz="2200" dirty="0" smtClean="0"/>
              <a:t>:</a:t>
            </a:r>
          </a:p>
          <a:p>
            <a:r>
              <a:rPr lang="it-IT" altLang="it-IT" sz="2200" dirty="0" smtClean="0"/>
              <a:t>le automobili russe e statunitensi sono della stessa qualità così come i generi alimentari dei due paesi (assunzione discutibile)</a:t>
            </a:r>
          </a:p>
          <a:p>
            <a:r>
              <a:rPr lang="it-IT" altLang="it-IT" sz="2200" dirty="0" smtClean="0"/>
              <a:t>Il tasso di cambio è tale per cui un dollaro USA corrisponde a 30 rubli.</a:t>
            </a:r>
          </a:p>
          <a:p>
            <a:pPr marL="0" indent="0">
              <a:buNone/>
            </a:pPr>
            <a:endParaRPr lang="it-IT" altLang="it-IT" sz="2200" dirty="0"/>
          </a:p>
          <a:p>
            <a:pPr marL="0" indent="0">
              <a:buNone/>
            </a:pPr>
            <a:r>
              <a:rPr lang="it-IT" altLang="it-IT" sz="2200" i="1" dirty="0" smtClean="0"/>
              <a:t>Qual è il consumo pro capite in Russia rispetto a quello degli Stati Uniti?</a:t>
            </a:r>
            <a:endParaRPr lang="it-IT" altLang="it-IT" sz="2200" dirty="0" smtClean="0"/>
          </a:p>
          <a:p>
            <a:pPr marL="0" indent="0">
              <a:buNone/>
            </a:pPr>
            <a:endParaRPr lang="it-IT" altLang="it-IT" sz="2200" i="1" dirty="0"/>
          </a:p>
          <a:p>
            <a:pPr marL="0" indent="0">
              <a:buFontTx/>
              <a:buNone/>
            </a:pPr>
            <a:endParaRPr lang="it-IT" alt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D802A1F-7F0B-4EF1-AA2F-CC6C9CEFC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87637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943</Words>
  <Application>Microsoft Office PowerPoint</Application>
  <PresentationFormat>Presentazione su schermo (4:3)</PresentationFormat>
  <Paragraphs>85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Tema di Office</vt:lpstr>
      <vt:lpstr>Capitolo X</vt:lpstr>
      <vt:lpstr>Citando il premio Nobel Robert Lucas:  «una volta che si comincia a pensare alla crescita, è difficile pensare ad altro»</vt:lpstr>
      <vt:lpstr>Presentazione standard di PowerPoint</vt:lpstr>
      <vt:lpstr>1. Come si misura la qualità della vita</vt:lpstr>
      <vt:lpstr>1. Come si misura la qualità della vita</vt:lpstr>
      <vt:lpstr>1. Come si misura la qualità della vita</vt:lpstr>
      <vt:lpstr>1. Come si misura la qualità della vita</vt:lpstr>
      <vt:lpstr>1. Come si misura la qualità della vita: esempio</vt:lpstr>
      <vt:lpstr>1. Come si misura la qualità della vita: esempio</vt:lpstr>
      <vt:lpstr>1. Come si misura la qualità della vita: esempio</vt:lpstr>
      <vt:lpstr>1. Come si misura la qualità della vita: esempio</vt:lpstr>
      <vt:lpstr>1. Come si misura la qualità della vita: esempio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ILARIA MARTINI</dc:creator>
  <cp:lastModifiedBy>Marco Giansoldati</cp:lastModifiedBy>
  <cp:revision>68</cp:revision>
  <dcterms:created xsi:type="dcterms:W3CDTF">2014-07-28T14:21:47Z</dcterms:created>
  <dcterms:modified xsi:type="dcterms:W3CDTF">2025-11-24T21:48:08Z</dcterms:modified>
</cp:coreProperties>
</file>