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0" r:id="rId2"/>
    <p:sldId id="271" r:id="rId3"/>
    <p:sldId id="257" r:id="rId4"/>
    <p:sldId id="498" r:id="rId5"/>
    <p:sldId id="259" r:id="rId6"/>
    <p:sldId id="258" r:id="rId7"/>
    <p:sldId id="261" r:id="rId8"/>
    <p:sldId id="265" r:id="rId9"/>
    <p:sldId id="262" r:id="rId10"/>
    <p:sldId id="272" r:id="rId11"/>
    <p:sldId id="267" r:id="rId12"/>
    <p:sldId id="501" r:id="rId13"/>
    <p:sldId id="275" r:id="rId14"/>
    <p:sldId id="502" r:id="rId15"/>
    <p:sldId id="269" r:id="rId16"/>
    <p:sldId id="268" r:id="rId17"/>
    <p:sldId id="420" r:id="rId18"/>
    <p:sldId id="483" r:id="rId19"/>
    <p:sldId id="484" r:id="rId20"/>
    <p:sldId id="279" r:id="rId21"/>
    <p:sldId id="500" r:id="rId22"/>
    <p:sldId id="490" r:id="rId23"/>
    <p:sldId id="491" r:id="rId24"/>
    <p:sldId id="503" r:id="rId25"/>
    <p:sldId id="360" r:id="rId26"/>
    <p:sldId id="362" r:id="rId27"/>
    <p:sldId id="363" r:id="rId28"/>
    <p:sldId id="364" r:id="rId29"/>
    <p:sldId id="423" r:id="rId30"/>
    <p:sldId id="367" r:id="rId31"/>
    <p:sldId id="409" r:id="rId32"/>
    <p:sldId id="515" r:id="rId33"/>
    <p:sldId id="340" r:id="rId34"/>
    <p:sldId id="519" r:id="rId35"/>
    <p:sldId id="296" r:id="rId36"/>
    <p:sldId id="435" r:id="rId37"/>
    <p:sldId id="37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1" d="100"/>
          <a:sy n="71" d="100"/>
        </p:scale>
        <p:origin x="13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CB6BF-0851-4759-913B-E1D788CE64CC}" type="datetimeFigureOut">
              <a:rPr lang="it-IT" smtClean="0"/>
              <a:t>23/11/2025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73352-FBBE-4C56-8D3F-2BB7D5AD11AD}" type="slidenum">
              <a:rPr lang="it-IT" smtClean="0"/>
              <a:t>‹#›</a:t>
            </a:fld>
            <a:endParaRPr lang="it-IT"/>
          </a:p>
        </p:txBody>
      </p:sp>
    </p:spTree>
    <p:extLst>
      <p:ext uri="{BB962C8B-B14F-4D97-AF65-F5344CB8AC3E}">
        <p14:creationId xmlns:p14="http://schemas.microsoft.com/office/powerpoint/2010/main" val="235456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t.wikipedia.org/wiki/Bobina"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it.wikipedia.org/wiki/Conduttore_elettrico"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zaeconoscenza.it/blog/scienza_e_fisica_quantistica/che-cos-e-la-cimati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US" dirty="0"/>
              <a:t>1.Tecnica </a:t>
            </a:r>
            <a:r>
              <a:rPr lang="en-US" dirty="0" err="1"/>
              <a:t>spettroscopica</a:t>
            </a:r>
            <a:r>
              <a:rPr lang="en-US" dirty="0"/>
              <a:t>: </a:t>
            </a:r>
            <a:r>
              <a:rPr lang="en-US" dirty="0" err="1"/>
              <a:t>basata</a:t>
            </a:r>
            <a:r>
              <a:rPr lang="en-US" dirty="0"/>
              <a:t> </a:t>
            </a:r>
            <a:r>
              <a:rPr lang="en-US" dirty="0" err="1"/>
              <a:t>sull’interazione</a:t>
            </a:r>
            <a:r>
              <a:rPr lang="en-US" dirty="0"/>
              <a:t> </a:t>
            </a:r>
            <a:r>
              <a:rPr lang="en-US" dirty="0" err="1"/>
              <a:t>materia</a:t>
            </a:r>
            <a:r>
              <a:rPr lang="en-US" dirty="0"/>
              <a:t> – </a:t>
            </a:r>
            <a:r>
              <a:rPr lang="en-US" dirty="0" err="1"/>
              <a:t>radiazione</a:t>
            </a:r>
            <a:r>
              <a:rPr lang="en-US" dirty="0"/>
              <a:t> di lambda opportune, dove </a:t>
            </a:r>
            <a:r>
              <a:rPr lang="en-US" dirty="0" err="1"/>
              <a:t>questa</a:t>
            </a:r>
            <a:r>
              <a:rPr lang="en-US" dirty="0"/>
              <a:t> </a:t>
            </a:r>
            <a:r>
              <a:rPr lang="en-US" dirty="0" err="1"/>
              <a:t>interazione</a:t>
            </a:r>
            <a:r>
              <a:rPr lang="en-US" dirty="0"/>
              <a:t> </a:t>
            </a:r>
            <a:r>
              <a:rPr lang="en-US" dirty="0" err="1"/>
              <a:t>provoca</a:t>
            </a:r>
            <a:r>
              <a:rPr lang="en-US" dirty="0"/>
              <a:t> </a:t>
            </a:r>
            <a:r>
              <a:rPr lang="en-US" dirty="0" err="1"/>
              <a:t>dei</a:t>
            </a:r>
            <a:r>
              <a:rPr lang="en-US" dirty="0"/>
              <a:t> </a:t>
            </a:r>
            <a:r>
              <a:rPr lang="en-US" dirty="0" err="1"/>
              <a:t>fenomeni</a:t>
            </a:r>
            <a:r>
              <a:rPr lang="en-US" dirty="0"/>
              <a:t> </a:t>
            </a:r>
            <a:r>
              <a:rPr lang="en-US" dirty="0" err="1"/>
              <a:t>che</a:t>
            </a:r>
            <a:r>
              <a:rPr lang="en-US" dirty="0"/>
              <a:t> </a:t>
            </a:r>
            <a:r>
              <a:rPr lang="en-US" dirty="0" err="1"/>
              <a:t>si</a:t>
            </a:r>
            <a:r>
              <a:rPr lang="en-US" dirty="0"/>
              <a:t> </a:t>
            </a:r>
            <a:r>
              <a:rPr lang="en-US" dirty="0" err="1"/>
              <a:t>traducono</a:t>
            </a:r>
            <a:r>
              <a:rPr lang="en-US" dirty="0"/>
              <a:t> in </a:t>
            </a:r>
            <a:r>
              <a:rPr lang="en-US" dirty="0" err="1"/>
              <a:t>dei</a:t>
            </a:r>
            <a:r>
              <a:rPr lang="en-US" dirty="0"/>
              <a:t> </a:t>
            </a:r>
            <a:r>
              <a:rPr lang="en-US" dirty="0" err="1"/>
              <a:t>segnali</a:t>
            </a:r>
            <a:r>
              <a:rPr lang="en-US" dirty="0"/>
              <a:t> in </a:t>
            </a:r>
            <a:r>
              <a:rPr lang="en-US" dirty="0" err="1"/>
              <a:t>uno</a:t>
            </a:r>
            <a:r>
              <a:rPr lang="en-US" dirty="0"/>
              <a:t> </a:t>
            </a:r>
            <a:r>
              <a:rPr lang="en-US" dirty="0" err="1"/>
              <a:t>spettro</a:t>
            </a:r>
            <a:r>
              <a:rPr lang="en-US" dirty="0"/>
              <a:t>, </a:t>
            </a:r>
            <a:r>
              <a:rPr lang="en-US" dirty="0" err="1"/>
              <a:t>che</a:t>
            </a:r>
            <a:r>
              <a:rPr lang="en-US" dirty="0"/>
              <a:t> </a:t>
            </a:r>
            <a:r>
              <a:rPr lang="en-US" dirty="0" err="1"/>
              <a:t>vengono</a:t>
            </a:r>
            <a:r>
              <a:rPr lang="en-US" dirty="0"/>
              <a:t> </a:t>
            </a:r>
            <a:r>
              <a:rPr lang="en-US" dirty="0" err="1"/>
              <a:t>interpretati</a:t>
            </a:r>
            <a:r>
              <a:rPr lang="en-US" dirty="0"/>
              <a:t> per </a:t>
            </a:r>
            <a:r>
              <a:rPr lang="en-US" dirty="0" err="1"/>
              <a:t>ottenere</a:t>
            </a:r>
            <a:r>
              <a:rPr lang="en-US" dirty="0"/>
              <a:t> </a:t>
            </a:r>
            <a:r>
              <a:rPr lang="en-US" dirty="0" err="1"/>
              <a:t>delle</a:t>
            </a:r>
            <a:r>
              <a:rPr lang="en-US" dirty="0"/>
              <a:t> </a:t>
            </a:r>
            <a:r>
              <a:rPr lang="en-US" dirty="0" err="1"/>
              <a:t>informazioni</a:t>
            </a:r>
            <a:r>
              <a:rPr lang="en-US" dirty="0"/>
              <a:t>.</a:t>
            </a:r>
          </a:p>
          <a:p>
            <a:r>
              <a:rPr lang="en-US" dirty="0"/>
              <a:t>Il </a:t>
            </a:r>
            <a:r>
              <a:rPr lang="en-US" dirty="0" err="1"/>
              <a:t>fenomeno</a:t>
            </a:r>
            <a:r>
              <a:rPr lang="en-US" dirty="0"/>
              <a:t> è </a:t>
            </a:r>
            <a:r>
              <a:rPr lang="en-US" dirty="0" err="1"/>
              <a:t>fisico</a:t>
            </a:r>
            <a:r>
              <a:rPr lang="en-US" dirty="0"/>
              <a:t>, </a:t>
            </a:r>
            <a:r>
              <a:rPr lang="en-US" dirty="0" err="1"/>
              <a:t>il</a:t>
            </a:r>
            <a:r>
              <a:rPr lang="en-US" dirty="0"/>
              <a:t> </a:t>
            </a:r>
            <a:r>
              <a:rPr lang="en-US" dirty="0" err="1"/>
              <a:t>chimico</a:t>
            </a:r>
            <a:r>
              <a:rPr lang="en-US" dirty="0"/>
              <a:t> </a:t>
            </a:r>
            <a:r>
              <a:rPr lang="en-US" dirty="0" err="1"/>
              <a:t>organica</a:t>
            </a:r>
            <a:r>
              <a:rPr lang="en-US" dirty="0"/>
              <a:t> </a:t>
            </a:r>
            <a:r>
              <a:rPr lang="en-US" dirty="0" err="1"/>
              <a:t>studia</a:t>
            </a:r>
            <a:r>
              <a:rPr lang="en-US" dirty="0"/>
              <a:t> le </a:t>
            </a:r>
            <a:r>
              <a:rPr lang="en-US" dirty="0" err="1"/>
              <a:t>conseguenze</a:t>
            </a:r>
            <a:r>
              <a:rPr lang="en-US" dirty="0"/>
              <a:t> del </a:t>
            </a:r>
            <a:r>
              <a:rPr lang="en-US" dirty="0" err="1"/>
              <a:t>fenomeno</a:t>
            </a:r>
            <a:r>
              <a:rPr lang="en-US" dirty="0"/>
              <a:t>.</a:t>
            </a:r>
          </a:p>
          <a:p>
            <a:r>
              <a:rPr lang="en-US" dirty="0"/>
              <a:t>2. </a:t>
            </a:r>
            <a:r>
              <a:rPr lang="en-US" dirty="0" err="1"/>
              <a:t>Confronto</a:t>
            </a:r>
            <a:r>
              <a:rPr lang="en-US" dirty="0"/>
              <a:t> con IR e UV:</a:t>
            </a:r>
          </a:p>
          <a:p>
            <a:r>
              <a:rPr lang="en-US" dirty="0"/>
              <a:t>3. </a:t>
            </a:r>
            <a:r>
              <a:rPr lang="en-US" dirty="0" err="1"/>
              <a:t>Differenze</a:t>
            </a:r>
            <a:r>
              <a:rPr lang="en-US" dirty="0"/>
              <a:t>: IR e UV I </a:t>
            </a:r>
            <a:r>
              <a:rPr lang="en-US" dirty="0" err="1"/>
              <a:t>fenomeni</a:t>
            </a:r>
            <a:r>
              <a:rPr lang="en-US" dirty="0"/>
              <a:t> </a:t>
            </a:r>
            <a:r>
              <a:rPr lang="en-US" dirty="0" err="1"/>
              <a:t>avvengono</a:t>
            </a:r>
            <a:r>
              <a:rPr lang="en-US" dirty="0"/>
              <a:t> </a:t>
            </a:r>
            <a:r>
              <a:rPr lang="en-US" dirty="0" err="1"/>
              <a:t>sempre</a:t>
            </a:r>
            <a:r>
              <a:rPr lang="en-US" dirty="0"/>
              <a:t>. NMR: I nuclei </a:t>
            </a:r>
            <a:r>
              <a:rPr lang="en-US" dirty="0" err="1"/>
              <a:t>devono</a:t>
            </a:r>
            <a:r>
              <a:rPr lang="en-US" dirty="0"/>
              <a:t> </a:t>
            </a:r>
            <a:r>
              <a:rPr lang="en-US" dirty="0" err="1"/>
              <a:t>essere</a:t>
            </a:r>
            <a:r>
              <a:rPr lang="en-US" dirty="0"/>
              <a:t> </a:t>
            </a:r>
            <a:r>
              <a:rPr lang="en-US" dirty="0" err="1"/>
              <a:t>attivi</a:t>
            </a:r>
            <a:r>
              <a:rPr lang="en-US" dirty="0"/>
              <a:t> </a:t>
            </a:r>
            <a:r>
              <a:rPr lang="en-US" dirty="0" err="1"/>
              <a:t>all’NMR</a:t>
            </a:r>
            <a:r>
              <a:rPr lang="en-US" dirty="0"/>
              <a:t>, e ci </a:t>
            </a:r>
            <a:r>
              <a:rPr lang="en-US" dirty="0" err="1"/>
              <a:t>deve</a:t>
            </a:r>
            <a:r>
              <a:rPr lang="en-US" dirty="0"/>
              <a:t> </a:t>
            </a:r>
            <a:r>
              <a:rPr lang="en-US" dirty="0" err="1"/>
              <a:t>essere</a:t>
            </a:r>
            <a:r>
              <a:rPr lang="en-US" dirty="0"/>
              <a:t> un CM </a:t>
            </a:r>
            <a:endParaRPr lang="it-IT" dirty="0"/>
          </a:p>
        </p:txBody>
      </p:sp>
      <p:sp>
        <p:nvSpPr>
          <p:cNvPr id="4" name="Segnaposto numero diapositiva 3"/>
          <p:cNvSpPr>
            <a:spLocks noGrp="1"/>
          </p:cNvSpPr>
          <p:nvPr>
            <p:ph type="sldNum" sz="quarter" idx="5"/>
          </p:nvPr>
        </p:nvSpPr>
        <p:spPr/>
        <p:txBody>
          <a:bodyPr/>
          <a:lstStyle/>
          <a:p>
            <a:fld id="{439DE941-B303-42F0-9848-639C4B1D13E3}" type="slidenum">
              <a:rPr lang="it-IT" smtClean="0"/>
              <a:t>2</a:t>
            </a:fld>
            <a:endParaRPr lang="it-IT"/>
          </a:p>
        </p:txBody>
      </p:sp>
    </p:spTree>
    <p:extLst>
      <p:ext uri="{BB962C8B-B14F-4D97-AF65-F5344CB8AC3E}">
        <p14:creationId xmlns:p14="http://schemas.microsoft.com/office/powerpoint/2010/main" val="101105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h = 6.626x10</a:t>
            </a:r>
            <a:r>
              <a:rPr lang="it-IT" sz="1200" baseline="30000" dirty="0"/>
              <a:t>-34</a:t>
            </a:r>
            <a:r>
              <a:rPr lang="it-IT" sz="1200" dirty="0"/>
              <a:t>J 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 = R/</a:t>
            </a:r>
            <a:r>
              <a:rPr lang="en-GB" sz="1200" kern="1200" dirty="0" err="1">
                <a:solidFill>
                  <a:schemeClr val="tx1"/>
                </a:solidFill>
                <a:effectLst/>
                <a:latin typeface="+mn-lt"/>
                <a:ea typeface="+mn-ea"/>
                <a:cs typeface="+mn-cs"/>
              </a:rPr>
              <a:t>numero</a:t>
            </a:r>
            <a:r>
              <a:rPr lang="en-GB" sz="1200" kern="1200" dirty="0">
                <a:solidFill>
                  <a:schemeClr val="tx1"/>
                </a:solidFill>
                <a:effectLst/>
                <a:latin typeface="+mn-lt"/>
                <a:ea typeface="+mn-ea"/>
                <a:cs typeface="+mn-cs"/>
              </a:rPr>
              <a:t> di Avogadro</a:t>
            </a:r>
            <a:endParaRPr lang="en-US"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5"/>
          </p:nvPr>
        </p:nvSpPr>
        <p:spPr/>
        <p:txBody>
          <a:bodyPr/>
          <a:lstStyle/>
          <a:p>
            <a:fld id="{EC8A2EC2-1581-4784-BEC9-4BF8FAF6E71C}" type="slidenum">
              <a:rPr lang="it-IT" smtClean="0"/>
              <a:t>22</a:t>
            </a:fld>
            <a:endParaRPr lang="it-IT"/>
          </a:p>
        </p:txBody>
      </p:sp>
    </p:spTree>
    <p:extLst>
      <p:ext uri="{BB962C8B-B14F-4D97-AF65-F5344CB8AC3E}">
        <p14:creationId xmlns:p14="http://schemas.microsoft.com/office/powerpoint/2010/main" val="415894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EC8A2EC2-1581-4784-BEC9-4BF8FAF6E71C}" type="slidenum">
              <a:rPr lang="it-IT" smtClean="0"/>
              <a:t>23</a:t>
            </a:fld>
            <a:endParaRPr lang="it-IT"/>
          </a:p>
        </p:txBody>
      </p:sp>
    </p:spTree>
    <p:extLst>
      <p:ext uri="{BB962C8B-B14F-4D97-AF65-F5344CB8AC3E}">
        <p14:creationId xmlns:p14="http://schemas.microsoft.com/office/powerpoint/2010/main" val="351940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indent="0">
              <a:buNone/>
            </a:pPr>
            <a:r>
              <a:rPr lang="it-IT" sz="1200" dirty="0"/>
              <a:t>Un impulso di </a:t>
            </a:r>
            <a:r>
              <a:rPr lang="it-IT" sz="1200" dirty="0" err="1"/>
              <a:t>rf</a:t>
            </a:r>
            <a:r>
              <a:rPr lang="it-IT" sz="1200" dirty="0"/>
              <a:t> eccita simultaneamente tutti i nuclei del campione. </a:t>
            </a:r>
          </a:p>
          <a:p>
            <a:pPr marL="0" indent="0">
              <a:spcBef>
                <a:spcPts val="0"/>
              </a:spcBef>
              <a:buNone/>
            </a:pPr>
            <a:r>
              <a:rPr lang="it-IT" sz="1200" dirty="0"/>
              <a:t>Quando l’impulso viene rimosso i nuclei tornano allo stato fondamentale</a:t>
            </a:r>
          </a:p>
          <a:p>
            <a:pPr marL="0" indent="0">
              <a:spcBef>
                <a:spcPts val="0"/>
              </a:spcBef>
              <a:buNone/>
            </a:pPr>
            <a:r>
              <a:rPr lang="it-IT" sz="1200" dirty="0"/>
              <a:t>emettendo un segnale che contiene tutte le informazioni sulla struttura della molecola.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t>Questo segnale viene sottoposto a FT per dare lo spettro NMR</a:t>
            </a:r>
          </a:p>
          <a:p>
            <a:pPr marL="0" indent="0">
              <a:spcBef>
                <a:spcPts val="0"/>
              </a:spcBef>
              <a:buNone/>
            </a:pPr>
            <a:endParaRPr lang="it-IT" sz="1200" dirty="0"/>
          </a:p>
          <a:p>
            <a:endParaRPr lang="it-IT" dirty="0"/>
          </a:p>
        </p:txBody>
      </p:sp>
      <p:sp>
        <p:nvSpPr>
          <p:cNvPr id="4" name="Segnaposto numero diapositiva 3"/>
          <p:cNvSpPr>
            <a:spLocks noGrp="1"/>
          </p:cNvSpPr>
          <p:nvPr>
            <p:ph type="sldNum" sz="quarter" idx="10"/>
          </p:nvPr>
        </p:nvSpPr>
        <p:spPr/>
        <p:txBody>
          <a:bodyPr/>
          <a:lstStyle/>
          <a:p>
            <a:fld id="{439DE941-B303-42F0-9848-639C4B1D13E3}" type="slidenum">
              <a:rPr lang="it-IT" smtClean="0"/>
              <a:t>25</a:t>
            </a:fld>
            <a:endParaRPr lang="it-IT"/>
          </a:p>
        </p:txBody>
      </p:sp>
    </p:spTree>
    <p:extLst>
      <p:ext uri="{BB962C8B-B14F-4D97-AF65-F5344CB8AC3E}">
        <p14:creationId xmlns:p14="http://schemas.microsoft.com/office/powerpoint/2010/main" val="352061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Se ora il campione viene irradiato lungo l’asse x con un impulso di radiofrequenza che contiene anche la frequenza </a:t>
            </a:r>
            <a:r>
              <a:rPr lang="it-IT" dirty="0">
                <a:latin typeface="Symbol" panose="05050102010706020507" pitchFamily="18" charset="2"/>
              </a:rPr>
              <a:t>n</a:t>
            </a:r>
            <a:r>
              <a:rPr lang="it-IT" dirty="0"/>
              <a:t> di </a:t>
            </a:r>
            <a:r>
              <a:rPr lang="it-IT" dirty="0" err="1"/>
              <a:t>Larmor</a:t>
            </a:r>
            <a:r>
              <a:rPr lang="it-IT" dirty="0"/>
              <a:t> dei nuclei in esame (ad es. </a:t>
            </a:r>
            <a:r>
              <a:rPr lang="it-IT" baseline="30000" dirty="0"/>
              <a:t>1</a:t>
            </a:r>
            <a:r>
              <a:rPr lang="it-IT" dirty="0"/>
              <a:t>H), questi assorbono energia e subiscono una transizione di spin. Si osserva che il vettore Magnetizzazione Macroscopica M</a:t>
            </a:r>
            <a:r>
              <a:rPr lang="it-IT" baseline="-25000" dirty="0"/>
              <a:t>0</a:t>
            </a:r>
            <a:r>
              <a:rPr lang="it-IT" dirty="0"/>
              <a:t> ruota allontanandosi dall’asse z per avvicinarsi al</a:t>
            </a:r>
          </a:p>
          <a:p>
            <a:r>
              <a:rPr lang="it-IT" dirty="0"/>
              <a:t>piano </a:t>
            </a:r>
            <a:r>
              <a:rPr lang="it-IT" dirty="0" err="1"/>
              <a:t>xy</a:t>
            </a:r>
            <a:r>
              <a:rPr lang="it-IT" dirty="0"/>
              <a:t> e inizia un moto di precessione attorno all’asse z </a:t>
            </a: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dirty="0">
                <a:solidFill>
                  <a:srgbClr val="000000"/>
                </a:solidFill>
                <a:ea typeface="Calibri" panose="020F0502020204030204" pitchFamily="34" charset="0"/>
                <a:cs typeface="Minion Pro" pitchFamily="18" charset="0"/>
              </a:rPr>
              <a:t>(a e b) L’oscillatore genera una componente rotante del campo magnetico applicato </a:t>
            </a:r>
            <a:r>
              <a:rPr lang="it-IT" altLang="it-IT" b="1" i="1" dirty="0">
                <a:solidFill>
                  <a:srgbClr val="000000"/>
                </a:solidFill>
                <a:ea typeface="Calibri" panose="020F0502020204030204" pitchFamily="34" charset="0"/>
                <a:cs typeface="Minion Pro" pitchFamily="18" charset="0"/>
              </a:rPr>
              <a:t>B</a:t>
            </a:r>
            <a:r>
              <a:rPr lang="it-IT" altLang="it-IT" baseline="-25000" dirty="0">
                <a:solidFill>
                  <a:srgbClr val="000000"/>
                </a:solidFill>
                <a:ea typeface="Calibri" panose="020F0502020204030204" pitchFamily="34" charset="0"/>
                <a:cs typeface="Minion Pro" pitchFamily="18" charset="0"/>
              </a:rPr>
              <a:t>1 </a:t>
            </a:r>
            <a:r>
              <a:rPr lang="it-IT" altLang="it-IT" dirty="0">
                <a:solidFill>
                  <a:srgbClr val="000000"/>
                </a:solidFill>
                <a:ea typeface="Calibri" panose="020F0502020204030204" pitchFamily="34" charset="0"/>
                <a:cs typeface="Minion Pro" pitchFamily="18" charset="0"/>
              </a:rPr>
              <a:t>. La magnetizzazione netta </a:t>
            </a:r>
            <a:r>
              <a:rPr lang="it-IT" altLang="it-IT" b="1" dirty="0">
                <a:solidFill>
                  <a:srgbClr val="000000"/>
                </a:solidFill>
                <a:ea typeface="Calibri" panose="020F0502020204030204" pitchFamily="34" charset="0"/>
                <a:cs typeface="Minion Pro" pitchFamily="18" charset="0"/>
              </a:rPr>
              <a:t>M</a:t>
            </a:r>
            <a:r>
              <a:rPr lang="it-IT" altLang="it-IT" b="1" baseline="-25000" dirty="0">
                <a:solidFill>
                  <a:srgbClr val="000000"/>
                </a:solidFill>
                <a:ea typeface="Calibri" panose="020F0502020204030204" pitchFamily="34" charset="0"/>
                <a:cs typeface="Minion Pro" pitchFamily="18" charset="0"/>
              </a:rPr>
              <a:t>0</a:t>
            </a:r>
            <a:r>
              <a:rPr lang="it-IT" altLang="it-IT" dirty="0">
                <a:solidFill>
                  <a:srgbClr val="000000"/>
                </a:solidFill>
                <a:ea typeface="Calibri" panose="020F0502020204030204" pitchFamily="34" charset="0"/>
                <a:cs typeface="Minion Pro" pitchFamily="18" charset="0"/>
              </a:rPr>
              <a:t> viene inclinata verso l’asse y a dare </a:t>
            </a:r>
            <a:r>
              <a:rPr lang="it-IT" altLang="it-IT" b="1" dirty="0">
                <a:solidFill>
                  <a:srgbClr val="000000"/>
                </a:solidFill>
                <a:ea typeface="Calibri" panose="020F0502020204030204" pitchFamily="34" charset="0"/>
                <a:cs typeface="Minion Pro" pitchFamily="18" charset="0"/>
              </a:rPr>
              <a:t>M</a:t>
            </a:r>
            <a:r>
              <a:rPr lang="it-IT" altLang="it-IT" dirty="0">
                <a:solidFill>
                  <a:srgbClr val="000000"/>
                </a:solidFill>
                <a:ea typeface="Calibri" panose="020F0502020204030204" pitchFamily="34" charset="0"/>
                <a:cs typeface="Minion Pro" pitchFamily="18" charset="0"/>
              </a:rPr>
              <a:t> che compie un moto di precessione intorno all’asse z generando una componente di magnetizzazione nel piano orizzontale </a:t>
            </a:r>
            <a:endParaRPr lang="it-IT" dirty="0"/>
          </a:p>
          <a:p>
            <a:endParaRPr lang="it-IT" dirty="0"/>
          </a:p>
          <a:p>
            <a:endParaRPr lang="it-IT" dirty="0"/>
          </a:p>
        </p:txBody>
      </p:sp>
      <p:sp>
        <p:nvSpPr>
          <p:cNvPr id="4" name="Segnaposto numero diapositiva 3"/>
          <p:cNvSpPr>
            <a:spLocks noGrp="1"/>
          </p:cNvSpPr>
          <p:nvPr>
            <p:ph type="sldNum" sz="quarter" idx="10"/>
          </p:nvPr>
        </p:nvSpPr>
        <p:spPr/>
        <p:txBody>
          <a:bodyPr/>
          <a:lstStyle/>
          <a:p>
            <a:fld id="{439DE941-B303-42F0-9848-639C4B1D13E3}" type="slidenum">
              <a:rPr lang="it-IT" smtClean="0"/>
              <a:t>27</a:t>
            </a:fld>
            <a:endParaRPr lang="it-IT"/>
          </a:p>
        </p:txBody>
      </p:sp>
    </p:spTree>
    <p:extLst>
      <p:ext uri="{BB962C8B-B14F-4D97-AF65-F5344CB8AC3E}">
        <p14:creationId xmlns:p14="http://schemas.microsoft.com/office/powerpoint/2010/main" val="1029941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t>A questo punto si interrompe l’impulso di radiofrequenza emesso dall’oscillatore </a:t>
            </a:r>
            <a:r>
              <a:rPr lang="it-IT" sz="1200" b="1" dirty="0"/>
              <a:t>B</a:t>
            </a:r>
            <a:r>
              <a:rPr lang="it-IT" sz="1200" b="1" baseline="-25000" dirty="0"/>
              <a:t>1</a:t>
            </a:r>
            <a:r>
              <a:rPr lang="it-IT" sz="1200" dirty="0"/>
              <a:t> lungo l’asse x, ma i nuclei eccitati continuano ad emettere per qualche istante un debole segnale di radiofrequenza che si spegne nel tempo, una specie di eco del segnale assorbito. Per registrare questo segnale entra in funzione un circuito ricevente </a:t>
            </a:r>
            <a:r>
              <a:rPr lang="it-IT" sz="1200" b="1" dirty="0"/>
              <a:t>B</a:t>
            </a:r>
            <a:r>
              <a:rPr lang="it-IT" sz="1200" b="1" baseline="-25000" dirty="0"/>
              <a:t>2</a:t>
            </a:r>
            <a:r>
              <a:rPr lang="it-IT" sz="1200" dirty="0"/>
              <a:t> posto lungo l’asse y che ha lo scopo di misurare l’oscillazione della componente y del vettore </a:t>
            </a:r>
            <a:r>
              <a:rPr lang="it-IT" sz="1200" b="1" dirty="0"/>
              <a:t>M</a:t>
            </a:r>
            <a:r>
              <a:rPr lang="it-IT" sz="1200" dirty="0"/>
              <a:t>.</a:t>
            </a:r>
          </a:p>
          <a:p>
            <a:endParaRPr lang="it-IT" dirty="0"/>
          </a:p>
        </p:txBody>
      </p:sp>
      <p:sp>
        <p:nvSpPr>
          <p:cNvPr id="4" name="Segnaposto numero diapositiva 3"/>
          <p:cNvSpPr>
            <a:spLocks noGrp="1"/>
          </p:cNvSpPr>
          <p:nvPr>
            <p:ph type="sldNum" sz="quarter" idx="10"/>
          </p:nvPr>
        </p:nvSpPr>
        <p:spPr/>
        <p:txBody>
          <a:bodyPr/>
          <a:lstStyle/>
          <a:p>
            <a:fld id="{439DE941-B303-42F0-9848-639C4B1D13E3}" type="slidenum">
              <a:rPr lang="it-IT" smtClean="0"/>
              <a:t>28</a:t>
            </a:fld>
            <a:endParaRPr lang="it-IT"/>
          </a:p>
        </p:txBody>
      </p:sp>
    </p:spTree>
    <p:extLst>
      <p:ext uri="{BB962C8B-B14F-4D97-AF65-F5344CB8AC3E}">
        <p14:creationId xmlns:p14="http://schemas.microsoft.com/office/powerpoint/2010/main" val="2894306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285750" indent="-285750">
              <a:buFont typeface="Arial" panose="020B0604020202020204" pitchFamily="34" charset="0"/>
              <a:buChar char="•"/>
            </a:pPr>
            <a:r>
              <a:rPr lang="it-IT" sz="1200" dirty="0" err="1"/>
              <a:t>R</a:t>
            </a:r>
            <a:r>
              <a:rPr lang="it-IT" sz="1200" baseline="-25000" dirty="0" err="1"/>
              <a:t>d</a:t>
            </a:r>
            <a:r>
              <a:rPr lang="it-IT" sz="1200" baseline="-25000" dirty="0"/>
              <a:t>  </a:t>
            </a:r>
            <a:r>
              <a:rPr lang="it-IT" sz="1200" dirty="0"/>
              <a:t>(</a:t>
            </a:r>
            <a:r>
              <a:rPr lang="it-IT" sz="1200" dirty="0" err="1"/>
              <a:t>Relaxtion</a:t>
            </a:r>
            <a:r>
              <a:rPr lang="it-IT" sz="1200" dirty="0"/>
              <a:t> </a:t>
            </a:r>
            <a:r>
              <a:rPr lang="it-IT" sz="1200" dirty="0" err="1"/>
              <a:t>dalay</a:t>
            </a:r>
            <a:r>
              <a:rPr lang="it-IT" sz="1200" dirty="0"/>
              <a:t>) è il periodo di </a:t>
            </a:r>
            <a:r>
              <a:rPr lang="it-IT" sz="1200" dirty="0" err="1"/>
              <a:t>equilibrazione</a:t>
            </a:r>
            <a:r>
              <a:rPr lang="it-IT" sz="1200" dirty="0"/>
              <a:t> del campione nel campo magnetico che precede l’impulso</a:t>
            </a:r>
          </a:p>
          <a:p>
            <a:pPr marL="285750" indent="-285750">
              <a:buFont typeface="Arial" panose="020B0604020202020204" pitchFamily="34" charset="0"/>
              <a:buChar char="•"/>
            </a:pPr>
            <a:r>
              <a:rPr lang="it-IT" sz="1200" dirty="0">
                <a:sym typeface="Symbol" panose="05050102010706020507" pitchFamily="18" charset="2"/>
              </a:rPr>
              <a:t>Impulso di radiofrequenza </a:t>
            </a:r>
            <a:r>
              <a:rPr lang="it-IT" sz="1200" dirty="0" err="1">
                <a:sym typeface="Symbol" panose="05050102010706020507" pitchFamily="18" charset="2"/>
              </a:rPr>
              <a:t>rf</a:t>
            </a:r>
            <a:r>
              <a:rPr lang="it-IT" sz="1200" dirty="0">
                <a:sym typeface="Symbol" panose="05050102010706020507" pitchFamily="18" charset="2"/>
              </a:rPr>
              <a:t>,  si riferisce normalmente a un impulso a 90° lungo l’asse x</a:t>
            </a:r>
          </a:p>
          <a:p>
            <a:pPr marL="285750" indent="-285750">
              <a:buFont typeface="Arial" panose="020B0604020202020204" pitchFamily="34" charset="0"/>
              <a:buChar char="•"/>
            </a:pPr>
            <a:r>
              <a:rPr lang="it-IT" sz="1200" dirty="0">
                <a:sym typeface="Symbol" panose="05050102010706020507" pitchFamily="18" charset="2"/>
              </a:rPr>
              <a:t>Acquisizione del segnale emesso</a:t>
            </a:r>
            <a:endParaRPr lang="it-IT" sz="1200" dirty="0"/>
          </a:p>
          <a:p>
            <a:endParaRPr lang="it-IT" dirty="0"/>
          </a:p>
        </p:txBody>
      </p:sp>
      <p:sp>
        <p:nvSpPr>
          <p:cNvPr id="4" name="Segnaposto numero diapositiva 3"/>
          <p:cNvSpPr>
            <a:spLocks noGrp="1"/>
          </p:cNvSpPr>
          <p:nvPr>
            <p:ph type="sldNum" sz="quarter" idx="10"/>
          </p:nvPr>
        </p:nvSpPr>
        <p:spPr/>
        <p:txBody>
          <a:bodyPr/>
          <a:lstStyle/>
          <a:p>
            <a:fld id="{439DE941-B303-42F0-9848-639C4B1D13E3}" type="slidenum">
              <a:rPr lang="it-IT" smtClean="0"/>
              <a:t>31</a:t>
            </a:fld>
            <a:endParaRPr lang="it-IT"/>
          </a:p>
        </p:txBody>
      </p:sp>
    </p:spTree>
    <p:extLst>
      <p:ext uri="{BB962C8B-B14F-4D97-AF65-F5344CB8AC3E}">
        <p14:creationId xmlns:p14="http://schemas.microsoft.com/office/powerpoint/2010/main" val="3865752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 </a:t>
            </a:r>
            <a:r>
              <a:rPr lang="it-IT" b="1" dirty="0"/>
              <a:t>solenoide</a:t>
            </a:r>
            <a:r>
              <a:rPr lang="it-IT" dirty="0"/>
              <a:t> (da </a:t>
            </a:r>
            <a:r>
              <a:rPr lang="el-GR" dirty="0"/>
              <a:t>σωλην (</a:t>
            </a:r>
            <a:r>
              <a:rPr lang="it-IT" dirty="0" err="1"/>
              <a:t>solen</a:t>
            </a:r>
            <a:r>
              <a:rPr lang="it-IT" dirty="0"/>
              <a:t>): tubo, condotto, canale) è una </a:t>
            </a:r>
            <a:r>
              <a:rPr lang="it-IT" dirty="0">
                <a:hlinkClick r:id="rId3" tooltip="Bobina"/>
              </a:rPr>
              <a:t>bobina</a:t>
            </a:r>
            <a:r>
              <a:rPr lang="it-IT" dirty="0"/>
              <a:t> di forma cilindrica formata da una serie di spire circolari molto vicine fra loro e realizzate con un unico filo di materiale super</a:t>
            </a:r>
            <a:r>
              <a:rPr lang="it-IT" dirty="0">
                <a:hlinkClick r:id="rId4" tooltip="Conduttore elettrico"/>
              </a:rPr>
              <a:t>conduttore</a:t>
            </a:r>
            <a:r>
              <a:rPr lang="it-IT" dirty="0"/>
              <a:t>. </a:t>
            </a:r>
          </a:p>
          <a:p>
            <a:pPr marL="285750" indent="-285750">
              <a:buFont typeface="Arial" panose="020B0604020202020204" pitchFamily="34" charset="0"/>
              <a:buChar char="•"/>
            </a:pPr>
            <a:r>
              <a:rPr lang="it-IT" dirty="0"/>
              <a:t>A temperature molto basse, certi materiali hanno la proprietà fondamentale di diventare superconduttori </a:t>
            </a:r>
          </a:p>
          <a:p>
            <a:pPr marL="285750" indent="-285750">
              <a:buFont typeface="Arial" panose="020B0604020202020204" pitchFamily="34" charset="0"/>
              <a:buChar char="•"/>
            </a:pPr>
            <a:r>
              <a:rPr lang="it-IT" dirty="0"/>
              <a:t>Un filamento superconduttore trasporta elettricità senza la necessità di alcun supporto (quali batteria o alimentazione principale)</a:t>
            </a:r>
          </a:p>
          <a:p>
            <a:pPr marL="285750" indent="-285750">
              <a:buFont typeface="Arial" panose="020B0604020202020204" pitchFamily="34" charset="0"/>
              <a:buChar char="•"/>
            </a:pPr>
            <a:r>
              <a:rPr lang="it-IT" dirty="0"/>
              <a:t>Una volta che la corrente è inserita in un circuito superconduttore lo è per sempre</a:t>
            </a:r>
          </a:p>
          <a:p>
            <a:pPr marL="285750" indent="-285750">
              <a:buFont typeface="Arial" panose="020B0604020202020204" pitchFamily="34" charset="0"/>
              <a:buChar char="•"/>
            </a:pPr>
            <a:r>
              <a:rPr lang="it-IT" dirty="0"/>
              <a:t>L’unica manutenzione richiesta dal magnete è di assicurarsi che la bobina principale del magnete sia tenuta ad una temperatura sufficientemente bassa: 4K (-269 °C) elio liquido</a:t>
            </a:r>
          </a:p>
          <a:p>
            <a:endParaRPr lang="it-IT" dirty="0"/>
          </a:p>
        </p:txBody>
      </p:sp>
      <p:sp>
        <p:nvSpPr>
          <p:cNvPr id="4" name="Segnaposto numero diapositiva 3"/>
          <p:cNvSpPr>
            <a:spLocks noGrp="1"/>
          </p:cNvSpPr>
          <p:nvPr>
            <p:ph type="sldNum" sz="quarter" idx="5"/>
          </p:nvPr>
        </p:nvSpPr>
        <p:spPr/>
        <p:txBody>
          <a:bodyPr/>
          <a:lstStyle/>
          <a:p>
            <a:fld id="{439DE941-B303-42F0-9848-639C4B1D13E3}" type="slidenum">
              <a:rPr lang="it-IT" smtClean="0"/>
              <a:t>35</a:t>
            </a:fld>
            <a:endParaRPr lang="it-IT"/>
          </a:p>
        </p:txBody>
      </p:sp>
    </p:spTree>
    <p:extLst>
      <p:ext uri="{BB962C8B-B14F-4D97-AF65-F5344CB8AC3E}">
        <p14:creationId xmlns:p14="http://schemas.microsoft.com/office/powerpoint/2010/main" val="3887956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prima parte su </a:t>
            </a:r>
            <a:r>
              <a:rPr lang="it-IT" dirty="0" err="1"/>
              <a:t>moodle</a:t>
            </a:r>
            <a:endParaRPr lang="it-IT" dirty="0"/>
          </a:p>
        </p:txBody>
      </p:sp>
      <p:sp>
        <p:nvSpPr>
          <p:cNvPr id="4" name="Segnaposto numero diapositiva 3"/>
          <p:cNvSpPr>
            <a:spLocks noGrp="1"/>
          </p:cNvSpPr>
          <p:nvPr>
            <p:ph type="sldNum" sz="quarter" idx="10"/>
          </p:nvPr>
        </p:nvSpPr>
        <p:spPr/>
        <p:txBody>
          <a:bodyPr/>
          <a:lstStyle/>
          <a:p>
            <a:fld id="{EC8A2EC2-1581-4784-BEC9-4BF8FAF6E71C}" type="slidenum">
              <a:rPr lang="it-IT" smtClean="0"/>
              <a:t>37</a:t>
            </a:fld>
            <a:endParaRPr lang="it-IT"/>
          </a:p>
        </p:txBody>
      </p:sp>
    </p:spTree>
    <p:extLst>
      <p:ext uri="{BB962C8B-B14F-4D97-AF65-F5344CB8AC3E}">
        <p14:creationId xmlns:p14="http://schemas.microsoft.com/office/powerpoint/2010/main" val="280759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en-US" dirty="0"/>
              <a:t>E’ una </a:t>
            </a:r>
            <a:r>
              <a:rPr lang="en-US" dirty="0" err="1"/>
              <a:t>tecnica</a:t>
            </a:r>
            <a:r>
              <a:rPr lang="en-US" dirty="0"/>
              <a:t> </a:t>
            </a:r>
            <a:r>
              <a:rPr lang="en-US" dirty="0" err="1"/>
              <a:t>che</a:t>
            </a:r>
            <a:r>
              <a:rPr lang="en-US" dirty="0"/>
              <a:t> </a:t>
            </a:r>
            <a:r>
              <a:rPr lang="en-US" dirty="0" err="1"/>
              <a:t>sfrutta</a:t>
            </a:r>
            <a:r>
              <a:rPr lang="en-US" dirty="0"/>
              <a:t> le </a:t>
            </a:r>
            <a:r>
              <a:rPr lang="en-US" dirty="0" err="1"/>
              <a:t>proprietà</a:t>
            </a:r>
            <a:r>
              <a:rPr lang="en-US" dirty="0"/>
              <a:t> </a:t>
            </a:r>
            <a:r>
              <a:rPr lang="en-US" dirty="0" err="1"/>
              <a:t>magnetiche</a:t>
            </a:r>
            <a:r>
              <a:rPr lang="en-US" dirty="0"/>
              <a:t> di </a:t>
            </a:r>
            <a:r>
              <a:rPr lang="en-US" dirty="0" err="1"/>
              <a:t>alcuni</a:t>
            </a:r>
            <a:r>
              <a:rPr lang="en-US" dirty="0"/>
              <a:t> nuclei </a:t>
            </a:r>
            <a:r>
              <a:rPr lang="en-US" dirty="0" err="1"/>
              <a:t>quando</a:t>
            </a:r>
            <a:r>
              <a:rPr lang="en-US" dirty="0"/>
              <a:t> </a:t>
            </a:r>
            <a:r>
              <a:rPr lang="en-US" dirty="0" err="1"/>
              <a:t>questi</a:t>
            </a:r>
            <a:r>
              <a:rPr lang="en-US" dirty="0"/>
              <a:t> </a:t>
            </a:r>
            <a:r>
              <a:rPr lang="en-US" dirty="0" err="1"/>
              <a:t>vengono</a:t>
            </a:r>
            <a:r>
              <a:rPr lang="en-US" dirty="0"/>
              <a:t> immerse in un campo </a:t>
            </a:r>
            <a:r>
              <a:rPr lang="en-US" dirty="0" err="1"/>
              <a:t>magnetico</a:t>
            </a:r>
            <a:r>
              <a:rPr lang="en-US" dirty="0"/>
              <a:t> </a:t>
            </a:r>
            <a:r>
              <a:rPr lang="en-US" dirty="0" err="1"/>
              <a:t>esterno</a:t>
            </a:r>
            <a:r>
              <a:rPr lang="en-US" dirty="0"/>
              <a:t> e </a:t>
            </a:r>
            <a:r>
              <a:rPr lang="en-US" dirty="0" err="1"/>
              <a:t>irraggiati</a:t>
            </a:r>
            <a:r>
              <a:rPr lang="en-US" dirty="0"/>
              <a:t> con una </a:t>
            </a:r>
            <a:r>
              <a:rPr lang="en-US" dirty="0" err="1"/>
              <a:t>radiazione</a:t>
            </a:r>
            <a:r>
              <a:rPr lang="en-US" dirty="0"/>
              <a:t> </a:t>
            </a:r>
            <a:r>
              <a:rPr lang="en-US" dirty="0" err="1"/>
              <a:t>che</a:t>
            </a:r>
            <a:r>
              <a:rPr lang="en-US" dirty="0"/>
              <a:t> cade </a:t>
            </a:r>
            <a:r>
              <a:rPr lang="en-US" dirty="0" err="1"/>
              <a:t>nel</a:t>
            </a:r>
            <a:r>
              <a:rPr lang="en-US" dirty="0"/>
              <a:t> campo </a:t>
            </a:r>
            <a:r>
              <a:rPr lang="en-US" dirty="0" err="1"/>
              <a:t>delle</a:t>
            </a:r>
            <a:r>
              <a:rPr lang="en-US" dirty="0"/>
              <a:t> </a:t>
            </a:r>
            <a:r>
              <a:rPr lang="en-US" dirty="0" err="1"/>
              <a:t>radiofrequenze</a:t>
            </a:r>
            <a:r>
              <a:rPr lang="en-US" dirty="0"/>
              <a:t>. </a:t>
            </a:r>
            <a:endParaRPr lang="it-IT" dirty="0"/>
          </a:p>
        </p:txBody>
      </p:sp>
      <p:sp>
        <p:nvSpPr>
          <p:cNvPr id="4" name="Segnaposto numero diapositiva 3"/>
          <p:cNvSpPr>
            <a:spLocks noGrp="1"/>
          </p:cNvSpPr>
          <p:nvPr>
            <p:ph type="sldNum" sz="quarter" idx="5"/>
          </p:nvPr>
        </p:nvSpPr>
        <p:spPr/>
        <p:txBody>
          <a:bodyPr/>
          <a:lstStyle/>
          <a:p>
            <a:fld id="{439DE941-B303-42F0-9848-639C4B1D13E3}" type="slidenum">
              <a:rPr lang="it-IT" smtClean="0"/>
              <a:t>3</a:t>
            </a:fld>
            <a:endParaRPr lang="it-IT"/>
          </a:p>
        </p:txBody>
      </p:sp>
    </p:spTree>
    <p:extLst>
      <p:ext uri="{BB962C8B-B14F-4D97-AF65-F5344CB8AC3E}">
        <p14:creationId xmlns:p14="http://schemas.microsoft.com/office/powerpoint/2010/main" val="227542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671CCAF9-04CC-40CF-A592-61BEEB62013E}" type="slidenum">
              <a:rPr lang="it-IT" sz="1200" smtClean="0"/>
              <a:pPr eaLnBrk="1" hangingPunct="1">
                <a:defRPr/>
              </a:pPr>
              <a:t>5</a:t>
            </a:fld>
            <a:endParaRPr lang="it-IT" sz="1200"/>
          </a:p>
        </p:txBody>
      </p:sp>
      <p:sp>
        <p:nvSpPr>
          <p:cNvPr id="64515" name="Rectangle 2"/>
          <p:cNvSpPr>
            <a:spLocks noGrp="1" noRot="1" noChangeAspect="1" noChangeArrowheads="1" noTextEdit="1"/>
          </p:cNvSpPr>
          <p:nvPr>
            <p:ph type="sldImg"/>
          </p:nvPr>
        </p:nvSpPr>
        <p:spPr>
          <a:xfrm>
            <a:off x="1160463" y="706438"/>
            <a:ext cx="4537075" cy="3403600"/>
          </a:xfrm>
          <a:ln w="12700" cap="flat">
            <a:solidFill>
              <a:schemeClr val="tx1"/>
            </a:solidFill>
          </a:ln>
        </p:spPr>
      </p:sp>
      <p:sp>
        <p:nvSpPr>
          <p:cNvPr id="64516" name="Rectangle 3"/>
          <p:cNvSpPr>
            <a:spLocks noGrp="1" noChangeArrowheads="1"/>
          </p:cNvSpPr>
          <p:nvPr>
            <p:ph type="body" idx="1"/>
          </p:nvPr>
        </p:nvSpPr>
        <p:spPr>
          <a:xfrm>
            <a:off x="914400" y="4343400"/>
            <a:ext cx="5029200"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endParaRPr lang="it-IT" altLang="it-IT">
              <a:latin typeface="Times New Roman" pitchFamily="16" charset="0"/>
            </a:endParaRPr>
          </a:p>
        </p:txBody>
      </p:sp>
    </p:spTree>
    <p:extLst>
      <p:ext uri="{BB962C8B-B14F-4D97-AF65-F5344CB8AC3E}">
        <p14:creationId xmlns:p14="http://schemas.microsoft.com/office/powerpoint/2010/main" val="190808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Lo spin nucleare è generato dai protoni e dai neutroni che costituiscono il nucleo. </a:t>
            </a:r>
          </a:p>
          <a:p>
            <a:r>
              <a:rPr lang="it-IT" dirty="0"/>
              <a:t>Queste particelle hanno spin 1/2 e si comportano come se fossero in rotazione attorno al loro asse. </a:t>
            </a:r>
          </a:p>
          <a:p>
            <a:r>
              <a:rPr lang="it-IT" dirty="0"/>
              <a:t>Come gli elettroni negli orbitali atomici, anche i protoni devono associarsi in coppie con spin opposto e così pure i neutroni.</a:t>
            </a:r>
          </a:p>
          <a:p>
            <a:r>
              <a:rPr lang="it-IT" dirty="0"/>
              <a:t>In alcuni atomi (come </a:t>
            </a:r>
            <a:r>
              <a:rPr lang="it-IT" baseline="30000" dirty="0"/>
              <a:t>12</a:t>
            </a:r>
            <a:r>
              <a:rPr lang="it-IT" dirty="0"/>
              <a:t>C) protoni e neutroni sono presenti in numero pari quindi gli spin sono tutti appaiati, uno in opposizione all'altro e il nucleo atomico ha spin risultante </a:t>
            </a:r>
            <a:r>
              <a:rPr lang="it-IT" i="1" dirty="0">
                <a:latin typeface="Symbol" panose="05050102010706020507" pitchFamily="18" charset="2"/>
              </a:rPr>
              <a:t>I</a:t>
            </a:r>
            <a:r>
              <a:rPr lang="it-IT" dirty="0"/>
              <a:t> uguale a zero.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In altri atomi, (come </a:t>
            </a:r>
            <a:r>
              <a:rPr lang="it-IT" baseline="30000" dirty="0"/>
              <a:t>1</a:t>
            </a:r>
            <a:r>
              <a:rPr lang="it-IT" dirty="0"/>
              <a:t>H, </a:t>
            </a:r>
            <a:r>
              <a:rPr lang="it-IT" baseline="30000" dirty="0"/>
              <a:t>13</a:t>
            </a:r>
            <a:r>
              <a:rPr lang="it-IT" dirty="0"/>
              <a:t>C) protoni o neutroni sono presenti in numero dispari e quindi almeno un nucleone è spaiato e il nucleo ha uno spin risultante </a:t>
            </a:r>
            <a:r>
              <a:rPr lang="it-IT" i="1" dirty="0">
                <a:latin typeface="Symbol" panose="05050102010706020507" pitchFamily="18" charset="2"/>
              </a:rPr>
              <a:t>I</a:t>
            </a:r>
            <a:r>
              <a:rPr lang="it-IT" dirty="0"/>
              <a:t> diverso da zero</a:t>
            </a:r>
          </a:p>
          <a:p>
            <a:r>
              <a:rPr lang="it-IT" dirty="0"/>
              <a:t>Se </a:t>
            </a:r>
            <a:r>
              <a:rPr lang="it-IT" b="1" dirty="0"/>
              <a:t>protoni </a:t>
            </a:r>
            <a:r>
              <a:rPr lang="it-IT" dirty="0"/>
              <a:t>e </a:t>
            </a:r>
            <a:r>
              <a:rPr lang="it-IT" b="1" dirty="0"/>
              <a:t>neutroni </a:t>
            </a:r>
            <a:r>
              <a:rPr lang="it-IT" dirty="0"/>
              <a:t>sono presenti </a:t>
            </a:r>
            <a:r>
              <a:rPr lang="it-IT" b="1" dirty="0"/>
              <a:t>entrambi in numero pari</a:t>
            </a:r>
            <a:r>
              <a:rPr lang="it-IT" dirty="0"/>
              <a:t>, il nucleo ha </a:t>
            </a:r>
            <a:r>
              <a:rPr lang="it-IT" b="1" dirty="0"/>
              <a:t>spin zero</a:t>
            </a:r>
            <a:r>
              <a:rPr lang="it-IT" dirty="0"/>
              <a:t>.</a:t>
            </a:r>
          </a:p>
          <a:p>
            <a:pPr lvl="1"/>
            <a:r>
              <a:rPr lang="it-IT" dirty="0"/>
              <a:t>E’ il caso di </a:t>
            </a:r>
            <a:r>
              <a:rPr lang="it-IT" baseline="30000" dirty="0"/>
              <a:t>12</a:t>
            </a:r>
            <a:r>
              <a:rPr lang="it-IT" dirty="0"/>
              <a:t>C (6 p; 6 n) e </a:t>
            </a:r>
            <a:r>
              <a:rPr lang="it-IT" baseline="30000" dirty="0"/>
              <a:t>16</a:t>
            </a:r>
            <a:r>
              <a:rPr lang="it-IT" dirty="0"/>
              <a:t>O (8 p; 8 n) che hanno </a:t>
            </a:r>
            <a:r>
              <a:rPr lang="it-IT" i="1" dirty="0">
                <a:latin typeface="Symbol" panose="05050102010706020507" pitchFamily="18" charset="2"/>
              </a:rPr>
              <a:t>I </a:t>
            </a:r>
            <a:r>
              <a:rPr lang="it-IT" dirty="0"/>
              <a:t>= 0 e quindi hanno un nucleo privo di momento magnetico di spin e </a:t>
            </a:r>
            <a:r>
              <a:rPr lang="it-IT" b="1" dirty="0"/>
              <a:t>non </a:t>
            </a:r>
            <a:r>
              <a:rPr lang="it-IT" dirty="0"/>
              <a:t>sono osservabili all’NMR</a:t>
            </a:r>
          </a:p>
          <a:p>
            <a:r>
              <a:rPr lang="it-IT" dirty="0"/>
              <a:t>Se </a:t>
            </a:r>
            <a:r>
              <a:rPr lang="it-IT" b="1" dirty="0"/>
              <a:t>protoni</a:t>
            </a:r>
            <a:r>
              <a:rPr lang="it-IT" dirty="0"/>
              <a:t> e </a:t>
            </a:r>
            <a:r>
              <a:rPr lang="it-IT" b="1" dirty="0"/>
              <a:t>neutroni</a:t>
            </a:r>
            <a:r>
              <a:rPr lang="it-IT" dirty="0"/>
              <a:t> sono </a:t>
            </a:r>
            <a:r>
              <a:rPr lang="it-IT" b="1" dirty="0"/>
              <a:t>gli uni pari e gli altri dispari</a:t>
            </a:r>
            <a:r>
              <a:rPr lang="it-IT" dirty="0"/>
              <a:t>, (numero di massa dispari) il nucleo ha spin semi intero (1/2, 3/2, 5/2...)</a:t>
            </a:r>
          </a:p>
          <a:p>
            <a:pPr lvl="1"/>
            <a:r>
              <a:rPr lang="it-IT" dirty="0"/>
              <a:t>E’ il caso di </a:t>
            </a:r>
            <a:r>
              <a:rPr lang="it-IT" baseline="30000" dirty="0"/>
              <a:t>1</a:t>
            </a:r>
            <a:r>
              <a:rPr lang="it-IT" dirty="0"/>
              <a:t>H (1 p), </a:t>
            </a:r>
            <a:r>
              <a:rPr lang="it-IT" baseline="30000" dirty="0"/>
              <a:t>13</a:t>
            </a:r>
            <a:r>
              <a:rPr lang="it-IT" dirty="0"/>
              <a:t>C (6 p; 7 n), </a:t>
            </a:r>
            <a:r>
              <a:rPr lang="it-IT" baseline="30000" dirty="0"/>
              <a:t>15</a:t>
            </a:r>
            <a:r>
              <a:rPr lang="it-IT" dirty="0"/>
              <a:t>N, </a:t>
            </a:r>
            <a:r>
              <a:rPr lang="it-IT" baseline="30000" dirty="0"/>
              <a:t>19</a:t>
            </a:r>
            <a:r>
              <a:rPr lang="it-IT" dirty="0"/>
              <a:t>F, </a:t>
            </a:r>
            <a:r>
              <a:rPr lang="it-IT" baseline="30000" dirty="0"/>
              <a:t>31</a:t>
            </a:r>
            <a:r>
              <a:rPr lang="it-IT" dirty="0"/>
              <a:t>P che hanno </a:t>
            </a:r>
            <a:r>
              <a:rPr lang="it-IT" i="1" dirty="0">
                <a:latin typeface="Symbol" panose="05050102010706020507" pitchFamily="18" charset="2"/>
              </a:rPr>
              <a:t>I</a:t>
            </a:r>
            <a:r>
              <a:rPr lang="it-IT" b="1" i="1" dirty="0"/>
              <a:t> </a:t>
            </a:r>
            <a:r>
              <a:rPr lang="it-IT" dirty="0"/>
              <a:t>= 1/2</a:t>
            </a:r>
            <a:r>
              <a:rPr lang="it-IT" sz="1000" dirty="0"/>
              <a:t> </a:t>
            </a:r>
            <a:r>
              <a:rPr lang="it-IT" dirty="0"/>
              <a:t>e sono i nuclei che vengono più comunemente studiati all’NMR</a:t>
            </a:r>
          </a:p>
          <a:p>
            <a:r>
              <a:rPr lang="it-IT" dirty="0"/>
              <a:t>Se </a:t>
            </a:r>
            <a:r>
              <a:rPr lang="it-IT" b="1" dirty="0"/>
              <a:t>protoni </a:t>
            </a:r>
            <a:r>
              <a:rPr lang="it-IT" dirty="0"/>
              <a:t>e </a:t>
            </a:r>
            <a:r>
              <a:rPr lang="it-IT" b="1" dirty="0"/>
              <a:t>neutroni </a:t>
            </a:r>
            <a:r>
              <a:rPr lang="it-IT" dirty="0"/>
              <a:t>sono </a:t>
            </a:r>
            <a:r>
              <a:rPr lang="it-IT" b="1" dirty="0"/>
              <a:t>entrambi dispari</a:t>
            </a:r>
            <a:r>
              <a:rPr lang="it-IT" dirty="0"/>
              <a:t>, il nucleo ha </a:t>
            </a:r>
            <a:r>
              <a:rPr lang="it-IT" b="1" dirty="0"/>
              <a:t>spin intero </a:t>
            </a:r>
            <a:r>
              <a:rPr lang="it-IT" dirty="0"/>
              <a:t>(1, 2, 3...) ottenuto sommando lo spin dei due nucleoni spaiati, 1/2 + 1/2</a:t>
            </a:r>
          </a:p>
          <a:p>
            <a:pPr lvl="1"/>
            <a:r>
              <a:rPr lang="it-IT" dirty="0"/>
              <a:t>E’ questo il caso del deuterio </a:t>
            </a:r>
            <a:r>
              <a:rPr lang="it-IT" baseline="30000" dirty="0"/>
              <a:t>2</a:t>
            </a:r>
            <a:r>
              <a:rPr lang="it-IT" dirty="0"/>
              <a:t>H (1 p; 1 n) e </a:t>
            </a:r>
            <a:r>
              <a:rPr lang="it-IT" baseline="30000" dirty="0"/>
              <a:t>14</a:t>
            </a:r>
            <a:r>
              <a:rPr lang="it-IT" dirty="0"/>
              <a:t>N (7 p; 7 n) che hanno </a:t>
            </a:r>
            <a:r>
              <a:rPr lang="it-IT" i="1" dirty="0">
                <a:latin typeface="Symbol" panose="05050102010706020507" pitchFamily="18" charset="2"/>
              </a:rPr>
              <a:t>I</a:t>
            </a:r>
            <a:r>
              <a:rPr lang="it-IT" dirty="0"/>
              <a:t> = 1 e quindi anche questi sono osservabili all’NMR, anche se i loro spettri sono più complessi</a:t>
            </a:r>
          </a:p>
          <a:p>
            <a:endParaRPr lang="it-IT" dirty="0"/>
          </a:p>
        </p:txBody>
      </p:sp>
      <p:sp>
        <p:nvSpPr>
          <p:cNvPr id="4" name="Segnaposto numero diapositiva 3"/>
          <p:cNvSpPr>
            <a:spLocks noGrp="1"/>
          </p:cNvSpPr>
          <p:nvPr>
            <p:ph type="sldNum" sz="quarter" idx="5"/>
          </p:nvPr>
        </p:nvSpPr>
        <p:spPr/>
        <p:txBody>
          <a:bodyPr/>
          <a:lstStyle/>
          <a:p>
            <a:fld id="{439DE941-B303-42F0-9848-639C4B1D13E3}" type="slidenum">
              <a:rPr lang="it-IT" smtClean="0"/>
              <a:t>6</a:t>
            </a:fld>
            <a:endParaRPr lang="it-IT"/>
          </a:p>
        </p:txBody>
      </p:sp>
    </p:spTree>
    <p:extLst>
      <p:ext uri="{BB962C8B-B14F-4D97-AF65-F5344CB8AC3E}">
        <p14:creationId xmlns:p14="http://schemas.microsoft.com/office/powerpoint/2010/main" val="332928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Meccanica quantistica: teoria fisica che il </a:t>
            </a:r>
            <a:r>
              <a:rPr lang="it-IT" b="1" dirty="0"/>
              <a:t>comportamento della materia</a:t>
            </a:r>
            <a:r>
              <a:rPr lang="it-IT" dirty="0"/>
              <a:t>, della radiazione e di tutte le loro interazioni viste sia come </a:t>
            </a:r>
            <a:r>
              <a:rPr lang="it-IT" b="1" dirty="0">
                <a:hlinkClick r:id="rId3" tooltip="Fenomeni ondulatori"/>
              </a:rPr>
              <a:t>fenomeni ondulatori</a:t>
            </a:r>
            <a:r>
              <a:rPr lang="it-IT" dirty="0">
                <a:hlinkClick r:id="rId3" tooltip="Fenomeni ondulatori"/>
              </a:rPr>
              <a:t> </a:t>
            </a:r>
            <a:r>
              <a:rPr lang="it-IT" dirty="0"/>
              <a:t>sia come </a:t>
            </a:r>
            <a:r>
              <a:rPr lang="it-IT" b="1" dirty="0"/>
              <a:t>fenomeni particellari</a:t>
            </a:r>
            <a:r>
              <a:rPr lang="it-IT" dirty="0"/>
              <a:t> (dualismo onda-particella), a differenza della fisica classica o newtoniana, basata sulle teorie di Isaac Newton, che vede per esempio la luce solo come onda e l’elettrone solo come particella. Le particelle sono entità discrete descritte da quantità discrete (energia quantizzata)</a:t>
            </a:r>
          </a:p>
          <a:p>
            <a:endParaRPr lang="it-IT" dirty="0"/>
          </a:p>
          <a:p>
            <a:r>
              <a:rPr lang="it-IT" dirty="0"/>
              <a:t>Quando un nucleo dotato di spin viene immerso in un campo magnetico, si comporta come l'ago di una bussola ed è sottoposto ad una coppia di forze che fanno allineare il suo momento magnetico </a:t>
            </a:r>
            <a:r>
              <a:rPr lang="it-IT" dirty="0">
                <a:latin typeface="Symbol" panose="05050102010706020507" pitchFamily="18" charset="2"/>
              </a:rPr>
              <a:t>m</a:t>
            </a:r>
            <a:r>
              <a:rPr lang="it-IT" dirty="0"/>
              <a:t> al campo magnetico esterno B</a:t>
            </a:r>
            <a:r>
              <a:rPr lang="it-IT" baseline="-25000" dirty="0"/>
              <a:t>o</a:t>
            </a:r>
          </a:p>
          <a:p>
            <a:r>
              <a:rPr lang="it-IT" dirty="0"/>
              <a:t>Dato però che il nucleo oscilla come una trottola, il suo momento magnetico non può essere veramente allineato, ma è allineata la sua proiezione il cui valore è governato dal numero quantico magnetico </a:t>
            </a:r>
            <a:r>
              <a:rPr lang="it-IT" b="1" i="1" dirty="0"/>
              <a:t>m </a:t>
            </a:r>
            <a:r>
              <a:rPr lang="it-IT" dirty="0"/>
              <a:t>che può assumere i valori da –</a:t>
            </a:r>
            <a:r>
              <a:rPr lang="it-IT" b="1" i="1" dirty="0">
                <a:latin typeface="Symbol" panose="05050102010706020507" pitchFamily="18" charset="2"/>
              </a:rPr>
              <a:t>I</a:t>
            </a:r>
            <a:r>
              <a:rPr lang="it-IT" b="1" i="1" dirty="0"/>
              <a:t> </a:t>
            </a:r>
            <a:r>
              <a:rPr lang="it-IT" dirty="0"/>
              <a:t>a +</a:t>
            </a:r>
            <a:r>
              <a:rPr lang="it-IT" b="1" i="1" dirty="0">
                <a:latin typeface="Symbol" panose="05050102010706020507" pitchFamily="18" charset="2"/>
              </a:rPr>
              <a:t>I</a:t>
            </a:r>
            <a:r>
              <a:rPr lang="it-IT" b="1" i="1" dirty="0"/>
              <a:t>  </a:t>
            </a:r>
            <a:r>
              <a:rPr lang="it-IT" dirty="0"/>
              <a:t>con incrementi di una unità e quindi può assumere (2 </a:t>
            </a:r>
            <a:r>
              <a:rPr lang="it-IT" b="1" i="1" dirty="0">
                <a:latin typeface="Symbol" panose="05050102010706020507" pitchFamily="18" charset="2"/>
              </a:rPr>
              <a:t>I</a:t>
            </a:r>
            <a:r>
              <a:rPr lang="it-IT" b="1" i="1" dirty="0"/>
              <a:t> </a:t>
            </a:r>
            <a:r>
              <a:rPr lang="it-IT" dirty="0"/>
              <a:t>+ 1) valori diversi.</a:t>
            </a:r>
          </a:p>
          <a:p>
            <a:endParaRPr lang="it-IT" dirty="0"/>
          </a:p>
        </p:txBody>
      </p:sp>
      <p:sp>
        <p:nvSpPr>
          <p:cNvPr id="4" name="Segnaposto numero diapositiva 3"/>
          <p:cNvSpPr>
            <a:spLocks noGrp="1"/>
          </p:cNvSpPr>
          <p:nvPr>
            <p:ph type="sldNum" sz="quarter" idx="10"/>
          </p:nvPr>
        </p:nvSpPr>
        <p:spPr/>
        <p:txBody>
          <a:bodyPr/>
          <a:lstStyle/>
          <a:p>
            <a:fld id="{439DE941-B303-42F0-9848-639C4B1D13E3}" type="slidenum">
              <a:rPr lang="it-IT" smtClean="0"/>
              <a:t>8</a:t>
            </a:fld>
            <a:endParaRPr lang="it-IT"/>
          </a:p>
        </p:txBody>
      </p:sp>
    </p:spTree>
    <p:extLst>
      <p:ext uri="{BB962C8B-B14F-4D97-AF65-F5344CB8AC3E}">
        <p14:creationId xmlns:p14="http://schemas.microsoft.com/office/powerpoint/2010/main" val="272990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357598-8A87-4743-AA88-EDD335B3F49D}"/>
              </a:ext>
            </a:extLst>
          </p:cNvPr>
          <p:cNvSpPr>
            <a:spLocks noGrp="1" noChangeArrowheads="1"/>
          </p:cNvSpPr>
          <p:nvPr>
            <p:ph type="sldNum" sz="quarter" idx="5"/>
          </p:nvPr>
        </p:nvSpPr>
        <p:spPr>
          <a:ln/>
        </p:spPr>
        <p:txBody>
          <a:bodyPr/>
          <a:lstStyle/>
          <a:p>
            <a:fld id="{38E37C87-8FCD-4248-AE75-B98CD763314B}" type="slidenum">
              <a:rPr lang="it-IT" altLang="it-IT"/>
              <a:pPr/>
              <a:t>10</a:t>
            </a:fld>
            <a:endParaRPr lang="it-IT" altLang="it-IT"/>
          </a:p>
        </p:txBody>
      </p:sp>
      <p:sp>
        <p:nvSpPr>
          <p:cNvPr id="26626" name="Rectangle 2">
            <a:extLst>
              <a:ext uri="{FF2B5EF4-FFF2-40B4-BE49-F238E27FC236}">
                <a16:creationId xmlns:a16="http://schemas.microsoft.com/office/drawing/2014/main" id="{666316C8-59D8-496A-83C3-81DC5CF0433C}"/>
              </a:ext>
            </a:extLst>
          </p:cNvPr>
          <p:cNvSpPr>
            <a:spLocks noGrp="1" noRot="1" noChangeAspect="1" noChangeArrowheads="1" noTextEdit="1"/>
          </p:cNvSpPr>
          <p:nvPr>
            <p:ph type="sldImg"/>
          </p:nvPr>
        </p:nvSpPr>
        <p:spPr bwMode="auto">
          <a:xfrm>
            <a:off x="1160463" y="706438"/>
            <a:ext cx="4537075" cy="34036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Rectangle 3">
            <a:extLst>
              <a:ext uri="{FF2B5EF4-FFF2-40B4-BE49-F238E27FC236}">
                <a16:creationId xmlns:a16="http://schemas.microsoft.com/office/drawing/2014/main" id="{E5F78DCD-2E42-46AE-AD3D-0381CC00BE7C}"/>
              </a:ext>
            </a:extLst>
          </p:cNvPr>
          <p:cNvSpPr>
            <a:spLocks noGrp="1" noChangeArrowheads="1"/>
          </p:cNvSpPr>
          <p:nvPr>
            <p:ph type="body" idx="1"/>
          </p:nvPr>
        </p:nvSpPr>
        <p:spPr bwMode="auto">
          <a:xfrm>
            <a:off x="914400" y="4343400"/>
            <a:ext cx="5029200" cy="409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In un forte campo magnetico B</a:t>
            </a:r>
            <a:r>
              <a:rPr lang="it-IT" baseline="-25000" dirty="0"/>
              <a:t>0</a:t>
            </a:r>
            <a:r>
              <a:rPr lang="it-IT" dirty="0"/>
              <a:t>, i due stati di spin nucleare hanno energia diversa</a:t>
            </a:r>
          </a:p>
          <a:p>
            <a:r>
              <a:rPr lang="it-IT" dirty="0"/>
              <a:t>Se il nucleo in precessione viene irradiato con una radiazione elettromagnetica di frequenza uguale a quella di precessione si ha assorbimento di energia e inversione dello stato di spin.</a:t>
            </a:r>
          </a:p>
          <a:p>
            <a:r>
              <a:rPr lang="it-IT" dirty="0"/>
              <a:t>La </a:t>
            </a:r>
            <a:r>
              <a:rPr lang="it-IT" dirty="0">
                <a:solidFill>
                  <a:srgbClr val="FF0000"/>
                </a:solidFill>
              </a:rPr>
              <a:t>risonanza</a:t>
            </a:r>
            <a:r>
              <a:rPr lang="it-IT" dirty="0"/>
              <a:t> è l’inversione dello stato di spin di un nucleo a seguito dell’assorbimento di energia di una radiazione </a:t>
            </a:r>
            <a:r>
              <a:rPr lang="it-IT" dirty="0" err="1"/>
              <a:t>em</a:t>
            </a:r>
            <a:r>
              <a:rPr lang="it-IT" dirty="0"/>
              <a:t>. </a:t>
            </a:r>
          </a:p>
          <a:p>
            <a:r>
              <a:rPr lang="it-IT" dirty="0"/>
              <a:t>La radiazione deve avere una frequenza pari a quella di precessione del nucleo. </a:t>
            </a:r>
          </a:p>
          <a:p>
            <a:r>
              <a:rPr lang="it-IT" dirty="0"/>
              <a:t>La frequenza di precessione è nota come </a:t>
            </a:r>
            <a:r>
              <a:rPr lang="it-IT" dirty="0">
                <a:solidFill>
                  <a:srgbClr val="FF0000"/>
                </a:solidFill>
              </a:rPr>
              <a:t>frequenza di </a:t>
            </a:r>
            <a:r>
              <a:rPr lang="it-IT" dirty="0" err="1">
                <a:solidFill>
                  <a:srgbClr val="FF0000"/>
                </a:solidFill>
              </a:rPr>
              <a:t>Larmor</a:t>
            </a:r>
            <a:endParaRPr lang="it-IT" dirty="0">
              <a:solidFill>
                <a:srgbClr val="FF0000"/>
              </a:solidFill>
            </a:endParaRPr>
          </a:p>
          <a:p>
            <a:pPr marL="0" indent="0">
              <a:buNone/>
            </a:pPr>
            <a:r>
              <a:rPr lang="it-IT" dirty="0">
                <a:latin typeface="Symbol" panose="05050102010706020507" pitchFamily="18" charset="2"/>
              </a:rPr>
              <a:t>                                </a:t>
            </a:r>
            <a:r>
              <a:rPr lang="it-IT" dirty="0">
                <a:solidFill>
                  <a:srgbClr val="C00000"/>
                </a:solidFill>
                <a:latin typeface="Symbol" panose="05050102010706020507" pitchFamily="18" charset="2"/>
              </a:rPr>
              <a:t>n</a:t>
            </a:r>
            <a:r>
              <a:rPr lang="it-IT" dirty="0">
                <a:solidFill>
                  <a:srgbClr val="C00000"/>
                </a:solidFill>
              </a:rPr>
              <a:t> = </a:t>
            </a:r>
            <a:r>
              <a:rPr lang="it-IT" dirty="0">
                <a:solidFill>
                  <a:srgbClr val="C00000"/>
                </a:solidFill>
                <a:latin typeface="Symbol" panose="05050102010706020507" pitchFamily="18" charset="2"/>
              </a:rPr>
              <a:t>g</a:t>
            </a:r>
            <a:r>
              <a:rPr lang="it-IT" dirty="0">
                <a:solidFill>
                  <a:srgbClr val="C00000"/>
                </a:solidFill>
              </a:rPr>
              <a:t>B</a:t>
            </a:r>
            <a:r>
              <a:rPr lang="it-IT" baseline="-25000" dirty="0">
                <a:solidFill>
                  <a:srgbClr val="C00000"/>
                </a:solidFill>
              </a:rPr>
              <a:t>0</a:t>
            </a:r>
            <a:r>
              <a:rPr lang="it-IT" dirty="0">
                <a:solidFill>
                  <a:srgbClr val="C00000"/>
                </a:solidFill>
              </a:rPr>
              <a:t>/2</a:t>
            </a:r>
            <a:r>
              <a:rPr lang="it-IT" dirty="0">
                <a:solidFill>
                  <a:srgbClr val="C00000"/>
                </a:solidFill>
                <a:latin typeface="Symbol" panose="05050102010706020507" pitchFamily="18" charset="2"/>
              </a:rPr>
              <a:t>p</a:t>
            </a:r>
          </a:p>
          <a:p>
            <a:endParaRPr lang="it-IT" dirty="0"/>
          </a:p>
        </p:txBody>
      </p:sp>
      <p:sp>
        <p:nvSpPr>
          <p:cNvPr id="4" name="Segnaposto numero diapositiva 3"/>
          <p:cNvSpPr>
            <a:spLocks noGrp="1"/>
          </p:cNvSpPr>
          <p:nvPr>
            <p:ph type="sldNum" sz="quarter" idx="10"/>
          </p:nvPr>
        </p:nvSpPr>
        <p:spPr/>
        <p:txBody>
          <a:bodyPr/>
          <a:lstStyle/>
          <a:p>
            <a:fld id="{439DE941-B303-42F0-9848-639C4B1D13E3}" type="slidenum">
              <a:rPr lang="it-IT" smtClean="0"/>
              <a:t>14</a:t>
            </a:fld>
            <a:endParaRPr lang="it-IT"/>
          </a:p>
        </p:txBody>
      </p:sp>
    </p:spTree>
    <p:extLst>
      <p:ext uri="{BB962C8B-B14F-4D97-AF65-F5344CB8AC3E}">
        <p14:creationId xmlns:p14="http://schemas.microsoft.com/office/powerpoint/2010/main" val="48299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Ma perché vogliamo che la differenza di energia tra i livelli sia più alta possibile? </a:t>
            </a:r>
            <a:endParaRPr lang="en-US" dirty="0"/>
          </a:p>
        </p:txBody>
      </p:sp>
      <p:sp>
        <p:nvSpPr>
          <p:cNvPr id="4" name="Segnaposto numero diapositiva 3"/>
          <p:cNvSpPr>
            <a:spLocks noGrp="1"/>
          </p:cNvSpPr>
          <p:nvPr>
            <p:ph type="sldNum" sz="quarter" idx="5"/>
          </p:nvPr>
        </p:nvSpPr>
        <p:spPr/>
        <p:txBody>
          <a:bodyPr/>
          <a:lstStyle/>
          <a:p>
            <a:fld id="{EC8A2EC2-1581-4784-BEC9-4BF8FAF6E71C}" type="slidenum">
              <a:rPr lang="it-IT" smtClean="0"/>
              <a:t>19</a:t>
            </a:fld>
            <a:endParaRPr lang="it-IT"/>
          </a:p>
        </p:txBody>
      </p:sp>
    </p:spTree>
    <p:extLst>
      <p:ext uri="{BB962C8B-B14F-4D97-AF65-F5344CB8AC3E}">
        <p14:creationId xmlns:p14="http://schemas.microsoft.com/office/powerpoint/2010/main" val="108217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52FA7B-EF56-4335-9042-A2796381B6FF}"/>
              </a:ext>
            </a:extLst>
          </p:cNvPr>
          <p:cNvSpPr>
            <a:spLocks noGrp="1" noChangeArrowheads="1"/>
          </p:cNvSpPr>
          <p:nvPr>
            <p:ph type="sldNum" sz="quarter" idx="5"/>
          </p:nvPr>
        </p:nvSpPr>
        <p:spPr>
          <a:ln/>
        </p:spPr>
        <p:txBody>
          <a:bodyPr/>
          <a:lstStyle/>
          <a:p>
            <a:fld id="{0FE40811-D95C-45A5-8738-A7CD23E5ECA1}" type="slidenum">
              <a:rPr lang="it-IT" altLang="it-IT"/>
              <a:pPr/>
              <a:t>20</a:t>
            </a:fld>
            <a:endParaRPr lang="it-IT" altLang="it-IT"/>
          </a:p>
        </p:txBody>
      </p:sp>
      <p:sp>
        <p:nvSpPr>
          <p:cNvPr id="40962" name="Rectangle 2">
            <a:extLst>
              <a:ext uri="{FF2B5EF4-FFF2-40B4-BE49-F238E27FC236}">
                <a16:creationId xmlns:a16="http://schemas.microsoft.com/office/drawing/2014/main" id="{E8D2A71D-53C5-4F7A-B714-04621DA9FE2F}"/>
              </a:ext>
            </a:extLst>
          </p:cNvPr>
          <p:cNvSpPr>
            <a:spLocks noGrp="1" noRot="1" noChangeAspect="1" noChangeArrowheads="1" noTextEdit="1"/>
          </p:cNvSpPr>
          <p:nvPr>
            <p:ph type="sldImg"/>
          </p:nvPr>
        </p:nvSpPr>
        <p:spPr bwMode="auto">
          <a:xfrm>
            <a:off x="1160463" y="706438"/>
            <a:ext cx="4537075" cy="34036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Rectangle 3">
            <a:extLst>
              <a:ext uri="{FF2B5EF4-FFF2-40B4-BE49-F238E27FC236}">
                <a16:creationId xmlns:a16="http://schemas.microsoft.com/office/drawing/2014/main" id="{30D73385-FB40-46EA-B61C-4BBED4A01C37}"/>
              </a:ext>
            </a:extLst>
          </p:cNvPr>
          <p:cNvSpPr>
            <a:spLocks noGrp="1" noChangeArrowheads="1"/>
          </p:cNvSpPr>
          <p:nvPr>
            <p:ph type="body" idx="1"/>
          </p:nvPr>
        </p:nvSpPr>
        <p:spPr bwMode="auto">
          <a:xfrm>
            <a:off x="914400" y="4343400"/>
            <a:ext cx="5029200" cy="409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BA3A257-8922-456D-BB99-1E125C9E8A39}" type="datetimeFigureOut">
              <a:rPr lang="it-IT" smtClean="0"/>
              <a:t>23/11/2025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346792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BA3A257-8922-456D-BB99-1E125C9E8A39}" type="datetimeFigureOut">
              <a:rPr lang="it-IT" smtClean="0"/>
              <a:t>23/11/2025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233189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BA3A257-8922-456D-BB99-1E125C9E8A39}" type="datetimeFigureOut">
              <a:rPr lang="it-IT" smtClean="0"/>
              <a:t>23/11/2025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167992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BA3A257-8922-456D-BB99-1E125C9E8A39}" type="datetimeFigureOut">
              <a:rPr lang="it-IT" smtClean="0"/>
              <a:t>23/11/2025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196028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BA3A257-8922-456D-BB99-1E125C9E8A39}" type="datetimeFigureOut">
              <a:rPr lang="it-IT" smtClean="0"/>
              <a:t>23/11/2025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218135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BA3A257-8922-456D-BB99-1E125C9E8A39}" type="datetimeFigureOut">
              <a:rPr lang="it-IT" smtClean="0"/>
              <a:t>23/11/2025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165141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BA3A257-8922-456D-BB99-1E125C9E8A39}" type="datetimeFigureOut">
              <a:rPr lang="it-IT" smtClean="0"/>
              <a:t>23/11/2025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427176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BA3A257-8922-456D-BB99-1E125C9E8A39}" type="datetimeFigureOut">
              <a:rPr lang="it-IT" smtClean="0"/>
              <a:t>23/11/2025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401923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3A257-8922-456D-BB99-1E125C9E8A39}" type="datetimeFigureOut">
              <a:rPr lang="it-IT" smtClean="0"/>
              <a:t>23/11/2025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414613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BA3A257-8922-456D-BB99-1E125C9E8A39}" type="datetimeFigureOut">
              <a:rPr lang="it-IT" smtClean="0"/>
              <a:t>23/11/2025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320286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BA3A257-8922-456D-BB99-1E125C9E8A39}" type="datetimeFigureOut">
              <a:rPr lang="it-IT" smtClean="0"/>
              <a:t>23/11/2025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624CE-6182-4832-AEAC-17A1595F0D93}" type="slidenum">
              <a:rPr lang="it-IT" smtClean="0"/>
              <a:t>‹#›</a:t>
            </a:fld>
            <a:endParaRPr lang="it-IT"/>
          </a:p>
        </p:txBody>
      </p:sp>
    </p:spTree>
    <p:extLst>
      <p:ext uri="{BB962C8B-B14F-4D97-AF65-F5344CB8AC3E}">
        <p14:creationId xmlns:p14="http://schemas.microsoft.com/office/powerpoint/2010/main" val="155228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3A257-8922-456D-BB99-1E125C9E8A39}" type="datetimeFigureOut">
              <a:rPr lang="it-IT" smtClean="0"/>
              <a:t>23/11/2025</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624CE-6182-4832-AEAC-17A1595F0D93}" type="slidenum">
              <a:rPr lang="it-IT" smtClean="0"/>
              <a:t>‹#›</a:t>
            </a:fld>
            <a:endParaRPr lang="it-IT"/>
          </a:p>
        </p:txBody>
      </p:sp>
    </p:spTree>
    <p:extLst>
      <p:ext uri="{BB962C8B-B14F-4D97-AF65-F5344CB8AC3E}">
        <p14:creationId xmlns:p14="http://schemas.microsoft.com/office/powerpoint/2010/main" val="515767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6F7B963-5589-4C5F-B20F-649C1725A690}"/>
              </a:ext>
            </a:extLst>
          </p:cNvPr>
          <p:cNvSpPr txBox="1">
            <a:spLocks/>
          </p:cNvSpPr>
          <p:nvPr/>
        </p:nvSpPr>
        <p:spPr>
          <a:xfrm>
            <a:off x="628650" y="2506849"/>
            <a:ext cx="78867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3200" b="1" dirty="0"/>
          </a:p>
          <a:p>
            <a:r>
              <a:rPr lang="it-IT" sz="3200" b="1" dirty="0">
                <a:latin typeface="+mn-lt"/>
              </a:rPr>
              <a:t>Spettroscopia di Risonanza Magnetica Nucleare (NMR)</a:t>
            </a:r>
          </a:p>
        </p:txBody>
      </p:sp>
      <p:sp>
        <p:nvSpPr>
          <p:cNvPr id="2" name="CasellaDiTesto 1"/>
          <p:cNvSpPr txBox="1"/>
          <p:nvPr/>
        </p:nvSpPr>
        <p:spPr>
          <a:xfrm>
            <a:off x="7924800" y="6174377"/>
            <a:ext cx="301686" cy="369332"/>
          </a:xfrm>
          <a:prstGeom prst="rect">
            <a:avLst/>
          </a:prstGeom>
          <a:noFill/>
        </p:spPr>
        <p:txBody>
          <a:bodyPr wrap="none" rtlCol="0">
            <a:spAutoFit/>
          </a:bodyPr>
          <a:lstStyle/>
          <a:p>
            <a:r>
              <a:rPr lang="it-IT" dirty="0"/>
              <a:t>1</a:t>
            </a:r>
          </a:p>
        </p:txBody>
      </p:sp>
    </p:spTree>
    <p:extLst>
      <p:ext uri="{BB962C8B-B14F-4D97-AF65-F5344CB8AC3E}">
        <p14:creationId xmlns:p14="http://schemas.microsoft.com/office/powerpoint/2010/main" val="168786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A638AB9-F499-45AF-B053-4CC4F0194277}"/>
              </a:ext>
            </a:extLst>
          </p:cNvPr>
          <p:cNvSpPr>
            <a:spLocks noGrp="1" noChangeArrowheads="1"/>
          </p:cNvSpPr>
          <p:nvPr>
            <p:ph type="title"/>
          </p:nvPr>
        </p:nvSpPr>
        <p:spPr>
          <a:xfrm>
            <a:off x="411071" y="-146928"/>
            <a:ext cx="8570975" cy="1143000"/>
          </a:xfrm>
          <a:noFill/>
          <a:ln/>
        </p:spPr>
        <p:txBody>
          <a:bodyPr vert="horz" lIns="69056" tIns="34529" rIns="69056" bIns="34529" rtlCol="0" anchor="ctr">
            <a:normAutofit/>
          </a:bodyPr>
          <a:lstStyle/>
          <a:p>
            <a:pPr algn="ctr"/>
            <a:r>
              <a:rPr lang="it-IT" altLang="it-IT" sz="3600" b="1" dirty="0">
                <a:latin typeface="+mn-lt"/>
              </a:rPr>
              <a:t>Livelli Energetici di Spin Nucleare</a:t>
            </a:r>
          </a:p>
        </p:txBody>
      </p:sp>
      <p:grpSp>
        <p:nvGrpSpPr>
          <p:cNvPr id="2" name="Gruppo 1"/>
          <p:cNvGrpSpPr/>
          <p:nvPr/>
        </p:nvGrpSpPr>
        <p:grpSpPr>
          <a:xfrm>
            <a:off x="1916982" y="3379030"/>
            <a:ext cx="3815078" cy="3390368"/>
            <a:chOff x="2131314" y="2145305"/>
            <a:chExt cx="4691067" cy="4369593"/>
          </a:xfrm>
        </p:grpSpPr>
        <p:sp>
          <p:nvSpPr>
            <p:cNvPr id="25603" name="Line 3">
              <a:extLst>
                <a:ext uri="{FF2B5EF4-FFF2-40B4-BE49-F238E27FC236}">
                  <a16:creationId xmlns:a16="http://schemas.microsoft.com/office/drawing/2014/main" id="{B9886DD2-08B5-4FD1-8079-0BEC9682E052}"/>
                </a:ext>
              </a:extLst>
            </p:cNvPr>
            <p:cNvSpPr>
              <a:spLocks noChangeShapeType="1"/>
            </p:cNvSpPr>
            <p:nvPr/>
          </p:nvSpPr>
          <p:spPr bwMode="auto">
            <a:xfrm flipV="1">
              <a:off x="3862483" y="2533448"/>
              <a:ext cx="0" cy="3238500"/>
            </a:xfrm>
            <a:prstGeom prst="line">
              <a:avLst/>
            </a:prstGeom>
            <a:noFill/>
            <a:ln w="50800">
              <a:solidFill>
                <a:srgbClr val="86868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25604" name="Line 4">
              <a:extLst>
                <a:ext uri="{FF2B5EF4-FFF2-40B4-BE49-F238E27FC236}">
                  <a16:creationId xmlns:a16="http://schemas.microsoft.com/office/drawing/2014/main" id="{1DD68504-8213-4290-9896-D71C7C624029}"/>
                </a:ext>
              </a:extLst>
            </p:cNvPr>
            <p:cNvSpPr>
              <a:spLocks noChangeShapeType="1"/>
            </p:cNvSpPr>
            <p:nvPr/>
          </p:nvSpPr>
          <p:spPr bwMode="auto">
            <a:xfrm>
              <a:off x="4376833" y="3238298"/>
              <a:ext cx="428625"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25605" name="Line 5">
              <a:extLst>
                <a:ext uri="{FF2B5EF4-FFF2-40B4-BE49-F238E27FC236}">
                  <a16:creationId xmlns:a16="http://schemas.microsoft.com/office/drawing/2014/main" id="{56FA0862-C238-4C1F-859E-BE7049368C61}"/>
                </a:ext>
              </a:extLst>
            </p:cNvPr>
            <p:cNvSpPr>
              <a:spLocks noChangeShapeType="1"/>
            </p:cNvSpPr>
            <p:nvPr/>
          </p:nvSpPr>
          <p:spPr bwMode="auto">
            <a:xfrm>
              <a:off x="4376833" y="5430239"/>
              <a:ext cx="428625"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25606" name="Rectangle 6">
              <a:extLst>
                <a:ext uri="{FF2B5EF4-FFF2-40B4-BE49-F238E27FC236}">
                  <a16:creationId xmlns:a16="http://schemas.microsoft.com/office/drawing/2014/main" id="{B393B1BA-D42A-4F17-9968-1FED88101D0A}"/>
                </a:ext>
              </a:extLst>
            </p:cNvPr>
            <p:cNvSpPr>
              <a:spLocks noChangeArrowheads="1"/>
            </p:cNvSpPr>
            <p:nvPr/>
          </p:nvSpPr>
          <p:spPr bwMode="auto">
            <a:xfrm>
              <a:off x="3348133" y="2594171"/>
              <a:ext cx="559454" cy="52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2400" dirty="0">
                  <a:solidFill>
                    <a:srgbClr val="868686"/>
                  </a:solidFill>
                  <a:latin typeface="Arial Rounded MT Bold" panose="020F0704030504030204" pitchFamily="34" charset="0"/>
                </a:rPr>
                <a:t>B</a:t>
              </a:r>
              <a:r>
                <a:rPr lang="it-IT" altLang="it-IT" sz="2400" baseline="-25000" dirty="0">
                  <a:solidFill>
                    <a:srgbClr val="868686"/>
                  </a:solidFill>
                  <a:latin typeface="Arial Rounded MT Bold" panose="020F0704030504030204" pitchFamily="34" charset="0"/>
                </a:rPr>
                <a:t>o</a:t>
              </a:r>
            </a:p>
          </p:txBody>
        </p:sp>
        <p:sp>
          <p:nvSpPr>
            <p:cNvPr id="25607" name="Line 7">
              <a:extLst>
                <a:ext uri="{FF2B5EF4-FFF2-40B4-BE49-F238E27FC236}">
                  <a16:creationId xmlns:a16="http://schemas.microsoft.com/office/drawing/2014/main" id="{065B3764-052E-495D-94B5-B0EBBF58F81A}"/>
                </a:ext>
              </a:extLst>
            </p:cNvPr>
            <p:cNvSpPr>
              <a:spLocks noChangeShapeType="1"/>
            </p:cNvSpPr>
            <p:nvPr/>
          </p:nvSpPr>
          <p:spPr bwMode="auto">
            <a:xfrm flipV="1">
              <a:off x="4591145" y="5049239"/>
              <a:ext cx="0" cy="609600"/>
            </a:xfrm>
            <a:prstGeom prst="line">
              <a:avLst/>
            </a:prstGeom>
            <a:noFill/>
            <a:ln w="1905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25608" name="Line 8">
              <a:extLst>
                <a:ext uri="{FF2B5EF4-FFF2-40B4-BE49-F238E27FC236}">
                  <a16:creationId xmlns:a16="http://schemas.microsoft.com/office/drawing/2014/main" id="{10362D97-2686-4A0B-A3FD-AD4DBB3F535D}"/>
                </a:ext>
              </a:extLst>
            </p:cNvPr>
            <p:cNvSpPr>
              <a:spLocks noChangeShapeType="1"/>
            </p:cNvSpPr>
            <p:nvPr/>
          </p:nvSpPr>
          <p:spPr bwMode="auto">
            <a:xfrm>
              <a:off x="4591145" y="3009698"/>
              <a:ext cx="0" cy="609600"/>
            </a:xfrm>
            <a:prstGeom prst="line">
              <a:avLst/>
            </a:prstGeom>
            <a:noFill/>
            <a:ln w="1905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grpSp>
          <p:nvGrpSpPr>
            <p:cNvPr id="25640" name="Group 40">
              <a:extLst>
                <a:ext uri="{FF2B5EF4-FFF2-40B4-BE49-F238E27FC236}">
                  <a16:creationId xmlns:a16="http://schemas.microsoft.com/office/drawing/2014/main" id="{4695BFBE-9CA3-41A0-9102-818D36D1B815}"/>
                </a:ext>
              </a:extLst>
            </p:cNvPr>
            <p:cNvGrpSpPr>
              <a:grpSpLocks/>
            </p:cNvGrpSpPr>
            <p:nvPr/>
          </p:nvGrpSpPr>
          <p:grpSpPr bwMode="auto">
            <a:xfrm>
              <a:off x="2131314" y="3600248"/>
              <a:ext cx="1697831" cy="1734312"/>
              <a:chOff x="192" y="2496"/>
              <a:chExt cx="1426" cy="2352"/>
            </a:xfrm>
          </p:grpSpPr>
          <p:sp>
            <p:nvSpPr>
              <p:cNvPr id="25611" name="Rectangle 11">
                <a:extLst>
                  <a:ext uri="{FF2B5EF4-FFF2-40B4-BE49-F238E27FC236}">
                    <a16:creationId xmlns:a16="http://schemas.microsoft.com/office/drawing/2014/main" id="{2FBEB011-1410-4C15-888E-F3EF459E96A8}"/>
                  </a:ext>
                </a:extLst>
              </p:cNvPr>
              <p:cNvSpPr>
                <a:spLocks noChangeArrowheads="1"/>
              </p:cNvSpPr>
              <p:nvPr/>
            </p:nvSpPr>
            <p:spPr bwMode="auto">
              <a:xfrm>
                <a:off x="192" y="2496"/>
                <a:ext cx="1362" cy="2352"/>
              </a:xfrm>
              <a:prstGeom prst="rect">
                <a:avLst/>
              </a:prstGeom>
              <a:solidFill>
                <a:srgbClr val="FFFFCC">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1"/>
              </a:p>
            </p:txBody>
          </p:sp>
          <p:sp>
            <p:nvSpPr>
              <p:cNvPr id="25612" name="Rectangle 12">
                <a:extLst>
                  <a:ext uri="{FF2B5EF4-FFF2-40B4-BE49-F238E27FC236}">
                    <a16:creationId xmlns:a16="http://schemas.microsoft.com/office/drawing/2014/main" id="{4BA343E8-47C0-4337-A7E2-B862B15E1AB5}"/>
                  </a:ext>
                </a:extLst>
              </p:cNvPr>
              <p:cNvSpPr>
                <a:spLocks noChangeArrowheads="1"/>
              </p:cNvSpPr>
              <p:nvPr/>
            </p:nvSpPr>
            <p:spPr bwMode="auto">
              <a:xfrm>
                <a:off x="227" y="2595"/>
                <a:ext cx="1391" cy="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eaLnBrk="0" hangingPunct="0"/>
                <a:r>
                  <a:rPr lang="it-IT" altLang="it-IT" sz="1351" dirty="0">
                    <a:solidFill>
                      <a:srgbClr val="000000"/>
                    </a:solidFill>
                  </a:rPr>
                  <a:t>In un forte campo</a:t>
                </a:r>
              </a:p>
              <a:p>
                <a:pPr eaLnBrk="0" hangingPunct="0"/>
                <a:r>
                  <a:rPr lang="it-IT" altLang="it-IT" sz="1351" dirty="0">
                    <a:solidFill>
                      <a:srgbClr val="000000"/>
                    </a:solidFill>
                  </a:rPr>
                  <a:t>magnetico B</a:t>
                </a:r>
                <a:r>
                  <a:rPr lang="it-IT" altLang="it-IT" sz="1351" baseline="-25000" dirty="0">
                    <a:solidFill>
                      <a:srgbClr val="000000"/>
                    </a:solidFill>
                  </a:rPr>
                  <a:t>o </a:t>
                </a:r>
                <a:r>
                  <a:rPr lang="it-IT" altLang="it-IT" sz="1351" dirty="0">
                    <a:solidFill>
                      <a:srgbClr val="000000"/>
                    </a:solidFill>
                  </a:rPr>
                  <a:t> i due  stati di spin nucleare hanno</a:t>
                </a:r>
              </a:p>
              <a:p>
                <a:pPr eaLnBrk="0" hangingPunct="0"/>
                <a:r>
                  <a:rPr lang="it-IT" altLang="it-IT" sz="1351" dirty="0">
                    <a:solidFill>
                      <a:srgbClr val="000000"/>
                    </a:solidFill>
                  </a:rPr>
                  <a:t>energia diversa.</a:t>
                </a:r>
              </a:p>
            </p:txBody>
          </p:sp>
        </p:grpSp>
        <p:grpSp>
          <p:nvGrpSpPr>
            <p:cNvPr id="25644" name="Group 44">
              <a:extLst>
                <a:ext uri="{FF2B5EF4-FFF2-40B4-BE49-F238E27FC236}">
                  <a16:creationId xmlns:a16="http://schemas.microsoft.com/office/drawing/2014/main" id="{112DB3EE-23A8-48A6-BEFD-466CE9956865}"/>
                </a:ext>
              </a:extLst>
            </p:cNvPr>
            <p:cNvGrpSpPr>
              <a:grpSpLocks/>
            </p:cNvGrpSpPr>
            <p:nvPr/>
          </p:nvGrpSpPr>
          <p:grpSpPr bwMode="auto">
            <a:xfrm>
              <a:off x="4101799" y="2145305"/>
              <a:ext cx="978694" cy="4198144"/>
              <a:chOff x="1847" y="1274"/>
              <a:chExt cx="822" cy="3526"/>
            </a:xfrm>
          </p:grpSpPr>
          <p:grpSp>
            <p:nvGrpSpPr>
              <p:cNvPr id="25641" name="Group 41">
                <a:extLst>
                  <a:ext uri="{FF2B5EF4-FFF2-40B4-BE49-F238E27FC236}">
                    <a16:creationId xmlns:a16="http://schemas.microsoft.com/office/drawing/2014/main" id="{877C7144-5923-4CBE-8DF9-317411B7FD86}"/>
                  </a:ext>
                </a:extLst>
              </p:cNvPr>
              <p:cNvGrpSpPr>
                <a:grpSpLocks/>
              </p:cNvGrpSpPr>
              <p:nvPr/>
            </p:nvGrpSpPr>
            <p:grpSpPr bwMode="auto">
              <a:xfrm>
                <a:off x="1847" y="1274"/>
                <a:ext cx="822" cy="3526"/>
                <a:chOff x="1847" y="1274"/>
                <a:chExt cx="822" cy="3526"/>
              </a:xfrm>
            </p:grpSpPr>
            <p:sp>
              <p:nvSpPr>
                <p:cNvPr id="25613" name="Rectangle 13">
                  <a:extLst>
                    <a:ext uri="{FF2B5EF4-FFF2-40B4-BE49-F238E27FC236}">
                      <a16:creationId xmlns:a16="http://schemas.microsoft.com/office/drawing/2014/main" id="{CAEB98E7-71DD-49C4-8927-DA0EB04859F3}"/>
                    </a:ext>
                  </a:extLst>
                </p:cNvPr>
                <p:cNvSpPr>
                  <a:spLocks noChangeArrowheads="1"/>
                </p:cNvSpPr>
                <p:nvPr/>
              </p:nvSpPr>
              <p:spPr bwMode="auto">
                <a:xfrm>
                  <a:off x="1847" y="4491"/>
                  <a:ext cx="822" cy="309"/>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1"/>
                </a:p>
              </p:txBody>
            </p:sp>
            <p:grpSp>
              <p:nvGrpSpPr>
                <p:cNvPr id="25639" name="Group 39">
                  <a:extLst>
                    <a:ext uri="{FF2B5EF4-FFF2-40B4-BE49-F238E27FC236}">
                      <a16:creationId xmlns:a16="http://schemas.microsoft.com/office/drawing/2014/main" id="{390B5703-A78D-4EC4-BC25-1632E53B5EDB}"/>
                    </a:ext>
                  </a:extLst>
                </p:cNvPr>
                <p:cNvGrpSpPr>
                  <a:grpSpLocks/>
                </p:cNvGrpSpPr>
                <p:nvPr/>
              </p:nvGrpSpPr>
              <p:grpSpPr bwMode="auto">
                <a:xfrm>
                  <a:off x="1847" y="1274"/>
                  <a:ext cx="822" cy="310"/>
                  <a:chOff x="1847" y="1274"/>
                  <a:chExt cx="822" cy="310"/>
                </a:xfrm>
              </p:grpSpPr>
              <p:sp>
                <p:nvSpPr>
                  <p:cNvPr id="25615" name="Rectangle 15">
                    <a:extLst>
                      <a:ext uri="{FF2B5EF4-FFF2-40B4-BE49-F238E27FC236}">
                        <a16:creationId xmlns:a16="http://schemas.microsoft.com/office/drawing/2014/main" id="{722A423B-1B16-490C-8E80-FE6CDDEEF934}"/>
                      </a:ext>
                    </a:extLst>
                  </p:cNvPr>
                  <p:cNvSpPr>
                    <a:spLocks noChangeArrowheads="1"/>
                  </p:cNvSpPr>
                  <p:nvPr/>
                </p:nvSpPr>
                <p:spPr bwMode="auto">
                  <a:xfrm>
                    <a:off x="1847" y="1274"/>
                    <a:ext cx="822" cy="31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1"/>
                  </a:p>
                </p:txBody>
              </p:sp>
              <p:sp>
                <p:nvSpPr>
                  <p:cNvPr id="25616" name="Rectangle 16">
                    <a:extLst>
                      <a:ext uri="{FF2B5EF4-FFF2-40B4-BE49-F238E27FC236}">
                        <a16:creationId xmlns:a16="http://schemas.microsoft.com/office/drawing/2014/main" id="{E3A79CF1-963F-46D9-A787-E01C4DF94194}"/>
                      </a:ext>
                    </a:extLst>
                  </p:cNvPr>
                  <p:cNvSpPr>
                    <a:spLocks noChangeArrowheads="1"/>
                  </p:cNvSpPr>
                  <p:nvPr/>
                </p:nvSpPr>
                <p:spPr bwMode="auto">
                  <a:xfrm>
                    <a:off x="2127" y="1285"/>
                    <a:ext cx="263" cy="27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1351" dirty="0">
                        <a:solidFill>
                          <a:srgbClr val="000000"/>
                        </a:solidFill>
                        <a:latin typeface="Arial Rounded MT Bold" panose="020F0704030504030204" pitchFamily="34" charset="0"/>
                      </a:rPr>
                      <a:t>N</a:t>
                    </a:r>
                  </a:p>
                </p:txBody>
              </p:sp>
            </p:grpSp>
          </p:grpSp>
          <p:sp>
            <p:nvSpPr>
              <p:cNvPr id="25617" name="Rectangle 17">
                <a:extLst>
                  <a:ext uri="{FF2B5EF4-FFF2-40B4-BE49-F238E27FC236}">
                    <a16:creationId xmlns:a16="http://schemas.microsoft.com/office/drawing/2014/main" id="{BDBFA8DC-2CDE-4AA1-802A-BAF9DC1EB69D}"/>
                  </a:ext>
                </a:extLst>
              </p:cNvPr>
              <p:cNvSpPr>
                <a:spLocks noChangeArrowheads="1"/>
              </p:cNvSpPr>
              <p:nvPr/>
            </p:nvSpPr>
            <p:spPr bwMode="auto">
              <a:xfrm>
                <a:off x="2136" y="4501"/>
                <a:ext cx="24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1351">
                    <a:solidFill>
                      <a:srgbClr val="000000"/>
                    </a:solidFill>
                    <a:latin typeface="Arial Rounded MT Bold" panose="020F0704030504030204" pitchFamily="34" charset="0"/>
                  </a:rPr>
                  <a:t>S</a:t>
                </a:r>
              </a:p>
            </p:txBody>
          </p:sp>
        </p:grpSp>
        <p:grpSp>
          <p:nvGrpSpPr>
            <p:cNvPr id="25646" name="Group 46">
              <a:extLst>
                <a:ext uri="{FF2B5EF4-FFF2-40B4-BE49-F238E27FC236}">
                  <a16:creationId xmlns:a16="http://schemas.microsoft.com/office/drawing/2014/main" id="{91C79F41-01AA-4511-AA27-9A4CBB4324C7}"/>
                </a:ext>
              </a:extLst>
            </p:cNvPr>
            <p:cNvGrpSpPr>
              <a:grpSpLocks/>
            </p:cNvGrpSpPr>
            <p:nvPr/>
          </p:nvGrpSpPr>
          <p:grpSpPr bwMode="auto">
            <a:xfrm>
              <a:off x="5638899" y="2628698"/>
              <a:ext cx="1183482" cy="1828800"/>
              <a:chOff x="3138" y="1680"/>
              <a:chExt cx="994" cy="1536"/>
            </a:xfrm>
          </p:grpSpPr>
          <p:sp>
            <p:nvSpPr>
              <p:cNvPr id="25618" name="Rectangle 18">
                <a:extLst>
                  <a:ext uri="{FF2B5EF4-FFF2-40B4-BE49-F238E27FC236}">
                    <a16:creationId xmlns:a16="http://schemas.microsoft.com/office/drawing/2014/main" id="{7578BA40-0CEC-443A-B785-8A613FB5D2F0}"/>
                  </a:ext>
                </a:extLst>
              </p:cNvPr>
              <p:cNvSpPr>
                <a:spLocks noChangeArrowheads="1"/>
              </p:cNvSpPr>
              <p:nvPr/>
            </p:nvSpPr>
            <p:spPr bwMode="auto">
              <a:xfrm>
                <a:off x="3197" y="1680"/>
                <a:ext cx="858" cy="1536"/>
              </a:xfrm>
              <a:prstGeom prst="rect">
                <a:avLst/>
              </a:prstGeom>
              <a:solidFill>
                <a:schemeClr val="hlink">
                  <a:alpha val="5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1"/>
              </a:p>
            </p:txBody>
          </p:sp>
          <p:sp>
            <p:nvSpPr>
              <p:cNvPr id="25619" name="Rectangle 19">
                <a:extLst>
                  <a:ext uri="{FF2B5EF4-FFF2-40B4-BE49-F238E27FC236}">
                    <a16:creationId xmlns:a16="http://schemas.microsoft.com/office/drawing/2014/main" id="{3DB9B920-1AC5-4841-BF20-6C15ACFE40A2}"/>
                  </a:ext>
                </a:extLst>
              </p:cNvPr>
              <p:cNvSpPr>
                <a:spLocks noChangeArrowheads="1"/>
              </p:cNvSpPr>
              <p:nvPr/>
            </p:nvSpPr>
            <p:spPr bwMode="auto">
              <a:xfrm>
                <a:off x="3138" y="2640"/>
                <a:ext cx="994"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eaLnBrk="0" hangingPunct="0"/>
                <a:r>
                  <a:rPr lang="it-IT" altLang="it-IT" sz="1351" dirty="0">
                    <a:solidFill>
                      <a:schemeClr val="accent2"/>
                    </a:solidFill>
                  </a:rPr>
                  <a:t>antiparallelo</a:t>
                </a:r>
              </a:p>
            </p:txBody>
          </p:sp>
          <p:pic>
            <p:nvPicPr>
              <p:cNvPr id="25632" name="Picture 32" descr="field">
                <a:extLst>
                  <a:ext uri="{FF2B5EF4-FFF2-40B4-BE49-F238E27FC236}">
                    <a16:creationId xmlns:a16="http://schemas.microsoft.com/office/drawing/2014/main" id="{32D535DA-3622-4DB3-BF3F-9EE373A93C7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9502" t="31496" r="33577" b="31496"/>
              <a:stretch>
                <a:fillRect/>
              </a:stretch>
            </p:blipFill>
            <p:spPr bwMode="auto">
              <a:xfrm>
                <a:off x="3360" y="1728"/>
                <a:ext cx="556" cy="959"/>
              </a:xfrm>
              <a:prstGeom prst="rect">
                <a:avLst/>
              </a:prstGeom>
              <a:noFill/>
              <a:extLst>
                <a:ext uri="{909E8E84-426E-40DD-AFC4-6F175D3DCCD1}">
                  <a14:hiddenFill xmlns:a14="http://schemas.microsoft.com/office/drawing/2010/main">
                    <a:solidFill>
                      <a:srgbClr val="FFFFFF"/>
                    </a:solidFill>
                  </a14:hiddenFill>
                </a:ext>
              </a:extLst>
            </p:spPr>
          </p:pic>
          <p:sp>
            <p:nvSpPr>
              <p:cNvPr id="25633" name="Text Box 33">
                <a:extLst>
                  <a:ext uri="{FF2B5EF4-FFF2-40B4-BE49-F238E27FC236}">
                    <a16:creationId xmlns:a16="http://schemas.microsoft.com/office/drawing/2014/main" id="{10203915-947C-42E1-9D7D-5F4931D199EE}"/>
                  </a:ext>
                </a:extLst>
              </p:cNvPr>
              <p:cNvSpPr txBox="1">
                <a:spLocks noChangeArrowheads="1"/>
              </p:cNvSpPr>
              <p:nvPr/>
            </p:nvSpPr>
            <p:spPr bwMode="auto">
              <a:xfrm>
                <a:off x="3696" y="1728"/>
                <a:ext cx="33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100">
                    <a:latin typeface="Symbol" panose="05050102010706020507" pitchFamily="18" charset="2"/>
                  </a:rPr>
                  <a:t>m</a:t>
                </a:r>
              </a:p>
            </p:txBody>
          </p:sp>
        </p:grpSp>
        <p:grpSp>
          <p:nvGrpSpPr>
            <p:cNvPr id="25647" name="Group 47">
              <a:extLst>
                <a:ext uri="{FF2B5EF4-FFF2-40B4-BE49-F238E27FC236}">
                  <a16:creationId xmlns:a16="http://schemas.microsoft.com/office/drawing/2014/main" id="{980C66F0-AAE6-4A36-A4D0-91B8E63CFE82}"/>
                </a:ext>
              </a:extLst>
            </p:cNvPr>
            <p:cNvGrpSpPr>
              <a:grpSpLocks/>
            </p:cNvGrpSpPr>
            <p:nvPr/>
          </p:nvGrpSpPr>
          <p:grpSpPr bwMode="auto">
            <a:xfrm>
              <a:off x="5731765" y="4686098"/>
              <a:ext cx="1021556" cy="1828800"/>
              <a:chOff x="3216" y="3408"/>
              <a:chExt cx="858" cy="1536"/>
            </a:xfrm>
          </p:grpSpPr>
          <p:sp>
            <p:nvSpPr>
              <p:cNvPr id="25624" name="Rectangle 24">
                <a:extLst>
                  <a:ext uri="{FF2B5EF4-FFF2-40B4-BE49-F238E27FC236}">
                    <a16:creationId xmlns:a16="http://schemas.microsoft.com/office/drawing/2014/main" id="{CE6BBD70-5E90-4262-AA8E-F06B8E30F853}"/>
                  </a:ext>
                </a:extLst>
              </p:cNvPr>
              <p:cNvSpPr>
                <a:spLocks noChangeArrowheads="1"/>
              </p:cNvSpPr>
              <p:nvPr/>
            </p:nvSpPr>
            <p:spPr bwMode="auto">
              <a:xfrm>
                <a:off x="3216" y="3408"/>
                <a:ext cx="858" cy="1536"/>
              </a:xfrm>
              <a:prstGeom prst="rect">
                <a:avLst/>
              </a:prstGeom>
              <a:solidFill>
                <a:schemeClr val="hlink">
                  <a:alpha val="5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1"/>
              </a:p>
            </p:txBody>
          </p:sp>
          <p:sp>
            <p:nvSpPr>
              <p:cNvPr id="25625" name="Rectangle 25">
                <a:extLst>
                  <a:ext uri="{FF2B5EF4-FFF2-40B4-BE49-F238E27FC236}">
                    <a16:creationId xmlns:a16="http://schemas.microsoft.com/office/drawing/2014/main" id="{31721E0E-9F35-499F-A0E8-E3BF422FEC6C}"/>
                  </a:ext>
                </a:extLst>
              </p:cNvPr>
              <p:cNvSpPr>
                <a:spLocks noChangeArrowheads="1"/>
              </p:cNvSpPr>
              <p:nvPr/>
            </p:nvSpPr>
            <p:spPr bwMode="auto">
              <a:xfrm>
                <a:off x="3248" y="4512"/>
                <a:ext cx="731"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1351" dirty="0">
                    <a:solidFill>
                      <a:schemeClr val="accent2"/>
                    </a:solidFill>
                  </a:rPr>
                  <a:t>parallelo</a:t>
                </a:r>
              </a:p>
            </p:txBody>
          </p:sp>
          <p:pic>
            <p:nvPicPr>
              <p:cNvPr id="25630" name="Picture 30" descr="field">
                <a:extLst>
                  <a:ext uri="{FF2B5EF4-FFF2-40B4-BE49-F238E27FC236}">
                    <a16:creationId xmlns:a16="http://schemas.microsoft.com/office/drawing/2014/main" id="{CE1888CA-E395-46E2-9A28-107B2D4635E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9128" b="62993"/>
              <a:stretch>
                <a:fillRect/>
              </a:stretch>
            </p:blipFill>
            <p:spPr bwMode="auto">
              <a:xfrm>
                <a:off x="3312" y="3552"/>
                <a:ext cx="643" cy="960"/>
              </a:xfrm>
              <a:prstGeom prst="rect">
                <a:avLst/>
              </a:prstGeom>
              <a:noFill/>
              <a:extLst>
                <a:ext uri="{909E8E84-426E-40DD-AFC4-6F175D3DCCD1}">
                  <a14:hiddenFill xmlns:a14="http://schemas.microsoft.com/office/drawing/2010/main">
                    <a:solidFill>
                      <a:srgbClr val="FFFFFF"/>
                    </a:solidFill>
                  </a14:hiddenFill>
                </a:ext>
              </a:extLst>
            </p:spPr>
          </p:pic>
          <p:sp>
            <p:nvSpPr>
              <p:cNvPr id="25634" name="Text Box 34">
                <a:extLst>
                  <a:ext uri="{FF2B5EF4-FFF2-40B4-BE49-F238E27FC236}">
                    <a16:creationId xmlns:a16="http://schemas.microsoft.com/office/drawing/2014/main" id="{759DB26E-D17C-4B2B-8170-C3CC8DB91F2D}"/>
                  </a:ext>
                </a:extLst>
              </p:cNvPr>
              <p:cNvSpPr txBox="1">
                <a:spLocks noChangeArrowheads="1"/>
              </p:cNvSpPr>
              <p:nvPr/>
            </p:nvSpPr>
            <p:spPr bwMode="auto">
              <a:xfrm>
                <a:off x="3312" y="3456"/>
                <a:ext cx="33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100">
                    <a:latin typeface="Symbol" panose="05050102010706020507" pitchFamily="18" charset="2"/>
                  </a:rPr>
                  <a:t>m</a:t>
                </a:r>
              </a:p>
            </p:txBody>
          </p:sp>
        </p:grpSp>
        <p:sp>
          <p:nvSpPr>
            <p:cNvPr id="25635" name="Rectangle 35">
              <a:extLst>
                <a:ext uri="{FF2B5EF4-FFF2-40B4-BE49-F238E27FC236}">
                  <a16:creationId xmlns:a16="http://schemas.microsoft.com/office/drawing/2014/main" id="{C5D37A38-C573-46D0-BB80-F6A9331342DF}"/>
                </a:ext>
              </a:extLst>
            </p:cNvPr>
            <p:cNvSpPr>
              <a:spLocks noChangeArrowheads="1"/>
            </p:cNvSpPr>
            <p:nvPr/>
          </p:nvSpPr>
          <p:spPr bwMode="auto">
            <a:xfrm>
              <a:off x="4838795" y="5229024"/>
              <a:ext cx="570569" cy="3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1351">
                  <a:solidFill>
                    <a:srgbClr val="000000"/>
                  </a:solidFill>
                  <a:latin typeface="Arial Rounded MT Bold" panose="020F0704030504030204" pitchFamily="34" charset="0"/>
                </a:rPr>
                <a:t>+1/2</a:t>
              </a:r>
            </a:p>
          </p:txBody>
        </p:sp>
        <p:sp>
          <p:nvSpPr>
            <p:cNvPr id="25636" name="Rectangle 36">
              <a:extLst>
                <a:ext uri="{FF2B5EF4-FFF2-40B4-BE49-F238E27FC236}">
                  <a16:creationId xmlns:a16="http://schemas.microsoft.com/office/drawing/2014/main" id="{315A05BC-9907-43C6-A04A-1AD6C4ECDE03}"/>
                </a:ext>
              </a:extLst>
            </p:cNvPr>
            <p:cNvSpPr>
              <a:spLocks noChangeArrowheads="1"/>
            </p:cNvSpPr>
            <p:nvPr/>
          </p:nvSpPr>
          <p:spPr bwMode="auto">
            <a:xfrm>
              <a:off x="4894757" y="3028748"/>
              <a:ext cx="520550" cy="3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1351">
                  <a:solidFill>
                    <a:srgbClr val="000000"/>
                  </a:solidFill>
                  <a:latin typeface="Arial Rounded MT Bold" panose="020F0704030504030204" pitchFamily="34" charset="0"/>
                </a:rPr>
                <a:t>-1/2</a:t>
              </a:r>
            </a:p>
          </p:txBody>
        </p:sp>
        <p:sp>
          <p:nvSpPr>
            <p:cNvPr id="25637" name="Rectangle 37">
              <a:extLst>
                <a:ext uri="{FF2B5EF4-FFF2-40B4-BE49-F238E27FC236}">
                  <a16:creationId xmlns:a16="http://schemas.microsoft.com/office/drawing/2014/main" id="{67C188FF-92B5-4E22-A724-7680C715CD3B}"/>
                </a:ext>
              </a:extLst>
            </p:cNvPr>
            <p:cNvSpPr>
              <a:spLocks noChangeArrowheads="1"/>
            </p:cNvSpPr>
            <p:nvPr/>
          </p:nvSpPr>
          <p:spPr bwMode="auto">
            <a:xfrm>
              <a:off x="3961305" y="3028748"/>
              <a:ext cx="331596" cy="46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2100" b="1">
                  <a:solidFill>
                    <a:srgbClr val="000000"/>
                  </a:solidFill>
                  <a:latin typeface="Symbol" panose="05050102010706020507" pitchFamily="18" charset="2"/>
                </a:rPr>
                <a:t>b</a:t>
              </a:r>
            </a:p>
          </p:txBody>
        </p:sp>
        <p:sp>
          <p:nvSpPr>
            <p:cNvPr id="25638" name="Rectangle 38">
              <a:extLst>
                <a:ext uri="{FF2B5EF4-FFF2-40B4-BE49-F238E27FC236}">
                  <a16:creationId xmlns:a16="http://schemas.microsoft.com/office/drawing/2014/main" id="{3F134980-25CF-4AEB-A437-EE85AA63E4FC}"/>
                </a:ext>
              </a:extLst>
            </p:cNvPr>
            <p:cNvSpPr>
              <a:spLocks noChangeArrowheads="1"/>
            </p:cNvSpPr>
            <p:nvPr/>
          </p:nvSpPr>
          <p:spPr bwMode="auto">
            <a:xfrm>
              <a:off x="4017267" y="5214737"/>
              <a:ext cx="357531" cy="46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2100" b="1">
                  <a:solidFill>
                    <a:srgbClr val="000000"/>
                  </a:solidFill>
                  <a:latin typeface="Symbol" panose="05050102010706020507" pitchFamily="18" charset="2"/>
                </a:rPr>
                <a:t>a</a:t>
              </a:r>
            </a:p>
          </p:txBody>
        </p:sp>
      </p:grpSp>
      <p:sp>
        <p:nvSpPr>
          <p:cNvPr id="25645" name="Text Box 45">
            <a:extLst>
              <a:ext uri="{FF2B5EF4-FFF2-40B4-BE49-F238E27FC236}">
                <a16:creationId xmlns:a16="http://schemas.microsoft.com/office/drawing/2014/main" id="{870F481D-9D3E-4D46-8AC1-1CD71DA24BC3}"/>
              </a:ext>
            </a:extLst>
          </p:cNvPr>
          <p:cNvSpPr txBox="1">
            <a:spLocks noChangeArrowheads="1"/>
          </p:cNvSpPr>
          <p:nvPr/>
        </p:nvSpPr>
        <p:spPr bwMode="auto">
          <a:xfrm>
            <a:off x="3490777" y="695991"/>
            <a:ext cx="1842427"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351" dirty="0">
                <a:solidFill>
                  <a:schemeClr val="bg2">
                    <a:lumMod val="50000"/>
                  </a:schemeClr>
                </a:solidFill>
              </a:rPr>
              <a:t>(meccanica quantistica)</a:t>
            </a:r>
          </a:p>
        </p:txBody>
      </p:sp>
      <p:sp>
        <p:nvSpPr>
          <p:cNvPr id="34" name="Rettangolo 33">
            <a:extLst>
              <a:ext uri="{FF2B5EF4-FFF2-40B4-BE49-F238E27FC236}">
                <a16:creationId xmlns:a16="http://schemas.microsoft.com/office/drawing/2014/main" id="{9BD18B00-6F40-42FF-B917-934C29205E5F}"/>
              </a:ext>
            </a:extLst>
          </p:cNvPr>
          <p:cNvSpPr/>
          <p:nvPr/>
        </p:nvSpPr>
        <p:spPr>
          <a:xfrm>
            <a:off x="251058" y="2307133"/>
            <a:ext cx="8321865" cy="1200329"/>
          </a:xfrm>
          <a:prstGeom prst="rect">
            <a:avLst/>
          </a:prstGeom>
        </p:spPr>
        <p:txBody>
          <a:bodyPr wrap="square">
            <a:spAutoFit/>
          </a:bodyPr>
          <a:lstStyle/>
          <a:p>
            <a:r>
              <a:rPr lang="en-US" sz="2400" dirty="0"/>
              <a:t>Ai due </a:t>
            </a:r>
            <a:r>
              <a:rPr lang="en-US" sz="2400" dirty="0" err="1"/>
              <a:t>stati</a:t>
            </a:r>
            <a:r>
              <a:rPr lang="en-US" sz="2400" dirty="0"/>
              <a:t> di spin </a:t>
            </a:r>
            <a:r>
              <a:rPr lang="en-US" sz="2400" dirty="0" err="1"/>
              <a:t>corrispondono</a:t>
            </a:r>
            <a:r>
              <a:rPr lang="en-US" sz="2400" dirty="0"/>
              <a:t> due </a:t>
            </a:r>
            <a:r>
              <a:rPr lang="en-US" sz="2400" dirty="0" err="1"/>
              <a:t>livelli</a:t>
            </a:r>
            <a:r>
              <a:rPr lang="en-US" sz="2400" dirty="0"/>
              <a:t> </a:t>
            </a:r>
            <a:r>
              <a:rPr lang="en-US" sz="2400" dirty="0" err="1"/>
              <a:t>energetici</a:t>
            </a:r>
            <a:r>
              <a:rPr lang="en-US" sz="2400" dirty="0"/>
              <a:t> </a:t>
            </a:r>
            <a:r>
              <a:rPr lang="en-US" sz="2400" dirty="0" err="1"/>
              <a:t>quantizzati</a:t>
            </a:r>
            <a:r>
              <a:rPr lang="en-US" sz="2400" dirty="0"/>
              <a:t>: Lo </a:t>
            </a:r>
            <a:r>
              <a:rPr lang="en-US" sz="2400" dirty="0" err="1">
                <a:solidFill>
                  <a:srgbClr val="FF0000"/>
                </a:solidFill>
              </a:rPr>
              <a:t>stato</a:t>
            </a:r>
            <a:r>
              <a:rPr lang="en-US" sz="2400" dirty="0">
                <a:solidFill>
                  <a:srgbClr val="FF0000"/>
                </a:solidFill>
              </a:rPr>
              <a:t> </a:t>
            </a:r>
            <a:r>
              <a:rPr lang="en-US" sz="2400" dirty="0">
                <a:solidFill>
                  <a:srgbClr val="FF0000"/>
                </a:solidFill>
                <a:latin typeface="Symbol" panose="05050102010706020507" pitchFamily="18" charset="2"/>
              </a:rPr>
              <a:t>a</a:t>
            </a:r>
            <a:r>
              <a:rPr lang="en-US" sz="2400" dirty="0"/>
              <a:t> </a:t>
            </a:r>
            <a:r>
              <a:rPr lang="en-US" sz="2400" dirty="0" err="1"/>
              <a:t>parallelo</a:t>
            </a:r>
            <a:r>
              <a:rPr lang="en-US" sz="2400" dirty="0"/>
              <a:t> ha </a:t>
            </a:r>
            <a:r>
              <a:rPr lang="en-US" sz="2400" dirty="0" err="1"/>
              <a:t>energia</a:t>
            </a:r>
            <a:r>
              <a:rPr lang="en-US" sz="2400" dirty="0"/>
              <a:t> </a:t>
            </a:r>
            <a:r>
              <a:rPr lang="en-US" sz="2400" dirty="0" err="1"/>
              <a:t>minore</a:t>
            </a:r>
            <a:r>
              <a:rPr lang="en-US" sz="2400" dirty="0"/>
              <a:t> </a:t>
            </a:r>
            <a:r>
              <a:rPr lang="en-US" sz="2400" dirty="0" err="1"/>
              <a:t>dello</a:t>
            </a:r>
            <a:r>
              <a:rPr lang="en-US" sz="2400" dirty="0"/>
              <a:t> </a:t>
            </a:r>
            <a:r>
              <a:rPr lang="en-US" sz="2400" dirty="0" err="1">
                <a:solidFill>
                  <a:srgbClr val="FF0000"/>
                </a:solidFill>
              </a:rPr>
              <a:t>stato</a:t>
            </a:r>
            <a:r>
              <a:rPr lang="en-US" sz="2400" dirty="0">
                <a:solidFill>
                  <a:srgbClr val="FF0000"/>
                </a:solidFill>
              </a:rPr>
              <a:t> </a:t>
            </a:r>
            <a:r>
              <a:rPr lang="en-US" sz="2400" dirty="0">
                <a:solidFill>
                  <a:srgbClr val="FF0000"/>
                </a:solidFill>
                <a:latin typeface="Symbol" panose="05050102010706020507" pitchFamily="18" charset="2"/>
              </a:rPr>
              <a:t>b</a:t>
            </a:r>
            <a:r>
              <a:rPr lang="en-US" sz="2400" dirty="0"/>
              <a:t> </a:t>
            </a:r>
            <a:r>
              <a:rPr lang="en-US" sz="2400" dirty="0" err="1"/>
              <a:t>antiparallelo</a:t>
            </a:r>
            <a:endParaRPr lang="it-IT" sz="2400" dirty="0"/>
          </a:p>
        </p:txBody>
      </p:sp>
      <p:sp>
        <p:nvSpPr>
          <p:cNvPr id="36" name="Rettangolo 35"/>
          <p:cNvSpPr/>
          <p:nvPr/>
        </p:nvSpPr>
        <p:spPr>
          <a:xfrm>
            <a:off x="76327" y="949175"/>
            <a:ext cx="9022080" cy="1785104"/>
          </a:xfrm>
          <a:prstGeom prst="rect">
            <a:avLst/>
          </a:prstGeom>
        </p:spPr>
        <p:txBody>
          <a:bodyPr wrap="square">
            <a:spAutoFit/>
          </a:bodyPr>
          <a:lstStyle/>
          <a:p>
            <a:r>
              <a:rPr lang="en-US" sz="2200" dirty="0"/>
              <a:t>Per I = ½,  </a:t>
            </a:r>
            <a:r>
              <a:rPr lang="en-US" sz="2200" dirty="0" err="1"/>
              <a:t>alle</a:t>
            </a:r>
            <a:r>
              <a:rPr lang="en-US" sz="2200" dirty="0"/>
              <a:t> due </a:t>
            </a:r>
            <a:r>
              <a:rPr lang="en-US" sz="2200" dirty="0" err="1"/>
              <a:t>orientazioni</a:t>
            </a:r>
            <a:r>
              <a:rPr lang="en-US" sz="2200" dirty="0"/>
              <a:t> di </a:t>
            </a:r>
            <a:r>
              <a:rPr lang="en-US" sz="2200" b="1" dirty="0"/>
              <a:t>m</a:t>
            </a:r>
            <a:r>
              <a:rPr lang="en-US" sz="2200" dirty="0"/>
              <a:t> </a:t>
            </a:r>
            <a:r>
              <a:rPr lang="en-US" sz="2200" dirty="0" err="1"/>
              <a:t>nel</a:t>
            </a:r>
            <a:r>
              <a:rPr lang="en-US" sz="2200" dirty="0"/>
              <a:t> B</a:t>
            </a:r>
            <a:r>
              <a:rPr lang="en-US" sz="2200" baseline="-25000" dirty="0"/>
              <a:t>0</a:t>
            </a:r>
            <a:r>
              <a:rPr lang="en-US" sz="2200" dirty="0"/>
              <a:t> </a:t>
            </a:r>
            <a:r>
              <a:rPr lang="en-US" sz="2200" dirty="0" err="1"/>
              <a:t>corrispondono</a:t>
            </a:r>
            <a:r>
              <a:rPr lang="en-US" sz="2200" dirty="0"/>
              <a:t> due </a:t>
            </a:r>
            <a:r>
              <a:rPr lang="en-US" sz="2200" dirty="0" err="1"/>
              <a:t>stati</a:t>
            </a:r>
            <a:r>
              <a:rPr lang="en-US" sz="2200" dirty="0"/>
              <a:t> di spin a </a:t>
            </a:r>
            <a:r>
              <a:rPr lang="en-US" sz="2200" dirty="0" err="1"/>
              <a:t>diversa</a:t>
            </a:r>
            <a:r>
              <a:rPr lang="en-US" sz="2200" dirty="0"/>
              <a:t> </a:t>
            </a:r>
            <a:r>
              <a:rPr lang="en-US" sz="2200" dirty="0" err="1"/>
              <a:t>energia</a:t>
            </a:r>
            <a:r>
              <a:rPr lang="en-US" sz="2200" dirty="0"/>
              <a:t>:</a:t>
            </a:r>
          </a:p>
          <a:p>
            <a:r>
              <a:rPr lang="en-US" sz="2200" dirty="0"/>
              <a:t>Lo </a:t>
            </a:r>
            <a:r>
              <a:rPr lang="en-US" sz="2200" dirty="0" err="1">
                <a:solidFill>
                  <a:srgbClr val="FF0000"/>
                </a:solidFill>
              </a:rPr>
              <a:t>stato</a:t>
            </a:r>
            <a:r>
              <a:rPr lang="en-US" sz="2200" dirty="0">
                <a:solidFill>
                  <a:srgbClr val="FF0000"/>
                </a:solidFill>
              </a:rPr>
              <a:t> </a:t>
            </a:r>
            <a:r>
              <a:rPr lang="en-US" sz="2200" dirty="0">
                <a:solidFill>
                  <a:srgbClr val="FF0000"/>
                </a:solidFill>
                <a:latin typeface="Symbol" panose="05050102010706020507" pitchFamily="18" charset="2"/>
              </a:rPr>
              <a:t>a</a:t>
            </a:r>
            <a:r>
              <a:rPr lang="en-US" sz="2200" dirty="0"/>
              <a:t>, </a:t>
            </a:r>
            <a:r>
              <a:rPr lang="en-US" sz="2200" dirty="0" err="1"/>
              <a:t>parallelo</a:t>
            </a:r>
            <a:r>
              <a:rPr lang="en-US" sz="2200" dirty="0"/>
              <a:t> con m = + 1/2 </a:t>
            </a:r>
          </a:p>
          <a:p>
            <a:r>
              <a:rPr lang="en-US" sz="2200" dirty="0"/>
              <a:t>Lo </a:t>
            </a:r>
            <a:r>
              <a:rPr lang="en-US" sz="2200" dirty="0" err="1">
                <a:solidFill>
                  <a:srgbClr val="FF0000"/>
                </a:solidFill>
              </a:rPr>
              <a:t>stato</a:t>
            </a:r>
            <a:r>
              <a:rPr lang="en-US" sz="2200" dirty="0">
                <a:solidFill>
                  <a:srgbClr val="FF0000"/>
                </a:solidFill>
              </a:rPr>
              <a:t> </a:t>
            </a:r>
            <a:r>
              <a:rPr lang="en-US" sz="2200" dirty="0">
                <a:solidFill>
                  <a:srgbClr val="FF0000"/>
                </a:solidFill>
                <a:latin typeface="Symbol" panose="05050102010706020507" pitchFamily="18" charset="2"/>
              </a:rPr>
              <a:t>b</a:t>
            </a:r>
            <a:r>
              <a:rPr lang="en-US" sz="2200" dirty="0"/>
              <a:t> </a:t>
            </a:r>
            <a:r>
              <a:rPr lang="en-US" sz="2200" dirty="0" err="1"/>
              <a:t>antiparallelo</a:t>
            </a:r>
            <a:r>
              <a:rPr lang="en-US" sz="2200" dirty="0"/>
              <a:t>, con m = -1/2</a:t>
            </a:r>
          </a:p>
          <a:p>
            <a:endParaRPr lang="it-IT" sz="2200" dirty="0"/>
          </a:p>
        </p:txBody>
      </p:sp>
      <p:sp>
        <p:nvSpPr>
          <p:cNvPr id="37" name="CasellaDiTesto 36"/>
          <p:cNvSpPr txBox="1"/>
          <p:nvPr/>
        </p:nvSpPr>
        <p:spPr>
          <a:xfrm>
            <a:off x="8508275" y="191589"/>
            <a:ext cx="513807" cy="369332"/>
          </a:xfrm>
          <a:prstGeom prst="rect">
            <a:avLst/>
          </a:prstGeom>
          <a:noFill/>
        </p:spPr>
        <p:txBody>
          <a:bodyPr wrap="square" rtlCol="0">
            <a:spAutoFit/>
          </a:bodyPr>
          <a:lstStyle/>
          <a:p>
            <a:r>
              <a:rPr lang="it-IT"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202" y="28622"/>
            <a:ext cx="8316143" cy="1325563"/>
          </a:xfrm>
        </p:spPr>
        <p:txBody>
          <a:bodyPr>
            <a:noAutofit/>
          </a:bodyPr>
          <a:lstStyle/>
          <a:p>
            <a:pPr algn="ctr"/>
            <a:r>
              <a:rPr lang="it-IT" sz="3200" b="1" dirty="0">
                <a:latin typeface="+mn-lt"/>
              </a:rPr>
              <a:t>Precessione del Momento Magnetico attorno alla Direzione del Campo Magnetico B</a:t>
            </a:r>
            <a:r>
              <a:rPr lang="it-IT" sz="3200" b="1" baseline="-25000" dirty="0">
                <a:latin typeface="+mn-lt"/>
              </a:rPr>
              <a:t>o</a:t>
            </a:r>
            <a:br>
              <a:rPr lang="it-IT" sz="3200" b="1" dirty="0">
                <a:latin typeface="+mn-lt"/>
              </a:rPr>
            </a:br>
            <a:r>
              <a:rPr lang="it-IT" sz="2000" dirty="0">
                <a:latin typeface="+mn-lt"/>
              </a:rPr>
              <a:t>(meccanica classica)</a:t>
            </a:r>
          </a:p>
        </p:txBody>
      </p:sp>
      <p:sp>
        <p:nvSpPr>
          <p:cNvPr id="3" name="Segnaposto contenuto 2"/>
          <p:cNvSpPr>
            <a:spLocks noGrp="1"/>
          </p:cNvSpPr>
          <p:nvPr>
            <p:ph idx="1"/>
          </p:nvPr>
        </p:nvSpPr>
        <p:spPr>
          <a:xfrm>
            <a:off x="134115" y="1389020"/>
            <a:ext cx="4328159" cy="5267507"/>
          </a:xfrm>
        </p:spPr>
        <p:txBody>
          <a:bodyPr>
            <a:normAutofit fontScale="92500" lnSpcReduction="20000"/>
          </a:bodyPr>
          <a:lstStyle/>
          <a:p>
            <a:pPr algn="just"/>
            <a:r>
              <a:rPr lang="it-IT" sz="2400" dirty="0"/>
              <a:t>Secondo la descrizione della meccanica classica il B</a:t>
            </a:r>
            <a:r>
              <a:rPr lang="it-IT" sz="2400" baseline="-25000" dirty="0"/>
              <a:t>0</a:t>
            </a:r>
            <a:r>
              <a:rPr lang="it-IT" sz="2400" dirty="0"/>
              <a:t> impone a </a:t>
            </a:r>
            <a:r>
              <a:rPr lang="it-IT" sz="2400" dirty="0">
                <a:latin typeface="Symbol" panose="05050102010706020507" pitchFamily="18" charset="2"/>
              </a:rPr>
              <a:t>m</a:t>
            </a:r>
            <a:r>
              <a:rPr lang="it-IT" sz="2400" dirty="0"/>
              <a:t> un moto di </a:t>
            </a:r>
            <a:r>
              <a:rPr lang="it-IT" sz="2400" b="1" dirty="0"/>
              <a:t>precessione</a:t>
            </a:r>
            <a:r>
              <a:rPr lang="it-IT" sz="2400" dirty="0"/>
              <a:t> (moto rotatorio attorno a un asse) simile a quello di una trottola. Questo viene definito Precessione di </a:t>
            </a:r>
            <a:r>
              <a:rPr lang="it-IT" sz="2400" dirty="0" err="1"/>
              <a:t>Larmor</a:t>
            </a:r>
            <a:r>
              <a:rPr lang="it-IT" sz="2400" dirty="0"/>
              <a:t>: </a:t>
            </a:r>
          </a:p>
          <a:p>
            <a:endParaRPr lang="it-IT" sz="1200" dirty="0">
              <a:solidFill>
                <a:srgbClr val="000000"/>
              </a:solidFill>
              <a:latin typeface="Symbol" panose="05050102010706020507" pitchFamily="18" charset="2"/>
            </a:endParaRPr>
          </a:p>
          <a:p>
            <a:pPr algn="ctr">
              <a:buFont typeface="Symbol" panose="05050102010706020507" pitchFamily="18" charset="2"/>
              <a:buChar char="w"/>
            </a:pPr>
            <a:r>
              <a:rPr lang="it-IT" sz="2400" dirty="0">
                <a:solidFill>
                  <a:srgbClr val="000000"/>
                </a:solidFill>
                <a:latin typeface="Times New Roman" panose="02020603050405020304" pitchFamily="18" charset="0"/>
              </a:rPr>
              <a:t>= 2</a:t>
            </a:r>
            <a:r>
              <a:rPr lang="it-IT" sz="2400" dirty="0">
                <a:solidFill>
                  <a:srgbClr val="000000"/>
                </a:solidFill>
                <a:latin typeface="Symbol" panose="05050102010706020507" pitchFamily="18" charset="2"/>
              </a:rPr>
              <a:t>pn </a:t>
            </a:r>
            <a:r>
              <a:rPr lang="it-IT" sz="2400" dirty="0">
                <a:latin typeface="Symbol" panose="05050102010706020507" pitchFamily="18" charset="2"/>
              </a:rPr>
              <a:t>= g</a:t>
            </a:r>
            <a:r>
              <a:rPr lang="it-IT" sz="2400" dirty="0"/>
              <a:t>B</a:t>
            </a:r>
            <a:r>
              <a:rPr lang="it-IT" sz="2400" baseline="-25000" dirty="0"/>
              <a:t>0</a:t>
            </a:r>
            <a:r>
              <a:rPr lang="it-IT" sz="2400" baseline="-25000" dirty="0">
                <a:latin typeface="Symbol" panose="05050102010706020507" pitchFamily="18" charset="2"/>
              </a:rPr>
              <a:t> </a:t>
            </a:r>
          </a:p>
          <a:p>
            <a:pPr marL="0" indent="0" algn="ctr">
              <a:buNone/>
            </a:pPr>
            <a:endParaRPr lang="it-IT" sz="2400" dirty="0">
              <a:solidFill>
                <a:srgbClr val="000000"/>
              </a:solidFill>
              <a:latin typeface="Symbol" panose="05050102010706020507" pitchFamily="18" charset="2"/>
            </a:endParaRPr>
          </a:p>
          <a:p>
            <a:pPr algn="ctr">
              <a:buFont typeface="Symbol" panose="05050102010706020507" pitchFamily="18" charset="2"/>
              <a:buChar char="w"/>
            </a:pPr>
            <a:r>
              <a:rPr lang="it-IT" sz="2400" dirty="0">
                <a:solidFill>
                  <a:srgbClr val="000000"/>
                </a:solidFill>
                <a:latin typeface="Symbol" panose="05050102010706020507" pitchFamily="18" charset="2"/>
              </a:rPr>
              <a:t>= </a:t>
            </a:r>
            <a:r>
              <a:rPr lang="it-IT" sz="2400" dirty="0">
                <a:solidFill>
                  <a:srgbClr val="000000"/>
                </a:solidFill>
              </a:rPr>
              <a:t>velocità angolare</a:t>
            </a:r>
          </a:p>
          <a:p>
            <a:pPr algn="ctr">
              <a:buFont typeface="Symbol" panose="05050102010706020507" pitchFamily="18" charset="2"/>
              <a:buChar char="n"/>
            </a:pPr>
            <a:r>
              <a:rPr lang="it-IT" sz="2400" dirty="0">
                <a:solidFill>
                  <a:srgbClr val="000000"/>
                </a:solidFill>
                <a:latin typeface="Symbol" panose="05050102010706020507" pitchFamily="18" charset="2"/>
              </a:rPr>
              <a:t>=  </a:t>
            </a:r>
            <a:r>
              <a:rPr lang="it-IT" sz="2400" dirty="0">
                <a:solidFill>
                  <a:srgbClr val="000000"/>
                </a:solidFill>
              </a:rPr>
              <a:t>frequenza di precessione</a:t>
            </a:r>
          </a:p>
          <a:p>
            <a:pPr algn="ctr">
              <a:buFont typeface="Symbol" panose="05050102010706020507" pitchFamily="18" charset="2"/>
              <a:buChar char="n"/>
            </a:pPr>
            <a:endParaRPr lang="it-IT" sz="2400" dirty="0">
              <a:solidFill>
                <a:srgbClr val="000000"/>
              </a:solidFill>
            </a:endParaRPr>
          </a:p>
          <a:p>
            <a:pPr algn="ctr">
              <a:buFont typeface="Symbol" panose="05050102010706020507" pitchFamily="18" charset="2"/>
              <a:buChar char="n"/>
            </a:pPr>
            <a:r>
              <a:rPr lang="it-IT" sz="2400" dirty="0">
                <a:solidFill>
                  <a:srgbClr val="000000"/>
                </a:solidFill>
              </a:rPr>
              <a:t>= </a:t>
            </a:r>
            <a:r>
              <a:rPr lang="it-IT" sz="2400" dirty="0">
                <a:latin typeface="Symbol" panose="05050102010706020507" pitchFamily="18" charset="2"/>
              </a:rPr>
              <a:t>g</a:t>
            </a:r>
            <a:r>
              <a:rPr lang="it-IT" sz="2400" dirty="0"/>
              <a:t>B</a:t>
            </a:r>
            <a:r>
              <a:rPr lang="it-IT" sz="2400" baseline="-25000" dirty="0"/>
              <a:t>0</a:t>
            </a:r>
            <a:r>
              <a:rPr lang="it-IT" sz="2400" dirty="0"/>
              <a:t>/2</a:t>
            </a:r>
            <a:r>
              <a:rPr lang="it-IT" sz="2400" dirty="0">
                <a:latin typeface="Symbol" panose="05050102010706020507" pitchFamily="18" charset="2"/>
              </a:rPr>
              <a:t>p = </a:t>
            </a:r>
            <a:r>
              <a:rPr lang="it-IT" sz="2400" dirty="0">
                <a:solidFill>
                  <a:srgbClr val="FF0000"/>
                </a:solidFill>
              </a:rPr>
              <a:t>frequenza di </a:t>
            </a:r>
            <a:r>
              <a:rPr lang="it-IT" sz="2400" dirty="0" err="1">
                <a:solidFill>
                  <a:srgbClr val="FF0000"/>
                </a:solidFill>
              </a:rPr>
              <a:t>Larmor</a:t>
            </a:r>
            <a:endParaRPr lang="it-IT" sz="2400" dirty="0">
              <a:solidFill>
                <a:srgbClr val="FF0000"/>
              </a:solidFill>
            </a:endParaRPr>
          </a:p>
          <a:p>
            <a:pPr algn="ctr">
              <a:buFont typeface="Symbol" panose="05050102010706020507" pitchFamily="18" charset="2"/>
              <a:buChar char="n"/>
            </a:pPr>
            <a:endParaRPr lang="it-IT" sz="2400" dirty="0">
              <a:solidFill>
                <a:srgbClr val="FF0000"/>
              </a:solidFill>
            </a:endParaRPr>
          </a:p>
          <a:p>
            <a:pPr marL="0" indent="0" algn="ctr">
              <a:buNone/>
            </a:pPr>
            <a:r>
              <a:rPr lang="en-US" sz="2400" dirty="0">
                <a:latin typeface="Symbol" panose="05050102010706020507" pitchFamily="18" charset="2"/>
              </a:rPr>
              <a:t>n</a:t>
            </a:r>
            <a:r>
              <a:rPr lang="en-US" sz="2400" dirty="0"/>
              <a:t> e </a:t>
            </a:r>
            <a:r>
              <a:rPr lang="en-US" sz="2400" dirty="0">
                <a:latin typeface="Symbol" panose="05050102010706020507" pitchFamily="18" charset="2"/>
              </a:rPr>
              <a:t>w</a:t>
            </a:r>
            <a:r>
              <a:rPr lang="en-US" sz="2400" dirty="0"/>
              <a:t> </a:t>
            </a:r>
            <a:r>
              <a:rPr lang="en-US" sz="2400" dirty="0" err="1"/>
              <a:t>dipendono</a:t>
            </a:r>
            <a:r>
              <a:rPr lang="en-US" sz="2400" dirty="0"/>
              <a:t> da B</a:t>
            </a:r>
            <a:r>
              <a:rPr lang="en-US" sz="2400" baseline="-25000" dirty="0"/>
              <a:t>0 </a:t>
            </a:r>
            <a:r>
              <a:rPr lang="en-US" sz="2400" dirty="0"/>
              <a:t>!</a:t>
            </a:r>
            <a:endParaRPr lang="it-IT" sz="2400" dirty="0"/>
          </a:p>
          <a:p>
            <a:pPr marL="0" indent="0">
              <a:buNone/>
            </a:pPr>
            <a:endParaRPr lang="it-IT" dirty="0"/>
          </a:p>
        </p:txBody>
      </p:sp>
      <p:sp>
        <p:nvSpPr>
          <p:cNvPr id="5" name="Segnaposto numero diapositiva 4"/>
          <p:cNvSpPr>
            <a:spLocks noGrp="1"/>
          </p:cNvSpPr>
          <p:nvPr>
            <p:ph type="sldNum" sz="quarter" idx="12"/>
          </p:nvPr>
        </p:nvSpPr>
        <p:spPr/>
        <p:txBody>
          <a:bodyPr/>
          <a:lstStyle/>
          <a:p>
            <a:fld id="{7F2D9E41-254F-4EEE-9CF1-47E39C62BE66}" type="slidenum">
              <a:rPr lang="it-IT" smtClean="0"/>
              <a:t>11</a:t>
            </a:fld>
            <a:endParaRPr lang="it-IT"/>
          </a:p>
        </p:txBody>
      </p:sp>
      <p:pic>
        <p:nvPicPr>
          <p:cNvPr id="4" name="Immagine 3"/>
          <p:cNvPicPr>
            <a:picLocks noChangeAspect="1"/>
          </p:cNvPicPr>
          <p:nvPr/>
        </p:nvPicPr>
        <p:blipFill>
          <a:blip r:embed="rId2"/>
          <a:stretch>
            <a:fillRect/>
          </a:stretch>
        </p:blipFill>
        <p:spPr>
          <a:xfrm>
            <a:off x="4567919" y="1314769"/>
            <a:ext cx="3670111" cy="5273497"/>
          </a:xfrm>
          <a:prstGeom prst="rect">
            <a:avLst/>
          </a:prstGeom>
        </p:spPr>
      </p:pic>
      <p:sp>
        <p:nvSpPr>
          <p:cNvPr id="6" name="CasellaDiTesto 5">
            <a:extLst>
              <a:ext uri="{FF2B5EF4-FFF2-40B4-BE49-F238E27FC236}">
                <a16:creationId xmlns:a16="http://schemas.microsoft.com/office/drawing/2014/main" id="{CB4B44CF-CA67-4E99-BC58-EF58650EBACD}"/>
              </a:ext>
            </a:extLst>
          </p:cNvPr>
          <p:cNvSpPr txBox="1"/>
          <p:nvPr/>
        </p:nvSpPr>
        <p:spPr>
          <a:xfrm>
            <a:off x="7813138" y="2761592"/>
            <a:ext cx="849784" cy="369332"/>
          </a:xfrm>
          <a:prstGeom prst="rect">
            <a:avLst/>
          </a:prstGeom>
          <a:noFill/>
        </p:spPr>
        <p:txBody>
          <a:bodyPr wrap="none" rtlCol="0">
            <a:spAutoFit/>
          </a:bodyPr>
          <a:lstStyle/>
          <a:p>
            <a:r>
              <a:rPr lang="en-US" dirty="0" err="1">
                <a:solidFill>
                  <a:srgbClr val="FF0000"/>
                </a:solidFill>
              </a:rPr>
              <a:t>stato</a:t>
            </a:r>
            <a:r>
              <a:rPr lang="en-US" dirty="0">
                <a:solidFill>
                  <a:srgbClr val="FF0000"/>
                </a:solidFill>
              </a:rPr>
              <a:t> </a:t>
            </a:r>
            <a:r>
              <a:rPr lang="en-US" dirty="0">
                <a:solidFill>
                  <a:srgbClr val="FF0000"/>
                </a:solidFill>
                <a:latin typeface="Symbol" panose="05050102010706020507" pitchFamily="18" charset="2"/>
              </a:rPr>
              <a:t>a</a:t>
            </a:r>
            <a:endParaRPr lang="it-IT" dirty="0"/>
          </a:p>
        </p:txBody>
      </p:sp>
      <p:sp>
        <p:nvSpPr>
          <p:cNvPr id="7" name="CasellaDiTesto 6">
            <a:extLst>
              <a:ext uri="{FF2B5EF4-FFF2-40B4-BE49-F238E27FC236}">
                <a16:creationId xmlns:a16="http://schemas.microsoft.com/office/drawing/2014/main" id="{98B8C544-9DAB-46DA-A5A0-16A3BF103C4D}"/>
              </a:ext>
            </a:extLst>
          </p:cNvPr>
          <p:cNvSpPr txBox="1"/>
          <p:nvPr/>
        </p:nvSpPr>
        <p:spPr>
          <a:xfrm>
            <a:off x="7891623" y="4917871"/>
            <a:ext cx="830548" cy="369332"/>
          </a:xfrm>
          <a:prstGeom prst="rect">
            <a:avLst/>
          </a:prstGeom>
          <a:noFill/>
        </p:spPr>
        <p:txBody>
          <a:bodyPr wrap="none" rtlCol="0">
            <a:spAutoFit/>
          </a:bodyPr>
          <a:lstStyle/>
          <a:p>
            <a:r>
              <a:rPr lang="en-US" dirty="0" err="1">
                <a:solidFill>
                  <a:srgbClr val="FF0000"/>
                </a:solidFill>
              </a:rPr>
              <a:t>stato</a:t>
            </a:r>
            <a:r>
              <a:rPr lang="en-US" dirty="0">
                <a:solidFill>
                  <a:srgbClr val="FF0000"/>
                </a:solidFill>
              </a:rPr>
              <a:t> </a:t>
            </a:r>
            <a:r>
              <a:rPr lang="en-US" dirty="0">
                <a:solidFill>
                  <a:srgbClr val="FF0000"/>
                </a:solidFill>
                <a:latin typeface="Symbol" panose="05050102010706020507" pitchFamily="18" charset="2"/>
              </a:rPr>
              <a:t>b</a:t>
            </a:r>
            <a:endParaRPr lang="it-IT" dirty="0"/>
          </a:p>
        </p:txBody>
      </p:sp>
      <p:sp>
        <p:nvSpPr>
          <p:cNvPr id="8" name="CasellaDiTesto 7"/>
          <p:cNvSpPr txBox="1"/>
          <p:nvPr/>
        </p:nvSpPr>
        <p:spPr>
          <a:xfrm>
            <a:off x="8508275" y="191589"/>
            <a:ext cx="513807" cy="369332"/>
          </a:xfrm>
          <a:prstGeom prst="rect">
            <a:avLst/>
          </a:prstGeom>
          <a:noFill/>
        </p:spPr>
        <p:txBody>
          <a:bodyPr wrap="square" rtlCol="0">
            <a:spAutoFit/>
          </a:bodyPr>
          <a:lstStyle/>
          <a:p>
            <a:r>
              <a:rPr lang="it-IT" dirty="0"/>
              <a:t>11</a:t>
            </a:r>
          </a:p>
        </p:txBody>
      </p:sp>
    </p:spTree>
    <p:extLst>
      <p:ext uri="{BB962C8B-B14F-4D97-AF65-F5344CB8AC3E}">
        <p14:creationId xmlns:p14="http://schemas.microsoft.com/office/powerpoint/2010/main" val="49857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1B69CCF-7BB6-4D5C-8344-9A5B5C4504DB}"/>
              </a:ext>
            </a:extLst>
          </p:cNvPr>
          <p:cNvPicPr>
            <a:picLocks noChangeAspect="1"/>
          </p:cNvPicPr>
          <p:nvPr/>
        </p:nvPicPr>
        <p:blipFill>
          <a:blip r:embed="rId2"/>
          <a:stretch>
            <a:fillRect/>
          </a:stretch>
        </p:blipFill>
        <p:spPr>
          <a:xfrm>
            <a:off x="577943" y="1354185"/>
            <a:ext cx="3617647" cy="3502982"/>
          </a:xfrm>
          <a:prstGeom prst="rect">
            <a:avLst/>
          </a:prstGeom>
        </p:spPr>
      </p:pic>
      <p:sp>
        <p:nvSpPr>
          <p:cNvPr id="3" name="Rettangolo 2">
            <a:extLst>
              <a:ext uri="{FF2B5EF4-FFF2-40B4-BE49-F238E27FC236}">
                <a16:creationId xmlns:a16="http://schemas.microsoft.com/office/drawing/2014/main" id="{02D91614-4C7D-49F3-B005-3FACC47C27C9}"/>
              </a:ext>
            </a:extLst>
          </p:cNvPr>
          <p:cNvSpPr/>
          <p:nvPr/>
        </p:nvSpPr>
        <p:spPr>
          <a:xfrm>
            <a:off x="4195590" y="4504233"/>
            <a:ext cx="3248325" cy="369332"/>
          </a:xfrm>
          <a:prstGeom prst="rect">
            <a:avLst/>
          </a:prstGeom>
        </p:spPr>
        <p:txBody>
          <a:bodyPr wrap="none">
            <a:spAutoFit/>
          </a:bodyPr>
          <a:lstStyle/>
          <a:p>
            <a:r>
              <a:rPr lang="it-IT" b="1" i="1" dirty="0"/>
              <a:t>m </a:t>
            </a:r>
            <a:r>
              <a:rPr lang="it-IT" dirty="0"/>
              <a:t>=</a:t>
            </a:r>
            <a:r>
              <a:rPr lang="it-IT" b="1" i="1" dirty="0"/>
              <a:t> </a:t>
            </a:r>
            <a:r>
              <a:rPr lang="it-IT" dirty="0"/>
              <a:t>numero quantico magnetico</a:t>
            </a:r>
            <a:endParaRPr lang="en-US" dirty="0"/>
          </a:p>
        </p:txBody>
      </p:sp>
      <p:sp>
        <p:nvSpPr>
          <p:cNvPr id="4" name="CasellaDiTesto 3">
            <a:extLst>
              <a:ext uri="{FF2B5EF4-FFF2-40B4-BE49-F238E27FC236}">
                <a16:creationId xmlns:a16="http://schemas.microsoft.com/office/drawing/2014/main" id="{BD8F989D-BA71-4EC1-9335-98D7AC10D1A3}"/>
              </a:ext>
            </a:extLst>
          </p:cNvPr>
          <p:cNvSpPr txBox="1"/>
          <p:nvPr/>
        </p:nvSpPr>
        <p:spPr>
          <a:xfrm>
            <a:off x="1460718" y="2630549"/>
            <a:ext cx="849784" cy="369332"/>
          </a:xfrm>
          <a:prstGeom prst="rect">
            <a:avLst/>
          </a:prstGeom>
          <a:noFill/>
        </p:spPr>
        <p:txBody>
          <a:bodyPr wrap="none" rtlCol="0">
            <a:spAutoFit/>
          </a:bodyPr>
          <a:lstStyle/>
          <a:p>
            <a:r>
              <a:rPr lang="en-US" dirty="0" err="1">
                <a:solidFill>
                  <a:srgbClr val="FF0000"/>
                </a:solidFill>
              </a:rPr>
              <a:t>stato</a:t>
            </a:r>
            <a:r>
              <a:rPr lang="en-US" dirty="0">
                <a:solidFill>
                  <a:srgbClr val="FF0000"/>
                </a:solidFill>
              </a:rPr>
              <a:t> </a:t>
            </a:r>
            <a:r>
              <a:rPr lang="en-US" dirty="0">
                <a:solidFill>
                  <a:srgbClr val="FF0000"/>
                </a:solidFill>
                <a:latin typeface="Symbol" panose="05050102010706020507" pitchFamily="18" charset="2"/>
              </a:rPr>
              <a:t>a</a:t>
            </a:r>
            <a:endParaRPr lang="it-IT" dirty="0"/>
          </a:p>
        </p:txBody>
      </p:sp>
      <p:sp>
        <p:nvSpPr>
          <p:cNvPr id="5" name="CasellaDiTesto 4">
            <a:extLst>
              <a:ext uri="{FF2B5EF4-FFF2-40B4-BE49-F238E27FC236}">
                <a16:creationId xmlns:a16="http://schemas.microsoft.com/office/drawing/2014/main" id="{0D84C827-C794-4625-B5F6-D046092EF2E3}"/>
              </a:ext>
            </a:extLst>
          </p:cNvPr>
          <p:cNvSpPr txBox="1"/>
          <p:nvPr/>
        </p:nvSpPr>
        <p:spPr>
          <a:xfrm>
            <a:off x="3962680" y="3520944"/>
            <a:ext cx="830548" cy="369332"/>
          </a:xfrm>
          <a:prstGeom prst="rect">
            <a:avLst/>
          </a:prstGeom>
          <a:noFill/>
        </p:spPr>
        <p:txBody>
          <a:bodyPr wrap="none" rtlCol="0">
            <a:spAutoFit/>
          </a:bodyPr>
          <a:lstStyle/>
          <a:p>
            <a:r>
              <a:rPr lang="en-US" dirty="0" err="1">
                <a:solidFill>
                  <a:srgbClr val="FF0000"/>
                </a:solidFill>
              </a:rPr>
              <a:t>stato</a:t>
            </a:r>
            <a:r>
              <a:rPr lang="en-US" dirty="0">
                <a:solidFill>
                  <a:srgbClr val="FF0000"/>
                </a:solidFill>
              </a:rPr>
              <a:t> </a:t>
            </a:r>
            <a:r>
              <a:rPr lang="en-US" dirty="0">
                <a:solidFill>
                  <a:srgbClr val="FF0000"/>
                </a:solidFill>
                <a:latin typeface="Symbol" panose="05050102010706020507" pitchFamily="18" charset="2"/>
              </a:rPr>
              <a:t>b</a:t>
            </a:r>
            <a:endParaRPr lang="it-IT" dirty="0"/>
          </a:p>
        </p:txBody>
      </p:sp>
      <p:sp>
        <p:nvSpPr>
          <p:cNvPr id="6" name="CasellaDiTesto 5">
            <a:extLst>
              <a:ext uri="{FF2B5EF4-FFF2-40B4-BE49-F238E27FC236}">
                <a16:creationId xmlns:a16="http://schemas.microsoft.com/office/drawing/2014/main" id="{C477A45A-4EDF-4BA3-8F77-5B88919C0661}"/>
              </a:ext>
            </a:extLst>
          </p:cNvPr>
          <p:cNvSpPr txBox="1"/>
          <p:nvPr/>
        </p:nvSpPr>
        <p:spPr>
          <a:xfrm>
            <a:off x="4307113" y="2307487"/>
            <a:ext cx="4313232" cy="369332"/>
          </a:xfrm>
          <a:prstGeom prst="rect">
            <a:avLst/>
          </a:prstGeom>
          <a:noFill/>
        </p:spPr>
        <p:txBody>
          <a:bodyPr wrap="none" rtlCol="0">
            <a:spAutoFit/>
          </a:bodyPr>
          <a:lstStyle/>
          <a:p>
            <a:r>
              <a:rPr lang="en-US" dirty="0" err="1">
                <a:latin typeface="Symbol" panose="05050102010706020507" pitchFamily="18" charset="2"/>
              </a:rPr>
              <a:t>m</a:t>
            </a:r>
            <a:r>
              <a:rPr lang="en-US" baseline="-25000" dirty="0" err="1"/>
              <a:t>z</a:t>
            </a:r>
            <a:r>
              <a:rPr lang="en-US" baseline="-25000" dirty="0"/>
              <a:t> </a:t>
            </a:r>
            <a:r>
              <a:rPr lang="en-US" dirty="0" err="1"/>
              <a:t>proiezioni</a:t>
            </a:r>
            <a:r>
              <a:rPr lang="en-US" dirty="0"/>
              <a:t> di m </a:t>
            </a:r>
            <a:r>
              <a:rPr lang="en-US" dirty="0" err="1"/>
              <a:t>sull’asse</a:t>
            </a:r>
            <a:r>
              <a:rPr lang="en-US" dirty="0"/>
              <a:t> z (</a:t>
            </a:r>
            <a:r>
              <a:rPr lang="en-US" dirty="0" err="1"/>
              <a:t>direzione</a:t>
            </a:r>
            <a:r>
              <a:rPr lang="en-US" dirty="0"/>
              <a:t> di B</a:t>
            </a:r>
            <a:r>
              <a:rPr lang="en-US" baseline="-25000" dirty="0"/>
              <a:t>0</a:t>
            </a:r>
            <a:r>
              <a:rPr lang="en-US" dirty="0"/>
              <a:t>)</a:t>
            </a:r>
            <a:endParaRPr lang="it-IT" dirty="0"/>
          </a:p>
        </p:txBody>
      </p:sp>
      <p:sp>
        <p:nvSpPr>
          <p:cNvPr id="8" name="CasellaDiTesto 7">
            <a:extLst>
              <a:ext uri="{FF2B5EF4-FFF2-40B4-BE49-F238E27FC236}">
                <a16:creationId xmlns:a16="http://schemas.microsoft.com/office/drawing/2014/main" id="{54142BD0-6249-4374-92BA-601C26F6177F}"/>
              </a:ext>
            </a:extLst>
          </p:cNvPr>
          <p:cNvSpPr txBox="1"/>
          <p:nvPr/>
        </p:nvSpPr>
        <p:spPr>
          <a:xfrm>
            <a:off x="1292240" y="2224783"/>
            <a:ext cx="336952" cy="307777"/>
          </a:xfrm>
          <a:prstGeom prst="rect">
            <a:avLst/>
          </a:prstGeom>
          <a:noFill/>
        </p:spPr>
        <p:txBody>
          <a:bodyPr wrap="none" rtlCol="0">
            <a:spAutoFit/>
          </a:bodyPr>
          <a:lstStyle/>
          <a:p>
            <a:r>
              <a:rPr lang="en-US" sz="1400" dirty="0" err="1">
                <a:latin typeface="Symbol" panose="05050102010706020507" pitchFamily="18" charset="2"/>
              </a:rPr>
              <a:t>m</a:t>
            </a:r>
            <a:r>
              <a:rPr lang="en-US" sz="1400" baseline="-25000" dirty="0" err="1"/>
              <a:t>z</a:t>
            </a:r>
            <a:endParaRPr lang="it-IT" sz="1400" baseline="-25000" dirty="0"/>
          </a:p>
        </p:txBody>
      </p:sp>
      <p:sp>
        <p:nvSpPr>
          <p:cNvPr id="9" name="CasellaDiTesto 8">
            <a:extLst>
              <a:ext uri="{FF2B5EF4-FFF2-40B4-BE49-F238E27FC236}">
                <a16:creationId xmlns:a16="http://schemas.microsoft.com/office/drawing/2014/main" id="{DFE2778C-BBA2-4675-A0BC-D3078EEE862F}"/>
              </a:ext>
            </a:extLst>
          </p:cNvPr>
          <p:cNvSpPr txBox="1"/>
          <p:nvPr/>
        </p:nvSpPr>
        <p:spPr>
          <a:xfrm>
            <a:off x="3096164" y="3408428"/>
            <a:ext cx="336952" cy="307777"/>
          </a:xfrm>
          <a:prstGeom prst="rect">
            <a:avLst/>
          </a:prstGeom>
          <a:noFill/>
        </p:spPr>
        <p:txBody>
          <a:bodyPr wrap="square" rtlCol="0">
            <a:spAutoFit/>
          </a:bodyPr>
          <a:lstStyle/>
          <a:p>
            <a:r>
              <a:rPr lang="en-US" sz="1400" dirty="0" err="1">
                <a:latin typeface="Symbol" panose="05050102010706020507" pitchFamily="18" charset="2"/>
              </a:rPr>
              <a:t>m</a:t>
            </a:r>
            <a:r>
              <a:rPr lang="en-US" sz="1400" baseline="-25000" dirty="0" err="1"/>
              <a:t>z</a:t>
            </a:r>
            <a:endParaRPr lang="it-IT" sz="1400" baseline="-25000" dirty="0"/>
          </a:p>
        </p:txBody>
      </p:sp>
      <p:sp>
        <p:nvSpPr>
          <p:cNvPr id="10" name="Titolo 1"/>
          <p:cNvSpPr txBox="1">
            <a:spLocks/>
          </p:cNvSpPr>
          <p:nvPr/>
        </p:nvSpPr>
        <p:spPr>
          <a:xfrm>
            <a:off x="304202" y="28622"/>
            <a:ext cx="831614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latin typeface="+mn-lt"/>
              </a:rPr>
              <a:t>Precessione del Momento Magnetico attorno alla Direzione del Campo Magnetico B</a:t>
            </a:r>
            <a:r>
              <a:rPr lang="it-IT" sz="3200" b="1" baseline="-25000">
                <a:latin typeface="+mn-lt"/>
              </a:rPr>
              <a:t>o</a:t>
            </a:r>
            <a:br>
              <a:rPr lang="it-IT" sz="3200" b="1">
                <a:latin typeface="+mn-lt"/>
              </a:rPr>
            </a:br>
            <a:r>
              <a:rPr lang="it-IT" sz="2000">
                <a:latin typeface="+mn-lt"/>
              </a:rPr>
              <a:t>(meccanica classica)</a:t>
            </a:r>
            <a:endParaRPr lang="it-IT" sz="2000" dirty="0">
              <a:latin typeface="+mn-lt"/>
            </a:endParaRPr>
          </a:p>
        </p:txBody>
      </p:sp>
      <p:sp>
        <p:nvSpPr>
          <p:cNvPr id="11" name="CasellaDiTesto 10"/>
          <p:cNvSpPr txBox="1"/>
          <p:nvPr/>
        </p:nvSpPr>
        <p:spPr>
          <a:xfrm>
            <a:off x="8508275" y="191589"/>
            <a:ext cx="513807" cy="369332"/>
          </a:xfrm>
          <a:prstGeom prst="rect">
            <a:avLst/>
          </a:prstGeom>
          <a:noFill/>
        </p:spPr>
        <p:txBody>
          <a:bodyPr wrap="square" rtlCol="0">
            <a:spAutoFit/>
          </a:bodyPr>
          <a:lstStyle/>
          <a:p>
            <a:r>
              <a:rPr lang="it-IT" dirty="0"/>
              <a:t>12</a:t>
            </a:r>
          </a:p>
        </p:txBody>
      </p:sp>
      <p:sp>
        <p:nvSpPr>
          <p:cNvPr id="7" name="Rettangolo 2">
            <a:extLst>
              <a:ext uri="{FF2B5EF4-FFF2-40B4-BE49-F238E27FC236}">
                <a16:creationId xmlns:a16="http://schemas.microsoft.com/office/drawing/2014/main" id="{EC22A051-46F0-E911-E4FD-04117F7E96AE}"/>
              </a:ext>
            </a:extLst>
          </p:cNvPr>
          <p:cNvSpPr/>
          <p:nvPr/>
        </p:nvSpPr>
        <p:spPr>
          <a:xfrm>
            <a:off x="160612" y="5075052"/>
            <a:ext cx="8822775" cy="1754326"/>
          </a:xfrm>
          <a:prstGeom prst="rect">
            <a:avLst/>
          </a:prstGeom>
        </p:spPr>
        <p:txBody>
          <a:bodyPr wrap="square">
            <a:spAutoFit/>
          </a:bodyPr>
          <a:lstStyle/>
          <a:p>
            <a:pPr algn="just">
              <a:spcBef>
                <a:spcPct val="0"/>
              </a:spcBef>
            </a:pPr>
            <a:r>
              <a:rPr lang="en-US" dirty="0"/>
              <a:t>Quando </a:t>
            </a:r>
            <a:r>
              <a:rPr lang="en-US" dirty="0" err="1"/>
              <a:t>si</a:t>
            </a:r>
            <a:r>
              <a:rPr lang="en-US" dirty="0"/>
              <a:t> </a:t>
            </a:r>
            <a:r>
              <a:rPr lang="en-US" dirty="0" err="1"/>
              <a:t>applica</a:t>
            </a:r>
            <a:r>
              <a:rPr lang="en-US" dirty="0"/>
              <a:t> un campo </a:t>
            </a:r>
            <a:r>
              <a:rPr lang="en-US" dirty="0" err="1"/>
              <a:t>magnetico</a:t>
            </a:r>
            <a:r>
              <a:rPr lang="en-US" dirty="0"/>
              <a:t> </a:t>
            </a:r>
            <a:r>
              <a:rPr lang="en-US" dirty="0" err="1"/>
              <a:t>esterno</a:t>
            </a:r>
            <a:r>
              <a:rPr lang="en-US" dirty="0"/>
              <a:t> (Bo) </a:t>
            </a:r>
            <a:r>
              <a:rPr lang="en-US" dirty="0" err="1"/>
              <a:t>gli</a:t>
            </a:r>
            <a:r>
              <a:rPr lang="en-US" dirty="0"/>
              <a:t> spin </a:t>
            </a:r>
            <a:r>
              <a:rPr lang="en-US" dirty="0" err="1"/>
              <a:t>dei</a:t>
            </a:r>
            <a:r>
              <a:rPr lang="en-US" dirty="0"/>
              <a:t> nuclei NMR </a:t>
            </a:r>
            <a:r>
              <a:rPr lang="en-US" dirty="0" err="1"/>
              <a:t>attivi</a:t>
            </a:r>
            <a:r>
              <a:rPr lang="en-US" dirty="0"/>
              <a:t> (</a:t>
            </a:r>
            <a:r>
              <a:rPr lang="en-US" b="1" dirty="0">
                <a:solidFill>
                  <a:srgbClr val="C00000"/>
                </a:solidFill>
              </a:rPr>
              <a:t>I </a:t>
            </a:r>
            <a:r>
              <a:rPr lang="en-US" dirty="0" err="1"/>
              <a:t>diverso</a:t>
            </a:r>
            <a:r>
              <a:rPr lang="en-US" dirty="0"/>
              <a:t> da 0) </a:t>
            </a:r>
            <a:r>
              <a:rPr lang="en-US" dirty="0" err="1"/>
              <a:t>si</a:t>
            </a:r>
            <a:r>
              <a:rPr lang="en-US" dirty="0"/>
              <a:t> </a:t>
            </a:r>
            <a:r>
              <a:rPr lang="en-US" dirty="0" err="1"/>
              <a:t>allineano</a:t>
            </a:r>
            <a:r>
              <a:rPr lang="en-US" dirty="0"/>
              <a:t> con il campo. Per </a:t>
            </a:r>
            <a:r>
              <a:rPr lang="en-US" dirty="0" err="1"/>
              <a:t>i</a:t>
            </a:r>
            <a:r>
              <a:rPr lang="en-US" dirty="0"/>
              <a:t> nuclei di </a:t>
            </a:r>
            <a:r>
              <a:rPr lang="en-US" dirty="0" err="1"/>
              <a:t>maggiore</a:t>
            </a:r>
            <a:r>
              <a:rPr lang="en-US" dirty="0"/>
              <a:t> interesse (</a:t>
            </a:r>
            <a:r>
              <a:rPr lang="it-IT" altLang="it-IT" b="1" baseline="30000" dirty="0">
                <a:solidFill>
                  <a:srgbClr val="C00000"/>
                </a:solidFill>
                <a:latin typeface="Calibri (corpo)"/>
              </a:rPr>
              <a:t>13</a:t>
            </a:r>
            <a:r>
              <a:rPr lang="it-IT" altLang="it-IT" b="1" dirty="0">
                <a:solidFill>
                  <a:srgbClr val="C00000"/>
                </a:solidFill>
                <a:latin typeface="Calibri (corpo)"/>
              </a:rPr>
              <a:t>C </a:t>
            </a:r>
            <a:r>
              <a:rPr lang="it-IT" altLang="it-IT" dirty="0">
                <a:latin typeface="Calibri (corpo)"/>
              </a:rPr>
              <a:t>e</a:t>
            </a:r>
            <a:r>
              <a:rPr lang="it-IT" altLang="it-IT" b="1" dirty="0">
                <a:solidFill>
                  <a:srgbClr val="C00000"/>
                </a:solidFill>
                <a:latin typeface="Calibri (corpo)"/>
              </a:rPr>
              <a:t> </a:t>
            </a:r>
            <a:r>
              <a:rPr lang="it-IT" altLang="it-IT" b="1" baseline="30000" dirty="0">
                <a:solidFill>
                  <a:srgbClr val="C00000"/>
                </a:solidFill>
                <a:latin typeface="Calibri (corpo)"/>
              </a:rPr>
              <a:t> 1</a:t>
            </a:r>
            <a:r>
              <a:rPr lang="it-IT" altLang="it-IT" b="1" dirty="0">
                <a:solidFill>
                  <a:srgbClr val="C00000"/>
                </a:solidFill>
                <a:latin typeface="Calibri (corpo)"/>
              </a:rPr>
              <a:t>H; I = ½</a:t>
            </a:r>
            <a:r>
              <a:rPr lang="it-IT" altLang="it-IT" dirty="0">
                <a:latin typeface="Calibri (corpo)"/>
              </a:rPr>
              <a:t>) esistono due possibili orientazioni. Parallelo (stato alfa) e antiparallelo (stato beta) al campo magnetico esterno. Queste due orientazioni hanno due energie differenti. Inoltre, il campo genera un moto di precessione del momento magnetico. Questo può essere anche rappresentato come proiezione sull’asse z che rappresenta la direzione del campo.</a:t>
            </a:r>
          </a:p>
        </p:txBody>
      </p:sp>
    </p:spTree>
    <p:extLst>
      <p:ext uri="{BB962C8B-B14F-4D97-AF65-F5344CB8AC3E}">
        <p14:creationId xmlns:p14="http://schemas.microsoft.com/office/powerpoint/2010/main" val="423812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77541" y="101762"/>
            <a:ext cx="4572000" cy="707886"/>
          </a:xfrm>
          <a:prstGeom prst="rect">
            <a:avLst/>
          </a:prstGeom>
        </p:spPr>
        <p:txBody>
          <a:bodyPr>
            <a:spAutoFit/>
          </a:bodyPr>
          <a:lstStyle/>
          <a:p>
            <a:pPr algn="ctr"/>
            <a:r>
              <a:rPr lang="it-IT" sz="4000" b="1" dirty="0">
                <a:solidFill>
                  <a:srgbClr val="000000"/>
                </a:solidFill>
              </a:rPr>
              <a:t>Transizioni di spin</a:t>
            </a:r>
          </a:p>
        </p:txBody>
      </p:sp>
      <p:sp>
        <p:nvSpPr>
          <p:cNvPr id="3" name="CasellaDiTesto 2"/>
          <p:cNvSpPr txBox="1"/>
          <p:nvPr/>
        </p:nvSpPr>
        <p:spPr>
          <a:xfrm>
            <a:off x="209006" y="872368"/>
            <a:ext cx="8934995" cy="2739211"/>
          </a:xfrm>
          <a:prstGeom prst="rect">
            <a:avLst/>
          </a:prstGeom>
          <a:noFill/>
        </p:spPr>
        <p:txBody>
          <a:bodyPr wrap="square" rtlCol="0">
            <a:spAutoFit/>
          </a:bodyPr>
          <a:lstStyle/>
          <a:p>
            <a:pPr marL="285744" indent="-285744">
              <a:buFont typeface="Arial" panose="020B0604020202020204" pitchFamily="34" charset="0"/>
              <a:buChar char="•"/>
            </a:pPr>
            <a:r>
              <a:rPr lang="it-IT" sz="2400" dirty="0"/>
              <a:t>Avendo il nucleo a disposizione due livelli energetici, se </a:t>
            </a:r>
            <a:r>
              <a:rPr lang="it-IT" sz="2400" i="1" dirty="0"/>
              <a:t>I</a:t>
            </a:r>
            <a:r>
              <a:rPr lang="it-IT" sz="2400" dirty="0"/>
              <a:t> = 1/2, può subire una transizione tra i due stati energetici assorbendo un fotone. </a:t>
            </a:r>
          </a:p>
          <a:p>
            <a:pPr marL="285744" indent="-285744">
              <a:buFont typeface="Arial" panose="020B0604020202020204" pitchFamily="34" charset="0"/>
              <a:buChar char="•"/>
            </a:pPr>
            <a:r>
              <a:rPr lang="it-IT" sz="2400" dirty="0"/>
              <a:t>L’energia del fotone deve essere uguale alla differenza di energia tra i due livelli, secondo la relazione di </a:t>
            </a:r>
            <a:r>
              <a:rPr lang="it-IT" sz="2400" dirty="0" err="1"/>
              <a:t>Planck</a:t>
            </a:r>
            <a:endParaRPr lang="it-IT" sz="2400" dirty="0"/>
          </a:p>
          <a:p>
            <a:pPr marL="285744" indent="-285744">
              <a:buFont typeface="Arial" panose="020B0604020202020204" pitchFamily="34" charset="0"/>
              <a:buChar char="•"/>
            </a:pPr>
            <a:endParaRPr lang="it-IT" sz="2400" dirty="0"/>
          </a:p>
          <a:p>
            <a:pPr algn="ctr"/>
            <a:r>
              <a:rPr lang="it-IT" sz="2400" dirty="0">
                <a:solidFill>
                  <a:srgbClr val="FF0000"/>
                </a:solidFill>
                <a:latin typeface="Symbol" panose="05050102010706020507" pitchFamily="18" charset="2"/>
              </a:rPr>
              <a:t>                                        </a:t>
            </a:r>
            <a:r>
              <a:rPr lang="it-IT" sz="2800" dirty="0">
                <a:solidFill>
                  <a:srgbClr val="FF0000"/>
                </a:solidFill>
                <a:latin typeface="Symbol" panose="05050102010706020507" pitchFamily="18" charset="2"/>
              </a:rPr>
              <a:t>D</a:t>
            </a:r>
            <a:r>
              <a:rPr lang="it-IT" sz="2800" dirty="0">
                <a:solidFill>
                  <a:srgbClr val="FF0000"/>
                </a:solidFill>
              </a:rPr>
              <a:t>E = </a:t>
            </a:r>
            <a:r>
              <a:rPr lang="it-IT" sz="2800" dirty="0" err="1">
                <a:solidFill>
                  <a:srgbClr val="FF0000"/>
                </a:solidFill>
              </a:rPr>
              <a:t>h</a:t>
            </a:r>
            <a:r>
              <a:rPr lang="it-IT" sz="2800" dirty="0" err="1">
                <a:solidFill>
                  <a:srgbClr val="FF0000"/>
                </a:solidFill>
                <a:latin typeface="Symbol" panose="05050102010706020507" pitchFamily="18" charset="2"/>
              </a:rPr>
              <a:t>n</a:t>
            </a:r>
            <a:r>
              <a:rPr lang="it-IT" sz="2800" dirty="0">
                <a:solidFill>
                  <a:srgbClr val="FF0000"/>
                </a:solidFill>
              </a:rPr>
              <a:t>                      </a:t>
            </a:r>
            <a:r>
              <a:rPr lang="it-IT" sz="2400" dirty="0"/>
              <a:t>h = 6.626x10</a:t>
            </a:r>
            <a:r>
              <a:rPr lang="it-IT" sz="2400" baseline="30000" dirty="0"/>
              <a:t>-34</a:t>
            </a:r>
            <a:r>
              <a:rPr lang="it-IT" sz="2400" dirty="0"/>
              <a:t>J s</a:t>
            </a:r>
          </a:p>
        </p:txBody>
      </p:sp>
      <p:sp>
        <p:nvSpPr>
          <p:cNvPr id="4" name="Segnaposto numero diapositiva 3"/>
          <p:cNvSpPr>
            <a:spLocks noGrp="1"/>
          </p:cNvSpPr>
          <p:nvPr>
            <p:ph type="sldNum" sz="quarter" idx="12"/>
          </p:nvPr>
        </p:nvSpPr>
        <p:spPr/>
        <p:txBody>
          <a:bodyPr/>
          <a:lstStyle/>
          <a:p>
            <a:fld id="{7F2D9E41-254F-4EEE-9CF1-47E39C62BE66}" type="slidenum">
              <a:rPr lang="it-IT" smtClean="0"/>
              <a:t>13</a:t>
            </a:fld>
            <a:endParaRPr lang="it-IT"/>
          </a:p>
        </p:txBody>
      </p:sp>
      <p:sp>
        <p:nvSpPr>
          <p:cNvPr id="5" name="Rettangolo 4"/>
          <p:cNvSpPr/>
          <p:nvPr/>
        </p:nvSpPr>
        <p:spPr>
          <a:xfrm>
            <a:off x="1112819" y="4501660"/>
            <a:ext cx="2124299" cy="646331"/>
          </a:xfrm>
          <a:prstGeom prst="rect">
            <a:avLst/>
          </a:prstGeom>
        </p:spPr>
        <p:txBody>
          <a:bodyPr wrap="none">
            <a:spAutoFit/>
          </a:bodyPr>
          <a:lstStyle/>
          <a:p>
            <a:r>
              <a:rPr lang="it-IT" sz="3600" dirty="0">
                <a:latin typeface="Symbol" panose="05050102010706020507" pitchFamily="18" charset="2"/>
              </a:rPr>
              <a:t>n</a:t>
            </a:r>
            <a:r>
              <a:rPr lang="it-IT" sz="3600" dirty="0"/>
              <a:t> = </a:t>
            </a:r>
            <a:r>
              <a:rPr lang="it-IT" sz="3600" dirty="0">
                <a:latin typeface="Symbol" panose="05050102010706020507" pitchFamily="18" charset="2"/>
              </a:rPr>
              <a:t>g</a:t>
            </a:r>
            <a:r>
              <a:rPr lang="it-IT" sz="3600" dirty="0"/>
              <a:t>B</a:t>
            </a:r>
            <a:r>
              <a:rPr lang="it-IT" sz="3600" baseline="-25000" dirty="0"/>
              <a:t>0</a:t>
            </a:r>
            <a:r>
              <a:rPr lang="it-IT" sz="3600" dirty="0"/>
              <a:t>/2</a:t>
            </a:r>
            <a:r>
              <a:rPr lang="it-IT" sz="3600" dirty="0">
                <a:latin typeface="Symbol" panose="05050102010706020507" pitchFamily="18" charset="2"/>
              </a:rPr>
              <a:t>p</a:t>
            </a:r>
            <a:endParaRPr lang="it-IT" sz="3600" dirty="0"/>
          </a:p>
        </p:txBody>
      </p:sp>
      <p:sp>
        <p:nvSpPr>
          <p:cNvPr id="6" name="Rettangolo 5"/>
          <p:cNvSpPr/>
          <p:nvPr/>
        </p:nvSpPr>
        <p:spPr>
          <a:xfrm>
            <a:off x="1185242" y="3952311"/>
            <a:ext cx="1612942" cy="646331"/>
          </a:xfrm>
          <a:prstGeom prst="rect">
            <a:avLst/>
          </a:prstGeom>
        </p:spPr>
        <p:txBody>
          <a:bodyPr wrap="none">
            <a:spAutoFit/>
          </a:bodyPr>
          <a:lstStyle/>
          <a:p>
            <a:r>
              <a:rPr lang="it-IT" sz="3600" dirty="0">
                <a:latin typeface="Symbol" panose="05050102010706020507" pitchFamily="18" charset="2"/>
              </a:rPr>
              <a:t>D</a:t>
            </a:r>
            <a:r>
              <a:rPr lang="it-IT" sz="3600" dirty="0"/>
              <a:t>E = </a:t>
            </a:r>
            <a:r>
              <a:rPr lang="it-IT" sz="3600" dirty="0" err="1"/>
              <a:t>h</a:t>
            </a:r>
            <a:r>
              <a:rPr lang="it-IT" sz="3600" dirty="0" err="1">
                <a:latin typeface="Symbol" panose="05050102010706020507" pitchFamily="18" charset="2"/>
              </a:rPr>
              <a:t>n</a:t>
            </a:r>
            <a:endParaRPr lang="it-IT" sz="3600" dirty="0"/>
          </a:p>
        </p:txBody>
      </p:sp>
      <p:sp>
        <p:nvSpPr>
          <p:cNvPr id="7" name="Freccia a destra 6"/>
          <p:cNvSpPr/>
          <p:nvPr/>
        </p:nvSpPr>
        <p:spPr>
          <a:xfrm>
            <a:off x="3789911" y="4390823"/>
            <a:ext cx="1108364" cy="415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5350075" y="4259992"/>
            <a:ext cx="2634054" cy="646331"/>
          </a:xfrm>
          <a:prstGeom prst="rect">
            <a:avLst/>
          </a:prstGeom>
        </p:spPr>
        <p:txBody>
          <a:bodyPr wrap="none">
            <a:spAutoFit/>
          </a:bodyPr>
          <a:lstStyle/>
          <a:p>
            <a:r>
              <a:rPr lang="it-IT" sz="3600" dirty="0">
                <a:latin typeface="Symbol" panose="05050102010706020507" pitchFamily="18" charset="2"/>
              </a:rPr>
              <a:t>D</a:t>
            </a:r>
            <a:r>
              <a:rPr lang="it-IT" sz="3600" dirty="0"/>
              <a:t>E = h</a:t>
            </a:r>
            <a:r>
              <a:rPr lang="it-IT" sz="3600" dirty="0">
                <a:solidFill>
                  <a:srgbClr val="FF0000"/>
                </a:solidFill>
                <a:latin typeface="Symbol" panose="05050102010706020507" pitchFamily="18" charset="2"/>
              </a:rPr>
              <a:t>g</a:t>
            </a:r>
            <a:r>
              <a:rPr lang="it-IT" sz="3600" dirty="0">
                <a:solidFill>
                  <a:srgbClr val="00B050"/>
                </a:solidFill>
              </a:rPr>
              <a:t>B</a:t>
            </a:r>
            <a:r>
              <a:rPr lang="it-IT" sz="3600" baseline="-25000" dirty="0">
                <a:solidFill>
                  <a:srgbClr val="00B050"/>
                </a:solidFill>
              </a:rPr>
              <a:t>0</a:t>
            </a:r>
            <a:r>
              <a:rPr lang="it-IT" sz="3600" dirty="0"/>
              <a:t>/2</a:t>
            </a:r>
            <a:r>
              <a:rPr lang="it-IT" sz="3600" dirty="0">
                <a:latin typeface="Symbol" panose="05050102010706020507" pitchFamily="18" charset="2"/>
              </a:rPr>
              <a:t>p</a:t>
            </a:r>
          </a:p>
        </p:txBody>
      </p:sp>
      <p:sp>
        <p:nvSpPr>
          <p:cNvPr id="9" name="Rettangolo 8"/>
          <p:cNvSpPr/>
          <p:nvPr/>
        </p:nvSpPr>
        <p:spPr>
          <a:xfrm>
            <a:off x="3" y="5396124"/>
            <a:ext cx="8795657" cy="1077218"/>
          </a:xfrm>
          <a:prstGeom prst="rect">
            <a:avLst/>
          </a:prstGeom>
        </p:spPr>
        <p:txBody>
          <a:bodyPr wrap="square">
            <a:spAutoFit/>
          </a:bodyPr>
          <a:lstStyle/>
          <a:p>
            <a:pPr algn="ctr"/>
            <a:r>
              <a:rPr lang="it-IT" dirty="0"/>
              <a:t> </a:t>
            </a:r>
            <a:r>
              <a:rPr lang="it-IT" sz="3200" b="1" dirty="0"/>
              <a:t>∆E </a:t>
            </a:r>
            <a:r>
              <a:rPr lang="it-IT" sz="3200" b="1" dirty="0">
                <a:latin typeface="+mj-lt"/>
              </a:rPr>
              <a:t>è direttamente proporzionale al </a:t>
            </a:r>
            <a:r>
              <a:rPr lang="it-IT" sz="3200" b="1" dirty="0"/>
              <a:t>rapporto giromagnetico </a:t>
            </a:r>
            <a:r>
              <a:rPr lang="it-IT" sz="3200" b="1" dirty="0">
                <a:latin typeface="Symbol" panose="05050102010706020507" pitchFamily="18" charset="2"/>
              </a:rPr>
              <a:t>g </a:t>
            </a:r>
            <a:r>
              <a:rPr lang="it-IT" sz="3200" b="1" dirty="0">
                <a:latin typeface="+mj-lt"/>
              </a:rPr>
              <a:t>e</a:t>
            </a:r>
            <a:r>
              <a:rPr lang="it-IT" sz="3200" b="1" dirty="0">
                <a:latin typeface="Symbol" panose="05050102010706020507" pitchFamily="18" charset="2"/>
              </a:rPr>
              <a:t> </a:t>
            </a:r>
            <a:r>
              <a:rPr lang="it-IT" sz="3200" b="1" dirty="0">
                <a:latin typeface="+mj-lt"/>
              </a:rPr>
              <a:t>a B</a:t>
            </a:r>
            <a:r>
              <a:rPr lang="it-IT" sz="3200" b="1" baseline="-25000" dirty="0">
                <a:latin typeface="+mj-lt"/>
              </a:rPr>
              <a:t>0</a:t>
            </a:r>
          </a:p>
        </p:txBody>
      </p:sp>
      <p:sp>
        <p:nvSpPr>
          <p:cNvPr id="10" name="CasellaDiTesto 9"/>
          <p:cNvSpPr txBox="1"/>
          <p:nvPr/>
        </p:nvSpPr>
        <p:spPr>
          <a:xfrm>
            <a:off x="8508275" y="191589"/>
            <a:ext cx="513807" cy="369332"/>
          </a:xfrm>
          <a:prstGeom prst="rect">
            <a:avLst/>
          </a:prstGeom>
          <a:noFill/>
        </p:spPr>
        <p:txBody>
          <a:bodyPr wrap="square" rtlCol="0">
            <a:spAutoFit/>
          </a:bodyPr>
          <a:lstStyle/>
          <a:p>
            <a:r>
              <a:rPr lang="it-IT" dirty="0"/>
              <a:t>14</a:t>
            </a:r>
          </a:p>
        </p:txBody>
      </p:sp>
    </p:spTree>
    <p:extLst>
      <p:ext uri="{BB962C8B-B14F-4D97-AF65-F5344CB8AC3E}">
        <p14:creationId xmlns:p14="http://schemas.microsoft.com/office/powerpoint/2010/main" val="232360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70155" y="2"/>
            <a:ext cx="7886700" cy="1325563"/>
          </a:xfrm>
        </p:spPr>
        <p:txBody>
          <a:bodyPr/>
          <a:lstStyle/>
          <a:p>
            <a:pPr algn="ctr"/>
            <a:r>
              <a:rPr lang="it-IT" b="1" dirty="0">
                <a:latin typeface="+mn-lt"/>
              </a:rPr>
              <a:t>Risonanza</a:t>
            </a:r>
          </a:p>
        </p:txBody>
      </p:sp>
      <p:sp>
        <p:nvSpPr>
          <p:cNvPr id="4" name="Segnaposto numero diapositiva 3"/>
          <p:cNvSpPr>
            <a:spLocks noGrp="1"/>
          </p:cNvSpPr>
          <p:nvPr>
            <p:ph type="sldNum" sz="quarter" idx="12"/>
          </p:nvPr>
        </p:nvSpPr>
        <p:spPr/>
        <p:txBody>
          <a:bodyPr/>
          <a:lstStyle/>
          <a:p>
            <a:fld id="{7F2D9E41-254F-4EEE-9CF1-47E39C62BE66}" type="slidenum">
              <a:rPr lang="it-IT" smtClean="0"/>
              <a:t>14</a:t>
            </a:fld>
            <a:endParaRPr lang="it-IT"/>
          </a:p>
        </p:txBody>
      </p:sp>
      <p:pic>
        <p:nvPicPr>
          <p:cNvPr id="5" name="Immagine 4"/>
          <p:cNvPicPr>
            <a:picLocks noChangeAspect="1"/>
          </p:cNvPicPr>
          <p:nvPr/>
        </p:nvPicPr>
        <p:blipFill rotWithShape="1">
          <a:blip r:embed="rId3"/>
          <a:srcRect t="7450"/>
          <a:stretch/>
        </p:blipFill>
        <p:spPr>
          <a:xfrm>
            <a:off x="114704" y="1325565"/>
            <a:ext cx="4774592" cy="4842716"/>
          </a:xfrm>
          <a:prstGeom prst="rect">
            <a:avLst/>
          </a:prstGeom>
        </p:spPr>
      </p:pic>
      <p:sp>
        <p:nvSpPr>
          <p:cNvPr id="7" name="CasellaDiTesto 6"/>
          <p:cNvSpPr txBox="1"/>
          <p:nvPr/>
        </p:nvSpPr>
        <p:spPr>
          <a:xfrm>
            <a:off x="8508275" y="191589"/>
            <a:ext cx="513807" cy="369332"/>
          </a:xfrm>
          <a:prstGeom prst="rect">
            <a:avLst/>
          </a:prstGeom>
          <a:noFill/>
        </p:spPr>
        <p:txBody>
          <a:bodyPr wrap="square" rtlCol="0">
            <a:spAutoFit/>
          </a:bodyPr>
          <a:lstStyle/>
          <a:p>
            <a:r>
              <a:rPr lang="it-IT" dirty="0"/>
              <a:t>13</a:t>
            </a:r>
          </a:p>
        </p:txBody>
      </p:sp>
      <p:sp>
        <p:nvSpPr>
          <p:cNvPr id="2" name="CasellaDiTesto 2">
            <a:extLst>
              <a:ext uri="{FF2B5EF4-FFF2-40B4-BE49-F238E27FC236}">
                <a16:creationId xmlns:a16="http://schemas.microsoft.com/office/drawing/2014/main" id="{584CAF9F-9C59-D41D-504F-97A5279552AB}"/>
              </a:ext>
            </a:extLst>
          </p:cNvPr>
          <p:cNvSpPr txBox="1"/>
          <p:nvPr/>
        </p:nvSpPr>
        <p:spPr>
          <a:xfrm>
            <a:off x="5136592" y="1089165"/>
            <a:ext cx="3575714" cy="5632311"/>
          </a:xfrm>
          <a:prstGeom prst="rect">
            <a:avLst/>
          </a:prstGeom>
          <a:noFill/>
        </p:spPr>
        <p:txBody>
          <a:bodyPr wrap="square" rtlCol="0">
            <a:spAutoFit/>
          </a:bodyPr>
          <a:lstStyle/>
          <a:p>
            <a:pPr algn="just"/>
            <a:r>
              <a:rPr lang="it-IT" dirty="0"/>
              <a:t>In sostanza posso utilizzare fotoni nel campo delle radiofrequenze per promuovere spin dei nuclei dallo stato alfa (allineato al campo magnetico esterno) allo stato beta a più alta energia, che è opposto al campo magnetico esterno. </a:t>
            </a:r>
            <a:r>
              <a:rPr lang="it-IT" b="1" dirty="0"/>
              <a:t>I nuclei vanno quindi in risonanza. </a:t>
            </a:r>
            <a:r>
              <a:rPr lang="it-IT" dirty="0"/>
              <a:t>Per fare avvenire queste transizioni occorrono fotoni con basse energie in quanto i </a:t>
            </a:r>
            <a:r>
              <a:rPr lang="it-IT" dirty="0">
                <a:latin typeface="Symbol" panose="05050102010706020507" pitchFamily="18" charset="2"/>
              </a:rPr>
              <a:t>D</a:t>
            </a:r>
            <a:r>
              <a:rPr lang="it-IT" dirty="0"/>
              <a:t>E sono abbastanza piccoli. I </a:t>
            </a:r>
            <a:r>
              <a:rPr lang="it-IT" dirty="0">
                <a:latin typeface="Symbol" panose="05050102010706020507" pitchFamily="18" charset="2"/>
              </a:rPr>
              <a:t>D</a:t>
            </a:r>
            <a:r>
              <a:rPr lang="it-IT" dirty="0"/>
              <a:t>E dipendono dal rapporto giromagnetico che è una caratteristica propria del nucleo in esame e dal valore del campo magnetico esterno. Quindi questi </a:t>
            </a:r>
            <a:r>
              <a:rPr lang="it-IT" dirty="0">
                <a:latin typeface="Symbol" panose="05050102010706020507" pitchFamily="18" charset="2"/>
              </a:rPr>
              <a:t>D</a:t>
            </a:r>
            <a:r>
              <a:rPr lang="it-IT" dirty="0"/>
              <a:t>E non hanno valori fissi ma dipendono dallo</a:t>
            </a:r>
            <a:r>
              <a:rPr lang="it-IT" b="1" dirty="0"/>
              <a:t> strumento con cui lavoro </a:t>
            </a:r>
            <a:r>
              <a:rPr lang="it-IT" dirty="0"/>
              <a:t>(dipendono dal campo magnetico applicato).</a:t>
            </a:r>
          </a:p>
        </p:txBody>
      </p:sp>
    </p:spTree>
    <p:extLst>
      <p:ext uri="{BB962C8B-B14F-4D97-AF65-F5344CB8AC3E}">
        <p14:creationId xmlns:p14="http://schemas.microsoft.com/office/powerpoint/2010/main" val="242240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latin typeface="+mn-lt"/>
              </a:rPr>
              <a:t>Condizione di Risonanza</a:t>
            </a:r>
          </a:p>
        </p:txBody>
      </p:sp>
      <p:pic>
        <p:nvPicPr>
          <p:cNvPr id="6" name="Segnaposto contenuto 5"/>
          <p:cNvPicPr>
            <a:picLocks noGrp="1" noChangeAspect="1"/>
          </p:cNvPicPr>
          <p:nvPr>
            <p:ph idx="1"/>
          </p:nvPr>
        </p:nvPicPr>
        <p:blipFill rotWithShape="1">
          <a:blip r:embed="rId2"/>
          <a:srcRect r="24327"/>
          <a:stretch/>
        </p:blipFill>
        <p:spPr>
          <a:xfrm>
            <a:off x="1679651" y="1933782"/>
            <a:ext cx="5784698" cy="4000882"/>
          </a:xfrm>
          <a:prstGeom prst="rect">
            <a:avLst/>
          </a:prstGeom>
        </p:spPr>
      </p:pic>
      <p:sp>
        <p:nvSpPr>
          <p:cNvPr id="3" name="Segnaposto numero diapositiva 2"/>
          <p:cNvSpPr>
            <a:spLocks noGrp="1"/>
          </p:cNvSpPr>
          <p:nvPr>
            <p:ph type="sldNum" sz="quarter" idx="12"/>
          </p:nvPr>
        </p:nvSpPr>
        <p:spPr/>
        <p:txBody>
          <a:bodyPr/>
          <a:lstStyle/>
          <a:p>
            <a:fld id="{7F2D9E41-254F-4EEE-9CF1-47E39C62BE66}" type="slidenum">
              <a:rPr lang="it-IT" smtClean="0"/>
              <a:t>15</a:t>
            </a:fld>
            <a:endParaRPr lang="it-IT"/>
          </a:p>
        </p:txBody>
      </p:sp>
      <p:sp>
        <p:nvSpPr>
          <p:cNvPr id="5" name="CasellaDiTesto 4"/>
          <p:cNvSpPr txBox="1"/>
          <p:nvPr/>
        </p:nvSpPr>
        <p:spPr>
          <a:xfrm>
            <a:off x="8508275" y="191589"/>
            <a:ext cx="513807" cy="369332"/>
          </a:xfrm>
          <a:prstGeom prst="rect">
            <a:avLst/>
          </a:prstGeom>
          <a:noFill/>
        </p:spPr>
        <p:txBody>
          <a:bodyPr wrap="square" rtlCol="0">
            <a:spAutoFit/>
          </a:bodyPr>
          <a:lstStyle/>
          <a:p>
            <a:r>
              <a:rPr lang="it-IT" dirty="0"/>
              <a:t>16</a:t>
            </a:r>
          </a:p>
        </p:txBody>
      </p:sp>
      <p:sp>
        <p:nvSpPr>
          <p:cNvPr id="4" name="CasellaDiTesto 2">
            <a:extLst>
              <a:ext uri="{FF2B5EF4-FFF2-40B4-BE49-F238E27FC236}">
                <a16:creationId xmlns:a16="http://schemas.microsoft.com/office/drawing/2014/main" id="{6015F7EE-8694-C471-952B-695FBC1868C7}"/>
              </a:ext>
            </a:extLst>
          </p:cNvPr>
          <p:cNvSpPr txBox="1"/>
          <p:nvPr/>
        </p:nvSpPr>
        <p:spPr>
          <a:xfrm>
            <a:off x="463080" y="5721556"/>
            <a:ext cx="8045195" cy="923330"/>
          </a:xfrm>
          <a:prstGeom prst="rect">
            <a:avLst/>
          </a:prstGeom>
          <a:noFill/>
        </p:spPr>
        <p:txBody>
          <a:bodyPr wrap="square" rtlCol="0">
            <a:spAutoFit/>
          </a:bodyPr>
          <a:lstStyle/>
          <a:p>
            <a:pPr algn="just"/>
            <a:r>
              <a:rPr lang="it-IT" dirty="0"/>
              <a:t>Affinché un nucleo vada in risonanza (transizione da stato alfa a stato beta) occorre che assorba un fotone di un’onda elettromagnetica (luce) che soddisfi la relazione di </a:t>
            </a:r>
            <a:r>
              <a:rPr lang="it-IT" dirty="0" err="1"/>
              <a:t>Larmor</a:t>
            </a:r>
            <a:r>
              <a:rPr lang="it-IT" dirty="0"/>
              <a:t>.</a:t>
            </a:r>
          </a:p>
        </p:txBody>
      </p:sp>
    </p:spTree>
    <p:extLst>
      <p:ext uri="{BB962C8B-B14F-4D97-AF65-F5344CB8AC3E}">
        <p14:creationId xmlns:p14="http://schemas.microsoft.com/office/powerpoint/2010/main" val="312651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70155" y="2"/>
            <a:ext cx="7886700" cy="1325563"/>
          </a:xfrm>
        </p:spPr>
        <p:txBody>
          <a:bodyPr/>
          <a:lstStyle/>
          <a:p>
            <a:pPr algn="ctr"/>
            <a:r>
              <a:rPr lang="it-IT" b="1" dirty="0">
                <a:latin typeface="+mn-lt"/>
              </a:rPr>
              <a:t>Risonanza</a:t>
            </a:r>
          </a:p>
        </p:txBody>
      </p:sp>
      <p:sp>
        <p:nvSpPr>
          <p:cNvPr id="3" name="Segnaposto contenuto 2"/>
          <p:cNvSpPr>
            <a:spLocks noGrp="1"/>
          </p:cNvSpPr>
          <p:nvPr>
            <p:ph idx="1"/>
          </p:nvPr>
        </p:nvSpPr>
        <p:spPr>
          <a:xfrm>
            <a:off x="698319" y="1068394"/>
            <a:ext cx="7886700" cy="5208947"/>
          </a:xfrm>
        </p:spPr>
        <p:txBody>
          <a:bodyPr>
            <a:normAutofit fontScale="92500" lnSpcReduction="10000"/>
          </a:bodyPr>
          <a:lstStyle/>
          <a:p>
            <a:r>
              <a:rPr lang="it-IT" dirty="0"/>
              <a:t>In un forte campo magnetico B</a:t>
            </a:r>
            <a:r>
              <a:rPr lang="it-IT" baseline="-25000" dirty="0"/>
              <a:t>0</a:t>
            </a:r>
            <a:r>
              <a:rPr lang="it-IT" dirty="0"/>
              <a:t>, i due stati di spin nucleare hanno energia diversa.</a:t>
            </a:r>
          </a:p>
          <a:p>
            <a:r>
              <a:rPr lang="it-IT" dirty="0"/>
              <a:t>Se il nucleo in precessione viene irradiato con una radiazione elettromagnetica di frequenza uguale a quella di precessione (</a:t>
            </a:r>
            <a:r>
              <a:rPr lang="it-IT" dirty="0" err="1"/>
              <a:t>Larmor</a:t>
            </a:r>
            <a:r>
              <a:rPr lang="it-IT" dirty="0"/>
              <a:t>) si ha assorbimento di energia e inversione dello stato di spin.</a:t>
            </a:r>
          </a:p>
          <a:p>
            <a:r>
              <a:rPr lang="it-IT" dirty="0"/>
              <a:t>La </a:t>
            </a:r>
            <a:r>
              <a:rPr lang="it-IT" dirty="0">
                <a:solidFill>
                  <a:srgbClr val="FF0000"/>
                </a:solidFill>
              </a:rPr>
              <a:t>risonanza</a:t>
            </a:r>
            <a:r>
              <a:rPr lang="it-IT" dirty="0"/>
              <a:t> è l’inversione dello stato di spin di un nucleo a seguito dell’assorbimento di energia di una radiazione elettromagnetica. </a:t>
            </a:r>
          </a:p>
          <a:p>
            <a:r>
              <a:rPr lang="it-IT" dirty="0"/>
              <a:t>La radiazione deve avere una frequenza pari a quella di precessione del nucleo. </a:t>
            </a:r>
          </a:p>
          <a:p>
            <a:r>
              <a:rPr lang="it-IT" dirty="0"/>
              <a:t>La frequenza di precessione è nota come </a:t>
            </a:r>
            <a:r>
              <a:rPr lang="it-IT" dirty="0">
                <a:solidFill>
                  <a:srgbClr val="FF0000"/>
                </a:solidFill>
              </a:rPr>
              <a:t>frequenza di </a:t>
            </a:r>
            <a:r>
              <a:rPr lang="it-IT" dirty="0" err="1">
                <a:solidFill>
                  <a:srgbClr val="FF0000"/>
                </a:solidFill>
              </a:rPr>
              <a:t>Larmor</a:t>
            </a:r>
            <a:endParaRPr lang="it-IT" dirty="0">
              <a:solidFill>
                <a:srgbClr val="FF0000"/>
              </a:solidFill>
            </a:endParaRPr>
          </a:p>
          <a:p>
            <a:pPr marL="0" indent="0">
              <a:buNone/>
            </a:pPr>
            <a:r>
              <a:rPr lang="it-IT" dirty="0">
                <a:latin typeface="Symbol" panose="05050102010706020507" pitchFamily="18" charset="2"/>
              </a:rPr>
              <a:t>                                </a:t>
            </a:r>
            <a:r>
              <a:rPr lang="it-IT" dirty="0">
                <a:solidFill>
                  <a:srgbClr val="C00000"/>
                </a:solidFill>
                <a:latin typeface="Symbol" panose="05050102010706020507" pitchFamily="18" charset="2"/>
              </a:rPr>
              <a:t>n</a:t>
            </a:r>
            <a:r>
              <a:rPr lang="it-IT" dirty="0">
                <a:solidFill>
                  <a:srgbClr val="C00000"/>
                </a:solidFill>
              </a:rPr>
              <a:t> = </a:t>
            </a:r>
            <a:r>
              <a:rPr lang="it-IT" dirty="0">
                <a:solidFill>
                  <a:srgbClr val="C00000"/>
                </a:solidFill>
                <a:latin typeface="Symbol" panose="05050102010706020507" pitchFamily="18" charset="2"/>
              </a:rPr>
              <a:t>g</a:t>
            </a:r>
            <a:r>
              <a:rPr lang="it-IT" dirty="0">
                <a:solidFill>
                  <a:srgbClr val="C00000"/>
                </a:solidFill>
              </a:rPr>
              <a:t>B</a:t>
            </a:r>
            <a:r>
              <a:rPr lang="it-IT" baseline="-25000" dirty="0">
                <a:solidFill>
                  <a:srgbClr val="C00000"/>
                </a:solidFill>
              </a:rPr>
              <a:t>0</a:t>
            </a:r>
            <a:r>
              <a:rPr lang="it-IT" dirty="0">
                <a:solidFill>
                  <a:srgbClr val="C00000"/>
                </a:solidFill>
              </a:rPr>
              <a:t>/2</a:t>
            </a:r>
            <a:r>
              <a:rPr lang="it-IT" dirty="0">
                <a:solidFill>
                  <a:srgbClr val="C00000"/>
                </a:solidFill>
                <a:latin typeface="Symbol" panose="05050102010706020507" pitchFamily="18" charset="2"/>
              </a:rPr>
              <a:t>p</a:t>
            </a:r>
          </a:p>
          <a:p>
            <a:endParaRPr lang="it-IT" dirty="0"/>
          </a:p>
          <a:p>
            <a:endParaRPr lang="it-IT" dirty="0"/>
          </a:p>
        </p:txBody>
      </p:sp>
      <p:sp>
        <p:nvSpPr>
          <p:cNvPr id="5" name="Segnaposto numero diapositiva 4"/>
          <p:cNvSpPr>
            <a:spLocks noGrp="1"/>
          </p:cNvSpPr>
          <p:nvPr>
            <p:ph type="sldNum" sz="quarter" idx="12"/>
          </p:nvPr>
        </p:nvSpPr>
        <p:spPr/>
        <p:txBody>
          <a:bodyPr/>
          <a:lstStyle/>
          <a:p>
            <a:fld id="{7F2D9E41-254F-4EEE-9CF1-47E39C62BE66}" type="slidenum">
              <a:rPr lang="it-IT" smtClean="0"/>
              <a:t>16</a:t>
            </a:fld>
            <a:endParaRPr lang="it-IT"/>
          </a:p>
        </p:txBody>
      </p:sp>
      <p:sp>
        <p:nvSpPr>
          <p:cNvPr id="6" name="CasellaDiTesto 5"/>
          <p:cNvSpPr txBox="1"/>
          <p:nvPr/>
        </p:nvSpPr>
        <p:spPr>
          <a:xfrm>
            <a:off x="8508275" y="191589"/>
            <a:ext cx="513807" cy="369332"/>
          </a:xfrm>
          <a:prstGeom prst="rect">
            <a:avLst/>
          </a:prstGeom>
          <a:noFill/>
        </p:spPr>
        <p:txBody>
          <a:bodyPr wrap="square" rtlCol="0">
            <a:spAutoFit/>
          </a:bodyPr>
          <a:lstStyle/>
          <a:p>
            <a:r>
              <a:rPr lang="it-IT" dirty="0"/>
              <a:t>15</a:t>
            </a:r>
          </a:p>
        </p:txBody>
      </p:sp>
    </p:spTree>
    <p:extLst>
      <p:ext uri="{BB962C8B-B14F-4D97-AF65-F5344CB8AC3E}">
        <p14:creationId xmlns:p14="http://schemas.microsoft.com/office/powerpoint/2010/main" val="397082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923227" y="2744476"/>
            <a:ext cx="7297544" cy="3078747"/>
          </a:xfrm>
          <a:prstGeom prst="rect">
            <a:avLst/>
          </a:prstGeom>
        </p:spPr>
      </p:pic>
      <p:pic>
        <p:nvPicPr>
          <p:cNvPr id="6" name="Immagine 5"/>
          <p:cNvPicPr>
            <a:picLocks noChangeAspect="1"/>
          </p:cNvPicPr>
          <p:nvPr/>
        </p:nvPicPr>
        <p:blipFill>
          <a:blip r:embed="rId3"/>
          <a:stretch>
            <a:fillRect/>
          </a:stretch>
        </p:blipFill>
        <p:spPr>
          <a:xfrm>
            <a:off x="923227" y="6178839"/>
            <a:ext cx="7260965" cy="377985"/>
          </a:xfrm>
          <a:prstGeom prst="rect">
            <a:avLst/>
          </a:prstGeom>
        </p:spPr>
      </p:pic>
      <p:pic>
        <p:nvPicPr>
          <p:cNvPr id="7" name="Immagine 6"/>
          <p:cNvPicPr>
            <a:picLocks noChangeAspect="1"/>
          </p:cNvPicPr>
          <p:nvPr/>
        </p:nvPicPr>
        <p:blipFill>
          <a:blip r:embed="rId4"/>
          <a:stretch>
            <a:fillRect/>
          </a:stretch>
        </p:blipFill>
        <p:spPr>
          <a:xfrm>
            <a:off x="618308" y="1296518"/>
            <a:ext cx="7718205" cy="506012"/>
          </a:xfrm>
          <a:prstGeom prst="rect">
            <a:avLst/>
          </a:prstGeom>
        </p:spPr>
      </p:pic>
      <p:sp>
        <p:nvSpPr>
          <p:cNvPr id="8" name="Titolo 1">
            <a:extLst>
              <a:ext uri="{FF2B5EF4-FFF2-40B4-BE49-F238E27FC236}">
                <a16:creationId xmlns:a16="http://schemas.microsoft.com/office/drawing/2014/main" id="{10C4AF3E-5F2A-420F-A4A7-8A1E2F5D01F3}"/>
              </a:ext>
            </a:extLst>
          </p:cNvPr>
          <p:cNvSpPr txBox="1">
            <a:spLocks/>
          </p:cNvSpPr>
          <p:nvPr/>
        </p:nvSpPr>
        <p:spPr>
          <a:xfrm>
            <a:off x="268762" y="201"/>
            <a:ext cx="86064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latin typeface="+mn-lt"/>
              </a:rPr>
              <a:t>Frequenze di risonanza in un campo magnetico</a:t>
            </a:r>
          </a:p>
        </p:txBody>
      </p:sp>
      <p:sp>
        <p:nvSpPr>
          <p:cNvPr id="9" name="CasellaDiTesto 8">
            <a:extLst>
              <a:ext uri="{FF2B5EF4-FFF2-40B4-BE49-F238E27FC236}">
                <a16:creationId xmlns:a16="http://schemas.microsoft.com/office/drawing/2014/main" id="{92B37D06-B3F9-4802-8AF0-62ED78F9E19F}"/>
              </a:ext>
            </a:extLst>
          </p:cNvPr>
          <p:cNvSpPr txBox="1"/>
          <p:nvPr/>
        </p:nvSpPr>
        <p:spPr>
          <a:xfrm>
            <a:off x="841686" y="1802532"/>
            <a:ext cx="3748607" cy="461665"/>
          </a:xfrm>
          <a:prstGeom prst="rect">
            <a:avLst/>
          </a:prstGeom>
          <a:noFill/>
        </p:spPr>
        <p:txBody>
          <a:bodyPr wrap="square" rtlCol="0">
            <a:spAutoFit/>
          </a:bodyPr>
          <a:lstStyle/>
          <a:p>
            <a:r>
              <a:rPr lang="it-IT" sz="2400" dirty="0">
                <a:latin typeface="Symbol" panose="05050102010706020507" pitchFamily="18" charset="2"/>
              </a:rPr>
              <a:t>n</a:t>
            </a:r>
            <a:r>
              <a:rPr lang="it-IT" sz="2400" dirty="0"/>
              <a:t> = </a:t>
            </a:r>
            <a:r>
              <a:rPr lang="it-IT" sz="2400" dirty="0">
                <a:latin typeface="Symbol" panose="05050102010706020507" pitchFamily="18" charset="2"/>
              </a:rPr>
              <a:t>g</a:t>
            </a:r>
            <a:r>
              <a:rPr lang="it-IT" sz="2400" dirty="0"/>
              <a:t>B</a:t>
            </a:r>
            <a:r>
              <a:rPr lang="it-IT" sz="2400" baseline="-25000" dirty="0"/>
              <a:t>0</a:t>
            </a:r>
            <a:r>
              <a:rPr lang="it-IT" sz="2400" dirty="0"/>
              <a:t>/2</a:t>
            </a:r>
            <a:r>
              <a:rPr lang="it-IT" sz="2400" dirty="0">
                <a:latin typeface="Symbol" panose="05050102010706020507" pitchFamily="18" charset="2"/>
              </a:rPr>
              <a:t>p  </a:t>
            </a:r>
            <a:r>
              <a:rPr lang="en-US" sz="2400" dirty="0"/>
              <a:t>per </a:t>
            </a:r>
            <a:r>
              <a:rPr lang="en-US" sz="2400" dirty="0">
                <a:solidFill>
                  <a:srgbClr val="00B050"/>
                </a:solidFill>
              </a:rPr>
              <a:t>B</a:t>
            </a:r>
            <a:r>
              <a:rPr lang="en-US" sz="2400" baseline="-25000" dirty="0">
                <a:solidFill>
                  <a:srgbClr val="00B050"/>
                </a:solidFill>
              </a:rPr>
              <a:t>0</a:t>
            </a:r>
            <a:r>
              <a:rPr lang="en-US" sz="2400" dirty="0">
                <a:solidFill>
                  <a:srgbClr val="00B050"/>
                </a:solidFill>
              </a:rPr>
              <a:t> = 4.7 Tesla</a:t>
            </a:r>
            <a:r>
              <a:rPr lang="en-US" sz="2400" dirty="0"/>
              <a:t> </a:t>
            </a:r>
            <a:endParaRPr lang="it-IT" sz="2400" dirty="0"/>
          </a:p>
        </p:txBody>
      </p:sp>
      <p:sp>
        <p:nvSpPr>
          <p:cNvPr id="2" name="CasellaDiTesto 1"/>
          <p:cNvSpPr txBox="1"/>
          <p:nvPr/>
        </p:nvSpPr>
        <p:spPr>
          <a:xfrm>
            <a:off x="5752348" y="1878501"/>
            <a:ext cx="1978427" cy="400110"/>
          </a:xfrm>
          <a:prstGeom prst="rect">
            <a:avLst/>
          </a:prstGeom>
          <a:solidFill>
            <a:srgbClr val="FFFF00"/>
          </a:solidFill>
        </p:spPr>
        <p:txBody>
          <a:bodyPr wrap="none" rtlCol="0">
            <a:spAutoFit/>
          </a:bodyPr>
          <a:lstStyle/>
          <a:p>
            <a:r>
              <a:rPr lang="it-IT" sz="2000" dirty="0">
                <a:latin typeface="Symbol" panose="05050102010706020507" pitchFamily="18" charset="2"/>
              </a:rPr>
              <a:t>g </a:t>
            </a:r>
            <a:r>
              <a:rPr lang="it-IT" sz="2000" dirty="0"/>
              <a:t>(</a:t>
            </a:r>
            <a:r>
              <a:rPr lang="it-IT" sz="2000" baseline="30000" dirty="0"/>
              <a:t>1</a:t>
            </a:r>
            <a:r>
              <a:rPr lang="it-IT" sz="2000" dirty="0"/>
              <a:t>H) ~</a:t>
            </a:r>
            <a:r>
              <a:rPr lang="it-IT" sz="2000" dirty="0">
                <a:latin typeface="Symbol" panose="05050102010706020507" pitchFamily="18" charset="2"/>
              </a:rPr>
              <a:t> 4 g </a:t>
            </a:r>
            <a:r>
              <a:rPr lang="it-IT" sz="2000" dirty="0"/>
              <a:t>(</a:t>
            </a:r>
            <a:r>
              <a:rPr lang="it-IT" sz="2000" baseline="30000" dirty="0"/>
              <a:t>13</a:t>
            </a:r>
            <a:r>
              <a:rPr lang="it-IT" sz="2000" dirty="0"/>
              <a:t>C) !</a:t>
            </a:r>
          </a:p>
        </p:txBody>
      </p:sp>
      <p:sp>
        <p:nvSpPr>
          <p:cNvPr id="10" name="CasellaDiTesto 9"/>
          <p:cNvSpPr txBox="1"/>
          <p:nvPr/>
        </p:nvSpPr>
        <p:spPr>
          <a:xfrm>
            <a:off x="8508275" y="191589"/>
            <a:ext cx="513807" cy="369332"/>
          </a:xfrm>
          <a:prstGeom prst="rect">
            <a:avLst/>
          </a:prstGeom>
          <a:noFill/>
        </p:spPr>
        <p:txBody>
          <a:bodyPr wrap="square" rtlCol="0">
            <a:spAutoFit/>
          </a:bodyPr>
          <a:lstStyle/>
          <a:p>
            <a:r>
              <a:rPr lang="it-IT" dirty="0"/>
              <a:t>17</a:t>
            </a:r>
          </a:p>
        </p:txBody>
      </p:sp>
    </p:spTree>
    <p:extLst>
      <p:ext uri="{BB962C8B-B14F-4D97-AF65-F5344CB8AC3E}">
        <p14:creationId xmlns:p14="http://schemas.microsoft.com/office/powerpoint/2010/main" val="271689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3261" y="1229180"/>
            <a:ext cx="8754520" cy="1325563"/>
          </a:xfrm>
        </p:spPr>
        <p:txBody>
          <a:bodyPr>
            <a:noAutofit/>
          </a:bodyPr>
          <a:lstStyle/>
          <a:p>
            <a:r>
              <a:rPr lang="it-IT" sz="2400" dirty="0">
                <a:latin typeface="+mn-lt"/>
              </a:rPr>
              <a:t>Per lo stesso nucleo, la differenza di energia </a:t>
            </a:r>
            <a:r>
              <a:rPr lang="it-IT" sz="2400" dirty="0">
                <a:solidFill>
                  <a:srgbClr val="FF0000"/>
                </a:solidFill>
                <a:latin typeface="Symbol" panose="05050102010706020507" pitchFamily="18" charset="2"/>
              </a:rPr>
              <a:t>D</a:t>
            </a:r>
            <a:r>
              <a:rPr lang="it-IT" sz="2400" dirty="0">
                <a:solidFill>
                  <a:srgbClr val="FF0000"/>
                </a:solidFill>
              </a:rPr>
              <a:t>E </a:t>
            </a:r>
            <a:r>
              <a:rPr lang="it-IT" sz="2400" dirty="0">
                <a:latin typeface="+mn-lt"/>
              </a:rPr>
              <a:t>tra gli stati nucleari di spin aumenta  con l’aumentare dell’intensità di B</a:t>
            </a:r>
            <a:r>
              <a:rPr lang="it-IT" sz="2400" baseline="-25000" dirty="0">
                <a:latin typeface="+mn-lt"/>
              </a:rPr>
              <a:t>0</a:t>
            </a:r>
            <a:r>
              <a:rPr lang="it-IT" sz="2400" dirty="0">
                <a:latin typeface="+mn-lt"/>
              </a:rPr>
              <a:t>. Ad esempio per i nuclei di 1H a 4.70 T la frequenza di risonanza è 200 MHz mentre  a 7 T è 300 MHz.</a:t>
            </a:r>
            <a:br>
              <a:rPr lang="it-IT" sz="2400" dirty="0">
                <a:latin typeface="+mn-lt"/>
              </a:rPr>
            </a:br>
            <a:endParaRPr lang="it-IT" sz="2400" dirty="0">
              <a:latin typeface="+mn-lt"/>
            </a:endParaRPr>
          </a:p>
        </p:txBody>
      </p:sp>
      <p:sp>
        <p:nvSpPr>
          <p:cNvPr id="3" name="Segnaposto numero diapositiva 2"/>
          <p:cNvSpPr>
            <a:spLocks noGrp="1"/>
          </p:cNvSpPr>
          <p:nvPr>
            <p:ph type="sldNum" sz="quarter" idx="12"/>
          </p:nvPr>
        </p:nvSpPr>
        <p:spPr/>
        <p:txBody>
          <a:bodyPr/>
          <a:lstStyle/>
          <a:p>
            <a:fld id="{7F2D9E41-254F-4EEE-9CF1-47E39C62BE66}" type="slidenum">
              <a:rPr lang="it-IT" smtClean="0"/>
              <a:t>18</a:t>
            </a:fld>
            <a:endParaRPr lang="it-IT"/>
          </a:p>
        </p:txBody>
      </p:sp>
      <p:sp>
        <p:nvSpPr>
          <p:cNvPr id="7" name="Titolo 1">
            <a:extLst>
              <a:ext uri="{FF2B5EF4-FFF2-40B4-BE49-F238E27FC236}">
                <a16:creationId xmlns:a16="http://schemas.microsoft.com/office/drawing/2014/main" id="{10C4AF3E-5F2A-420F-A4A7-8A1E2F5D01F3}"/>
              </a:ext>
            </a:extLst>
          </p:cNvPr>
          <p:cNvSpPr txBox="1">
            <a:spLocks/>
          </p:cNvSpPr>
          <p:nvPr/>
        </p:nvSpPr>
        <p:spPr>
          <a:xfrm>
            <a:off x="267559" y="-171291"/>
            <a:ext cx="86064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latin typeface="+mn-lt"/>
              </a:rPr>
              <a:t>Frequenze di risonanza in un campo magnetico</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61" y="3037937"/>
            <a:ext cx="8540515" cy="288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a:extLst>
              <a:ext uri="{FF2B5EF4-FFF2-40B4-BE49-F238E27FC236}">
                <a16:creationId xmlns:a16="http://schemas.microsoft.com/office/drawing/2014/main" id="{8410D21B-17A5-48F4-B74B-A6A3670D0446}"/>
              </a:ext>
            </a:extLst>
          </p:cNvPr>
          <p:cNvSpPr txBox="1"/>
          <p:nvPr/>
        </p:nvSpPr>
        <p:spPr>
          <a:xfrm>
            <a:off x="7841210" y="4481317"/>
            <a:ext cx="362600" cy="430887"/>
          </a:xfrm>
          <a:prstGeom prst="rect">
            <a:avLst/>
          </a:prstGeom>
          <a:solidFill>
            <a:schemeClr val="bg1"/>
          </a:solidFill>
        </p:spPr>
        <p:txBody>
          <a:bodyPr wrap="none" rtlCol="0">
            <a:spAutoFit/>
          </a:bodyPr>
          <a:lstStyle/>
          <a:p>
            <a:r>
              <a:rPr lang="en-US" sz="2200" dirty="0">
                <a:latin typeface="Symbol" panose="05050102010706020507" pitchFamily="18" charset="2"/>
              </a:rPr>
              <a:t>a</a:t>
            </a:r>
            <a:endParaRPr lang="it-IT" sz="2200" dirty="0">
              <a:latin typeface="Symbol" panose="05050102010706020507" pitchFamily="18" charset="2"/>
            </a:endParaRPr>
          </a:p>
        </p:txBody>
      </p:sp>
      <p:sp>
        <p:nvSpPr>
          <p:cNvPr id="8" name="CasellaDiTesto 7">
            <a:extLst>
              <a:ext uri="{FF2B5EF4-FFF2-40B4-BE49-F238E27FC236}">
                <a16:creationId xmlns:a16="http://schemas.microsoft.com/office/drawing/2014/main" id="{8410D21B-17A5-48F4-B74B-A6A3670D0446}"/>
              </a:ext>
            </a:extLst>
          </p:cNvPr>
          <p:cNvSpPr txBox="1"/>
          <p:nvPr/>
        </p:nvSpPr>
        <p:spPr>
          <a:xfrm>
            <a:off x="7841208" y="2986397"/>
            <a:ext cx="340158" cy="430887"/>
          </a:xfrm>
          <a:prstGeom prst="rect">
            <a:avLst/>
          </a:prstGeom>
          <a:solidFill>
            <a:schemeClr val="bg1"/>
          </a:solidFill>
        </p:spPr>
        <p:txBody>
          <a:bodyPr wrap="none" rtlCol="0">
            <a:spAutoFit/>
          </a:bodyPr>
          <a:lstStyle/>
          <a:p>
            <a:r>
              <a:rPr lang="en-US" sz="2200" dirty="0">
                <a:latin typeface="Symbol" panose="05050102010706020507" pitchFamily="18" charset="2"/>
              </a:rPr>
              <a:t>b</a:t>
            </a:r>
            <a:endParaRPr lang="it-IT" sz="2200" dirty="0">
              <a:latin typeface="Symbol" panose="05050102010706020507" pitchFamily="18" charset="2"/>
            </a:endParaRPr>
          </a:p>
        </p:txBody>
      </p:sp>
      <p:sp>
        <p:nvSpPr>
          <p:cNvPr id="11" name="Rettangolo 10"/>
          <p:cNvSpPr/>
          <p:nvPr/>
        </p:nvSpPr>
        <p:spPr>
          <a:xfrm>
            <a:off x="6547934" y="3308481"/>
            <a:ext cx="296092" cy="414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434530" y="3235220"/>
            <a:ext cx="522900" cy="461665"/>
          </a:xfrm>
          <a:prstGeom prst="rect">
            <a:avLst/>
          </a:prstGeom>
          <a:noFill/>
        </p:spPr>
        <p:txBody>
          <a:bodyPr wrap="none" rtlCol="0">
            <a:spAutoFit/>
          </a:bodyPr>
          <a:lstStyle/>
          <a:p>
            <a:r>
              <a:rPr lang="it-IT" sz="2400" dirty="0">
                <a:solidFill>
                  <a:srgbClr val="FF0000"/>
                </a:solidFill>
                <a:latin typeface="Symbol" panose="05050102010706020507" pitchFamily="18" charset="2"/>
              </a:rPr>
              <a:t>D</a:t>
            </a:r>
            <a:r>
              <a:rPr lang="it-IT" sz="2400" dirty="0">
                <a:solidFill>
                  <a:srgbClr val="FF0000"/>
                </a:solidFill>
              </a:rPr>
              <a:t>E</a:t>
            </a:r>
          </a:p>
        </p:txBody>
      </p:sp>
      <p:sp>
        <p:nvSpPr>
          <p:cNvPr id="13" name="CasellaDiTesto 12"/>
          <p:cNvSpPr txBox="1"/>
          <p:nvPr/>
        </p:nvSpPr>
        <p:spPr>
          <a:xfrm>
            <a:off x="8508275" y="191589"/>
            <a:ext cx="513807" cy="369332"/>
          </a:xfrm>
          <a:prstGeom prst="rect">
            <a:avLst/>
          </a:prstGeom>
          <a:noFill/>
        </p:spPr>
        <p:txBody>
          <a:bodyPr wrap="square" rtlCol="0">
            <a:spAutoFit/>
          </a:bodyPr>
          <a:lstStyle/>
          <a:p>
            <a:r>
              <a:rPr lang="it-IT" dirty="0"/>
              <a:t>18</a:t>
            </a:r>
          </a:p>
        </p:txBody>
      </p:sp>
      <p:sp>
        <p:nvSpPr>
          <p:cNvPr id="4" name="CasellaDiTesto 3">
            <a:extLst>
              <a:ext uri="{FF2B5EF4-FFF2-40B4-BE49-F238E27FC236}">
                <a16:creationId xmlns:a16="http://schemas.microsoft.com/office/drawing/2014/main" id="{A0AF2C4C-9731-45C5-80DB-898F50742BE9}"/>
              </a:ext>
            </a:extLst>
          </p:cNvPr>
          <p:cNvSpPr txBox="1"/>
          <p:nvPr/>
        </p:nvSpPr>
        <p:spPr>
          <a:xfrm>
            <a:off x="3809874" y="6249807"/>
            <a:ext cx="519694" cy="430887"/>
          </a:xfrm>
          <a:prstGeom prst="rect">
            <a:avLst/>
          </a:prstGeom>
          <a:noFill/>
        </p:spPr>
        <p:txBody>
          <a:bodyPr wrap="none" rtlCol="0">
            <a:spAutoFit/>
          </a:bodyPr>
          <a:lstStyle/>
          <a:p>
            <a:r>
              <a:rPr lang="en-US" sz="2200" baseline="30000" dirty="0"/>
              <a:t>1</a:t>
            </a:r>
            <a:r>
              <a:rPr lang="en-US" sz="2200" dirty="0"/>
              <a:t>H </a:t>
            </a:r>
            <a:endParaRPr lang="it-IT" sz="2200" dirty="0"/>
          </a:p>
        </p:txBody>
      </p:sp>
      <p:sp>
        <p:nvSpPr>
          <p:cNvPr id="5" name="Rettangolo 7">
            <a:extLst>
              <a:ext uri="{FF2B5EF4-FFF2-40B4-BE49-F238E27FC236}">
                <a16:creationId xmlns:a16="http://schemas.microsoft.com/office/drawing/2014/main" id="{95B8BF10-D629-6CE4-F2C8-CE8C63FF8FCE}"/>
              </a:ext>
            </a:extLst>
          </p:cNvPr>
          <p:cNvSpPr/>
          <p:nvPr/>
        </p:nvSpPr>
        <p:spPr>
          <a:xfrm>
            <a:off x="2752694" y="2283116"/>
            <a:ext cx="2634054" cy="646331"/>
          </a:xfrm>
          <a:prstGeom prst="rect">
            <a:avLst/>
          </a:prstGeom>
        </p:spPr>
        <p:txBody>
          <a:bodyPr wrap="none">
            <a:spAutoFit/>
          </a:bodyPr>
          <a:lstStyle/>
          <a:p>
            <a:r>
              <a:rPr lang="it-IT" sz="3600" dirty="0">
                <a:latin typeface="Symbol" panose="05050102010706020507" pitchFamily="18" charset="2"/>
              </a:rPr>
              <a:t>D</a:t>
            </a:r>
            <a:r>
              <a:rPr lang="it-IT" sz="3600" dirty="0"/>
              <a:t>E = h</a:t>
            </a:r>
            <a:r>
              <a:rPr lang="it-IT" sz="3600" dirty="0">
                <a:solidFill>
                  <a:srgbClr val="FF0000"/>
                </a:solidFill>
                <a:latin typeface="Symbol" panose="05050102010706020507" pitchFamily="18" charset="2"/>
              </a:rPr>
              <a:t>g</a:t>
            </a:r>
            <a:r>
              <a:rPr lang="it-IT" sz="3600" dirty="0">
                <a:solidFill>
                  <a:srgbClr val="00B050"/>
                </a:solidFill>
              </a:rPr>
              <a:t>B</a:t>
            </a:r>
            <a:r>
              <a:rPr lang="it-IT" sz="3600" baseline="-25000" dirty="0">
                <a:solidFill>
                  <a:srgbClr val="00B050"/>
                </a:solidFill>
              </a:rPr>
              <a:t>0</a:t>
            </a:r>
            <a:r>
              <a:rPr lang="it-IT" sz="3600" dirty="0"/>
              <a:t>/2</a:t>
            </a:r>
            <a:r>
              <a:rPr lang="it-IT" sz="3600" dirty="0">
                <a:latin typeface="Symbol" panose="05050102010706020507" pitchFamily="18" charset="2"/>
              </a:rPr>
              <a:t>p</a:t>
            </a:r>
          </a:p>
        </p:txBody>
      </p:sp>
    </p:spTree>
    <p:extLst>
      <p:ext uri="{BB962C8B-B14F-4D97-AF65-F5344CB8AC3E}">
        <p14:creationId xmlns:p14="http://schemas.microsoft.com/office/powerpoint/2010/main" val="85519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p:cNvGraphicFramePr>
            <a:graphicFrameLocks noGrp="1"/>
          </p:cNvGraphicFramePr>
          <p:nvPr/>
        </p:nvGraphicFramePr>
        <p:xfrm>
          <a:off x="899050" y="1692276"/>
          <a:ext cx="6335713" cy="5029200"/>
        </p:xfrm>
        <a:graphic>
          <a:graphicData uri="http://schemas.openxmlformats.org/drawingml/2006/table">
            <a:tbl>
              <a:tblPr/>
              <a:tblGrid>
                <a:gridCol w="2032000">
                  <a:extLst>
                    <a:ext uri="{9D8B030D-6E8A-4147-A177-3AD203B41FA5}">
                      <a16:colId xmlns:a16="http://schemas.microsoft.com/office/drawing/2014/main" val="2062322720"/>
                    </a:ext>
                  </a:extLst>
                </a:gridCol>
                <a:gridCol w="2032000">
                  <a:extLst>
                    <a:ext uri="{9D8B030D-6E8A-4147-A177-3AD203B41FA5}">
                      <a16:colId xmlns:a16="http://schemas.microsoft.com/office/drawing/2014/main" val="19164232"/>
                    </a:ext>
                  </a:extLst>
                </a:gridCol>
                <a:gridCol w="2271713">
                  <a:extLst>
                    <a:ext uri="{9D8B030D-6E8A-4147-A177-3AD203B41FA5}">
                      <a16:colId xmlns:a16="http://schemas.microsoft.com/office/drawing/2014/main" val="793572710"/>
                    </a:ext>
                  </a:extLst>
                </a:gridCol>
              </a:tblGrid>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1" i="0" u="none" strike="noStrike" cap="none" normalizeH="0" baseline="0" dirty="0">
                          <a:ln>
                            <a:noFill/>
                          </a:ln>
                          <a:solidFill>
                            <a:srgbClr val="CC0000"/>
                          </a:solidFill>
                          <a:effectLst/>
                          <a:latin typeface="Arial" panose="020B0604020202020204" pitchFamily="34" charset="0"/>
                        </a:rPr>
                        <a:t>B</a:t>
                      </a:r>
                      <a:r>
                        <a:rPr kumimoji="0" lang="it-IT" altLang="it-IT" sz="2400" b="1" i="0" u="none" strike="noStrike" cap="none" normalizeH="0" baseline="-25000" dirty="0">
                          <a:ln>
                            <a:noFill/>
                          </a:ln>
                          <a:solidFill>
                            <a:srgbClr val="CC0000"/>
                          </a:solidFill>
                          <a:effectLst/>
                          <a:latin typeface="Arial" panose="020B0604020202020204" pitchFamily="34" charset="0"/>
                        </a:rPr>
                        <a:t>0</a:t>
                      </a:r>
                      <a:r>
                        <a:rPr kumimoji="0" lang="it-IT" altLang="it-IT" sz="2400" b="1" i="0" u="none" strike="noStrike" cap="none" normalizeH="0" baseline="0" dirty="0">
                          <a:ln>
                            <a:noFill/>
                          </a:ln>
                          <a:solidFill>
                            <a:srgbClr val="CC0000"/>
                          </a:solidFill>
                          <a:effectLst/>
                          <a:latin typeface="Arial" panose="020B0604020202020204" pitchFamily="34" charset="0"/>
                        </a:rPr>
                        <a:t> (Tesla)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1" i="0" u="none" strike="noStrike" cap="none" normalizeH="0" baseline="0">
                          <a:ln>
                            <a:noFill/>
                          </a:ln>
                          <a:solidFill>
                            <a:srgbClr val="CC0000"/>
                          </a:solidFill>
                          <a:effectLst/>
                          <a:latin typeface="Symbol" panose="05050102010706020507" pitchFamily="18" charset="2"/>
                        </a:rPr>
                        <a:t>n</a:t>
                      </a:r>
                      <a:r>
                        <a:rPr kumimoji="0" lang="it-IT" altLang="it-IT" sz="2400" b="1" i="0" u="none" strike="noStrike" cap="none" normalizeH="0" baseline="0">
                          <a:ln>
                            <a:noFill/>
                          </a:ln>
                          <a:solidFill>
                            <a:srgbClr val="CC0000"/>
                          </a:solidFill>
                          <a:effectLst/>
                          <a:latin typeface="Arial" panose="020B0604020202020204" pitchFamily="34" charset="0"/>
                        </a:rPr>
                        <a:t> </a:t>
                      </a:r>
                      <a:r>
                        <a:rPr kumimoji="0" lang="it-IT" altLang="it-IT" sz="2400" b="1" i="0" u="none" strike="noStrike" cap="none" normalizeH="0" baseline="30000">
                          <a:ln>
                            <a:noFill/>
                          </a:ln>
                          <a:solidFill>
                            <a:srgbClr val="CC0000"/>
                          </a:solidFill>
                          <a:effectLst/>
                          <a:latin typeface="Arial" panose="020B0604020202020204" pitchFamily="34" charset="0"/>
                        </a:rPr>
                        <a:t>1</a:t>
                      </a:r>
                      <a:r>
                        <a:rPr kumimoji="0" lang="it-IT" altLang="it-IT" sz="2400" b="1" i="0" u="none" strike="noStrike" cap="none" normalizeH="0" baseline="0">
                          <a:ln>
                            <a:noFill/>
                          </a:ln>
                          <a:solidFill>
                            <a:srgbClr val="CC0000"/>
                          </a:solidFill>
                          <a:effectLst/>
                          <a:latin typeface="Arial" panose="020B0604020202020204" pitchFamily="34" charset="0"/>
                        </a:rPr>
                        <a:t>H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1" i="0" u="none" strike="noStrike" cap="none" normalizeH="0" baseline="0">
                          <a:ln>
                            <a:noFill/>
                          </a:ln>
                          <a:solidFill>
                            <a:srgbClr val="CC0000"/>
                          </a:solidFill>
                          <a:effectLst/>
                          <a:latin typeface="Symbol" panose="05050102010706020507" pitchFamily="18" charset="2"/>
                        </a:rPr>
                        <a:t>n</a:t>
                      </a:r>
                      <a:r>
                        <a:rPr kumimoji="0" lang="it-IT" altLang="it-IT" sz="2400" b="1" i="0" u="none" strike="noStrike" cap="none" normalizeH="0" baseline="0">
                          <a:ln>
                            <a:noFill/>
                          </a:ln>
                          <a:solidFill>
                            <a:srgbClr val="CC0000"/>
                          </a:solidFill>
                          <a:effectLst/>
                          <a:latin typeface="Arial" panose="020B0604020202020204" pitchFamily="34" charset="0"/>
                        </a:rPr>
                        <a:t> </a:t>
                      </a:r>
                      <a:r>
                        <a:rPr kumimoji="0" lang="it-IT" altLang="it-IT" sz="2400" b="1" i="0" u="none" strike="noStrike" cap="none" normalizeH="0" baseline="30000">
                          <a:ln>
                            <a:noFill/>
                          </a:ln>
                          <a:solidFill>
                            <a:srgbClr val="CC0000"/>
                          </a:solidFill>
                          <a:effectLst/>
                          <a:latin typeface="Arial" panose="020B0604020202020204" pitchFamily="34" charset="0"/>
                        </a:rPr>
                        <a:t>13</a:t>
                      </a:r>
                      <a:r>
                        <a:rPr kumimoji="0" lang="it-IT" altLang="it-IT" sz="2400" b="1" i="0" u="none" strike="noStrike" cap="none" normalizeH="0" baseline="0">
                          <a:ln>
                            <a:noFill/>
                          </a:ln>
                          <a:solidFill>
                            <a:srgbClr val="CC0000"/>
                          </a:solidFill>
                          <a:effectLst/>
                          <a:latin typeface="Arial" panose="020B0604020202020204" pitchFamily="34" charset="0"/>
                        </a:rPr>
                        <a:t>C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5030616"/>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1.4093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15.087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0315606"/>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2.1139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dirty="0">
                          <a:ln>
                            <a:noFill/>
                          </a:ln>
                          <a:solidFill>
                            <a:srgbClr val="000066"/>
                          </a:solidFill>
                          <a:effectLst/>
                          <a:latin typeface="Arial" panose="020B0604020202020204" pitchFamily="34"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22.629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218475"/>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dirty="0">
                          <a:ln>
                            <a:noFill/>
                          </a:ln>
                          <a:solidFill>
                            <a:srgbClr val="000066"/>
                          </a:solidFill>
                          <a:effectLst/>
                          <a:latin typeface="Arial" panose="020B0604020202020204" pitchFamily="34" charset="0"/>
                        </a:rPr>
                        <a:t>2.3488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25.144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65873"/>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4.6975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dirty="0">
                          <a:ln>
                            <a:noFill/>
                          </a:ln>
                          <a:solidFill>
                            <a:srgbClr val="000066"/>
                          </a:solidFill>
                          <a:effectLst/>
                          <a:latin typeface="Arial" panose="020B0604020202020204"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50.288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8264701"/>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9.3950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100.577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6070389"/>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dirty="0">
                          <a:ln>
                            <a:noFill/>
                          </a:ln>
                          <a:solidFill>
                            <a:srgbClr val="000066"/>
                          </a:solidFill>
                          <a:effectLst/>
                          <a:latin typeface="Arial" panose="020B0604020202020204" pitchFamily="34" charset="0"/>
                        </a:rPr>
                        <a:t>11.744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125.720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5467730"/>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14.0923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150.864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0233441"/>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17.616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188.580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7228703"/>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18.790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201.154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8402169"/>
                  </a:ext>
                </a:extLst>
              </a:tr>
              <a:tr h="4572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a:ln>
                            <a:noFill/>
                          </a:ln>
                          <a:solidFill>
                            <a:srgbClr val="000066"/>
                          </a:solidFill>
                          <a:effectLst/>
                          <a:latin typeface="Arial" panose="020B0604020202020204" pitchFamily="34" charset="0"/>
                        </a:rPr>
                        <a:t>21.128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dirty="0">
                          <a:ln>
                            <a:noFill/>
                          </a:ln>
                          <a:solidFill>
                            <a:srgbClr val="000066"/>
                          </a:solidFill>
                          <a:effectLst/>
                          <a:latin typeface="Arial" panose="020B0604020202020204" pitchFamily="34" charset="0"/>
                        </a:rPr>
                        <a:t>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it-IT" altLang="it-IT" sz="2400" b="0" i="0" u="none" strike="noStrike" cap="none" normalizeH="0" baseline="0" dirty="0">
                          <a:ln>
                            <a:noFill/>
                          </a:ln>
                          <a:solidFill>
                            <a:srgbClr val="000066"/>
                          </a:solidFill>
                          <a:effectLst/>
                          <a:latin typeface="Arial" panose="020B0604020202020204" pitchFamily="34" charset="0"/>
                        </a:rPr>
                        <a:t>226.296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788807"/>
                  </a:ext>
                </a:extLst>
              </a:tr>
            </a:tbl>
          </a:graphicData>
        </a:graphic>
      </p:graphicFrame>
      <p:sp>
        <p:nvSpPr>
          <p:cNvPr id="3" name="Segnaposto numero diapositiva 2"/>
          <p:cNvSpPr>
            <a:spLocks noGrp="1"/>
          </p:cNvSpPr>
          <p:nvPr>
            <p:ph type="sldNum" sz="quarter" idx="12"/>
          </p:nvPr>
        </p:nvSpPr>
        <p:spPr/>
        <p:txBody>
          <a:bodyPr/>
          <a:lstStyle/>
          <a:p>
            <a:fld id="{7F2D9E41-254F-4EEE-9CF1-47E39C62BE66}" type="slidenum">
              <a:rPr lang="it-IT" smtClean="0"/>
              <a:t>19</a:t>
            </a:fld>
            <a:endParaRPr lang="it-IT"/>
          </a:p>
        </p:txBody>
      </p:sp>
      <p:sp>
        <p:nvSpPr>
          <p:cNvPr id="4" name="Titolo 1">
            <a:extLst>
              <a:ext uri="{FF2B5EF4-FFF2-40B4-BE49-F238E27FC236}">
                <a16:creationId xmlns:a16="http://schemas.microsoft.com/office/drawing/2014/main" id="{45B54E5C-6D0A-43BE-904F-7117E36A7A6D}"/>
              </a:ext>
            </a:extLst>
          </p:cNvPr>
          <p:cNvSpPr txBox="1">
            <a:spLocks/>
          </p:cNvSpPr>
          <p:nvPr/>
        </p:nvSpPr>
        <p:spPr>
          <a:xfrm>
            <a:off x="462874" y="2473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latin typeface="+mn-lt"/>
              </a:rPr>
              <a:t>Frequenze di risonanza in un campo magnetico</a:t>
            </a:r>
          </a:p>
        </p:txBody>
      </p:sp>
      <p:sp>
        <p:nvSpPr>
          <p:cNvPr id="5" name="Rettangolo 4">
            <a:extLst>
              <a:ext uri="{FF2B5EF4-FFF2-40B4-BE49-F238E27FC236}">
                <a16:creationId xmlns:a16="http://schemas.microsoft.com/office/drawing/2014/main" id="{CC944F64-8D18-4D1A-A234-10FC1FB5A56D}"/>
              </a:ext>
            </a:extLst>
          </p:cNvPr>
          <p:cNvSpPr/>
          <p:nvPr/>
        </p:nvSpPr>
        <p:spPr>
          <a:xfrm>
            <a:off x="981732" y="1133289"/>
            <a:ext cx="1476686" cy="461665"/>
          </a:xfrm>
          <a:prstGeom prst="rect">
            <a:avLst/>
          </a:prstGeom>
        </p:spPr>
        <p:txBody>
          <a:bodyPr wrap="none">
            <a:spAutoFit/>
          </a:bodyPr>
          <a:lstStyle/>
          <a:p>
            <a:r>
              <a:rPr lang="it-IT" sz="2400" dirty="0">
                <a:latin typeface="Symbol" panose="05050102010706020507" pitchFamily="18" charset="2"/>
              </a:rPr>
              <a:t>n</a:t>
            </a:r>
            <a:r>
              <a:rPr lang="it-IT" sz="2400" dirty="0"/>
              <a:t> = </a:t>
            </a:r>
            <a:r>
              <a:rPr lang="it-IT" sz="2400" dirty="0">
                <a:solidFill>
                  <a:srgbClr val="FF0000"/>
                </a:solidFill>
                <a:latin typeface="Symbol" panose="05050102010706020507" pitchFamily="18" charset="2"/>
              </a:rPr>
              <a:t>g</a:t>
            </a:r>
            <a:r>
              <a:rPr lang="it-IT" sz="2400" dirty="0">
                <a:solidFill>
                  <a:srgbClr val="00B050"/>
                </a:solidFill>
              </a:rPr>
              <a:t>B</a:t>
            </a:r>
            <a:r>
              <a:rPr lang="it-IT" sz="2400" baseline="-25000" dirty="0">
                <a:solidFill>
                  <a:srgbClr val="00B050"/>
                </a:solidFill>
              </a:rPr>
              <a:t>0</a:t>
            </a:r>
            <a:r>
              <a:rPr lang="it-IT" sz="2400" dirty="0"/>
              <a:t>/2</a:t>
            </a:r>
            <a:r>
              <a:rPr lang="it-IT" sz="2400" dirty="0">
                <a:latin typeface="Symbol" panose="05050102010706020507" pitchFamily="18" charset="2"/>
              </a:rPr>
              <a:t>p</a:t>
            </a:r>
            <a:endParaRPr lang="it-IT" sz="2400" dirty="0"/>
          </a:p>
        </p:txBody>
      </p:sp>
      <p:sp>
        <p:nvSpPr>
          <p:cNvPr id="6" name="CasellaDiTesto 5"/>
          <p:cNvSpPr txBox="1"/>
          <p:nvPr/>
        </p:nvSpPr>
        <p:spPr>
          <a:xfrm>
            <a:off x="5495402" y="1121175"/>
            <a:ext cx="1991251" cy="400110"/>
          </a:xfrm>
          <a:prstGeom prst="rect">
            <a:avLst/>
          </a:prstGeom>
          <a:solidFill>
            <a:srgbClr val="FFFF00"/>
          </a:solidFill>
        </p:spPr>
        <p:txBody>
          <a:bodyPr wrap="none" rtlCol="0">
            <a:spAutoFit/>
          </a:bodyPr>
          <a:lstStyle/>
          <a:p>
            <a:r>
              <a:rPr lang="it-IT" sz="2000" dirty="0">
                <a:latin typeface="Symbol" panose="05050102010706020507" pitchFamily="18" charset="2"/>
              </a:rPr>
              <a:t>g </a:t>
            </a:r>
            <a:r>
              <a:rPr lang="it-IT" sz="2000" dirty="0"/>
              <a:t>(</a:t>
            </a:r>
            <a:r>
              <a:rPr lang="it-IT" sz="2000" baseline="30000" dirty="0"/>
              <a:t>1</a:t>
            </a:r>
            <a:r>
              <a:rPr lang="it-IT" sz="2000" dirty="0"/>
              <a:t>H) </a:t>
            </a:r>
            <a:r>
              <a:rPr lang="it-IT" sz="2000" dirty="0">
                <a:latin typeface="Symbol" panose="05050102010706020507" pitchFamily="18" charset="2"/>
              </a:rPr>
              <a:t>= 4 g </a:t>
            </a:r>
            <a:r>
              <a:rPr lang="it-IT" sz="2000" dirty="0"/>
              <a:t>(</a:t>
            </a:r>
            <a:r>
              <a:rPr lang="it-IT" sz="2000" baseline="30000" dirty="0"/>
              <a:t>13</a:t>
            </a:r>
            <a:r>
              <a:rPr lang="it-IT" sz="2000" dirty="0"/>
              <a:t>C) !</a:t>
            </a:r>
          </a:p>
        </p:txBody>
      </p:sp>
    </p:spTree>
    <p:extLst>
      <p:ext uri="{BB962C8B-B14F-4D97-AF65-F5344CB8AC3E}">
        <p14:creationId xmlns:p14="http://schemas.microsoft.com/office/powerpoint/2010/main" val="260218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85215" y="132302"/>
            <a:ext cx="78867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200" b="1" dirty="0">
                <a:latin typeface="+mn-lt"/>
              </a:rPr>
              <a:t>Spettroscopia di risonanza magnetica nucleare (NMR)</a:t>
            </a:r>
          </a:p>
        </p:txBody>
      </p:sp>
      <p:sp>
        <p:nvSpPr>
          <p:cNvPr id="5" name="Segnaposto contenuto 2"/>
          <p:cNvSpPr txBox="1">
            <a:spLocks/>
          </p:cNvSpPr>
          <p:nvPr/>
        </p:nvSpPr>
        <p:spPr>
          <a:xfrm>
            <a:off x="485215" y="1907636"/>
            <a:ext cx="7886700" cy="43513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891" indent="-342891" algn="just">
              <a:buFont typeface="Wingdings" panose="05000000000000000000" pitchFamily="2" charset="2"/>
              <a:buChar char="q"/>
            </a:pPr>
            <a:r>
              <a:rPr lang="it-IT" dirty="0">
                <a:solidFill>
                  <a:srgbClr val="FF0000"/>
                </a:solidFill>
              </a:rPr>
              <a:t>Tecnica spettroscopica </a:t>
            </a:r>
            <a:r>
              <a:rPr lang="it-IT" dirty="0"/>
              <a:t>basata sulle proprietà magnetiche dei </a:t>
            </a:r>
            <a:r>
              <a:rPr lang="it-IT" dirty="0">
                <a:solidFill>
                  <a:srgbClr val="FF0000"/>
                </a:solidFill>
              </a:rPr>
              <a:t>nuclei di alcuni atomi</a:t>
            </a:r>
            <a:r>
              <a:rPr lang="it-IT" dirty="0"/>
              <a:t>. </a:t>
            </a:r>
          </a:p>
          <a:p>
            <a:pPr marL="342891" indent="-342891" algn="just">
              <a:buFont typeface="Wingdings" panose="05000000000000000000" pitchFamily="2" charset="2"/>
              <a:buChar char="q"/>
            </a:pPr>
            <a:r>
              <a:rPr lang="en-US" dirty="0"/>
              <a:t>C</a:t>
            </a:r>
            <a:r>
              <a:rPr lang="it-IT" dirty="0" err="1"/>
              <a:t>onsente</a:t>
            </a:r>
            <a:r>
              <a:rPr lang="it-IT" dirty="0"/>
              <a:t> la determinazione esatta della struttura di una molecola organica.</a:t>
            </a:r>
          </a:p>
          <a:p>
            <a:pPr marL="342891" indent="-342891" algn="just">
              <a:buFont typeface="Wingdings" panose="05000000000000000000" pitchFamily="2" charset="2"/>
              <a:buChar char="q"/>
            </a:pPr>
            <a:r>
              <a:rPr lang="en-US" dirty="0"/>
              <a:t>I nuclei p</a:t>
            </a:r>
            <a:r>
              <a:rPr lang="it-IT" dirty="0" err="1"/>
              <a:t>articolarmente</a:t>
            </a:r>
            <a:r>
              <a:rPr lang="it-IT" dirty="0"/>
              <a:t> utili per il chimico organico sono: </a:t>
            </a:r>
            <a:r>
              <a:rPr lang="it-IT" baseline="30000" dirty="0"/>
              <a:t>1</a:t>
            </a:r>
            <a:r>
              <a:rPr lang="it-IT" dirty="0"/>
              <a:t>H e </a:t>
            </a:r>
            <a:r>
              <a:rPr lang="it-IT" baseline="30000" dirty="0"/>
              <a:t>13</a:t>
            </a:r>
            <a:r>
              <a:rPr lang="it-IT" dirty="0"/>
              <a:t>C NMR</a:t>
            </a:r>
          </a:p>
          <a:p>
            <a:pPr marL="342891" indent="-342891" algn="just">
              <a:buFont typeface="Wingdings" panose="05000000000000000000" pitchFamily="2" charset="2"/>
              <a:buChar char="q"/>
            </a:pPr>
            <a:r>
              <a:rPr lang="en-US" dirty="0"/>
              <a:t>Il </a:t>
            </a:r>
            <a:r>
              <a:rPr lang="en-US" dirty="0" err="1"/>
              <a:t>fenomeno</a:t>
            </a:r>
            <a:r>
              <a:rPr lang="en-US" dirty="0"/>
              <a:t> </a:t>
            </a:r>
            <a:r>
              <a:rPr lang="en-US" dirty="0" err="1"/>
              <a:t>della</a:t>
            </a:r>
            <a:r>
              <a:rPr lang="en-US" dirty="0"/>
              <a:t> </a:t>
            </a:r>
            <a:r>
              <a:rPr lang="it-IT" b="1" dirty="0">
                <a:solidFill>
                  <a:srgbClr val="FF0000"/>
                </a:solidFill>
              </a:rPr>
              <a:t>risonanza magnetica nucleare </a:t>
            </a:r>
            <a:r>
              <a:rPr lang="it-IT" dirty="0"/>
              <a:t>si verifica quando il campione è immerso in un campo magnetico (CM) esterno e sottoposto a un secondo campo magnetico oscillante (radiazione elettromagnetica). </a:t>
            </a:r>
          </a:p>
        </p:txBody>
      </p:sp>
      <p:sp>
        <p:nvSpPr>
          <p:cNvPr id="6" name="CasellaDiTesto 5"/>
          <p:cNvSpPr txBox="1"/>
          <p:nvPr/>
        </p:nvSpPr>
        <p:spPr>
          <a:xfrm>
            <a:off x="8699863" y="132300"/>
            <a:ext cx="301686" cy="369332"/>
          </a:xfrm>
          <a:prstGeom prst="rect">
            <a:avLst/>
          </a:prstGeom>
          <a:noFill/>
        </p:spPr>
        <p:txBody>
          <a:bodyPr wrap="none" rtlCol="0">
            <a:spAutoFit/>
          </a:bodyPr>
          <a:lstStyle/>
          <a:p>
            <a:r>
              <a:rPr lang="it-IT" dirty="0"/>
              <a:t>2</a:t>
            </a:r>
          </a:p>
        </p:txBody>
      </p:sp>
    </p:spTree>
    <p:extLst>
      <p:ext uri="{BB962C8B-B14F-4D97-AF65-F5344CB8AC3E}">
        <p14:creationId xmlns:p14="http://schemas.microsoft.com/office/powerpoint/2010/main" val="382184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003" name="Group 67">
            <a:extLst>
              <a:ext uri="{FF2B5EF4-FFF2-40B4-BE49-F238E27FC236}">
                <a16:creationId xmlns:a16="http://schemas.microsoft.com/office/drawing/2014/main" id="{D062D49F-F203-42EF-B072-490D9571D764}"/>
              </a:ext>
            </a:extLst>
          </p:cNvPr>
          <p:cNvGrpSpPr>
            <a:grpSpLocks/>
          </p:cNvGrpSpPr>
          <p:nvPr/>
        </p:nvGrpSpPr>
        <p:grpSpPr bwMode="auto">
          <a:xfrm>
            <a:off x="2311380" y="2736306"/>
            <a:ext cx="1279923" cy="1134756"/>
            <a:chOff x="-517" y="1866"/>
            <a:chExt cx="1075" cy="1536"/>
          </a:xfrm>
        </p:grpSpPr>
        <p:sp>
          <p:nvSpPr>
            <p:cNvPr id="39939" name="Rectangle 3">
              <a:extLst>
                <a:ext uri="{FF2B5EF4-FFF2-40B4-BE49-F238E27FC236}">
                  <a16:creationId xmlns:a16="http://schemas.microsoft.com/office/drawing/2014/main" id="{38AD5137-14CD-4C10-8270-42E37F519110}"/>
                </a:ext>
              </a:extLst>
            </p:cNvPr>
            <p:cNvSpPr>
              <a:spLocks noChangeArrowheads="1"/>
            </p:cNvSpPr>
            <p:nvPr/>
          </p:nvSpPr>
          <p:spPr bwMode="auto">
            <a:xfrm>
              <a:off x="-517" y="1866"/>
              <a:ext cx="1008" cy="1536"/>
            </a:xfrm>
            <a:prstGeom prst="rect">
              <a:avLst/>
            </a:prstGeom>
            <a:solidFill>
              <a:srgbClr val="FFFFCC">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1"/>
            </a:p>
          </p:txBody>
        </p:sp>
        <p:sp>
          <p:nvSpPr>
            <p:cNvPr id="39961" name="Rectangle 25">
              <a:extLst>
                <a:ext uri="{FF2B5EF4-FFF2-40B4-BE49-F238E27FC236}">
                  <a16:creationId xmlns:a16="http://schemas.microsoft.com/office/drawing/2014/main" id="{0B863462-86B4-48E6-9449-B6505E967700}"/>
                </a:ext>
              </a:extLst>
            </p:cNvPr>
            <p:cNvSpPr>
              <a:spLocks noChangeArrowheads="1"/>
            </p:cNvSpPr>
            <p:nvPr/>
          </p:nvSpPr>
          <p:spPr bwMode="auto">
            <a:xfrm>
              <a:off x="-409" y="2009"/>
              <a:ext cx="967"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eaLnBrk="0" hangingPunct="0"/>
              <a:r>
                <a:rPr lang="it-IT" altLang="it-IT" sz="1351" dirty="0">
                  <a:solidFill>
                    <a:srgbClr val="339933"/>
                  </a:solidFill>
                </a:rPr>
                <a:t>La radiazione </a:t>
              </a:r>
            </a:p>
            <a:p>
              <a:pPr eaLnBrk="0" hangingPunct="0"/>
              <a:r>
                <a:rPr lang="it-IT" altLang="it-IT" sz="1351" dirty="0">
                  <a:solidFill>
                    <a:srgbClr val="339933"/>
                  </a:solidFill>
                </a:rPr>
                <a:t>induce transizioni in su e in giù</a:t>
              </a:r>
            </a:p>
          </p:txBody>
        </p:sp>
      </p:grpSp>
      <p:grpSp>
        <p:nvGrpSpPr>
          <p:cNvPr id="40004" name="Group 68">
            <a:extLst>
              <a:ext uri="{FF2B5EF4-FFF2-40B4-BE49-F238E27FC236}">
                <a16:creationId xmlns:a16="http://schemas.microsoft.com/office/drawing/2014/main" id="{D6541AEA-8C99-4624-BF6D-BD0916F71D0B}"/>
              </a:ext>
            </a:extLst>
          </p:cNvPr>
          <p:cNvGrpSpPr>
            <a:grpSpLocks/>
          </p:cNvGrpSpPr>
          <p:nvPr/>
        </p:nvGrpSpPr>
        <p:grpSpPr bwMode="auto">
          <a:xfrm>
            <a:off x="772992" y="4863312"/>
            <a:ext cx="7665053" cy="1028700"/>
            <a:chOff x="-666" y="3795"/>
            <a:chExt cx="4428" cy="864"/>
          </a:xfrm>
        </p:grpSpPr>
        <p:sp>
          <p:nvSpPr>
            <p:cNvPr id="39938" name="Rectangle 2">
              <a:extLst>
                <a:ext uri="{FF2B5EF4-FFF2-40B4-BE49-F238E27FC236}">
                  <a16:creationId xmlns:a16="http://schemas.microsoft.com/office/drawing/2014/main" id="{A8FD849C-82F5-4BA7-BF6F-B7491F73F95C}"/>
                </a:ext>
              </a:extLst>
            </p:cNvPr>
            <p:cNvSpPr>
              <a:spLocks noChangeArrowheads="1"/>
            </p:cNvSpPr>
            <p:nvPr/>
          </p:nvSpPr>
          <p:spPr bwMode="auto">
            <a:xfrm>
              <a:off x="-666" y="3795"/>
              <a:ext cx="4428" cy="864"/>
            </a:xfrm>
            <a:prstGeom prst="rect">
              <a:avLst/>
            </a:prstGeom>
            <a:solidFill>
              <a:schemeClr val="hlink">
                <a:alpha val="50000"/>
              </a:schemeClr>
            </a:solidFill>
            <a:ln w="127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dirty="0"/>
            </a:p>
          </p:txBody>
        </p:sp>
        <p:sp>
          <p:nvSpPr>
            <p:cNvPr id="39962" name="Rectangle 26">
              <a:extLst>
                <a:ext uri="{FF2B5EF4-FFF2-40B4-BE49-F238E27FC236}">
                  <a16:creationId xmlns:a16="http://schemas.microsoft.com/office/drawing/2014/main" id="{EED1490A-2A10-4CB7-8587-6976BF39BF56}"/>
                </a:ext>
              </a:extLst>
            </p:cNvPr>
            <p:cNvSpPr>
              <a:spLocks noChangeArrowheads="1"/>
            </p:cNvSpPr>
            <p:nvPr/>
          </p:nvSpPr>
          <p:spPr bwMode="auto">
            <a:xfrm>
              <a:off x="-431" y="3840"/>
              <a:ext cx="4079" cy="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eaLnBrk="0" hangingPunct="0"/>
              <a:r>
                <a:rPr lang="it-IT" altLang="it-IT" dirty="0">
                  <a:solidFill>
                    <a:srgbClr val="CC3300"/>
                  </a:solidFill>
                </a:rPr>
                <a:t>Affinché si abbia un segnale, ci deve essere un </a:t>
              </a:r>
              <a:r>
                <a:rPr lang="it-IT" altLang="it-IT" b="1" dirty="0">
                  <a:solidFill>
                    <a:srgbClr val="800000"/>
                  </a:solidFill>
                </a:rPr>
                <a:t>eccesso</a:t>
              </a:r>
              <a:r>
                <a:rPr lang="it-IT" altLang="it-IT" dirty="0">
                  <a:solidFill>
                    <a:srgbClr val="800000"/>
                  </a:solidFill>
                </a:rPr>
                <a:t> </a:t>
              </a:r>
              <a:r>
                <a:rPr lang="it-IT" altLang="it-IT" dirty="0">
                  <a:solidFill>
                    <a:srgbClr val="CC3300"/>
                  </a:solidFill>
                </a:rPr>
                <a:t>di popolazione di spin sul livello inferiore.</a:t>
              </a:r>
            </a:p>
            <a:p>
              <a:pPr eaLnBrk="0" hangingPunct="0"/>
              <a:r>
                <a:rPr lang="en-US" altLang="it-IT" dirty="0">
                  <a:solidFill>
                    <a:srgbClr val="CC3300"/>
                  </a:solidFill>
                </a:rPr>
                <a:t>N</a:t>
              </a:r>
              <a:r>
                <a:rPr lang="it-IT" altLang="it-IT" dirty="0" err="1">
                  <a:solidFill>
                    <a:srgbClr val="CC3300"/>
                  </a:solidFill>
                </a:rPr>
                <a:t>el</a:t>
              </a:r>
              <a:r>
                <a:rPr lang="it-IT" altLang="it-IT" dirty="0">
                  <a:solidFill>
                    <a:srgbClr val="CC3300"/>
                  </a:solidFill>
                </a:rPr>
                <a:t> caso delle transizioni fra livelli di spin l’eccesso è piccolissimo. </a:t>
              </a:r>
            </a:p>
          </p:txBody>
        </p:sp>
      </p:grpSp>
      <p:sp>
        <p:nvSpPr>
          <p:cNvPr id="39964" name="Rectangle 28">
            <a:extLst>
              <a:ext uri="{FF2B5EF4-FFF2-40B4-BE49-F238E27FC236}">
                <a16:creationId xmlns:a16="http://schemas.microsoft.com/office/drawing/2014/main" id="{A201B2DE-CF4B-49D3-BA7C-B818F532A066}"/>
              </a:ext>
            </a:extLst>
          </p:cNvPr>
          <p:cNvSpPr>
            <a:spLocks noChangeArrowheads="1"/>
          </p:cNvSpPr>
          <p:nvPr/>
        </p:nvSpPr>
        <p:spPr bwMode="auto">
          <a:xfrm>
            <a:off x="2" y="157682"/>
            <a:ext cx="8865327" cy="105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algn="ctr" eaLnBrk="0" hangingPunct="0"/>
            <a:r>
              <a:rPr lang="it-IT" altLang="it-IT" sz="3200" b="1" dirty="0">
                <a:effectLst>
                  <a:outerShdw blurRad="38100" dist="38100" dir="2700000" algn="tl">
                    <a:srgbClr val="C0C0C0"/>
                  </a:outerShdw>
                </a:effectLst>
              </a:rPr>
              <a:t>Insieme di Nuclei: Popolazione degli stati di spin </a:t>
            </a:r>
          </a:p>
          <a:p>
            <a:pPr algn="ctr" eaLnBrk="0" hangingPunct="0"/>
            <a:r>
              <a:rPr lang="it-IT" altLang="it-IT" sz="3200" b="1" dirty="0">
                <a:effectLst>
                  <a:outerShdw blurRad="38100" dist="38100" dir="2700000" algn="tl">
                    <a:srgbClr val="C0C0C0"/>
                  </a:outerShdw>
                </a:effectLst>
              </a:rPr>
              <a:t>e intensità del segnale </a:t>
            </a:r>
          </a:p>
        </p:txBody>
      </p:sp>
      <p:sp>
        <p:nvSpPr>
          <p:cNvPr id="33" name="Segnaposto contenuto 5">
            <a:extLst>
              <a:ext uri="{FF2B5EF4-FFF2-40B4-BE49-F238E27FC236}">
                <a16:creationId xmlns:a16="http://schemas.microsoft.com/office/drawing/2014/main" id="{B744A742-D6C3-421B-AD33-2C09E447DF67}"/>
              </a:ext>
            </a:extLst>
          </p:cNvPr>
          <p:cNvSpPr txBox="1">
            <a:spLocks/>
          </p:cNvSpPr>
          <p:nvPr/>
        </p:nvSpPr>
        <p:spPr>
          <a:xfrm>
            <a:off x="375063" y="1212299"/>
            <a:ext cx="8600695" cy="1013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FF0000"/>
                </a:solidFill>
              </a:rPr>
              <a:t>Il </a:t>
            </a:r>
            <a:r>
              <a:rPr lang="en-US" sz="2000" b="1" dirty="0" err="1">
                <a:solidFill>
                  <a:srgbClr val="FF0000"/>
                </a:solidFill>
              </a:rPr>
              <a:t>grande</a:t>
            </a:r>
            <a:r>
              <a:rPr lang="en-US" sz="2000" b="1" dirty="0">
                <a:solidFill>
                  <a:srgbClr val="FF0000"/>
                </a:solidFill>
              </a:rPr>
              <a:t> </a:t>
            </a:r>
            <a:r>
              <a:rPr lang="en-US" sz="2000" b="1" dirty="0" err="1">
                <a:solidFill>
                  <a:srgbClr val="FF0000"/>
                </a:solidFill>
              </a:rPr>
              <a:t>problema</a:t>
            </a:r>
            <a:r>
              <a:rPr lang="en-US" sz="2000" b="1" dirty="0">
                <a:solidFill>
                  <a:srgbClr val="FF0000"/>
                </a:solidFill>
              </a:rPr>
              <a:t> </a:t>
            </a:r>
            <a:r>
              <a:rPr lang="en-US" sz="2000" b="1" dirty="0" err="1">
                <a:solidFill>
                  <a:srgbClr val="FF0000"/>
                </a:solidFill>
              </a:rPr>
              <a:t>della</a:t>
            </a:r>
            <a:r>
              <a:rPr lang="en-US" sz="2000" b="1" dirty="0">
                <a:solidFill>
                  <a:srgbClr val="FF0000"/>
                </a:solidFill>
              </a:rPr>
              <a:t> </a:t>
            </a:r>
            <a:r>
              <a:rPr lang="en-US" sz="2000" b="1" dirty="0" err="1">
                <a:solidFill>
                  <a:srgbClr val="FF0000"/>
                </a:solidFill>
              </a:rPr>
              <a:t>spettroscopia</a:t>
            </a:r>
            <a:r>
              <a:rPr lang="en-US" sz="2000" b="1" dirty="0">
                <a:solidFill>
                  <a:srgbClr val="FF0000"/>
                </a:solidFill>
              </a:rPr>
              <a:t> NMR è la </a:t>
            </a:r>
            <a:r>
              <a:rPr lang="en-US" sz="2000" b="1" dirty="0" err="1">
                <a:solidFill>
                  <a:srgbClr val="FF0000"/>
                </a:solidFill>
              </a:rPr>
              <a:t>sua</a:t>
            </a:r>
            <a:r>
              <a:rPr lang="en-US" sz="2000" b="1" dirty="0">
                <a:solidFill>
                  <a:srgbClr val="FF0000"/>
                </a:solidFill>
              </a:rPr>
              <a:t> </a:t>
            </a:r>
            <a:r>
              <a:rPr lang="en-US" sz="2000" b="1" dirty="0" err="1">
                <a:solidFill>
                  <a:srgbClr val="FF0000"/>
                </a:solidFill>
              </a:rPr>
              <a:t>bassa</a:t>
            </a:r>
            <a:r>
              <a:rPr lang="en-US" sz="2000" b="1" dirty="0">
                <a:solidFill>
                  <a:srgbClr val="FF0000"/>
                </a:solidFill>
              </a:rPr>
              <a:t> </a:t>
            </a:r>
            <a:r>
              <a:rPr lang="en-US" sz="2000" b="1" dirty="0" err="1">
                <a:solidFill>
                  <a:srgbClr val="FF0000"/>
                </a:solidFill>
              </a:rPr>
              <a:t>sensibilità</a:t>
            </a:r>
            <a:r>
              <a:rPr lang="en-US" sz="2000" dirty="0"/>
              <a:t>.</a:t>
            </a:r>
          </a:p>
          <a:p>
            <a:r>
              <a:rPr lang="it-IT" altLang="it-IT" sz="2000" dirty="0">
                <a:solidFill>
                  <a:srgbClr val="000000"/>
                </a:solidFill>
              </a:rPr>
              <a:t>L’intensità del segnale NMR è proporzionale alla </a:t>
            </a:r>
            <a:r>
              <a:rPr lang="it-IT" altLang="it-IT" sz="2000" dirty="0">
                <a:solidFill>
                  <a:srgbClr val="FF3300"/>
                </a:solidFill>
              </a:rPr>
              <a:t>differenza di popolazione</a:t>
            </a:r>
            <a:r>
              <a:rPr lang="it-IT" altLang="it-IT" sz="2000" dirty="0">
                <a:solidFill>
                  <a:srgbClr val="000000"/>
                </a:solidFill>
              </a:rPr>
              <a:t> tra i due stati di spin, che a sua volta è determinata da </a:t>
            </a:r>
            <a:r>
              <a:rPr lang="it-IT" altLang="it-IT" sz="2000" dirty="0">
                <a:solidFill>
                  <a:srgbClr val="000000"/>
                </a:solidFill>
                <a:latin typeface="Symbol" panose="05050102010706020507" pitchFamily="18" charset="2"/>
              </a:rPr>
              <a:t>D</a:t>
            </a:r>
            <a:r>
              <a:rPr lang="it-IT" altLang="it-IT" sz="2000" dirty="0">
                <a:solidFill>
                  <a:srgbClr val="000000"/>
                </a:solidFill>
              </a:rPr>
              <a:t>E </a:t>
            </a:r>
            <a:endParaRPr lang="it-IT" sz="2000" dirty="0"/>
          </a:p>
        </p:txBody>
      </p:sp>
      <p:grpSp>
        <p:nvGrpSpPr>
          <p:cNvPr id="4" name="Gruppo 3"/>
          <p:cNvGrpSpPr/>
          <p:nvPr/>
        </p:nvGrpSpPr>
        <p:grpSpPr>
          <a:xfrm>
            <a:off x="4039308" y="2409275"/>
            <a:ext cx="3602182" cy="2108309"/>
            <a:chOff x="4163359" y="2347022"/>
            <a:chExt cx="3602181" cy="2108308"/>
          </a:xfrm>
        </p:grpSpPr>
        <p:grpSp>
          <p:nvGrpSpPr>
            <p:cNvPr id="40006" name="Group 70">
              <a:extLst>
                <a:ext uri="{FF2B5EF4-FFF2-40B4-BE49-F238E27FC236}">
                  <a16:creationId xmlns:a16="http://schemas.microsoft.com/office/drawing/2014/main" id="{6BE7473C-3E56-45D1-B691-884BD3A0A805}"/>
                </a:ext>
              </a:extLst>
            </p:cNvPr>
            <p:cNvGrpSpPr>
              <a:grpSpLocks/>
            </p:cNvGrpSpPr>
            <p:nvPr/>
          </p:nvGrpSpPr>
          <p:grpSpPr bwMode="auto">
            <a:xfrm>
              <a:off x="4949429" y="3932635"/>
              <a:ext cx="800100" cy="228600"/>
              <a:chOff x="2477" y="3303"/>
              <a:chExt cx="672" cy="192"/>
            </a:xfrm>
          </p:grpSpPr>
          <p:sp>
            <p:nvSpPr>
              <p:cNvPr id="39986" name="Line 50">
                <a:extLst>
                  <a:ext uri="{FF2B5EF4-FFF2-40B4-BE49-F238E27FC236}">
                    <a16:creationId xmlns:a16="http://schemas.microsoft.com/office/drawing/2014/main" id="{487A8796-5E0E-400A-8419-CD962DD2942E}"/>
                  </a:ext>
                </a:extLst>
              </p:cNvPr>
              <p:cNvSpPr>
                <a:spLocks noChangeShapeType="1"/>
              </p:cNvSpPr>
              <p:nvPr/>
            </p:nvSpPr>
            <p:spPr bwMode="auto">
              <a:xfrm flipV="1">
                <a:off x="2477" y="3303"/>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87" name="Line 51">
                <a:extLst>
                  <a:ext uri="{FF2B5EF4-FFF2-40B4-BE49-F238E27FC236}">
                    <a16:creationId xmlns:a16="http://schemas.microsoft.com/office/drawing/2014/main" id="{5A445C9C-2E4D-4773-AF56-99589669E949}"/>
                  </a:ext>
                </a:extLst>
              </p:cNvPr>
              <p:cNvSpPr>
                <a:spLocks noChangeShapeType="1"/>
              </p:cNvSpPr>
              <p:nvPr/>
            </p:nvSpPr>
            <p:spPr bwMode="auto">
              <a:xfrm flipV="1">
                <a:off x="2573" y="3303"/>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88" name="Line 52">
                <a:extLst>
                  <a:ext uri="{FF2B5EF4-FFF2-40B4-BE49-F238E27FC236}">
                    <a16:creationId xmlns:a16="http://schemas.microsoft.com/office/drawing/2014/main" id="{95E0C84B-03F1-4F56-88D4-14862CEC9879}"/>
                  </a:ext>
                </a:extLst>
              </p:cNvPr>
              <p:cNvSpPr>
                <a:spLocks noChangeShapeType="1"/>
              </p:cNvSpPr>
              <p:nvPr/>
            </p:nvSpPr>
            <p:spPr bwMode="auto">
              <a:xfrm flipV="1">
                <a:off x="2669" y="3303"/>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89" name="Line 53">
                <a:extLst>
                  <a:ext uri="{FF2B5EF4-FFF2-40B4-BE49-F238E27FC236}">
                    <a16:creationId xmlns:a16="http://schemas.microsoft.com/office/drawing/2014/main" id="{801D4FEC-1E99-4980-9287-E59FC9B4F20E}"/>
                  </a:ext>
                </a:extLst>
              </p:cNvPr>
              <p:cNvSpPr>
                <a:spLocks noChangeShapeType="1"/>
              </p:cNvSpPr>
              <p:nvPr/>
            </p:nvSpPr>
            <p:spPr bwMode="auto">
              <a:xfrm flipV="1">
                <a:off x="2765" y="3303"/>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90" name="Line 54">
                <a:extLst>
                  <a:ext uri="{FF2B5EF4-FFF2-40B4-BE49-F238E27FC236}">
                    <a16:creationId xmlns:a16="http://schemas.microsoft.com/office/drawing/2014/main" id="{46341584-DC37-4053-ABB3-D5C0D794174D}"/>
                  </a:ext>
                </a:extLst>
              </p:cNvPr>
              <p:cNvSpPr>
                <a:spLocks noChangeShapeType="1"/>
              </p:cNvSpPr>
              <p:nvPr/>
            </p:nvSpPr>
            <p:spPr bwMode="auto">
              <a:xfrm flipV="1">
                <a:off x="2861" y="3303"/>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91" name="Line 55">
                <a:extLst>
                  <a:ext uri="{FF2B5EF4-FFF2-40B4-BE49-F238E27FC236}">
                    <a16:creationId xmlns:a16="http://schemas.microsoft.com/office/drawing/2014/main" id="{187AFB18-C95E-4C3E-897E-E1D0C225B2EC}"/>
                  </a:ext>
                </a:extLst>
              </p:cNvPr>
              <p:cNvSpPr>
                <a:spLocks noChangeShapeType="1"/>
              </p:cNvSpPr>
              <p:nvPr/>
            </p:nvSpPr>
            <p:spPr bwMode="auto">
              <a:xfrm flipV="1">
                <a:off x="2957" y="3303"/>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92" name="Line 56">
                <a:extLst>
                  <a:ext uri="{FF2B5EF4-FFF2-40B4-BE49-F238E27FC236}">
                    <a16:creationId xmlns:a16="http://schemas.microsoft.com/office/drawing/2014/main" id="{93899D95-78B0-4432-AC22-F0CD3A500B1B}"/>
                  </a:ext>
                </a:extLst>
              </p:cNvPr>
              <p:cNvSpPr>
                <a:spLocks noChangeShapeType="1"/>
              </p:cNvSpPr>
              <p:nvPr/>
            </p:nvSpPr>
            <p:spPr bwMode="auto">
              <a:xfrm flipV="1">
                <a:off x="3053" y="3303"/>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93" name="Line 57">
                <a:extLst>
                  <a:ext uri="{FF2B5EF4-FFF2-40B4-BE49-F238E27FC236}">
                    <a16:creationId xmlns:a16="http://schemas.microsoft.com/office/drawing/2014/main" id="{FA2D9925-3C4F-4B51-A1D5-CDD38F7AB9B1}"/>
                  </a:ext>
                </a:extLst>
              </p:cNvPr>
              <p:cNvSpPr>
                <a:spLocks noChangeShapeType="1"/>
              </p:cNvSpPr>
              <p:nvPr/>
            </p:nvSpPr>
            <p:spPr bwMode="auto">
              <a:xfrm flipV="1">
                <a:off x="3149" y="3303"/>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grpSp>
        <p:grpSp>
          <p:nvGrpSpPr>
            <p:cNvPr id="3" name="Gruppo 2"/>
            <p:cNvGrpSpPr/>
            <p:nvPr/>
          </p:nvGrpSpPr>
          <p:grpSpPr>
            <a:xfrm>
              <a:off x="4163359" y="2347022"/>
              <a:ext cx="3602181" cy="2108308"/>
              <a:chOff x="4163359" y="2347022"/>
              <a:chExt cx="3602181" cy="2108308"/>
            </a:xfrm>
          </p:grpSpPr>
          <p:sp>
            <p:nvSpPr>
              <p:cNvPr id="39998" name="Line 62">
                <a:extLst>
                  <a:ext uri="{FF2B5EF4-FFF2-40B4-BE49-F238E27FC236}">
                    <a16:creationId xmlns:a16="http://schemas.microsoft.com/office/drawing/2014/main" id="{87674D62-3CA9-4344-A722-AFB95F5B85ED}"/>
                  </a:ext>
                </a:extLst>
              </p:cNvPr>
              <p:cNvSpPr>
                <a:spLocks noChangeShapeType="1"/>
              </p:cNvSpPr>
              <p:nvPr/>
            </p:nvSpPr>
            <p:spPr bwMode="auto">
              <a:xfrm flipV="1">
                <a:off x="5120879" y="2732485"/>
                <a:ext cx="0" cy="1028700"/>
              </a:xfrm>
              <a:prstGeom prst="line">
                <a:avLst/>
              </a:prstGeom>
              <a:noFill/>
              <a:ln w="50800">
                <a:solidFill>
                  <a:schemeClr val="accent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99" name="Line 63">
                <a:extLst>
                  <a:ext uri="{FF2B5EF4-FFF2-40B4-BE49-F238E27FC236}">
                    <a16:creationId xmlns:a16="http://schemas.microsoft.com/office/drawing/2014/main" id="{3B3A21A3-456A-42A0-B78C-25A4F4C6D81B}"/>
                  </a:ext>
                </a:extLst>
              </p:cNvPr>
              <p:cNvSpPr>
                <a:spLocks noChangeShapeType="1"/>
              </p:cNvSpPr>
              <p:nvPr/>
            </p:nvSpPr>
            <p:spPr bwMode="auto">
              <a:xfrm>
                <a:off x="5463779" y="2732485"/>
                <a:ext cx="0" cy="1028700"/>
              </a:xfrm>
              <a:prstGeom prst="line">
                <a:avLst/>
              </a:prstGeom>
              <a:noFill/>
              <a:ln w="12700">
                <a:solidFill>
                  <a:schemeClr val="accent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grpSp>
            <p:nvGrpSpPr>
              <p:cNvPr id="2" name="Gruppo 1"/>
              <p:cNvGrpSpPr/>
              <p:nvPr/>
            </p:nvGrpSpPr>
            <p:grpSpPr>
              <a:xfrm>
                <a:off x="4163359" y="2347022"/>
                <a:ext cx="3602181" cy="2108308"/>
                <a:chOff x="4163359" y="2332435"/>
                <a:chExt cx="3602181" cy="2108308"/>
              </a:xfrm>
            </p:grpSpPr>
            <p:grpSp>
              <p:nvGrpSpPr>
                <p:cNvPr id="40005" name="Group 69">
                  <a:extLst>
                    <a:ext uri="{FF2B5EF4-FFF2-40B4-BE49-F238E27FC236}">
                      <a16:creationId xmlns:a16="http://schemas.microsoft.com/office/drawing/2014/main" id="{40529DA7-D3B7-41F8-87F4-594B439827CE}"/>
                    </a:ext>
                  </a:extLst>
                </p:cNvPr>
                <p:cNvGrpSpPr>
                  <a:grpSpLocks/>
                </p:cNvGrpSpPr>
                <p:nvPr/>
              </p:nvGrpSpPr>
              <p:grpSpPr bwMode="auto">
                <a:xfrm>
                  <a:off x="4892279" y="2618185"/>
                  <a:ext cx="914400" cy="1600200"/>
                  <a:chOff x="2429" y="2199"/>
                  <a:chExt cx="768" cy="1344"/>
                </a:xfrm>
              </p:grpSpPr>
              <p:sp>
                <p:nvSpPr>
                  <p:cNvPr id="39984" name="Line 48">
                    <a:extLst>
                      <a:ext uri="{FF2B5EF4-FFF2-40B4-BE49-F238E27FC236}">
                        <a16:creationId xmlns:a16="http://schemas.microsoft.com/office/drawing/2014/main" id="{47C6CB18-FF25-4637-A411-E4F15E2EDA16}"/>
                      </a:ext>
                    </a:extLst>
                  </p:cNvPr>
                  <p:cNvSpPr>
                    <a:spLocks noChangeShapeType="1"/>
                  </p:cNvSpPr>
                  <p:nvPr/>
                </p:nvSpPr>
                <p:spPr bwMode="auto">
                  <a:xfrm>
                    <a:off x="2429" y="3543"/>
                    <a:ext cx="7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85" name="Line 49">
                    <a:extLst>
                      <a:ext uri="{FF2B5EF4-FFF2-40B4-BE49-F238E27FC236}">
                        <a16:creationId xmlns:a16="http://schemas.microsoft.com/office/drawing/2014/main" id="{77F2DCCA-91E0-4D10-A19B-7C32A4C069FC}"/>
                      </a:ext>
                    </a:extLst>
                  </p:cNvPr>
                  <p:cNvSpPr>
                    <a:spLocks noChangeShapeType="1"/>
                  </p:cNvSpPr>
                  <p:nvPr/>
                </p:nvSpPr>
                <p:spPr bwMode="auto">
                  <a:xfrm>
                    <a:off x="2429" y="2199"/>
                    <a:ext cx="7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grpSp>
            <p:grpSp>
              <p:nvGrpSpPr>
                <p:cNvPr id="40007" name="Group 71">
                  <a:extLst>
                    <a:ext uri="{FF2B5EF4-FFF2-40B4-BE49-F238E27FC236}">
                      <a16:creationId xmlns:a16="http://schemas.microsoft.com/office/drawing/2014/main" id="{494D9785-FE43-4C47-9BD7-5E7F9502EE99}"/>
                    </a:ext>
                  </a:extLst>
                </p:cNvPr>
                <p:cNvGrpSpPr>
                  <a:grpSpLocks/>
                </p:cNvGrpSpPr>
                <p:nvPr/>
              </p:nvGrpSpPr>
              <p:grpSpPr bwMode="auto">
                <a:xfrm>
                  <a:off x="5178029" y="2332435"/>
                  <a:ext cx="342900" cy="228600"/>
                  <a:chOff x="2669" y="1959"/>
                  <a:chExt cx="288" cy="192"/>
                </a:xfrm>
              </p:grpSpPr>
              <p:sp>
                <p:nvSpPr>
                  <p:cNvPr id="39994" name="Line 58">
                    <a:extLst>
                      <a:ext uri="{FF2B5EF4-FFF2-40B4-BE49-F238E27FC236}">
                        <a16:creationId xmlns:a16="http://schemas.microsoft.com/office/drawing/2014/main" id="{698B9B02-B31C-4223-A82D-7D6C6E0A582F}"/>
                      </a:ext>
                    </a:extLst>
                  </p:cNvPr>
                  <p:cNvSpPr>
                    <a:spLocks noChangeShapeType="1"/>
                  </p:cNvSpPr>
                  <p:nvPr/>
                </p:nvSpPr>
                <p:spPr bwMode="auto">
                  <a:xfrm>
                    <a:off x="2669" y="1959"/>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95" name="Line 59">
                    <a:extLst>
                      <a:ext uri="{FF2B5EF4-FFF2-40B4-BE49-F238E27FC236}">
                        <a16:creationId xmlns:a16="http://schemas.microsoft.com/office/drawing/2014/main" id="{9A1BDFBB-B6C7-458D-80E4-EF5CEBFFCD01}"/>
                      </a:ext>
                    </a:extLst>
                  </p:cNvPr>
                  <p:cNvSpPr>
                    <a:spLocks noChangeShapeType="1"/>
                  </p:cNvSpPr>
                  <p:nvPr/>
                </p:nvSpPr>
                <p:spPr bwMode="auto">
                  <a:xfrm>
                    <a:off x="2765" y="1959"/>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96" name="Line 60">
                    <a:extLst>
                      <a:ext uri="{FF2B5EF4-FFF2-40B4-BE49-F238E27FC236}">
                        <a16:creationId xmlns:a16="http://schemas.microsoft.com/office/drawing/2014/main" id="{23553555-44A5-4472-BBFA-B0F642E18655}"/>
                      </a:ext>
                    </a:extLst>
                  </p:cNvPr>
                  <p:cNvSpPr>
                    <a:spLocks noChangeShapeType="1"/>
                  </p:cNvSpPr>
                  <p:nvPr/>
                </p:nvSpPr>
                <p:spPr bwMode="auto">
                  <a:xfrm>
                    <a:off x="2861" y="1959"/>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sp>
                <p:nvSpPr>
                  <p:cNvPr id="39997" name="Line 61">
                    <a:extLst>
                      <a:ext uri="{FF2B5EF4-FFF2-40B4-BE49-F238E27FC236}">
                        <a16:creationId xmlns:a16="http://schemas.microsoft.com/office/drawing/2014/main" id="{828336FA-8964-41D2-8835-BD43F5329383}"/>
                      </a:ext>
                    </a:extLst>
                  </p:cNvPr>
                  <p:cNvSpPr>
                    <a:spLocks noChangeShapeType="1"/>
                  </p:cNvSpPr>
                  <p:nvPr/>
                </p:nvSpPr>
                <p:spPr bwMode="auto">
                  <a:xfrm>
                    <a:off x="2957" y="1959"/>
                    <a:ext cx="0" cy="192"/>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1"/>
                  </a:p>
                </p:txBody>
              </p:sp>
            </p:grpSp>
            <p:sp>
              <p:nvSpPr>
                <p:cNvPr id="40000" name="Rectangle 64">
                  <a:extLst>
                    <a:ext uri="{FF2B5EF4-FFF2-40B4-BE49-F238E27FC236}">
                      <a16:creationId xmlns:a16="http://schemas.microsoft.com/office/drawing/2014/main" id="{3F6884D0-D180-49E3-A0D3-F684F6EF2D73}"/>
                    </a:ext>
                  </a:extLst>
                </p:cNvPr>
                <p:cNvSpPr>
                  <a:spLocks noChangeArrowheads="1"/>
                </p:cNvSpPr>
                <p:nvPr/>
              </p:nvSpPr>
              <p:spPr bwMode="auto">
                <a:xfrm>
                  <a:off x="4163359" y="3090126"/>
                  <a:ext cx="814646" cy="27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1351" dirty="0">
                      <a:solidFill>
                        <a:srgbClr val="000000"/>
                      </a:solidFill>
                    </a:rPr>
                    <a:t>risonanza</a:t>
                  </a:r>
                </a:p>
              </p:txBody>
            </p:sp>
            <p:sp>
              <p:nvSpPr>
                <p:cNvPr id="40001" name="Rectangle 65">
                  <a:extLst>
                    <a:ext uri="{FF2B5EF4-FFF2-40B4-BE49-F238E27FC236}">
                      <a16:creationId xmlns:a16="http://schemas.microsoft.com/office/drawing/2014/main" id="{332C7DB2-56F8-4C41-9F39-6D9B496EEA0C}"/>
                    </a:ext>
                  </a:extLst>
                </p:cNvPr>
                <p:cNvSpPr>
                  <a:spLocks noChangeArrowheads="1"/>
                </p:cNvSpPr>
                <p:nvPr/>
              </p:nvSpPr>
              <p:spPr bwMode="auto">
                <a:xfrm>
                  <a:off x="5749529" y="2926555"/>
                  <a:ext cx="1120378" cy="4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hangingPunct="0"/>
                  <a:r>
                    <a:rPr lang="it-IT" altLang="it-IT" sz="1351" dirty="0">
                      <a:solidFill>
                        <a:srgbClr val="000000"/>
                      </a:solidFill>
                    </a:rPr>
                    <a:t>emissione indotta</a:t>
                  </a:r>
                </a:p>
              </p:txBody>
            </p:sp>
            <p:sp>
              <p:nvSpPr>
                <p:cNvPr id="40002" name="Rectangle 66">
                  <a:extLst>
                    <a:ext uri="{FF2B5EF4-FFF2-40B4-BE49-F238E27FC236}">
                      <a16:creationId xmlns:a16="http://schemas.microsoft.com/office/drawing/2014/main" id="{C89745B7-9ABD-4596-AA3F-29EF65907E88}"/>
                    </a:ext>
                  </a:extLst>
                </p:cNvPr>
                <p:cNvSpPr>
                  <a:spLocks noChangeArrowheads="1"/>
                </p:cNvSpPr>
                <p:nvPr/>
              </p:nvSpPr>
              <p:spPr bwMode="auto">
                <a:xfrm>
                  <a:off x="5829300" y="3955256"/>
                  <a:ext cx="1006686" cy="4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it-IT" altLang="it-IT" sz="1351" dirty="0">
                      <a:solidFill>
                        <a:srgbClr val="339933"/>
                      </a:solidFill>
                    </a:rPr>
                    <a:t>eccesso di</a:t>
                  </a:r>
                </a:p>
                <a:p>
                  <a:pPr eaLnBrk="0" hangingPunct="0"/>
                  <a:r>
                    <a:rPr lang="it-IT" altLang="it-IT" sz="1351" dirty="0">
                      <a:solidFill>
                        <a:srgbClr val="339933"/>
                      </a:solidFill>
                    </a:rPr>
                    <a:t>popolazione</a:t>
                  </a:r>
                </a:p>
              </p:txBody>
            </p:sp>
            <p:sp>
              <p:nvSpPr>
                <p:cNvPr id="35" name="CasellaDiTesto 34">
                  <a:extLst>
                    <a:ext uri="{FF2B5EF4-FFF2-40B4-BE49-F238E27FC236}">
                      <a16:creationId xmlns:a16="http://schemas.microsoft.com/office/drawing/2014/main" id="{FF9420B0-B773-4D97-A1AA-D3B6CBF0771B}"/>
                    </a:ext>
                  </a:extLst>
                </p:cNvPr>
                <p:cNvSpPr txBox="1"/>
                <p:nvPr/>
              </p:nvSpPr>
              <p:spPr>
                <a:xfrm>
                  <a:off x="6915756" y="3910883"/>
                  <a:ext cx="849784" cy="369332"/>
                </a:xfrm>
                <a:prstGeom prst="rect">
                  <a:avLst/>
                </a:prstGeom>
                <a:noFill/>
              </p:spPr>
              <p:txBody>
                <a:bodyPr wrap="none" rtlCol="0">
                  <a:spAutoFit/>
                </a:bodyPr>
                <a:lstStyle/>
                <a:p>
                  <a:r>
                    <a:rPr lang="en-US" dirty="0" err="1">
                      <a:solidFill>
                        <a:srgbClr val="FF0000"/>
                      </a:solidFill>
                    </a:rPr>
                    <a:t>stato</a:t>
                  </a:r>
                  <a:r>
                    <a:rPr lang="en-US" dirty="0">
                      <a:solidFill>
                        <a:srgbClr val="FF0000"/>
                      </a:solidFill>
                    </a:rPr>
                    <a:t> </a:t>
                  </a:r>
                  <a:r>
                    <a:rPr lang="en-US" dirty="0">
                      <a:solidFill>
                        <a:srgbClr val="FF0000"/>
                      </a:solidFill>
                      <a:latin typeface="Symbol" panose="05050102010706020507" pitchFamily="18" charset="2"/>
                    </a:rPr>
                    <a:t>a</a:t>
                  </a:r>
                  <a:endParaRPr lang="it-IT" dirty="0"/>
                </a:p>
              </p:txBody>
            </p:sp>
            <p:sp>
              <p:nvSpPr>
                <p:cNvPr id="36" name="CasellaDiTesto 35">
                  <a:extLst>
                    <a:ext uri="{FF2B5EF4-FFF2-40B4-BE49-F238E27FC236}">
                      <a16:creationId xmlns:a16="http://schemas.microsoft.com/office/drawing/2014/main" id="{0C898D50-3106-4B39-884F-38F7D3A81B24}"/>
                    </a:ext>
                  </a:extLst>
                </p:cNvPr>
                <p:cNvSpPr txBox="1"/>
                <p:nvPr/>
              </p:nvSpPr>
              <p:spPr>
                <a:xfrm>
                  <a:off x="6714067" y="2345768"/>
                  <a:ext cx="830548" cy="369332"/>
                </a:xfrm>
                <a:prstGeom prst="rect">
                  <a:avLst/>
                </a:prstGeom>
                <a:noFill/>
              </p:spPr>
              <p:txBody>
                <a:bodyPr wrap="none" rtlCol="0">
                  <a:spAutoFit/>
                </a:bodyPr>
                <a:lstStyle/>
                <a:p>
                  <a:r>
                    <a:rPr lang="en-US" dirty="0" err="1">
                      <a:solidFill>
                        <a:srgbClr val="FF0000"/>
                      </a:solidFill>
                    </a:rPr>
                    <a:t>stato</a:t>
                  </a:r>
                  <a:r>
                    <a:rPr lang="en-US" dirty="0">
                      <a:solidFill>
                        <a:srgbClr val="FF0000"/>
                      </a:solidFill>
                    </a:rPr>
                    <a:t> </a:t>
                  </a:r>
                  <a:r>
                    <a:rPr lang="en-US" dirty="0">
                      <a:solidFill>
                        <a:srgbClr val="FF0000"/>
                      </a:solidFill>
                      <a:latin typeface="Symbol" panose="05050102010706020507" pitchFamily="18" charset="2"/>
                    </a:rPr>
                    <a:t>b</a:t>
                  </a:r>
                  <a:endParaRPr lang="it-IT" dirty="0"/>
                </a:p>
              </p:txBody>
            </p:sp>
          </p:gr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026">
            <a:extLst>
              <a:ext uri="{FF2B5EF4-FFF2-40B4-BE49-F238E27FC236}">
                <a16:creationId xmlns:a16="http://schemas.microsoft.com/office/drawing/2014/main" id="{3620F35F-2269-40D2-A4E3-628386E3C8EC}"/>
              </a:ext>
            </a:extLst>
          </p:cNvPr>
          <p:cNvSpPr txBox="1">
            <a:spLocks noChangeArrowheads="1"/>
          </p:cNvSpPr>
          <p:nvPr/>
        </p:nvSpPr>
        <p:spPr bwMode="auto">
          <a:xfrm>
            <a:off x="22099" y="995050"/>
            <a:ext cx="85709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
            </a:pPr>
            <a:r>
              <a:rPr lang="it-IT" altLang="it-IT" sz="1800" dirty="0">
                <a:latin typeface="Calibri "/>
              </a:rPr>
              <a:t>A temperatura ambiente, il numero degli spin che si dispone sul livello a energia minore (N</a:t>
            </a:r>
            <a:r>
              <a:rPr lang="it-IT" altLang="it-IT" sz="1800" baseline="30000" dirty="0">
                <a:latin typeface="Symbol" panose="05050102010706020507" pitchFamily="18" charset="2"/>
              </a:rPr>
              <a:t>a</a:t>
            </a:r>
            <a:r>
              <a:rPr lang="it-IT" altLang="it-IT" sz="1800" dirty="0">
                <a:latin typeface="Calibri "/>
              </a:rPr>
              <a:t>), supera di poco il numero di quelli che occupano il livello a energia superiore, (N</a:t>
            </a:r>
            <a:r>
              <a:rPr lang="it-IT" altLang="it-IT" sz="1800" baseline="30000" dirty="0">
                <a:latin typeface="Symbol" panose="05050102010706020507" pitchFamily="18" charset="2"/>
              </a:rPr>
              <a:t>b</a:t>
            </a:r>
            <a:r>
              <a:rPr lang="it-IT" altLang="it-IT" sz="1800" dirty="0">
                <a:latin typeface="Calibri "/>
              </a:rPr>
              <a:t>). La statistica di </a:t>
            </a:r>
            <a:r>
              <a:rPr lang="it-IT" altLang="it-IT" sz="1800" dirty="0" err="1">
                <a:latin typeface="Calibri "/>
              </a:rPr>
              <a:t>Boltzmann</a:t>
            </a:r>
            <a:r>
              <a:rPr lang="it-IT" altLang="it-IT" sz="1800" dirty="0">
                <a:latin typeface="Calibri "/>
              </a:rPr>
              <a:t> ci dice che :</a:t>
            </a:r>
          </a:p>
        </p:txBody>
      </p:sp>
      <mc:AlternateContent xmlns:mc="http://schemas.openxmlformats.org/markup-compatibility/2006" xmlns:a14="http://schemas.microsoft.com/office/drawing/2010/main">
        <mc:Choice Requires="a14">
          <p:sp>
            <p:nvSpPr>
              <p:cNvPr id="75780" name="Object 1028">
                <a:extLst>
                  <a:ext uri="{FF2B5EF4-FFF2-40B4-BE49-F238E27FC236}">
                    <a16:creationId xmlns:a16="http://schemas.microsoft.com/office/drawing/2014/main" id="{4FD1D3DD-1BA9-4AA1-9068-511904C0CA1F}"/>
                  </a:ext>
                </a:extLst>
              </p:cNvPr>
              <p:cNvSpPr txBox="1"/>
              <p:nvPr/>
            </p:nvSpPr>
            <p:spPr bwMode="auto">
              <a:xfrm>
                <a:off x="2046926" y="2289566"/>
                <a:ext cx="4521327" cy="1139159"/>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f>
                        <m:fPr>
                          <m:ctrlPr>
                            <a:rPr lang="it-IT" sz="3200" i="1">
                              <a:solidFill>
                                <a:srgbClr val="000000"/>
                              </a:solidFill>
                              <a:latin typeface="Cambria Math" panose="02040503050406030204" pitchFamily="18" charset="0"/>
                            </a:rPr>
                          </m:ctrlPr>
                        </m:fPr>
                        <m:num>
                          <m:r>
                            <m:rPr>
                              <m:nor/>
                            </m:rPr>
                            <a:rPr lang="it-IT" altLang="it-IT" sz="3200" dirty="0"/>
                            <m:t>N</m:t>
                          </m:r>
                          <m:r>
                            <m:rPr>
                              <m:nor/>
                            </m:rPr>
                            <a:rPr lang="it-IT" altLang="it-IT" sz="3200" baseline="30000" dirty="0">
                              <a:latin typeface="Symbol" panose="05050102010706020507" pitchFamily="18" charset="2"/>
                            </a:rPr>
                            <m:t>a</m:t>
                          </m:r>
                        </m:num>
                        <m:den>
                          <m:r>
                            <m:rPr>
                              <m:nor/>
                            </m:rPr>
                            <a:rPr lang="it-IT" altLang="it-IT" sz="3200" dirty="0"/>
                            <m:t>N</m:t>
                          </m:r>
                          <m:r>
                            <m:rPr>
                              <m:nor/>
                            </m:rPr>
                            <a:rPr lang="en-US" altLang="it-IT" sz="3200" baseline="30000" dirty="0">
                              <a:latin typeface="Symbol" panose="05050102010706020507" pitchFamily="18" charset="2"/>
                            </a:rPr>
                            <m:t>b</m:t>
                          </m:r>
                        </m:den>
                      </m:f>
                      <m:r>
                        <a:rPr lang="it-IT" sz="3200" i="1">
                          <a:solidFill>
                            <a:srgbClr val="000000"/>
                          </a:solidFill>
                          <a:latin typeface="Cambria Math" panose="02040503050406030204" pitchFamily="18" charset="0"/>
                        </a:rPr>
                        <m:t>=</m:t>
                      </m:r>
                      <m:sSup>
                        <m:sSupPr>
                          <m:ctrlPr>
                            <a:rPr lang="it-IT" sz="3200" i="1">
                              <a:solidFill>
                                <a:srgbClr val="000000"/>
                              </a:solidFill>
                              <a:latin typeface="Cambria Math" panose="02040503050406030204" pitchFamily="18" charset="0"/>
                            </a:rPr>
                          </m:ctrlPr>
                        </m:sSupPr>
                        <m:e>
                          <m:r>
                            <a:rPr lang="it-IT" sz="3200" i="1">
                              <a:solidFill>
                                <a:srgbClr val="000000"/>
                              </a:solidFill>
                              <a:latin typeface="Cambria Math" panose="02040503050406030204" pitchFamily="18" charset="0"/>
                            </a:rPr>
                            <m:t>𝑒</m:t>
                          </m:r>
                        </m:e>
                        <m:sup>
                          <m:r>
                            <a:rPr lang="it-IT" sz="3200" i="1">
                              <a:solidFill>
                                <a:srgbClr val="000000"/>
                              </a:solidFill>
                              <a:latin typeface="Cambria Math" panose="02040503050406030204" pitchFamily="18" charset="0"/>
                            </a:rPr>
                            <m:t>−</m:t>
                          </m:r>
                          <m:f>
                            <m:fPr>
                              <m:ctrlPr>
                                <a:rPr lang="it-IT" sz="3200" i="1">
                                  <a:solidFill>
                                    <a:srgbClr val="000000"/>
                                  </a:solidFill>
                                  <a:latin typeface="Cambria Math" panose="02040503050406030204" pitchFamily="18" charset="0"/>
                                </a:rPr>
                              </m:ctrlPr>
                            </m:fPr>
                            <m:num>
                              <m:r>
                                <m:rPr>
                                  <m:sty m:val="p"/>
                                </m:rPr>
                                <a:rPr lang="it-IT" sz="3200" i="1">
                                  <a:solidFill>
                                    <a:srgbClr val="000000"/>
                                  </a:solidFill>
                                  <a:latin typeface="Cambria Math" panose="02040503050406030204" pitchFamily="18" charset="0"/>
                                </a:rPr>
                                <m:t>Δ</m:t>
                              </m:r>
                              <m:r>
                                <a:rPr lang="it-IT" sz="3200" i="1">
                                  <a:solidFill>
                                    <a:srgbClr val="000000"/>
                                  </a:solidFill>
                                  <a:latin typeface="Cambria Math" panose="02040503050406030204" pitchFamily="18" charset="0"/>
                                </a:rPr>
                                <m:t>𝐸</m:t>
                              </m:r>
                            </m:num>
                            <m:den>
                              <m:r>
                                <a:rPr lang="it-IT" sz="3200" i="1">
                                  <a:solidFill>
                                    <a:srgbClr val="000000"/>
                                  </a:solidFill>
                                  <a:latin typeface="Cambria Math" panose="02040503050406030204" pitchFamily="18" charset="0"/>
                                </a:rPr>
                                <m:t>𝑘𝑇</m:t>
                              </m:r>
                            </m:den>
                          </m:f>
                        </m:sup>
                      </m:sSup>
                      <m:r>
                        <a:rPr lang="it-IT" sz="3200" i="1">
                          <a:solidFill>
                            <a:srgbClr val="000000"/>
                          </a:solidFill>
                          <a:latin typeface="Cambria Math" panose="02040503050406030204" pitchFamily="18" charset="0"/>
                        </a:rPr>
                        <m:t>=</m:t>
                      </m:r>
                      <m:sSup>
                        <m:sSupPr>
                          <m:ctrlPr>
                            <a:rPr lang="it-IT" sz="3200" i="1">
                              <a:solidFill>
                                <a:srgbClr val="000000"/>
                              </a:solidFill>
                              <a:latin typeface="Cambria Math" panose="02040503050406030204" pitchFamily="18" charset="0"/>
                            </a:rPr>
                          </m:ctrlPr>
                        </m:sSupPr>
                        <m:e>
                          <m:r>
                            <a:rPr lang="it-IT" sz="3200" i="1">
                              <a:solidFill>
                                <a:srgbClr val="000000"/>
                              </a:solidFill>
                              <a:latin typeface="Cambria Math" panose="02040503050406030204" pitchFamily="18" charset="0"/>
                            </a:rPr>
                            <m:t>𝑒</m:t>
                          </m:r>
                        </m:e>
                        <m:sup>
                          <m:r>
                            <a:rPr lang="it-IT" sz="3200" i="1">
                              <a:solidFill>
                                <a:srgbClr val="000000"/>
                              </a:solidFill>
                              <a:latin typeface="Cambria Math" panose="02040503050406030204" pitchFamily="18" charset="0"/>
                            </a:rPr>
                            <m:t>−</m:t>
                          </m:r>
                          <m:f>
                            <m:fPr>
                              <m:ctrlPr>
                                <a:rPr lang="it-IT" sz="3200" i="1">
                                  <a:solidFill>
                                    <a:srgbClr val="000000"/>
                                  </a:solidFill>
                                  <a:latin typeface="Cambria Math" panose="02040503050406030204" pitchFamily="18" charset="0"/>
                                </a:rPr>
                              </m:ctrlPr>
                            </m:fPr>
                            <m:num>
                              <m:r>
                                <a:rPr lang="it-IT" sz="3200" i="1">
                                  <a:solidFill>
                                    <a:srgbClr val="000000"/>
                                  </a:solidFill>
                                  <a:latin typeface="Cambria Math" panose="02040503050406030204" pitchFamily="18" charset="0"/>
                                </a:rPr>
                                <m:t>𝛾</m:t>
                              </m:r>
                              <m:r>
                                <a:rPr lang="it-IT" sz="3200" i="1">
                                  <a:solidFill>
                                    <a:srgbClr val="000000"/>
                                  </a:solidFill>
                                  <a:latin typeface="Cambria Math" panose="02040503050406030204" pitchFamily="18" charset="0"/>
                                </a:rPr>
                                <m:t>h</m:t>
                              </m:r>
                            </m:num>
                            <m:den>
                              <m:r>
                                <a:rPr lang="it-IT" sz="3200" i="1">
                                  <a:solidFill>
                                    <a:srgbClr val="000000"/>
                                  </a:solidFill>
                                  <a:latin typeface="Cambria Math" panose="02040503050406030204" pitchFamily="18" charset="0"/>
                                </a:rPr>
                                <m:t>2</m:t>
                              </m:r>
                              <m:r>
                                <a:rPr lang="it-IT" sz="3200" i="1">
                                  <a:solidFill>
                                    <a:srgbClr val="000000"/>
                                  </a:solidFill>
                                  <a:latin typeface="Cambria Math" panose="02040503050406030204" pitchFamily="18" charset="0"/>
                                </a:rPr>
                                <m:t>𝜋</m:t>
                              </m:r>
                              <m:r>
                                <a:rPr lang="it-IT" sz="3200" i="1">
                                  <a:solidFill>
                                    <a:srgbClr val="000000"/>
                                  </a:solidFill>
                                  <a:latin typeface="Cambria Math" panose="02040503050406030204" pitchFamily="18" charset="0"/>
                                </a:rPr>
                                <m:t>𝑘𝑇</m:t>
                              </m:r>
                            </m:den>
                          </m:f>
                          <m:r>
                            <a:rPr lang="it-IT" sz="3200" i="1">
                              <a:solidFill>
                                <a:srgbClr val="000000"/>
                              </a:solidFill>
                              <a:latin typeface="Cambria Math" panose="02040503050406030204" pitchFamily="18" charset="0"/>
                            </a:rPr>
                            <m:t>𝐵𝑜</m:t>
                          </m:r>
                        </m:sup>
                      </m:sSup>
                    </m:oMath>
                  </m:oMathPara>
                </a14:m>
                <a:endParaRPr lang="it-IT" sz="3200" dirty="0"/>
              </a:p>
            </p:txBody>
          </p:sp>
        </mc:Choice>
        <mc:Fallback xmlns="">
          <p:sp>
            <p:nvSpPr>
              <p:cNvPr id="75780" name="Object 1028">
                <a:extLst>
                  <a:ext uri="{FF2B5EF4-FFF2-40B4-BE49-F238E27FC236}">
                    <a16:creationId xmlns:a16="http://schemas.microsoft.com/office/drawing/2014/main" id="{4FD1D3DD-1BA9-4AA1-9068-511904C0CA1F}"/>
                  </a:ext>
                </a:extLst>
              </p:cNvPr>
              <p:cNvSpPr txBox="1">
                <a:spLocks noRot="1" noChangeAspect="1" noMove="1" noResize="1" noEditPoints="1" noAdjustHandles="1" noChangeArrowheads="1" noChangeShapeType="1" noTextEdit="1"/>
              </p:cNvSpPr>
              <p:nvPr/>
            </p:nvSpPr>
            <p:spPr bwMode="auto">
              <a:xfrm>
                <a:off x="2046926" y="2289566"/>
                <a:ext cx="4521327" cy="1139159"/>
              </a:xfrm>
              <a:prstGeom prst="rect">
                <a:avLst/>
              </a:prstGeom>
              <a:blipFill>
                <a:blip r:embed="rId2"/>
                <a:stretch>
                  <a:fillRect/>
                </a:stretch>
              </a:blipFill>
              <a:ln>
                <a:noFill/>
              </a:ln>
              <a:effectLst/>
              <a:extLst/>
            </p:spPr>
            <p:txBody>
              <a:bodyPr/>
              <a:lstStyle/>
              <a:p>
                <a:r>
                  <a:rPr lang="it-IT">
                    <a:noFill/>
                  </a:rPr>
                  <a:t> </a:t>
                </a:r>
              </a:p>
            </p:txBody>
          </p:sp>
        </mc:Fallback>
      </mc:AlternateContent>
      <p:sp>
        <p:nvSpPr>
          <p:cNvPr id="75781" name="Rectangle 1029">
            <a:extLst>
              <a:ext uri="{FF2B5EF4-FFF2-40B4-BE49-F238E27FC236}">
                <a16:creationId xmlns:a16="http://schemas.microsoft.com/office/drawing/2014/main" id="{89F8C72E-BDB3-43A9-8FA8-2530A1BFA83B}"/>
              </a:ext>
            </a:extLst>
          </p:cNvPr>
          <p:cNvSpPr>
            <a:spLocks noChangeArrowheads="1"/>
          </p:cNvSpPr>
          <p:nvPr/>
        </p:nvSpPr>
        <p:spPr bwMode="auto">
          <a:xfrm>
            <a:off x="2262512" y="258534"/>
            <a:ext cx="45618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dirty="0"/>
              <a:t>Statistica di </a:t>
            </a:r>
            <a:r>
              <a:rPr lang="it-IT" altLang="it-IT" sz="3600" b="1" dirty="0" err="1"/>
              <a:t>Boltzmann</a:t>
            </a:r>
            <a:endParaRPr lang="it-IT" altLang="it-IT" sz="3600" b="1" dirty="0"/>
          </a:p>
        </p:txBody>
      </p:sp>
      <p:sp>
        <p:nvSpPr>
          <p:cNvPr id="75782" name="Text Box 1030">
            <a:extLst>
              <a:ext uri="{FF2B5EF4-FFF2-40B4-BE49-F238E27FC236}">
                <a16:creationId xmlns:a16="http://schemas.microsoft.com/office/drawing/2014/main" id="{1040F5ED-7412-4960-947A-99F2642577EF}"/>
              </a:ext>
            </a:extLst>
          </p:cNvPr>
          <p:cNvSpPr txBox="1">
            <a:spLocks noChangeArrowheads="1"/>
          </p:cNvSpPr>
          <p:nvPr/>
        </p:nvSpPr>
        <p:spPr bwMode="auto">
          <a:xfrm>
            <a:off x="1650702" y="3440719"/>
            <a:ext cx="57854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dirty="0">
                <a:latin typeface="Symbol" panose="05050102010706020507" pitchFamily="18" charset="2"/>
              </a:rPr>
              <a:t>D</a:t>
            </a:r>
            <a:r>
              <a:rPr lang="it-IT" altLang="it-IT" dirty="0"/>
              <a:t>E = differenza di energia tra gli stati di spin</a:t>
            </a:r>
          </a:p>
          <a:p>
            <a:r>
              <a:rPr lang="it-IT" altLang="it-IT" dirty="0"/>
              <a:t>k = costante di </a:t>
            </a:r>
            <a:r>
              <a:rPr lang="it-IT" altLang="it-IT" dirty="0" err="1"/>
              <a:t>Boltzmann</a:t>
            </a:r>
            <a:r>
              <a:rPr lang="it-IT" altLang="it-IT" dirty="0"/>
              <a:t> = 1.3805x10</a:t>
            </a:r>
            <a:r>
              <a:rPr lang="it-IT" altLang="it-IT" baseline="30000" dirty="0"/>
              <a:t>-23</a:t>
            </a:r>
            <a:r>
              <a:rPr lang="it-IT" altLang="it-IT" dirty="0"/>
              <a:t> J/K</a:t>
            </a:r>
          </a:p>
          <a:p>
            <a:r>
              <a:rPr lang="it-IT" altLang="it-IT" dirty="0"/>
              <a:t>T è la temperatura in Kelvin</a:t>
            </a:r>
          </a:p>
          <a:p>
            <a:endParaRPr lang="en-US" altLang="it-IT" dirty="0"/>
          </a:p>
          <a:p>
            <a:r>
              <a:rPr lang="en-US" altLang="it-IT" sz="2400" dirty="0"/>
              <a:t>In NMR</a:t>
            </a:r>
            <a:r>
              <a:rPr lang="en-US" altLang="it-IT" sz="2400" dirty="0">
                <a:latin typeface="Symbol" panose="05050102010706020507" pitchFamily="18" charset="2"/>
              </a:rPr>
              <a:t>: D</a:t>
            </a:r>
            <a:r>
              <a:rPr lang="en-US" altLang="it-IT" sz="2400" dirty="0"/>
              <a:t>E &lt;&lt; </a:t>
            </a:r>
            <a:r>
              <a:rPr lang="en-US" altLang="it-IT" sz="2400" dirty="0" err="1"/>
              <a:t>kT</a:t>
            </a:r>
            <a:r>
              <a:rPr lang="en-US" altLang="it-IT" sz="2400" dirty="0"/>
              <a:t>  </a:t>
            </a:r>
            <a:r>
              <a:rPr lang="en-US" altLang="it-IT" sz="2400" dirty="0" err="1"/>
              <a:t>quind</a:t>
            </a:r>
            <a:r>
              <a:rPr lang="en-US" altLang="it-IT" sz="2400" dirty="0"/>
              <a:t> </a:t>
            </a:r>
            <a:r>
              <a:rPr lang="en-US" altLang="it-IT" sz="2400" dirty="0">
                <a:latin typeface="Symbol" panose="05050102010706020507" pitchFamily="18" charset="2"/>
              </a:rPr>
              <a:t>D</a:t>
            </a:r>
            <a:r>
              <a:rPr lang="en-US" altLang="it-IT" sz="2400" dirty="0"/>
              <a:t>E/</a:t>
            </a:r>
            <a:r>
              <a:rPr lang="en-US" altLang="it-IT" sz="2400" dirty="0" err="1"/>
              <a:t>kT</a:t>
            </a:r>
            <a:r>
              <a:rPr lang="en-US" altLang="it-IT" sz="2400" dirty="0"/>
              <a:t> è </a:t>
            </a:r>
            <a:r>
              <a:rPr lang="en-US" altLang="it-IT" sz="2400" dirty="0" err="1"/>
              <a:t>vicino</a:t>
            </a:r>
            <a:r>
              <a:rPr lang="en-US" altLang="it-IT" sz="2400" dirty="0"/>
              <a:t> a 0</a:t>
            </a:r>
            <a:endParaRPr lang="it-IT" altLang="it-IT" sz="2400" dirty="0"/>
          </a:p>
        </p:txBody>
      </p:sp>
      <p:sp>
        <p:nvSpPr>
          <p:cNvPr id="4" name="Rettangolo 3">
            <a:extLst>
              <a:ext uri="{FF2B5EF4-FFF2-40B4-BE49-F238E27FC236}">
                <a16:creationId xmlns:a16="http://schemas.microsoft.com/office/drawing/2014/main" id="{69462C9A-40F1-484B-A897-260F2A4B1121}"/>
              </a:ext>
            </a:extLst>
          </p:cNvPr>
          <p:cNvSpPr/>
          <p:nvPr/>
        </p:nvSpPr>
        <p:spPr>
          <a:xfrm>
            <a:off x="1440561" y="5136589"/>
            <a:ext cx="6205728" cy="1007701"/>
          </a:xfrm>
          <a:prstGeom prst="rect">
            <a:avLst/>
          </a:prstGeom>
          <a:ln>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highlight>
                <a:srgbClr val="99CCFF"/>
              </a:highlight>
            </a:endParaRPr>
          </a:p>
        </p:txBody>
      </p:sp>
      <p:sp>
        <p:nvSpPr>
          <p:cNvPr id="75784" name="Text Box 1032">
            <a:extLst>
              <a:ext uri="{FF2B5EF4-FFF2-40B4-BE49-F238E27FC236}">
                <a16:creationId xmlns:a16="http://schemas.microsoft.com/office/drawing/2014/main" id="{BAC86CCF-9E5D-4A13-B91D-0A809033DC46}"/>
              </a:ext>
            </a:extLst>
          </p:cNvPr>
          <p:cNvSpPr txBox="1">
            <a:spLocks noChangeArrowheads="1"/>
          </p:cNvSpPr>
          <p:nvPr/>
        </p:nvSpPr>
        <p:spPr bwMode="auto">
          <a:xfrm>
            <a:off x="1612775" y="5151043"/>
            <a:ext cx="59184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sz="2400" dirty="0"/>
              <a:t>Tale rapporto è molto vicino all’unità, a meno di una quantità vicina a 10</a:t>
            </a:r>
            <a:r>
              <a:rPr lang="it-IT" altLang="it-IT" sz="2400" baseline="30000" dirty="0"/>
              <a:t>-5</a:t>
            </a:r>
            <a:r>
              <a:rPr lang="it-IT" altLang="it-IT" sz="2400" dirty="0"/>
              <a:t>–10</a:t>
            </a:r>
            <a:r>
              <a:rPr lang="it-IT" altLang="it-IT" sz="2400" baseline="30000" dirty="0"/>
              <a:t>-6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F155B95-9450-4C25-A1B8-3B06171FBE26}"/>
              </a:ext>
            </a:extLst>
          </p:cNvPr>
          <p:cNvSpPr>
            <a:spLocks noGrp="1"/>
          </p:cNvSpPr>
          <p:nvPr>
            <p:ph type="sldNum" sz="quarter" idx="12"/>
          </p:nvPr>
        </p:nvSpPr>
        <p:spPr/>
        <p:txBody>
          <a:bodyPr/>
          <a:lstStyle/>
          <a:p>
            <a:fld id="{7F2D9E41-254F-4EEE-9CF1-47E39C62BE66}" type="slidenum">
              <a:rPr lang="it-IT" smtClean="0"/>
              <a:t>22</a:t>
            </a:fld>
            <a:endParaRPr lang="it-IT"/>
          </a:p>
        </p:txBody>
      </p:sp>
      <p:pic>
        <p:nvPicPr>
          <p:cNvPr id="3" name="Immagine 2">
            <a:extLst>
              <a:ext uri="{FF2B5EF4-FFF2-40B4-BE49-F238E27FC236}">
                <a16:creationId xmlns:a16="http://schemas.microsoft.com/office/drawing/2014/main" id="{91B6CE77-6A4F-46C9-BE9E-46F043D6B2DB}"/>
              </a:ext>
            </a:extLst>
          </p:cNvPr>
          <p:cNvPicPr>
            <a:picLocks noChangeAspect="1"/>
          </p:cNvPicPr>
          <p:nvPr/>
        </p:nvPicPr>
        <p:blipFill>
          <a:blip r:embed="rId3"/>
          <a:stretch>
            <a:fillRect/>
          </a:stretch>
        </p:blipFill>
        <p:spPr>
          <a:xfrm>
            <a:off x="0" y="1521453"/>
            <a:ext cx="9144000" cy="5336549"/>
          </a:xfrm>
          <a:prstGeom prst="rect">
            <a:avLst/>
          </a:prstGeom>
        </p:spPr>
      </p:pic>
      <p:sp>
        <p:nvSpPr>
          <p:cNvPr id="6" name="Rectangle 1029">
            <a:extLst>
              <a:ext uri="{FF2B5EF4-FFF2-40B4-BE49-F238E27FC236}">
                <a16:creationId xmlns:a16="http://schemas.microsoft.com/office/drawing/2014/main" id="{89F8C72E-BDB3-43A9-8FA8-2530A1BFA83B}"/>
              </a:ext>
            </a:extLst>
          </p:cNvPr>
          <p:cNvSpPr>
            <a:spLocks noChangeArrowheads="1"/>
          </p:cNvSpPr>
          <p:nvPr/>
        </p:nvSpPr>
        <p:spPr bwMode="auto">
          <a:xfrm>
            <a:off x="2291087" y="122782"/>
            <a:ext cx="45618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dirty="0"/>
              <a:t>Statistica di </a:t>
            </a:r>
            <a:r>
              <a:rPr lang="it-IT" altLang="it-IT" sz="3600" b="1" dirty="0" err="1"/>
              <a:t>Boltzmann</a:t>
            </a:r>
            <a:endParaRPr lang="it-IT" altLang="it-IT" sz="3600" b="1" dirty="0"/>
          </a:p>
        </p:txBody>
      </p:sp>
      <p:sp>
        <p:nvSpPr>
          <p:cNvPr id="10" name="CasellaDiTesto 9"/>
          <p:cNvSpPr txBox="1"/>
          <p:nvPr/>
        </p:nvSpPr>
        <p:spPr>
          <a:xfrm>
            <a:off x="409304" y="769113"/>
            <a:ext cx="1249060" cy="461665"/>
          </a:xfrm>
          <a:prstGeom prst="rect">
            <a:avLst/>
          </a:prstGeom>
          <a:noFill/>
        </p:spPr>
        <p:txBody>
          <a:bodyPr wrap="none" rtlCol="0">
            <a:spAutoFit/>
          </a:bodyPr>
          <a:lstStyle/>
          <a:p>
            <a:r>
              <a:rPr lang="it-IT" sz="2400" dirty="0"/>
              <a:t>Esempio</a:t>
            </a:r>
          </a:p>
        </p:txBody>
      </p:sp>
    </p:spTree>
    <p:extLst>
      <p:ext uri="{BB962C8B-B14F-4D97-AF65-F5344CB8AC3E}">
        <p14:creationId xmlns:p14="http://schemas.microsoft.com/office/powerpoint/2010/main" val="400221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7DAF8CF-3DA4-4CE8-A5F4-DC7B1A612D0B}"/>
              </a:ext>
            </a:extLst>
          </p:cNvPr>
          <p:cNvSpPr>
            <a:spLocks noGrp="1"/>
          </p:cNvSpPr>
          <p:nvPr>
            <p:ph type="sldNum" sz="quarter" idx="12"/>
          </p:nvPr>
        </p:nvSpPr>
        <p:spPr/>
        <p:txBody>
          <a:bodyPr/>
          <a:lstStyle/>
          <a:p>
            <a:fld id="{7F2D9E41-254F-4EEE-9CF1-47E39C62BE66}" type="slidenum">
              <a:rPr lang="it-IT" smtClean="0"/>
              <a:t>23</a:t>
            </a:fld>
            <a:endParaRPr lang="it-IT"/>
          </a:p>
        </p:txBody>
      </p:sp>
      <p:pic>
        <p:nvPicPr>
          <p:cNvPr id="3" name="Immagine 2">
            <a:extLst>
              <a:ext uri="{FF2B5EF4-FFF2-40B4-BE49-F238E27FC236}">
                <a16:creationId xmlns:a16="http://schemas.microsoft.com/office/drawing/2014/main" id="{C370F50D-10C9-4860-8DF9-D14DCF2BC1C0}"/>
              </a:ext>
            </a:extLst>
          </p:cNvPr>
          <p:cNvPicPr>
            <a:picLocks noChangeAspect="1"/>
          </p:cNvPicPr>
          <p:nvPr/>
        </p:nvPicPr>
        <p:blipFill>
          <a:blip r:embed="rId3"/>
          <a:stretch>
            <a:fillRect/>
          </a:stretch>
        </p:blipFill>
        <p:spPr>
          <a:xfrm>
            <a:off x="0" y="1396894"/>
            <a:ext cx="9144000" cy="4959459"/>
          </a:xfrm>
          <a:prstGeom prst="rect">
            <a:avLst/>
          </a:prstGeom>
        </p:spPr>
      </p:pic>
      <p:sp>
        <p:nvSpPr>
          <p:cNvPr id="4" name="Rectangle 1029">
            <a:extLst>
              <a:ext uri="{FF2B5EF4-FFF2-40B4-BE49-F238E27FC236}">
                <a16:creationId xmlns:a16="http://schemas.microsoft.com/office/drawing/2014/main" id="{89F8C72E-BDB3-43A9-8FA8-2530A1BFA83B}"/>
              </a:ext>
            </a:extLst>
          </p:cNvPr>
          <p:cNvSpPr>
            <a:spLocks noChangeArrowheads="1"/>
          </p:cNvSpPr>
          <p:nvPr/>
        </p:nvSpPr>
        <p:spPr bwMode="auto">
          <a:xfrm>
            <a:off x="2291087" y="122782"/>
            <a:ext cx="45618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dirty="0"/>
              <a:t>Statistica di </a:t>
            </a:r>
            <a:r>
              <a:rPr lang="it-IT" altLang="it-IT" sz="3600" b="1" dirty="0" err="1"/>
              <a:t>Boltzmann</a:t>
            </a:r>
            <a:endParaRPr lang="it-IT" altLang="it-IT" sz="3600" b="1" dirty="0"/>
          </a:p>
        </p:txBody>
      </p:sp>
      <p:sp>
        <p:nvSpPr>
          <p:cNvPr id="5" name="CasellaDiTesto 4"/>
          <p:cNvSpPr txBox="1"/>
          <p:nvPr/>
        </p:nvSpPr>
        <p:spPr>
          <a:xfrm>
            <a:off x="409304" y="769113"/>
            <a:ext cx="1249060" cy="461665"/>
          </a:xfrm>
          <a:prstGeom prst="rect">
            <a:avLst/>
          </a:prstGeom>
          <a:noFill/>
        </p:spPr>
        <p:txBody>
          <a:bodyPr wrap="none" rtlCol="0">
            <a:spAutoFit/>
          </a:bodyPr>
          <a:lstStyle/>
          <a:p>
            <a:r>
              <a:rPr lang="it-IT" sz="2400" dirty="0"/>
              <a:t>Esempio</a:t>
            </a:r>
          </a:p>
        </p:txBody>
      </p:sp>
    </p:spTree>
    <p:extLst>
      <p:ext uri="{BB962C8B-B14F-4D97-AF65-F5344CB8AC3E}">
        <p14:creationId xmlns:p14="http://schemas.microsoft.com/office/powerpoint/2010/main" val="381708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1" y="113215"/>
            <a:ext cx="7886700" cy="728927"/>
          </a:xfrm>
        </p:spPr>
        <p:txBody>
          <a:bodyPr>
            <a:normAutofit/>
          </a:bodyPr>
          <a:lstStyle/>
          <a:p>
            <a:pPr algn="ctr"/>
            <a:r>
              <a:rPr lang="it-IT" sz="3600" b="1" dirty="0">
                <a:latin typeface="+mn-lt"/>
              </a:rPr>
              <a:t>Intensità del segnale e sensibilità</a:t>
            </a:r>
          </a:p>
        </p:txBody>
      </p:sp>
      <p:sp>
        <p:nvSpPr>
          <p:cNvPr id="4" name="Segnaposto numero diapositiva 3"/>
          <p:cNvSpPr>
            <a:spLocks noGrp="1"/>
          </p:cNvSpPr>
          <p:nvPr>
            <p:ph type="sldNum" sz="quarter" idx="12"/>
          </p:nvPr>
        </p:nvSpPr>
        <p:spPr/>
        <p:txBody>
          <a:bodyPr/>
          <a:lstStyle/>
          <a:p>
            <a:fld id="{7F2D9E41-254F-4EEE-9CF1-47E39C62BE66}" type="slidenum">
              <a:rPr lang="it-IT" smtClean="0"/>
              <a:t>24</a:t>
            </a:fld>
            <a:endParaRPr lang="it-IT" dirty="0"/>
          </a:p>
        </p:txBody>
      </p:sp>
      <p:sp>
        <p:nvSpPr>
          <p:cNvPr id="6" name="CasellaDiTesto 5"/>
          <p:cNvSpPr txBox="1"/>
          <p:nvPr/>
        </p:nvSpPr>
        <p:spPr>
          <a:xfrm>
            <a:off x="229470" y="1420362"/>
            <a:ext cx="8685059" cy="5632311"/>
          </a:xfrm>
          <a:prstGeom prst="rect">
            <a:avLst/>
          </a:prstGeom>
          <a:noFill/>
        </p:spPr>
        <p:txBody>
          <a:bodyPr wrap="square" rtlCol="0">
            <a:spAutoFit/>
          </a:bodyPr>
          <a:lstStyle/>
          <a:p>
            <a:pPr marL="342891" indent="-342891">
              <a:buFont typeface="Arial" panose="020B0604020202020204" pitchFamily="34" charset="0"/>
              <a:buChar char="•"/>
            </a:pPr>
            <a:r>
              <a:rPr lang="it-IT" dirty="0"/>
              <a:t>Il piccolo eccesso di popolazione dello stato fondamentale determina una bassa sensibilità strumentale </a:t>
            </a:r>
          </a:p>
          <a:p>
            <a:pPr marL="342891" indent="-342891">
              <a:buFont typeface="Arial" panose="020B0604020202020204" pitchFamily="34" charset="0"/>
              <a:buChar char="•"/>
            </a:pPr>
            <a:r>
              <a:rPr lang="it-IT" dirty="0">
                <a:latin typeface="Symbol" panose="05050102010706020507" pitchFamily="18" charset="2"/>
              </a:rPr>
              <a:t>D</a:t>
            </a:r>
            <a:r>
              <a:rPr lang="it-IT" dirty="0"/>
              <a:t>E e </a:t>
            </a:r>
            <a:r>
              <a:rPr lang="it-IT" dirty="0">
                <a:latin typeface="Symbol" panose="05050102010706020507" pitchFamily="18" charset="2"/>
              </a:rPr>
              <a:t>D</a:t>
            </a:r>
            <a:r>
              <a:rPr lang="it-IT" dirty="0"/>
              <a:t>N molta piccole (Distribuzione di </a:t>
            </a:r>
            <a:r>
              <a:rPr lang="it-IT" dirty="0" err="1"/>
              <a:t>Boltzmann</a:t>
            </a:r>
            <a:r>
              <a:rPr lang="it-IT" dirty="0"/>
              <a:t>).</a:t>
            </a:r>
          </a:p>
          <a:p>
            <a:pPr marL="342891" indent="-342891">
              <a:buFont typeface="Arial" panose="020B0604020202020204" pitchFamily="34" charset="0"/>
              <a:buChar char="•"/>
            </a:pPr>
            <a:r>
              <a:rPr lang="it-IT" dirty="0"/>
              <a:t>L’ NMR è una tecnica intrinsecamente poco sensibile. </a:t>
            </a:r>
          </a:p>
          <a:p>
            <a:pPr marL="342891" indent="-342891">
              <a:buFont typeface="Arial" panose="020B0604020202020204" pitchFamily="34" charset="0"/>
              <a:buChar char="•"/>
            </a:pPr>
            <a:r>
              <a:rPr lang="it-IT" dirty="0">
                <a:latin typeface="Symbol" panose="05050102010706020507" pitchFamily="18" charset="2"/>
              </a:rPr>
              <a:t>D</a:t>
            </a:r>
            <a:r>
              <a:rPr lang="it-IT" dirty="0"/>
              <a:t>E e </a:t>
            </a:r>
            <a:r>
              <a:rPr lang="it-IT" dirty="0">
                <a:latin typeface="Symbol" panose="05050102010706020507" pitchFamily="18" charset="2"/>
              </a:rPr>
              <a:t>D</a:t>
            </a:r>
            <a:r>
              <a:rPr lang="it-IT" dirty="0"/>
              <a:t>N aumentano con B</a:t>
            </a:r>
            <a:r>
              <a:rPr lang="it-IT" baseline="-25000" dirty="0"/>
              <a:t>0</a:t>
            </a:r>
            <a:r>
              <a:rPr lang="it-IT" dirty="0"/>
              <a:t>, per cui la sensibilità migliora con B</a:t>
            </a:r>
            <a:r>
              <a:rPr lang="it-IT" baseline="-25000" dirty="0"/>
              <a:t>0</a:t>
            </a:r>
            <a:r>
              <a:rPr lang="it-IT" dirty="0"/>
              <a:t> più intensi</a:t>
            </a:r>
          </a:p>
          <a:p>
            <a:pPr marL="342891" indent="-342891">
              <a:buFont typeface="Arial" panose="020B0604020202020204" pitchFamily="34" charset="0"/>
              <a:buChar char="•"/>
            </a:pPr>
            <a:endParaRPr lang="it-IT" dirty="0"/>
          </a:p>
          <a:p>
            <a:r>
              <a:rPr lang="it-IT" dirty="0"/>
              <a:t>A parità di B</a:t>
            </a:r>
            <a:r>
              <a:rPr lang="it-IT" baseline="-25000" dirty="0"/>
              <a:t>0</a:t>
            </a:r>
            <a:r>
              <a:rPr lang="it-IT" dirty="0"/>
              <a:t>:</a:t>
            </a:r>
          </a:p>
          <a:p>
            <a:endParaRPr lang="it-IT" dirty="0"/>
          </a:p>
          <a:p>
            <a:pPr marL="342891" indent="-342891">
              <a:buFont typeface="Arial" panose="020B0604020202020204" pitchFamily="34" charset="0"/>
              <a:buChar char="•"/>
            </a:pPr>
            <a:r>
              <a:rPr lang="it-IT" dirty="0"/>
              <a:t>La sensibilità varia a seconda del nucleo osservato, perché dipende  da </a:t>
            </a:r>
            <a:r>
              <a:rPr lang="it-IT" dirty="0">
                <a:latin typeface="Symbol" panose="05050102010706020507" pitchFamily="18" charset="2"/>
              </a:rPr>
              <a:t>g</a:t>
            </a:r>
            <a:r>
              <a:rPr lang="it-IT" dirty="0"/>
              <a:t> e dall’abbondanza isotopica.</a:t>
            </a:r>
          </a:p>
          <a:p>
            <a:endParaRPr lang="it-IT" dirty="0"/>
          </a:p>
          <a:p>
            <a:pPr marL="285744" indent="-285744">
              <a:buFont typeface="Arial" panose="020B0604020202020204" pitchFamily="34" charset="0"/>
              <a:buChar char="•"/>
            </a:pPr>
            <a:r>
              <a:rPr lang="it-IT" dirty="0"/>
              <a:t>La sensibilità per il </a:t>
            </a:r>
            <a:r>
              <a:rPr lang="it-IT" baseline="30000" dirty="0"/>
              <a:t>13</a:t>
            </a:r>
            <a:r>
              <a:rPr lang="it-IT" dirty="0"/>
              <a:t>C è molto minore che per </a:t>
            </a:r>
            <a:r>
              <a:rPr lang="it-IT" baseline="30000" dirty="0"/>
              <a:t>1</a:t>
            </a:r>
            <a:r>
              <a:rPr lang="it-IT" dirty="0"/>
              <a:t>H per due ragioni:</a:t>
            </a:r>
          </a:p>
          <a:p>
            <a:pPr lvl="1"/>
            <a:r>
              <a:rPr lang="it-IT" dirty="0"/>
              <a:t> a) il minore rapporto giromagnetico determina un minore </a:t>
            </a:r>
            <a:r>
              <a:rPr lang="it-IT" dirty="0">
                <a:latin typeface="Symbol" panose="05050102010706020507" pitchFamily="18" charset="2"/>
              </a:rPr>
              <a:t>D</a:t>
            </a:r>
            <a:r>
              <a:rPr lang="it-IT" dirty="0"/>
              <a:t>E e, quindi, un minore eccesso di popolazione tra i due stati;   </a:t>
            </a:r>
            <a:r>
              <a:rPr lang="it-IT" dirty="0">
                <a:latin typeface="Symbol" panose="05050102010706020507" pitchFamily="18" charset="2"/>
              </a:rPr>
              <a:t>g </a:t>
            </a:r>
            <a:r>
              <a:rPr lang="it-IT" dirty="0"/>
              <a:t>(</a:t>
            </a:r>
            <a:r>
              <a:rPr lang="it-IT" baseline="30000" dirty="0"/>
              <a:t>1</a:t>
            </a:r>
            <a:r>
              <a:rPr lang="it-IT" dirty="0"/>
              <a:t>H) </a:t>
            </a:r>
            <a:r>
              <a:rPr lang="it-IT" dirty="0">
                <a:latin typeface="Symbol" panose="05050102010706020507" pitchFamily="18" charset="2"/>
              </a:rPr>
              <a:t>= 4 g</a:t>
            </a:r>
            <a:r>
              <a:rPr lang="it-IT" dirty="0"/>
              <a:t>(</a:t>
            </a:r>
            <a:r>
              <a:rPr lang="it-IT" baseline="30000" dirty="0"/>
              <a:t>13</a:t>
            </a:r>
            <a:r>
              <a:rPr lang="it-IT" dirty="0"/>
              <a:t>C) </a:t>
            </a:r>
          </a:p>
          <a:p>
            <a:pPr lvl="1"/>
            <a:r>
              <a:rPr lang="it-IT" dirty="0"/>
              <a:t>b) solo l'1.1% di carbonio è </a:t>
            </a:r>
            <a:r>
              <a:rPr lang="it-IT" baseline="30000" dirty="0"/>
              <a:t>13</a:t>
            </a:r>
            <a:r>
              <a:rPr lang="it-IT" dirty="0"/>
              <a:t>C:  a(</a:t>
            </a:r>
            <a:r>
              <a:rPr lang="it-IT" baseline="30000" dirty="0"/>
              <a:t>1</a:t>
            </a:r>
            <a:r>
              <a:rPr lang="it-IT" dirty="0"/>
              <a:t>H) = 99.9%;   a</a:t>
            </a:r>
            <a:r>
              <a:rPr lang="it-IT" baseline="-25000" dirty="0"/>
              <a:t> </a:t>
            </a:r>
            <a:r>
              <a:rPr lang="it-IT" dirty="0"/>
              <a:t>(</a:t>
            </a:r>
            <a:r>
              <a:rPr lang="it-IT" baseline="30000" dirty="0"/>
              <a:t>13</a:t>
            </a:r>
            <a:r>
              <a:rPr lang="it-IT" dirty="0"/>
              <a:t>C)= 1.1%, </a:t>
            </a:r>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44722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4146" y="27989"/>
            <a:ext cx="7886700" cy="1325563"/>
          </a:xfrm>
        </p:spPr>
        <p:txBody>
          <a:bodyPr>
            <a:normAutofit/>
          </a:bodyPr>
          <a:lstStyle/>
          <a:p>
            <a:pPr algn="ctr"/>
            <a:r>
              <a:rPr lang="it-IT" sz="3600" b="1" dirty="0">
                <a:latin typeface="+mn-lt"/>
              </a:rPr>
              <a:t>Registrazione di Spettri NMR</a:t>
            </a:r>
          </a:p>
        </p:txBody>
      </p:sp>
      <p:sp>
        <p:nvSpPr>
          <p:cNvPr id="3" name="Segnaposto contenuto 2"/>
          <p:cNvSpPr>
            <a:spLocks noGrp="1"/>
          </p:cNvSpPr>
          <p:nvPr>
            <p:ph idx="1"/>
          </p:nvPr>
        </p:nvSpPr>
        <p:spPr>
          <a:xfrm>
            <a:off x="182882" y="1192314"/>
            <a:ext cx="8569233" cy="2807335"/>
          </a:xfrm>
        </p:spPr>
        <p:txBody>
          <a:bodyPr>
            <a:noAutofit/>
          </a:bodyPr>
          <a:lstStyle/>
          <a:p>
            <a:pPr algn="just"/>
            <a:r>
              <a:rPr lang="it-IT" sz="2200" b="1" i="1" dirty="0">
                <a:solidFill>
                  <a:srgbClr val="FF0000"/>
                </a:solidFill>
              </a:rPr>
              <a:t>Metodo pulsato in FT</a:t>
            </a:r>
            <a:r>
              <a:rPr lang="it-IT" sz="2200" dirty="0"/>
              <a:t>. (Trasformata di Fourier)</a:t>
            </a:r>
          </a:p>
          <a:p>
            <a:pPr marL="0" indent="0" algn="just">
              <a:spcBef>
                <a:spcPts val="0"/>
              </a:spcBef>
              <a:buNone/>
            </a:pPr>
            <a:r>
              <a:rPr lang="it-IT" sz="2200" dirty="0"/>
              <a:t> Il campione è irraggiato con un impulso di radiofrequenza e di durata </a:t>
            </a:r>
            <a:r>
              <a:rPr lang="it-IT" sz="2200" dirty="0">
                <a:latin typeface="Symbol" panose="05050102010706020507" pitchFamily="18" charset="2"/>
              </a:rPr>
              <a:t>t</a:t>
            </a:r>
            <a:r>
              <a:rPr lang="it-IT" sz="2200" dirty="0"/>
              <a:t> molto breve (5-10 </a:t>
            </a:r>
            <a:r>
              <a:rPr lang="it-IT" sz="2200" dirty="0" err="1">
                <a:latin typeface="Symbol" panose="05050102010706020507" pitchFamily="18" charset="2"/>
              </a:rPr>
              <a:t>m</a:t>
            </a:r>
            <a:r>
              <a:rPr lang="it-IT" sz="2200" dirty="0" err="1"/>
              <a:t>s</a:t>
            </a:r>
            <a:r>
              <a:rPr lang="it-IT" sz="2200" dirty="0"/>
              <a:t> e diversi watt) di frequenza pari a quella di precessione del nucleo.</a:t>
            </a:r>
          </a:p>
          <a:p>
            <a:pPr marL="0" indent="0">
              <a:buNone/>
            </a:pPr>
            <a:r>
              <a:rPr lang="it-IT" sz="2200" dirty="0"/>
              <a:t> Si raccoglie un segnale in funzione del tempo che viene trasformato nello spettro in frequenza dalla trasformata di Fourier. </a:t>
            </a:r>
          </a:p>
          <a:p>
            <a:pPr marL="0" indent="0">
              <a:spcBef>
                <a:spcPts val="0"/>
              </a:spcBef>
              <a:buNone/>
            </a:pPr>
            <a:endParaRPr lang="it-IT" sz="2200" dirty="0"/>
          </a:p>
          <a:p>
            <a:pPr marL="0" indent="0">
              <a:spcBef>
                <a:spcPts val="0"/>
              </a:spcBef>
              <a:buNone/>
            </a:pPr>
            <a:r>
              <a:rPr lang="it-IT" sz="2200" dirty="0"/>
              <a:t>.</a:t>
            </a:r>
          </a:p>
          <a:p>
            <a:pPr marL="0" indent="0">
              <a:spcBef>
                <a:spcPts val="0"/>
              </a:spcBef>
              <a:buNone/>
            </a:pPr>
            <a:endParaRPr lang="it-IT" sz="2200" dirty="0"/>
          </a:p>
          <a:p>
            <a:pPr marL="0" indent="0">
              <a:buNone/>
            </a:pPr>
            <a:endParaRPr lang="it-IT" sz="2200" dirty="0"/>
          </a:p>
          <a:p>
            <a:pPr marL="0" indent="0">
              <a:buNone/>
            </a:pPr>
            <a:endParaRPr lang="it-IT" sz="2200" dirty="0"/>
          </a:p>
          <a:p>
            <a:pPr marL="0" indent="0">
              <a:buNone/>
            </a:pPr>
            <a:r>
              <a:rPr lang="it-IT" sz="2200" dirty="0"/>
              <a:t>    </a:t>
            </a:r>
          </a:p>
        </p:txBody>
      </p:sp>
      <p:sp>
        <p:nvSpPr>
          <p:cNvPr id="4" name="Segnaposto numero diapositiva 3"/>
          <p:cNvSpPr>
            <a:spLocks noGrp="1"/>
          </p:cNvSpPr>
          <p:nvPr>
            <p:ph type="sldNum" sz="quarter" idx="12"/>
          </p:nvPr>
        </p:nvSpPr>
        <p:spPr/>
        <p:txBody>
          <a:bodyPr/>
          <a:lstStyle/>
          <a:p>
            <a:fld id="{7F2D9E41-254F-4EEE-9CF1-47E39C62BE66}" type="slidenum">
              <a:rPr lang="it-IT" smtClean="0"/>
              <a:t>25</a:t>
            </a:fld>
            <a:endParaRPr lang="it-IT"/>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07" t="31064" r="15429" b="18227"/>
          <a:stretch/>
        </p:blipFill>
        <p:spPr bwMode="auto">
          <a:xfrm>
            <a:off x="3847726" y="3723827"/>
            <a:ext cx="4541089" cy="198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po 8"/>
          <p:cNvGrpSpPr/>
          <p:nvPr/>
        </p:nvGrpSpPr>
        <p:grpSpPr>
          <a:xfrm>
            <a:off x="182882" y="3346102"/>
            <a:ext cx="2522137" cy="3010251"/>
            <a:chOff x="351692" y="3346100"/>
            <a:chExt cx="2039815" cy="2504453"/>
          </a:xfrm>
        </p:grpSpPr>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51930" t="20903" r="21231" b="24823"/>
            <a:stretch/>
          </p:blipFill>
          <p:spPr>
            <a:xfrm>
              <a:off x="740152" y="3346100"/>
              <a:ext cx="1651355" cy="2504453"/>
            </a:xfrm>
            <a:prstGeom prst="rect">
              <a:avLst/>
            </a:prstGeom>
          </p:spPr>
        </p:pic>
        <p:sp>
          <p:nvSpPr>
            <p:cNvPr id="8" name="Rettangolo 7"/>
            <p:cNvSpPr/>
            <p:nvPr/>
          </p:nvSpPr>
          <p:spPr>
            <a:xfrm>
              <a:off x="351692" y="4487996"/>
              <a:ext cx="663191" cy="462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Freccia a destra 9"/>
          <p:cNvSpPr/>
          <p:nvPr/>
        </p:nvSpPr>
        <p:spPr>
          <a:xfrm>
            <a:off x="2924071" y="4718614"/>
            <a:ext cx="673240" cy="132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059353" y="4349281"/>
            <a:ext cx="402674" cy="369332"/>
          </a:xfrm>
          <a:prstGeom prst="rect">
            <a:avLst/>
          </a:prstGeom>
          <a:noFill/>
        </p:spPr>
        <p:txBody>
          <a:bodyPr wrap="none" rtlCol="0">
            <a:spAutoFit/>
          </a:bodyPr>
          <a:lstStyle/>
          <a:p>
            <a:r>
              <a:rPr lang="it-IT" dirty="0"/>
              <a:t>FT</a:t>
            </a:r>
          </a:p>
        </p:txBody>
      </p:sp>
      <p:sp>
        <p:nvSpPr>
          <p:cNvPr id="12" name="TextBox 11">
            <a:extLst>
              <a:ext uri="{FF2B5EF4-FFF2-40B4-BE49-F238E27FC236}">
                <a16:creationId xmlns:a16="http://schemas.microsoft.com/office/drawing/2014/main" id="{512E3B7B-ED5D-032E-C8FB-71082CC485BF}"/>
              </a:ext>
            </a:extLst>
          </p:cNvPr>
          <p:cNvSpPr txBox="1"/>
          <p:nvPr/>
        </p:nvSpPr>
        <p:spPr>
          <a:xfrm>
            <a:off x="4329953" y="5850210"/>
            <a:ext cx="4572000" cy="369332"/>
          </a:xfrm>
          <a:prstGeom prst="rect">
            <a:avLst/>
          </a:prstGeom>
          <a:noFill/>
        </p:spPr>
        <p:txBody>
          <a:bodyPr wrap="square">
            <a:spAutoFit/>
          </a:bodyPr>
          <a:lstStyle/>
          <a:p>
            <a:r>
              <a:rPr lang="it-IT" dirty="0"/>
              <a:t>Spettro NMR in funzione della «frequenza»</a:t>
            </a:r>
            <a:r>
              <a:rPr lang="it-IT" sz="1800" dirty="0"/>
              <a:t> </a:t>
            </a:r>
            <a:endParaRPr lang="it-IT" dirty="0"/>
          </a:p>
        </p:txBody>
      </p:sp>
    </p:spTree>
    <p:extLst>
      <p:ext uri="{BB962C8B-B14F-4D97-AF65-F5344CB8AC3E}">
        <p14:creationId xmlns:p14="http://schemas.microsoft.com/office/powerpoint/2010/main" val="78407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F2D9E41-254F-4EEE-9CF1-47E39C62BE66}" type="slidenum">
              <a:rPr lang="it-IT" smtClean="0"/>
              <a:t>26</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 y="1007057"/>
            <a:ext cx="90170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127003" y="5615585"/>
            <a:ext cx="8607697" cy="923330"/>
          </a:xfrm>
          <a:prstGeom prst="rect">
            <a:avLst/>
          </a:prstGeom>
        </p:spPr>
        <p:txBody>
          <a:bodyPr wrap="square">
            <a:spAutoFit/>
          </a:bodyPr>
          <a:lstStyle/>
          <a:p>
            <a:pPr algn="just"/>
            <a:r>
              <a:rPr lang="it-IT" dirty="0"/>
              <a:t>Il leggero eccesso di nuclei che si trovano allineati col campo magnetico Bo (nello stato alfa) si somma vettorialmente in un vettore </a:t>
            </a:r>
            <a:r>
              <a:rPr lang="it-IT" b="1" dirty="0"/>
              <a:t>M</a:t>
            </a:r>
            <a:r>
              <a:rPr lang="it-IT" b="1" baseline="-25000" dirty="0"/>
              <a:t>0</a:t>
            </a:r>
            <a:r>
              <a:rPr lang="it-IT" dirty="0"/>
              <a:t> </a:t>
            </a:r>
            <a:r>
              <a:rPr lang="it-IT" b="1" dirty="0"/>
              <a:t>Magnetizzazione macroscopica</a:t>
            </a:r>
            <a:r>
              <a:rPr lang="it-IT" dirty="0"/>
              <a:t>. Il vettore </a:t>
            </a:r>
            <a:r>
              <a:rPr lang="it-IT" b="1" dirty="0"/>
              <a:t>Mo</a:t>
            </a:r>
            <a:r>
              <a:rPr lang="it-IT" dirty="0"/>
              <a:t> è allineato col campo (asse z).</a:t>
            </a:r>
          </a:p>
        </p:txBody>
      </p:sp>
      <p:sp>
        <p:nvSpPr>
          <p:cNvPr id="5" name="CasellaDiTesto 4">
            <a:extLst>
              <a:ext uri="{FF2B5EF4-FFF2-40B4-BE49-F238E27FC236}">
                <a16:creationId xmlns:a16="http://schemas.microsoft.com/office/drawing/2014/main" id="{44751AD7-7A9A-456E-91B0-BACAAB93FEE8}"/>
              </a:ext>
            </a:extLst>
          </p:cNvPr>
          <p:cNvSpPr txBox="1"/>
          <p:nvPr/>
        </p:nvSpPr>
        <p:spPr>
          <a:xfrm>
            <a:off x="3566262" y="1580113"/>
            <a:ext cx="849784" cy="369332"/>
          </a:xfrm>
          <a:prstGeom prst="rect">
            <a:avLst/>
          </a:prstGeom>
          <a:noFill/>
        </p:spPr>
        <p:txBody>
          <a:bodyPr wrap="none" rtlCol="0">
            <a:spAutoFit/>
          </a:bodyPr>
          <a:lstStyle/>
          <a:p>
            <a:r>
              <a:rPr lang="en-US" dirty="0" err="1">
                <a:solidFill>
                  <a:srgbClr val="FF0000"/>
                </a:solidFill>
              </a:rPr>
              <a:t>stato</a:t>
            </a:r>
            <a:r>
              <a:rPr lang="en-US" dirty="0">
                <a:solidFill>
                  <a:srgbClr val="FF0000"/>
                </a:solidFill>
              </a:rPr>
              <a:t> </a:t>
            </a:r>
            <a:r>
              <a:rPr lang="en-US" dirty="0">
                <a:solidFill>
                  <a:srgbClr val="FF0000"/>
                </a:solidFill>
                <a:latin typeface="Symbol" panose="05050102010706020507" pitchFamily="18" charset="2"/>
              </a:rPr>
              <a:t>a</a:t>
            </a:r>
            <a:endParaRPr lang="it-IT" dirty="0"/>
          </a:p>
        </p:txBody>
      </p:sp>
      <p:sp>
        <p:nvSpPr>
          <p:cNvPr id="6" name="CasellaDiTesto 5">
            <a:extLst>
              <a:ext uri="{FF2B5EF4-FFF2-40B4-BE49-F238E27FC236}">
                <a16:creationId xmlns:a16="http://schemas.microsoft.com/office/drawing/2014/main" id="{73E1C9CA-22F1-4727-9ED6-592B19C06D03}"/>
              </a:ext>
            </a:extLst>
          </p:cNvPr>
          <p:cNvSpPr txBox="1"/>
          <p:nvPr/>
        </p:nvSpPr>
        <p:spPr>
          <a:xfrm>
            <a:off x="3585498" y="4356556"/>
            <a:ext cx="830548" cy="369332"/>
          </a:xfrm>
          <a:prstGeom prst="rect">
            <a:avLst/>
          </a:prstGeom>
          <a:noFill/>
        </p:spPr>
        <p:txBody>
          <a:bodyPr wrap="none" rtlCol="0">
            <a:spAutoFit/>
          </a:bodyPr>
          <a:lstStyle/>
          <a:p>
            <a:r>
              <a:rPr lang="en-US" dirty="0" err="1">
                <a:solidFill>
                  <a:srgbClr val="FF0000"/>
                </a:solidFill>
              </a:rPr>
              <a:t>stato</a:t>
            </a:r>
            <a:r>
              <a:rPr lang="en-US" dirty="0">
                <a:solidFill>
                  <a:srgbClr val="FF0000"/>
                </a:solidFill>
              </a:rPr>
              <a:t> </a:t>
            </a:r>
            <a:r>
              <a:rPr lang="en-US" dirty="0">
                <a:solidFill>
                  <a:srgbClr val="FF0000"/>
                </a:solidFill>
                <a:latin typeface="Symbol" panose="05050102010706020507" pitchFamily="18" charset="2"/>
              </a:rPr>
              <a:t>b</a:t>
            </a:r>
            <a:endParaRPr lang="it-IT" dirty="0"/>
          </a:p>
        </p:txBody>
      </p:sp>
      <p:sp>
        <p:nvSpPr>
          <p:cNvPr id="8" name="CasellaDiTesto 7">
            <a:extLst>
              <a:ext uri="{FF2B5EF4-FFF2-40B4-BE49-F238E27FC236}">
                <a16:creationId xmlns:a16="http://schemas.microsoft.com/office/drawing/2014/main" id="{967FBFFB-DADE-4400-ABCC-459B05199EE7}"/>
              </a:ext>
            </a:extLst>
          </p:cNvPr>
          <p:cNvSpPr txBox="1"/>
          <p:nvPr/>
        </p:nvSpPr>
        <p:spPr>
          <a:xfrm>
            <a:off x="1172479" y="0"/>
            <a:ext cx="6799041" cy="646331"/>
          </a:xfrm>
          <a:prstGeom prst="rect">
            <a:avLst/>
          </a:prstGeom>
          <a:noFill/>
        </p:spPr>
        <p:txBody>
          <a:bodyPr wrap="none" rtlCol="0">
            <a:spAutoFit/>
          </a:bodyPr>
          <a:lstStyle/>
          <a:p>
            <a:r>
              <a:rPr lang="en-US" sz="3600" b="1" dirty="0" err="1"/>
              <a:t>Insieme</a:t>
            </a:r>
            <a:r>
              <a:rPr lang="en-US" sz="3600" b="1" dirty="0"/>
              <a:t> di nuclei in un CM </a:t>
            </a:r>
            <a:r>
              <a:rPr lang="en-US" sz="3600" b="1" dirty="0" err="1"/>
              <a:t>esterno</a:t>
            </a:r>
            <a:endParaRPr lang="it-IT" sz="3600" b="1" dirty="0"/>
          </a:p>
        </p:txBody>
      </p:sp>
    </p:spTree>
    <p:extLst>
      <p:ext uri="{BB962C8B-B14F-4D97-AF65-F5344CB8AC3E}">
        <p14:creationId xmlns:p14="http://schemas.microsoft.com/office/powerpoint/2010/main" val="399178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F2D9E41-254F-4EEE-9CF1-47E39C62BE66}" type="slidenum">
              <a:rPr lang="it-IT" smtClean="0"/>
              <a:t>27</a:t>
            </a:fld>
            <a:endParaRPr lang="it-IT"/>
          </a:p>
        </p:txBody>
      </p:sp>
      <p:sp>
        <p:nvSpPr>
          <p:cNvPr id="3" name="Rettangolo 2"/>
          <p:cNvSpPr/>
          <p:nvPr/>
        </p:nvSpPr>
        <p:spPr>
          <a:xfrm>
            <a:off x="210515" y="1086686"/>
            <a:ext cx="8722969" cy="1200329"/>
          </a:xfrm>
          <a:prstGeom prst="rect">
            <a:avLst/>
          </a:prstGeom>
        </p:spPr>
        <p:txBody>
          <a:bodyPr wrap="square">
            <a:spAutoFit/>
          </a:bodyPr>
          <a:lstStyle/>
          <a:p>
            <a:pPr marL="285744" indent="-285744">
              <a:buFont typeface="Arial" panose="020B0604020202020204" pitchFamily="34" charset="0"/>
              <a:buChar char="•"/>
            </a:pPr>
            <a:r>
              <a:rPr lang="it-IT" dirty="0"/>
              <a:t>L’impulso (B</a:t>
            </a:r>
            <a:r>
              <a:rPr lang="it-IT" baseline="-25000" dirty="0"/>
              <a:t>1</a:t>
            </a:r>
            <a:r>
              <a:rPr lang="it-IT" dirty="0"/>
              <a:t> di frequenza </a:t>
            </a:r>
            <a:r>
              <a:rPr lang="it-IT" dirty="0">
                <a:latin typeface="Symbol" panose="05050102010706020507" pitchFamily="18" charset="2"/>
              </a:rPr>
              <a:t>n</a:t>
            </a:r>
            <a:r>
              <a:rPr lang="it-IT" baseline="-25000" dirty="0"/>
              <a:t>1</a:t>
            </a:r>
            <a:r>
              <a:rPr lang="it-IT" dirty="0"/>
              <a:t>) è impartito lungo x (perpendicolare al campo magnetico applicato) da parte di un oscillatore.</a:t>
            </a:r>
          </a:p>
          <a:p>
            <a:pPr marL="285744" indent="-285744">
              <a:buFont typeface="Arial" panose="020B0604020202020204" pitchFamily="34" charset="0"/>
              <a:buChar char="•"/>
            </a:pPr>
            <a:r>
              <a:rPr lang="it-IT" dirty="0"/>
              <a:t>M</a:t>
            </a:r>
            <a:r>
              <a:rPr lang="it-IT" baseline="-25000" dirty="0"/>
              <a:t>0</a:t>
            </a:r>
            <a:r>
              <a:rPr lang="it-IT" dirty="0"/>
              <a:t> ruota nel piano </a:t>
            </a:r>
            <a:r>
              <a:rPr lang="it-IT" dirty="0" err="1"/>
              <a:t>yz</a:t>
            </a:r>
            <a:r>
              <a:rPr lang="it-IT" dirty="0"/>
              <a:t> perpendicolare alla direzione di propagazione dell’impulso</a:t>
            </a:r>
          </a:p>
          <a:p>
            <a:pPr marL="285744" indent="-285744">
              <a:buFont typeface="Arial" panose="020B0604020202020204" pitchFamily="34" charset="0"/>
              <a:buChar char="•"/>
            </a:pPr>
            <a:r>
              <a:rPr lang="it-IT" dirty="0"/>
              <a:t>Con l’impulso a 90°</a:t>
            </a:r>
            <a:r>
              <a:rPr lang="it-IT" baseline="-25000" dirty="0"/>
              <a:t>x</a:t>
            </a:r>
            <a:r>
              <a:rPr lang="it-IT" dirty="0"/>
              <a:t> si ottiene il segnale NMR massimo.</a:t>
            </a:r>
          </a:p>
        </p:txBody>
      </p:sp>
      <p:sp>
        <p:nvSpPr>
          <p:cNvPr id="4" name="CasellaDiTesto 3"/>
          <p:cNvSpPr txBox="1"/>
          <p:nvPr/>
        </p:nvSpPr>
        <p:spPr>
          <a:xfrm>
            <a:off x="936661" y="4377714"/>
            <a:ext cx="481955" cy="369332"/>
          </a:xfrm>
          <a:prstGeom prst="rect">
            <a:avLst/>
          </a:prstGeom>
          <a:noFill/>
        </p:spPr>
        <p:txBody>
          <a:bodyPr wrap="square" rtlCol="0">
            <a:spAutoFit/>
          </a:bodyPr>
          <a:lstStyle/>
          <a:p>
            <a:r>
              <a:rPr lang="it-IT" dirty="0"/>
              <a:t>a)</a:t>
            </a:r>
          </a:p>
        </p:txBody>
      </p:sp>
      <p:sp>
        <p:nvSpPr>
          <p:cNvPr id="7" name="CasellaDiTesto 6"/>
          <p:cNvSpPr txBox="1"/>
          <p:nvPr/>
        </p:nvSpPr>
        <p:spPr>
          <a:xfrm>
            <a:off x="4932219" y="4338071"/>
            <a:ext cx="377026" cy="369332"/>
          </a:xfrm>
          <a:prstGeom prst="rect">
            <a:avLst/>
          </a:prstGeom>
          <a:noFill/>
        </p:spPr>
        <p:txBody>
          <a:bodyPr wrap="none" rtlCol="0">
            <a:spAutoFit/>
          </a:bodyPr>
          <a:lstStyle/>
          <a:p>
            <a:r>
              <a:rPr lang="it-IT" dirty="0"/>
              <a:t>b)</a:t>
            </a:r>
          </a:p>
        </p:txBody>
      </p:sp>
      <p:sp>
        <p:nvSpPr>
          <p:cNvPr id="8" name="CasellaDiTesto 7">
            <a:extLst>
              <a:ext uri="{FF2B5EF4-FFF2-40B4-BE49-F238E27FC236}">
                <a16:creationId xmlns:a16="http://schemas.microsoft.com/office/drawing/2014/main" id="{967FBFFB-DADE-4400-ABCC-459B05199EE7}"/>
              </a:ext>
            </a:extLst>
          </p:cNvPr>
          <p:cNvSpPr txBox="1"/>
          <p:nvPr/>
        </p:nvSpPr>
        <p:spPr>
          <a:xfrm>
            <a:off x="2005831" y="-5998"/>
            <a:ext cx="5244705" cy="646331"/>
          </a:xfrm>
          <a:prstGeom prst="rect">
            <a:avLst/>
          </a:prstGeom>
          <a:noFill/>
        </p:spPr>
        <p:txBody>
          <a:bodyPr wrap="none" rtlCol="0">
            <a:spAutoFit/>
          </a:bodyPr>
          <a:lstStyle/>
          <a:p>
            <a:r>
              <a:rPr lang="en-US" sz="3600" b="1" dirty="0" err="1"/>
              <a:t>Vettore</a:t>
            </a:r>
            <a:r>
              <a:rPr lang="en-US" sz="3600" b="1" dirty="0"/>
              <a:t> M</a:t>
            </a:r>
            <a:r>
              <a:rPr lang="en-US" sz="3600" b="1" baseline="-25000" dirty="0"/>
              <a:t>0</a:t>
            </a:r>
            <a:r>
              <a:rPr lang="en-US" sz="3600" b="1" dirty="0"/>
              <a:t> </a:t>
            </a:r>
            <a:r>
              <a:rPr lang="en-US" sz="3600" b="1" dirty="0" err="1"/>
              <a:t>dopo</a:t>
            </a:r>
            <a:r>
              <a:rPr lang="en-US" sz="3600" b="1" dirty="0"/>
              <a:t> </a:t>
            </a:r>
            <a:r>
              <a:rPr lang="en-US" sz="3600" b="1" dirty="0" err="1"/>
              <a:t>l’impulso</a:t>
            </a:r>
            <a:endParaRPr lang="it-IT" sz="3600" b="1" dirty="0"/>
          </a:p>
        </p:txBody>
      </p:sp>
      <p:grpSp>
        <p:nvGrpSpPr>
          <p:cNvPr id="11" name="Gruppo 10"/>
          <p:cNvGrpSpPr/>
          <p:nvPr/>
        </p:nvGrpSpPr>
        <p:grpSpPr>
          <a:xfrm>
            <a:off x="936661" y="3237015"/>
            <a:ext cx="7356387" cy="3119336"/>
            <a:chOff x="1177635" y="2085710"/>
            <a:chExt cx="7356386" cy="3119336"/>
          </a:xfrm>
        </p:grpSpPr>
        <p:pic>
          <p:nvPicPr>
            <p:cNvPr id="6" name="Immagine 5"/>
            <p:cNvPicPr>
              <a:picLocks noChangeAspect="1"/>
            </p:cNvPicPr>
            <p:nvPr/>
          </p:nvPicPr>
          <p:blipFill rotWithShape="1">
            <a:blip r:embed="rId3"/>
            <a:srcRect r="34862"/>
            <a:stretch/>
          </p:blipFill>
          <p:spPr>
            <a:xfrm>
              <a:off x="1177635" y="2085710"/>
              <a:ext cx="7356386" cy="3119336"/>
            </a:xfrm>
            <a:prstGeom prst="rect">
              <a:avLst/>
            </a:prstGeom>
          </p:spPr>
        </p:pic>
        <p:sp>
          <p:nvSpPr>
            <p:cNvPr id="9" name="Rettangolo 8"/>
            <p:cNvSpPr/>
            <p:nvPr/>
          </p:nvSpPr>
          <p:spPr>
            <a:xfrm>
              <a:off x="2897518" y="3962338"/>
              <a:ext cx="1604144" cy="48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6562267" y="3711041"/>
              <a:ext cx="1374741" cy="495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53565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F2D9E41-254F-4EEE-9CF1-47E39C62BE66}" type="slidenum">
              <a:rPr lang="it-IT" smtClean="0"/>
              <a:t>28</a:t>
            </a:fld>
            <a:endParaRPr lang="it-IT"/>
          </a:p>
        </p:txBody>
      </p:sp>
      <p:sp>
        <p:nvSpPr>
          <p:cNvPr id="10" name="CasellaDiTesto 9">
            <a:extLst>
              <a:ext uri="{FF2B5EF4-FFF2-40B4-BE49-F238E27FC236}">
                <a16:creationId xmlns:a16="http://schemas.microsoft.com/office/drawing/2014/main" id="{967FBFFB-DADE-4400-ABCC-459B05199EE7}"/>
              </a:ext>
            </a:extLst>
          </p:cNvPr>
          <p:cNvSpPr txBox="1"/>
          <p:nvPr/>
        </p:nvSpPr>
        <p:spPr>
          <a:xfrm>
            <a:off x="2967877" y="120803"/>
            <a:ext cx="2751907" cy="646331"/>
          </a:xfrm>
          <a:prstGeom prst="rect">
            <a:avLst/>
          </a:prstGeom>
          <a:noFill/>
        </p:spPr>
        <p:txBody>
          <a:bodyPr wrap="none" rtlCol="0">
            <a:spAutoFit/>
          </a:bodyPr>
          <a:lstStyle/>
          <a:p>
            <a:r>
              <a:rPr lang="en-US" sz="3600" b="1" dirty="0" err="1"/>
              <a:t>Rilassamento</a:t>
            </a:r>
            <a:endParaRPr lang="it-IT" sz="3600" b="1" dirty="0"/>
          </a:p>
        </p:txBody>
      </p:sp>
      <p:sp>
        <p:nvSpPr>
          <p:cNvPr id="5" name="CasellaDiTesto 4"/>
          <p:cNvSpPr txBox="1"/>
          <p:nvPr/>
        </p:nvSpPr>
        <p:spPr>
          <a:xfrm>
            <a:off x="255494" y="5258503"/>
            <a:ext cx="9143999" cy="1077218"/>
          </a:xfrm>
          <a:prstGeom prst="rect">
            <a:avLst/>
          </a:prstGeom>
          <a:noFill/>
          <a:ln w="19050">
            <a:noFill/>
          </a:ln>
        </p:spPr>
        <p:txBody>
          <a:bodyPr wrap="square" rtlCol="0">
            <a:spAutoFit/>
          </a:bodyPr>
          <a:lstStyle/>
          <a:p>
            <a:pPr marL="285744" indent="-285744">
              <a:buFont typeface="Wingdings" panose="05000000000000000000" pitchFamily="2" charset="2"/>
              <a:buChar char="§"/>
            </a:pPr>
            <a:r>
              <a:rPr lang="it-IT" sz="1600" dirty="0"/>
              <a:t>Il rilassamento è il ritorno allo stato fondamentale che avviene quando viene tolto l’impulso.</a:t>
            </a:r>
          </a:p>
          <a:p>
            <a:pPr marL="285744" indent="-285744">
              <a:buFont typeface="Wingdings" panose="05000000000000000000" pitchFamily="2" charset="2"/>
              <a:buChar char="§"/>
            </a:pPr>
            <a:r>
              <a:rPr lang="it-IT" sz="1600" dirty="0"/>
              <a:t>M torna su z emettendo energia che viene rilevata da un ricevitore come un segnale elettrico </a:t>
            </a:r>
          </a:p>
          <a:p>
            <a:r>
              <a:rPr lang="it-IT" sz="1600" dirty="0"/>
              <a:t>       variabile nel tempo</a:t>
            </a:r>
          </a:p>
          <a:p>
            <a:endParaRPr lang="it-IT" sz="1600" dirty="0"/>
          </a:p>
        </p:txBody>
      </p:sp>
      <p:grpSp>
        <p:nvGrpSpPr>
          <p:cNvPr id="30" name="Gruppo 29"/>
          <p:cNvGrpSpPr/>
          <p:nvPr/>
        </p:nvGrpSpPr>
        <p:grpSpPr>
          <a:xfrm>
            <a:off x="2320801" y="983728"/>
            <a:ext cx="4502397" cy="3366208"/>
            <a:chOff x="529078" y="1612709"/>
            <a:chExt cx="3059941" cy="1930350"/>
          </a:xfrm>
        </p:grpSpPr>
        <p:grpSp>
          <p:nvGrpSpPr>
            <p:cNvPr id="28" name="Gruppo 27"/>
            <p:cNvGrpSpPr/>
            <p:nvPr/>
          </p:nvGrpSpPr>
          <p:grpSpPr>
            <a:xfrm>
              <a:off x="529078" y="1612709"/>
              <a:ext cx="3059941" cy="1930350"/>
              <a:chOff x="445258" y="794954"/>
              <a:chExt cx="3059941" cy="1930350"/>
            </a:xfrm>
          </p:grpSpPr>
          <p:grpSp>
            <p:nvGrpSpPr>
              <p:cNvPr id="26" name="Gruppo 25"/>
              <p:cNvGrpSpPr/>
              <p:nvPr/>
            </p:nvGrpSpPr>
            <p:grpSpPr>
              <a:xfrm>
                <a:off x="445258" y="794954"/>
                <a:ext cx="3059941" cy="1930350"/>
                <a:chOff x="430019" y="4415701"/>
                <a:chExt cx="2803758" cy="1778166"/>
              </a:xfrm>
            </p:grpSpPr>
            <p:pic>
              <p:nvPicPr>
                <p:cNvPr id="4" name="Immagine 3"/>
                <p:cNvPicPr>
                  <a:picLocks noChangeAspect="1"/>
                </p:cNvPicPr>
                <p:nvPr/>
              </p:nvPicPr>
              <p:blipFill rotWithShape="1">
                <a:blip r:embed="rId3"/>
                <a:srcRect l="64651" b="18981"/>
                <a:stretch/>
              </p:blipFill>
              <p:spPr>
                <a:xfrm>
                  <a:off x="430019" y="4415701"/>
                  <a:ext cx="2803758" cy="1778166"/>
                </a:xfrm>
                <a:prstGeom prst="rect">
                  <a:avLst/>
                </a:prstGeom>
              </p:spPr>
            </p:pic>
            <p:cxnSp>
              <p:nvCxnSpPr>
                <p:cNvPr id="13" name="Connettore diritto 12"/>
                <p:cNvCxnSpPr/>
                <p:nvPr/>
              </p:nvCxnSpPr>
              <p:spPr>
                <a:xfrm flipV="1">
                  <a:off x="1778558" y="5481781"/>
                  <a:ext cx="844062" cy="3471"/>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flipV="1">
                  <a:off x="1706880" y="4923692"/>
                  <a:ext cx="7620" cy="55808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2237578" y="5458948"/>
                  <a:ext cx="301073" cy="212400"/>
                </a:xfrm>
                <a:prstGeom prst="rect">
                  <a:avLst/>
                </a:prstGeom>
              </p:spPr>
              <p:txBody>
                <a:bodyPr wrap="none">
                  <a:spAutoFit/>
                </a:bodyPr>
                <a:lstStyle/>
                <a:p>
                  <a:r>
                    <a:rPr lang="it-IT" sz="1200" dirty="0">
                      <a:solidFill>
                        <a:srgbClr val="FF0000"/>
                      </a:solidFill>
                    </a:rPr>
                    <a:t>My</a:t>
                  </a:r>
                </a:p>
              </p:txBody>
            </p:sp>
            <p:sp>
              <p:nvSpPr>
                <p:cNvPr id="25" name="Rettangolo 24"/>
                <p:cNvSpPr/>
                <p:nvPr/>
              </p:nvSpPr>
              <p:spPr>
                <a:xfrm>
                  <a:off x="1349136" y="5098155"/>
                  <a:ext cx="294805" cy="212400"/>
                </a:xfrm>
                <a:prstGeom prst="rect">
                  <a:avLst/>
                </a:prstGeom>
              </p:spPr>
              <p:txBody>
                <a:bodyPr wrap="none">
                  <a:spAutoFit/>
                </a:bodyPr>
                <a:lstStyle/>
                <a:p>
                  <a:r>
                    <a:rPr lang="it-IT" sz="1200" dirty="0" err="1">
                      <a:solidFill>
                        <a:schemeClr val="accent1">
                          <a:lumMod val="75000"/>
                        </a:schemeClr>
                      </a:solidFill>
                    </a:rPr>
                    <a:t>Mz</a:t>
                  </a:r>
                  <a:endParaRPr lang="it-IT" sz="1200" dirty="0">
                    <a:solidFill>
                      <a:schemeClr val="accent1">
                        <a:lumMod val="75000"/>
                      </a:schemeClr>
                    </a:solidFill>
                  </a:endParaRPr>
                </a:p>
              </p:txBody>
            </p:sp>
          </p:grpSp>
          <p:cxnSp>
            <p:nvCxnSpPr>
              <p:cNvPr id="16" name="Connettore diritto 15"/>
              <p:cNvCxnSpPr/>
              <p:nvPr/>
            </p:nvCxnSpPr>
            <p:spPr>
              <a:xfrm>
                <a:off x="2833175" y="1328699"/>
                <a:ext cx="10049" cy="58938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19" name="Connettore diritto 18"/>
            <p:cNvCxnSpPr/>
            <p:nvPr/>
          </p:nvCxnSpPr>
          <p:spPr>
            <a:xfrm flipH="1">
              <a:off x="1950459" y="2133726"/>
              <a:ext cx="950132" cy="2545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9843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F2D9E41-254F-4EEE-9CF1-47E39C62BE66}" type="slidenum">
              <a:rPr lang="it-IT" smtClean="0"/>
              <a:t>29</a:t>
            </a:fld>
            <a:endParaRPr lang="it-IT"/>
          </a:p>
        </p:txBody>
      </p:sp>
      <p:sp>
        <p:nvSpPr>
          <p:cNvPr id="3" name="Rettangolo 2"/>
          <p:cNvSpPr/>
          <p:nvPr/>
        </p:nvSpPr>
        <p:spPr>
          <a:xfrm>
            <a:off x="3" y="808777"/>
            <a:ext cx="8646241" cy="1477328"/>
          </a:xfrm>
          <a:prstGeom prst="rect">
            <a:avLst/>
          </a:prstGeom>
        </p:spPr>
        <p:txBody>
          <a:bodyPr wrap="square">
            <a:spAutoFit/>
          </a:bodyPr>
          <a:lstStyle/>
          <a:p>
            <a:pPr marL="285744" indent="-285744">
              <a:buFont typeface="Wingdings" panose="05000000000000000000" pitchFamily="2" charset="2"/>
              <a:buChar char="§"/>
            </a:pPr>
            <a:r>
              <a:rPr lang="it-IT" dirty="0"/>
              <a:t>Il campione, dopo l’impulso, emette energia sotto forma di un segnale chiamato FID (Free </a:t>
            </a:r>
            <a:r>
              <a:rPr lang="it-IT" dirty="0" err="1"/>
              <a:t>Induction</a:t>
            </a:r>
            <a:r>
              <a:rPr lang="it-IT" dirty="0"/>
              <a:t> </a:t>
            </a:r>
            <a:r>
              <a:rPr lang="it-IT" dirty="0" err="1"/>
              <a:t>Decay</a:t>
            </a:r>
            <a:r>
              <a:rPr lang="it-IT" dirty="0"/>
              <a:t>)</a:t>
            </a:r>
          </a:p>
          <a:p>
            <a:pPr marL="285744" indent="-285744">
              <a:buFont typeface="Wingdings" panose="05000000000000000000" pitchFamily="2" charset="2"/>
              <a:buChar char="§"/>
            </a:pPr>
            <a:r>
              <a:rPr lang="it-IT" dirty="0"/>
              <a:t>E’ una corrente oscillante  in funzione del tempo.</a:t>
            </a:r>
          </a:p>
          <a:p>
            <a:pPr marL="285744" indent="-285744">
              <a:buFont typeface="Wingdings" panose="05000000000000000000" pitchFamily="2" charset="2"/>
              <a:buChar char="§"/>
            </a:pPr>
            <a:r>
              <a:rPr lang="it-IT" dirty="0"/>
              <a:t>La trasformata di Fourier trasforma il FID (dominio tempo) in uno spettro (dominio frequenza) </a:t>
            </a:r>
          </a:p>
        </p:txBody>
      </p:sp>
      <p:sp>
        <p:nvSpPr>
          <p:cNvPr id="5" name="CasellaDiTesto 4"/>
          <p:cNvSpPr txBox="1"/>
          <p:nvPr/>
        </p:nvSpPr>
        <p:spPr>
          <a:xfrm>
            <a:off x="1872677" y="100891"/>
            <a:ext cx="5613973" cy="707886"/>
          </a:xfrm>
          <a:prstGeom prst="rect">
            <a:avLst/>
          </a:prstGeom>
          <a:noFill/>
        </p:spPr>
        <p:txBody>
          <a:bodyPr wrap="none" rtlCol="0">
            <a:spAutoFit/>
          </a:bodyPr>
          <a:lstStyle/>
          <a:p>
            <a:r>
              <a:rPr lang="it-IT" sz="4000" b="1" dirty="0">
                <a:latin typeface="+mj-lt"/>
              </a:rPr>
              <a:t>FID (Free </a:t>
            </a:r>
            <a:r>
              <a:rPr lang="it-IT" sz="4000" b="1" dirty="0" err="1">
                <a:latin typeface="+mj-lt"/>
              </a:rPr>
              <a:t>Induction</a:t>
            </a:r>
            <a:r>
              <a:rPr lang="it-IT" sz="4000" b="1" dirty="0">
                <a:latin typeface="+mj-lt"/>
              </a:rPr>
              <a:t> </a:t>
            </a:r>
            <a:r>
              <a:rPr lang="it-IT" sz="4000" b="1" dirty="0" err="1">
                <a:latin typeface="+mj-lt"/>
              </a:rPr>
              <a:t>Decay</a:t>
            </a:r>
            <a:r>
              <a:rPr lang="it-IT" sz="4000" b="1" dirty="0">
                <a:latin typeface="+mj-lt"/>
              </a:rPr>
              <a:t>)</a:t>
            </a:r>
          </a:p>
        </p:txBody>
      </p:sp>
      <p:pic>
        <p:nvPicPr>
          <p:cNvPr id="11" name="Immagine 10">
            <a:extLst>
              <a:ext uri="{FF2B5EF4-FFF2-40B4-BE49-F238E27FC236}">
                <a16:creationId xmlns:a16="http://schemas.microsoft.com/office/drawing/2014/main" id="{27468B8A-9D3E-4B02-815F-61F1F68FA0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3155" y="2244747"/>
            <a:ext cx="5372817" cy="4111604"/>
          </a:xfrm>
          <a:prstGeom prst="rect">
            <a:avLst/>
          </a:prstGeom>
        </p:spPr>
      </p:pic>
    </p:spTree>
    <p:extLst>
      <p:ext uri="{BB962C8B-B14F-4D97-AF65-F5344CB8AC3E}">
        <p14:creationId xmlns:p14="http://schemas.microsoft.com/office/powerpoint/2010/main" val="111203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4"/>
          <p:cNvGraphicFramePr>
            <a:graphicFrameLocks noChangeAspect="1"/>
          </p:cNvGraphicFramePr>
          <p:nvPr>
            <p:extLst>
              <p:ext uri="{D42A27DB-BD31-4B8C-83A1-F6EECF244321}">
                <p14:modId xmlns:p14="http://schemas.microsoft.com/office/powerpoint/2010/main" val="2496909220"/>
              </p:ext>
            </p:extLst>
          </p:nvPr>
        </p:nvGraphicFramePr>
        <p:xfrm>
          <a:off x="1765505" y="789602"/>
          <a:ext cx="4587055" cy="2979481"/>
        </p:xfrm>
        <a:graphic>
          <a:graphicData uri="http://schemas.openxmlformats.org/presentationml/2006/ole">
            <mc:AlternateContent xmlns:mc="http://schemas.openxmlformats.org/markup-compatibility/2006">
              <mc:Choice xmlns:v="urn:schemas-microsoft-com:vml" Requires="v">
                <p:oleObj name="Immagine bitmap" r:id="rId3" imgW="5191850" imgH="3371429" progId="Paint.Picture">
                  <p:embed/>
                </p:oleObj>
              </mc:Choice>
              <mc:Fallback>
                <p:oleObj name="Immagine bitmap" r:id="rId3" imgW="5191850" imgH="3371429" progId="Paint.Picture">
                  <p:embed/>
                  <p:pic>
                    <p:nvPicPr>
                      <p:cNvPr id="3074"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505" y="789602"/>
                        <a:ext cx="4587055" cy="2979481"/>
                      </a:xfrm>
                      <a:prstGeom prst="rect">
                        <a:avLst/>
                      </a:prstGeom>
                      <a:noFill/>
                      <a:ln>
                        <a:noFill/>
                      </a:ln>
                      <a:effectLst/>
                    </p:spPr>
                  </p:pic>
                </p:oleObj>
              </mc:Fallback>
            </mc:AlternateContent>
          </a:graphicData>
        </a:graphic>
      </p:graphicFrame>
      <p:sp>
        <p:nvSpPr>
          <p:cNvPr id="3075" name="CasellaDiTesto 2"/>
          <p:cNvSpPr txBox="1">
            <a:spLocks noChangeArrowheads="1"/>
          </p:cNvSpPr>
          <p:nvPr/>
        </p:nvSpPr>
        <p:spPr bwMode="auto">
          <a:xfrm>
            <a:off x="213772" y="4350250"/>
            <a:ext cx="323859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it-IT" altLang="it-IT" sz="1800" dirty="0">
                <a:latin typeface="Calibri" panose="020F0502020204030204" pitchFamily="34" charset="0"/>
                <a:cs typeface="Calibri" panose="020F0502020204030204" pitchFamily="34" charset="0"/>
              </a:rPr>
              <a:t>Le luci utilizzate in questa tecnica sono nel campo delle radiofrequenze (o onde radio).</a:t>
            </a:r>
          </a:p>
          <a:p>
            <a:pPr eaLnBrk="1" hangingPunct="1">
              <a:spcBef>
                <a:spcPct val="0"/>
              </a:spcBef>
              <a:buFontTx/>
              <a:buNone/>
            </a:pPr>
            <a:endParaRPr lang="it-IT" altLang="it-IT" sz="1800" dirty="0">
              <a:latin typeface="Calibri" panose="020F0502020204030204" pitchFamily="34" charset="0"/>
              <a:cs typeface="Calibri" panose="020F0502020204030204" pitchFamily="34" charset="0"/>
            </a:endParaRPr>
          </a:p>
          <a:p>
            <a:pPr eaLnBrk="1" hangingPunct="1">
              <a:spcBef>
                <a:spcPct val="0"/>
              </a:spcBef>
              <a:buFontTx/>
              <a:buNone/>
            </a:pPr>
            <a:endParaRPr lang="it-IT" altLang="it-IT" sz="1800" dirty="0">
              <a:latin typeface="Calibri" panose="020F0502020204030204" pitchFamily="34" charset="0"/>
              <a:cs typeface="Calibri" panose="020F0502020204030204" pitchFamily="34" charset="0"/>
            </a:endParaRPr>
          </a:p>
          <a:p>
            <a:pPr eaLnBrk="1" hangingPunct="1">
              <a:spcBef>
                <a:spcPct val="0"/>
              </a:spcBef>
              <a:buFontTx/>
              <a:buNone/>
            </a:pPr>
            <a:r>
              <a:rPr lang="it-IT" altLang="it-IT" sz="1800" b="1" dirty="0">
                <a:latin typeface="Calibri" panose="020F0502020204030204" pitchFamily="34" charset="0"/>
                <a:cs typeface="Calibri" panose="020F0502020204030204" pitchFamily="34" charset="0"/>
              </a:rPr>
              <a:t>Radiofrequenze</a:t>
            </a:r>
            <a:r>
              <a:rPr lang="it-IT" altLang="it-IT" sz="1800" dirty="0">
                <a:latin typeface="Calibri" panose="020F0502020204030204" pitchFamily="34" charset="0"/>
                <a:cs typeface="Calibri" panose="020F0502020204030204" pitchFamily="34" charset="0"/>
              </a:rPr>
              <a:t> </a:t>
            </a:r>
            <a:r>
              <a:rPr lang="it-IT" altLang="it-IT" sz="1800" dirty="0">
                <a:latin typeface="Symbol" panose="05050102010706020507" pitchFamily="18" charset="2"/>
                <a:cs typeface="Calibri" panose="020F0502020204030204" pitchFamily="34" charset="0"/>
              </a:rPr>
              <a:t>n</a:t>
            </a:r>
            <a:r>
              <a:rPr lang="it-IT" altLang="it-IT" sz="1800" dirty="0">
                <a:latin typeface="Calibri" panose="020F0502020204030204" pitchFamily="34" charset="0"/>
                <a:cs typeface="Calibri" panose="020F0502020204030204" pitchFamily="34" charset="0"/>
              </a:rPr>
              <a:t> = 40 -1000 MHz (in pratica: 300 – 1000 MHz) </a:t>
            </a:r>
          </a:p>
        </p:txBody>
      </p:sp>
      <p:sp>
        <p:nvSpPr>
          <p:cNvPr id="3" name="Rettangolo 2"/>
          <p:cNvSpPr/>
          <p:nvPr/>
        </p:nvSpPr>
        <p:spPr>
          <a:xfrm>
            <a:off x="829399" y="2688960"/>
            <a:ext cx="22166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CAMPO MAGNETICO OSCILLANTE</a:t>
            </a:r>
          </a:p>
        </p:txBody>
      </p:sp>
      <p:sp>
        <p:nvSpPr>
          <p:cNvPr id="8" name="Rettangolo 7"/>
          <p:cNvSpPr/>
          <p:nvPr/>
        </p:nvSpPr>
        <p:spPr>
          <a:xfrm>
            <a:off x="4429801" y="1176792"/>
            <a:ext cx="279017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rgbClr val="FF0000"/>
                </a:solidFill>
              </a:rPr>
              <a:t>CAMPO ELETTRICO</a:t>
            </a:r>
          </a:p>
          <a:p>
            <a:pPr algn="ctr">
              <a:defRPr/>
            </a:pPr>
            <a:r>
              <a:rPr lang="it-IT" b="1" dirty="0">
                <a:solidFill>
                  <a:srgbClr val="FF0000"/>
                </a:solidFill>
              </a:rPr>
              <a:t>OSCILLANTE</a:t>
            </a:r>
          </a:p>
        </p:txBody>
      </p:sp>
      <p:sp>
        <p:nvSpPr>
          <p:cNvPr id="3078" name="CasellaDiTesto 5"/>
          <p:cNvSpPr txBox="1">
            <a:spLocks noChangeArrowheads="1"/>
          </p:cNvSpPr>
          <p:nvPr/>
        </p:nvSpPr>
        <p:spPr bwMode="auto">
          <a:xfrm>
            <a:off x="1323707" y="176393"/>
            <a:ext cx="66098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lgn="ctr" eaLnBrk="1" hangingPunct="1">
              <a:spcBef>
                <a:spcPct val="0"/>
              </a:spcBef>
              <a:buFontTx/>
              <a:buNone/>
            </a:pPr>
            <a:r>
              <a:rPr lang="it-IT" altLang="it-IT" b="1" dirty="0">
                <a:latin typeface="Calibri (corpo)"/>
              </a:rPr>
              <a:t> La radiazione elettromagnetica</a:t>
            </a:r>
          </a:p>
        </p:txBody>
      </p:sp>
      <p:pic>
        <p:nvPicPr>
          <p:cNvPr id="7"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2369" y="3833664"/>
            <a:ext cx="554122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3148573" y="4221088"/>
            <a:ext cx="1567445"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8599721" y="176391"/>
            <a:ext cx="301686" cy="369332"/>
          </a:xfrm>
          <a:prstGeom prst="rect">
            <a:avLst/>
          </a:prstGeom>
          <a:noFill/>
        </p:spPr>
        <p:txBody>
          <a:bodyPr wrap="none" rtlCol="0">
            <a:spAutoFit/>
          </a:bodyPr>
          <a:lstStyle/>
          <a:p>
            <a:r>
              <a:rPr lang="it-IT" dirty="0"/>
              <a:t>3</a:t>
            </a:r>
          </a:p>
        </p:txBody>
      </p:sp>
    </p:spTree>
    <p:extLst>
      <p:ext uri="{BB962C8B-B14F-4D97-AF65-F5344CB8AC3E}">
        <p14:creationId xmlns:p14="http://schemas.microsoft.com/office/powerpoint/2010/main" val="797735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F2D9E41-254F-4EEE-9CF1-47E39C62BE66}" type="slidenum">
              <a:rPr lang="it-IT" smtClean="0"/>
              <a:t>30</a:t>
            </a:fld>
            <a:endParaRPr lang="it-IT"/>
          </a:p>
        </p:txBody>
      </p:sp>
      <p:sp>
        <p:nvSpPr>
          <p:cNvPr id="3" name="Rettangolo 2"/>
          <p:cNvSpPr/>
          <p:nvPr/>
        </p:nvSpPr>
        <p:spPr>
          <a:xfrm>
            <a:off x="222887" y="724043"/>
            <a:ext cx="8698231" cy="5632311"/>
          </a:xfrm>
          <a:prstGeom prst="rect">
            <a:avLst/>
          </a:prstGeom>
        </p:spPr>
        <p:txBody>
          <a:bodyPr wrap="square">
            <a:spAutoFit/>
          </a:bodyPr>
          <a:lstStyle/>
          <a:p>
            <a:pPr marL="342891" indent="-342891">
              <a:buFont typeface="Arial" panose="020B0604020202020204" pitchFamily="34" charset="0"/>
              <a:buChar char="•"/>
            </a:pPr>
            <a:r>
              <a:rPr lang="it-IT" sz="2400" dirty="0"/>
              <a:t>I passaggi essenziali per ottenere lo spettro NMR di un campione utilizzando la tecnica FT NMR ad impulso sono:</a:t>
            </a:r>
          </a:p>
          <a:p>
            <a:pPr marL="342891" indent="-342891">
              <a:buFont typeface="Arial" panose="020B0604020202020204" pitchFamily="34" charset="0"/>
              <a:buChar char="•"/>
            </a:pPr>
            <a:endParaRPr lang="it-IT" sz="2400" dirty="0"/>
          </a:p>
          <a:p>
            <a:r>
              <a:rPr lang="it-IT" sz="2400" dirty="0"/>
              <a:t>1) Introduzione del campione all’interno di un forte campo magnetico B</a:t>
            </a:r>
            <a:r>
              <a:rPr lang="it-IT" sz="2400" baseline="-25000" dirty="0"/>
              <a:t>o</a:t>
            </a:r>
            <a:r>
              <a:rPr lang="it-IT" sz="2400" dirty="0"/>
              <a:t> per orientare gli spin nucleari e produrre un eccesso di nuclei con lo spin allineato al campo (stato alfa).</a:t>
            </a:r>
          </a:p>
          <a:p>
            <a:r>
              <a:rPr lang="it-IT" sz="2400" dirty="0"/>
              <a:t>2) Applicazione di un impulso di radiofrequenza per produrre un eccesso di nuclei eccitati con lo spin in opposizione al campo (durata: alcuni microsecondi).</a:t>
            </a:r>
          </a:p>
          <a:p>
            <a:r>
              <a:rPr lang="it-IT" sz="2400" dirty="0"/>
              <a:t>3) Registrazione del FID, il segnale emesso dai nuclei mentre gli spin nucleari ritornano alla situazione di equilibrio (durata: circa un secondo).</a:t>
            </a:r>
          </a:p>
          <a:p>
            <a:r>
              <a:rPr lang="it-IT" sz="2400" dirty="0"/>
              <a:t>4) Elaborazione matematica dei dati al computer, applicando la trasformata di Fourier, per ottenere lo spettro NMR in funzione delle frequenze.</a:t>
            </a:r>
          </a:p>
        </p:txBody>
      </p:sp>
      <p:sp>
        <p:nvSpPr>
          <p:cNvPr id="4" name="CasellaDiTesto 3"/>
          <p:cNvSpPr txBox="1"/>
          <p:nvPr/>
        </p:nvSpPr>
        <p:spPr>
          <a:xfrm>
            <a:off x="2923309" y="143475"/>
            <a:ext cx="2510624" cy="584775"/>
          </a:xfrm>
          <a:prstGeom prst="rect">
            <a:avLst/>
          </a:prstGeom>
          <a:noFill/>
        </p:spPr>
        <p:txBody>
          <a:bodyPr wrap="none" rtlCol="0">
            <a:spAutoFit/>
          </a:bodyPr>
          <a:lstStyle/>
          <a:p>
            <a:r>
              <a:rPr lang="it-IT" sz="3200" dirty="0"/>
              <a:t>Riassumendo </a:t>
            </a:r>
          </a:p>
        </p:txBody>
      </p:sp>
    </p:spTree>
    <p:extLst>
      <p:ext uri="{BB962C8B-B14F-4D97-AF65-F5344CB8AC3E}">
        <p14:creationId xmlns:p14="http://schemas.microsoft.com/office/powerpoint/2010/main" val="402051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F2D9E41-254F-4EEE-9CF1-47E39C62BE66}" type="slidenum">
              <a:rPr lang="it-IT" smtClean="0"/>
              <a:t>31</a:t>
            </a:fld>
            <a:endParaRPr lang="it-IT"/>
          </a:p>
        </p:txBody>
      </p:sp>
      <p:pic>
        <p:nvPicPr>
          <p:cNvPr id="3" name="Immagine 2"/>
          <p:cNvPicPr>
            <a:picLocks noChangeAspect="1"/>
          </p:cNvPicPr>
          <p:nvPr/>
        </p:nvPicPr>
        <p:blipFill rotWithShape="1">
          <a:blip r:embed="rId3"/>
          <a:srcRect l="4075" t="5085" r="-1273" b="57322"/>
          <a:stretch/>
        </p:blipFill>
        <p:spPr>
          <a:xfrm>
            <a:off x="1415527" y="3017437"/>
            <a:ext cx="5505232" cy="2243876"/>
          </a:xfrm>
          <a:prstGeom prst="rect">
            <a:avLst/>
          </a:prstGeom>
        </p:spPr>
      </p:pic>
      <p:sp>
        <p:nvSpPr>
          <p:cNvPr id="5" name="CasellaDiTesto 4"/>
          <p:cNvSpPr txBox="1"/>
          <p:nvPr/>
        </p:nvSpPr>
        <p:spPr>
          <a:xfrm>
            <a:off x="332847" y="5329675"/>
            <a:ext cx="8151896" cy="1323439"/>
          </a:xfrm>
          <a:prstGeom prst="rect">
            <a:avLst/>
          </a:prstGeom>
          <a:noFill/>
        </p:spPr>
        <p:txBody>
          <a:bodyPr wrap="square" rtlCol="0">
            <a:spAutoFit/>
          </a:bodyPr>
          <a:lstStyle/>
          <a:p>
            <a:pPr marL="342891" indent="-342891">
              <a:buFont typeface="Arial" panose="020B0604020202020204" pitchFamily="34" charset="0"/>
              <a:buChar char="•"/>
            </a:pPr>
            <a:r>
              <a:rPr lang="it-IT" sz="2000" dirty="0"/>
              <a:t>Tale sequenza viene ripetuta più volte (scansioni o accumuli) e i FID sommati prima della FT</a:t>
            </a:r>
          </a:p>
          <a:p>
            <a:pPr marL="342891" indent="-342891">
              <a:buFont typeface="Arial" panose="020B0604020202020204" pitchFamily="34" charset="0"/>
              <a:buChar char="•"/>
            </a:pPr>
            <a:r>
              <a:rPr lang="it-IT" sz="2000" dirty="0"/>
              <a:t>Questo è necessario per migliorare il rapporto segnale /rumore (S/N)</a:t>
            </a:r>
          </a:p>
          <a:p>
            <a:pPr marL="342891" indent="-342891">
              <a:buFont typeface="Arial" panose="020B0604020202020204" pitchFamily="34" charset="0"/>
              <a:buChar char="•"/>
            </a:pPr>
            <a:r>
              <a:rPr lang="it-IT" sz="2000" dirty="0"/>
              <a:t>n</a:t>
            </a:r>
            <a:r>
              <a:rPr lang="it-IT" sz="2000" baseline="-25000" dirty="0"/>
              <a:t>s </a:t>
            </a:r>
            <a:r>
              <a:rPr lang="it-IT" sz="2000" dirty="0"/>
              <a:t>= numero di scansioni</a:t>
            </a:r>
          </a:p>
        </p:txBody>
      </p:sp>
      <p:sp>
        <p:nvSpPr>
          <p:cNvPr id="6" name="CasellaDiTesto 5"/>
          <p:cNvSpPr txBox="1"/>
          <p:nvPr/>
        </p:nvSpPr>
        <p:spPr>
          <a:xfrm>
            <a:off x="2583808" y="116282"/>
            <a:ext cx="3649974" cy="584775"/>
          </a:xfrm>
          <a:prstGeom prst="rect">
            <a:avLst/>
          </a:prstGeom>
          <a:noFill/>
        </p:spPr>
        <p:txBody>
          <a:bodyPr wrap="none" rtlCol="0">
            <a:spAutoFit/>
          </a:bodyPr>
          <a:lstStyle/>
          <a:p>
            <a:r>
              <a:rPr lang="it-IT" sz="3200" b="1" dirty="0"/>
              <a:t>Sequenza di impulsi </a:t>
            </a:r>
          </a:p>
        </p:txBody>
      </p:sp>
      <p:sp>
        <p:nvSpPr>
          <p:cNvPr id="7" name="CasellaDiTesto 6"/>
          <p:cNvSpPr txBox="1"/>
          <p:nvPr/>
        </p:nvSpPr>
        <p:spPr>
          <a:xfrm>
            <a:off x="1741713" y="2552369"/>
            <a:ext cx="4799134" cy="430887"/>
          </a:xfrm>
          <a:prstGeom prst="rect">
            <a:avLst/>
          </a:prstGeom>
          <a:noFill/>
        </p:spPr>
        <p:txBody>
          <a:bodyPr wrap="none" rtlCol="0">
            <a:spAutoFit/>
          </a:bodyPr>
          <a:lstStyle/>
          <a:p>
            <a:r>
              <a:rPr lang="it-IT" sz="2200" dirty="0">
                <a:solidFill>
                  <a:srgbClr val="FF0000"/>
                </a:solidFill>
              </a:rPr>
              <a:t>Schema di un esperimento NMR (del </a:t>
            </a:r>
            <a:r>
              <a:rPr lang="it-IT" sz="2200" baseline="30000" dirty="0">
                <a:solidFill>
                  <a:srgbClr val="FF0000"/>
                </a:solidFill>
              </a:rPr>
              <a:t>1</a:t>
            </a:r>
            <a:r>
              <a:rPr lang="it-IT" sz="2200" dirty="0">
                <a:solidFill>
                  <a:srgbClr val="FF0000"/>
                </a:solidFill>
              </a:rPr>
              <a:t>H)</a:t>
            </a:r>
          </a:p>
        </p:txBody>
      </p:sp>
      <p:sp>
        <p:nvSpPr>
          <p:cNvPr id="4" name="CasellaDiTesto 6">
            <a:extLst>
              <a:ext uri="{FF2B5EF4-FFF2-40B4-BE49-F238E27FC236}">
                <a16:creationId xmlns:a16="http://schemas.microsoft.com/office/drawing/2014/main" id="{1872DF3E-CF7A-04A4-9227-1358DC60E8C3}"/>
              </a:ext>
            </a:extLst>
          </p:cNvPr>
          <p:cNvSpPr txBox="1"/>
          <p:nvPr/>
        </p:nvSpPr>
        <p:spPr>
          <a:xfrm>
            <a:off x="119101" y="866605"/>
            <a:ext cx="8903875" cy="1107996"/>
          </a:xfrm>
          <a:prstGeom prst="rect">
            <a:avLst/>
          </a:prstGeom>
          <a:noFill/>
        </p:spPr>
        <p:txBody>
          <a:bodyPr wrap="square" rtlCol="0">
            <a:spAutoFit/>
          </a:bodyPr>
          <a:lstStyle/>
          <a:p>
            <a:r>
              <a:rPr lang="it-IT" sz="2200" dirty="0"/>
              <a:t>Al fine di aumentare la sensibilità della misura e migliorare rapporto segnale rumore si procede a registrare uno spettro NMR effettuando più scansioni o </a:t>
            </a:r>
            <a:r>
              <a:rPr lang="it-IT" sz="2200" dirty="0" err="1"/>
              <a:t>accumoli</a:t>
            </a:r>
            <a:r>
              <a:rPr lang="it-IT" sz="2200" dirty="0"/>
              <a:t>.  </a:t>
            </a:r>
          </a:p>
        </p:txBody>
      </p:sp>
    </p:spTree>
    <p:extLst>
      <p:ext uri="{BB962C8B-B14F-4D97-AF65-F5344CB8AC3E}">
        <p14:creationId xmlns:p14="http://schemas.microsoft.com/office/powerpoint/2010/main" val="1128718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D1B23C1-51B7-4420-90FB-5DA37BD750C8}"/>
              </a:ext>
            </a:extLst>
          </p:cNvPr>
          <p:cNvSpPr txBox="1"/>
          <p:nvPr/>
        </p:nvSpPr>
        <p:spPr>
          <a:xfrm>
            <a:off x="2344994" y="2459908"/>
            <a:ext cx="5086350" cy="800219"/>
          </a:xfrm>
          <a:prstGeom prst="rect">
            <a:avLst/>
          </a:prstGeom>
          <a:noFill/>
        </p:spPr>
        <p:txBody>
          <a:bodyPr wrap="square" rtlCol="0">
            <a:spAutoFit/>
          </a:bodyPr>
          <a:lstStyle/>
          <a:p>
            <a:r>
              <a:rPr lang="en-US" sz="4600" dirty="0"/>
              <a:t>STRUMENTAZIONE</a:t>
            </a:r>
            <a:endParaRPr lang="it-IT" sz="4600" dirty="0"/>
          </a:p>
        </p:txBody>
      </p:sp>
    </p:spTree>
    <p:extLst>
      <p:ext uri="{BB962C8B-B14F-4D97-AF65-F5344CB8AC3E}">
        <p14:creationId xmlns:p14="http://schemas.microsoft.com/office/powerpoint/2010/main" val="300591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48" y="441181"/>
            <a:ext cx="8499052" cy="620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4572000" y="2132855"/>
            <a:ext cx="4343400" cy="1849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537407" y="1844824"/>
            <a:ext cx="19442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it-IT" sz="2000" dirty="0">
                <a:solidFill>
                  <a:schemeClr val="tx1"/>
                </a:solidFill>
              </a:rPr>
              <a:t>Workstation</a:t>
            </a:r>
          </a:p>
        </p:txBody>
      </p:sp>
    </p:spTree>
    <p:extLst>
      <p:ext uri="{BB962C8B-B14F-4D97-AF65-F5344CB8AC3E}">
        <p14:creationId xmlns:p14="http://schemas.microsoft.com/office/powerpoint/2010/main" val="1113925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6250" y="136524"/>
            <a:ext cx="7886700" cy="1325563"/>
          </a:xfrm>
        </p:spPr>
        <p:txBody>
          <a:bodyPr/>
          <a:lstStyle/>
          <a:p>
            <a:pPr algn="ctr"/>
            <a:r>
              <a:rPr lang="it-IT" dirty="0"/>
              <a:t>La Console</a:t>
            </a:r>
          </a:p>
        </p:txBody>
      </p:sp>
      <p:sp>
        <p:nvSpPr>
          <p:cNvPr id="3" name="Segnaposto contenuto 2"/>
          <p:cNvSpPr>
            <a:spLocks noGrp="1"/>
          </p:cNvSpPr>
          <p:nvPr>
            <p:ph idx="1"/>
          </p:nvPr>
        </p:nvSpPr>
        <p:spPr>
          <a:xfrm>
            <a:off x="476250" y="1543685"/>
            <a:ext cx="7886700" cy="4351338"/>
          </a:xfrm>
        </p:spPr>
        <p:txBody>
          <a:bodyPr/>
          <a:lstStyle/>
          <a:p>
            <a:r>
              <a:rPr lang="it-IT" dirty="0"/>
              <a:t>La console NMR ha il compito di produrre la radiazione elettromagnetica che poi interagisce con le molecole del campione all’interno del magnete.</a:t>
            </a:r>
          </a:p>
          <a:p>
            <a:pPr marL="0" indent="0">
              <a:buNone/>
            </a:pPr>
            <a:endParaRPr lang="it-IT" dirty="0"/>
          </a:p>
          <a:p>
            <a:r>
              <a:rPr lang="it-IT" dirty="0"/>
              <a:t>Inoltre, la console riceve la debole radiofrequenza emessa dal campione che, amplificata milioni di volte, è poi elaborata dalla workstation.</a:t>
            </a:r>
          </a:p>
        </p:txBody>
      </p:sp>
      <p:sp>
        <p:nvSpPr>
          <p:cNvPr id="4" name="Segnaposto numero diapositiva 3"/>
          <p:cNvSpPr>
            <a:spLocks noGrp="1"/>
          </p:cNvSpPr>
          <p:nvPr>
            <p:ph type="sldNum" sz="quarter" idx="12"/>
          </p:nvPr>
        </p:nvSpPr>
        <p:spPr/>
        <p:txBody>
          <a:bodyPr/>
          <a:lstStyle/>
          <a:p>
            <a:fld id="{7F2D9E41-254F-4EEE-9CF1-47E39C62BE66}" type="slidenum">
              <a:rPr lang="it-IT" smtClean="0"/>
              <a:t>34</a:t>
            </a:fld>
            <a:endParaRPr lang="it-IT"/>
          </a:p>
        </p:txBody>
      </p:sp>
    </p:spTree>
    <p:extLst>
      <p:ext uri="{BB962C8B-B14F-4D97-AF65-F5344CB8AC3E}">
        <p14:creationId xmlns:p14="http://schemas.microsoft.com/office/powerpoint/2010/main" val="399050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046559"/>
          </a:xfrm>
        </p:spPr>
        <p:txBody>
          <a:bodyPr/>
          <a:lstStyle/>
          <a:p>
            <a:pPr algn="ctr"/>
            <a:r>
              <a:rPr lang="it-IT" dirty="0"/>
              <a:t>IL MAGNETE</a:t>
            </a:r>
          </a:p>
        </p:txBody>
      </p:sp>
      <p:grpSp>
        <p:nvGrpSpPr>
          <p:cNvPr id="3" name="Gruppo 2">
            <a:extLst>
              <a:ext uri="{FF2B5EF4-FFF2-40B4-BE49-F238E27FC236}">
                <a16:creationId xmlns:a16="http://schemas.microsoft.com/office/drawing/2014/main" id="{B921809F-BD5B-4679-B961-44DDEEBBA77D}"/>
              </a:ext>
            </a:extLst>
          </p:cNvPr>
          <p:cNvGrpSpPr/>
          <p:nvPr/>
        </p:nvGrpSpPr>
        <p:grpSpPr>
          <a:xfrm>
            <a:off x="3785887" y="1288459"/>
            <a:ext cx="4263839" cy="3667126"/>
            <a:chOff x="1652287" y="836712"/>
            <a:chExt cx="6928524" cy="5909175"/>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287" y="836712"/>
              <a:ext cx="4431881" cy="590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5430482" y="3032607"/>
              <a:ext cx="3087299" cy="646331"/>
            </a:xfrm>
            <a:prstGeom prst="rect">
              <a:avLst/>
            </a:prstGeom>
          </p:spPr>
          <p:txBody>
            <a:bodyPr wrap="square">
              <a:spAutoFit/>
            </a:bodyPr>
            <a:lstStyle/>
            <a:p>
              <a:r>
                <a:rPr lang="it-IT" dirty="0"/>
                <a:t>magnete superconduttore </a:t>
              </a:r>
            </a:p>
            <a:p>
              <a:r>
                <a:rPr lang="it-IT" dirty="0"/>
                <a:t>(circa 19 Km di filo)</a:t>
              </a:r>
            </a:p>
          </p:txBody>
        </p:sp>
        <p:cxnSp>
          <p:nvCxnSpPr>
            <p:cNvPr id="7" name="Connettore 2 6"/>
            <p:cNvCxnSpPr/>
            <p:nvPr/>
          </p:nvCxnSpPr>
          <p:spPr>
            <a:xfrm flipH="1">
              <a:off x="3968933" y="3356992"/>
              <a:ext cx="1539171"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5834162" y="1532636"/>
              <a:ext cx="2746649" cy="369333"/>
            </a:xfrm>
            <a:prstGeom prst="rect">
              <a:avLst/>
            </a:prstGeom>
          </p:spPr>
          <p:txBody>
            <a:bodyPr wrap="none">
              <a:spAutoFit/>
            </a:bodyPr>
            <a:lstStyle/>
            <a:p>
              <a:r>
                <a:rPr lang="pt-BR" dirty="0"/>
                <a:t>recipiente N2 liquido (77 K)</a:t>
              </a:r>
              <a:endParaRPr lang="it-IT" dirty="0"/>
            </a:p>
          </p:txBody>
        </p:sp>
        <p:sp>
          <p:nvSpPr>
            <p:cNvPr id="9" name="Rettangolo 8"/>
            <p:cNvSpPr/>
            <p:nvPr/>
          </p:nvSpPr>
          <p:spPr>
            <a:xfrm>
              <a:off x="5588671" y="2359074"/>
              <a:ext cx="2623220" cy="369333"/>
            </a:xfrm>
            <a:prstGeom prst="rect">
              <a:avLst/>
            </a:prstGeom>
          </p:spPr>
          <p:txBody>
            <a:bodyPr wrap="none">
              <a:spAutoFit/>
            </a:bodyPr>
            <a:lstStyle/>
            <a:p>
              <a:r>
                <a:rPr lang="pt-BR" dirty="0"/>
                <a:t>recipiente He liquido (4 K)</a:t>
              </a:r>
              <a:endParaRPr lang="it-IT" dirty="0"/>
            </a:p>
          </p:txBody>
        </p:sp>
        <p:cxnSp>
          <p:nvCxnSpPr>
            <p:cNvPr id="11" name="Connettore 2 10"/>
            <p:cNvCxnSpPr>
              <a:cxnSpLocks/>
            </p:cNvCxnSpPr>
            <p:nvPr/>
          </p:nvCxnSpPr>
          <p:spPr>
            <a:xfrm flipH="1">
              <a:off x="4148930" y="2622357"/>
              <a:ext cx="1872208" cy="9802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4211960" y="1885474"/>
              <a:ext cx="1809178" cy="1178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4" name="Immagine 13">
            <a:extLst>
              <a:ext uri="{FF2B5EF4-FFF2-40B4-BE49-F238E27FC236}">
                <a16:creationId xmlns:a16="http://schemas.microsoft.com/office/drawing/2014/main" id="{4DEC03C3-4BD2-411F-8EB1-227102924B63}"/>
              </a:ext>
            </a:extLst>
          </p:cNvPr>
          <p:cNvPicPr>
            <a:picLocks noChangeAspect="1"/>
          </p:cNvPicPr>
          <p:nvPr/>
        </p:nvPicPr>
        <p:blipFill>
          <a:blip r:embed="rId4"/>
          <a:stretch>
            <a:fillRect/>
          </a:stretch>
        </p:blipFill>
        <p:spPr>
          <a:xfrm>
            <a:off x="27692" y="1278934"/>
            <a:ext cx="3562350" cy="3667125"/>
          </a:xfrm>
          <a:prstGeom prst="rect">
            <a:avLst/>
          </a:prstGeom>
        </p:spPr>
      </p:pic>
      <p:sp>
        <p:nvSpPr>
          <p:cNvPr id="10" name="TextBox 9">
            <a:extLst>
              <a:ext uri="{FF2B5EF4-FFF2-40B4-BE49-F238E27FC236}">
                <a16:creationId xmlns:a16="http://schemas.microsoft.com/office/drawing/2014/main" id="{00449696-1779-4940-E528-62ADE723E9F1}"/>
              </a:ext>
            </a:extLst>
          </p:cNvPr>
          <p:cNvSpPr txBox="1"/>
          <p:nvPr/>
        </p:nvSpPr>
        <p:spPr>
          <a:xfrm>
            <a:off x="121023" y="5463559"/>
            <a:ext cx="8901953" cy="1200329"/>
          </a:xfrm>
          <a:prstGeom prst="rect">
            <a:avLst/>
          </a:prstGeom>
          <a:noFill/>
        </p:spPr>
        <p:txBody>
          <a:bodyPr wrap="square">
            <a:spAutoFit/>
          </a:bodyPr>
          <a:lstStyle/>
          <a:p>
            <a:r>
              <a:rPr lang="it-IT" dirty="0"/>
              <a:t>Lo strumento contiene un magnete superconduttore (in genere fili di rame con all’interno leghe superconduttive). Questi magneti lavorano a temperature estremamente basse, in presenza di He liquido (4K). Per limitare al minimo le perdite di He liquido (estremamente costoso) si circonda questa camera con una seconda contenente azoto liquido.</a:t>
            </a:r>
          </a:p>
        </p:txBody>
      </p:sp>
    </p:spTree>
    <p:extLst>
      <p:ext uri="{BB962C8B-B14F-4D97-AF65-F5344CB8AC3E}">
        <p14:creationId xmlns:p14="http://schemas.microsoft.com/office/powerpoint/2010/main" val="381857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F2D9E41-254F-4EEE-9CF1-47E39C62BE66}" type="slidenum">
              <a:rPr lang="it-IT" smtClean="0"/>
              <a:t>36</a:t>
            </a:fld>
            <a:endParaRPr lang="it-IT"/>
          </a:p>
        </p:txBody>
      </p:sp>
      <p:pic>
        <p:nvPicPr>
          <p:cNvPr id="3" name="Immagine 2"/>
          <p:cNvPicPr>
            <a:picLocks noChangeAspect="1"/>
          </p:cNvPicPr>
          <p:nvPr/>
        </p:nvPicPr>
        <p:blipFill rotWithShape="1">
          <a:blip r:embed="rId2"/>
          <a:srcRect t="44500"/>
          <a:stretch/>
        </p:blipFill>
        <p:spPr>
          <a:xfrm>
            <a:off x="3695218" y="2870783"/>
            <a:ext cx="4926256" cy="3491345"/>
          </a:xfrm>
          <a:prstGeom prst="rect">
            <a:avLst/>
          </a:prstGeom>
        </p:spPr>
      </p:pic>
      <p:pic>
        <p:nvPicPr>
          <p:cNvPr id="4" name="Immagine 3"/>
          <p:cNvPicPr>
            <a:picLocks noChangeAspect="1"/>
          </p:cNvPicPr>
          <p:nvPr/>
        </p:nvPicPr>
        <p:blipFill rotWithShape="1">
          <a:blip r:embed="rId3"/>
          <a:srcRect r="63961"/>
          <a:stretch/>
        </p:blipFill>
        <p:spPr>
          <a:xfrm>
            <a:off x="6691746" y="0"/>
            <a:ext cx="2201576" cy="2903271"/>
          </a:xfrm>
          <a:prstGeom prst="rect">
            <a:avLst/>
          </a:prstGeom>
        </p:spPr>
      </p:pic>
      <p:pic>
        <p:nvPicPr>
          <p:cNvPr id="6" name="Immagine 5"/>
          <p:cNvPicPr>
            <a:picLocks noChangeAspect="1"/>
          </p:cNvPicPr>
          <p:nvPr/>
        </p:nvPicPr>
        <p:blipFill rotWithShape="1">
          <a:blip r:embed="rId2"/>
          <a:srcRect l="34629" r="33591" b="56601"/>
          <a:stretch/>
        </p:blipFill>
        <p:spPr>
          <a:xfrm>
            <a:off x="740670" y="2182876"/>
            <a:ext cx="2511995" cy="4380530"/>
          </a:xfrm>
          <a:prstGeom prst="rect">
            <a:avLst/>
          </a:prstGeom>
        </p:spPr>
      </p:pic>
      <p:sp>
        <p:nvSpPr>
          <p:cNvPr id="7" name="CasellaDiTesto 6">
            <a:extLst>
              <a:ext uri="{FF2B5EF4-FFF2-40B4-BE49-F238E27FC236}">
                <a16:creationId xmlns:a16="http://schemas.microsoft.com/office/drawing/2014/main" id="{0754E54E-EE85-465F-B3FA-435C05055E44}"/>
              </a:ext>
            </a:extLst>
          </p:cNvPr>
          <p:cNvSpPr txBox="1"/>
          <p:nvPr/>
        </p:nvSpPr>
        <p:spPr>
          <a:xfrm>
            <a:off x="3028950" y="120324"/>
            <a:ext cx="2586221" cy="646331"/>
          </a:xfrm>
          <a:prstGeom prst="rect">
            <a:avLst/>
          </a:prstGeom>
          <a:noFill/>
        </p:spPr>
        <p:txBody>
          <a:bodyPr wrap="none" rtlCol="0">
            <a:spAutoFit/>
          </a:bodyPr>
          <a:lstStyle/>
          <a:p>
            <a:r>
              <a:rPr lang="en-US" sz="3600" dirty="0"/>
              <a:t>Il  </a:t>
            </a:r>
            <a:r>
              <a:rPr lang="en-US" sz="3600" dirty="0" err="1"/>
              <a:t>Tubo</a:t>
            </a:r>
            <a:r>
              <a:rPr lang="en-US" sz="3600" dirty="0"/>
              <a:t> NMR</a:t>
            </a:r>
            <a:endParaRPr lang="it-IT" sz="3600" dirty="0"/>
          </a:p>
        </p:txBody>
      </p:sp>
      <p:sp>
        <p:nvSpPr>
          <p:cNvPr id="9" name="TextBox 7">
            <a:extLst>
              <a:ext uri="{FF2B5EF4-FFF2-40B4-BE49-F238E27FC236}">
                <a16:creationId xmlns:a16="http://schemas.microsoft.com/office/drawing/2014/main" id="{BA680BE1-6EB7-4787-BAFD-55619FF63A7A}"/>
              </a:ext>
            </a:extLst>
          </p:cNvPr>
          <p:cNvSpPr txBox="1"/>
          <p:nvPr/>
        </p:nvSpPr>
        <p:spPr>
          <a:xfrm>
            <a:off x="2509114" y="4040969"/>
            <a:ext cx="904415" cy="369332"/>
          </a:xfrm>
          <a:prstGeom prst="rect">
            <a:avLst/>
          </a:prstGeom>
          <a:solidFill>
            <a:schemeClr val="bg1"/>
          </a:solidFill>
        </p:spPr>
        <p:txBody>
          <a:bodyPr wrap="none" rtlCol="0">
            <a:spAutoFit/>
          </a:bodyPr>
          <a:lstStyle/>
          <a:p>
            <a:r>
              <a:rPr lang="en-US" dirty="0"/>
              <a:t>Spinner</a:t>
            </a:r>
          </a:p>
        </p:txBody>
      </p:sp>
      <p:sp>
        <p:nvSpPr>
          <p:cNvPr id="10" name="TextBox 1">
            <a:extLst>
              <a:ext uri="{FF2B5EF4-FFF2-40B4-BE49-F238E27FC236}">
                <a16:creationId xmlns:a16="http://schemas.microsoft.com/office/drawing/2014/main" id="{2A2F13BB-7951-43D0-B18B-985CFC1EE030}"/>
              </a:ext>
            </a:extLst>
          </p:cNvPr>
          <p:cNvSpPr txBox="1"/>
          <p:nvPr/>
        </p:nvSpPr>
        <p:spPr>
          <a:xfrm>
            <a:off x="144860" y="4136740"/>
            <a:ext cx="1272208" cy="646331"/>
          </a:xfrm>
          <a:prstGeom prst="rect">
            <a:avLst/>
          </a:prstGeom>
          <a:noFill/>
        </p:spPr>
        <p:txBody>
          <a:bodyPr wrap="none" rtlCol="0">
            <a:spAutoFit/>
          </a:bodyPr>
          <a:lstStyle/>
          <a:p>
            <a:r>
              <a:rPr lang="en-US" dirty="0" err="1"/>
              <a:t>Misuratore</a:t>
            </a:r>
            <a:r>
              <a:rPr lang="en-US" dirty="0"/>
              <a:t> </a:t>
            </a:r>
          </a:p>
          <a:p>
            <a:r>
              <a:rPr lang="en-US" dirty="0" err="1"/>
              <a:t>dell’altezza</a:t>
            </a:r>
            <a:endParaRPr lang="en-US" dirty="0"/>
          </a:p>
        </p:txBody>
      </p:sp>
      <p:sp>
        <p:nvSpPr>
          <p:cNvPr id="5" name="Rettangolo 4"/>
          <p:cNvSpPr/>
          <p:nvPr/>
        </p:nvSpPr>
        <p:spPr>
          <a:xfrm>
            <a:off x="141231" y="1704856"/>
            <a:ext cx="4430769" cy="1015663"/>
          </a:xfrm>
          <a:prstGeom prst="rect">
            <a:avLst/>
          </a:prstGeom>
        </p:spPr>
        <p:txBody>
          <a:bodyPr wrap="square">
            <a:spAutoFit/>
          </a:bodyPr>
          <a:lstStyle/>
          <a:p>
            <a:r>
              <a:rPr lang="it-IT" sz="2000" dirty="0"/>
              <a:t>5 mm di diametro</a:t>
            </a:r>
          </a:p>
          <a:p>
            <a:r>
              <a:rPr lang="it-IT" sz="2000" dirty="0"/>
              <a:t>forma esattamente cilindrica</a:t>
            </a:r>
          </a:p>
          <a:p>
            <a:r>
              <a:rPr lang="en-US" sz="2000" dirty="0"/>
              <a:t>0</a:t>
            </a:r>
            <a:r>
              <a:rPr lang="it-IT" sz="2000" dirty="0"/>
              <a:t>.5 – 0.6 </a:t>
            </a:r>
            <a:r>
              <a:rPr lang="it-IT" sz="2000" dirty="0" err="1"/>
              <a:t>mL</a:t>
            </a:r>
            <a:r>
              <a:rPr lang="it-IT" sz="2000" dirty="0"/>
              <a:t> di soluzione</a:t>
            </a:r>
          </a:p>
        </p:txBody>
      </p:sp>
      <p:sp>
        <p:nvSpPr>
          <p:cNvPr id="8" name="Rettangolo 4">
            <a:extLst>
              <a:ext uri="{FF2B5EF4-FFF2-40B4-BE49-F238E27FC236}">
                <a16:creationId xmlns:a16="http://schemas.microsoft.com/office/drawing/2014/main" id="{F68724EE-AE91-D417-DBA1-DA445B4FD214}"/>
              </a:ext>
            </a:extLst>
          </p:cNvPr>
          <p:cNvSpPr/>
          <p:nvPr/>
        </p:nvSpPr>
        <p:spPr>
          <a:xfrm>
            <a:off x="4699" y="729473"/>
            <a:ext cx="6817659" cy="923330"/>
          </a:xfrm>
          <a:prstGeom prst="rect">
            <a:avLst/>
          </a:prstGeom>
        </p:spPr>
        <p:txBody>
          <a:bodyPr wrap="square">
            <a:spAutoFit/>
          </a:bodyPr>
          <a:lstStyle/>
          <a:p>
            <a:pPr algn="just"/>
            <a:r>
              <a:rPr lang="it-IT" dirty="0"/>
              <a:t>La molecola organica viene sciolta in un opportuno solvente (deuterato) e inserita in un tubo NMR. Questo viene messo in uno </a:t>
            </a:r>
            <a:r>
              <a:rPr lang="it-IT" dirty="0" err="1"/>
              <a:t>spinner</a:t>
            </a:r>
            <a:r>
              <a:rPr lang="it-IT" dirty="0"/>
              <a:t> e inserito nella strumentazione per effettuare la misura</a:t>
            </a:r>
          </a:p>
        </p:txBody>
      </p:sp>
    </p:spTree>
    <p:extLst>
      <p:ext uri="{BB962C8B-B14F-4D97-AF65-F5344CB8AC3E}">
        <p14:creationId xmlns:p14="http://schemas.microsoft.com/office/powerpoint/2010/main" val="794981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Solventi deuterati</a:t>
            </a:r>
          </a:p>
        </p:txBody>
      </p:sp>
      <p:sp>
        <p:nvSpPr>
          <p:cNvPr id="3" name="Segnaposto contenuto 2"/>
          <p:cNvSpPr>
            <a:spLocks noGrp="1"/>
          </p:cNvSpPr>
          <p:nvPr>
            <p:ph idx="1"/>
          </p:nvPr>
        </p:nvSpPr>
        <p:spPr/>
        <p:txBody>
          <a:bodyPr/>
          <a:lstStyle/>
          <a:p>
            <a:r>
              <a:rPr lang="it-IT" dirty="0"/>
              <a:t>Cloroformio-</a:t>
            </a:r>
            <a:r>
              <a:rPr lang="it-IT" i="1" dirty="0"/>
              <a:t>d </a:t>
            </a:r>
            <a:r>
              <a:rPr lang="it-IT" dirty="0"/>
              <a:t>(CDCl</a:t>
            </a:r>
            <a:r>
              <a:rPr lang="it-IT" baseline="-25000" dirty="0"/>
              <a:t>3</a:t>
            </a:r>
            <a:r>
              <a:rPr lang="it-IT" dirty="0"/>
              <a:t>)  </a:t>
            </a:r>
            <a:r>
              <a:rPr lang="it-IT" dirty="0">
                <a:solidFill>
                  <a:srgbClr val="FF0000"/>
                </a:solidFill>
              </a:rPr>
              <a:t>il più usato</a:t>
            </a:r>
          </a:p>
          <a:p>
            <a:r>
              <a:rPr lang="it-IT" dirty="0"/>
              <a:t>Alcol metilico-</a:t>
            </a:r>
            <a:r>
              <a:rPr lang="it-IT" i="1" dirty="0"/>
              <a:t>d</a:t>
            </a:r>
            <a:r>
              <a:rPr lang="it-IT" baseline="-25000" dirty="0"/>
              <a:t>4 </a:t>
            </a:r>
            <a:r>
              <a:rPr lang="it-IT" dirty="0"/>
              <a:t>(CD</a:t>
            </a:r>
            <a:r>
              <a:rPr lang="it-IT" baseline="-25000" dirty="0"/>
              <a:t>3</a:t>
            </a:r>
            <a:r>
              <a:rPr lang="it-IT" dirty="0"/>
              <a:t>OD)</a:t>
            </a:r>
          </a:p>
          <a:p>
            <a:r>
              <a:rPr lang="it-IT" dirty="0"/>
              <a:t>Acetone-</a:t>
            </a:r>
            <a:r>
              <a:rPr lang="it-IT" i="1" dirty="0"/>
              <a:t>d</a:t>
            </a:r>
            <a:r>
              <a:rPr lang="it-IT" baseline="-25000" dirty="0"/>
              <a:t>6</a:t>
            </a:r>
            <a:r>
              <a:rPr lang="it-IT" dirty="0"/>
              <a:t> (CD</a:t>
            </a:r>
            <a:r>
              <a:rPr lang="it-IT" baseline="-25000" dirty="0"/>
              <a:t>3</a:t>
            </a:r>
            <a:r>
              <a:rPr lang="it-IT" dirty="0"/>
              <a:t>COCD</a:t>
            </a:r>
            <a:r>
              <a:rPr lang="it-IT" baseline="-25000" dirty="0"/>
              <a:t>3</a:t>
            </a:r>
            <a:r>
              <a:rPr lang="it-IT" dirty="0"/>
              <a:t>)</a:t>
            </a:r>
          </a:p>
          <a:p>
            <a:r>
              <a:rPr lang="it-IT" dirty="0" err="1"/>
              <a:t>Dimetil</a:t>
            </a:r>
            <a:r>
              <a:rPr lang="it-IT" dirty="0"/>
              <a:t> solfossido-</a:t>
            </a:r>
            <a:r>
              <a:rPr lang="it-IT" i="1" dirty="0"/>
              <a:t>d</a:t>
            </a:r>
            <a:r>
              <a:rPr lang="it-IT" baseline="-25000" dirty="0"/>
              <a:t>6</a:t>
            </a:r>
            <a:r>
              <a:rPr lang="it-IT" dirty="0"/>
              <a:t> (CD</a:t>
            </a:r>
            <a:r>
              <a:rPr lang="it-IT" baseline="-25000" dirty="0"/>
              <a:t>3</a:t>
            </a:r>
            <a:r>
              <a:rPr lang="it-IT" dirty="0"/>
              <a:t>SOCD</a:t>
            </a:r>
            <a:r>
              <a:rPr lang="it-IT" baseline="-25000" dirty="0"/>
              <a:t>3</a:t>
            </a:r>
            <a:r>
              <a:rPr lang="it-IT" dirty="0"/>
              <a:t>)</a:t>
            </a:r>
          </a:p>
          <a:p>
            <a:r>
              <a:rPr lang="it-IT" dirty="0"/>
              <a:t>Ossido di deuterio, acqua deuterata (D</a:t>
            </a:r>
            <a:r>
              <a:rPr lang="it-IT" baseline="-25000" dirty="0"/>
              <a:t>2</a:t>
            </a:r>
            <a:r>
              <a:rPr lang="it-IT" dirty="0"/>
              <a:t>O)</a:t>
            </a:r>
          </a:p>
          <a:p>
            <a:r>
              <a:rPr lang="it-IT" dirty="0"/>
              <a:t>Acido acetico-</a:t>
            </a:r>
            <a:r>
              <a:rPr lang="it-IT" i="1" dirty="0"/>
              <a:t>d</a:t>
            </a:r>
            <a:r>
              <a:rPr lang="it-IT" baseline="-25000" dirty="0"/>
              <a:t>4</a:t>
            </a:r>
            <a:r>
              <a:rPr lang="it-IT" dirty="0"/>
              <a:t> (CD</a:t>
            </a:r>
            <a:r>
              <a:rPr lang="it-IT" baseline="-25000" dirty="0"/>
              <a:t>3</a:t>
            </a:r>
            <a:r>
              <a:rPr lang="it-IT" dirty="0"/>
              <a:t>COOD)</a:t>
            </a:r>
          </a:p>
        </p:txBody>
      </p:sp>
      <p:sp>
        <p:nvSpPr>
          <p:cNvPr id="4" name="Segnaposto numero diapositiva 3"/>
          <p:cNvSpPr>
            <a:spLocks noGrp="1"/>
          </p:cNvSpPr>
          <p:nvPr>
            <p:ph type="sldNum" sz="quarter" idx="12"/>
          </p:nvPr>
        </p:nvSpPr>
        <p:spPr/>
        <p:txBody>
          <a:bodyPr/>
          <a:lstStyle/>
          <a:p>
            <a:fld id="{7F2D9E41-254F-4EEE-9CF1-47E39C62BE66}" type="slidenum">
              <a:rPr lang="it-IT" smtClean="0"/>
              <a:t>37</a:t>
            </a:fld>
            <a:endParaRPr lang="it-IT"/>
          </a:p>
        </p:txBody>
      </p:sp>
    </p:spTree>
    <p:extLst>
      <p:ext uri="{BB962C8B-B14F-4D97-AF65-F5344CB8AC3E}">
        <p14:creationId xmlns:p14="http://schemas.microsoft.com/office/powerpoint/2010/main" val="297182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9DC66D6-26F4-4EDF-8DCC-A846475DC798}"/>
              </a:ext>
            </a:extLst>
          </p:cNvPr>
          <p:cNvSpPr>
            <a:spLocks noGrp="1"/>
          </p:cNvSpPr>
          <p:nvPr>
            <p:ph type="sldNum" sz="quarter" idx="12"/>
          </p:nvPr>
        </p:nvSpPr>
        <p:spPr/>
        <p:txBody>
          <a:bodyPr/>
          <a:lstStyle/>
          <a:p>
            <a:fld id="{7F2D9E41-254F-4EEE-9CF1-47E39C62BE66}" type="slidenum">
              <a:rPr lang="it-IT" smtClean="0"/>
              <a:t>4</a:t>
            </a:fld>
            <a:endParaRPr lang="it-IT"/>
          </a:p>
        </p:txBody>
      </p:sp>
      <p:pic>
        <p:nvPicPr>
          <p:cNvPr id="3" name="Immagine 2">
            <a:extLst>
              <a:ext uri="{FF2B5EF4-FFF2-40B4-BE49-F238E27FC236}">
                <a16:creationId xmlns:a16="http://schemas.microsoft.com/office/drawing/2014/main" id="{F4348DFD-94FC-4AC8-A66C-19A3324D1B14}"/>
              </a:ext>
            </a:extLst>
          </p:cNvPr>
          <p:cNvPicPr>
            <a:picLocks noChangeAspect="1"/>
          </p:cNvPicPr>
          <p:nvPr/>
        </p:nvPicPr>
        <p:blipFill>
          <a:blip r:embed="rId2"/>
          <a:stretch>
            <a:fillRect/>
          </a:stretch>
        </p:blipFill>
        <p:spPr>
          <a:xfrm>
            <a:off x="1237293" y="560920"/>
            <a:ext cx="6146829" cy="4510810"/>
          </a:xfrm>
          <a:prstGeom prst="rect">
            <a:avLst/>
          </a:prstGeom>
        </p:spPr>
      </p:pic>
      <p:sp>
        <p:nvSpPr>
          <p:cNvPr id="4" name="CasellaDiTesto 3"/>
          <p:cNvSpPr txBox="1"/>
          <p:nvPr/>
        </p:nvSpPr>
        <p:spPr>
          <a:xfrm>
            <a:off x="8656320" y="191588"/>
            <a:ext cx="365760" cy="369332"/>
          </a:xfrm>
          <a:prstGeom prst="rect">
            <a:avLst/>
          </a:prstGeom>
          <a:noFill/>
        </p:spPr>
        <p:txBody>
          <a:bodyPr wrap="square" rtlCol="0">
            <a:spAutoFit/>
          </a:bodyPr>
          <a:lstStyle/>
          <a:p>
            <a:r>
              <a:rPr lang="it-IT" dirty="0"/>
              <a:t>4</a:t>
            </a:r>
          </a:p>
        </p:txBody>
      </p:sp>
      <p:sp>
        <p:nvSpPr>
          <p:cNvPr id="5" name="CasellaDiTesto 2">
            <a:extLst>
              <a:ext uri="{FF2B5EF4-FFF2-40B4-BE49-F238E27FC236}">
                <a16:creationId xmlns:a16="http://schemas.microsoft.com/office/drawing/2014/main" id="{189C04E4-58BD-CDBB-5082-3F4E6B7E72BB}"/>
              </a:ext>
            </a:extLst>
          </p:cNvPr>
          <p:cNvSpPr txBox="1">
            <a:spLocks noChangeArrowheads="1"/>
          </p:cNvSpPr>
          <p:nvPr/>
        </p:nvSpPr>
        <p:spPr bwMode="auto">
          <a:xfrm>
            <a:off x="307549" y="5338584"/>
            <a:ext cx="80063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lgn="ctr" eaLnBrk="1" hangingPunct="1">
              <a:spcBef>
                <a:spcPct val="0"/>
              </a:spcBef>
              <a:buFontTx/>
              <a:buNone/>
            </a:pPr>
            <a:r>
              <a:rPr lang="it-IT" altLang="it-IT" sz="1800" b="1" dirty="0">
                <a:latin typeface="Calibri" panose="020F0502020204030204" pitchFamily="34" charset="0"/>
                <a:cs typeface="Calibri" panose="020F0502020204030204" pitchFamily="34" charset="0"/>
              </a:rPr>
              <a:t>Energia fotoni</a:t>
            </a:r>
            <a:r>
              <a:rPr lang="it-IT" altLang="it-IT" sz="1800" dirty="0">
                <a:latin typeface="Calibri" panose="020F0502020204030204" pitchFamily="34" charset="0"/>
                <a:cs typeface="Calibri" panose="020F0502020204030204" pitchFamily="34" charset="0"/>
              </a:rPr>
              <a:t>: UV-Vis &gt; IR &gt; Microonde &gt; Onde Radio</a:t>
            </a:r>
          </a:p>
          <a:p>
            <a:pPr eaLnBrk="1" hangingPunct="1">
              <a:spcBef>
                <a:spcPct val="0"/>
              </a:spcBef>
              <a:buFontTx/>
              <a:buNone/>
            </a:pPr>
            <a:endParaRPr lang="it-IT" altLang="it-IT" sz="1800" dirty="0">
              <a:latin typeface="Calibri" panose="020F0502020204030204" pitchFamily="34" charset="0"/>
              <a:cs typeface="Calibri" panose="020F0502020204030204" pitchFamily="34" charset="0"/>
            </a:endParaRPr>
          </a:p>
          <a:p>
            <a:pPr algn="just" eaLnBrk="1" hangingPunct="1">
              <a:spcBef>
                <a:spcPct val="0"/>
              </a:spcBef>
              <a:buFontTx/>
              <a:buNone/>
            </a:pPr>
            <a:r>
              <a:rPr lang="it-IT" altLang="it-IT" sz="1800" dirty="0">
                <a:latin typeface="Calibri" panose="020F0502020204030204" pitchFamily="34" charset="0"/>
                <a:cs typeface="Calibri" panose="020F0502020204030204" pitchFamily="34" charset="0"/>
              </a:rPr>
              <a:t>Questo significa che le onde radio riescono a promuovere transizioni tra livelli energetici che presentano una differenza in energia relativamente piccola.</a:t>
            </a:r>
          </a:p>
        </p:txBody>
      </p:sp>
    </p:spTree>
    <p:extLst>
      <p:ext uri="{BB962C8B-B14F-4D97-AF65-F5344CB8AC3E}">
        <p14:creationId xmlns:p14="http://schemas.microsoft.com/office/powerpoint/2010/main" val="320739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71"/>
          <p:cNvGrpSpPr>
            <a:grpSpLocks/>
          </p:cNvGrpSpPr>
          <p:nvPr/>
        </p:nvGrpSpPr>
        <p:grpSpPr bwMode="auto">
          <a:xfrm>
            <a:off x="743408" y="2065275"/>
            <a:ext cx="971551" cy="1885951"/>
            <a:chOff x="1690" y="2074"/>
            <a:chExt cx="816" cy="1584"/>
          </a:xfrm>
        </p:grpSpPr>
        <p:sp>
          <p:nvSpPr>
            <p:cNvPr id="5135" name="Line 61"/>
            <p:cNvSpPr>
              <a:spLocks noChangeShapeType="1"/>
            </p:cNvSpPr>
            <p:nvPr/>
          </p:nvSpPr>
          <p:spPr bwMode="auto">
            <a:xfrm flipV="1">
              <a:off x="1690" y="2074"/>
              <a:ext cx="816" cy="15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872" name="Oval 32"/>
            <p:cNvSpPr>
              <a:spLocks noChangeAspect="1" noChangeArrowheads="1"/>
            </p:cNvSpPr>
            <p:nvPr/>
          </p:nvSpPr>
          <p:spPr bwMode="auto">
            <a:xfrm>
              <a:off x="1921" y="2614"/>
              <a:ext cx="453" cy="426"/>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latin typeface="Times New Roman" pitchFamily="18" charset="0"/>
              </a:endParaRPr>
            </a:p>
          </p:txBody>
        </p:sp>
      </p:grpSp>
      <p:sp>
        <p:nvSpPr>
          <p:cNvPr id="5123" name="Arc 33"/>
          <p:cNvSpPr>
            <a:spLocks/>
          </p:cNvSpPr>
          <p:nvPr/>
        </p:nvSpPr>
        <p:spPr bwMode="auto">
          <a:xfrm rot="1488003" flipH="1" flipV="1">
            <a:off x="942243" y="2809418"/>
            <a:ext cx="742951" cy="305991"/>
          </a:xfrm>
          <a:custGeom>
            <a:avLst/>
            <a:gdLst>
              <a:gd name="T0" fmla="*/ 2147483647 w 43200"/>
              <a:gd name="T1" fmla="*/ 2147483647 h 38570"/>
              <a:gd name="T2" fmla="*/ 2147483647 w 43200"/>
              <a:gd name="T3" fmla="*/ 2147483647 h 38570"/>
              <a:gd name="T4" fmla="*/ 2147483647 w 43200"/>
              <a:gd name="T5" fmla="*/ 2147483647 h 38570"/>
              <a:gd name="T6" fmla="*/ 0 60000 65536"/>
              <a:gd name="T7" fmla="*/ 0 60000 65536"/>
              <a:gd name="T8" fmla="*/ 0 60000 65536"/>
            </a:gdLst>
            <a:ahLst/>
            <a:cxnLst>
              <a:cxn ang="T6">
                <a:pos x="T0" y="T1"/>
              </a:cxn>
              <a:cxn ang="T7">
                <a:pos x="T2" y="T3"/>
              </a:cxn>
              <a:cxn ang="T8">
                <a:pos x="T4" y="T5"/>
              </a:cxn>
            </a:cxnLst>
            <a:rect l="0" t="0" r="r" b="b"/>
            <a:pathLst>
              <a:path w="43200" h="38570" fill="none" extrusionOk="0">
                <a:moveTo>
                  <a:pt x="8236" y="38569"/>
                </a:moveTo>
                <a:cubicBezTo>
                  <a:pt x="3035" y="34474"/>
                  <a:pt x="0" y="28219"/>
                  <a:pt x="0" y="21600"/>
                </a:cubicBezTo>
                <a:cubicBezTo>
                  <a:pt x="0" y="9670"/>
                  <a:pt x="9670" y="0"/>
                  <a:pt x="21600" y="0"/>
                </a:cubicBezTo>
                <a:cubicBezTo>
                  <a:pt x="33529" y="0"/>
                  <a:pt x="43200" y="9670"/>
                  <a:pt x="43200" y="21600"/>
                </a:cubicBezTo>
                <a:cubicBezTo>
                  <a:pt x="43200" y="27948"/>
                  <a:pt x="40407" y="33975"/>
                  <a:pt x="35563" y="38079"/>
                </a:cubicBezTo>
              </a:path>
              <a:path w="43200" h="38570" stroke="0" extrusionOk="0">
                <a:moveTo>
                  <a:pt x="8236" y="38569"/>
                </a:moveTo>
                <a:cubicBezTo>
                  <a:pt x="3035" y="34474"/>
                  <a:pt x="0" y="28219"/>
                  <a:pt x="0" y="21600"/>
                </a:cubicBezTo>
                <a:cubicBezTo>
                  <a:pt x="0" y="9670"/>
                  <a:pt x="9670" y="0"/>
                  <a:pt x="21600" y="0"/>
                </a:cubicBezTo>
                <a:cubicBezTo>
                  <a:pt x="33529" y="0"/>
                  <a:pt x="43200" y="9670"/>
                  <a:pt x="43200" y="21600"/>
                </a:cubicBezTo>
                <a:cubicBezTo>
                  <a:pt x="43200" y="27948"/>
                  <a:pt x="40407" y="33975"/>
                  <a:pt x="35563" y="38079"/>
                </a:cubicBezTo>
                <a:lnTo>
                  <a:pt x="21600" y="21600"/>
                </a:lnTo>
                <a:lnTo>
                  <a:pt x="8236" y="38569"/>
                </a:lnTo>
                <a:close/>
              </a:path>
            </a:pathLst>
          </a:custGeom>
          <a:noFill/>
          <a:ln w="28575" cap="rnd">
            <a:solidFill>
              <a:srgbClr val="00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 name="Text Box 12"/>
          <p:cNvSpPr txBox="1">
            <a:spLocks noChangeArrowheads="1"/>
          </p:cNvSpPr>
          <p:nvPr/>
        </p:nvSpPr>
        <p:spPr bwMode="auto">
          <a:xfrm>
            <a:off x="1804253" y="2171240"/>
            <a:ext cx="34015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it-IT" altLang="it-IT" sz="2100" b="1" dirty="0">
                <a:solidFill>
                  <a:srgbClr val="FF3300"/>
                </a:solidFill>
                <a:latin typeface="Symbol" pitchFamily="18" charset="2"/>
              </a:rPr>
              <a:t>m</a:t>
            </a:r>
            <a:endParaRPr lang="it-IT" altLang="it-IT" sz="2100" dirty="0">
              <a:latin typeface="Symbol" pitchFamily="18" charset="2"/>
            </a:endParaRPr>
          </a:p>
        </p:txBody>
      </p:sp>
      <p:sp>
        <p:nvSpPr>
          <p:cNvPr id="5125" name="Text Box 18"/>
          <p:cNvSpPr txBox="1">
            <a:spLocks noChangeArrowheads="1"/>
          </p:cNvSpPr>
          <p:nvPr/>
        </p:nvSpPr>
        <p:spPr bwMode="auto">
          <a:xfrm>
            <a:off x="2853858" y="1023123"/>
            <a:ext cx="489528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marL="285744" indent="-285744" eaLnBrk="1" hangingPunct="1">
              <a:spcBef>
                <a:spcPct val="0"/>
              </a:spcBef>
            </a:pPr>
            <a:r>
              <a:rPr lang="it-IT" altLang="it-IT" sz="1800" dirty="0">
                <a:latin typeface="Calibri" panose="020F0502020204030204" pitchFamily="34" charset="0"/>
                <a:cs typeface="Calibri" panose="020F0502020204030204" pitchFamily="34" charset="0"/>
              </a:rPr>
              <a:t>Il nucleo possiede massa e carica (positiva).</a:t>
            </a:r>
          </a:p>
          <a:p>
            <a:pPr marL="285744" indent="-285744" eaLnBrk="1" hangingPunct="1">
              <a:spcBef>
                <a:spcPct val="0"/>
              </a:spcBef>
            </a:pPr>
            <a:r>
              <a:rPr lang="it-IT" altLang="it-IT" sz="1800" dirty="0">
                <a:latin typeface="Calibri" panose="020F0502020204030204" pitchFamily="34" charset="0"/>
                <a:cs typeface="Calibri" panose="020F0502020204030204" pitchFamily="34" charset="0"/>
              </a:rPr>
              <a:t>La rotazione di una particella carica intorno al suo asse («spinning») genera un dipolo magnetico:      (</a:t>
            </a:r>
            <a:r>
              <a:rPr lang="it-IT" altLang="it-IT" sz="1800" b="1" dirty="0">
                <a:solidFill>
                  <a:srgbClr val="C00000"/>
                </a:solidFill>
                <a:latin typeface="Calibri" panose="020F0502020204030204" pitchFamily="34" charset="0"/>
                <a:cs typeface="Calibri" panose="020F0502020204030204" pitchFamily="34" charset="0"/>
              </a:rPr>
              <a:t>momento magnetico nucleare</a:t>
            </a:r>
            <a:r>
              <a:rPr lang="it-IT" altLang="it-IT" sz="1800" dirty="0">
                <a:latin typeface="Calibri" panose="020F0502020204030204" pitchFamily="34" charset="0"/>
                <a:cs typeface="Calibri" panose="020F0502020204030204" pitchFamily="34" charset="0"/>
              </a:rPr>
              <a:t>)</a:t>
            </a:r>
          </a:p>
          <a:p>
            <a:pPr marL="285744" indent="-285744" eaLnBrk="1" hangingPunct="1">
              <a:spcBef>
                <a:spcPct val="0"/>
              </a:spcBef>
            </a:pPr>
            <a:r>
              <a:rPr lang="en-US" altLang="it-IT" sz="1800" dirty="0">
                <a:latin typeface="Calibri" panose="020F0502020204030204" pitchFamily="34" charset="0"/>
                <a:cs typeface="Calibri" panose="020F0502020204030204" pitchFamily="34" charset="0"/>
              </a:rPr>
              <a:t>I</a:t>
            </a:r>
            <a:r>
              <a:rPr lang="it-IT" altLang="it-IT" sz="1800" dirty="0">
                <a:latin typeface="Calibri" panose="020F0502020204030204" pitchFamily="34" charset="0"/>
                <a:cs typeface="Calibri" panose="020F0502020204030204" pitchFamily="34" charset="0"/>
              </a:rPr>
              <a:t> nuclei si comportano come dipoli magnetici.</a:t>
            </a:r>
          </a:p>
          <a:p>
            <a:pPr marL="285744" indent="-285744" eaLnBrk="1" hangingPunct="1">
              <a:spcBef>
                <a:spcPct val="0"/>
              </a:spcBef>
            </a:pPr>
            <a:r>
              <a:rPr lang="it-IT" altLang="it-IT" sz="1800" dirty="0">
                <a:latin typeface="Calibri" panose="020F0502020204030204" pitchFamily="34" charset="0"/>
                <a:cs typeface="Calibri" panose="020F0502020204030204" pitchFamily="34" charset="0"/>
              </a:rPr>
              <a:t>I dipoli magnetici nucleari sono caratterizzati da un </a:t>
            </a:r>
            <a:r>
              <a:rPr lang="it-IT" altLang="it-IT" sz="1800" dirty="0">
                <a:solidFill>
                  <a:srgbClr val="FF0000"/>
                </a:solidFill>
                <a:latin typeface="Calibri" panose="020F0502020204030204" pitchFamily="34" charset="0"/>
                <a:cs typeface="Calibri" panose="020F0502020204030204" pitchFamily="34" charset="0"/>
              </a:rPr>
              <a:t>numero quantico di spin </a:t>
            </a:r>
            <a:r>
              <a:rPr lang="it-IT" altLang="it-IT" sz="1800" b="1" dirty="0">
                <a:solidFill>
                  <a:srgbClr val="FF0000"/>
                </a:solidFill>
                <a:latin typeface="Calibri" panose="020F0502020204030204" pitchFamily="34" charset="0"/>
                <a:cs typeface="Calibri" panose="020F0502020204030204" pitchFamily="34" charset="0"/>
              </a:rPr>
              <a:t>I </a:t>
            </a:r>
            <a:r>
              <a:rPr lang="it-IT" altLang="it-IT" sz="1800" dirty="0">
                <a:latin typeface="Calibri" panose="020F0502020204030204" pitchFamily="34" charset="0"/>
                <a:cs typeface="Calibri" panose="020F0502020204030204" pitchFamily="34" charset="0"/>
              </a:rPr>
              <a:t>(ovvero da uno Spin Nucleare)</a:t>
            </a:r>
            <a:endParaRPr lang="it-IT" altLang="it-IT" sz="1800" dirty="0">
              <a:latin typeface="Arial Black" pitchFamily="34" charset="0"/>
            </a:endParaRPr>
          </a:p>
          <a:p>
            <a:pPr marL="285744" indent="-285744" eaLnBrk="1" hangingPunct="1">
              <a:spcBef>
                <a:spcPct val="0"/>
              </a:spcBef>
            </a:pPr>
            <a:r>
              <a:rPr lang="it-IT" altLang="it-IT" sz="1800" b="1" dirty="0">
                <a:latin typeface="+mn-lt"/>
              </a:rPr>
              <a:t>Per avere un nucleo NMR attivo I deve essere diverso da 0!</a:t>
            </a:r>
          </a:p>
        </p:txBody>
      </p:sp>
      <p:sp>
        <p:nvSpPr>
          <p:cNvPr id="5126" name="Line 29"/>
          <p:cNvSpPr>
            <a:spLocks noChangeShapeType="1"/>
          </p:cNvSpPr>
          <p:nvPr/>
        </p:nvSpPr>
        <p:spPr bwMode="auto">
          <a:xfrm>
            <a:off x="1934702" y="2305780"/>
            <a:ext cx="108347"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27" name="CasellaDiTesto 5"/>
          <p:cNvSpPr txBox="1">
            <a:spLocks noChangeArrowheads="1"/>
          </p:cNvSpPr>
          <p:nvPr/>
        </p:nvSpPr>
        <p:spPr bwMode="auto">
          <a:xfrm>
            <a:off x="743408" y="109098"/>
            <a:ext cx="7657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lgn="ctr" eaLnBrk="1" hangingPunct="1">
              <a:spcBef>
                <a:spcPct val="0"/>
              </a:spcBef>
              <a:buFontTx/>
              <a:buNone/>
            </a:pPr>
            <a:r>
              <a:rPr lang="it-IT" altLang="it-IT" b="1" dirty="0">
                <a:latin typeface="+mn-lt"/>
              </a:rPr>
              <a:t>Momento magnetico del nucleo</a:t>
            </a:r>
            <a:endParaRPr lang="it-IT" altLang="it-IT" b="1" dirty="0">
              <a:solidFill>
                <a:srgbClr val="FF3300"/>
              </a:solidFill>
              <a:latin typeface="+mn-lt"/>
            </a:endParaRPr>
          </a:p>
        </p:txBody>
      </p:sp>
      <p:sp>
        <p:nvSpPr>
          <p:cNvPr id="48" name="CasellaDiTesto 3"/>
          <p:cNvSpPr txBox="1">
            <a:spLocks noChangeArrowheads="1"/>
          </p:cNvSpPr>
          <p:nvPr/>
        </p:nvSpPr>
        <p:spPr bwMode="auto">
          <a:xfrm>
            <a:off x="4183843" y="1809413"/>
            <a:ext cx="417102"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it-IT" altLang="it-IT" sz="2200" dirty="0">
                <a:solidFill>
                  <a:srgbClr val="FF0000"/>
                </a:solidFill>
                <a:latin typeface="Symbol" pitchFamily="16" charset="2"/>
              </a:rPr>
              <a:t>m </a:t>
            </a:r>
            <a:endParaRPr lang="it-IT" altLang="it-IT" sz="2200" dirty="0"/>
          </a:p>
          <a:p>
            <a:pPr eaLnBrk="1" hangingPunct="1">
              <a:spcBef>
                <a:spcPct val="0"/>
              </a:spcBef>
              <a:buFontTx/>
              <a:buNone/>
            </a:pPr>
            <a:endParaRPr lang="it-IT" altLang="it-IT" sz="2200" baseline="30000" dirty="0"/>
          </a:p>
        </p:txBody>
      </p:sp>
      <p:sp>
        <p:nvSpPr>
          <p:cNvPr id="49" name="Line 29"/>
          <p:cNvSpPr>
            <a:spLocks noChangeShapeType="1"/>
          </p:cNvSpPr>
          <p:nvPr/>
        </p:nvSpPr>
        <p:spPr bwMode="auto">
          <a:xfrm flipV="1">
            <a:off x="4306918" y="1949147"/>
            <a:ext cx="170952" cy="1029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50" name="Immagine 49">
            <a:extLst>
              <a:ext uri="{FF2B5EF4-FFF2-40B4-BE49-F238E27FC236}">
                <a16:creationId xmlns:a16="http://schemas.microsoft.com/office/drawing/2014/main" id="{C1C5E265-999A-4D44-BEE7-8921EDEBA942}"/>
              </a:ext>
            </a:extLst>
          </p:cNvPr>
          <p:cNvPicPr>
            <a:picLocks noChangeAspect="1"/>
          </p:cNvPicPr>
          <p:nvPr/>
        </p:nvPicPr>
        <p:blipFill>
          <a:blip r:embed="rId3"/>
          <a:stretch>
            <a:fillRect/>
          </a:stretch>
        </p:blipFill>
        <p:spPr>
          <a:xfrm>
            <a:off x="2653962" y="3949167"/>
            <a:ext cx="3248025" cy="740551"/>
          </a:xfrm>
          <a:prstGeom prst="rect">
            <a:avLst/>
          </a:prstGeom>
        </p:spPr>
      </p:pic>
      <p:sp>
        <p:nvSpPr>
          <p:cNvPr id="2" name="Rettangolo 1">
            <a:extLst>
              <a:ext uri="{FF2B5EF4-FFF2-40B4-BE49-F238E27FC236}">
                <a16:creationId xmlns:a16="http://schemas.microsoft.com/office/drawing/2014/main" id="{82BBCBFC-4060-4E97-B2C2-F63C4F3545AB}"/>
              </a:ext>
            </a:extLst>
          </p:cNvPr>
          <p:cNvSpPr/>
          <p:nvPr/>
        </p:nvSpPr>
        <p:spPr>
          <a:xfrm>
            <a:off x="377371" y="5032796"/>
            <a:ext cx="7657186" cy="1200329"/>
          </a:xfrm>
          <a:prstGeom prst="rect">
            <a:avLst/>
          </a:prstGeom>
        </p:spPr>
        <p:txBody>
          <a:bodyPr wrap="square">
            <a:spAutoFit/>
          </a:bodyPr>
          <a:lstStyle/>
          <a:p>
            <a:pPr algn="just"/>
            <a:r>
              <a:rPr lang="it-IT" dirty="0"/>
              <a:t>dove </a:t>
            </a:r>
            <a:r>
              <a:rPr lang="it-IT" i="1" dirty="0">
                <a:latin typeface="Symbol" panose="05050102010706020507" pitchFamily="18" charset="2"/>
              </a:rPr>
              <a:t>I</a:t>
            </a:r>
            <a:r>
              <a:rPr lang="it-IT" b="1" i="1" dirty="0"/>
              <a:t>  </a:t>
            </a:r>
            <a:r>
              <a:rPr lang="it-IT" dirty="0"/>
              <a:t>è il numero quantico di spin nucleare</a:t>
            </a:r>
          </a:p>
          <a:p>
            <a:pPr algn="just">
              <a:buFont typeface="Symbol" panose="05050102010706020507" pitchFamily="18" charset="2"/>
              <a:buChar char="g"/>
            </a:pPr>
            <a:r>
              <a:rPr lang="it-IT" dirty="0"/>
              <a:t> è il </a:t>
            </a:r>
            <a:r>
              <a:rPr lang="it-IT" b="1" dirty="0"/>
              <a:t>rapporto giromagnetico </a:t>
            </a:r>
            <a:r>
              <a:rPr lang="it-IT" dirty="0"/>
              <a:t>che dipende dal nucleo in esame </a:t>
            </a:r>
          </a:p>
          <a:p>
            <a:pPr algn="just"/>
            <a:r>
              <a:rPr lang="it-IT" i="1" dirty="0"/>
              <a:t>h </a:t>
            </a:r>
            <a:r>
              <a:rPr lang="it-IT" dirty="0"/>
              <a:t>è la costante di </a:t>
            </a:r>
            <a:r>
              <a:rPr lang="it-IT" dirty="0" err="1"/>
              <a:t>Plank</a:t>
            </a:r>
            <a:r>
              <a:rPr lang="it-IT" dirty="0"/>
              <a:t> = 6.626e</a:t>
            </a:r>
            <a:r>
              <a:rPr lang="it-IT" baseline="30000" dirty="0"/>
              <a:t>-34 </a:t>
            </a:r>
            <a:r>
              <a:rPr lang="it-IT" dirty="0"/>
              <a:t> </a:t>
            </a:r>
            <a:r>
              <a:rPr lang="it-IT" dirty="0" err="1"/>
              <a:t>Js</a:t>
            </a:r>
            <a:r>
              <a:rPr lang="it-IT" dirty="0"/>
              <a:t> </a:t>
            </a:r>
          </a:p>
          <a:p>
            <a:pPr algn="just"/>
            <a:endParaRPr lang="it-IT" dirty="0"/>
          </a:p>
        </p:txBody>
      </p:sp>
      <p:pic>
        <p:nvPicPr>
          <p:cNvPr id="19" name="Immagine 18">
            <a:extLst>
              <a:ext uri="{FF2B5EF4-FFF2-40B4-BE49-F238E27FC236}">
                <a16:creationId xmlns:a16="http://schemas.microsoft.com/office/drawing/2014/main" id="{350028EC-3172-414D-BA46-10117FC0F6EB}"/>
              </a:ext>
            </a:extLst>
          </p:cNvPr>
          <p:cNvPicPr>
            <a:picLocks noChangeAspect="1"/>
          </p:cNvPicPr>
          <p:nvPr/>
        </p:nvPicPr>
        <p:blipFill>
          <a:blip r:embed="rId4"/>
          <a:stretch>
            <a:fillRect/>
          </a:stretch>
        </p:blipFill>
        <p:spPr>
          <a:xfrm>
            <a:off x="377373" y="5921229"/>
            <a:ext cx="1282141" cy="465684"/>
          </a:xfrm>
          <a:prstGeom prst="rect">
            <a:avLst/>
          </a:prstGeom>
          <a:solidFill>
            <a:schemeClr val="bg1"/>
          </a:solidFill>
        </p:spPr>
      </p:pic>
      <p:sp>
        <p:nvSpPr>
          <p:cNvPr id="15" name="CasellaDiTesto 14"/>
          <p:cNvSpPr txBox="1"/>
          <p:nvPr/>
        </p:nvSpPr>
        <p:spPr>
          <a:xfrm>
            <a:off x="5047695" y="5032793"/>
            <a:ext cx="2281394" cy="369332"/>
          </a:xfrm>
          <a:prstGeom prst="rect">
            <a:avLst/>
          </a:prstGeom>
          <a:noFill/>
          <a:ln>
            <a:solidFill>
              <a:schemeClr val="accent1"/>
            </a:solidFill>
          </a:ln>
        </p:spPr>
        <p:txBody>
          <a:bodyPr wrap="none" rtlCol="0">
            <a:spAutoFit/>
          </a:bodyPr>
          <a:lstStyle/>
          <a:p>
            <a:r>
              <a:rPr lang="it-IT" dirty="0">
                <a:solidFill>
                  <a:srgbClr val="FF0000"/>
                </a:solidFill>
                <a:latin typeface="Arial" panose="020B0604020202020204" pitchFamily="34" charset="0"/>
                <a:cs typeface="Arial" panose="020B0604020202020204" pitchFamily="34" charset="0"/>
              </a:rPr>
              <a:t>I = 0, 1/2, 1, 3/2…..6</a:t>
            </a:r>
          </a:p>
        </p:txBody>
      </p:sp>
      <p:sp>
        <p:nvSpPr>
          <p:cNvPr id="16" name="CasellaDiTesto 15"/>
          <p:cNvSpPr txBox="1"/>
          <p:nvPr/>
        </p:nvSpPr>
        <p:spPr>
          <a:xfrm>
            <a:off x="8656320" y="191588"/>
            <a:ext cx="365760" cy="369332"/>
          </a:xfrm>
          <a:prstGeom prst="rect">
            <a:avLst/>
          </a:prstGeom>
          <a:noFill/>
        </p:spPr>
        <p:txBody>
          <a:bodyPr wrap="square" rtlCol="0">
            <a:spAutoFit/>
          </a:bodyPr>
          <a:lstStyle/>
          <a:p>
            <a:r>
              <a:rPr lang="it-IT" dirty="0"/>
              <a:t>5</a:t>
            </a:r>
          </a:p>
        </p:txBody>
      </p:sp>
    </p:spTree>
    <p:extLst>
      <p:ext uri="{BB962C8B-B14F-4D97-AF65-F5344CB8AC3E}">
        <p14:creationId xmlns:p14="http://schemas.microsoft.com/office/powerpoint/2010/main" val="222121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138878" y="1078507"/>
            <a:ext cx="8839660" cy="117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r>
              <a:rPr lang="it-IT" altLang="it-IT" sz="1800" b="1" dirty="0">
                <a:latin typeface="+mn-lt"/>
              </a:rPr>
              <a:t>Nuclei</a:t>
            </a:r>
            <a:r>
              <a:rPr lang="it-IT" altLang="it-IT" sz="1800" b="1" dirty="0">
                <a:solidFill>
                  <a:srgbClr val="339933"/>
                </a:solidFill>
                <a:latin typeface="+mn-lt"/>
              </a:rPr>
              <a:t> </a:t>
            </a:r>
            <a:r>
              <a:rPr lang="it-IT" altLang="it-IT" sz="1800" b="1" dirty="0">
                <a:latin typeface="+mn-lt"/>
              </a:rPr>
              <a:t>con</a:t>
            </a:r>
            <a:r>
              <a:rPr lang="it-IT" altLang="it-IT" sz="1800" b="1" dirty="0">
                <a:solidFill>
                  <a:srgbClr val="339933"/>
                </a:solidFill>
                <a:latin typeface="+mn-lt"/>
              </a:rPr>
              <a:t> numero di massa pari</a:t>
            </a:r>
            <a:r>
              <a:rPr lang="it-IT" altLang="it-IT" sz="1800" b="1" dirty="0">
                <a:solidFill>
                  <a:srgbClr val="000000"/>
                </a:solidFill>
                <a:latin typeface="+mn-lt"/>
              </a:rPr>
              <a:t> </a:t>
            </a:r>
            <a:r>
              <a:rPr lang="it-IT" altLang="it-IT" sz="1800" b="1" dirty="0">
                <a:solidFill>
                  <a:srgbClr val="FF0000"/>
                </a:solidFill>
                <a:latin typeface="+mn-lt"/>
              </a:rPr>
              <a:t>e</a:t>
            </a:r>
            <a:r>
              <a:rPr lang="it-IT" altLang="it-IT" sz="1800" b="1" dirty="0">
                <a:solidFill>
                  <a:srgbClr val="339933"/>
                </a:solidFill>
                <a:latin typeface="+mn-lt"/>
              </a:rPr>
              <a:t> numero atomico pari</a:t>
            </a:r>
            <a:r>
              <a:rPr lang="it-IT" altLang="it-IT" sz="1800" b="1" dirty="0">
                <a:solidFill>
                  <a:srgbClr val="000000"/>
                </a:solidFill>
                <a:latin typeface="+mn-lt"/>
              </a:rPr>
              <a:t> </a:t>
            </a:r>
            <a:r>
              <a:rPr lang="it-IT" altLang="it-IT" sz="1800" b="1" dirty="0">
                <a:latin typeface="+mn-lt"/>
              </a:rPr>
              <a:t>hanno</a:t>
            </a:r>
            <a:r>
              <a:rPr lang="it-IT" altLang="it-IT" sz="1800" b="1" dirty="0">
                <a:solidFill>
                  <a:srgbClr val="339933"/>
                </a:solidFill>
                <a:latin typeface="+mn-lt"/>
              </a:rPr>
              <a:t> </a:t>
            </a:r>
            <a:r>
              <a:rPr lang="it-IT" altLang="it-IT" sz="1800" b="1" dirty="0">
                <a:solidFill>
                  <a:srgbClr val="FF0000"/>
                </a:solidFill>
                <a:latin typeface="+mn-lt"/>
              </a:rPr>
              <a:t>spin nucleare I = 0</a:t>
            </a:r>
          </a:p>
          <a:p>
            <a:pPr>
              <a:spcBef>
                <a:spcPct val="0"/>
              </a:spcBef>
              <a:buFontTx/>
              <a:buNone/>
            </a:pPr>
            <a:r>
              <a:rPr lang="en-US" altLang="it-IT" sz="1800" b="1" dirty="0">
                <a:solidFill>
                  <a:srgbClr val="FF0000"/>
                </a:solidFill>
                <a:latin typeface="+mn-lt"/>
              </a:rPr>
              <a:t>(</a:t>
            </a:r>
            <a:r>
              <a:rPr lang="it-IT" altLang="it-IT" sz="1800" b="1" dirty="0">
                <a:solidFill>
                  <a:srgbClr val="FF0000"/>
                </a:solidFill>
                <a:latin typeface="+mn-lt"/>
              </a:rPr>
              <a:t>nuclei silenti all’NMR)</a:t>
            </a:r>
            <a:endParaRPr lang="it-IT" altLang="it-IT" sz="1800" b="1" dirty="0">
              <a:solidFill>
                <a:srgbClr val="339933"/>
              </a:solidFill>
              <a:latin typeface="+mn-lt"/>
            </a:endParaRPr>
          </a:p>
          <a:p>
            <a:pPr>
              <a:spcBef>
                <a:spcPct val="0"/>
              </a:spcBef>
              <a:buFontTx/>
              <a:buNone/>
            </a:pPr>
            <a:r>
              <a:rPr lang="it-IT" altLang="it-IT" sz="1800" b="1" dirty="0">
                <a:latin typeface="+mn-lt"/>
              </a:rPr>
              <a:t>Nuclei con</a:t>
            </a:r>
            <a:r>
              <a:rPr lang="it-IT" altLang="it-IT" sz="1800" b="1" dirty="0">
                <a:solidFill>
                  <a:srgbClr val="339933"/>
                </a:solidFill>
                <a:latin typeface="+mn-lt"/>
              </a:rPr>
              <a:t> numero di massa dispari  </a:t>
            </a:r>
            <a:r>
              <a:rPr lang="it-IT" altLang="it-IT" sz="1800" b="1" dirty="0">
                <a:solidFill>
                  <a:srgbClr val="FF0000"/>
                </a:solidFill>
                <a:latin typeface="+mn-lt"/>
              </a:rPr>
              <a:t>e/o</a:t>
            </a:r>
            <a:r>
              <a:rPr lang="it-IT" altLang="it-IT" sz="1800" b="1" dirty="0">
                <a:solidFill>
                  <a:srgbClr val="339933"/>
                </a:solidFill>
                <a:latin typeface="+mn-lt"/>
              </a:rPr>
              <a:t>  numero atomico dispari</a:t>
            </a:r>
            <a:r>
              <a:rPr lang="it-IT" altLang="it-IT" sz="1800" b="1" dirty="0">
                <a:solidFill>
                  <a:srgbClr val="000000"/>
                </a:solidFill>
                <a:latin typeface="+mn-lt"/>
              </a:rPr>
              <a:t> </a:t>
            </a:r>
            <a:r>
              <a:rPr lang="it-IT" altLang="it-IT" sz="1800" b="1" dirty="0">
                <a:latin typeface="+mn-lt"/>
              </a:rPr>
              <a:t>hanno</a:t>
            </a:r>
            <a:r>
              <a:rPr lang="it-IT" altLang="it-IT" sz="1800" b="1" dirty="0">
                <a:solidFill>
                  <a:srgbClr val="339933"/>
                </a:solidFill>
                <a:latin typeface="+mn-lt"/>
              </a:rPr>
              <a:t> </a:t>
            </a:r>
            <a:r>
              <a:rPr lang="it-IT" altLang="it-IT" sz="1800" b="1" dirty="0">
                <a:solidFill>
                  <a:srgbClr val="FF0000"/>
                </a:solidFill>
                <a:latin typeface="+mn-lt"/>
              </a:rPr>
              <a:t>spin nucleare I </a:t>
            </a:r>
            <a:r>
              <a:rPr lang="it-IT" altLang="it-IT" sz="1800" b="1" dirty="0">
                <a:solidFill>
                  <a:srgbClr val="FF0000"/>
                </a:solidFill>
                <a:latin typeface="+mn-lt"/>
                <a:sym typeface="Symbol" pitchFamily="16" charset="2"/>
              </a:rPr>
              <a:t> </a:t>
            </a:r>
            <a:r>
              <a:rPr lang="it-IT" altLang="it-IT" sz="1800" b="1" dirty="0">
                <a:solidFill>
                  <a:srgbClr val="FF0000"/>
                </a:solidFill>
                <a:latin typeface="+mn-lt"/>
              </a:rPr>
              <a:t>0   (nuclei attivi all’NMR)</a:t>
            </a:r>
          </a:p>
        </p:txBody>
      </p:sp>
      <p:sp>
        <p:nvSpPr>
          <p:cNvPr id="4099" name="CasellaDiTesto 4"/>
          <p:cNvSpPr txBox="1">
            <a:spLocks noChangeArrowheads="1"/>
          </p:cNvSpPr>
          <p:nvPr/>
        </p:nvSpPr>
        <p:spPr bwMode="auto">
          <a:xfrm>
            <a:off x="2101905" y="2606483"/>
            <a:ext cx="455432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it-IT" altLang="it-IT" sz="1500" dirty="0">
                <a:latin typeface="Arial Black" pitchFamily="34" charset="0"/>
              </a:rPr>
              <a:t>Neutroni    pari     dispari     pari     dispari</a:t>
            </a:r>
          </a:p>
          <a:p>
            <a:pPr eaLnBrk="1" hangingPunct="1">
              <a:spcBef>
                <a:spcPct val="0"/>
              </a:spcBef>
              <a:buFontTx/>
              <a:buNone/>
            </a:pPr>
            <a:r>
              <a:rPr lang="it-IT" altLang="it-IT" sz="1500" dirty="0">
                <a:latin typeface="Arial Black" pitchFamily="34" charset="0"/>
              </a:rPr>
              <a:t>Protoni      pari     dispari      </a:t>
            </a:r>
            <a:r>
              <a:rPr lang="it-IT" altLang="it-IT" sz="1500" dirty="0" err="1">
                <a:latin typeface="Arial Black" pitchFamily="34" charset="0"/>
              </a:rPr>
              <a:t>dispari</a:t>
            </a:r>
            <a:r>
              <a:rPr lang="it-IT" altLang="it-IT" sz="1500" dirty="0">
                <a:latin typeface="Arial Black" pitchFamily="34" charset="0"/>
              </a:rPr>
              <a:t>  pari</a:t>
            </a:r>
          </a:p>
          <a:p>
            <a:pPr eaLnBrk="1" hangingPunct="1">
              <a:spcBef>
                <a:spcPct val="0"/>
              </a:spcBef>
              <a:buFontTx/>
              <a:buNone/>
            </a:pPr>
            <a:r>
              <a:rPr lang="it-IT" altLang="it-IT" sz="1500" dirty="0">
                <a:latin typeface="Arial Black" pitchFamily="34" charset="0"/>
              </a:rPr>
              <a:t>      </a:t>
            </a:r>
            <a:r>
              <a:rPr lang="it-IT" altLang="it-IT" sz="1500" dirty="0">
                <a:solidFill>
                  <a:srgbClr val="FF0000"/>
                </a:solidFill>
                <a:latin typeface="Arial Black" pitchFamily="34" charset="0"/>
              </a:rPr>
              <a:t>I</a:t>
            </a:r>
            <a:r>
              <a:rPr lang="it-IT" altLang="it-IT" sz="1500" dirty="0">
                <a:latin typeface="Arial Black" pitchFamily="34" charset="0"/>
              </a:rPr>
              <a:t>             </a:t>
            </a:r>
            <a:r>
              <a:rPr lang="it-IT" altLang="it-IT" sz="1500" dirty="0">
                <a:solidFill>
                  <a:srgbClr val="FF0000"/>
                </a:solidFill>
                <a:latin typeface="Arial Black" pitchFamily="34" charset="0"/>
              </a:rPr>
              <a:t>0</a:t>
            </a:r>
            <a:r>
              <a:rPr lang="it-IT" altLang="it-IT" sz="1500" dirty="0">
                <a:latin typeface="Arial Black" pitchFamily="34" charset="0"/>
              </a:rPr>
              <a:t>        </a:t>
            </a:r>
            <a:r>
              <a:rPr lang="it-IT" altLang="it-IT" sz="1500" dirty="0">
                <a:solidFill>
                  <a:srgbClr val="FF0000"/>
                </a:solidFill>
                <a:latin typeface="Arial Black" pitchFamily="34" charset="0"/>
              </a:rPr>
              <a:t>intero</a:t>
            </a:r>
            <a:r>
              <a:rPr lang="it-IT" altLang="it-IT" sz="1500" dirty="0">
                <a:latin typeface="Arial Black" pitchFamily="34" charset="0"/>
              </a:rPr>
              <a:t>        </a:t>
            </a:r>
            <a:r>
              <a:rPr lang="it-IT" altLang="it-IT" sz="1500" dirty="0">
                <a:solidFill>
                  <a:srgbClr val="FF0000"/>
                </a:solidFill>
                <a:latin typeface="Arial Black" pitchFamily="34" charset="0"/>
              </a:rPr>
              <a:t>semintero</a:t>
            </a:r>
          </a:p>
        </p:txBody>
      </p:sp>
      <p:sp>
        <p:nvSpPr>
          <p:cNvPr id="4100" name="CasellaDiTesto 5"/>
          <p:cNvSpPr txBox="1">
            <a:spLocks noChangeArrowheads="1"/>
          </p:cNvSpPr>
          <p:nvPr/>
        </p:nvSpPr>
        <p:spPr bwMode="auto">
          <a:xfrm>
            <a:off x="2318116" y="3749657"/>
            <a:ext cx="201529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it-IT" altLang="it-IT" sz="1800" b="1" baseline="30000" dirty="0">
                <a:latin typeface="Calibri (corpo)"/>
              </a:rPr>
              <a:t>12</a:t>
            </a:r>
            <a:r>
              <a:rPr lang="it-IT" altLang="it-IT" sz="1800" b="1" dirty="0">
                <a:latin typeface="Calibri (corpo)"/>
              </a:rPr>
              <a:t>C: 6p, 6n  I = 0</a:t>
            </a:r>
          </a:p>
          <a:p>
            <a:pPr eaLnBrk="1" hangingPunct="1">
              <a:spcBef>
                <a:spcPct val="0"/>
              </a:spcBef>
              <a:buFontTx/>
              <a:buNone/>
            </a:pPr>
            <a:r>
              <a:rPr lang="it-IT" altLang="it-IT" sz="1800" b="1" baseline="30000" dirty="0">
                <a:latin typeface="Calibri (corpo)"/>
              </a:rPr>
              <a:t>16</a:t>
            </a:r>
            <a:r>
              <a:rPr lang="it-IT" altLang="it-IT" sz="1800" b="1" dirty="0">
                <a:latin typeface="Calibri (corpo)"/>
              </a:rPr>
              <a:t>O: 8p, 8n  I = 0</a:t>
            </a:r>
          </a:p>
          <a:p>
            <a:pPr eaLnBrk="1" hangingPunct="1">
              <a:spcBef>
                <a:spcPct val="0"/>
              </a:spcBef>
              <a:buFontTx/>
              <a:buNone/>
            </a:pPr>
            <a:endParaRPr lang="it-IT" altLang="it-IT" sz="1800" b="1" baseline="30000" dirty="0">
              <a:latin typeface="Calibri (corpo)"/>
            </a:endParaRPr>
          </a:p>
          <a:p>
            <a:pPr eaLnBrk="1" hangingPunct="1">
              <a:spcBef>
                <a:spcPct val="0"/>
              </a:spcBef>
              <a:buFontTx/>
              <a:buNone/>
            </a:pPr>
            <a:r>
              <a:rPr lang="it-IT" altLang="it-IT" sz="1800" b="1" baseline="30000" dirty="0">
                <a:solidFill>
                  <a:srgbClr val="00B050"/>
                </a:solidFill>
                <a:latin typeface="Calibri (corpo)"/>
              </a:rPr>
              <a:t>13</a:t>
            </a:r>
            <a:r>
              <a:rPr lang="it-IT" altLang="it-IT" sz="1800" b="1" dirty="0">
                <a:solidFill>
                  <a:srgbClr val="00B050"/>
                </a:solidFill>
                <a:latin typeface="Calibri (corpo)"/>
              </a:rPr>
              <a:t>C:  6p, 7n     I = ½</a:t>
            </a:r>
          </a:p>
          <a:p>
            <a:pPr eaLnBrk="1" hangingPunct="1">
              <a:spcBef>
                <a:spcPct val="0"/>
              </a:spcBef>
              <a:buFontTx/>
              <a:buNone/>
            </a:pPr>
            <a:r>
              <a:rPr lang="it-IT" altLang="it-IT" sz="1800" b="1" baseline="30000" dirty="0">
                <a:solidFill>
                  <a:srgbClr val="00B050"/>
                </a:solidFill>
                <a:latin typeface="Calibri (corpo)"/>
              </a:rPr>
              <a:t>  1</a:t>
            </a:r>
            <a:r>
              <a:rPr lang="it-IT" altLang="it-IT" sz="1800" b="1" dirty="0">
                <a:solidFill>
                  <a:srgbClr val="00B050"/>
                </a:solidFill>
                <a:latin typeface="Calibri (corpo)"/>
              </a:rPr>
              <a:t>H:  1p, 0n     I = ½</a:t>
            </a:r>
          </a:p>
          <a:p>
            <a:pPr eaLnBrk="1" hangingPunct="1">
              <a:spcBef>
                <a:spcPct val="0"/>
              </a:spcBef>
              <a:buFontTx/>
              <a:buNone/>
            </a:pPr>
            <a:r>
              <a:rPr lang="it-IT" altLang="it-IT" sz="1800" b="1" baseline="30000" dirty="0">
                <a:latin typeface="Calibri (corpo)"/>
              </a:rPr>
              <a:t>19</a:t>
            </a:r>
            <a:r>
              <a:rPr lang="it-IT" altLang="it-IT" sz="1800" b="1" dirty="0">
                <a:latin typeface="Calibri (corpo)"/>
              </a:rPr>
              <a:t>F:   9p, 10n   I = ½</a:t>
            </a:r>
          </a:p>
          <a:p>
            <a:pPr eaLnBrk="1" hangingPunct="1">
              <a:spcBef>
                <a:spcPct val="0"/>
              </a:spcBef>
              <a:buFontTx/>
              <a:buNone/>
            </a:pPr>
            <a:r>
              <a:rPr lang="it-IT" altLang="it-IT" sz="1800" b="1" baseline="30000" dirty="0">
                <a:latin typeface="Calibri (corpo)"/>
              </a:rPr>
              <a:t>31</a:t>
            </a:r>
            <a:r>
              <a:rPr lang="it-IT" altLang="it-IT" sz="1800" b="1" dirty="0">
                <a:latin typeface="Calibri (corpo)"/>
              </a:rPr>
              <a:t>P:  15p, 16n  I = ½</a:t>
            </a:r>
          </a:p>
          <a:p>
            <a:pPr eaLnBrk="1" hangingPunct="1">
              <a:spcBef>
                <a:spcPct val="0"/>
              </a:spcBef>
              <a:buFontTx/>
              <a:buNone/>
            </a:pPr>
            <a:r>
              <a:rPr lang="it-IT" altLang="it-IT" sz="1800" b="1" baseline="30000" dirty="0">
                <a:latin typeface="Calibri (corpo)"/>
              </a:rPr>
              <a:t>15</a:t>
            </a:r>
            <a:r>
              <a:rPr lang="it-IT" altLang="it-IT" sz="1800" b="1" dirty="0">
                <a:latin typeface="Calibri (corpo)"/>
              </a:rPr>
              <a:t>N:   7p, 8n     I = ½</a:t>
            </a:r>
          </a:p>
          <a:p>
            <a:pPr eaLnBrk="1" hangingPunct="1">
              <a:spcBef>
                <a:spcPct val="0"/>
              </a:spcBef>
              <a:buFontTx/>
              <a:buNone/>
            </a:pPr>
            <a:endParaRPr lang="it-IT" altLang="it-IT" sz="1800" b="1" dirty="0">
              <a:latin typeface="Calibri (corpo)"/>
            </a:endParaRPr>
          </a:p>
          <a:p>
            <a:pPr eaLnBrk="1" hangingPunct="1">
              <a:spcBef>
                <a:spcPct val="0"/>
              </a:spcBef>
              <a:buFontTx/>
              <a:buNone/>
            </a:pPr>
            <a:r>
              <a:rPr lang="it-IT" altLang="it-IT" sz="1800" b="1" baseline="30000" dirty="0">
                <a:latin typeface="Calibri (corpo)"/>
              </a:rPr>
              <a:t>  2</a:t>
            </a:r>
            <a:r>
              <a:rPr lang="it-IT" altLang="it-IT" sz="1800" b="1" dirty="0">
                <a:latin typeface="Calibri (corpo)"/>
              </a:rPr>
              <a:t>H:  1p, 1n    I = 1</a:t>
            </a:r>
          </a:p>
          <a:p>
            <a:pPr eaLnBrk="1" hangingPunct="1">
              <a:spcBef>
                <a:spcPct val="0"/>
              </a:spcBef>
              <a:buFontTx/>
              <a:buNone/>
            </a:pPr>
            <a:r>
              <a:rPr lang="it-IT" altLang="it-IT" sz="1800" b="1" baseline="30000" dirty="0">
                <a:latin typeface="Calibri (corpo)"/>
              </a:rPr>
              <a:t>14</a:t>
            </a:r>
            <a:r>
              <a:rPr lang="it-IT" altLang="it-IT" sz="1800" b="1" dirty="0">
                <a:latin typeface="Calibri (corpo)"/>
              </a:rPr>
              <a:t>N:  7p, 7n    I = 1</a:t>
            </a:r>
          </a:p>
        </p:txBody>
      </p:sp>
      <p:sp>
        <p:nvSpPr>
          <p:cNvPr id="4101" name="CasellaDiTesto 6"/>
          <p:cNvSpPr txBox="1">
            <a:spLocks noChangeArrowheads="1"/>
          </p:cNvSpPr>
          <p:nvPr/>
        </p:nvSpPr>
        <p:spPr bwMode="auto">
          <a:xfrm>
            <a:off x="4633247" y="3930335"/>
            <a:ext cx="16319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it-IT" altLang="it-IT" sz="1500" dirty="0">
                <a:latin typeface="Arial Black" pitchFamily="34" charset="0"/>
              </a:rPr>
              <a:t> Nuclei silenti</a:t>
            </a:r>
          </a:p>
        </p:txBody>
      </p:sp>
      <p:sp>
        <p:nvSpPr>
          <p:cNvPr id="11" name="Rettangolo 10"/>
          <p:cNvSpPr/>
          <p:nvPr/>
        </p:nvSpPr>
        <p:spPr>
          <a:xfrm>
            <a:off x="2034131" y="2444556"/>
            <a:ext cx="4689872" cy="1020795"/>
          </a:xfrm>
          <a:prstGeom prst="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500">
              <a:latin typeface="Arial Black" panose="020B0A04020102020204" pitchFamily="34" charset="0"/>
            </a:endParaRPr>
          </a:p>
        </p:txBody>
      </p:sp>
      <p:sp>
        <p:nvSpPr>
          <p:cNvPr id="2" name="CasellaDiTesto 1"/>
          <p:cNvSpPr txBox="1"/>
          <p:nvPr/>
        </p:nvSpPr>
        <p:spPr>
          <a:xfrm>
            <a:off x="3167843" y="660045"/>
            <a:ext cx="2281394" cy="369332"/>
          </a:xfrm>
          <a:prstGeom prst="rect">
            <a:avLst/>
          </a:prstGeom>
          <a:noFill/>
          <a:ln>
            <a:solidFill>
              <a:schemeClr val="accent1"/>
            </a:solidFill>
          </a:ln>
        </p:spPr>
        <p:txBody>
          <a:bodyPr wrap="none" rtlCol="0">
            <a:spAutoFit/>
          </a:bodyPr>
          <a:lstStyle/>
          <a:p>
            <a:r>
              <a:rPr lang="it-IT" dirty="0">
                <a:solidFill>
                  <a:srgbClr val="FF0000"/>
                </a:solidFill>
                <a:latin typeface="Arial" panose="020B0604020202020204" pitchFamily="34" charset="0"/>
                <a:cs typeface="Arial" panose="020B0604020202020204" pitchFamily="34" charset="0"/>
              </a:rPr>
              <a:t>I = 0, 1/2, 1, 3/2…..6</a:t>
            </a:r>
          </a:p>
        </p:txBody>
      </p:sp>
      <p:sp>
        <p:nvSpPr>
          <p:cNvPr id="10" name="CasellaDiTesto 6"/>
          <p:cNvSpPr txBox="1">
            <a:spLocks noChangeArrowheads="1"/>
          </p:cNvSpPr>
          <p:nvPr/>
        </p:nvSpPr>
        <p:spPr bwMode="auto">
          <a:xfrm>
            <a:off x="4688580" y="5041650"/>
            <a:ext cx="15213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it-IT" altLang="it-IT" sz="1500" dirty="0">
                <a:latin typeface="Arial Black" pitchFamily="34" charset="0"/>
              </a:rPr>
              <a:t> Nuclei attivi</a:t>
            </a:r>
          </a:p>
        </p:txBody>
      </p:sp>
      <p:sp>
        <p:nvSpPr>
          <p:cNvPr id="12" name="CasellaDiTesto 5"/>
          <p:cNvSpPr txBox="1">
            <a:spLocks noChangeArrowheads="1"/>
          </p:cNvSpPr>
          <p:nvPr/>
        </p:nvSpPr>
        <p:spPr bwMode="auto">
          <a:xfrm>
            <a:off x="743408" y="109098"/>
            <a:ext cx="7657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lgn="ctr" eaLnBrk="1" hangingPunct="1">
              <a:spcBef>
                <a:spcPct val="0"/>
              </a:spcBef>
              <a:buFontTx/>
              <a:buNone/>
            </a:pPr>
            <a:r>
              <a:rPr lang="it-IT" altLang="it-IT" b="1" dirty="0">
                <a:latin typeface="+mn-lt"/>
              </a:rPr>
              <a:t>Lo spin nucleare I</a:t>
            </a:r>
            <a:endParaRPr lang="it-IT" altLang="it-IT" b="1" dirty="0">
              <a:solidFill>
                <a:srgbClr val="FF3300"/>
              </a:solidFill>
              <a:latin typeface="+mn-lt"/>
            </a:endParaRPr>
          </a:p>
        </p:txBody>
      </p:sp>
      <p:sp>
        <p:nvSpPr>
          <p:cNvPr id="13" name="CasellaDiTesto 12"/>
          <p:cNvSpPr txBox="1"/>
          <p:nvPr/>
        </p:nvSpPr>
        <p:spPr>
          <a:xfrm>
            <a:off x="8656320" y="191588"/>
            <a:ext cx="365760" cy="369332"/>
          </a:xfrm>
          <a:prstGeom prst="rect">
            <a:avLst/>
          </a:prstGeom>
          <a:noFill/>
        </p:spPr>
        <p:txBody>
          <a:bodyPr wrap="square" rtlCol="0">
            <a:spAutoFit/>
          </a:bodyPr>
          <a:lstStyle/>
          <a:p>
            <a:r>
              <a:rPr lang="it-IT" dirty="0"/>
              <a:t>6</a:t>
            </a:r>
          </a:p>
        </p:txBody>
      </p:sp>
      <p:sp>
        <p:nvSpPr>
          <p:cNvPr id="14" name="CasellaDiTesto 6">
            <a:extLst>
              <a:ext uri="{FF2B5EF4-FFF2-40B4-BE49-F238E27FC236}">
                <a16:creationId xmlns:a16="http://schemas.microsoft.com/office/drawing/2014/main" id="{3FC5919B-2513-40D8-A264-84ED0173EBCE}"/>
              </a:ext>
            </a:extLst>
          </p:cNvPr>
          <p:cNvSpPr txBox="1">
            <a:spLocks noChangeArrowheads="1"/>
          </p:cNvSpPr>
          <p:nvPr/>
        </p:nvSpPr>
        <p:spPr bwMode="auto">
          <a:xfrm>
            <a:off x="4633247" y="6197955"/>
            <a:ext cx="29736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it-IT" altLang="it-IT" sz="1500" dirty="0">
                <a:latin typeface="Arial Black" pitchFamily="34" charset="0"/>
              </a:rPr>
              <a:t> Nuclei attivi - quadripolari</a:t>
            </a:r>
          </a:p>
        </p:txBody>
      </p:sp>
    </p:spTree>
    <p:extLst>
      <p:ext uri="{BB962C8B-B14F-4D97-AF65-F5344CB8AC3E}">
        <p14:creationId xmlns:p14="http://schemas.microsoft.com/office/powerpoint/2010/main" val="410365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E2A5747-0C39-4FC0-AA4C-3FD3A19231F3}"/>
              </a:ext>
            </a:extLst>
          </p:cNvPr>
          <p:cNvSpPr>
            <a:spLocks noGrp="1"/>
          </p:cNvSpPr>
          <p:nvPr>
            <p:ph type="sldNum" sz="quarter" idx="12"/>
          </p:nvPr>
        </p:nvSpPr>
        <p:spPr/>
        <p:txBody>
          <a:bodyPr/>
          <a:lstStyle/>
          <a:p>
            <a:fld id="{7F2D9E41-254F-4EEE-9CF1-47E39C62BE66}" type="slidenum">
              <a:rPr lang="it-IT" smtClean="0"/>
              <a:t>7</a:t>
            </a:fld>
            <a:endParaRPr lang="it-IT"/>
          </a:p>
        </p:txBody>
      </p:sp>
      <p:pic>
        <p:nvPicPr>
          <p:cNvPr id="5" name="Immagine 4">
            <a:extLst>
              <a:ext uri="{FF2B5EF4-FFF2-40B4-BE49-F238E27FC236}">
                <a16:creationId xmlns:a16="http://schemas.microsoft.com/office/drawing/2014/main" id="{ADC547DF-678C-474D-86D9-EB6D1F3D8F2F}"/>
              </a:ext>
            </a:extLst>
          </p:cNvPr>
          <p:cNvPicPr>
            <a:picLocks noChangeAspect="1"/>
          </p:cNvPicPr>
          <p:nvPr/>
        </p:nvPicPr>
        <p:blipFill rotWithShape="1">
          <a:blip r:embed="rId2"/>
          <a:srcRect l="2267" r="1067"/>
          <a:stretch/>
        </p:blipFill>
        <p:spPr>
          <a:xfrm>
            <a:off x="207264" y="335735"/>
            <a:ext cx="8839200" cy="6186535"/>
          </a:xfrm>
          <a:prstGeom prst="rect">
            <a:avLst/>
          </a:prstGeom>
        </p:spPr>
      </p:pic>
      <p:sp>
        <p:nvSpPr>
          <p:cNvPr id="2" name="Ovale 1">
            <a:extLst>
              <a:ext uri="{FF2B5EF4-FFF2-40B4-BE49-F238E27FC236}">
                <a16:creationId xmlns:a16="http://schemas.microsoft.com/office/drawing/2014/main" id="{85BFBE4D-CF11-42D2-97B5-108AFF7AB3FA}"/>
              </a:ext>
            </a:extLst>
          </p:cNvPr>
          <p:cNvSpPr/>
          <p:nvPr/>
        </p:nvSpPr>
        <p:spPr>
          <a:xfrm>
            <a:off x="1414272" y="2913888"/>
            <a:ext cx="1499616" cy="853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F0BCEF50-68C5-4625-8CC7-21CE8A28A459}"/>
              </a:ext>
            </a:extLst>
          </p:cNvPr>
          <p:cNvSpPr/>
          <p:nvPr/>
        </p:nvSpPr>
        <p:spPr>
          <a:xfrm>
            <a:off x="1432560" y="5554727"/>
            <a:ext cx="1499616" cy="853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8656320" y="191588"/>
            <a:ext cx="365760" cy="369332"/>
          </a:xfrm>
          <a:prstGeom prst="rect">
            <a:avLst/>
          </a:prstGeom>
          <a:noFill/>
        </p:spPr>
        <p:txBody>
          <a:bodyPr wrap="square" rtlCol="0">
            <a:spAutoFit/>
          </a:bodyPr>
          <a:lstStyle/>
          <a:p>
            <a:r>
              <a:rPr lang="it-IT" dirty="0"/>
              <a:t>7</a:t>
            </a:r>
          </a:p>
        </p:txBody>
      </p:sp>
    </p:spTree>
    <p:extLst>
      <p:ext uri="{BB962C8B-B14F-4D97-AF65-F5344CB8AC3E}">
        <p14:creationId xmlns:p14="http://schemas.microsoft.com/office/powerpoint/2010/main" val="37441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asellaDiTesto 1"/>
          <p:cNvSpPr txBox="1">
            <a:spLocks noChangeArrowheads="1"/>
          </p:cNvSpPr>
          <p:nvPr/>
        </p:nvSpPr>
        <p:spPr bwMode="auto">
          <a:xfrm>
            <a:off x="330925" y="191587"/>
            <a:ext cx="8691155"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it-IT" altLang="it-IT" b="1" dirty="0">
                <a:latin typeface="Calibri (corpo)"/>
                <a:cs typeface="Arial" panose="020B0604020202020204" pitchFamily="34" charset="0"/>
              </a:rPr>
              <a:t>Effetto del Campo Magnetico Esterno B</a:t>
            </a:r>
            <a:r>
              <a:rPr lang="it-IT" altLang="it-IT" b="1" baseline="-25000" dirty="0">
                <a:latin typeface="Calibri (corpo)"/>
                <a:cs typeface="Arial" panose="020B0604020202020204" pitchFamily="34" charset="0"/>
              </a:rPr>
              <a:t>0</a:t>
            </a:r>
          </a:p>
          <a:p>
            <a:pPr algn="ctr" eaLnBrk="1" hangingPunct="1">
              <a:spcBef>
                <a:spcPct val="0"/>
              </a:spcBef>
              <a:buFontTx/>
              <a:buNone/>
            </a:pPr>
            <a:r>
              <a:rPr lang="it-IT" altLang="it-IT" b="1" baseline="-25000" dirty="0">
                <a:latin typeface="Calibri (corpo)"/>
                <a:cs typeface="Arial" panose="020B0604020202020204" pitchFamily="34" charset="0"/>
              </a:rPr>
              <a:t>Secondo la meccanica quantistica</a:t>
            </a:r>
          </a:p>
        </p:txBody>
      </p:sp>
      <p:sp>
        <p:nvSpPr>
          <p:cNvPr id="15" name="CasellaDiTesto 14"/>
          <p:cNvSpPr txBox="1"/>
          <p:nvPr/>
        </p:nvSpPr>
        <p:spPr>
          <a:xfrm>
            <a:off x="3646645" y="3970485"/>
            <a:ext cx="1531188" cy="461665"/>
          </a:xfrm>
          <a:prstGeom prst="rect">
            <a:avLst/>
          </a:prstGeom>
          <a:noFill/>
        </p:spPr>
        <p:txBody>
          <a:bodyPr wrap="none" rtlCol="0">
            <a:spAutoFit/>
          </a:bodyPr>
          <a:lstStyle/>
          <a:p>
            <a:r>
              <a:rPr lang="it-IT" sz="2400" dirty="0">
                <a:solidFill>
                  <a:srgbClr val="FF0000"/>
                </a:solidFill>
              </a:rPr>
              <a:t>-I &lt; m</a:t>
            </a:r>
            <a:r>
              <a:rPr lang="it-IT" sz="2400" baseline="-25000" dirty="0">
                <a:solidFill>
                  <a:srgbClr val="FF0000"/>
                </a:solidFill>
              </a:rPr>
              <a:t> </a:t>
            </a:r>
            <a:r>
              <a:rPr lang="it-IT" sz="2400" dirty="0">
                <a:solidFill>
                  <a:srgbClr val="FF0000"/>
                </a:solidFill>
              </a:rPr>
              <a:t> &lt; +I</a:t>
            </a:r>
            <a:r>
              <a:rPr lang="it-IT" sz="2400" dirty="0"/>
              <a:t> </a:t>
            </a:r>
            <a:endParaRPr lang="en-US" sz="2400" dirty="0"/>
          </a:p>
        </p:txBody>
      </p:sp>
      <p:sp>
        <p:nvSpPr>
          <p:cNvPr id="25" name="Rettangolo 24">
            <a:extLst>
              <a:ext uri="{FF2B5EF4-FFF2-40B4-BE49-F238E27FC236}">
                <a16:creationId xmlns:a16="http://schemas.microsoft.com/office/drawing/2014/main" id="{6060C3F0-D39E-40BA-B0DC-888744150BAF}"/>
              </a:ext>
            </a:extLst>
          </p:cNvPr>
          <p:cNvSpPr/>
          <p:nvPr/>
        </p:nvSpPr>
        <p:spPr>
          <a:xfrm>
            <a:off x="59284" y="4712656"/>
            <a:ext cx="9234435" cy="1877437"/>
          </a:xfrm>
          <a:prstGeom prst="rect">
            <a:avLst/>
          </a:prstGeom>
        </p:spPr>
        <p:txBody>
          <a:bodyPr wrap="square">
            <a:spAutoFit/>
          </a:bodyPr>
          <a:lstStyle/>
          <a:p>
            <a:r>
              <a:rPr lang="it-IT" sz="2400" dirty="0">
                <a:solidFill>
                  <a:srgbClr val="FF0000"/>
                </a:solidFill>
              </a:rPr>
              <a:t>In generale</a:t>
            </a:r>
            <a:r>
              <a:rPr lang="it-IT" sz="2400" dirty="0"/>
              <a:t>: Il numero di orientazioni possibili di uno spin in un B</a:t>
            </a:r>
            <a:r>
              <a:rPr lang="it-IT" sz="2400" baseline="-25000" dirty="0"/>
              <a:t>0</a:t>
            </a:r>
            <a:r>
              <a:rPr lang="it-IT" sz="2400" dirty="0"/>
              <a:t> è quantizzato ed è pari a  </a:t>
            </a:r>
            <a:r>
              <a:rPr lang="it-IT" sz="2400" dirty="0">
                <a:solidFill>
                  <a:srgbClr val="FF0000"/>
                </a:solidFill>
              </a:rPr>
              <a:t>2</a:t>
            </a:r>
            <a:r>
              <a:rPr lang="it-IT" sz="2400" i="1" dirty="0">
                <a:solidFill>
                  <a:srgbClr val="FF0000"/>
                </a:solidFill>
                <a:latin typeface="Symbol" panose="05050102010706020507" pitchFamily="18" charset="2"/>
              </a:rPr>
              <a:t>I</a:t>
            </a:r>
            <a:r>
              <a:rPr lang="it-IT" sz="2400" dirty="0">
                <a:solidFill>
                  <a:srgbClr val="FF0000"/>
                </a:solidFill>
              </a:rPr>
              <a:t> + 1</a:t>
            </a:r>
          </a:p>
          <a:p>
            <a:endParaRPr lang="it-IT" sz="2400" dirty="0"/>
          </a:p>
          <a:p>
            <a:r>
              <a:rPr lang="en-US" sz="2200" dirty="0"/>
              <a:t>Per I = 1/2 (</a:t>
            </a:r>
            <a:r>
              <a:rPr lang="en-US" sz="2200" baseline="30000" dirty="0"/>
              <a:t>1</a:t>
            </a:r>
            <a:r>
              <a:rPr lang="en-US" sz="2200" dirty="0"/>
              <a:t>H e </a:t>
            </a:r>
            <a:r>
              <a:rPr lang="en-US" sz="2200" baseline="30000" dirty="0"/>
              <a:t>13</a:t>
            </a:r>
            <a:r>
              <a:rPr lang="en-US" sz="2200" dirty="0"/>
              <a:t>C) </a:t>
            </a:r>
            <a:r>
              <a:rPr lang="en-US" sz="2200" b="1" dirty="0"/>
              <a:t>m</a:t>
            </a:r>
            <a:r>
              <a:rPr lang="en-US" sz="2200" dirty="0"/>
              <a:t> =  -1/2 e + 1/2,  </a:t>
            </a:r>
            <a:r>
              <a:rPr lang="en-US" sz="2200" dirty="0" err="1">
                <a:solidFill>
                  <a:srgbClr val="FF0000"/>
                </a:solidFill>
              </a:rPr>
              <a:t>quindi</a:t>
            </a:r>
            <a:r>
              <a:rPr lang="en-US" sz="2200" dirty="0">
                <a:solidFill>
                  <a:srgbClr val="FF0000"/>
                </a:solidFill>
              </a:rPr>
              <a:t> per </a:t>
            </a:r>
            <a:r>
              <a:rPr lang="en-US" sz="2200" dirty="0" err="1">
                <a:solidFill>
                  <a:srgbClr val="FF0000"/>
                </a:solidFill>
              </a:rPr>
              <a:t>questi</a:t>
            </a:r>
            <a:r>
              <a:rPr lang="en-US" sz="2200" dirty="0">
                <a:solidFill>
                  <a:srgbClr val="FF0000"/>
                </a:solidFill>
              </a:rPr>
              <a:t> nuclei </a:t>
            </a:r>
            <a:r>
              <a:rPr lang="en-US" sz="2200" dirty="0" err="1">
                <a:solidFill>
                  <a:srgbClr val="FF0000"/>
                </a:solidFill>
              </a:rPr>
              <a:t>sono</a:t>
            </a:r>
            <a:r>
              <a:rPr lang="en-US" sz="2200" dirty="0">
                <a:solidFill>
                  <a:srgbClr val="FF0000"/>
                </a:solidFill>
              </a:rPr>
              <a:t> </a:t>
            </a:r>
            <a:r>
              <a:rPr lang="en-US" sz="2200" dirty="0" err="1">
                <a:solidFill>
                  <a:srgbClr val="FF0000"/>
                </a:solidFill>
              </a:rPr>
              <a:t>possibili</a:t>
            </a:r>
            <a:r>
              <a:rPr lang="en-US" sz="2200" dirty="0">
                <a:solidFill>
                  <a:srgbClr val="FF0000"/>
                </a:solidFill>
              </a:rPr>
              <a:t> solo due </a:t>
            </a:r>
            <a:r>
              <a:rPr lang="en-US" sz="2200" dirty="0" err="1">
                <a:solidFill>
                  <a:srgbClr val="FF0000"/>
                </a:solidFill>
              </a:rPr>
              <a:t>orientazioni</a:t>
            </a:r>
            <a:r>
              <a:rPr lang="en-US" sz="2200" dirty="0">
                <a:solidFill>
                  <a:srgbClr val="FF0000"/>
                </a:solidFill>
              </a:rPr>
              <a:t> </a:t>
            </a:r>
            <a:r>
              <a:rPr lang="en-US" sz="2200" dirty="0" err="1">
                <a:solidFill>
                  <a:srgbClr val="FF0000"/>
                </a:solidFill>
              </a:rPr>
              <a:t>dei</a:t>
            </a:r>
            <a:r>
              <a:rPr lang="en-US" sz="2200" dirty="0">
                <a:solidFill>
                  <a:srgbClr val="FF0000"/>
                </a:solidFill>
              </a:rPr>
              <a:t> </a:t>
            </a:r>
            <a:r>
              <a:rPr lang="en-US" sz="2200" dirty="0" err="1">
                <a:solidFill>
                  <a:srgbClr val="FF0000"/>
                </a:solidFill>
              </a:rPr>
              <a:t>dipoli</a:t>
            </a:r>
            <a:r>
              <a:rPr lang="en-US" sz="2200" dirty="0">
                <a:solidFill>
                  <a:srgbClr val="FF0000"/>
                </a:solidFill>
              </a:rPr>
              <a:t> </a:t>
            </a:r>
            <a:r>
              <a:rPr lang="en-US" sz="2200" dirty="0" err="1">
                <a:solidFill>
                  <a:srgbClr val="FF0000"/>
                </a:solidFill>
              </a:rPr>
              <a:t>magnetici</a:t>
            </a:r>
            <a:r>
              <a:rPr lang="en-US" sz="2200" dirty="0">
                <a:solidFill>
                  <a:srgbClr val="FF0000"/>
                </a:solidFill>
              </a:rPr>
              <a:t> </a:t>
            </a:r>
            <a:r>
              <a:rPr lang="en-US" sz="2200" dirty="0" err="1">
                <a:solidFill>
                  <a:srgbClr val="FF0000"/>
                </a:solidFill>
              </a:rPr>
              <a:t>nel</a:t>
            </a:r>
            <a:r>
              <a:rPr lang="en-US" sz="2200" dirty="0">
                <a:solidFill>
                  <a:srgbClr val="FF0000"/>
                </a:solidFill>
              </a:rPr>
              <a:t> B</a:t>
            </a:r>
            <a:r>
              <a:rPr lang="en-US" sz="2200" baseline="-25000" dirty="0">
                <a:solidFill>
                  <a:srgbClr val="FF0000"/>
                </a:solidFill>
              </a:rPr>
              <a:t>0 </a:t>
            </a:r>
            <a:endParaRPr lang="en-US" sz="2200" dirty="0">
              <a:solidFill>
                <a:srgbClr val="FF0000"/>
              </a:solidFill>
            </a:endParaRPr>
          </a:p>
        </p:txBody>
      </p:sp>
      <p:sp>
        <p:nvSpPr>
          <p:cNvPr id="6" name="CasellaDiTesto 5"/>
          <p:cNvSpPr txBox="1"/>
          <p:nvPr/>
        </p:nvSpPr>
        <p:spPr>
          <a:xfrm>
            <a:off x="8656320" y="191588"/>
            <a:ext cx="365760" cy="369332"/>
          </a:xfrm>
          <a:prstGeom prst="rect">
            <a:avLst/>
          </a:prstGeom>
          <a:noFill/>
        </p:spPr>
        <p:txBody>
          <a:bodyPr wrap="square" rtlCol="0">
            <a:spAutoFit/>
          </a:bodyPr>
          <a:lstStyle/>
          <a:p>
            <a:r>
              <a:rPr lang="it-IT" dirty="0"/>
              <a:t>8</a:t>
            </a:r>
          </a:p>
        </p:txBody>
      </p:sp>
      <p:sp>
        <p:nvSpPr>
          <p:cNvPr id="2" name="CasellaDiTesto 1">
            <a:extLst>
              <a:ext uri="{FF2B5EF4-FFF2-40B4-BE49-F238E27FC236}">
                <a16:creationId xmlns:a16="http://schemas.microsoft.com/office/drawing/2014/main" id="{6BBB8FD9-88AB-4910-BF9C-7C8ACC92A378}"/>
              </a:ext>
            </a:extLst>
          </p:cNvPr>
          <p:cNvSpPr txBox="1"/>
          <p:nvPr/>
        </p:nvSpPr>
        <p:spPr>
          <a:xfrm>
            <a:off x="487494" y="1508273"/>
            <a:ext cx="8496271" cy="2800767"/>
          </a:xfrm>
          <a:prstGeom prst="rect">
            <a:avLst/>
          </a:prstGeom>
          <a:noFill/>
        </p:spPr>
        <p:txBody>
          <a:bodyPr wrap="square" rtlCol="0">
            <a:spAutoFit/>
          </a:bodyPr>
          <a:lstStyle/>
          <a:p>
            <a:pPr>
              <a:buFontTx/>
              <a:buChar char="•"/>
            </a:pPr>
            <a:r>
              <a:rPr lang="en-US" altLang="it-IT" sz="2200" dirty="0"/>
              <a:t>Se </a:t>
            </a:r>
            <a:r>
              <a:rPr lang="en-US" altLang="it-IT" sz="2200" dirty="0" err="1"/>
              <a:t>si</a:t>
            </a:r>
            <a:r>
              <a:rPr lang="en-US" altLang="it-IT" sz="2200" dirty="0"/>
              <a:t> </a:t>
            </a:r>
            <a:r>
              <a:rPr lang="en-US" altLang="it-IT" sz="2200" dirty="0" err="1"/>
              <a:t>applica</a:t>
            </a:r>
            <a:r>
              <a:rPr lang="en-US" altLang="it-IT" sz="2200" dirty="0"/>
              <a:t> un </a:t>
            </a:r>
            <a:r>
              <a:rPr lang="en-US" altLang="it-IT" sz="2200" dirty="0">
                <a:solidFill>
                  <a:schemeClr val="accent2"/>
                </a:solidFill>
              </a:rPr>
              <a:t>campo </a:t>
            </a:r>
            <a:r>
              <a:rPr lang="en-US" altLang="it-IT" sz="2200" dirty="0" err="1">
                <a:solidFill>
                  <a:schemeClr val="accent2"/>
                </a:solidFill>
              </a:rPr>
              <a:t>magnetico</a:t>
            </a:r>
            <a:r>
              <a:rPr lang="en-US" altLang="it-IT" sz="2200" dirty="0">
                <a:solidFill>
                  <a:schemeClr val="accent2"/>
                </a:solidFill>
              </a:rPr>
              <a:t> </a:t>
            </a:r>
            <a:r>
              <a:rPr lang="en-US" altLang="it-IT" sz="2200" dirty="0" err="1">
                <a:solidFill>
                  <a:schemeClr val="accent2"/>
                </a:solidFill>
              </a:rPr>
              <a:t>esterno</a:t>
            </a:r>
            <a:r>
              <a:rPr lang="en-US" altLang="it-IT" sz="2200" dirty="0">
                <a:solidFill>
                  <a:schemeClr val="accent2"/>
                </a:solidFill>
              </a:rPr>
              <a:t> B</a:t>
            </a:r>
            <a:r>
              <a:rPr lang="en-US" altLang="it-IT" sz="2200" baseline="-25000" dirty="0">
                <a:solidFill>
                  <a:schemeClr val="accent2"/>
                </a:solidFill>
              </a:rPr>
              <a:t>0</a:t>
            </a:r>
            <a:r>
              <a:rPr lang="en-US" altLang="it-IT" sz="2200" dirty="0"/>
              <a:t>, </a:t>
            </a:r>
            <a:r>
              <a:rPr lang="en-US" altLang="it-IT" sz="2200" dirty="0" err="1"/>
              <a:t>gli</a:t>
            </a:r>
            <a:r>
              <a:rPr lang="en-US" altLang="it-IT" sz="2200" dirty="0"/>
              <a:t> spin </a:t>
            </a:r>
            <a:r>
              <a:rPr lang="en-US" altLang="it-IT" sz="2200" dirty="0" err="1"/>
              <a:t>dei</a:t>
            </a:r>
            <a:r>
              <a:rPr lang="en-US" altLang="it-IT" sz="2200" dirty="0"/>
              <a:t> nuclei </a:t>
            </a:r>
            <a:r>
              <a:rPr lang="en-US" altLang="it-IT" sz="2200" dirty="0" err="1"/>
              <a:t>presenti</a:t>
            </a:r>
            <a:r>
              <a:rPr lang="en-US" altLang="it-IT" sz="2200" dirty="0"/>
              <a:t> </a:t>
            </a:r>
            <a:r>
              <a:rPr lang="en-US" altLang="it-IT" sz="2200" dirty="0" err="1"/>
              <a:t>nelle</a:t>
            </a:r>
            <a:r>
              <a:rPr lang="en-US" altLang="it-IT" sz="2200" dirty="0"/>
              <a:t> </a:t>
            </a:r>
            <a:r>
              <a:rPr lang="en-US" altLang="it-IT" sz="2200" dirty="0" err="1"/>
              <a:t>molecole</a:t>
            </a:r>
            <a:r>
              <a:rPr lang="en-US" altLang="it-IT" sz="2200" dirty="0"/>
              <a:t> </a:t>
            </a:r>
            <a:r>
              <a:rPr lang="en-US" altLang="it-IT" sz="2200" dirty="0" err="1"/>
              <a:t>tenderanno</a:t>
            </a:r>
            <a:r>
              <a:rPr lang="en-US" altLang="it-IT" sz="2200" dirty="0"/>
              <a:t> ad </a:t>
            </a:r>
            <a:r>
              <a:rPr lang="en-US" altLang="it-IT" sz="2200" dirty="0" err="1"/>
              <a:t>orientarsi</a:t>
            </a:r>
            <a:r>
              <a:rPr lang="en-US" altLang="it-IT" sz="2200" dirty="0"/>
              <a:t>  rispetto </a:t>
            </a:r>
            <a:r>
              <a:rPr lang="en-US" altLang="it-IT" sz="2200" dirty="0" err="1"/>
              <a:t>alla</a:t>
            </a:r>
            <a:r>
              <a:rPr lang="en-US" altLang="it-IT" sz="2200" dirty="0"/>
              <a:t> </a:t>
            </a:r>
            <a:r>
              <a:rPr lang="en-US" altLang="it-IT" sz="2200" dirty="0" err="1"/>
              <a:t>direzione</a:t>
            </a:r>
            <a:r>
              <a:rPr lang="en-US" altLang="it-IT" sz="2200" dirty="0"/>
              <a:t> del campo. </a:t>
            </a:r>
          </a:p>
          <a:p>
            <a:endParaRPr lang="en-US" altLang="it-IT" sz="2200" dirty="0"/>
          </a:p>
          <a:p>
            <a:pPr>
              <a:buFontTx/>
              <a:buChar char="•"/>
            </a:pPr>
            <a:r>
              <a:rPr lang="en-US" altLang="it-IT" sz="2200" dirty="0"/>
              <a:t>Per un </a:t>
            </a:r>
            <a:r>
              <a:rPr lang="en-US" altLang="it-IT" sz="2200" dirty="0" err="1"/>
              <a:t>certo</a:t>
            </a:r>
            <a:r>
              <a:rPr lang="en-US" altLang="it-IT" sz="2200" dirty="0"/>
              <a:t> </a:t>
            </a:r>
            <a:r>
              <a:rPr lang="en-US" altLang="it-IT" sz="2200" dirty="0" err="1"/>
              <a:t>valore</a:t>
            </a:r>
            <a:r>
              <a:rPr lang="en-US" altLang="it-IT" sz="2200" dirty="0"/>
              <a:t> di I, </a:t>
            </a:r>
            <a:r>
              <a:rPr lang="en-US" altLang="it-IT" sz="2200" dirty="0" err="1"/>
              <a:t>il</a:t>
            </a:r>
            <a:r>
              <a:rPr lang="en-US" altLang="it-IT" sz="2200" dirty="0"/>
              <a:t> </a:t>
            </a:r>
            <a:r>
              <a:rPr lang="en-US" altLang="it-IT" sz="2200" dirty="0" err="1"/>
              <a:t>numero</a:t>
            </a:r>
            <a:r>
              <a:rPr lang="en-US" altLang="it-IT" sz="2200" dirty="0"/>
              <a:t> di </a:t>
            </a:r>
            <a:r>
              <a:rPr lang="en-US" altLang="it-IT" sz="2200" dirty="0" err="1"/>
              <a:t>possibili</a:t>
            </a:r>
            <a:r>
              <a:rPr lang="en-US" altLang="it-IT" sz="2200" dirty="0"/>
              <a:t> </a:t>
            </a:r>
            <a:r>
              <a:rPr lang="en-US" altLang="it-IT" sz="2200" dirty="0" err="1"/>
              <a:t>orientazioni</a:t>
            </a:r>
            <a:r>
              <a:rPr lang="en-US" altLang="it-IT" sz="2200" dirty="0"/>
              <a:t> </a:t>
            </a:r>
            <a:r>
              <a:rPr lang="en-US" altLang="it-IT" sz="2200" dirty="0" err="1"/>
              <a:t>dei</a:t>
            </a:r>
            <a:r>
              <a:rPr lang="en-US" altLang="it-IT" sz="2200" dirty="0"/>
              <a:t> </a:t>
            </a:r>
            <a:r>
              <a:rPr lang="en-US" altLang="it-IT" sz="2200" dirty="0" err="1"/>
              <a:t>dipoli</a:t>
            </a:r>
            <a:r>
              <a:rPr lang="en-US" altLang="it-IT" sz="2200" dirty="0"/>
              <a:t> </a:t>
            </a:r>
            <a:r>
              <a:rPr lang="en-US" altLang="it-IT" sz="2200" dirty="0" err="1"/>
              <a:t>magnetici</a:t>
            </a:r>
            <a:r>
              <a:rPr lang="en-US" altLang="it-IT" sz="2200" dirty="0"/>
              <a:t> in un B</a:t>
            </a:r>
            <a:r>
              <a:rPr lang="en-US" altLang="it-IT" sz="2200" baseline="-25000" dirty="0"/>
              <a:t>0</a:t>
            </a:r>
            <a:r>
              <a:rPr lang="en-US" altLang="it-IT" sz="2200" dirty="0"/>
              <a:t> </a:t>
            </a:r>
            <a:r>
              <a:rPr lang="en-US" altLang="it-IT" sz="2200" dirty="0" err="1"/>
              <a:t>dipende</a:t>
            </a:r>
            <a:r>
              <a:rPr lang="en-US" altLang="it-IT" sz="2200" dirty="0"/>
              <a:t> da </a:t>
            </a:r>
            <a:r>
              <a:rPr lang="en-US" altLang="it-IT" sz="2200" dirty="0">
                <a:solidFill>
                  <a:srgbClr val="FF0000"/>
                </a:solidFill>
              </a:rPr>
              <a:t>m</a:t>
            </a:r>
            <a:r>
              <a:rPr lang="en-US" altLang="it-IT" sz="2200" dirty="0"/>
              <a:t> </a:t>
            </a:r>
            <a:r>
              <a:rPr lang="en-US" altLang="it-IT" sz="2200" dirty="0" err="1"/>
              <a:t>numero</a:t>
            </a:r>
            <a:r>
              <a:rPr lang="en-US" altLang="it-IT" sz="2200" dirty="0"/>
              <a:t> </a:t>
            </a:r>
            <a:r>
              <a:rPr lang="en-US" altLang="it-IT" sz="2200" dirty="0" err="1"/>
              <a:t>quantico</a:t>
            </a:r>
            <a:r>
              <a:rPr lang="en-US" altLang="it-IT" sz="2200" dirty="0"/>
              <a:t> </a:t>
            </a:r>
            <a:r>
              <a:rPr lang="en-US" altLang="it-IT" sz="2200" dirty="0" err="1"/>
              <a:t>magnetico</a:t>
            </a:r>
            <a:r>
              <a:rPr lang="en-US" altLang="it-IT" sz="2200" dirty="0"/>
              <a:t>. (</a:t>
            </a:r>
            <a:r>
              <a:rPr lang="en-US" altLang="it-IT" sz="2200" dirty="0" err="1"/>
              <a:t>Quantizzazione</a:t>
            </a:r>
            <a:r>
              <a:rPr lang="en-US" altLang="it-IT" sz="2200" dirty="0"/>
              <a:t> </a:t>
            </a:r>
            <a:r>
              <a:rPr lang="en-US" altLang="it-IT" sz="2200" dirty="0" err="1"/>
              <a:t>direzionale</a:t>
            </a:r>
            <a:r>
              <a:rPr lang="en-US" altLang="it-IT" sz="2200" dirty="0"/>
              <a:t>)</a:t>
            </a:r>
            <a:endParaRPr lang="it-IT" altLang="it-IT" sz="2200" dirty="0"/>
          </a:p>
          <a:p>
            <a:endParaRPr lang="it-IT" sz="2200" dirty="0"/>
          </a:p>
        </p:txBody>
      </p:sp>
    </p:spTree>
    <p:extLst>
      <p:ext uri="{BB962C8B-B14F-4D97-AF65-F5344CB8AC3E}">
        <p14:creationId xmlns:p14="http://schemas.microsoft.com/office/powerpoint/2010/main" val="99230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9042" y="1063473"/>
            <a:ext cx="3078387" cy="1694809"/>
          </a:xfrm>
        </p:spPr>
        <p:txBody>
          <a:bodyPr>
            <a:noAutofit/>
          </a:bodyPr>
          <a:lstStyle/>
          <a:p>
            <a:r>
              <a:rPr lang="it-IT" sz="2400" dirty="0"/>
              <a:t>Se non è presente un campo magnetico tutte le orientazioni sono possibili, non vi è una orientazione preferita</a:t>
            </a:r>
          </a:p>
        </p:txBody>
      </p:sp>
      <p:pic>
        <p:nvPicPr>
          <p:cNvPr id="4" name="Segnaposto contenuto 3"/>
          <p:cNvPicPr>
            <a:picLocks noGrp="1" noChangeAspect="1"/>
          </p:cNvPicPr>
          <p:nvPr>
            <p:ph idx="1"/>
          </p:nvPr>
        </p:nvPicPr>
        <p:blipFill>
          <a:blip r:embed="rId2"/>
          <a:stretch>
            <a:fillRect/>
          </a:stretch>
        </p:blipFill>
        <p:spPr>
          <a:xfrm>
            <a:off x="493094" y="3046737"/>
            <a:ext cx="8048348" cy="3416100"/>
          </a:xfrm>
          <a:prstGeom prst="rect">
            <a:avLst/>
          </a:prstGeom>
        </p:spPr>
      </p:pic>
      <p:sp>
        <p:nvSpPr>
          <p:cNvPr id="3" name="Segnaposto numero diapositiva 2"/>
          <p:cNvSpPr>
            <a:spLocks noGrp="1"/>
          </p:cNvSpPr>
          <p:nvPr>
            <p:ph type="sldNum" sz="quarter" idx="12"/>
          </p:nvPr>
        </p:nvSpPr>
        <p:spPr/>
        <p:txBody>
          <a:bodyPr/>
          <a:lstStyle/>
          <a:p>
            <a:fld id="{7F2D9E41-254F-4EEE-9CF1-47E39C62BE66}" type="slidenum">
              <a:rPr lang="it-IT" smtClean="0"/>
              <a:t>9</a:t>
            </a:fld>
            <a:endParaRPr lang="it-IT"/>
          </a:p>
        </p:txBody>
      </p:sp>
      <p:sp>
        <p:nvSpPr>
          <p:cNvPr id="5" name="CasellaDiTesto 4"/>
          <p:cNvSpPr txBox="1"/>
          <p:nvPr/>
        </p:nvSpPr>
        <p:spPr>
          <a:xfrm>
            <a:off x="642202" y="196280"/>
            <a:ext cx="7750135" cy="646331"/>
          </a:xfrm>
          <a:prstGeom prst="rect">
            <a:avLst/>
          </a:prstGeom>
          <a:noFill/>
        </p:spPr>
        <p:txBody>
          <a:bodyPr wrap="none" rtlCol="0">
            <a:spAutoFit/>
          </a:bodyPr>
          <a:lstStyle/>
          <a:p>
            <a:r>
              <a:rPr lang="it-IT" sz="3600" b="1" dirty="0"/>
              <a:t>Nuclei con I = ½ in un campo magnetico</a:t>
            </a:r>
          </a:p>
        </p:txBody>
      </p:sp>
      <p:sp>
        <p:nvSpPr>
          <p:cNvPr id="6" name="Rettangolo 5"/>
          <p:cNvSpPr/>
          <p:nvPr/>
        </p:nvSpPr>
        <p:spPr>
          <a:xfrm>
            <a:off x="3704561" y="975671"/>
            <a:ext cx="5148400" cy="1938992"/>
          </a:xfrm>
          <a:prstGeom prst="rect">
            <a:avLst/>
          </a:prstGeom>
        </p:spPr>
        <p:txBody>
          <a:bodyPr wrap="square">
            <a:spAutoFit/>
          </a:bodyPr>
          <a:lstStyle/>
          <a:p>
            <a:r>
              <a:rPr lang="it-IT" sz="2400" dirty="0">
                <a:latin typeface="+mj-lt"/>
              </a:rPr>
              <a:t>Se si applica un campo magnetico esterno B</a:t>
            </a:r>
            <a:r>
              <a:rPr lang="it-IT" sz="2400" baseline="-25000" dirty="0">
                <a:latin typeface="+mj-lt"/>
              </a:rPr>
              <a:t>0</a:t>
            </a:r>
            <a:r>
              <a:rPr lang="it-IT" sz="2400" dirty="0">
                <a:latin typeface="+mj-lt"/>
              </a:rPr>
              <a:t>, gli spin tenderanno ad allinearsi con la direzione del campo o in modo parallelo o antiparallelo se </a:t>
            </a:r>
            <a:r>
              <a:rPr lang="it-IT" sz="2400" i="1" dirty="0">
                <a:solidFill>
                  <a:srgbClr val="FF0000"/>
                </a:solidFill>
                <a:latin typeface="Symbol" panose="05050102010706020507" pitchFamily="18" charset="2"/>
              </a:rPr>
              <a:t>I</a:t>
            </a:r>
            <a:r>
              <a:rPr lang="it-IT" sz="2400" dirty="0">
                <a:solidFill>
                  <a:srgbClr val="FF0000"/>
                </a:solidFill>
                <a:latin typeface="+mj-lt"/>
              </a:rPr>
              <a:t> = ½ </a:t>
            </a:r>
            <a:r>
              <a:rPr lang="it-IT" sz="2400" dirty="0">
                <a:latin typeface="+mj-lt"/>
              </a:rPr>
              <a:t>→ </a:t>
            </a:r>
            <a:r>
              <a:rPr lang="it-IT" sz="2400" dirty="0">
                <a:solidFill>
                  <a:srgbClr val="FF0000"/>
                </a:solidFill>
                <a:latin typeface="+mj-lt"/>
              </a:rPr>
              <a:t>2 sole orientazioni possibili</a:t>
            </a:r>
          </a:p>
        </p:txBody>
      </p:sp>
      <p:sp>
        <p:nvSpPr>
          <p:cNvPr id="7" name="Rettangolo 6"/>
          <p:cNvSpPr/>
          <p:nvPr/>
        </p:nvSpPr>
        <p:spPr>
          <a:xfrm>
            <a:off x="183860" y="928282"/>
            <a:ext cx="3075709" cy="18792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3669382" y="910207"/>
            <a:ext cx="5218763" cy="20013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2551B7C6-9ADA-47BE-9D9F-8CF4A3B599E8}"/>
              </a:ext>
            </a:extLst>
          </p:cNvPr>
          <p:cNvSpPr txBox="1"/>
          <p:nvPr/>
        </p:nvSpPr>
        <p:spPr>
          <a:xfrm>
            <a:off x="4389121" y="6405608"/>
            <a:ext cx="2977418" cy="400110"/>
          </a:xfrm>
          <a:prstGeom prst="rect">
            <a:avLst/>
          </a:prstGeom>
          <a:noFill/>
        </p:spPr>
        <p:txBody>
          <a:bodyPr wrap="none" rtlCol="0">
            <a:spAutoFit/>
          </a:bodyPr>
          <a:lstStyle/>
          <a:p>
            <a:r>
              <a:rPr lang="en-US" sz="2000" dirty="0" err="1">
                <a:solidFill>
                  <a:srgbClr val="FF0000"/>
                </a:solidFill>
              </a:rPr>
              <a:t>Quantizzazione</a:t>
            </a:r>
            <a:r>
              <a:rPr lang="en-US" sz="2000" dirty="0">
                <a:solidFill>
                  <a:srgbClr val="FF0000"/>
                </a:solidFill>
              </a:rPr>
              <a:t> </a:t>
            </a:r>
            <a:r>
              <a:rPr lang="en-US" sz="2000" dirty="0" err="1">
                <a:solidFill>
                  <a:srgbClr val="FF0000"/>
                </a:solidFill>
              </a:rPr>
              <a:t>direzionale</a:t>
            </a:r>
            <a:endParaRPr lang="it-IT" sz="2000" dirty="0">
              <a:solidFill>
                <a:srgbClr val="FF0000"/>
              </a:solidFill>
            </a:endParaRPr>
          </a:p>
        </p:txBody>
      </p:sp>
      <p:sp>
        <p:nvSpPr>
          <p:cNvPr id="11" name="CasellaDiTesto 10"/>
          <p:cNvSpPr txBox="1"/>
          <p:nvPr/>
        </p:nvSpPr>
        <p:spPr>
          <a:xfrm>
            <a:off x="8656320" y="191588"/>
            <a:ext cx="365760" cy="369332"/>
          </a:xfrm>
          <a:prstGeom prst="rect">
            <a:avLst/>
          </a:prstGeom>
          <a:noFill/>
        </p:spPr>
        <p:txBody>
          <a:bodyPr wrap="square" rtlCol="0">
            <a:spAutoFit/>
          </a:bodyPr>
          <a:lstStyle/>
          <a:p>
            <a:r>
              <a:rPr lang="it-IT" dirty="0"/>
              <a:t>9</a:t>
            </a:r>
          </a:p>
        </p:txBody>
      </p:sp>
    </p:spTree>
    <p:extLst>
      <p:ext uri="{BB962C8B-B14F-4D97-AF65-F5344CB8AC3E}">
        <p14:creationId xmlns:p14="http://schemas.microsoft.com/office/powerpoint/2010/main" val="2597778727"/>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3718</Words>
  <Application>Microsoft Office PowerPoint</Application>
  <PresentationFormat>On-screen Show (4:3)</PresentationFormat>
  <Paragraphs>391</Paragraphs>
  <Slides>37</Slides>
  <Notes>17</Notes>
  <HiddenSlides>3</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50" baseType="lpstr">
      <vt:lpstr>Arial</vt:lpstr>
      <vt:lpstr>Arial Black</vt:lpstr>
      <vt:lpstr>Arial Rounded MT Bold</vt:lpstr>
      <vt:lpstr>Calibri</vt:lpstr>
      <vt:lpstr>Calibri </vt:lpstr>
      <vt:lpstr>Calibri (corpo)</vt:lpstr>
      <vt:lpstr>Calibri Light</vt:lpstr>
      <vt:lpstr>Cambria Math</vt:lpstr>
      <vt:lpstr>Symbol</vt:lpstr>
      <vt:lpstr>Times New Roman</vt:lpstr>
      <vt:lpstr>Wingdings</vt:lpstr>
      <vt:lpstr>Tema di Office</vt:lpstr>
      <vt:lpstr>Immagine bitmap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 non è presente un campo magnetico tutte le orientazioni sono possibili, non vi è una orientazione preferita</vt:lpstr>
      <vt:lpstr>Livelli Energetici di Spin Nucleare</vt:lpstr>
      <vt:lpstr>Precessione del Momento Magnetico attorno alla Direzione del Campo Magnetico Bo (meccanica classica)</vt:lpstr>
      <vt:lpstr>PowerPoint Presentation</vt:lpstr>
      <vt:lpstr>PowerPoint Presentation</vt:lpstr>
      <vt:lpstr>Risonanza</vt:lpstr>
      <vt:lpstr>Condizione di Risonanza</vt:lpstr>
      <vt:lpstr>Risonanza</vt:lpstr>
      <vt:lpstr>PowerPoint Presentation</vt:lpstr>
      <vt:lpstr>Per lo stesso nucleo, la differenza di energia DE tra gli stati nucleari di spin aumenta  con l’aumentare dell’intensità di B0. Ad esempio per i nuclei di 1H a 4.70 T la frequenza di risonanza è 200 MHz mentre  a 7 T è 300 MHz. </vt:lpstr>
      <vt:lpstr>PowerPoint Presentation</vt:lpstr>
      <vt:lpstr>PowerPoint Presentation</vt:lpstr>
      <vt:lpstr>PowerPoint Presentation</vt:lpstr>
      <vt:lpstr>PowerPoint Presentation</vt:lpstr>
      <vt:lpstr>PowerPoint Presentation</vt:lpstr>
      <vt:lpstr>Intensità del segnale e sensibilità</vt:lpstr>
      <vt:lpstr>Registrazione di Spettri NMR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Console</vt:lpstr>
      <vt:lpstr>IL MAGNETE</vt:lpstr>
      <vt:lpstr>PowerPoint Presentation</vt:lpstr>
      <vt:lpstr>Solventi deuterati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GAMBINI PAOLO</dc:creator>
  <cp:lastModifiedBy>FILIPPINI GIACOMO</cp:lastModifiedBy>
  <cp:revision>25</cp:revision>
  <dcterms:created xsi:type="dcterms:W3CDTF">2023-11-20T11:05:35Z</dcterms:created>
  <dcterms:modified xsi:type="dcterms:W3CDTF">2025-11-23T10:00:38Z</dcterms:modified>
</cp:coreProperties>
</file>