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100" r:id="rId2"/>
    <p:sldMasterId id="2147484112" r:id="rId3"/>
    <p:sldMasterId id="2147484504" r:id="rId4"/>
  </p:sldMasterIdLst>
  <p:notesMasterIdLst>
    <p:notesMasterId r:id="rId28"/>
  </p:notesMasterIdLst>
  <p:handoutMasterIdLst>
    <p:handoutMasterId r:id="rId29"/>
  </p:handoutMasterIdLst>
  <p:sldIdLst>
    <p:sldId id="395" r:id="rId5"/>
    <p:sldId id="280" r:id="rId6"/>
    <p:sldId id="394" r:id="rId7"/>
    <p:sldId id="375" r:id="rId8"/>
    <p:sldId id="281" r:id="rId9"/>
    <p:sldId id="282" r:id="rId10"/>
    <p:sldId id="355" r:id="rId11"/>
    <p:sldId id="399" r:id="rId12"/>
    <p:sldId id="397" r:id="rId13"/>
    <p:sldId id="396" r:id="rId14"/>
    <p:sldId id="286" r:id="rId15"/>
    <p:sldId id="287" r:id="rId16"/>
    <p:sldId id="288" r:id="rId17"/>
    <p:sldId id="290" r:id="rId18"/>
    <p:sldId id="357" r:id="rId19"/>
    <p:sldId id="292" r:id="rId20"/>
    <p:sldId id="359" r:id="rId21"/>
    <p:sldId id="293" r:id="rId22"/>
    <p:sldId id="295" r:id="rId23"/>
    <p:sldId id="296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F58"/>
    <a:srgbClr val="13B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 autoAdjust="0"/>
    <p:restoredTop sz="90816" autoAdjust="0"/>
  </p:normalViewPr>
  <p:slideViewPr>
    <p:cSldViewPr>
      <p:cViewPr varScale="1">
        <p:scale>
          <a:sx n="59" d="100"/>
          <a:sy n="59" d="100"/>
        </p:scale>
        <p:origin x="12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73A7F63F-1B2C-48DF-9345-858FF9C6CC6E}"/>
    <pc:docChg chg="undo custSel addSld delSld modSld">
      <pc:chgData name="Elisa Borghi" userId="d8210bf0-dc2a-4bb6-9158-e6f9e5806bbb" providerId="ADAL" clId="{73A7F63F-1B2C-48DF-9345-858FF9C6CC6E}" dt="2023-04-28T07:41:37.273" v="272" actId="20577"/>
      <pc:docMkLst>
        <pc:docMk/>
      </pc:docMkLst>
      <pc:sldChg chg="modSp modAnim">
        <pc:chgData name="Elisa Borghi" userId="d8210bf0-dc2a-4bb6-9158-e6f9e5806bbb" providerId="ADAL" clId="{73A7F63F-1B2C-48DF-9345-858FF9C6CC6E}" dt="2023-04-28T07:36:22.257" v="101" actId="255"/>
        <pc:sldMkLst>
          <pc:docMk/>
          <pc:sldMk cId="0" sldId="281"/>
        </pc:sldMkLst>
        <pc:spChg chg="mod">
          <ac:chgData name="Elisa Borghi" userId="d8210bf0-dc2a-4bb6-9158-e6f9e5806bbb" providerId="ADAL" clId="{73A7F63F-1B2C-48DF-9345-858FF9C6CC6E}" dt="2023-04-28T07:36:22.257" v="101" actId="255"/>
          <ac:spMkLst>
            <pc:docMk/>
            <pc:sldMk cId="0" sldId="281"/>
            <ac:spMk id="7171" creationId="{37780433-9567-2C4F-81C9-651ECD776577}"/>
          </ac:spMkLst>
        </pc:spChg>
      </pc:sldChg>
      <pc:sldChg chg="addSp delSp modSp">
        <pc:chgData name="Elisa Borghi" userId="d8210bf0-dc2a-4bb6-9158-e6f9e5806bbb" providerId="ADAL" clId="{73A7F63F-1B2C-48DF-9345-858FF9C6CC6E}" dt="2023-04-28T07:36:45.254" v="109" actId="20577"/>
        <pc:sldMkLst>
          <pc:docMk/>
          <pc:sldMk cId="0" sldId="355"/>
        </pc:sldMkLst>
        <pc:spChg chg="add del mod">
          <ac:chgData name="Elisa Borghi" userId="d8210bf0-dc2a-4bb6-9158-e6f9e5806bbb" providerId="ADAL" clId="{73A7F63F-1B2C-48DF-9345-858FF9C6CC6E}" dt="2023-04-28T07:36:39.662" v="103"/>
          <ac:spMkLst>
            <pc:docMk/>
            <pc:sldMk cId="0" sldId="355"/>
            <ac:spMk id="4" creationId="{3763BF30-5526-4668-A3F6-C334F32303D7}"/>
          </ac:spMkLst>
        </pc:spChg>
        <pc:spChg chg="mod">
          <ac:chgData name="Elisa Borghi" userId="d8210bf0-dc2a-4bb6-9158-e6f9e5806bbb" providerId="ADAL" clId="{73A7F63F-1B2C-48DF-9345-858FF9C6CC6E}" dt="2023-04-28T07:36:45.254" v="109" actId="20577"/>
          <ac:spMkLst>
            <pc:docMk/>
            <pc:sldMk cId="0" sldId="355"/>
            <ac:spMk id="47105" creationId="{2975E020-21EA-9648-83F6-CE8360FE8A9E}"/>
          </ac:spMkLst>
        </pc:spChg>
        <pc:picChg chg="add mod">
          <ac:chgData name="Elisa Borghi" userId="d8210bf0-dc2a-4bb6-9158-e6f9e5806bbb" providerId="ADAL" clId="{73A7F63F-1B2C-48DF-9345-858FF9C6CC6E}" dt="2023-04-28T07:36:43.258" v="105" actId="14100"/>
          <ac:picMkLst>
            <pc:docMk/>
            <pc:sldMk cId="0" sldId="355"/>
            <ac:picMk id="5" creationId="{24EB8BB2-F151-4E55-982F-5F3EFD114FBD}"/>
          </ac:picMkLst>
        </pc:picChg>
        <pc:picChg chg="del">
          <ac:chgData name="Elisa Borghi" userId="d8210bf0-dc2a-4bb6-9158-e6f9e5806bbb" providerId="ADAL" clId="{73A7F63F-1B2C-48DF-9345-858FF9C6CC6E}" dt="2023-04-28T07:36:37.879" v="102" actId="478"/>
          <ac:picMkLst>
            <pc:docMk/>
            <pc:sldMk cId="0" sldId="355"/>
            <ac:picMk id="47108" creationId="{06D390D4-EBBA-E04C-8D33-09F099B0372F}"/>
          </ac:picMkLst>
        </pc:picChg>
      </pc:sldChg>
      <pc:sldChg chg="addSp delSp modSp">
        <pc:chgData name="Elisa Borghi" userId="d8210bf0-dc2a-4bb6-9158-e6f9e5806bbb" providerId="ADAL" clId="{73A7F63F-1B2C-48DF-9345-858FF9C6CC6E}" dt="2023-04-28T07:38:30.270" v="250" actId="20577"/>
        <pc:sldMkLst>
          <pc:docMk/>
          <pc:sldMk cId="0" sldId="357"/>
        </pc:sldMkLst>
        <pc:spChg chg="add del mod">
          <ac:chgData name="Elisa Borghi" userId="d8210bf0-dc2a-4bb6-9158-e6f9e5806bbb" providerId="ADAL" clId="{73A7F63F-1B2C-48DF-9345-858FF9C6CC6E}" dt="2023-04-28T07:37:28.610" v="204"/>
          <ac:spMkLst>
            <pc:docMk/>
            <pc:sldMk cId="0" sldId="357"/>
            <ac:spMk id="4" creationId="{5E6BEC4F-9D9E-4042-9AD0-662B80C09CC9}"/>
          </ac:spMkLst>
        </pc:spChg>
        <pc:spChg chg="add del mod">
          <ac:chgData name="Elisa Borghi" userId="d8210bf0-dc2a-4bb6-9158-e6f9e5806bbb" providerId="ADAL" clId="{73A7F63F-1B2C-48DF-9345-858FF9C6CC6E}" dt="2023-04-28T07:38:25.810" v="246"/>
          <ac:spMkLst>
            <pc:docMk/>
            <pc:sldMk cId="0" sldId="357"/>
            <ac:spMk id="7" creationId="{4E75DE23-33C5-4C70-90B8-31C93837C00E}"/>
          </ac:spMkLst>
        </pc:spChg>
        <pc:spChg chg="mod">
          <ac:chgData name="Elisa Borghi" userId="d8210bf0-dc2a-4bb6-9158-e6f9e5806bbb" providerId="ADAL" clId="{73A7F63F-1B2C-48DF-9345-858FF9C6CC6E}" dt="2023-04-28T07:38:30.270" v="250" actId="20577"/>
          <ac:spMkLst>
            <pc:docMk/>
            <pc:sldMk cId="0" sldId="357"/>
            <ac:spMk id="52225" creationId="{CE7F72FA-1A35-5445-BC3B-B38C9D81276A}"/>
          </ac:spMkLst>
        </pc:spChg>
        <pc:picChg chg="add del mod">
          <ac:chgData name="Elisa Borghi" userId="d8210bf0-dc2a-4bb6-9158-e6f9e5806bbb" providerId="ADAL" clId="{73A7F63F-1B2C-48DF-9345-858FF9C6CC6E}" dt="2023-04-28T07:38:24.336" v="245" actId="478"/>
          <ac:picMkLst>
            <pc:docMk/>
            <pc:sldMk cId="0" sldId="357"/>
            <ac:picMk id="5" creationId="{4B6C90A9-AFDC-4480-99AA-EAA003AADF8B}"/>
          </ac:picMkLst>
        </pc:picChg>
        <pc:picChg chg="add mod">
          <ac:chgData name="Elisa Borghi" userId="d8210bf0-dc2a-4bb6-9158-e6f9e5806bbb" providerId="ADAL" clId="{73A7F63F-1B2C-48DF-9345-858FF9C6CC6E}" dt="2023-04-28T07:38:28.802" v="248" actId="14100"/>
          <ac:picMkLst>
            <pc:docMk/>
            <pc:sldMk cId="0" sldId="357"/>
            <ac:picMk id="8" creationId="{AFC75826-D4C2-4449-9CD8-BD84CD7EF497}"/>
          </ac:picMkLst>
        </pc:picChg>
        <pc:picChg chg="del">
          <ac:chgData name="Elisa Borghi" userId="d8210bf0-dc2a-4bb6-9158-e6f9e5806bbb" providerId="ADAL" clId="{73A7F63F-1B2C-48DF-9345-858FF9C6CC6E}" dt="2023-04-28T07:37:27.163" v="203" actId="478"/>
          <ac:picMkLst>
            <pc:docMk/>
            <pc:sldMk cId="0" sldId="357"/>
            <ac:picMk id="52228" creationId="{F10379CB-99FF-CE4F-8C14-F4A41CFDC606}"/>
          </ac:picMkLst>
        </pc:picChg>
      </pc:sldChg>
      <pc:sldChg chg="addSp delSp modSp">
        <pc:chgData name="Elisa Borghi" userId="d8210bf0-dc2a-4bb6-9158-e6f9e5806bbb" providerId="ADAL" clId="{73A7F63F-1B2C-48DF-9345-858FF9C6CC6E}" dt="2023-04-28T07:38:59.968" v="261" actId="1076"/>
        <pc:sldMkLst>
          <pc:docMk/>
          <pc:sldMk cId="0" sldId="359"/>
        </pc:sldMkLst>
        <pc:spChg chg="add del mod">
          <ac:chgData name="Elisa Borghi" userId="d8210bf0-dc2a-4bb6-9158-e6f9e5806bbb" providerId="ADAL" clId="{73A7F63F-1B2C-48DF-9345-858FF9C6CC6E}" dt="2023-04-28T07:38:47.125" v="254"/>
          <ac:spMkLst>
            <pc:docMk/>
            <pc:sldMk cId="0" sldId="359"/>
            <ac:spMk id="4" creationId="{ABA99A11-9219-4468-9DE1-AA7D7D7FE7B1}"/>
          </ac:spMkLst>
        </pc:spChg>
        <pc:spChg chg="add del mod">
          <ac:chgData name="Elisa Borghi" userId="d8210bf0-dc2a-4bb6-9158-e6f9e5806bbb" providerId="ADAL" clId="{73A7F63F-1B2C-48DF-9345-858FF9C6CC6E}" dt="2023-04-28T07:38:51.475" v="256"/>
          <ac:spMkLst>
            <pc:docMk/>
            <pc:sldMk cId="0" sldId="359"/>
            <ac:spMk id="8" creationId="{92EEEC09-2ED4-4843-999A-AEE5644D90A4}"/>
          </ac:spMkLst>
        </pc:spChg>
        <pc:spChg chg="add del mod">
          <ac:chgData name="Elisa Borghi" userId="d8210bf0-dc2a-4bb6-9158-e6f9e5806bbb" providerId="ADAL" clId="{73A7F63F-1B2C-48DF-9345-858FF9C6CC6E}" dt="2023-04-28T07:38:56.590" v="258"/>
          <ac:spMkLst>
            <pc:docMk/>
            <pc:sldMk cId="0" sldId="359"/>
            <ac:spMk id="11" creationId="{36922ECC-7498-4EDD-90EA-D54CE4E58465}"/>
          </ac:spMkLst>
        </pc:spChg>
        <pc:spChg chg="mod">
          <ac:chgData name="Elisa Borghi" userId="d8210bf0-dc2a-4bb6-9158-e6f9e5806bbb" providerId="ADAL" clId="{73A7F63F-1B2C-48DF-9345-858FF9C6CC6E}" dt="2023-04-28T07:38:58.794" v="260" actId="20577"/>
          <ac:spMkLst>
            <pc:docMk/>
            <pc:sldMk cId="0" sldId="359"/>
            <ac:spMk id="54273" creationId="{9213308A-8B8F-CC47-8786-DD773B57E388}"/>
          </ac:spMkLst>
        </pc:spChg>
        <pc:picChg chg="add del mod">
          <ac:chgData name="Elisa Borghi" userId="d8210bf0-dc2a-4bb6-9158-e6f9e5806bbb" providerId="ADAL" clId="{73A7F63F-1B2C-48DF-9345-858FF9C6CC6E}" dt="2023-04-28T07:38:44.801" v="253"/>
          <ac:picMkLst>
            <pc:docMk/>
            <pc:sldMk cId="0" sldId="359"/>
            <ac:picMk id="5" creationId="{4DB01145-7AB6-47EC-AD2A-D9A59743581A}"/>
          </ac:picMkLst>
        </pc:picChg>
        <pc:picChg chg="add del mod">
          <ac:chgData name="Elisa Borghi" userId="d8210bf0-dc2a-4bb6-9158-e6f9e5806bbb" providerId="ADAL" clId="{73A7F63F-1B2C-48DF-9345-858FF9C6CC6E}" dt="2023-04-28T07:38:50.431" v="255" actId="478"/>
          <ac:picMkLst>
            <pc:docMk/>
            <pc:sldMk cId="0" sldId="359"/>
            <ac:picMk id="6" creationId="{51EEB6DF-2974-4967-BD4F-7AB5526F38CD}"/>
          </ac:picMkLst>
        </pc:picChg>
        <pc:picChg chg="add del mod">
          <ac:chgData name="Elisa Borghi" userId="d8210bf0-dc2a-4bb6-9158-e6f9e5806bbb" providerId="ADAL" clId="{73A7F63F-1B2C-48DF-9345-858FF9C6CC6E}" dt="2023-04-28T07:38:54.873" v="257" actId="478"/>
          <ac:picMkLst>
            <pc:docMk/>
            <pc:sldMk cId="0" sldId="359"/>
            <ac:picMk id="9" creationId="{DC089333-0D39-45BA-B567-1B3C43BDBB10}"/>
          </ac:picMkLst>
        </pc:picChg>
        <pc:picChg chg="add mod">
          <ac:chgData name="Elisa Borghi" userId="d8210bf0-dc2a-4bb6-9158-e6f9e5806bbb" providerId="ADAL" clId="{73A7F63F-1B2C-48DF-9345-858FF9C6CC6E}" dt="2023-04-28T07:38:59.968" v="261" actId="1076"/>
          <ac:picMkLst>
            <pc:docMk/>
            <pc:sldMk cId="0" sldId="359"/>
            <ac:picMk id="12" creationId="{113054D9-2442-4E1D-8B4C-3EF599D02A86}"/>
          </ac:picMkLst>
        </pc:picChg>
        <pc:picChg chg="del">
          <ac:chgData name="Elisa Borghi" userId="d8210bf0-dc2a-4bb6-9158-e6f9e5806bbb" providerId="ADAL" clId="{73A7F63F-1B2C-48DF-9345-858FF9C6CC6E}" dt="2023-04-28T07:38:42.509" v="251" actId="478"/>
          <ac:picMkLst>
            <pc:docMk/>
            <pc:sldMk cId="0" sldId="359"/>
            <ac:picMk id="54276" creationId="{C4BF08C5-D550-F647-BC6B-BF6B2E249EB1}"/>
          </ac:picMkLst>
        </pc:picChg>
      </pc:sldChg>
      <pc:sldChg chg="del">
        <pc:chgData name="Elisa Borghi" userId="d8210bf0-dc2a-4bb6-9158-e6f9e5806bbb" providerId="ADAL" clId="{73A7F63F-1B2C-48DF-9345-858FF9C6CC6E}" dt="2023-04-28T07:40:54.939" v="265" actId="2696"/>
        <pc:sldMkLst>
          <pc:docMk/>
          <pc:sldMk cId="0" sldId="369"/>
        </pc:sldMkLst>
      </pc:sldChg>
      <pc:sldChg chg="del">
        <pc:chgData name="Elisa Borghi" userId="d8210bf0-dc2a-4bb6-9158-e6f9e5806bbb" providerId="ADAL" clId="{73A7F63F-1B2C-48DF-9345-858FF9C6CC6E}" dt="2023-04-28T07:40:54.939" v="266" actId="2696"/>
        <pc:sldMkLst>
          <pc:docMk/>
          <pc:sldMk cId="0" sldId="370"/>
        </pc:sldMkLst>
      </pc:sldChg>
      <pc:sldChg chg="del">
        <pc:chgData name="Elisa Borghi" userId="d8210bf0-dc2a-4bb6-9158-e6f9e5806bbb" providerId="ADAL" clId="{73A7F63F-1B2C-48DF-9345-858FF9C6CC6E}" dt="2023-04-28T07:40:54.939" v="267" actId="2696"/>
        <pc:sldMkLst>
          <pc:docMk/>
          <pc:sldMk cId="0" sldId="371"/>
        </pc:sldMkLst>
      </pc:sldChg>
      <pc:sldChg chg="del">
        <pc:chgData name="Elisa Borghi" userId="d8210bf0-dc2a-4bb6-9158-e6f9e5806bbb" providerId="ADAL" clId="{73A7F63F-1B2C-48DF-9345-858FF9C6CC6E}" dt="2023-04-28T07:40:54.955" v="268" actId="2696"/>
        <pc:sldMkLst>
          <pc:docMk/>
          <pc:sldMk cId="0" sldId="372"/>
        </pc:sldMkLst>
      </pc:sldChg>
      <pc:sldChg chg="addSp delSp modSp">
        <pc:chgData name="Elisa Borghi" userId="d8210bf0-dc2a-4bb6-9158-e6f9e5806bbb" providerId="ADAL" clId="{73A7F63F-1B2C-48DF-9345-858FF9C6CC6E}" dt="2023-04-28T07:34:04.635" v="3"/>
        <pc:sldMkLst>
          <pc:docMk/>
          <pc:sldMk cId="0" sldId="373"/>
        </pc:sldMkLst>
        <pc:spChg chg="add del mod">
          <ac:chgData name="Elisa Borghi" userId="d8210bf0-dc2a-4bb6-9158-e6f9e5806bbb" providerId="ADAL" clId="{73A7F63F-1B2C-48DF-9345-858FF9C6CC6E}" dt="2023-04-28T07:34:04.635" v="3"/>
          <ac:spMkLst>
            <pc:docMk/>
            <pc:sldMk cId="0" sldId="373"/>
            <ac:spMk id="4" creationId="{4DB6520A-7C3A-4DE3-9AE4-C050A5D49C8E}"/>
          </ac:spMkLst>
        </pc:spChg>
        <pc:picChg chg="add del mod">
          <ac:chgData name="Elisa Borghi" userId="d8210bf0-dc2a-4bb6-9158-e6f9e5806bbb" providerId="ADAL" clId="{73A7F63F-1B2C-48DF-9345-858FF9C6CC6E}" dt="2023-04-28T07:34:02.361" v="2"/>
          <ac:picMkLst>
            <pc:docMk/>
            <pc:sldMk cId="0" sldId="373"/>
            <ac:picMk id="5" creationId="{D174EEF8-5DDF-4993-856B-F95E9441ED7A}"/>
          </ac:picMkLst>
        </pc:picChg>
        <pc:picChg chg="add mod">
          <ac:chgData name="Elisa Borghi" userId="d8210bf0-dc2a-4bb6-9158-e6f9e5806bbb" providerId="ADAL" clId="{73A7F63F-1B2C-48DF-9345-858FF9C6CC6E}" dt="2023-04-28T07:34:04.635" v="3"/>
          <ac:picMkLst>
            <pc:docMk/>
            <pc:sldMk cId="0" sldId="373"/>
            <ac:picMk id="6" creationId="{316B98D6-BA35-4780-9C64-3A88A385425C}"/>
          </ac:picMkLst>
        </pc:picChg>
        <pc:picChg chg="del">
          <ac:chgData name="Elisa Borghi" userId="d8210bf0-dc2a-4bb6-9158-e6f9e5806bbb" providerId="ADAL" clId="{73A7F63F-1B2C-48DF-9345-858FF9C6CC6E}" dt="2023-04-28T07:34:00.294" v="0" actId="478"/>
          <ac:picMkLst>
            <pc:docMk/>
            <pc:sldMk cId="0" sldId="373"/>
            <ac:picMk id="45060" creationId="{453604C6-AEA8-6247-A9FA-155754F2C51A}"/>
          </ac:picMkLst>
        </pc:picChg>
      </pc:sldChg>
      <pc:sldChg chg="addSp delSp modSp">
        <pc:chgData name="Elisa Borghi" userId="d8210bf0-dc2a-4bb6-9158-e6f9e5806bbb" providerId="ADAL" clId="{73A7F63F-1B2C-48DF-9345-858FF9C6CC6E}" dt="2023-04-28T07:41:37.273" v="272" actId="20577"/>
        <pc:sldMkLst>
          <pc:docMk/>
          <pc:sldMk cId="0" sldId="374"/>
        </pc:sldMkLst>
        <pc:spChg chg="add del mod">
          <ac:chgData name="Elisa Borghi" userId="d8210bf0-dc2a-4bb6-9158-e6f9e5806bbb" providerId="ADAL" clId="{73A7F63F-1B2C-48DF-9345-858FF9C6CC6E}" dt="2023-04-28T07:41:35.274" v="270"/>
          <ac:spMkLst>
            <pc:docMk/>
            <pc:sldMk cId="0" sldId="374"/>
            <ac:spMk id="4" creationId="{EA182F92-7270-453D-8206-7C3F2391E43D}"/>
          </ac:spMkLst>
        </pc:spChg>
        <pc:spChg chg="mod">
          <ac:chgData name="Elisa Borghi" userId="d8210bf0-dc2a-4bb6-9158-e6f9e5806bbb" providerId="ADAL" clId="{73A7F63F-1B2C-48DF-9345-858FF9C6CC6E}" dt="2023-04-28T07:41:37.273" v="272" actId="20577"/>
          <ac:spMkLst>
            <pc:docMk/>
            <pc:sldMk cId="0" sldId="374"/>
            <ac:spMk id="103428" creationId="{225DC532-2B31-A245-A4C4-D947EEE98C7E}"/>
          </ac:spMkLst>
        </pc:spChg>
        <pc:picChg chg="add mod">
          <ac:chgData name="Elisa Borghi" userId="d8210bf0-dc2a-4bb6-9158-e6f9e5806bbb" providerId="ADAL" clId="{73A7F63F-1B2C-48DF-9345-858FF9C6CC6E}" dt="2023-04-28T07:41:35.274" v="270"/>
          <ac:picMkLst>
            <pc:docMk/>
            <pc:sldMk cId="0" sldId="374"/>
            <ac:picMk id="5" creationId="{19703D8F-716A-4D0B-8FEF-10B9C940A273}"/>
          </ac:picMkLst>
        </pc:picChg>
        <pc:picChg chg="del">
          <ac:chgData name="Elisa Borghi" userId="d8210bf0-dc2a-4bb6-9158-e6f9e5806bbb" providerId="ADAL" clId="{73A7F63F-1B2C-48DF-9345-858FF9C6CC6E}" dt="2023-04-28T07:41:33.643" v="269" actId="478"/>
          <ac:picMkLst>
            <pc:docMk/>
            <pc:sldMk cId="0" sldId="374"/>
            <ac:picMk id="103425" creationId="{F8C69787-A09B-3A4F-B574-C58806FE8DD1}"/>
          </ac:picMkLst>
        </pc:picChg>
      </pc:sldChg>
      <pc:sldChg chg="addSp delSp modSp">
        <pc:chgData name="Elisa Borghi" userId="d8210bf0-dc2a-4bb6-9158-e6f9e5806bbb" providerId="ADAL" clId="{73A7F63F-1B2C-48DF-9345-858FF9C6CC6E}" dt="2023-04-28T07:39:36.355" v="263"/>
        <pc:sldMkLst>
          <pc:docMk/>
          <pc:sldMk cId="0" sldId="386"/>
        </pc:sldMkLst>
        <pc:spChg chg="add del mod">
          <ac:chgData name="Elisa Borghi" userId="d8210bf0-dc2a-4bb6-9158-e6f9e5806bbb" providerId="ADAL" clId="{73A7F63F-1B2C-48DF-9345-858FF9C6CC6E}" dt="2023-04-28T07:39:36.355" v="263"/>
          <ac:spMkLst>
            <pc:docMk/>
            <pc:sldMk cId="0" sldId="386"/>
            <ac:spMk id="4" creationId="{86D82E49-3683-4B9F-B0E4-8018AC2FD4D3}"/>
          </ac:spMkLst>
        </pc:spChg>
        <pc:picChg chg="add mod">
          <ac:chgData name="Elisa Borghi" userId="d8210bf0-dc2a-4bb6-9158-e6f9e5806bbb" providerId="ADAL" clId="{73A7F63F-1B2C-48DF-9345-858FF9C6CC6E}" dt="2023-04-28T07:39:36.355" v="263"/>
          <ac:picMkLst>
            <pc:docMk/>
            <pc:sldMk cId="0" sldId="386"/>
            <ac:picMk id="5" creationId="{C196E91F-790E-4944-B353-B12014AB1850}"/>
          </ac:picMkLst>
        </pc:picChg>
        <pc:picChg chg="del">
          <ac:chgData name="Elisa Borghi" userId="d8210bf0-dc2a-4bb6-9158-e6f9e5806bbb" providerId="ADAL" clId="{73A7F63F-1B2C-48DF-9345-858FF9C6CC6E}" dt="2023-04-28T07:39:31.824" v="262" actId="478"/>
          <ac:picMkLst>
            <pc:docMk/>
            <pc:sldMk cId="0" sldId="386"/>
            <ac:picMk id="78852" creationId="{E259EB1E-08DF-724B-BE53-461560328869}"/>
          </ac:picMkLst>
        </pc:picChg>
      </pc:sldChg>
      <pc:sldChg chg="del">
        <pc:chgData name="Elisa Borghi" userId="d8210bf0-dc2a-4bb6-9158-e6f9e5806bbb" providerId="ADAL" clId="{73A7F63F-1B2C-48DF-9345-858FF9C6CC6E}" dt="2023-04-28T07:40:09.363" v="264" actId="2696"/>
        <pc:sldMkLst>
          <pc:docMk/>
          <pc:sldMk cId="0" sldId="388"/>
        </pc:sldMkLst>
      </pc:sldChg>
      <pc:sldChg chg="add">
        <pc:chgData name="Elisa Borghi" userId="d8210bf0-dc2a-4bb6-9158-e6f9e5806bbb" providerId="ADAL" clId="{73A7F63F-1B2C-48DF-9345-858FF9C6CC6E}" dt="2023-04-28T07:38:05.441" v="208"/>
        <pc:sldMkLst>
          <pc:docMk/>
          <pc:sldMk cId="1037929964" sldId="3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i="0" u="none" strike="noStrike" baseline="0">
                <a:effectLst/>
              </a:rPr>
              <a:t>Gross domestic product per capita, constant prices, 2017 US Dollars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Foglio1!$B$2:$AY$2</c:f>
              <c:numCache>
                <c:formatCode>#,##0.00</c:formatCode>
                <c:ptCount val="50"/>
                <c:pt idx="0">
                  <c:v>30036.325000000001</c:v>
                </c:pt>
                <c:pt idx="1">
                  <c:v>30328.232</c:v>
                </c:pt>
                <c:pt idx="2">
                  <c:v>30183.78</c:v>
                </c:pt>
                <c:pt idx="3">
                  <c:v>30931.004000000001</c:v>
                </c:pt>
                <c:pt idx="4">
                  <c:v>32205.972000000002</c:v>
                </c:pt>
                <c:pt idx="5">
                  <c:v>33190.800999999999</c:v>
                </c:pt>
                <c:pt idx="6">
                  <c:v>34070.256000000001</c:v>
                </c:pt>
                <c:pt idx="7">
                  <c:v>35136.196000000004</c:v>
                </c:pt>
                <c:pt idx="8">
                  <c:v>36553.705000000002</c:v>
                </c:pt>
                <c:pt idx="9">
                  <c:v>37734.550000000003</c:v>
                </c:pt>
                <c:pt idx="10">
                  <c:v>38545.218000000001</c:v>
                </c:pt>
                <c:pt idx="11">
                  <c:v>38795.523999999998</c:v>
                </c:pt>
                <c:pt idx="12">
                  <c:v>39091.828000000001</c:v>
                </c:pt>
                <c:pt idx="13">
                  <c:v>39088.699000000001</c:v>
                </c:pt>
                <c:pt idx="14">
                  <c:v>40128.292000000001</c:v>
                </c:pt>
                <c:pt idx="15">
                  <c:v>40784.627999999997</c:v>
                </c:pt>
                <c:pt idx="16">
                  <c:v>41743.169000000002</c:v>
                </c:pt>
                <c:pt idx="17">
                  <c:v>42939.709000000003</c:v>
                </c:pt>
                <c:pt idx="18">
                  <c:v>43875.639000000003</c:v>
                </c:pt>
                <c:pt idx="19">
                  <c:v>45176.025000000001</c:v>
                </c:pt>
                <c:pt idx="20">
                  <c:v>46758.74</c:v>
                </c:pt>
                <c:pt idx="21">
                  <c:v>47217.241999999998</c:v>
                </c:pt>
                <c:pt idx="22">
                  <c:v>47676.315000000002</c:v>
                </c:pt>
                <c:pt idx="23">
                  <c:v>48328.385999999999</c:v>
                </c:pt>
                <c:pt idx="24">
                  <c:v>49586.502</c:v>
                </c:pt>
                <c:pt idx="25">
                  <c:v>50653.222999999998</c:v>
                </c:pt>
                <c:pt idx="26">
                  <c:v>51880.964</c:v>
                </c:pt>
                <c:pt idx="27">
                  <c:v>52948.87</c:v>
                </c:pt>
                <c:pt idx="28">
                  <c:v>52753.633000000002</c:v>
                </c:pt>
                <c:pt idx="29">
                  <c:v>50660.2</c:v>
                </c:pt>
                <c:pt idx="30">
                  <c:v>51939.673999999999</c:v>
                </c:pt>
                <c:pt idx="31">
                  <c:v>52559.222999999998</c:v>
                </c:pt>
                <c:pt idx="32">
                  <c:v>52891.767</c:v>
                </c:pt>
                <c:pt idx="33">
                  <c:v>53427.595000000001</c:v>
                </c:pt>
                <c:pt idx="34">
                  <c:v>54286.966</c:v>
                </c:pt>
                <c:pt idx="35">
                  <c:v>55277.75</c:v>
                </c:pt>
                <c:pt idx="36">
                  <c:v>55995.745000000003</c:v>
                </c:pt>
                <c:pt idx="37">
                  <c:v>57197.798000000003</c:v>
                </c:pt>
                <c:pt idx="38">
                  <c:v>58249.599000000002</c:v>
                </c:pt>
                <c:pt idx="39">
                  <c:v>59092.766000000003</c:v>
                </c:pt>
                <c:pt idx="40">
                  <c:v>56450.18</c:v>
                </c:pt>
                <c:pt idx="41">
                  <c:v>59750.500999999997</c:v>
                </c:pt>
                <c:pt idx="42">
                  <c:v>61232.483999999997</c:v>
                </c:pt>
                <c:pt idx="43">
                  <c:v>61926.038</c:v>
                </c:pt>
                <c:pt idx="44">
                  <c:v>62733.415999999997</c:v>
                </c:pt>
                <c:pt idx="45">
                  <c:v>63649.012999999999</c:v>
                </c:pt>
                <c:pt idx="46">
                  <c:v>64597.963000000003</c:v>
                </c:pt>
                <c:pt idx="47">
                  <c:v>65544.554000000004</c:v>
                </c:pt>
                <c:pt idx="48">
                  <c:v>66483.922999999995</c:v>
                </c:pt>
                <c:pt idx="49">
                  <c:v>67410.701000000001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A-4254-8433-5F9274D2CC85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Major advanced economies (G7)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Foglio1!$B$3:$AY$3</c:f>
              <c:numCache>
                <c:formatCode>#,##0.00</c:formatCode>
                <c:ptCount val="50"/>
                <c:pt idx="0">
                  <c:v>32198.792000000001</c:v>
                </c:pt>
                <c:pt idx="1">
                  <c:v>32543.685000000001</c:v>
                </c:pt>
                <c:pt idx="2">
                  <c:v>32326.933000000001</c:v>
                </c:pt>
                <c:pt idx="3">
                  <c:v>33207.040999999997</c:v>
                </c:pt>
                <c:pt idx="4">
                  <c:v>34653.226000000002</c:v>
                </c:pt>
                <c:pt idx="5">
                  <c:v>35755.286999999997</c:v>
                </c:pt>
                <c:pt idx="6">
                  <c:v>36645.379000000001</c:v>
                </c:pt>
                <c:pt idx="7">
                  <c:v>37708.237999999998</c:v>
                </c:pt>
                <c:pt idx="8">
                  <c:v>39220.267999999996</c:v>
                </c:pt>
                <c:pt idx="9">
                  <c:v>40422.15</c:v>
                </c:pt>
                <c:pt idx="10">
                  <c:v>41177.000999999997</c:v>
                </c:pt>
                <c:pt idx="11">
                  <c:v>41313.313999999998</c:v>
                </c:pt>
                <c:pt idx="12">
                  <c:v>41855.752</c:v>
                </c:pt>
                <c:pt idx="13">
                  <c:v>41996.171000000002</c:v>
                </c:pt>
                <c:pt idx="14">
                  <c:v>42986.338000000003</c:v>
                </c:pt>
                <c:pt idx="15">
                  <c:v>43783.296999999999</c:v>
                </c:pt>
                <c:pt idx="16">
                  <c:v>44695.732000000004</c:v>
                </c:pt>
                <c:pt idx="17">
                  <c:v>45843.214999999997</c:v>
                </c:pt>
                <c:pt idx="18">
                  <c:v>46876.014999999999</c:v>
                </c:pt>
                <c:pt idx="19">
                  <c:v>48085.076000000001</c:v>
                </c:pt>
                <c:pt idx="20">
                  <c:v>49614.830999999998</c:v>
                </c:pt>
                <c:pt idx="21">
                  <c:v>49942.883000000002</c:v>
                </c:pt>
                <c:pt idx="22">
                  <c:v>50205.241999999998</c:v>
                </c:pt>
                <c:pt idx="23">
                  <c:v>50827.175999999999</c:v>
                </c:pt>
                <c:pt idx="24">
                  <c:v>51977.137000000002</c:v>
                </c:pt>
                <c:pt idx="25">
                  <c:v>52976.735999999997</c:v>
                </c:pt>
                <c:pt idx="26">
                  <c:v>54049.548999999999</c:v>
                </c:pt>
                <c:pt idx="27">
                  <c:v>54852.017999999996</c:v>
                </c:pt>
                <c:pt idx="28">
                  <c:v>54510.925000000003</c:v>
                </c:pt>
                <c:pt idx="29">
                  <c:v>52198.642</c:v>
                </c:pt>
                <c:pt idx="30">
                  <c:v>53427.946000000004</c:v>
                </c:pt>
                <c:pt idx="31">
                  <c:v>54030.915999999997</c:v>
                </c:pt>
                <c:pt idx="32">
                  <c:v>54482.411999999997</c:v>
                </c:pt>
                <c:pt idx="33">
                  <c:v>55048.038999999997</c:v>
                </c:pt>
                <c:pt idx="34">
                  <c:v>55851.894</c:v>
                </c:pt>
                <c:pt idx="35">
                  <c:v>56760.110999999997</c:v>
                </c:pt>
                <c:pt idx="36">
                  <c:v>57361.258000000002</c:v>
                </c:pt>
                <c:pt idx="37">
                  <c:v>58478.080999999998</c:v>
                </c:pt>
                <c:pt idx="38">
                  <c:v>59474.968000000001</c:v>
                </c:pt>
                <c:pt idx="39">
                  <c:v>60312.71</c:v>
                </c:pt>
                <c:pt idx="40">
                  <c:v>57500.057999999997</c:v>
                </c:pt>
                <c:pt idx="41">
                  <c:v>60733.158000000003</c:v>
                </c:pt>
                <c:pt idx="42">
                  <c:v>62111.49</c:v>
                </c:pt>
                <c:pt idx="43">
                  <c:v>62982.898999999998</c:v>
                </c:pt>
                <c:pt idx="44">
                  <c:v>63818.159</c:v>
                </c:pt>
                <c:pt idx="45">
                  <c:v>64720.404999999999</c:v>
                </c:pt>
                <c:pt idx="46">
                  <c:v>65648.535000000003</c:v>
                </c:pt>
                <c:pt idx="47">
                  <c:v>66591.255000000005</c:v>
                </c:pt>
                <c:pt idx="48">
                  <c:v>67523.104000000007</c:v>
                </c:pt>
                <c:pt idx="49">
                  <c:v>68441.61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FA-4254-8433-5F9274D2CC85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Other advanced economies (Advanced economies excluding G7 and euro area)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Foglio1!$B$4:$AY$4</c:f>
              <c:numCache>
                <c:formatCode>#,##0.00</c:formatCode>
                <c:ptCount val="50"/>
                <c:pt idx="0">
                  <c:v>20036.378000000001</c:v>
                </c:pt>
                <c:pt idx="1">
                  <c:v>20561.009999999998</c:v>
                </c:pt>
                <c:pt idx="2">
                  <c:v>20695.151999999998</c:v>
                </c:pt>
                <c:pt idx="3">
                  <c:v>21204.429</c:v>
                </c:pt>
                <c:pt idx="4">
                  <c:v>22330.85</c:v>
                </c:pt>
                <c:pt idx="5">
                  <c:v>23072.018</c:v>
                </c:pt>
                <c:pt idx="6">
                  <c:v>24062.021000000001</c:v>
                </c:pt>
                <c:pt idx="7">
                  <c:v>25284.313999999998</c:v>
                </c:pt>
                <c:pt idx="8">
                  <c:v>26314.99</c:v>
                </c:pt>
                <c:pt idx="9">
                  <c:v>27210.073</c:v>
                </c:pt>
                <c:pt idx="10">
                  <c:v>28031.785</c:v>
                </c:pt>
                <c:pt idx="11">
                  <c:v>28636.428</c:v>
                </c:pt>
                <c:pt idx="12">
                  <c:v>29390.728999999999</c:v>
                </c:pt>
                <c:pt idx="13">
                  <c:v>30259.144</c:v>
                </c:pt>
                <c:pt idx="14">
                  <c:v>31743.736000000001</c:v>
                </c:pt>
                <c:pt idx="15">
                  <c:v>32655.902999999998</c:v>
                </c:pt>
                <c:pt idx="16">
                  <c:v>33857.375999999997</c:v>
                </c:pt>
                <c:pt idx="17">
                  <c:v>35084.048000000003</c:v>
                </c:pt>
                <c:pt idx="18">
                  <c:v>35113.891000000003</c:v>
                </c:pt>
                <c:pt idx="19">
                  <c:v>36722.286999999997</c:v>
                </c:pt>
                <c:pt idx="20">
                  <c:v>38517.86</c:v>
                </c:pt>
                <c:pt idx="21">
                  <c:v>39093.957999999999</c:v>
                </c:pt>
                <c:pt idx="22">
                  <c:v>40325.089999999997</c:v>
                </c:pt>
                <c:pt idx="23">
                  <c:v>41168.936000000002</c:v>
                </c:pt>
                <c:pt idx="24">
                  <c:v>43028.07</c:v>
                </c:pt>
                <c:pt idx="25">
                  <c:v>44523.154999999999</c:v>
                </c:pt>
                <c:pt idx="26">
                  <c:v>46266.834999999999</c:v>
                </c:pt>
                <c:pt idx="27">
                  <c:v>48197.288999999997</c:v>
                </c:pt>
                <c:pt idx="28">
                  <c:v>48530.427000000003</c:v>
                </c:pt>
                <c:pt idx="29">
                  <c:v>47641.828000000001</c:v>
                </c:pt>
                <c:pt idx="30">
                  <c:v>50007.050999999999</c:v>
                </c:pt>
                <c:pt idx="31">
                  <c:v>51255.940999999999</c:v>
                </c:pt>
                <c:pt idx="32">
                  <c:v>51957.491000000002</c:v>
                </c:pt>
                <c:pt idx="33">
                  <c:v>52887.249000000003</c:v>
                </c:pt>
                <c:pt idx="34">
                  <c:v>54006.48</c:v>
                </c:pt>
                <c:pt idx="35">
                  <c:v>54811.404000000002</c:v>
                </c:pt>
                <c:pt idx="36">
                  <c:v>55814.917999999998</c:v>
                </c:pt>
                <c:pt idx="37">
                  <c:v>57195.256999999998</c:v>
                </c:pt>
                <c:pt idx="38">
                  <c:v>58369.542000000001</c:v>
                </c:pt>
                <c:pt idx="39">
                  <c:v>59135.178</c:v>
                </c:pt>
                <c:pt idx="40">
                  <c:v>57851.296999999999</c:v>
                </c:pt>
                <c:pt idx="41">
                  <c:v>61298.302000000003</c:v>
                </c:pt>
                <c:pt idx="42">
                  <c:v>62411.154999999999</c:v>
                </c:pt>
                <c:pt idx="43">
                  <c:v>62835.445</c:v>
                </c:pt>
                <c:pt idx="44">
                  <c:v>63782.436000000002</c:v>
                </c:pt>
                <c:pt idx="45">
                  <c:v>64896.076999999997</c:v>
                </c:pt>
                <c:pt idx="46">
                  <c:v>66093.304999999993</c:v>
                </c:pt>
                <c:pt idx="47">
                  <c:v>67220.740000000005</c:v>
                </c:pt>
                <c:pt idx="48">
                  <c:v>68369.764999999999</c:v>
                </c:pt>
                <c:pt idx="49">
                  <c:v>69489.316999999995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FA-4254-8433-5F9274D2CC85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Foglio1!$B$5:$AY$5</c:f>
              <c:numCache>
                <c:formatCode>#,##0.00</c:formatCode>
                <c:ptCount val="50"/>
                <c:pt idx="0">
                  <c:v>28988.412</c:v>
                </c:pt>
                <c:pt idx="1">
                  <c:v>28778.672999999999</c:v>
                </c:pt>
                <c:pt idx="2">
                  <c:v>28860.128000000001</c:v>
                </c:pt>
                <c:pt idx="3">
                  <c:v>29277.592000000001</c:v>
                </c:pt>
                <c:pt idx="4">
                  <c:v>29968.435000000001</c:v>
                </c:pt>
                <c:pt idx="5">
                  <c:v>30572.082999999999</c:v>
                </c:pt>
                <c:pt idx="6">
                  <c:v>31316.562000000002</c:v>
                </c:pt>
                <c:pt idx="7">
                  <c:v>32054.905999999999</c:v>
                </c:pt>
                <c:pt idx="8">
                  <c:v>33181.345000000001</c:v>
                </c:pt>
                <c:pt idx="9">
                  <c:v>34235.826999999997</c:v>
                </c:pt>
                <c:pt idx="10">
                  <c:v>34901.46</c:v>
                </c:pt>
                <c:pt idx="11">
                  <c:v>35195.182999999997</c:v>
                </c:pt>
                <c:pt idx="12">
                  <c:v>34966.17</c:v>
                </c:pt>
                <c:pt idx="13">
                  <c:v>34309.29</c:v>
                </c:pt>
                <c:pt idx="14">
                  <c:v>35184.658000000003</c:v>
                </c:pt>
                <c:pt idx="15">
                  <c:v>35769.362000000001</c:v>
                </c:pt>
                <c:pt idx="16">
                  <c:v>36463.728999999999</c:v>
                </c:pt>
                <c:pt idx="17">
                  <c:v>37363.493000000002</c:v>
                </c:pt>
                <c:pt idx="18">
                  <c:v>38421.911999999997</c:v>
                </c:pt>
                <c:pt idx="19">
                  <c:v>39476.190999999999</c:v>
                </c:pt>
                <c:pt idx="20">
                  <c:v>40981.154999999999</c:v>
                </c:pt>
                <c:pt idx="21">
                  <c:v>41831.358999999997</c:v>
                </c:pt>
                <c:pt idx="22">
                  <c:v>42259.031000000003</c:v>
                </c:pt>
                <c:pt idx="23">
                  <c:v>42594.682999999997</c:v>
                </c:pt>
                <c:pt idx="24">
                  <c:v>43602.097000000002</c:v>
                </c:pt>
                <c:pt idx="25">
                  <c:v>44363.830999999998</c:v>
                </c:pt>
                <c:pt idx="26">
                  <c:v>45876</c:v>
                </c:pt>
                <c:pt idx="27">
                  <c:v>47230.438999999998</c:v>
                </c:pt>
                <c:pt idx="28">
                  <c:v>47491.387000000002</c:v>
                </c:pt>
                <c:pt idx="29">
                  <c:v>45367.788</c:v>
                </c:pt>
                <c:pt idx="30">
                  <c:v>46210.654999999999</c:v>
                </c:pt>
                <c:pt idx="31">
                  <c:v>47026.33</c:v>
                </c:pt>
                <c:pt idx="32">
                  <c:v>46623.756999999998</c:v>
                </c:pt>
                <c:pt idx="33">
                  <c:v>46552.576000000001</c:v>
                </c:pt>
                <c:pt idx="34">
                  <c:v>47278.506999999998</c:v>
                </c:pt>
                <c:pt idx="35">
                  <c:v>48311.69</c:v>
                </c:pt>
                <c:pt idx="36">
                  <c:v>49156.029000000002</c:v>
                </c:pt>
                <c:pt idx="37">
                  <c:v>50549.347999999998</c:v>
                </c:pt>
                <c:pt idx="38">
                  <c:v>51579.743999999999</c:v>
                </c:pt>
                <c:pt idx="39">
                  <c:v>52503.311999999998</c:v>
                </c:pt>
                <c:pt idx="40">
                  <c:v>49455.99</c:v>
                </c:pt>
                <c:pt idx="41">
                  <c:v>52766.089</c:v>
                </c:pt>
                <c:pt idx="42">
                  <c:v>54590.203999999998</c:v>
                </c:pt>
                <c:pt idx="43">
                  <c:v>54681.466999999997</c:v>
                </c:pt>
                <c:pt idx="44">
                  <c:v>55140.584000000003</c:v>
                </c:pt>
                <c:pt idx="45">
                  <c:v>55903.216</c:v>
                </c:pt>
                <c:pt idx="46">
                  <c:v>56778.097000000002</c:v>
                </c:pt>
                <c:pt idx="47">
                  <c:v>57623.809000000001</c:v>
                </c:pt>
                <c:pt idx="48">
                  <c:v>58442.938999999998</c:v>
                </c:pt>
                <c:pt idx="49">
                  <c:v>59259.87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FA-4254-8433-5F9274D2CC85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ASEAN-5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Foglio1!$B$6:$AY$6</c:f>
              <c:numCache>
                <c:formatCode>#,##0.00</c:formatCode>
                <c:ptCount val="50"/>
                <c:pt idx="0">
                  <c:v>4257.2969999999996</c:v>
                </c:pt>
                <c:pt idx="1">
                  <c:v>4438.1719999999996</c:v>
                </c:pt>
                <c:pt idx="2">
                  <c:v>4513.7039999999997</c:v>
                </c:pt>
                <c:pt idx="3">
                  <c:v>4620.4539999999997</c:v>
                </c:pt>
                <c:pt idx="4">
                  <c:v>4719.0360000000001</c:v>
                </c:pt>
                <c:pt idx="5">
                  <c:v>4674.8810000000003</c:v>
                </c:pt>
                <c:pt idx="6">
                  <c:v>4814.7539999999999</c:v>
                </c:pt>
                <c:pt idx="7">
                  <c:v>5045.8509999999997</c:v>
                </c:pt>
                <c:pt idx="8">
                  <c:v>5387.893</c:v>
                </c:pt>
                <c:pt idx="9">
                  <c:v>5778.2420000000002</c:v>
                </c:pt>
                <c:pt idx="10">
                  <c:v>6155.6890000000003</c:v>
                </c:pt>
                <c:pt idx="11">
                  <c:v>6497.6270000000004</c:v>
                </c:pt>
                <c:pt idx="12">
                  <c:v>6809.1890000000003</c:v>
                </c:pt>
                <c:pt idx="13">
                  <c:v>7219.9610000000002</c:v>
                </c:pt>
                <c:pt idx="14">
                  <c:v>7644.9459999999999</c:v>
                </c:pt>
                <c:pt idx="15">
                  <c:v>8105.88</c:v>
                </c:pt>
                <c:pt idx="16">
                  <c:v>8522.6740000000009</c:v>
                </c:pt>
                <c:pt idx="17">
                  <c:v>8691.1959999999999</c:v>
                </c:pt>
                <c:pt idx="18">
                  <c:v>7802.0820000000003</c:v>
                </c:pt>
                <c:pt idx="19">
                  <c:v>7929.3689999999997</c:v>
                </c:pt>
                <c:pt idx="20">
                  <c:v>8293.9549999999999</c:v>
                </c:pt>
                <c:pt idx="21">
                  <c:v>8382.9969999999994</c:v>
                </c:pt>
                <c:pt idx="22">
                  <c:v>8658.4220000000005</c:v>
                </c:pt>
                <c:pt idx="23">
                  <c:v>9003.2900000000009</c:v>
                </c:pt>
                <c:pt idx="24">
                  <c:v>9419.5609999999997</c:v>
                </c:pt>
                <c:pt idx="25">
                  <c:v>9773.491</c:v>
                </c:pt>
                <c:pt idx="26">
                  <c:v>10184.455</c:v>
                </c:pt>
                <c:pt idx="27">
                  <c:v>10687.388999999999</c:v>
                </c:pt>
                <c:pt idx="28">
                  <c:v>11045.05</c:v>
                </c:pt>
                <c:pt idx="29">
                  <c:v>11089.886</c:v>
                </c:pt>
                <c:pt idx="30">
                  <c:v>11774.01</c:v>
                </c:pt>
                <c:pt idx="31">
                  <c:v>12121.991</c:v>
                </c:pt>
                <c:pt idx="32">
                  <c:v>12699.522000000001</c:v>
                </c:pt>
                <c:pt idx="33">
                  <c:v>13141.405000000001</c:v>
                </c:pt>
                <c:pt idx="34">
                  <c:v>13538.647999999999</c:v>
                </c:pt>
                <c:pt idx="35">
                  <c:v>13988.074000000001</c:v>
                </c:pt>
                <c:pt idx="36">
                  <c:v>14471.955</c:v>
                </c:pt>
                <c:pt idx="37">
                  <c:v>15055.619000000001</c:v>
                </c:pt>
                <c:pt idx="38">
                  <c:v>15633.749</c:v>
                </c:pt>
                <c:pt idx="39">
                  <c:v>16127.748</c:v>
                </c:pt>
                <c:pt idx="40">
                  <c:v>15240.712</c:v>
                </c:pt>
                <c:pt idx="41">
                  <c:v>15743.816999999999</c:v>
                </c:pt>
                <c:pt idx="42">
                  <c:v>16451.878000000001</c:v>
                </c:pt>
                <c:pt idx="43">
                  <c:v>16942.063999999998</c:v>
                </c:pt>
                <c:pt idx="44">
                  <c:v>17531.508000000002</c:v>
                </c:pt>
                <c:pt idx="45">
                  <c:v>18162.271000000001</c:v>
                </c:pt>
                <c:pt idx="46">
                  <c:v>18812.251</c:v>
                </c:pt>
                <c:pt idx="47">
                  <c:v>19490.044999999998</c:v>
                </c:pt>
                <c:pt idx="48">
                  <c:v>20198.816999999999</c:v>
                </c:pt>
                <c:pt idx="49">
                  <c:v>20940.275000000001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FA-4254-8433-5F9274D2CC85}"/>
            </c:ext>
          </c:extLst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Emerging market and developing economies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Foglio1!$B$7:$AY$7</c:f>
              <c:numCache>
                <c:formatCode>#,##0.00</c:formatCode>
                <c:ptCount val="50"/>
                <c:pt idx="0">
                  <c:v>4282.3720000000003</c:v>
                </c:pt>
                <c:pt idx="1">
                  <c:v>4275.5039999999999</c:v>
                </c:pt>
                <c:pt idx="2">
                  <c:v>4238.7250000000004</c:v>
                </c:pt>
                <c:pt idx="3">
                  <c:v>4216.1689999999999</c:v>
                </c:pt>
                <c:pt idx="4">
                  <c:v>4301.2110000000002</c:v>
                </c:pt>
                <c:pt idx="5">
                  <c:v>4363.4639999999999</c:v>
                </c:pt>
                <c:pt idx="6">
                  <c:v>4424.5280000000002</c:v>
                </c:pt>
                <c:pt idx="7">
                  <c:v>4503.8050000000003</c:v>
                </c:pt>
                <c:pt idx="8">
                  <c:v>4587.8389999999999</c:v>
                </c:pt>
                <c:pt idx="9">
                  <c:v>4628.1040000000003</c:v>
                </c:pt>
                <c:pt idx="10">
                  <c:v>5577.4570000000003</c:v>
                </c:pt>
                <c:pt idx="11">
                  <c:v>5757.2849999999999</c:v>
                </c:pt>
                <c:pt idx="12">
                  <c:v>5712.8789999999999</c:v>
                </c:pt>
                <c:pt idx="13">
                  <c:v>5736.7929999999997</c:v>
                </c:pt>
                <c:pt idx="14">
                  <c:v>5733.0410000000002</c:v>
                </c:pt>
                <c:pt idx="15">
                  <c:v>5826.7120000000004</c:v>
                </c:pt>
                <c:pt idx="16">
                  <c:v>5991.9939999999997</c:v>
                </c:pt>
                <c:pt idx="17">
                  <c:v>6162.3339999999998</c:v>
                </c:pt>
                <c:pt idx="18">
                  <c:v>6140.9309999999996</c:v>
                </c:pt>
                <c:pt idx="19">
                  <c:v>6268.0540000000001</c:v>
                </c:pt>
                <c:pt idx="20">
                  <c:v>6522.7939999999999</c:v>
                </c:pt>
                <c:pt idx="21">
                  <c:v>6667.4570000000003</c:v>
                </c:pt>
                <c:pt idx="22">
                  <c:v>6832.692</c:v>
                </c:pt>
                <c:pt idx="23">
                  <c:v>7149.817</c:v>
                </c:pt>
                <c:pt idx="24">
                  <c:v>7590.8050000000003</c:v>
                </c:pt>
                <c:pt idx="25">
                  <c:v>7997.442</c:v>
                </c:pt>
                <c:pt idx="26">
                  <c:v>8497.8700000000008</c:v>
                </c:pt>
                <c:pt idx="27">
                  <c:v>9057.4629999999997</c:v>
                </c:pt>
                <c:pt idx="28">
                  <c:v>9425.8050000000003</c:v>
                </c:pt>
                <c:pt idx="29">
                  <c:v>9485.0650000000005</c:v>
                </c:pt>
                <c:pt idx="30">
                  <c:v>10019.172</c:v>
                </c:pt>
                <c:pt idx="31">
                  <c:v>10468.482</c:v>
                </c:pt>
                <c:pt idx="32">
                  <c:v>10816.584999999999</c:v>
                </c:pt>
                <c:pt idx="33">
                  <c:v>11179.839</c:v>
                </c:pt>
                <c:pt idx="34">
                  <c:v>11517.144</c:v>
                </c:pt>
                <c:pt idx="35">
                  <c:v>11818.348</c:v>
                </c:pt>
                <c:pt idx="36">
                  <c:v>12145.05</c:v>
                </c:pt>
                <c:pt idx="37">
                  <c:v>12543.201999999999</c:v>
                </c:pt>
                <c:pt idx="38">
                  <c:v>12963.503000000001</c:v>
                </c:pt>
                <c:pt idx="39">
                  <c:v>13272.977999999999</c:v>
                </c:pt>
                <c:pt idx="40">
                  <c:v>12861.605</c:v>
                </c:pt>
                <c:pt idx="41">
                  <c:v>13619.964</c:v>
                </c:pt>
                <c:pt idx="42">
                  <c:v>14017.478999999999</c:v>
                </c:pt>
                <c:pt idx="43">
                  <c:v>14485.325999999999</c:v>
                </c:pt>
                <c:pt idx="44">
                  <c:v>15014.714</c:v>
                </c:pt>
                <c:pt idx="45">
                  <c:v>15482.409</c:v>
                </c:pt>
                <c:pt idx="46">
                  <c:v>15964.523999999999</c:v>
                </c:pt>
                <c:pt idx="47">
                  <c:v>16435.258000000002</c:v>
                </c:pt>
                <c:pt idx="48">
                  <c:v>16909.267</c:v>
                </c:pt>
                <c:pt idx="49">
                  <c:v>17395.877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FA-4254-8433-5F9274D2CC85}"/>
            </c:ext>
          </c:extLst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Emerging and developing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Foglio1!$B$8:$AY$8</c:f>
              <c:numCache>
                <c:formatCode>#,##0.00</c:formatCode>
                <c:ptCount val="50"/>
                <c:pt idx="0">
                  <c:v>1540.5989999999999</c:v>
                </c:pt>
                <c:pt idx="1">
                  <c:v>1599.5360000000001</c:v>
                </c:pt>
                <c:pt idx="2">
                  <c:v>1646.338</c:v>
                </c:pt>
                <c:pt idx="3">
                  <c:v>1727.7539999999999</c:v>
                </c:pt>
                <c:pt idx="4">
                  <c:v>1815.9839999999999</c:v>
                </c:pt>
                <c:pt idx="5">
                  <c:v>1903.8009999999999</c:v>
                </c:pt>
                <c:pt idx="6">
                  <c:v>1980.626</c:v>
                </c:pt>
                <c:pt idx="7">
                  <c:v>2074.2820000000002</c:v>
                </c:pt>
                <c:pt idx="8">
                  <c:v>2224.0500000000002</c:v>
                </c:pt>
                <c:pt idx="9">
                  <c:v>2318.0259999999998</c:v>
                </c:pt>
                <c:pt idx="10">
                  <c:v>2412.5120000000002</c:v>
                </c:pt>
                <c:pt idx="11">
                  <c:v>2507.0479999999998</c:v>
                </c:pt>
                <c:pt idx="12">
                  <c:v>2676.4250000000002</c:v>
                </c:pt>
                <c:pt idx="13">
                  <c:v>2862.3119999999999</c:v>
                </c:pt>
                <c:pt idx="14">
                  <c:v>3072.7719999999999</c:v>
                </c:pt>
                <c:pt idx="15">
                  <c:v>3291.259</c:v>
                </c:pt>
                <c:pt idx="16">
                  <c:v>3509.134</c:v>
                </c:pt>
                <c:pt idx="17">
                  <c:v>3660.9989999999998</c:v>
                </c:pt>
                <c:pt idx="18">
                  <c:v>3654.9679999999998</c:v>
                </c:pt>
                <c:pt idx="19">
                  <c:v>3842.817</c:v>
                </c:pt>
                <c:pt idx="20">
                  <c:v>4032.9110000000001</c:v>
                </c:pt>
                <c:pt idx="21">
                  <c:v>4215.4309999999996</c:v>
                </c:pt>
                <c:pt idx="22">
                  <c:v>4430.2070000000003</c:v>
                </c:pt>
                <c:pt idx="23">
                  <c:v>4735.3770000000004</c:v>
                </c:pt>
                <c:pt idx="24">
                  <c:v>5070.8770000000004</c:v>
                </c:pt>
                <c:pt idx="25">
                  <c:v>5455.3310000000001</c:v>
                </c:pt>
                <c:pt idx="26">
                  <c:v>5914.5469999999996</c:v>
                </c:pt>
                <c:pt idx="27">
                  <c:v>6464.8559999999998</c:v>
                </c:pt>
                <c:pt idx="28">
                  <c:v>6839.1660000000002</c:v>
                </c:pt>
                <c:pt idx="29">
                  <c:v>7267.21</c:v>
                </c:pt>
                <c:pt idx="30">
                  <c:v>7852.4530000000004</c:v>
                </c:pt>
                <c:pt idx="31">
                  <c:v>8348.0889999999999</c:v>
                </c:pt>
                <c:pt idx="32">
                  <c:v>8831.56</c:v>
                </c:pt>
                <c:pt idx="33">
                  <c:v>9339.6489999999994</c:v>
                </c:pt>
                <c:pt idx="34">
                  <c:v>9877.634</c:v>
                </c:pt>
                <c:pt idx="35">
                  <c:v>10455.278</c:v>
                </c:pt>
                <c:pt idx="36">
                  <c:v>11058.751</c:v>
                </c:pt>
                <c:pt idx="37">
                  <c:v>11683.438</c:v>
                </c:pt>
                <c:pt idx="38">
                  <c:v>12331.458000000001</c:v>
                </c:pt>
                <c:pt idx="39">
                  <c:v>12880.268</c:v>
                </c:pt>
                <c:pt idx="40">
                  <c:v>12700.87</c:v>
                </c:pt>
                <c:pt idx="41">
                  <c:v>13594.508</c:v>
                </c:pt>
                <c:pt idx="42">
                  <c:v>14120.989</c:v>
                </c:pt>
                <c:pt idx="43">
                  <c:v>14856.276</c:v>
                </c:pt>
                <c:pt idx="44">
                  <c:v>15559.543</c:v>
                </c:pt>
                <c:pt idx="45">
                  <c:v>16250.159</c:v>
                </c:pt>
                <c:pt idx="46">
                  <c:v>16954.428</c:v>
                </c:pt>
                <c:pt idx="47">
                  <c:v>17644.519</c:v>
                </c:pt>
                <c:pt idx="48">
                  <c:v>18346.671999999999</c:v>
                </c:pt>
                <c:pt idx="49">
                  <c:v>19074.226999999999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4FA-4254-8433-5F9274D2CC85}"/>
            </c:ext>
          </c:extLst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Emerging and developing Europe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Foglio1!$B$9:$AY$9</c:f>
              <c:numCache>
                <c:formatCode>#,##0.00</c:formatCode>
                <c:ptCount val="50"/>
                <c:pt idx="0">
                  <c:v>13025.319</c:v>
                </c:pt>
                <c:pt idx="1">
                  <c:v>12718.245999999999</c:v>
                </c:pt>
                <c:pt idx="2">
                  <c:v>12712.544</c:v>
                </c:pt>
                <c:pt idx="3">
                  <c:v>13114.300999999999</c:v>
                </c:pt>
                <c:pt idx="4">
                  <c:v>13473.483</c:v>
                </c:pt>
                <c:pt idx="5">
                  <c:v>13628.358</c:v>
                </c:pt>
                <c:pt idx="6">
                  <c:v>14049.055</c:v>
                </c:pt>
                <c:pt idx="7">
                  <c:v>14550.603999999999</c:v>
                </c:pt>
                <c:pt idx="8">
                  <c:v>14657.011</c:v>
                </c:pt>
                <c:pt idx="9">
                  <c:v>14527.272999999999</c:v>
                </c:pt>
                <c:pt idx="10">
                  <c:v>21925.838</c:v>
                </c:pt>
                <c:pt idx="11">
                  <c:v>20580.173999999999</c:v>
                </c:pt>
                <c:pt idx="12">
                  <c:v>18346.042000000001</c:v>
                </c:pt>
                <c:pt idx="13">
                  <c:v>17226.819</c:v>
                </c:pt>
                <c:pt idx="14">
                  <c:v>15467.785</c:v>
                </c:pt>
                <c:pt idx="15">
                  <c:v>15215.494000000001</c:v>
                </c:pt>
                <c:pt idx="16">
                  <c:v>15002.602999999999</c:v>
                </c:pt>
                <c:pt idx="17">
                  <c:v>15299.17</c:v>
                </c:pt>
                <c:pt idx="18">
                  <c:v>15064.998</c:v>
                </c:pt>
                <c:pt idx="19">
                  <c:v>15398.335999999999</c:v>
                </c:pt>
                <c:pt idx="20">
                  <c:v>16550.154999999999</c:v>
                </c:pt>
                <c:pt idx="21">
                  <c:v>17094.972000000002</c:v>
                </c:pt>
                <c:pt idx="22">
                  <c:v>17954.162</c:v>
                </c:pt>
                <c:pt idx="23">
                  <c:v>19122.841</c:v>
                </c:pt>
                <c:pt idx="24">
                  <c:v>20644.633000000002</c:v>
                </c:pt>
                <c:pt idx="25">
                  <c:v>21914.103999999999</c:v>
                </c:pt>
                <c:pt idx="26">
                  <c:v>23567.197</c:v>
                </c:pt>
                <c:pt idx="27">
                  <c:v>25302.933000000001</c:v>
                </c:pt>
                <c:pt idx="28">
                  <c:v>26424.317999999999</c:v>
                </c:pt>
                <c:pt idx="29">
                  <c:v>24708.482</c:v>
                </c:pt>
                <c:pt idx="30">
                  <c:v>25711.724999999999</c:v>
                </c:pt>
                <c:pt idx="31">
                  <c:v>27013.941999999999</c:v>
                </c:pt>
                <c:pt idx="32">
                  <c:v>27775.203000000001</c:v>
                </c:pt>
                <c:pt idx="33">
                  <c:v>28396.48</c:v>
                </c:pt>
                <c:pt idx="34">
                  <c:v>28758.938999999998</c:v>
                </c:pt>
                <c:pt idx="35">
                  <c:v>28740.562999999998</c:v>
                </c:pt>
                <c:pt idx="36">
                  <c:v>29098.391</c:v>
                </c:pt>
                <c:pt idx="37">
                  <c:v>30143.855</c:v>
                </c:pt>
                <c:pt idx="38">
                  <c:v>31151.780999999999</c:v>
                </c:pt>
                <c:pt idx="39">
                  <c:v>31872.043000000001</c:v>
                </c:pt>
                <c:pt idx="40">
                  <c:v>31298.007000000001</c:v>
                </c:pt>
                <c:pt idx="41">
                  <c:v>33612.012999999999</c:v>
                </c:pt>
                <c:pt idx="42">
                  <c:v>34299.631000000001</c:v>
                </c:pt>
                <c:pt idx="43">
                  <c:v>35546.466999999997</c:v>
                </c:pt>
                <c:pt idx="44">
                  <c:v>36763.125</c:v>
                </c:pt>
                <c:pt idx="45">
                  <c:v>37685.714</c:v>
                </c:pt>
                <c:pt idx="46">
                  <c:v>38526.737999999998</c:v>
                </c:pt>
                <c:pt idx="47">
                  <c:v>39470.262999999999</c:v>
                </c:pt>
                <c:pt idx="48">
                  <c:v>40495.165000000001</c:v>
                </c:pt>
                <c:pt idx="49">
                  <c:v>41561.510999999999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4FA-4254-8433-5F9274D2CC85}"/>
            </c:ext>
          </c:extLst>
        </c:ser>
        <c:ser>
          <c:idx val="8"/>
          <c:order val="8"/>
          <c:tx>
            <c:strRef>
              <c:f>Foglio1!$A$10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Foglio1!$B$10:$AY$10</c:f>
              <c:numCache>
                <c:formatCode>#,##0.00</c:formatCode>
                <c:ptCount val="50"/>
                <c:pt idx="0">
                  <c:v>13920.721</c:v>
                </c:pt>
                <c:pt idx="1">
                  <c:v>13699.701999999999</c:v>
                </c:pt>
                <c:pt idx="2">
                  <c:v>13332.995999999999</c:v>
                </c:pt>
                <c:pt idx="3">
                  <c:v>12644.141</c:v>
                </c:pt>
                <c:pt idx="4">
                  <c:v>12861.127</c:v>
                </c:pt>
                <c:pt idx="5">
                  <c:v>12964.991</c:v>
                </c:pt>
                <c:pt idx="6">
                  <c:v>13200.098</c:v>
                </c:pt>
                <c:pt idx="7">
                  <c:v>13375.851000000001</c:v>
                </c:pt>
                <c:pt idx="8">
                  <c:v>13242.683000000001</c:v>
                </c:pt>
                <c:pt idx="9">
                  <c:v>13067.216</c:v>
                </c:pt>
                <c:pt idx="10">
                  <c:v>12829.513000000001</c:v>
                </c:pt>
                <c:pt idx="11">
                  <c:v>13072.582</c:v>
                </c:pt>
                <c:pt idx="12">
                  <c:v>13276.537</c:v>
                </c:pt>
                <c:pt idx="13">
                  <c:v>13576.382</c:v>
                </c:pt>
                <c:pt idx="14">
                  <c:v>13860.953</c:v>
                </c:pt>
                <c:pt idx="15">
                  <c:v>13772.633</c:v>
                </c:pt>
                <c:pt idx="16">
                  <c:v>13979.468000000001</c:v>
                </c:pt>
                <c:pt idx="17">
                  <c:v>14512.552</c:v>
                </c:pt>
                <c:pt idx="18">
                  <c:v>14686.288</c:v>
                </c:pt>
                <c:pt idx="19">
                  <c:v>14475.004999999999</c:v>
                </c:pt>
                <c:pt idx="20">
                  <c:v>14737.923000000001</c:v>
                </c:pt>
                <c:pt idx="21">
                  <c:v>14602.828</c:v>
                </c:pt>
                <c:pt idx="22">
                  <c:v>14401.395</c:v>
                </c:pt>
                <c:pt idx="23">
                  <c:v>14500.62</c:v>
                </c:pt>
                <c:pt idx="24">
                  <c:v>15168.269</c:v>
                </c:pt>
                <c:pt idx="25">
                  <c:v>15635.691000000001</c:v>
                </c:pt>
                <c:pt idx="26">
                  <c:v>16302.126</c:v>
                </c:pt>
                <c:pt idx="27">
                  <c:v>16998.255000000001</c:v>
                </c:pt>
                <c:pt idx="28">
                  <c:v>17444.687000000002</c:v>
                </c:pt>
                <c:pt idx="29">
                  <c:v>16833.64</c:v>
                </c:pt>
                <c:pt idx="30">
                  <c:v>17648.578000000001</c:v>
                </c:pt>
                <c:pt idx="31">
                  <c:v>18255.735000000001</c:v>
                </c:pt>
                <c:pt idx="32">
                  <c:v>18569.912</c:v>
                </c:pt>
                <c:pt idx="33">
                  <c:v>18891.027999999998</c:v>
                </c:pt>
                <c:pt idx="34">
                  <c:v>18916.260999999999</c:v>
                </c:pt>
                <c:pt idx="35">
                  <c:v>18749.302</c:v>
                </c:pt>
                <c:pt idx="36">
                  <c:v>18372.348000000002</c:v>
                </c:pt>
                <c:pt idx="37">
                  <c:v>18435.688999999998</c:v>
                </c:pt>
                <c:pt idx="38">
                  <c:v>18472.328000000001</c:v>
                </c:pt>
                <c:pt idx="39">
                  <c:v>18297.87</c:v>
                </c:pt>
                <c:pt idx="40">
                  <c:v>16845.843000000001</c:v>
                </c:pt>
                <c:pt idx="41">
                  <c:v>17951.788</c:v>
                </c:pt>
                <c:pt idx="42">
                  <c:v>18575.993999999999</c:v>
                </c:pt>
                <c:pt idx="43">
                  <c:v>18849.948</c:v>
                </c:pt>
                <c:pt idx="44">
                  <c:v>19082.383999999998</c:v>
                </c:pt>
                <c:pt idx="45">
                  <c:v>19417.773000000001</c:v>
                </c:pt>
                <c:pt idx="46">
                  <c:v>19800.203000000001</c:v>
                </c:pt>
                <c:pt idx="47">
                  <c:v>20209.602999999999</c:v>
                </c:pt>
                <c:pt idx="48">
                  <c:v>20614.059000000001</c:v>
                </c:pt>
                <c:pt idx="49">
                  <c:v>21010.863000000001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4FA-4254-8433-5F9274D2CC85}"/>
            </c:ext>
          </c:extLst>
        </c:ser>
        <c:ser>
          <c:idx val="9"/>
          <c:order val="9"/>
          <c:tx>
            <c:strRef>
              <c:f>Foglio1!$A$11</c:f>
              <c:strCache>
                <c:ptCount val="1"/>
                <c:pt idx="0">
                  <c:v>Middle East and Central Asia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Foglio1!$B$11:$AY$11</c:f>
              <c:numCache>
                <c:formatCode>#,##0.00</c:formatCode>
                <c:ptCount val="50"/>
                <c:pt idx="0">
                  <c:v>10609.088</c:v>
                </c:pt>
                <c:pt idx="1">
                  <c:v>10349.641</c:v>
                </c:pt>
                <c:pt idx="2">
                  <c:v>10022.64</c:v>
                </c:pt>
                <c:pt idx="3">
                  <c:v>9832.3770000000004</c:v>
                </c:pt>
                <c:pt idx="4">
                  <c:v>9571.9830000000002</c:v>
                </c:pt>
                <c:pt idx="5">
                  <c:v>9439.7559999999994</c:v>
                </c:pt>
                <c:pt idx="6">
                  <c:v>9021.5450000000001</c:v>
                </c:pt>
                <c:pt idx="7">
                  <c:v>8844.7759999999998</c:v>
                </c:pt>
                <c:pt idx="8">
                  <c:v>8754.8629999999994</c:v>
                </c:pt>
                <c:pt idx="9">
                  <c:v>8806.7139999999999</c:v>
                </c:pt>
                <c:pt idx="10">
                  <c:v>8940.99</c:v>
                </c:pt>
                <c:pt idx="11">
                  <c:v>9272.9330000000009</c:v>
                </c:pt>
                <c:pt idx="12">
                  <c:v>9018.0030000000006</c:v>
                </c:pt>
                <c:pt idx="13">
                  <c:v>8929.98</c:v>
                </c:pt>
                <c:pt idx="14">
                  <c:v>8827.2630000000008</c:v>
                </c:pt>
                <c:pt idx="15">
                  <c:v>8819.4290000000001</c:v>
                </c:pt>
                <c:pt idx="16">
                  <c:v>9053.3889999999992</c:v>
                </c:pt>
                <c:pt idx="17">
                  <c:v>9171.8729999999996</c:v>
                </c:pt>
                <c:pt idx="18">
                  <c:v>9348.52</c:v>
                </c:pt>
                <c:pt idx="19">
                  <c:v>9433.8919999999998</c:v>
                </c:pt>
                <c:pt idx="20">
                  <c:v>9776.2810000000009</c:v>
                </c:pt>
                <c:pt idx="21">
                  <c:v>9923.616</c:v>
                </c:pt>
                <c:pt idx="22">
                  <c:v>9768.5570000000007</c:v>
                </c:pt>
                <c:pt idx="23">
                  <c:v>10081.834999999999</c:v>
                </c:pt>
                <c:pt idx="24">
                  <c:v>10682.901</c:v>
                </c:pt>
                <c:pt idx="25">
                  <c:v>11081.429</c:v>
                </c:pt>
                <c:pt idx="26">
                  <c:v>11530.486999999999</c:v>
                </c:pt>
                <c:pt idx="27">
                  <c:v>11954.642</c:v>
                </c:pt>
                <c:pt idx="28">
                  <c:v>12249.134</c:v>
                </c:pt>
                <c:pt idx="29">
                  <c:v>12177.121999999999</c:v>
                </c:pt>
                <c:pt idx="30">
                  <c:v>12535.005999999999</c:v>
                </c:pt>
                <c:pt idx="31">
                  <c:v>12884.647999999999</c:v>
                </c:pt>
                <c:pt idx="32">
                  <c:v>12824.013999999999</c:v>
                </c:pt>
                <c:pt idx="33">
                  <c:v>12885.12</c:v>
                </c:pt>
                <c:pt idx="34">
                  <c:v>12977.841</c:v>
                </c:pt>
                <c:pt idx="35">
                  <c:v>13030.637000000001</c:v>
                </c:pt>
                <c:pt idx="36">
                  <c:v>13285.502</c:v>
                </c:pt>
                <c:pt idx="37">
                  <c:v>13292.040999999999</c:v>
                </c:pt>
                <c:pt idx="38">
                  <c:v>13419.187</c:v>
                </c:pt>
                <c:pt idx="39">
                  <c:v>13435.843999999999</c:v>
                </c:pt>
                <c:pt idx="40">
                  <c:v>12855.861999999999</c:v>
                </c:pt>
                <c:pt idx="41">
                  <c:v>13204.288</c:v>
                </c:pt>
                <c:pt idx="42">
                  <c:v>13636.421</c:v>
                </c:pt>
                <c:pt idx="43">
                  <c:v>13650.455</c:v>
                </c:pt>
                <c:pt idx="44">
                  <c:v>14305.641</c:v>
                </c:pt>
                <c:pt idx="45">
                  <c:v>14609.259</c:v>
                </c:pt>
                <c:pt idx="46">
                  <c:v>14951.099</c:v>
                </c:pt>
                <c:pt idx="47">
                  <c:v>15266.397000000001</c:v>
                </c:pt>
                <c:pt idx="48">
                  <c:v>15565.057000000001</c:v>
                </c:pt>
                <c:pt idx="49">
                  <c:v>15869.117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4FA-4254-8433-5F9274D2CC85}"/>
            </c:ext>
          </c:extLst>
        </c:ser>
        <c:ser>
          <c:idx val="10"/>
          <c:order val="10"/>
          <c:tx>
            <c:strRef>
              <c:f>Foglio1!$A$12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Foglio1!$B$1:$AY$1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Foglio1!$B$12:$AY$12</c:f>
              <c:numCache>
                <c:formatCode>#,##0.00</c:formatCode>
                <c:ptCount val="50"/>
                <c:pt idx="0">
                  <c:v>3768.9059999999999</c:v>
                </c:pt>
                <c:pt idx="1">
                  <c:v>3778.277</c:v>
                </c:pt>
                <c:pt idx="2">
                  <c:v>3693.4589999999998</c:v>
                </c:pt>
                <c:pt idx="3">
                  <c:v>3588.212</c:v>
                </c:pt>
                <c:pt idx="4">
                  <c:v>3606.0039999999999</c:v>
                </c:pt>
                <c:pt idx="5">
                  <c:v>3537.5450000000001</c:v>
                </c:pt>
                <c:pt idx="6">
                  <c:v>3539.8649999999998</c:v>
                </c:pt>
                <c:pt idx="7">
                  <c:v>3528.5360000000001</c:v>
                </c:pt>
                <c:pt idx="8">
                  <c:v>3557.9540000000002</c:v>
                </c:pt>
                <c:pt idx="9">
                  <c:v>3544.346</c:v>
                </c:pt>
                <c:pt idx="10">
                  <c:v>3426.0140000000001</c:v>
                </c:pt>
                <c:pt idx="11">
                  <c:v>3327.1439999999998</c:v>
                </c:pt>
                <c:pt idx="12">
                  <c:v>3221.2150000000001</c:v>
                </c:pt>
                <c:pt idx="13">
                  <c:v>3168.2710000000002</c:v>
                </c:pt>
                <c:pt idx="14">
                  <c:v>3132.3429999999998</c:v>
                </c:pt>
                <c:pt idx="15">
                  <c:v>3167.761</c:v>
                </c:pt>
                <c:pt idx="16">
                  <c:v>3228.5320000000002</c:v>
                </c:pt>
                <c:pt idx="17">
                  <c:v>3240.489</c:v>
                </c:pt>
                <c:pt idx="18">
                  <c:v>3290.6680000000001</c:v>
                </c:pt>
                <c:pt idx="19">
                  <c:v>3275.761</c:v>
                </c:pt>
                <c:pt idx="20">
                  <c:v>3289.192</c:v>
                </c:pt>
                <c:pt idx="21">
                  <c:v>3343.8440000000001</c:v>
                </c:pt>
                <c:pt idx="22">
                  <c:v>3445.038</c:v>
                </c:pt>
                <c:pt idx="23">
                  <c:v>3503.8159999999998</c:v>
                </c:pt>
                <c:pt idx="24">
                  <c:v>3640.1959999999999</c:v>
                </c:pt>
                <c:pt idx="25">
                  <c:v>3764.9940000000001</c:v>
                </c:pt>
                <c:pt idx="26">
                  <c:v>3882.9589999999998</c:v>
                </c:pt>
                <c:pt idx="27">
                  <c:v>4022.123</c:v>
                </c:pt>
                <c:pt idx="28">
                  <c:v>4126.3609999999999</c:v>
                </c:pt>
                <c:pt idx="29">
                  <c:v>4156.2280000000001</c:v>
                </c:pt>
                <c:pt idx="30">
                  <c:v>4318.6499999999996</c:v>
                </c:pt>
                <c:pt idx="31">
                  <c:v>4389.2240000000002</c:v>
                </c:pt>
                <c:pt idx="32">
                  <c:v>4471.3890000000001</c:v>
                </c:pt>
                <c:pt idx="33">
                  <c:v>4561.6260000000002</c:v>
                </c:pt>
                <c:pt idx="34">
                  <c:v>4655.9669999999996</c:v>
                </c:pt>
                <c:pt idx="35">
                  <c:v>4676.1030000000001</c:v>
                </c:pt>
                <c:pt idx="36">
                  <c:v>4612.4189999999999</c:v>
                </c:pt>
                <c:pt idx="37">
                  <c:v>4618.402</c:v>
                </c:pt>
                <c:pt idx="38">
                  <c:v>4643.7759999999998</c:v>
                </c:pt>
                <c:pt idx="39">
                  <c:v>4663.5559999999996</c:v>
                </c:pt>
                <c:pt idx="40">
                  <c:v>4463.6850000000004</c:v>
                </c:pt>
                <c:pt idx="41">
                  <c:v>4558.0200000000004</c:v>
                </c:pt>
                <c:pt idx="42">
                  <c:v>4623.8180000000002</c:v>
                </c:pt>
                <c:pt idx="43">
                  <c:v>4666.0739999999996</c:v>
                </c:pt>
                <c:pt idx="44">
                  <c:v>4708.8270000000002</c:v>
                </c:pt>
                <c:pt idx="45">
                  <c:v>4782.3109999999997</c:v>
                </c:pt>
                <c:pt idx="46">
                  <c:v>4862.3429999999998</c:v>
                </c:pt>
                <c:pt idx="47">
                  <c:v>4942.7430000000004</c:v>
                </c:pt>
                <c:pt idx="48">
                  <c:v>5026.259</c:v>
                </c:pt>
                <c:pt idx="49">
                  <c:v>5113.6989999999996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4FA-4254-8433-5F9274D2C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441183"/>
        <c:axId val="1177451583"/>
      </c:lineChart>
      <c:catAx>
        <c:axId val="117744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451583"/>
        <c:crosses val="autoZero"/>
        <c:auto val="1"/>
        <c:lblAlgn val="ctr"/>
        <c:lblOffset val="100"/>
        <c:noMultiLvlLbl val="0"/>
      </c:catAx>
      <c:valAx>
        <c:axId val="117745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441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449E24CA-B4EC-4D49-B5B2-72FDA56960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2055F5F3-C3E0-614E-B793-8BEC129CCE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DB09DAE8-E718-B849-8791-5B7C2995B4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27579090-AF75-E74B-B730-326DBB67C3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8B0E5B8-8AC6-D747-8E12-592889BC70E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D758135E-2091-6C45-A338-B9FDB4CC0B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6D3B1B76-15A4-5D4E-AFF8-4FDE8B6B38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963040F3-106D-454D-9D8E-C00BFBFC5A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69204C30-E40C-3E48-9918-B5CB585431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2A4788B3-A964-CF46-B49A-45DDFBDFB4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BD84ADF8-A7A3-EC4F-ACB9-1A089CBA7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E368492-EA9F-9647-B8CB-5B13714C1DA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EB77EC-C01F-D547-B19F-7864FA2894F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97F053BF-6A4B-874E-B330-DF63A5F3B0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57001926-795E-A84F-A905-7B4B169322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02281C30-D62D-924B-85D3-423C07E7500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C774A7-A024-9840-B606-8A565ECE2F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71BAEC-F1B7-CB4E-BFFA-A4D3612D21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9E34-7169-0B44-9FA7-F04802F58A2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621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12916B-DB22-B84F-8CC1-8CC269C556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6F920F-A132-6949-B224-212991737B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0D85-AA6D-3F45-8D5B-9DD7699F18A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1714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733599-C353-E34E-B139-2D94DE33EE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51A6F291-7A04-FD41-B9E7-7AFDFC01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B05791C6-8EC0-FD4A-A09B-239BEDEF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31CDAB76-85A5-2A4E-81E3-3D7D6F06D7E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AA98BBD-7474-4C4A-A85A-C5510D58B0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5BF242F6-CC43-4F40-89BA-E685A7DBA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8C41F44C-8705-C542-9D5D-1EF022D525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6FD6A5D0-564C-954F-9C88-E33209575A05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5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62281A-9DC2-3C49-983D-F9F2E55BE4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206643-0F64-0E45-BF94-44650CB7A7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2DAC-F3B2-634D-9D4C-B8419186A3A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4674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5463D5-AA63-2F4B-A536-AB27420591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75C21A-74AD-F147-8DEC-8A778992ED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22D8-0E87-F046-9DFE-EDD0BEFA4DF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2196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82AAC-19AF-9B40-9287-75A3AF77C3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E80F4-6B26-CB42-87B7-7C44B73B21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4992-13DA-3B4E-A5B6-2BC169D796E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569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CDF95C-2DDD-7949-A5F9-9FCB548A05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CB035B7-4B65-1646-BA28-D67B615EF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1805D-166D-3642-90A2-7C2CDEB3809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6446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71DD50-9C83-8E4C-804B-BFA9536C3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9BF10A-6876-D740-A6B5-7EF8A0D2D3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AA43-0026-CF41-A997-BDD475EE3EB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788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17707E7-A776-AC49-9B3A-96BA81E335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2E80F71-3BA2-C941-92F8-3AF039B638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52C4-5AE6-BE48-8006-14452C8931D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5426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8625B7-A52F-2C43-8F6E-FFF0E30FE7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D04195-681F-BC47-8686-672F72AB05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02C6-39C1-D046-B001-A33223E474E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456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C24652-8710-9E4C-A525-85EAA517F4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590F21-77D5-0D42-8BB0-4FF2657473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0B0C6-E41C-E841-878F-87F76F0D0C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6606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727C7-68AA-B64C-A272-4E029A2CC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12288-3A39-9749-B62F-464E4FD2F7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EE81-52DC-2944-AFF8-E89DAB75841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2449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701B95-E162-1340-8FB4-19F2146067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30A0F6-F212-8A40-AA60-54DD653F29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C15B-31C2-2D4E-8453-CA2C005BD20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91152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7E53B7-B667-8C42-9217-FE28E89F40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637329-2A31-B64B-8AE5-67C3C09265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BCD2-F59B-584A-8FFA-AAF2D2888E1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0482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5B80946-774E-C14E-A6BF-C3771B9FB8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CA22FC1E-3130-894F-A90E-EB3E9E681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7BEE8B08-58EE-C14B-AB52-3C39421F9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844287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2C998E-2922-0343-AAAD-034D17C8A8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E485-0959-874F-A806-44B89787406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73E994-72B9-A857-8459-93AF650395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440586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C0F98C-123D-1941-95A0-7A1DE7757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BA7F8E-1C5D-4946-9B47-9DBC0BE358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63AD-72D1-E741-8C5F-C16D6D38B33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69957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B0FA82-A184-B344-B457-F41EF02CF0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AC5BB7F-0183-F54A-BA00-15588AB1A6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F6A1-6E82-1246-B0FE-EF6AB02C749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9917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086AB-8A2D-9148-A60D-266B70233F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52FFB-9408-5D42-9887-2FEEA18FA8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05FF-5558-E549-8014-1F3673DD94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84051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E90B180-9781-2D42-9D11-5BFA71C87D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B5E984D-0469-9E46-A5EC-DD71BFB48A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9058-A0EC-BC4E-AD25-BCE1A87DDF4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46483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1F4E4AA-6AE2-E146-8526-084BBFFEEF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E844F91-86EA-3642-BDE2-12BA2765C5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68CB-5E47-594D-B4D5-9D4D91E1120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090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A3CF2E-A8B7-3B44-A863-3E13545E9A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C843A1-9C1D-F748-B541-25C60F913D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CDB5-6D0D-0743-8718-DCD6C437446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47678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3499BF-071C-7B4A-AFEB-4A01488125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09341C-AA90-EA45-840C-087FB58377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D1E0-B372-184A-A926-636FB1C256D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72097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FB3006-A5CE-DF4E-95F9-9131C85BFC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B3D4A05-70E8-6846-A936-2144D8696A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F86F-B035-DE47-BE7B-D67732AF4D6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58928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52C86F-C465-4049-B7F7-A99FAD394D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CC4BA8-7CEC-2A4D-B79A-28B215B287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54D9-3790-E844-BD8E-ECFF70ABCC1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87196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FE9C4A-A5EC-8F42-8A7C-38AB4E9CAA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B847DA3-F3B9-5943-99DE-9E0EF2578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AA47-DEAB-AE41-995F-F6BDADFB85D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96409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623D55E-584B-AB4C-9123-113F4E99FC5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F860C263-D46A-F246-BB48-835A0BA597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018BBFA8-106F-E44F-ABAA-427D30CF4D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1991463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685583-E437-2C4F-86AF-5574764340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6915-38CE-0346-85C2-0AAB60F163B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4D94B8-E851-A8AD-FFF1-635C765DB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3162341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C039ED-C406-2144-8492-742FB07F69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A061-CA58-8A4C-AEBE-20EAFB3280B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8642EB-6C51-7423-F3D7-345779980E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1618338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BFD4AB9-AC5D-9E4B-92A4-B8A8D95063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B7AD-CD08-4547-82B3-0069B0DCFE2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B70BD-B542-80C1-09E9-61EF9C23BF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4158857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94864-45C4-EB4A-9BEA-901F8AB8F8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034A-BBDA-C542-861A-C67F40B42D3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DEC5F8B-C379-83A0-3BB5-9721555E5A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3618396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35374C1-9077-074A-B51F-AFB4A2002A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D216-0005-2B4F-80E0-BDFC087CA03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B6D5E6-3833-83A3-C717-B62062CF6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20061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45AA2E-F91A-F64A-AC68-DDA04E829D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28354-3254-4840-A8CD-14851D98E6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0CE4-59DE-0346-AD93-9A3EC025720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88336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22298EA6-070D-364E-9753-203CB68E1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B2AB-37FA-2645-87E6-63F6DA0B741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EE00AA-EEE4-2EA9-4BF1-E3354170F7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2165837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466F29-144D-CB4F-A90D-D80C28E84A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BE75247-A93B-9A4B-9241-9BC630E7B4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7DD7-F1D0-2742-8FB3-8F2358194FF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99962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4FFD7-5BA3-AD44-A299-32C347409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7E3C081-60C2-2F4F-93E4-799D3C3FF4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690B-B0D7-3C47-A8CB-C8ADCD0EF3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30272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B79284-4DC2-7A46-A7B2-4C1DD068A3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51FA96-6A48-454E-BA14-81E35DB4B5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757D-C3D6-7C43-90CF-AF7178D29B0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12133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DB60E0-B0E1-3043-8C37-2E072C399D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16ADB59-22AC-484C-95AD-1F56D10767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1508-0ABB-7448-B87A-3BF08EB4255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0405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952E37-58D7-7F4F-BBF5-D11F52DAE5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2ED162-D001-D947-ADB4-BFDE16AE52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CFC7-7423-FB49-8A99-5580296D7A2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558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38A262-9866-764C-981C-1C7A53FC7B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CB89EA-4CCE-1C4E-89BB-8CBEE96007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AC58-143D-F346-9359-854E2AFE13E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0361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31CA8E7-7448-E44A-9DB7-F4DB6274DE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884BDCD-EB4D-AC46-A78B-79B1C23CFF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041C-76E9-7844-9FF8-E4C929E71EA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806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2367C2-B12C-6540-BA12-DDFF1A3C62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8BBF08-6CE8-334C-9276-4E778F8F73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68A6-0E3C-CB4E-AD82-5DA2F88F756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6521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77C86-0F85-7B4E-87EE-54EA21A11E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4BAB5-8373-8749-B91B-808A0E86FE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5EF3-7063-3F41-9DD7-4DF0E3F8BF6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25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3F71D2AB-76AF-5342-A930-65A5711DCC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6D44003-1A23-4D43-8A78-C5EE2815E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2742BDD-9088-194A-B666-824DCFA31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2643EC64-D40A-3543-B7EF-B53F744106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58AD0D6C-9621-5148-BE9A-2C6312A156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D569A6-8781-7A4B-9207-B852B89AFF2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8DDB91BC-E49D-B74F-A88C-A5B46985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BA0D543F-1ECA-4740-8C77-E8231B549A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30D0F5E-03D3-C743-891C-6E6A8FB34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3AAF23E-43EC-1C46-9F91-028256D16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D6627F2F-B11A-AD46-BAF6-6EB1F30E28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FA50017C-D096-454C-A75F-0ACA4ACAB4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92D6A4-59EF-8B4E-943E-99B1D02672C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7F2858CF-6A89-9045-A7F6-B8368052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C1C40FF0-6110-1745-B321-D01CBC9C44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4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574BFE5-29A8-154E-BBB1-A90046080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69406A1-C358-C648-937D-0C5779975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3A864A7F-42F9-674C-B0A0-4247801C42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 dirty="0"/>
              <a:t>© 2023 Pearson – Krugman, Obstfeld, Melitz - </a:t>
            </a:r>
            <a:r>
              <a:rPr lang="en-US" altLang="it-IT" i="1" dirty="0"/>
              <a:t>Economia </a:t>
            </a:r>
            <a:r>
              <a:rPr lang="en-US" altLang="it-IT" i="1" dirty="0" err="1"/>
              <a:t>internazionale</a:t>
            </a:r>
            <a:r>
              <a:rPr lang="en-US" altLang="it-IT" i="1" dirty="0"/>
              <a:t> 2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757A8301-E25D-4E48-A7DC-D42DC191D6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555BC3-7CB6-844B-85E0-58D93A3FCCB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7A53DAA-3B3F-4AD9-4AC7-64E186309A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B2A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2B6D1E79-070E-884C-A0F6-6B903073EC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3BE7542-6C99-1D48-A02A-D592DB54E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</a:t>
            </a:r>
            <a:endParaRPr lang="en-US" altLang="it-IT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9239111-65D3-7E4F-89E8-934A8C9D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/>
              <a:t>Click to edit Master text styles</a:t>
            </a:r>
          </a:p>
          <a:p>
            <a:pPr lvl="1"/>
            <a:r>
              <a:rPr lang="en-US" altLang="it-IT" dirty="0"/>
              <a:t>Second level</a:t>
            </a:r>
          </a:p>
          <a:p>
            <a:pPr lvl="2"/>
            <a:r>
              <a:rPr lang="en-US" altLang="it-IT" dirty="0"/>
              <a:t>Third level</a:t>
            </a:r>
          </a:p>
          <a:p>
            <a:pPr lvl="3"/>
            <a:r>
              <a:rPr lang="en-US" altLang="it-IT" dirty="0"/>
              <a:t>Fourth level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7E4BC164-AAB5-D443-91A3-94D253BB77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9B05C6-1307-CC4B-9FDB-CEBD04E54A7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8164282-C310-9DA2-ABDA-99D8674824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64685B3-416A-E0EB-B172-E532EA0C08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2</a:t>
            </a:r>
            <a:endParaRPr lang="en-US" altLang="it-IT" i="1" dirty="0"/>
          </a:p>
        </p:txBody>
      </p:sp>
    </p:spTree>
    <p:extLst>
      <p:ext uri="{BB962C8B-B14F-4D97-AF65-F5344CB8AC3E}">
        <p14:creationId xmlns:p14="http://schemas.microsoft.com/office/powerpoint/2010/main" val="333837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B2A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atalogapi.worldbank.org/ddhxext/ResourceDownload?resource_unique_id=DR0090755" TargetMode="External"/><Relationship Id="rId2" Type="http://schemas.openxmlformats.org/officeDocument/2006/relationships/hyperlink" Target="https://datahelpdesk.worldbank.org/knowledgebase/articles/906519-world-bank-country-and-lending-groups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hyperlink" Target="https://datacatalogapi.worldbank.org/ddhxext/ResourceDownload?resource_unique_id=DR009075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6EB9A578-A1F1-1D0C-3FA4-FD847A0C68EF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DB91AE3F-8B18-6B47-03AE-79E2C240654F}"/>
              </a:ext>
            </a:extLst>
          </p:cNvPr>
          <p:cNvSpPr txBox="1">
            <a:spLocks/>
          </p:cNvSpPr>
          <p:nvPr/>
        </p:nvSpPr>
        <p:spPr>
          <a:xfrm>
            <a:off x="879612" y="2895116"/>
            <a:ext cx="4071649" cy="1902036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11</a:t>
            </a:r>
          </a:p>
          <a:p>
            <a:pPr marL="0" marR="0" lvl="0" indent="0" algn="l" defTabSz="685817" rtl="0" eaLnBrk="0" fontAlgn="base" latinLnBrk="0" hangingPunct="0">
              <a:lnSpc>
                <a:spcPts val="30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paesi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via di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crescita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crisi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riforma</a:t>
            </a: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194ACE-D5E2-CA46-A569-8E415A0BB81A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</a:p>
        </p:txBody>
      </p:sp>
      <p:pic>
        <p:nvPicPr>
          <p:cNvPr id="13" name="Immagine 1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C27425CE-4C85-E606-D173-DAF26E03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281" y="893895"/>
            <a:ext cx="3622276" cy="48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8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CE7F72FA-1A35-5445-BC3B-B38C9D812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 b="0" dirty="0"/>
              <a:t>Figura 11.1 </a:t>
            </a:r>
            <a:r>
              <a:rPr lang="it-IT" altLang="it-IT" dirty="0" smtClean="0"/>
              <a:t>Dati più recenti: WEO </a:t>
            </a:r>
            <a:r>
              <a:rPr lang="it-IT" altLang="it-IT" dirty="0" err="1" smtClean="0"/>
              <a:t>October</a:t>
            </a:r>
            <a:r>
              <a:rPr lang="it-IT" altLang="it-IT" dirty="0" smtClean="0"/>
              <a:t> 2024</a:t>
            </a:r>
            <a:endParaRPr lang="it-IT" altLang="it-IT" dirty="0"/>
          </a:p>
        </p:txBody>
      </p:sp>
      <p:sp>
        <p:nvSpPr>
          <p:cNvPr id="52227" name="Segnaposto numero diapositiva 4">
            <a:extLst>
              <a:ext uri="{FF2B5EF4-FFF2-40B4-BE49-F238E27FC236}">
                <a16:creationId xmlns:a16="http://schemas.microsoft.com/office/drawing/2014/main" id="{E5569126-1D24-7347-8013-C936DD306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D56AEFF-5ECE-B347-869B-78208C76B0C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1989F9-2978-D99C-7CF9-8BD0BD115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2" y="1052736"/>
            <a:ext cx="8455565" cy="48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1E17EB9-789E-B24B-A5B2-820D43F3E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Caratteristiche dei PVS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66505A0-EEC4-3844-BEA4-6FC0854CAF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7835900" cy="4848225"/>
          </a:xfrm>
        </p:spPr>
        <p:txBody>
          <a:bodyPr/>
          <a:lstStyle/>
          <a:p>
            <a:pPr indent="-533400" eaLnBrk="1" hangingPunct="1">
              <a:spcBef>
                <a:spcPct val="20000"/>
              </a:spcBef>
              <a:defRPr/>
            </a:pPr>
            <a:r>
              <a:rPr lang="it-IT" altLang="it-IT" sz="2400" dirty="0"/>
              <a:t>I paesi a basso reddito hanno almeno alcune delle seguenti caratteristiche che contribuiscono alla povertà.</a:t>
            </a:r>
          </a:p>
          <a:p>
            <a:pPr marL="533400" indent="-533400" eaLnBrk="1" hangingPunct="1">
              <a:spcBef>
                <a:spcPct val="20000"/>
              </a:spcBef>
              <a:buFont typeface="Times" charset="0"/>
              <a:buAutoNum type="arabicPeriod"/>
              <a:defRPr/>
            </a:pPr>
            <a:r>
              <a:rPr lang="it-IT" altLang="it-IT" sz="2400" dirty="0">
                <a:solidFill>
                  <a:srgbClr val="FF0000"/>
                </a:solidFill>
              </a:rPr>
              <a:t>Controllo pubblico dell’economia</a:t>
            </a:r>
            <a:r>
              <a:rPr lang="it-IT" altLang="it-IT" sz="240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restrizioni al commercio;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controllo diretto della produzione nelle industrie e alto livello di spesa pubblica in rapporto al PNL;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controllo diretto delle transazioni finanziarie;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minor concorrenza che riduce </a:t>
            </a:r>
            <a:r>
              <a:rPr lang="it-IT" altLang="it-IT" dirty="0" smtClean="0"/>
              <a:t>l’innovazione. </a:t>
            </a:r>
            <a:r>
              <a:rPr lang="it-IT" altLang="it-IT" dirty="0"/>
              <a:t>L</a:t>
            </a:r>
            <a:r>
              <a:rPr lang="it-IT" altLang="it-IT" dirty="0" smtClean="0"/>
              <a:t>a </a:t>
            </a:r>
            <a:r>
              <a:rPr lang="it-IT" altLang="it-IT" dirty="0"/>
              <a:t>mancanza di prezzi di mercato impedisce un’allocazione efficiente delle risorse.</a:t>
            </a:r>
          </a:p>
        </p:txBody>
      </p:sp>
      <p:sp>
        <p:nvSpPr>
          <p:cNvPr id="48132" name="Segnaposto numero diapositiva 4">
            <a:extLst>
              <a:ext uri="{FF2B5EF4-FFF2-40B4-BE49-F238E27FC236}">
                <a16:creationId xmlns:a16="http://schemas.microsoft.com/office/drawing/2014/main" id="{08CEC469-F9B1-E742-8B18-2FA0637AB820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A8454CE4-4E70-AF4D-9256-572FC77C096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7C36729-AEE6-6854-BA09-C04597D5D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11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DF011F-1054-64A0-B55C-DB3F83D2B2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81A9DF8-7084-4641-8868-BD427928A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19A2CDB-C75D-3840-B43B-71691D0E1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7835900" cy="464343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 startAt="2"/>
            </a:pPr>
            <a:r>
              <a:rPr lang="it-IT" altLang="it-IT" sz="2400" dirty="0"/>
              <a:t>Politiche macroeconomiche non sostenibili che causano </a:t>
            </a:r>
            <a:r>
              <a:rPr lang="it-IT" altLang="it-IT" sz="2400" dirty="0">
                <a:solidFill>
                  <a:srgbClr val="FF0000"/>
                </a:solidFill>
              </a:rPr>
              <a:t>alta inflazione </a:t>
            </a:r>
            <a:r>
              <a:rPr lang="it-IT" altLang="it-IT" sz="2400" dirty="0"/>
              <a:t>e rendono </a:t>
            </a:r>
            <a:r>
              <a:rPr lang="it-IT" altLang="it-IT" sz="2400" dirty="0">
                <a:solidFill>
                  <a:srgbClr val="FF0000"/>
                </a:solidFill>
              </a:rPr>
              <a:t>instabili produzione e occupazione</a:t>
            </a:r>
            <a:r>
              <a:rPr lang="it-IT" altLang="it-IT" sz="2400" dirty="0"/>
              <a:t>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Se i governi non possono pagare i debiti attraverso le tasse, possono stampare moneta per finanziarli.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Il </a:t>
            </a:r>
            <a:r>
              <a:rPr lang="it-IT" altLang="it-IT" b="1" dirty="0"/>
              <a:t>signoraggio </a:t>
            </a:r>
            <a:r>
              <a:rPr lang="it-IT" altLang="it-IT" dirty="0"/>
              <a:t>è il pagamento di beni e servizi reali attraverso l’emissione di moneta.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Il signoraggio generalmente porta ad alta inflazione.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L’alta inflazione riduce il valore reale del debito che il governo deve ripagare e agisce come una “tassa” sui finanziatori.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Un’inflazione alta e variabile è costosa per la società: anche produzione e occupazione variabili sono costose.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CF9F2160-03FD-4441-B37A-3B2A71A9A959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FF64734B-4FF4-0C48-8DE0-E482CF1E38A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3A4E93-07B6-D8C1-3469-EFFF78603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12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98A469-44D3-636E-F9F1-1077A2175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020ECF47-6857-4547-8C7F-D2F20865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DA2FDBC-D29B-914A-AFFC-5248E2302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7835900" cy="4929188"/>
          </a:xfrm>
        </p:spPr>
        <p:txBody>
          <a:bodyPr/>
          <a:lstStyle/>
          <a:p>
            <a:pPr marL="533400" lvl="1" indent="-533400" eaLnBrk="1" hangingPunct="1">
              <a:lnSpc>
                <a:spcPct val="90000"/>
              </a:lnSpc>
              <a:buFont typeface="Times" charset="0"/>
              <a:buAutoNum type="arabicPeriod" startAt="3"/>
              <a:defRPr/>
            </a:pPr>
            <a:r>
              <a:rPr lang="it-IT" altLang="it-IT" sz="2200" dirty="0"/>
              <a:t>Una </a:t>
            </a:r>
            <a:r>
              <a:rPr lang="it-IT" altLang="it-IT" sz="2200" dirty="0">
                <a:solidFill>
                  <a:srgbClr val="FF0000"/>
                </a:solidFill>
              </a:rPr>
              <a:t>debole attuazione delle regolamentazioni bancarie e finanziarie </a:t>
            </a:r>
            <a:r>
              <a:rPr lang="it-IT" altLang="it-IT" sz="2200" dirty="0"/>
              <a:t>(es: mancanza di ispezioni, di restrizioni sulle attività e di requisiti di capitalizzazione) permette alle banche e alle imprese di intraprendere attività rischiose o anche fraudolente e rende i risparmiatori meno propensi a prestare a queste istituzioni.</a:t>
            </a:r>
          </a:p>
          <a:p>
            <a:pPr marL="533400" lvl="1" indent="-533400" eaLnBrk="1" hangingPunct="1">
              <a:lnSpc>
                <a:spcPct val="90000"/>
              </a:lnSpc>
              <a:buFont typeface="Times" charset="0"/>
              <a:buAutoNum type="arabicPeriod" startAt="3"/>
              <a:defRPr/>
            </a:pPr>
            <a:r>
              <a:rPr lang="it-IT" sz="2200" dirty="0"/>
              <a:t>Quando non sono totalmente fissi (come in Cina), i tassi di cambio tendono a essere fortemente controllati dal governo. Storicamente molti PVS tendono a fissare il tasso di cambio per decreto governativo invece che attraverso il </a:t>
            </a:r>
            <a:r>
              <a:rPr lang="it-IT" sz="2200" dirty="0" smtClean="0"/>
              <a:t>mercato</a:t>
            </a:r>
            <a:endParaRPr lang="it-IT" sz="2200" dirty="0"/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id="{A0BD70E1-9EDC-1F42-9AAC-F9077CAE343A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08EDE9E-7763-A048-99C7-8CBBC6955D3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5D92669-CBD3-1B37-647F-D954E5FA6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13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442F55-8EEF-89D4-F286-F0480B74FF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8296CE29-381A-5A43-80B3-B687B30BC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C5E5F8-2B5F-BF47-AC2C-B64BA0DC3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it-IT" sz="2200" dirty="0">
                <a:solidFill>
                  <a:srgbClr val="FF0000"/>
                </a:solidFill>
              </a:rPr>
              <a:t>Le risorse naturali o i prodotti agricoli costituiscono una quota importante delle esportazioni di molti PVS</a:t>
            </a:r>
            <a:r>
              <a:rPr lang="it-IT" sz="2200" dirty="0"/>
              <a:t>, per esempio il petrolio russo, il legno malese, l’oro sudafricano e il caffè colombiano</a:t>
            </a:r>
            <a:r>
              <a:rPr lang="it-IT" altLang="it-IT" sz="2200" dirty="0"/>
              <a:t>.</a:t>
            </a:r>
          </a:p>
          <a:p>
            <a:pPr marL="533400" indent="-533400" eaLnBrk="1" hangingPunct="1">
              <a:buFont typeface="Times" charset="0"/>
              <a:buAutoNum type="arabicPeriod" startAt="6"/>
              <a:defRPr/>
            </a:pPr>
            <a:r>
              <a:rPr lang="it-IT" altLang="it-IT" sz="2200" dirty="0"/>
              <a:t>Economia </a:t>
            </a:r>
            <a:r>
              <a:rPr lang="it-IT" altLang="it-IT" sz="2200" dirty="0">
                <a:solidFill>
                  <a:srgbClr val="FF0000"/>
                </a:solidFill>
              </a:rPr>
              <a:t>sommersa</a:t>
            </a:r>
            <a:r>
              <a:rPr lang="it-IT" altLang="it-IT" sz="2200" dirty="0"/>
              <a:t> di grandi dimensioni rispetto al PIL ufficiale e </a:t>
            </a:r>
            <a:r>
              <a:rPr lang="it-IT" altLang="it-IT" sz="2200" dirty="0">
                <a:solidFill>
                  <a:srgbClr val="FF0000"/>
                </a:solidFill>
              </a:rPr>
              <a:t>corruzione</a:t>
            </a:r>
            <a:r>
              <a:rPr lang="it-IT" altLang="it-IT" sz="2200" dirty="0"/>
              <a:t> diffusa.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7DBFAB83-2483-1C4E-A496-EE2679BF464B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98F797DE-D66E-0043-B1AD-07D06B58D01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C379C1C-F076-0440-6EFC-ABBC2CE0D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14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68837D-4D0C-DF60-0F7F-EA46245724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CE7F72FA-1A35-5445-BC3B-B38C9D812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 b="0" dirty="0"/>
              <a:t>Figura 11.2 </a:t>
            </a:r>
            <a:r>
              <a:rPr lang="it-IT" altLang="it-IT" dirty="0"/>
              <a:t>Corruzione e PIL pro capite</a:t>
            </a:r>
          </a:p>
        </p:txBody>
      </p:sp>
      <p:sp>
        <p:nvSpPr>
          <p:cNvPr id="52227" name="Segnaposto numero diapositiva 4">
            <a:extLst>
              <a:ext uri="{FF2B5EF4-FFF2-40B4-BE49-F238E27FC236}">
                <a16:creationId xmlns:a16="http://schemas.microsoft.com/office/drawing/2014/main" id="{E5569126-1D24-7347-8013-C936DD306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D56AEFF-5ECE-B347-869B-78208C76B0C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1989F9-2978-D99C-7CF9-8BD0BD115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FC75826-D4C2-4449-9CD8-BD84CD7EF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66018"/>
            <a:ext cx="5904656" cy="49860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4ABF7DA3-EF78-404C-9E7C-297336519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Prestiti e debiti dei PVS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C047FDD-16C8-D54D-A0B6-32281583AB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Un’altra caratteristica comune per molti paesi a medio e basso reddito è che </a:t>
            </a:r>
            <a:r>
              <a:rPr lang="it-IT" altLang="it-IT" sz="2400" dirty="0">
                <a:solidFill>
                  <a:srgbClr val="FF0000"/>
                </a:solidFill>
              </a:rPr>
              <a:t>prendono a prestito dai paesi esteri in misura rilevante</a:t>
            </a:r>
            <a:r>
              <a:rPr lang="it-IT" altLang="it-IT" sz="2400" dirty="0"/>
              <a:t>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I flussi di capitale finanziario dai paesi stranieri </a:t>
            </a:r>
            <a:r>
              <a:rPr lang="it-IT" altLang="it-IT" dirty="0">
                <a:solidFill>
                  <a:srgbClr val="FF0000"/>
                </a:solidFill>
              </a:rPr>
              <a:t>sono in grado di finanziare i progetti di investimento</a:t>
            </a:r>
            <a:r>
              <a:rPr lang="it-IT" altLang="it-IT" dirty="0"/>
              <a:t>, portando infine a maggior produzione e consumo.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Ma alcuni progetti di investimento falliscono e altri fondi presi a prestito sono utilizzati </a:t>
            </a:r>
            <a:r>
              <a:rPr lang="it-IT" altLang="it-IT" dirty="0">
                <a:solidFill>
                  <a:srgbClr val="FF0000"/>
                </a:solidFill>
              </a:rPr>
              <a:t>prevalentemente per fini di consumo</a:t>
            </a:r>
            <a:r>
              <a:rPr lang="it-IT" altLang="it-IT" dirty="0"/>
              <a:t>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Alcuni paesi </a:t>
            </a:r>
            <a:r>
              <a:rPr lang="it-IT" altLang="it-IT" dirty="0">
                <a:solidFill>
                  <a:srgbClr val="FF0000"/>
                </a:solidFill>
              </a:rPr>
              <a:t>non hanno onorato i propri debiti esteri</a:t>
            </a:r>
            <a:r>
              <a:rPr lang="it-IT" altLang="it-IT" dirty="0"/>
              <a:t> durante fasi di stagnazione dell’economia o durante le crisi finanziarie.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id="{95759E6D-2C63-EB42-82BB-770AD22C1A0A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450C955-BB8C-7240-BDD8-97589425849A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C64FC2B-04A4-999C-52FF-502C02669C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16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718911-D9AA-AE54-3DD4-6499DF2339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>
            <a:extLst>
              <a:ext uri="{FF2B5EF4-FFF2-40B4-BE49-F238E27FC236}">
                <a16:creationId xmlns:a16="http://schemas.microsoft.com/office/drawing/2014/main" id="{9213308A-8B8F-CC47-8786-DD773B57E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528050" cy="900112"/>
          </a:xfrm>
        </p:spPr>
        <p:txBody>
          <a:bodyPr/>
          <a:lstStyle/>
          <a:p>
            <a:pPr eaLnBrk="1" hangingPunct="1"/>
            <a:r>
              <a:rPr lang="it-IT" altLang="it-IT" sz="2000" b="0" dirty="0"/>
              <a:t>Tabella 11.3  </a:t>
            </a:r>
            <a:r>
              <a:rPr lang="it-IT" altLang="it-IT" sz="2000" dirty="0"/>
              <a:t>Saldi cumulati del conto corrente dei maggiori esportatori di petrolio, di altri paesi in via di sviluppo </a:t>
            </a:r>
            <a:br>
              <a:rPr lang="it-IT" altLang="it-IT" sz="2000" dirty="0"/>
            </a:br>
            <a:r>
              <a:rPr lang="it-IT" altLang="it-IT" sz="2000" dirty="0"/>
              <a:t>e dei paesi avanzati, 1973-2019 (miliardi di dollari)</a:t>
            </a:r>
          </a:p>
        </p:txBody>
      </p:sp>
      <p:sp>
        <p:nvSpPr>
          <p:cNvPr id="54275" name="Segnaposto numero diapositiva 4">
            <a:extLst>
              <a:ext uri="{FF2B5EF4-FFF2-40B4-BE49-F238E27FC236}">
                <a16:creationId xmlns:a16="http://schemas.microsoft.com/office/drawing/2014/main" id="{2D4F7FDE-3F41-FA48-B17D-91BC0F1BC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C6BB286-C86F-B24D-AF1D-1FCDB457A1A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A8763EB-4684-F4D3-3919-C5E8AFDAB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113054D9-2442-4E1D-8B4C-3EF599D02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06" y="2708920"/>
            <a:ext cx="8229600" cy="2170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06E6697-635E-874E-9645-2A7F9CB49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947E0F9-9933-BC43-B439-15DFEE273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/>
              <a:t>Risparmio nazionale – investimento = saldo di conto corrente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dove il saldo di conto corrente è approssimativamente uguale al valore delle esportazioni meno il valore delle importazioni.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/>
              <a:t>I paesi con risparmio nazionale inferiore all’investimento domestico avranno flussi in entrata di capitale finanziario e saldo del conto corrente negativo (disavanzo commerciale). 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id="{E5683A04-988A-664A-AB86-4B5368BC858C}"/>
              </a:ext>
            </a:extLst>
          </p:cNvPr>
          <p:cNvSpPr txBox="1">
            <a:spLocks/>
          </p:cNvSpPr>
          <p:nvPr/>
        </p:nvSpPr>
        <p:spPr bwMode="gray">
          <a:xfrm>
            <a:off x="250825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F56A6D6-279B-EB41-80CF-63A45CA7CC3D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5B4BE57-3D7C-406A-19CB-2A499A744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18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38645E-0946-6B02-F0C2-0C5C3BD9DB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3F76E5F-4D87-7D42-83B4-ADCB48061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25CF85B-788C-314F-B4CE-224B6BF29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46225"/>
            <a:ext cx="8229600" cy="4475063"/>
          </a:xfrm>
        </p:spPr>
        <p:txBody>
          <a:bodyPr/>
          <a:lstStyle/>
          <a:p>
            <a:pPr marL="536575" indent="-536575" eaLnBrk="1" hangingPunct="1">
              <a:buFont typeface="Times" pitchFamily="2" charset="0"/>
              <a:buNone/>
            </a:pPr>
            <a:r>
              <a:rPr lang="it-IT" altLang="it-IT" sz="2400" dirty="0"/>
              <a:t>Una crisi finanziaria può implicare:</a:t>
            </a:r>
          </a:p>
          <a:p>
            <a:pPr marL="536575" indent="-536575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una crisi del debito, cioè</a:t>
            </a:r>
            <a:r>
              <a:rPr lang="it-IT" altLang="it-IT" b="1" dirty="0"/>
              <a:t> </a:t>
            </a:r>
            <a:r>
              <a:rPr lang="it-IT" altLang="it-IT" dirty="0"/>
              <a:t>l’incapacità di ripagare il debito pubblico o il debito del settore privato;</a:t>
            </a:r>
          </a:p>
          <a:p>
            <a:pPr marL="536575" indent="-536575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una crisi della bilancia dei pagamenti in un sistema di </a:t>
            </a:r>
            <a:r>
              <a:rPr lang="it-IT" altLang="it-IT" dirty="0" smtClean="0"/>
              <a:t>cambi </a:t>
            </a:r>
            <a:r>
              <a:rPr lang="it-IT" altLang="it-IT" dirty="0"/>
              <a:t>fissi.</a:t>
            </a:r>
          </a:p>
        </p:txBody>
      </p:sp>
      <p:sp>
        <p:nvSpPr>
          <p:cNvPr id="56324" name="Segnaposto numero diapositiva 4">
            <a:extLst>
              <a:ext uri="{FF2B5EF4-FFF2-40B4-BE49-F238E27FC236}">
                <a16:creationId xmlns:a16="http://schemas.microsoft.com/office/drawing/2014/main" id="{6663AB15-B522-6D4E-842B-596CA9596711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3EDD8BC-ED57-C547-9508-BB5ADAB23BF2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6325" name="Segnaposto numero diapositiva 1">
            <a:extLst>
              <a:ext uri="{FF2B5EF4-FFF2-40B4-BE49-F238E27FC236}">
                <a16:creationId xmlns:a16="http://schemas.microsoft.com/office/drawing/2014/main" id="{3CA90AAA-2801-584B-A0E5-3B2F01563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1425DF0-FB84-2740-9954-CF6B308D651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CE857F7-8777-1B43-F362-B018A17446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4D0906BB-D2ED-E045-B97B-3E64F023E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EBA25CA-C634-CE47-ACDD-EEF03EA401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35063"/>
            <a:ext cx="8229600" cy="4741862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Introduzione</a:t>
            </a:r>
          </a:p>
          <a:p>
            <a:pPr>
              <a:defRPr/>
            </a:pPr>
            <a:r>
              <a:rPr lang="it-IT" sz="2400" dirty="0"/>
              <a:t>Paesi ricchi e paesi poveri</a:t>
            </a:r>
          </a:p>
          <a:p>
            <a:pPr>
              <a:defRPr/>
            </a:pPr>
            <a:r>
              <a:rPr lang="it-IT" sz="2400" dirty="0"/>
              <a:t>Caratteristiche dei PVS</a:t>
            </a:r>
          </a:p>
          <a:p>
            <a:pPr>
              <a:defRPr/>
            </a:pPr>
            <a:r>
              <a:rPr lang="it-IT" sz="2400" dirty="0"/>
              <a:t>Prestiti e debiti dei PVS</a:t>
            </a:r>
          </a:p>
          <a:p>
            <a:pPr>
              <a:defRPr/>
            </a:pPr>
            <a:r>
              <a:rPr lang="it-IT" sz="2400" dirty="0"/>
              <a:t>Forme alternative di finanziamento</a:t>
            </a:r>
          </a:p>
          <a:p>
            <a:pPr>
              <a:defRPr/>
            </a:pPr>
            <a:r>
              <a:rPr lang="it-IT" sz="2400" dirty="0" smtClean="0"/>
              <a:t>Le </a:t>
            </a:r>
            <a:r>
              <a:rPr lang="it-IT" sz="2400" dirty="0"/>
              <a:t>crisi finanziarie dell’America Latina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PVS e riserve internazionali</a:t>
            </a:r>
          </a:p>
          <a:p>
            <a:pPr>
              <a:defRPr/>
            </a:pPr>
            <a:r>
              <a:rPr lang="it-IT" sz="2400" dirty="0"/>
              <a:t>Le crisi finanziarie dell’Asia orientale</a:t>
            </a:r>
          </a:p>
          <a:p>
            <a:pPr>
              <a:defRPr/>
            </a:pPr>
            <a:endParaRPr lang="it-IT" sz="2400" dirty="0"/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2A9565D7-C889-1641-8A22-271555783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8B09AD3-8620-E544-A3AE-4F452D51009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C444C33-668C-4308-E189-A2199F9853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49F01AC6-BD4C-984A-94CB-6BB77F6EF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A7D4CA4-2D45-5E45-ABAB-2D575EB686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4" y="1125538"/>
            <a:ext cx="8391847" cy="4619625"/>
          </a:xfrm>
        </p:spPr>
        <p:txBody>
          <a:bodyPr/>
          <a:lstStyle/>
          <a:p>
            <a:pPr eaLnBrk="1" hangingPunct="1"/>
            <a:r>
              <a:rPr lang="it-IT" altLang="it-IT" sz="2300" dirty="0"/>
              <a:t>Una </a:t>
            </a:r>
            <a:r>
              <a:rPr lang="it-IT" altLang="it-IT" sz="2300" b="1" dirty="0"/>
              <a:t>crisi del debito </a:t>
            </a:r>
            <a:r>
              <a:rPr lang="it-IT" altLang="it-IT" sz="2300" dirty="0"/>
              <a:t>in cui i governi sono </a:t>
            </a:r>
            <a:r>
              <a:rPr lang="it-IT" altLang="it-IT" sz="2300" b="1" dirty="0"/>
              <a:t>insolventi</a:t>
            </a:r>
            <a:r>
              <a:rPr lang="it-IT" altLang="it-IT" sz="2300" dirty="0"/>
              <a:t> </a:t>
            </a:r>
            <a:r>
              <a:rPr lang="it-IT" altLang="it-IT" sz="2300" dirty="0">
                <a:solidFill>
                  <a:srgbClr val="FF0000"/>
                </a:solidFill>
              </a:rPr>
              <a:t>può essere un meccanismo che si autorealizza</a:t>
            </a:r>
            <a:r>
              <a:rPr lang="it-IT" altLang="it-IT" sz="2300" dirty="0"/>
              <a:t>.</a:t>
            </a:r>
          </a:p>
          <a:p>
            <a:pPr lvl="3" eaLnBrk="1" hangingPunct="1"/>
            <a:r>
              <a:rPr lang="it-IT" altLang="it-IT" sz="1900" dirty="0"/>
              <a:t>La paura dell’insolvenza </a:t>
            </a:r>
            <a:r>
              <a:rPr lang="it-IT" altLang="it-IT" sz="1900" dirty="0">
                <a:solidFill>
                  <a:srgbClr val="FF0000"/>
                </a:solidFill>
              </a:rPr>
              <a:t>riduce l’investimento</a:t>
            </a:r>
            <a:r>
              <a:rPr lang="it-IT" altLang="it-IT" sz="1900" dirty="0"/>
              <a:t> e incrementa i tassi di interesse, portando a domanda aggregata, produzione e reddito bassi.</a:t>
            </a:r>
          </a:p>
          <a:p>
            <a:pPr lvl="3" eaLnBrk="1" hangingPunct="1"/>
            <a:r>
              <a:rPr lang="it-IT" altLang="it-IT" sz="1900" dirty="0"/>
              <a:t>I </a:t>
            </a:r>
            <a:r>
              <a:rPr lang="it-IT" altLang="it-IT" sz="1900" dirty="0">
                <a:solidFill>
                  <a:srgbClr val="FF0000"/>
                </a:solidFill>
              </a:rPr>
              <a:t>flussi di capitale finanziario in uscita devono essere compensati da un aumento delle esportazioni nette o da una diminuzione delle riserve ufficiali internazionali per pagare coloro che richiedono fondi esteri</a:t>
            </a:r>
            <a:r>
              <a:rPr lang="it-IT" altLang="it-IT" sz="1900" dirty="0"/>
              <a:t>. </a:t>
            </a:r>
          </a:p>
          <a:p>
            <a:pPr lvl="3" eaLnBrk="1" hangingPunct="1"/>
            <a:r>
              <a:rPr lang="it-IT" altLang="it-IT" sz="1900" dirty="0">
                <a:solidFill>
                  <a:srgbClr val="FF0000"/>
                </a:solidFill>
              </a:rPr>
              <a:t>Altrimenti, il paese non riesce a pagare le persone che vogliono ritirare i propri fondi</a:t>
            </a:r>
            <a:r>
              <a:rPr lang="it-IT" altLang="it-IT" sz="1900" dirty="0"/>
              <a:t> dall’economia domestica.</a:t>
            </a:r>
          </a:p>
          <a:p>
            <a:pPr lvl="3" eaLnBrk="1" hangingPunct="1"/>
            <a:r>
              <a:rPr lang="it-IT" altLang="it-IT" sz="1900" dirty="0"/>
              <a:t>Il governo domestico potrebbe non avere scelta se non l’insolvenza sul debito sovrano se, quando il debito giunge a scadenza, gli investitori non sono disposti a reinvestire. </a:t>
            </a:r>
          </a:p>
          <a:p>
            <a:pPr lvl="3" eaLnBrk="1" hangingPunct="1"/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:a16="http://schemas.microsoft.com/office/drawing/2014/main" id="{512B4736-890B-5F4C-87FB-1FF013D7C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0ECA789-BCC5-B745-8CD3-7771966F35D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6949C30-E981-A800-E4E8-AEF901B95C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0F14BB5-C87A-3B42-8EAF-11099F25A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A23A01B-40A3-3647-8767-18A9F02F6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7835900" cy="476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 generale, una crisi del debito porta a basso reddito e </a:t>
            </a:r>
            <a:r>
              <a:rPr lang="it-IT" altLang="it-IT" sz="2400" dirty="0">
                <a:solidFill>
                  <a:srgbClr val="FF0000"/>
                </a:solidFill>
              </a:rPr>
              <a:t>tassi di interesse elevati</a:t>
            </a:r>
            <a:r>
              <a:rPr lang="it-IT" altLang="it-IT" sz="2400" dirty="0"/>
              <a:t>, rendendo ancor più difficile </a:t>
            </a:r>
            <a:r>
              <a:rPr lang="it-IT" altLang="it-IT" sz="2400" dirty="0" smtClean="0"/>
              <a:t>onorare il </a:t>
            </a:r>
            <a:r>
              <a:rPr lang="it-IT" altLang="it-IT" sz="2400" dirty="0"/>
              <a:t>debito sovrano</a:t>
            </a:r>
            <a:r>
              <a:rPr lang="it-IT" altLang="it-IT" sz="2400" b="1" dirty="0"/>
              <a:t> </a:t>
            </a:r>
            <a:r>
              <a:rPr lang="it-IT" altLang="it-IT" sz="2400" dirty="0"/>
              <a:t>(pubblico) </a:t>
            </a:r>
            <a:r>
              <a:rPr lang="it-IT" altLang="it-IT" sz="2400"/>
              <a:t>e </a:t>
            </a:r>
            <a:r>
              <a:rPr lang="it-IT" altLang="it-IT" sz="2400" smtClean="0"/>
              <a:t>quello del </a:t>
            </a:r>
            <a:r>
              <a:rPr lang="it-IT" altLang="it-IT" sz="2400" dirty="0"/>
              <a:t>settore privato.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Alti tassi di interesse implicano pagamenti di interessi elevati per il governo e per il settore privato.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Il basso reddito causa basse entrate fiscali del governo.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Il reddito basso rende più difficile ripagare i prestiti privati: il tasso di insolvenza per le banche private aumenta e può portare a un numero maggiore di fallimenti. 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:a16="http://schemas.microsoft.com/office/drawing/2014/main" id="{378F2433-6C72-954A-B577-D2B3B90B8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B6C47E8-BF48-394E-B017-40A68381F69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ED9E76F-C154-4377-24F8-3992D111FD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B9EFA18C-7FB7-944B-803F-690CAB969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838B008-0C6C-C04A-8EFA-A34045921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357313"/>
            <a:ext cx="7966075" cy="4549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Se la banca centrale cerca di fissare il cambio, con una crisi del debito può verificarsi una </a:t>
            </a:r>
            <a:r>
              <a:rPr lang="it-IT" altLang="it-IT" sz="2400" b="1" dirty="0"/>
              <a:t>crisi della bilancia dei pagamenti</a:t>
            </a:r>
            <a:r>
              <a:rPr lang="it-IT" altLang="it-IT" sz="2400" dirty="0"/>
              <a:t>. 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/>
              <a:t>Le </a:t>
            </a:r>
            <a:r>
              <a:rPr lang="it-IT" altLang="it-IT" dirty="0">
                <a:solidFill>
                  <a:srgbClr val="FF0000"/>
                </a:solidFill>
              </a:rPr>
              <a:t>riserve ufficiali internazionali possono esaurirsi rapidamente, costringendo la banca centrale ad abbandonare il tasso di cambio fisso</a:t>
            </a:r>
            <a:r>
              <a:rPr lang="it-IT" altLang="it-IT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Con una crisi del debito può verificarsi una </a:t>
            </a:r>
            <a:r>
              <a:rPr lang="it-IT" altLang="it-IT" sz="2400" b="1" dirty="0"/>
              <a:t>crisi bancaria</a:t>
            </a:r>
            <a:r>
              <a:rPr lang="it-IT" altLang="it-IT" sz="2400" dirty="0"/>
              <a:t>.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/>
              <a:t>Gli alti tassi di insolvenza possono accrescere il numero dei fallimenti.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>
                <a:solidFill>
                  <a:srgbClr val="FF0000"/>
                </a:solidFill>
              </a:rPr>
              <a:t>Se i depositanti temono il fallimento a causa di una possibile svalutazione della valuta o dell’insolvenza sul debito pubblico (attività per le banche) ritireranno rapidamente i propri fondi (e possibilmente acquisteranno attività estere) portando al fallimento</a:t>
            </a:r>
            <a:r>
              <a:rPr lang="it-IT" altLang="it-IT" dirty="0"/>
              <a:t>. </a:t>
            </a:r>
          </a:p>
        </p:txBody>
      </p:sp>
      <p:sp>
        <p:nvSpPr>
          <p:cNvPr id="59395" name="Segnaposto numero diapositiva 3">
            <a:extLst>
              <a:ext uri="{FF2B5EF4-FFF2-40B4-BE49-F238E27FC236}">
                <a16:creationId xmlns:a16="http://schemas.microsoft.com/office/drawing/2014/main" id="{641DA44B-DCD5-7F4F-900C-28029B8D0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77088" y="6291263"/>
            <a:ext cx="1752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it-IT" altLang="it-IT" sz="900">
                <a:solidFill>
                  <a:schemeClr val="bg1"/>
                </a:solidFill>
                <a:latin typeface="Times" pitchFamily="2" charset="0"/>
              </a:rPr>
              <a:t>12-</a:t>
            </a:r>
            <a:fld id="{261995A4-4ED9-5147-8404-DB77453AA6C6}" type="slidenum">
              <a:rPr lang="it-IT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it-IT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9396" name="Segnaposto numero diapositiva 4">
            <a:extLst>
              <a:ext uri="{FF2B5EF4-FFF2-40B4-BE49-F238E27FC236}">
                <a16:creationId xmlns:a16="http://schemas.microsoft.com/office/drawing/2014/main" id="{DC28C851-45F3-AD4B-9978-B2FEFF8BE4B1}"/>
              </a:ext>
            </a:extLst>
          </p:cNvPr>
          <p:cNvSpPr txBox="1">
            <a:spLocks noGrp="1"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DE89A54-79DB-6B4D-B9C1-165298CE705C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964DB9A-78B9-3461-9E30-9918A4E3EC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6A5278D-E9A8-FD48-ADD0-FD2AE0B99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21C1B7D-1B12-B348-90A6-C10E31D88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4" y="1196975"/>
            <a:ext cx="8527355" cy="4525963"/>
          </a:xfrm>
        </p:spPr>
        <p:txBody>
          <a:bodyPr/>
          <a:lstStyle/>
          <a:p>
            <a:pPr eaLnBrk="1" hangingPunct="1"/>
            <a:r>
              <a:rPr lang="it-IT" altLang="it-IT" sz="2500" dirty="0">
                <a:solidFill>
                  <a:srgbClr val="FF0000"/>
                </a:solidFill>
              </a:rPr>
              <a:t>Una crisi del debito, una crisi della bilancia dei pagamenti e una crisi bancaria possono verificarsi congiuntamente e possono peggiorarsi a vicenda.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sz="2200" dirty="0"/>
              <a:t>Ognuna può causare una riduzione (ulteriore) della domanda aggregata, della produzione e dell’occupazione.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500" b="1" dirty="0"/>
              <a:t>Se ci si </a:t>
            </a:r>
            <a:r>
              <a:rPr lang="it-IT" altLang="it-IT" sz="2500" b="1" i="1" dirty="0"/>
              <a:t>aspetta </a:t>
            </a:r>
            <a:r>
              <a:rPr lang="it-IT" altLang="it-IT" sz="2500" b="1" dirty="0"/>
              <a:t>l’insolvenza sul debito sovrano, una svalutazione della valuta o il fallimento delle banche private, ognuna di queste cose può verificarsi e ciascuna può causare l’altra</a:t>
            </a:r>
            <a:r>
              <a:rPr lang="it-IT" altLang="it-IT" sz="2500" dirty="0"/>
              <a:t>. </a:t>
            </a:r>
          </a:p>
        </p:txBody>
      </p:sp>
      <p:sp>
        <p:nvSpPr>
          <p:cNvPr id="60420" name="Segnaposto numero diapositiva 4">
            <a:extLst>
              <a:ext uri="{FF2B5EF4-FFF2-40B4-BE49-F238E27FC236}">
                <a16:creationId xmlns:a16="http://schemas.microsoft.com/office/drawing/2014/main" id="{90813833-A582-4246-8412-72DF401FD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5A47731-6547-1E44-8C73-79220EC9B26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C91C432-69EA-B9F8-D113-6C384EA805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133D5045-3193-4244-ABB8-C97CD3773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della 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D0E50B-8830-344F-AC8B-3F43FE90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125538"/>
            <a:ext cx="8229600" cy="496728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Lezioni dalle crisi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 smtClean="0"/>
              <a:t>I </a:t>
            </a:r>
            <a:r>
              <a:rPr lang="it-IT" dirty="0" err="1"/>
              <a:t>trade</a:t>
            </a:r>
            <a:r>
              <a:rPr lang="it-IT" dirty="0"/>
              <a:t>-off di politica economica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Potenziali riforme</a:t>
            </a:r>
          </a:p>
          <a:p>
            <a:pPr>
              <a:defRPr/>
            </a:pPr>
            <a:r>
              <a:rPr lang="it-IT" sz="2400" dirty="0" smtClean="0"/>
              <a:t>Geografia</a:t>
            </a:r>
            <a:r>
              <a:rPr lang="it-IT" sz="2400" dirty="0"/>
              <a:t>, capitale umano e istituzioni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 paradossi del capitale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id="{722787F2-8A36-D64B-BD23-BD14B6E01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3F1440D-BEE0-434D-9572-B1F8456CFB7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88AE25F-D7EA-EEC7-3E1C-895C5840B8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>
            <a:extLst>
              <a:ext uri="{FF2B5EF4-FFF2-40B4-BE49-F238E27FC236}">
                <a16:creationId xmlns:a16="http://schemas.microsoft.com/office/drawing/2014/main" id="{8B826791-80E9-F840-8828-CFC0ECD79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Introduzione</a:t>
            </a:r>
          </a:p>
        </p:txBody>
      </p:sp>
      <p:sp>
        <p:nvSpPr>
          <p:cNvPr id="43010" name="Segnaposto contenuto 2">
            <a:extLst>
              <a:ext uri="{FF2B5EF4-FFF2-40B4-BE49-F238E27FC236}">
                <a16:creationId xmlns:a16="http://schemas.microsoft.com/office/drawing/2014/main" id="{0547DCCD-A96F-7F4D-9A95-EBCC4BF4C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25538"/>
            <a:ext cx="8229600" cy="4946650"/>
          </a:xfrm>
        </p:spPr>
        <p:txBody>
          <a:bodyPr/>
          <a:lstStyle/>
          <a:p>
            <a:r>
              <a:rPr lang="it-IT" altLang="it-IT" sz="2400" dirty="0"/>
              <a:t>Nei decenni successivi alla Seconda guerra mondiale, il commercio tra paesi in via di sviluppo (PVS) e paesi industrializzati è cresciuto, così come le transazioni finanziarie tra i PVS e i paesi più ricchi. </a:t>
            </a:r>
          </a:p>
          <a:p>
            <a:r>
              <a:rPr lang="it-IT" altLang="it-IT" dirty="0"/>
              <a:t>	</a:t>
            </a:r>
            <a:r>
              <a:rPr lang="it-IT" altLang="it-IT" b="1" dirty="0">
                <a:latin typeface="Symbol" pitchFamily="2" charset="2"/>
              </a:rPr>
              <a:t>®    </a:t>
            </a:r>
            <a:r>
              <a:rPr lang="it-IT" altLang="it-IT" dirty="0"/>
              <a:t>I due gruppi hanno sviluppato una maggiore 	 	      interdipendenza.</a:t>
            </a:r>
          </a:p>
          <a:p>
            <a:r>
              <a:rPr lang="it-IT" altLang="it-IT" sz="2400" dirty="0"/>
              <a:t>Il minor livello di reddito dei PVS comporta che, di norma, le fluttuazioni macroeconomiche siano più dolorose che nei paesi industrializzati, con conseguenze che possono minacciare la coesione politica e sociale.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id="{0BFE4396-97A1-134A-89D4-E33F09667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008712-4B07-9344-B63F-763B03A220F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E816F1-C561-5E0C-6E7C-7FE4FA6ABA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0B1896D4-3CA3-9148-A6B2-28CD41438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algn="ctr" eaLnBrk="1" hangingPunct="1"/>
            <a:r>
              <a:rPr lang="it-IT" altLang="it-IT" sz="2800" dirty="0"/>
              <a:t>Paesi ricchi e paesi poveri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7780433-9567-2C4F-81C9-651ECD7765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24744"/>
            <a:ext cx="8599363" cy="50405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it-IT" altLang="it-IT" sz="1900" i="1" dirty="0" smtClean="0"/>
              <a:t>Già esaminato</a:t>
            </a:r>
            <a:endParaRPr lang="it-IT" altLang="it-IT" sz="1900" i="1" dirty="0" smtClean="0">
              <a:hlinkClick r:id="rId2"/>
            </a:endParaRPr>
          </a:p>
          <a:p>
            <a:r>
              <a:rPr lang="en-US" dirty="0" smtClean="0"/>
              <a:t>World </a:t>
            </a:r>
            <a:r>
              <a:rPr lang="en-US" dirty="0"/>
              <a:t>Bank Country and Lending </a:t>
            </a:r>
            <a:r>
              <a:rPr lang="en-US" dirty="0" smtClean="0"/>
              <a:t>Groups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 smtClean="0">
                <a:hlinkClick r:id="rId2"/>
              </a:rPr>
              <a:t>https</a:t>
            </a:r>
            <a:r>
              <a:rPr lang="it-IT" altLang="it-IT" sz="1900" dirty="0">
                <a:hlinkClick r:id="rId2"/>
              </a:rPr>
              <a:t>://</a:t>
            </a:r>
            <a:r>
              <a:rPr lang="it-IT" altLang="it-IT" sz="1900" dirty="0" smtClean="0">
                <a:hlinkClick r:id="rId2"/>
              </a:rPr>
              <a:t>datahelpdesk.worldbank.org/knowledgebase/articles/906519-world-bank-country-and-lending-groups</a:t>
            </a:r>
            <a:r>
              <a:rPr lang="it-IT" altLang="it-IT" sz="1900" dirty="0" smtClean="0"/>
              <a:t> (dati aggiornati)</a:t>
            </a:r>
          </a:p>
          <a:p>
            <a:pPr eaLnBrk="1" hangingPunct="1">
              <a:lnSpc>
                <a:spcPct val="90000"/>
              </a:lnSpc>
            </a:pPr>
            <a:endParaRPr lang="it-IT" altLang="it-IT" sz="19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1900" dirty="0"/>
          </a:p>
          <a:p>
            <a:pPr eaLnBrk="1" hangingPunct="1">
              <a:lnSpc>
                <a:spcPct val="90000"/>
              </a:lnSpc>
            </a:pPr>
            <a:endParaRPr lang="it-IT" altLang="it-IT" sz="19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19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 smtClean="0"/>
              <a:t>L’attuale classificazione è fornita qui: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 smtClean="0">
                <a:hlinkClick r:id="rId3"/>
              </a:rPr>
              <a:t>https</a:t>
            </a:r>
            <a:r>
              <a:rPr lang="it-IT" altLang="it-IT" sz="1900" dirty="0">
                <a:hlinkClick r:id="rId3"/>
              </a:rPr>
              <a:t>://</a:t>
            </a:r>
            <a:r>
              <a:rPr lang="it-IT" altLang="it-IT" sz="1900" dirty="0" smtClean="0">
                <a:hlinkClick r:id="rId3"/>
              </a:rPr>
              <a:t>datacatalogapi.worldbank.org/ddhxext/ResourceDownload?resource_unique_id=DR0090755</a:t>
            </a:r>
            <a:r>
              <a:rPr lang="it-IT" altLang="it-IT" sz="1900" dirty="0" smtClean="0"/>
              <a:t> </a:t>
            </a:r>
            <a:endParaRPr lang="it-IT" altLang="it-IT" sz="19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 smtClean="0"/>
              <a:t>L’evoluzione nel corso del tempo, è fornita qui: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900" dirty="0">
                <a:hlinkClick r:id="rId4"/>
              </a:rPr>
              <a:t>https://</a:t>
            </a:r>
            <a:r>
              <a:rPr lang="it-IT" altLang="it-IT" sz="1900" dirty="0" smtClean="0">
                <a:hlinkClick r:id="rId4"/>
              </a:rPr>
              <a:t>datacatalogapi.worldbank.org/ddhxext/ResourceDownload?resource_unique_id=DR0090754</a:t>
            </a:r>
            <a:r>
              <a:rPr lang="it-IT" altLang="it-IT" sz="1900" dirty="0" smtClean="0"/>
              <a:t> </a:t>
            </a:r>
            <a:endParaRPr lang="it-IT" altLang="it-IT" sz="1900" dirty="0"/>
          </a:p>
          <a:p>
            <a:pPr eaLnBrk="1" hangingPunct="1">
              <a:lnSpc>
                <a:spcPct val="90000"/>
              </a:lnSpc>
            </a:pPr>
            <a:endParaRPr lang="it-IT" altLang="it-IT" sz="1900" dirty="0"/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71D403E9-EC20-1B47-9DE8-312E278145D7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5698F613-A2DD-F541-964C-1DA0166ADBA9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2D44F39-BB94-1DEE-0B53-41FA5EF17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5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4CC754-A428-9839-DD39-23EA81A745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06" y="2636912"/>
            <a:ext cx="7694836" cy="124110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E11B5C3-16D7-D141-A7E2-4DE668C5A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Paesi ricchi e paesi poveri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328FB21-B048-5A43-8813-D98F0F6C7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322388"/>
            <a:ext cx="78359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 dirty="0"/>
              <a:t>Mentre alcuni paesi precedentemente a medio</a:t>
            </a:r>
            <a:br>
              <a:rPr lang="it-IT" altLang="it-IT" sz="2400" dirty="0"/>
            </a:br>
            <a:r>
              <a:rPr lang="it-IT" altLang="it-IT" sz="2400" dirty="0"/>
              <a:t>o basso reddito sono cresciuti più rapidamente delle economie ad alto reddito e perciò hanno “recuperato” sui paesi ad alto reddito, altri si sono indeboliti.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dirty="0"/>
              <a:t>Vi è stata </a:t>
            </a:r>
            <a:r>
              <a:rPr lang="it-IT" altLang="it-IT" b="1" dirty="0"/>
              <a:t>convergenza</a:t>
            </a:r>
            <a:r>
              <a:rPr lang="it-IT" altLang="it-IT" dirty="0"/>
              <a:t> tra i livelli di reddito dei paesi ad alto reddito e di alcuni paesi a medio e basso reddito.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dirty="0"/>
              <a:t>Ma parte dei paesi più poveri ha avuto i </a:t>
            </a:r>
            <a:r>
              <a:rPr lang="it-IT" altLang="it-IT" i="1" dirty="0"/>
              <a:t>tassi di crescita </a:t>
            </a:r>
            <a:r>
              <a:rPr lang="it-IT" altLang="it-IT" dirty="0"/>
              <a:t>più bassi.</a:t>
            </a:r>
          </a:p>
        </p:txBody>
      </p:sp>
      <p:sp>
        <p:nvSpPr>
          <p:cNvPr id="46083" name="Segnaposto numero diapositiva 4">
            <a:extLst>
              <a:ext uri="{FF2B5EF4-FFF2-40B4-BE49-F238E27FC236}">
                <a16:creationId xmlns:a16="http://schemas.microsoft.com/office/drawing/2014/main" id="{0EA9F39C-564A-BE42-BAD4-7906422B0223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ACDB55D-499E-E14D-84A3-BC01A53DF76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6084" name="Segnaposto piè di pagina 3">
            <a:extLst>
              <a:ext uri="{FF2B5EF4-FFF2-40B4-BE49-F238E27FC236}">
                <a16:creationId xmlns:a16="http://schemas.microsoft.com/office/drawing/2014/main" id="{7F2C6E45-273D-A149-AEC9-E3860A3C1EED}"/>
              </a:ext>
            </a:extLst>
          </p:cNvPr>
          <p:cNvSpPr txBox="1">
            <a:spLocks/>
          </p:cNvSpPr>
          <p:nvPr/>
        </p:nvSpPr>
        <p:spPr bwMode="gray">
          <a:xfrm>
            <a:off x="500063" y="6500813"/>
            <a:ext cx="49847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0048A12-D61D-A646-5913-518B45146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6</a:t>
            </a:fld>
            <a:endParaRPr lang="en-US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2E7008-E0C0-43FE-27DF-D4E5C4D30D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>
            <a:extLst>
              <a:ext uri="{FF2B5EF4-FFF2-40B4-BE49-F238E27FC236}">
                <a16:creationId xmlns:a16="http://schemas.microsoft.com/office/drawing/2014/main" id="{2975E020-21EA-9648-83F6-CE8360FE8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88913"/>
            <a:ext cx="8229600" cy="647700"/>
          </a:xfrm>
        </p:spPr>
        <p:txBody>
          <a:bodyPr/>
          <a:lstStyle/>
          <a:p>
            <a:pPr eaLnBrk="1" hangingPunct="1"/>
            <a:r>
              <a:rPr lang="it-IT" altLang="it-IT" sz="2000" b="0" dirty="0"/>
              <a:t>Tabella 11.2  </a:t>
            </a:r>
            <a:r>
              <a:rPr lang="it-IT" altLang="it-IT" sz="2000" dirty="0"/>
              <a:t>Prodotto pro capite in alcuni paesi,</a:t>
            </a:r>
            <a:br>
              <a:rPr lang="it-IT" altLang="it-IT" sz="2000" dirty="0"/>
            </a:br>
            <a:r>
              <a:rPr lang="it-IT" altLang="it-IT" sz="2000" dirty="0"/>
              <a:t>1960-2010 (in dollari USA del 2017)</a:t>
            </a:r>
          </a:p>
        </p:txBody>
      </p:sp>
      <p:sp>
        <p:nvSpPr>
          <p:cNvPr id="47107" name="Segnaposto numero diapositiva 4">
            <a:extLst>
              <a:ext uri="{FF2B5EF4-FFF2-40B4-BE49-F238E27FC236}">
                <a16:creationId xmlns:a16="http://schemas.microsoft.com/office/drawing/2014/main" id="{FF6FF3D3-9458-0B4D-B7B7-D8951AB6E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6F52704-89EC-E941-A23D-3922124E6A6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0B3F22E-B510-57CD-CBF7-4ECBBB67CC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EB8BB2-F151-4E55-982F-5F3EFD114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166018"/>
            <a:ext cx="3960440" cy="491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9E485-0959-874F-A806-44B89787406D}" type="slidenum">
              <a:rPr lang="en-US" altLang="it-IT" smtClean="0"/>
              <a:pPr>
                <a:defRPr/>
              </a:pPr>
              <a:t>8</a:t>
            </a:fld>
            <a:endParaRPr lang="en-US" alt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877659"/>
              </p:ext>
            </p:extLst>
          </p:nvPr>
        </p:nvGraphicFramePr>
        <p:xfrm>
          <a:off x="0" y="-8465"/>
          <a:ext cx="9036495" cy="686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93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CE7F72FA-1A35-5445-BC3B-B38C9D812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 b="0" dirty="0"/>
              <a:t>Figura 11.1 </a:t>
            </a:r>
            <a:r>
              <a:rPr lang="it-IT" altLang="it-IT" dirty="0"/>
              <a:t>I Paesi più ricchi sono diventati meno importanti per la crescita del PIL </a:t>
            </a:r>
            <a:r>
              <a:rPr lang="it-IT" altLang="it-IT" dirty="0" smtClean="0"/>
              <a:t>globale</a:t>
            </a:r>
            <a:endParaRPr lang="it-IT" altLang="it-IT" dirty="0"/>
          </a:p>
        </p:txBody>
      </p:sp>
      <p:sp>
        <p:nvSpPr>
          <p:cNvPr id="52227" name="Segnaposto numero diapositiva 4">
            <a:extLst>
              <a:ext uri="{FF2B5EF4-FFF2-40B4-BE49-F238E27FC236}">
                <a16:creationId xmlns:a16="http://schemas.microsoft.com/office/drawing/2014/main" id="{E5569126-1D24-7347-8013-C936DD306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D56AEFF-5ECE-B347-869B-78208C76B0C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1989F9-2978-D99C-7CF9-8BD0BD115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</a:t>
            </a:r>
            <a:r>
              <a:rPr lang="en-US" altLang="it-IT" i="1"/>
              <a:t>Economia internazionale 2</a:t>
            </a:r>
            <a:endParaRPr lang="en-US" altLang="it-IT" i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6C90A9-AFDC-4480-99AA-EAA003AAD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58" y="1546225"/>
            <a:ext cx="72833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1466</Words>
  <Application>Microsoft Office PowerPoint</Application>
  <PresentationFormat>Presentazione su schermo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23</vt:i4>
      </vt:variant>
    </vt:vector>
  </HeadingPairs>
  <TitlesOfParts>
    <vt:vector size="35" baseType="lpstr">
      <vt:lpstr>ＭＳ Ｐゴシック</vt:lpstr>
      <vt:lpstr>ＭＳ Ｐゴシック</vt:lpstr>
      <vt:lpstr>Arial</vt:lpstr>
      <vt:lpstr>Courier New</vt:lpstr>
      <vt:lpstr>Open Sans</vt:lpstr>
      <vt:lpstr>Symbol</vt:lpstr>
      <vt:lpstr>Times</vt:lpstr>
      <vt:lpstr>Verdana</vt:lpstr>
      <vt:lpstr>Custom Design</vt:lpstr>
      <vt:lpstr>1_Custom Design</vt:lpstr>
      <vt:lpstr>2_Custom Design</vt:lpstr>
      <vt:lpstr>3_Custom Design</vt:lpstr>
      <vt:lpstr>Presentazione standard di PowerPoint</vt:lpstr>
      <vt:lpstr>Struttura della presentazione</vt:lpstr>
      <vt:lpstr>Struttura della presentazione</vt:lpstr>
      <vt:lpstr>Introduzione</vt:lpstr>
      <vt:lpstr>Paesi ricchi e paesi poveri</vt:lpstr>
      <vt:lpstr>Paesi ricchi e paesi poveri </vt:lpstr>
      <vt:lpstr>Tabella 11.2  Prodotto pro capite in alcuni paesi, 1960-2010 (in dollari USA del 2017)</vt:lpstr>
      <vt:lpstr>Presentazione standard di PowerPoint</vt:lpstr>
      <vt:lpstr>Figura 11.1 I Paesi più ricchi sono diventati meno importanti per la crescita del PIL globale</vt:lpstr>
      <vt:lpstr>Figura 11.1 Dati più recenti: WEO October 2024</vt:lpstr>
      <vt:lpstr>Caratteristiche dei PVS</vt:lpstr>
      <vt:lpstr>Caratteristiche dei PVS</vt:lpstr>
      <vt:lpstr>Caratteristiche dei PVS</vt:lpstr>
      <vt:lpstr>Caratteristiche dei PVS</vt:lpstr>
      <vt:lpstr>Figura 11.2 Corruzione e PIL pro capite</vt:lpstr>
      <vt:lpstr>Prestiti e debiti dei PVS</vt:lpstr>
      <vt:lpstr>Tabella 11.3  Saldi cumulati del conto corrente dei maggiori esportatori di petrolio, di altri paesi in via di sviluppo  e dei paesi avanzati, 1973-2019 (miliardi di dollari)</vt:lpstr>
      <vt:lpstr>Prestiti e debiti dei PVS </vt:lpstr>
      <vt:lpstr>Prestiti e debiti dei PVS </vt:lpstr>
      <vt:lpstr>Prestiti e debiti dei PVS </vt:lpstr>
      <vt:lpstr>Prestiti e debiti dei PVS </vt:lpstr>
      <vt:lpstr>Prestiti e debiti dei PVS</vt:lpstr>
      <vt:lpstr>Prestiti e debiti dei PVS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563</cp:revision>
  <dcterms:created xsi:type="dcterms:W3CDTF">2005-08-05T21:46:31Z</dcterms:created>
  <dcterms:modified xsi:type="dcterms:W3CDTF">2025-11-25T21:36:06Z</dcterms:modified>
</cp:coreProperties>
</file>