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270" r:id="rId3"/>
    <p:sldId id="271" r:id="rId4"/>
    <p:sldId id="314" r:id="rId5"/>
    <p:sldId id="309" r:id="rId6"/>
    <p:sldId id="334" r:id="rId7"/>
    <p:sldId id="335" r:id="rId8"/>
    <p:sldId id="336" r:id="rId9"/>
    <p:sldId id="317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66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312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24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41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3650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460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9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745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09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17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73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E953-A89F-4EBA-A36C-C44561FE991C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17F0E-9A10-4FEA-9656-7034A507F98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471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39567" y="385894"/>
            <a:ext cx="10201013" cy="562062"/>
          </a:xfrm>
        </p:spPr>
        <p:txBody>
          <a:bodyPr>
            <a:noAutofit/>
          </a:bodyPr>
          <a:lstStyle/>
          <a:p>
            <a:pPr algn="just"/>
            <a:r>
              <a:rPr lang="it-IT" sz="3200" dirty="0"/>
              <a:t>La condanna della Jugoslavia di Tito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5343" y="1258349"/>
            <a:ext cx="10427516" cy="4867815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Nell’autunno del 1947 Tito pensa di accordarsi con la Bulgaria per costruire in prospettiva </a:t>
            </a:r>
            <a:r>
              <a:rPr lang="it-IT" sz="2800"/>
              <a:t>una federazione balcanica </a:t>
            </a:r>
            <a:r>
              <a:rPr lang="it-IT" sz="2800" dirty="0"/>
              <a:t>sotto l’egemonia jugoslava</a:t>
            </a:r>
          </a:p>
          <a:p>
            <a:pPr algn="just"/>
            <a:r>
              <a:rPr lang="it-IT" sz="2800" dirty="0"/>
              <a:t>Inoltre punta ad annettere l’Albania</a:t>
            </a:r>
          </a:p>
          <a:p>
            <a:pPr algn="just"/>
            <a:r>
              <a:rPr lang="it-IT" sz="2800" dirty="0"/>
              <a:t>Nel giugno 1948 il </a:t>
            </a:r>
            <a:r>
              <a:rPr lang="it-IT" sz="2800" dirty="0" err="1"/>
              <a:t>Cominform</a:t>
            </a:r>
            <a:r>
              <a:rPr lang="it-IT" sz="2800" dirty="0"/>
              <a:t> condanna la Jugoslavia, accusandola di «nazionalismo»</a:t>
            </a:r>
          </a:p>
          <a:p>
            <a:pPr algn="just"/>
            <a:r>
              <a:rPr lang="it-IT" sz="2800" dirty="0"/>
              <a:t>La Jugoslavia attacca i «cominformisti»</a:t>
            </a:r>
          </a:p>
          <a:p>
            <a:pPr algn="just"/>
            <a:r>
              <a:rPr lang="it-IT" sz="2800" dirty="0"/>
              <a:t>I paesi occidentali appoggiano la Jugoslavia</a:t>
            </a:r>
          </a:p>
          <a:p>
            <a:pPr algn="just"/>
            <a:r>
              <a:rPr lang="it-IT" sz="2800" dirty="0"/>
              <a:t>Tito inizia una «via jugoslava al socialismo», basata sul principio dell’autogestione economica</a:t>
            </a:r>
          </a:p>
        </p:txBody>
      </p:sp>
    </p:spTree>
    <p:extLst>
      <p:ext uri="{BB962C8B-B14F-4D97-AF65-F5344CB8AC3E}">
        <p14:creationId xmlns:p14="http://schemas.microsoft.com/office/powerpoint/2010/main" val="340036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009" y="629174"/>
            <a:ext cx="10628852" cy="549699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Nel febbraio del 1945 a Jalta gli Alleati avevano concordato sulla spartizione della Germania in quattro zone di occupazione e di Berlino in quattro settori</a:t>
            </a:r>
          </a:p>
          <a:p>
            <a:pPr algn="just"/>
            <a:r>
              <a:rPr lang="it-IT" sz="2800" dirty="0"/>
              <a:t>Nel marzo del 1948 gli occidentali iniziano ad unificare le loro zone di occupazione</a:t>
            </a:r>
          </a:p>
          <a:p>
            <a:pPr algn="just"/>
            <a:r>
              <a:rPr lang="it-IT" sz="2800" dirty="0"/>
              <a:t>L’Urss inizia il blocco di Berlino (1948-49), che si rivela fallimentare</a:t>
            </a:r>
          </a:p>
          <a:p>
            <a:pPr algn="just"/>
            <a:r>
              <a:rPr lang="it-IT" sz="2800" dirty="0"/>
              <a:t>Nel 1949 fondazione della Repubblica federale tedesca e della Repubblica democratica tedesca</a:t>
            </a:r>
          </a:p>
          <a:p>
            <a:pPr algn="just"/>
            <a:r>
              <a:rPr lang="it-IT" sz="2800" dirty="0"/>
              <a:t>Fra il 1948 e il 1953 i paesi dell’Europa orientale costruiscono regimi comunisti imitando quello sovietico: «isomorfismo istituzionale»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554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96954" y="763399"/>
            <a:ext cx="10528184" cy="5362766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Fra la condanna di Tito (1948) e la morte di Stalin (1953) in Europa orientale si susseguono processi ed epurazioni di membri dei partiti comunisti accusati di «titoismo» e «nazionalismo»</a:t>
            </a:r>
          </a:p>
          <a:p>
            <a:pPr algn="just"/>
            <a:r>
              <a:rPr lang="it-IT" sz="2800" dirty="0"/>
              <a:t>Questa ondata repressiva servì a consolidare il potere di Stalin e degli altri dittatori nei regimi comunisti dell’Europa orientale</a:t>
            </a:r>
          </a:p>
          <a:p>
            <a:pPr algn="just"/>
            <a:r>
              <a:rPr lang="it-IT" sz="2800" dirty="0"/>
              <a:t>Irreggimentazione della popolazione attraverso organizzazioni di massa, propaganda, sovietizzazione delle università e delle istituzioni popolari</a:t>
            </a:r>
          </a:p>
          <a:p>
            <a:pPr algn="just"/>
            <a:r>
              <a:rPr lang="it-IT" sz="2800" dirty="0"/>
              <a:t>Repressione poliziesca del dissenso politico: i «nemici del popolo»</a:t>
            </a:r>
          </a:p>
          <a:p>
            <a:pPr algn="just"/>
            <a:r>
              <a:rPr lang="it-IT" sz="2800" dirty="0"/>
              <a:t>Costruzione di nuovi agglomerati urbani «socialisti» e di nuovi quartieri operai</a:t>
            </a:r>
          </a:p>
          <a:p>
            <a:pPr algn="just"/>
            <a:r>
              <a:rPr lang="it-IT" sz="2800" dirty="0"/>
              <a:t>Le relazioni politiche e culturali con l’Occidente sono interrotte o ridotte al minimo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7993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D0B8F7-D94E-7D65-E417-7071CC8AD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72455"/>
            <a:ext cx="10972800" cy="525370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it-IT" dirty="0"/>
              <a:t>Nazionalizzazione delle attività produttive</a:t>
            </a:r>
          </a:p>
          <a:p>
            <a:pPr algn="just"/>
            <a:r>
              <a:rPr lang="it-IT" dirty="0"/>
              <a:t>Piani quinquennali: collettivizzazione agricola e industrializzazione accelerata sul modello sovietico (industria pesante)</a:t>
            </a:r>
          </a:p>
          <a:p>
            <a:pPr algn="just"/>
            <a:r>
              <a:rPr lang="it-IT" dirty="0"/>
              <a:t>Coordinamento delle economie socialiste tramite il </a:t>
            </a:r>
            <a:r>
              <a:rPr lang="it-IT" dirty="0" err="1"/>
              <a:t>Comecon</a:t>
            </a:r>
            <a:r>
              <a:rPr lang="it-IT" dirty="0"/>
              <a:t> (1949), inizialmente con scarso successo, con migliori risultati negli anni Sessanta</a:t>
            </a:r>
          </a:p>
          <a:p>
            <a:pPr algn="just"/>
            <a:r>
              <a:rPr lang="it-IT" dirty="0"/>
              <a:t>I rapporti economici sono sbilanciati a favore dell’Urss</a:t>
            </a:r>
          </a:p>
          <a:p>
            <a:pPr algn="just"/>
            <a:r>
              <a:rPr lang="it-IT" dirty="0"/>
              <a:t>Interruzione del commercio con l’occidente, centralizzazione economica, collettivizzazione dell’agricoltura, squilibrio a favore dell’industria pesante e della difesa: crisi economica dei primi anni Cinquanta</a:t>
            </a:r>
          </a:p>
          <a:p>
            <a:pPr algn="just"/>
            <a:r>
              <a:rPr lang="it-IT" dirty="0"/>
              <a:t>Antisemitismo come «antisionismo»</a:t>
            </a:r>
          </a:p>
          <a:p>
            <a:pPr algn="just"/>
            <a:r>
              <a:rPr lang="it-IT" dirty="0"/>
              <a:t>Persecuzioni politiche, «purghe» dei partiti comunisti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6048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1453" y="511727"/>
            <a:ext cx="10595296" cy="494951"/>
          </a:xfrm>
        </p:spPr>
        <p:txBody>
          <a:bodyPr>
            <a:noAutofit/>
          </a:bodyPr>
          <a:lstStyle/>
          <a:p>
            <a:pPr algn="just"/>
            <a:r>
              <a:rPr lang="it-IT" sz="3200" dirty="0"/>
              <a:t>La destalinizzazione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96953" y="1283516"/>
            <a:ext cx="10595295" cy="4881788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 morte di Stalin (marzo 1953) implica radicali mutamenti in Urss e nei paesi dell’Europa orientale</a:t>
            </a:r>
          </a:p>
          <a:p>
            <a:pPr algn="just"/>
            <a:r>
              <a:rPr lang="it-IT" sz="2800" dirty="0"/>
              <a:t>L’operato di Stalin fu criticato dai dirigenti sovietici, fra cui emergeva il segretario del </a:t>
            </a:r>
            <a:r>
              <a:rPr lang="it-IT" sz="2800" dirty="0" err="1"/>
              <a:t>Pcus</a:t>
            </a:r>
            <a:r>
              <a:rPr lang="it-IT" sz="2800" dirty="0"/>
              <a:t> Nikita </a:t>
            </a:r>
            <a:r>
              <a:rPr lang="it-IT" sz="2800" dirty="0" err="1"/>
              <a:t>Chruščëv</a:t>
            </a:r>
            <a:endParaRPr lang="it-IT" sz="2800" dirty="0"/>
          </a:p>
          <a:p>
            <a:pPr algn="just"/>
            <a:r>
              <a:rPr lang="it-IT" sz="2800" dirty="0"/>
              <a:t>Inizia una destabilizzazione politico-sociale dei «paesi satelliti»: manifestazioni operaie a Berlino Est (giugno 1953)</a:t>
            </a:r>
          </a:p>
          <a:p>
            <a:pPr algn="just"/>
            <a:r>
              <a:rPr lang="it-IT" sz="2800" dirty="0"/>
              <a:t>In Romania, si coglie l’occasione per liberarsi del gruppo dei «moscoviti», Ana </a:t>
            </a:r>
            <a:r>
              <a:rPr lang="it-IT" sz="2800" dirty="0" err="1"/>
              <a:t>Pauker</a:t>
            </a:r>
            <a:r>
              <a:rPr lang="it-IT" sz="2800" dirty="0"/>
              <a:t>, Vasile Luca e </a:t>
            </a:r>
            <a:r>
              <a:rPr lang="it-IT" sz="2800" dirty="0" err="1"/>
              <a:t>Teohari</a:t>
            </a:r>
            <a:r>
              <a:rPr lang="it-IT" sz="2800" dirty="0"/>
              <a:t> </a:t>
            </a:r>
            <a:r>
              <a:rPr lang="it-IT" sz="2800" dirty="0" err="1"/>
              <a:t>Georgescu</a:t>
            </a:r>
            <a:r>
              <a:rPr lang="it-IT" sz="2800" dirty="0"/>
              <a:t> e per «nazionalizzare» il partito</a:t>
            </a:r>
          </a:p>
        </p:txBody>
      </p:sp>
    </p:spTree>
    <p:extLst>
      <p:ext uri="{BB962C8B-B14F-4D97-AF65-F5344CB8AC3E}">
        <p14:creationId xmlns:p14="http://schemas.microsoft.com/office/powerpoint/2010/main" val="379866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88565" y="692697"/>
            <a:ext cx="10687574" cy="5433467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Nel 1955 riappacificazione fra Urss e Jugoslavia</a:t>
            </a:r>
          </a:p>
          <a:p>
            <a:pPr algn="just"/>
            <a:r>
              <a:rPr lang="it-IT" dirty="0"/>
              <a:t>La Jugoslavia diventa, insieme all’India e all’Egitto, uno dei protagonisti del movimento dei paesi «non allineati»</a:t>
            </a:r>
          </a:p>
          <a:p>
            <a:pPr algn="just"/>
            <a:r>
              <a:rPr lang="it-IT" dirty="0"/>
              <a:t>Nel 1955, in risposta all’ingresso della Germania Ovest nella Nato, si forma il Patto di Varsavia (Urss e regimi comunisti dell’Europa orientale, tranne la Jugoslavia)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5043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/>
          </a:bodyPr>
          <a:lstStyle/>
          <a:p>
            <a:r>
              <a:rPr lang="it-IT" sz="3200" dirty="0"/>
              <a:t>Nato e Patto di Varsavia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660" y="1518407"/>
            <a:ext cx="6120680" cy="430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6889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2121" y="645952"/>
            <a:ext cx="10494628" cy="54802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3000" dirty="0"/>
              <a:t>Al XX Congresso del Pcus (febbraio 1956) </a:t>
            </a:r>
            <a:r>
              <a:rPr lang="it-IT" sz="3000" dirty="0" err="1"/>
              <a:t>Chruščëv</a:t>
            </a:r>
            <a:r>
              <a:rPr lang="it-IT" sz="3000" dirty="0"/>
              <a:t> denuncia i crimini dello stalinismo e il «culto della personalità» di Stalin, apre alla «coesistenza pacifica» fra i blocchi e alle «vie nazionali al socialismo»</a:t>
            </a:r>
          </a:p>
          <a:p>
            <a:pPr algn="just"/>
            <a:r>
              <a:rPr lang="it-IT" sz="3000" dirty="0"/>
              <a:t>Viene sciolto il </a:t>
            </a:r>
            <a:r>
              <a:rPr lang="it-IT" sz="3000" dirty="0" err="1"/>
              <a:t>Cominform</a:t>
            </a:r>
            <a:endParaRPr lang="it-IT" sz="3000" dirty="0"/>
          </a:p>
          <a:p>
            <a:pPr algn="just"/>
            <a:r>
              <a:rPr lang="it-IT" sz="3000" dirty="0"/>
              <a:t>In Polonia manifestazioni operaie (</a:t>
            </a:r>
            <a:r>
              <a:rPr lang="it-IT" sz="3000" dirty="0" err="1"/>
              <a:t>Poznań</a:t>
            </a:r>
            <a:r>
              <a:rPr lang="it-IT" sz="3000" dirty="0"/>
              <a:t>, giugno 1956), contadine e studentesche per migliori condizioni di vita e per una liberalizzazione (ottobre 1956): nomina di </a:t>
            </a:r>
            <a:r>
              <a:rPr lang="it-IT" sz="3000" dirty="0" err="1"/>
              <a:t>Gomułka</a:t>
            </a:r>
            <a:r>
              <a:rPr lang="it-IT" sz="3000" dirty="0"/>
              <a:t> a segretario del Partito operaio unificato polacco e allentamento del sistema autoritario</a:t>
            </a:r>
          </a:p>
          <a:p>
            <a:pPr algn="just"/>
            <a:r>
              <a:rPr lang="it-IT" sz="3000" dirty="0"/>
              <a:t>Sulla spinta dei fatti polacchi, nell’ottobre del 1956 ci sono manifestazioni in Ungheria: alla fine del mese combattimenti nelle strade di Budapest, con rivoltosi ungheresi antisovietici contrastati dai reparti di sicurezza ungheresi e dalle truppe sovietiche</a:t>
            </a:r>
          </a:p>
          <a:p>
            <a:pPr algn="just"/>
            <a:r>
              <a:rPr lang="it-IT" sz="3000" dirty="0"/>
              <a:t>Il comunista riformista </a:t>
            </a:r>
            <a:r>
              <a:rPr lang="it-IT" sz="3000" dirty="0" err="1"/>
              <a:t>Imre</a:t>
            </a:r>
            <a:r>
              <a:rPr lang="it-IT" sz="3000" dirty="0"/>
              <a:t> </a:t>
            </a:r>
            <a:r>
              <a:rPr lang="it-IT" sz="3000" dirty="0" err="1"/>
              <a:t>Nagy</a:t>
            </a:r>
            <a:r>
              <a:rPr lang="it-IT" sz="3000" dirty="0"/>
              <a:t> diventa capo del governo ungherese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5594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5343" y="796954"/>
            <a:ext cx="10469461" cy="5329210"/>
          </a:xfrm>
        </p:spPr>
        <p:txBody>
          <a:bodyPr/>
          <a:lstStyle/>
          <a:p>
            <a:pPr algn="just"/>
            <a:r>
              <a:rPr lang="it-IT" sz="2800" dirty="0"/>
              <a:t>Programma di </a:t>
            </a:r>
            <a:r>
              <a:rPr lang="it-IT" sz="2800" dirty="0" err="1"/>
              <a:t>Nagy</a:t>
            </a:r>
            <a:r>
              <a:rPr lang="it-IT" sz="2800" dirty="0"/>
              <a:t>: restaurazione del sistema multipartitico e ritiro delle truppe sovietiche da Budapest</a:t>
            </a:r>
          </a:p>
          <a:p>
            <a:pPr algn="just"/>
            <a:r>
              <a:rPr lang="it-IT" sz="2800" dirty="0"/>
              <a:t>Dopo un iniziale appoggio, i sovietici lo sconfessano, per timore di un «effetto domino» negli altri paesi socialisti</a:t>
            </a:r>
          </a:p>
          <a:p>
            <a:pPr algn="just"/>
            <a:r>
              <a:rPr lang="it-IT" sz="2800" dirty="0"/>
              <a:t>In risposta, </a:t>
            </a:r>
            <a:r>
              <a:rPr lang="it-IT" sz="2800" dirty="0" err="1"/>
              <a:t>Nagy</a:t>
            </a:r>
            <a:r>
              <a:rPr lang="it-IT" sz="2800" dirty="0"/>
              <a:t> annuncia l’uscita dell’Ungheria dal Patto di Varsavia e la sua neutralità</a:t>
            </a:r>
          </a:p>
          <a:p>
            <a:pPr algn="just"/>
            <a:r>
              <a:rPr lang="it-IT" sz="2800" dirty="0"/>
              <a:t>All’inizio del novembre 1956 l’Urss schiaccia la rivolta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9670933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701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2" baseType="lpstr">
      <vt:lpstr>Arial</vt:lpstr>
      <vt:lpstr>Calibri</vt:lpstr>
      <vt:lpstr>2_Tema di Office</vt:lpstr>
      <vt:lpstr>La condanna della Jugoslavia di Tito</vt:lpstr>
      <vt:lpstr>Presentazione standard di PowerPoint</vt:lpstr>
      <vt:lpstr>Presentazione standard di PowerPoint</vt:lpstr>
      <vt:lpstr>Presentazione standard di PowerPoint</vt:lpstr>
      <vt:lpstr>La destalinizzazione</vt:lpstr>
      <vt:lpstr>Presentazione standard di PowerPoint</vt:lpstr>
      <vt:lpstr>Nato e Patto di Varsavia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2025-11-26T10:14:31Z</dcterms:created>
  <dcterms:modified xsi:type="dcterms:W3CDTF">2025-11-26T10:15:19Z</dcterms:modified>
</cp:coreProperties>
</file>