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7" r:id="rId2"/>
    <p:sldId id="315" r:id="rId3"/>
    <p:sldId id="258" r:id="rId4"/>
    <p:sldId id="260" r:id="rId5"/>
    <p:sldId id="262" r:id="rId6"/>
    <p:sldId id="264" r:id="rId7"/>
    <p:sldId id="265" r:id="rId8"/>
    <p:sldId id="268" r:id="rId9"/>
    <p:sldId id="269" r:id="rId10"/>
    <p:sldId id="316" r:id="rId11"/>
    <p:sldId id="276" r:id="rId12"/>
    <p:sldId id="278" r:id="rId13"/>
    <p:sldId id="279" r:id="rId14"/>
    <p:sldId id="280" r:id="rId15"/>
    <p:sldId id="281" r:id="rId16"/>
    <p:sldId id="283" r:id="rId17"/>
    <p:sldId id="317" r:id="rId18"/>
    <p:sldId id="285" r:id="rId19"/>
    <p:sldId id="286" r:id="rId20"/>
    <p:sldId id="287" r:id="rId21"/>
    <p:sldId id="288" r:id="rId22"/>
    <p:sldId id="318" r:id="rId23"/>
    <p:sldId id="293" r:id="rId24"/>
    <p:sldId id="295" r:id="rId25"/>
    <p:sldId id="299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CA714-26A2-48CB-9C11-D5422CDEDC4A}" type="datetimeFigureOut">
              <a:rPr lang="it-IT" smtClean="0"/>
              <a:t>26/11/2025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B8337-1CE6-45F1-8964-7856C4864C2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5794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La proprietà per cui il valore di una grandezza fisica (durezza, resistenza alla rottura, velocità, indice di rifrazione, ecc.), in una sostanza o nello spazio, non è uguale in tutte le direzioni.</a:t>
            </a:r>
          </a:p>
          <a:p>
            <a:r>
              <a:rPr lang="it-IT" dirty="0"/>
              <a:t>12 lezioni, 23 ore 2022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DE941-B303-42F0-9848-639C4B1D13E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1212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21B700-1E2E-A3C8-80CA-19C731025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D81C3A2-A6CB-5D81-6D00-F89AE590F2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DF82EE5-4AB3-BAAA-B02F-0E4A910BC7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La proprietà per cui il valore di una grandezza fisica (durezza, resistenza alla rottura, velocità, indice di rifrazione, ecc.), in una sostanza o nello spazio, non è uguale in tutte le direzioni.</a:t>
            </a:r>
          </a:p>
          <a:p>
            <a:r>
              <a:rPr lang="it-IT" dirty="0"/>
              <a:t>12 lezioni, 23 ore 2022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AD3B6FC-718A-99D8-B538-3F80BBB184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DE941-B303-42F0-9848-639C4B1D13E3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0866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/>
              <a:t>Gli elettroni, particelle cariche, quando sono sottoposti al campo magnetico B</a:t>
            </a:r>
            <a:r>
              <a:rPr lang="it-IT" sz="1200" baseline="-25000" dirty="0"/>
              <a:t>o</a:t>
            </a:r>
            <a:r>
              <a:rPr lang="it-IT" sz="1200" dirty="0"/>
              <a:t>, producono una circolazione elettronica che genera un piccolo campo magnetico indotto B</a:t>
            </a:r>
            <a:r>
              <a:rPr lang="it-IT" sz="1200" baseline="-25000" dirty="0"/>
              <a:t>i</a:t>
            </a:r>
            <a:r>
              <a:rPr lang="it-IT" sz="1200" dirty="0"/>
              <a:t> opposto a quello molto più forte applicato, B</a:t>
            </a:r>
            <a:r>
              <a:rPr lang="it-IT" sz="1200" baseline="-25000" dirty="0"/>
              <a:t>0</a:t>
            </a:r>
            <a:r>
              <a:rPr lang="it-IT" sz="1200" dirty="0"/>
              <a:t>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A2EC2-1581-4784-BEC9-4BF8FAF6E71C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5132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Sono circondati</a:t>
            </a:r>
            <a:r>
              <a:rPr lang="it-IT" baseline="0" dirty="0"/>
              <a:t> da meno elettroni e il campo B0 non viene diminuito dal campo magnetico indotto dagli elettroni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A2EC2-1581-4784-BEC9-4BF8FAF6E71C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0592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A2EC2-1581-4784-BEC9-4BF8FAF6E71C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958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A2EC2-1581-4784-BEC9-4BF8FAF6E71C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9093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Fine lezione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A2EC2-1581-4784-BEC9-4BF8FAF6E71C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15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6A5DD-5926-4B98-8D41-65C3B18F5829}" type="datetime1">
              <a:rPr lang="it-IT" smtClean="0"/>
              <a:t>26/11/2025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D65-A3FF-447F-A2A6-3AAF6795518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4538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9925-C0AC-47AA-8AC4-60466BCC9B52}" type="datetime1">
              <a:rPr lang="it-IT" smtClean="0"/>
              <a:t>26/11/2025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D65-A3FF-447F-A2A6-3AAF6795518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1536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E5C2-3B7C-4AE6-8BBB-0A6389F289D5}" type="datetime1">
              <a:rPr lang="it-IT" smtClean="0"/>
              <a:t>26/11/2025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D65-A3FF-447F-A2A6-3AAF6795518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6438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9EB3-E4CE-4ED6-B5F7-C395FCFCE5FB}" type="datetime1">
              <a:rPr lang="it-IT" smtClean="0"/>
              <a:t>26/11/2025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D65-A3FF-447F-A2A6-3AAF6795518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850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85457-7644-4DA5-87BC-486457FDDC87}" type="datetime1">
              <a:rPr lang="it-IT" smtClean="0"/>
              <a:t>26/11/2025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D65-A3FF-447F-A2A6-3AAF6795518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1687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3735D-56A0-4419-83F7-F85B003AD5A5}" type="datetime1">
              <a:rPr lang="it-IT" smtClean="0"/>
              <a:t>26/11/2025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D65-A3FF-447F-A2A6-3AAF6795518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3398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E603-B169-4E53-B000-C3736CC15AA3}" type="datetime1">
              <a:rPr lang="it-IT" smtClean="0"/>
              <a:t>26/11/2025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D65-A3FF-447F-A2A6-3AAF6795518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9804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5B71E-84E2-48F2-9585-ECBC728139D0}" type="datetime1">
              <a:rPr lang="it-IT" smtClean="0"/>
              <a:t>26/11/2025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D65-A3FF-447F-A2A6-3AAF6795518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5398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EE45-D58D-4B70-9D37-AB510DC8A2D1}" type="datetime1">
              <a:rPr lang="it-IT" smtClean="0"/>
              <a:t>26/11/2025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D65-A3FF-447F-A2A6-3AAF6795518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082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56AD-ACA9-48E2-9768-C8463A4C5F3B}" type="datetime1">
              <a:rPr lang="it-IT" smtClean="0"/>
              <a:t>26/11/2025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D65-A3FF-447F-A2A6-3AAF6795518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7905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2FBBF-7650-49B9-A2E2-7E51343DD7AE}" type="datetime1">
              <a:rPr lang="it-IT" smtClean="0"/>
              <a:t>26/11/2025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D65-A3FF-447F-A2A6-3AAF6795518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48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387B0-772B-4407-8A05-7F308A0A9A67}" type="datetime1">
              <a:rPr lang="it-IT" smtClean="0"/>
              <a:t>26/11/2025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37D65-A3FF-447F-A2A6-3AAF6795518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471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0014" y="276621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kumimoji="0" lang="it-IT" sz="32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H-NMR: Chemical Shift</a:t>
            </a:r>
            <a:b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(spostamento chimico)</a:t>
            </a:r>
            <a:endParaRPr lang="it-IT" sz="3200" b="1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D9E41-254F-4EEE-9CF1-47E39C62BE66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2249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B2025B-9534-C47F-695D-6BB1CF4AD703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/>
              <a:t>CHEMICAL SHIFT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F9C5F56-CAC0-CF3E-3528-63AF540BC5EB}"/>
              </a:ext>
            </a:extLst>
          </p:cNvPr>
          <p:cNvSpPr txBox="1">
            <a:spLocks/>
          </p:cNvSpPr>
          <p:nvPr/>
        </p:nvSpPr>
        <p:spPr>
          <a:xfrm>
            <a:off x="512108" y="1847851"/>
            <a:ext cx="7886700" cy="435133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/>
              <a:t>La frequenza di risonanza dipende dall’ambiente chimico che circonda il nucleo. Tali differenze nelle condizioni di risonanza vengono chiamate spostamenti chimici (CHEMICAL SHIFT).</a:t>
            </a:r>
          </a:p>
          <a:p>
            <a:pPr algn="just"/>
            <a:r>
              <a:rPr lang="it-IT"/>
              <a:t>Le differenze di frequenza a cui avviene l’assorbimento dei diversi protoni di una molecola, sono dell’ordine di 1 ppm se si confrontano con la frequenza con cui viene irradiato il protone </a:t>
            </a:r>
          </a:p>
          <a:p>
            <a:pPr algn="just"/>
            <a:r>
              <a:rPr lang="it-IT"/>
              <a:t>È conveniente riferirsi ad un composto standard a cui si assegna, alla frequenza di risonanza, il valore = 0 ppm </a:t>
            </a:r>
          </a:p>
          <a:p>
            <a:pPr algn="just"/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65AF62-E296-6C9F-0374-48538DFCB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D65-A3FF-447F-A2A6-3AAF6795518D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7240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799"/>
          <a:stretch/>
        </p:blipFill>
        <p:spPr>
          <a:xfrm>
            <a:off x="83982" y="759124"/>
            <a:ext cx="8938605" cy="3759799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D9E41-254F-4EEE-9CF1-47E39C62BE66}" type="slidenum">
              <a:rPr lang="it-IT" smtClean="0"/>
              <a:t>11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66276"/>
            <a:ext cx="9048466" cy="1690075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88232411-8868-491B-B34C-9BCF8750F950}"/>
              </a:ext>
            </a:extLst>
          </p:cNvPr>
          <p:cNvSpPr txBox="1">
            <a:spLocks/>
          </p:cNvSpPr>
          <p:nvPr/>
        </p:nvSpPr>
        <p:spPr>
          <a:xfrm>
            <a:off x="485269" y="159535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600" b="1" dirty="0">
                <a:latin typeface="+mn-lt"/>
              </a:rPr>
              <a:t>Spettro NMR</a:t>
            </a:r>
          </a:p>
        </p:txBody>
      </p:sp>
    </p:spTree>
    <p:extLst>
      <p:ext uri="{BB962C8B-B14F-4D97-AF65-F5344CB8AC3E}">
        <p14:creationId xmlns:p14="http://schemas.microsoft.com/office/powerpoint/2010/main" val="2310879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36524"/>
            <a:ext cx="8798943" cy="1325563"/>
          </a:xfrm>
        </p:spPr>
        <p:txBody>
          <a:bodyPr>
            <a:normAutofit/>
          </a:bodyPr>
          <a:lstStyle/>
          <a:p>
            <a:pPr algn="ctr"/>
            <a:r>
              <a:rPr lang="it-IT" sz="3400" b="1" dirty="0">
                <a:latin typeface="+mn-lt"/>
              </a:rPr>
              <a:t>Fattori che influenzano il Chemical Shift di </a:t>
            </a:r>
            <a:r>
              <a:rPr lang="it-IT" sz="3400" b="1" baseline="30000" dirty="0">
                <a:latin typeface="+mn-lt"/>
              </a:rPr>
              <a:t>1</a:t>
            </a:r>
            <a:r>
              <a:rPr lang="it-IT" sz="3400" b="1" dirty="0">
                <a:latin typeface="+mn-lt"/>
              </a:rPr>
              <a:t>H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3736" y="2425791"/>
            <a:ext cx="8136527" cy="3258993"/>
          </a:xfrm>
        </p:spPr>
        <p:txBody>
          <a:bodyPr>
            <a:normAutofit/>
          </a:bodyPr>
          <a:lstStyle/>
          <a:p>
            <a:r>
              <a:rPr lang="it-IT" dirty="0"/>
              <a:t> Effetti Induttivi e di Risonanza </a:t>
            </a:r>
          </a:p>
          <a:p>
            <a:r>
              <a:rPr lang="it-IT" dirty="0"/>
              <a:t>Anisotropia diamagnetica: particolarmente marcata in sistemi insaturi (a causa della circolazione di elettroni </a:t>
            </a:r>
            <a:r>
              <a:rPr lang="it-IT" dirty="0">
                <a:latin typeface="Symbol" panose="05050102010706020507" pitchFamily="18" charset="2"/>
              </a:rPr>
              <a:t>p</a:t>
            </a:r>
            <a:r>
              <a:rPr lang="it-IT" dirty="0"/>
              <a:t> )</a:t>
            </a:r>
          </a:p>
          <a:p>
            <a:r>
              <a:rPr lang="it-IT" dirty="0"/>
              <a:t>Per </a:t>
            </a:r>
            <a:r>
              <a:rPr lang="it-IT" baseline="30000" dirty="0"/>
              <a:t>1</a:t>
            </a:r>
            <a:r>
              <a:rPr lang="it-IT" dirty="0"/>
              <a:t>H NMR, la scala </a:t>
            </a:r>
            <a:r>
              <a:rPr lang="it-IT" dirty="0">
                <a:latin typeface="Symbol" panose="05050102010706020507" pitchFamily="18" charset="2"/>
              </a:rPr>
              <a:t>d </a:t>
            </a:r>
            <a:r>
              <a:rPr lang="it-IT" dirty="0"/>
              <a:t>si estende da 0 a 12 ppm</a:t>
            </a:r>
          </a:p>
          <a:p>
            <a:r>
              <a:rPr lang="it-IT" dirty="0"/>
              <a:t>Per </a:t>
            </a:r>
            <a:r>
              <a:rPr lang="it-IT" baseline="30000" dirty="0"/>
              <a:t>13</a:t>
            </a:r>
            <a:r>
              <a:rPr lang="it-IT" dirty="0"/>
              <a:t>C NMR la scala è molto più grande e copre l’intervallo 0-220 ppm.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D9E41-254F-4EEE-9CF1-47E39C62BE66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0574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7880" y="1501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>
                <a:latin typeface="+mn-lt"/>
              </a:rPr>
              <a:t>Effetti induttivi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2721" y="1758329"/>
            <a:ext cx="8738558" cy="3078884"/>
          </a:xfrm>
        </p:spPr>
        <p:txBody>
          <a:bodyPr>
            <a:normAutofit/>
          </a:bodyPr>
          <a:lstStyle/>
          <a:p>
            <a:r>
              <a:rPr lang="it-IT" sz="2200" dirty="0"/>
              <a:t>Un atomo elettronegativo esercita un </a:t>
            </a:r>
            <a:r>
              <a:rPr lang="it-IT" sz="2200" dirty="0">
                <a:solidFill>
                  <a:srgbClr val="C00000"/>
                </a:solidFill>
              </a:rPr>
              <a:t>effetto induttivo </a:t>
            </a:r>
            <a:r>
              <a:rPr lang="it-IT" sz="2200" dirty="0" err="1">
                <a:solidFill>
                  <a:srgbClr val="C00000"/>
                </a:solidFill>
              </a:rPr>
              <a:t>elettronattrattore</a:t>
            </a:r>
            <a:r>
              <a:rPr lang="it-IT" sz="2200" dirty="0"/>
              <a:t>, impoverendo di densità elettronica l’atomo cui sono legati. </a:t>
            </a:r>
            <a:r>
              <a:rPr lang="it-IT" sz="2200" b="1" dirty="0"/>
              <a:t> </a:t>
            </a:r>
          </a:p>
          <a:p>
            <a:r>
              <a:rPr lang="it-IT" sz="2200" dirty="0"/>
              <a:t>Nuclei di </a:t>
            </a:r>
            <a:r>
              <a:rPr lang="it-IT" sz="2200" baseline="30000" dirty="0"/>
              <a:t>1</a:t>
            </a:r>
            <a:r>
              <a:rPr lang="it-IT" sz="2200" dirty="0"/>
              <a:t>H che subiscono questo effetto sono </a:t>
            </a:r>
            <a:r>
              <a:rPr lang="it-IT" sz="2200" b="1" dirty="0" err="1"/>
              <a:t>deschermati</a:t>
            </a:r>
            <a:r>
              <a:rPr lang="it-IT" sz="2200" dirty="0"/>
              <a:t>, risentono di un campo magnetico applicato più intenso e risuonano a frequenze maggiori.</a:t>
            </a:r>
          </a:p>
          <a:p>
            <a:r>
              <a:rPr lang="it-IT" sz="2200" dirty="0"/>
              <a:t> Nello spettro i loro segnali  si trovano più a sinistra, ad un </a:t>
            </a:r>
            <a:r>
              <a:rPr lang="it-IT" sz="2200" b="1" dirty="0"/>
              <a:t>chemical shift più alto (campo più basso) </a:t>
            </a:r>
            <a:r>
              <a:rPr lang="it-IT" sz="2200" dirty="0"/>
              <a:t>.</a:t>
            </a:r>
          </a:p>
          <a:p>
            <a:endParaRPr lang="it-IT" sz="2200" dirty="0"/>
          </a:p>
          <a:p>
            <a:endParaRPr lang="it-IT" sz="2200" dirty="0"/>
          </a:p>
          <a:p>
            <a:endParaRPr lang="it-IT" sz="2200" dirty="0"/>
          </a:p>
          <a:p>
            <a:endParaRPr lang="it-IT" sz="2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D9E41-254F-4EEE-9CF1-47E39C62BE66}" type="slidenum">
              <a:rPr lang="it-IT" smtClean="0"/>
              <a:t>13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725238D-A38A-4811-ACDE-999FBD634661}"/>
              </a:ext>
            </a:extLst>
          </p:cNvPr>
          <p:cNvSpPr txBox="1"/>
          <p:nvPr/>
        </p:nvSpPr>
        <p:spPr>
          <a:xfrm>
            <a:off x="444786" y="902893"/>
            <a:ext cx="76352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/>
              <a:t>Gli</a:t>
            </a:r>
            <a:r>
              <a:rPr lang="en-US" sz="2200" dirty="0"/>
              <a:t> </a:t>
            </a:r>
            <a:r>
              <a:rPr lang="en-US" sz="2200" dirty="0" err="1"/>
              <a:t>effetti</a:t>
            </a:r>
            <a:r>
              <a:rPr lang="en-US" sz="2200" dirty="0"/>
              <a:t> </a:t>
            </a:r>
            <a:r>
              <a:rPr lang="en-US" sz="2200" dirty="0" err="1"/>
              <a:t>induttivi</a:t>
            </a:r>
            <a:r>
              <a:rPr lang="en-US" sz="2200" dirty="0"/>
              <a:t> </a:t>
            </a:r>
            <a:r>
              <a:rPr lang="en-US" sz="2200" dirty="0" err="1"/>
              <a:t>sono</a:t>
            </a:r>
            <a:r>
              <a:rPr lang="en-US" sz="2200" dirty="0"/>
              <a:t> </a:t>
            </a:r>
            <a:r>
              <a:rPr lang="en-US" sz="2200" dirty="0" err="1"/>
              <a:t>dovuti</a:t>
            </a:r>
            <a:r>
              <a:rPr lang="en-US" sz="2200" dirty="0"/>
              <a:t> </a:t>
            </a:r>
            <a:r>
              <a:rPr lang="en-US" sz="2200" dirty="0" err="1"/>
              <a:t>alla</a:t>
            </a:r>
            <a:r>
              <a:rPr lang="en-US" sz="2200" dirty="0"/>
              <a:t> </a:t>
            </a:r>
            <a:r>
              <a:rPr lang="en-US" sz="2200" dirty="0" err="1"/>
              <a:t>differenza</a:t>
            </a:r>
            <a:r>
              <a:rPr lang="en-US" sz="2200" dirty="0"/>
              <a:t> di </a:t>
            </a:r>
            <a:r>
              <a:rPr lang="en-US" sz="2200" dirty="0" err="1"/>
              <a:t>elettronegatività</a:t>
            </a:r>
            <a:r>
              <a:rPr lang="en-US" sz="2200" dirty="0"/>
              <a:t> </a:t>
            </a:r>
          </a:p>
          <a:p>
            <a:r>
              <a:rPr lang="en-US" sz="2200" dirty="0"/>
              <a:t>di due </a:t>
            </a:r>
            <a:r>
              <a:rPr lang="en-US" sz="2200" dirty="0" err="1"/>
              <a:t>atomi</a:t>
            </a:r>
            <a:r>
              <a:rPr lang="en-US" sz="2200" dirty="0"/>
              <a:t> </a:t>
            </a:r>
            <a:r>
              <a:rPr lang="en-US" sz="2200" dirty="0" err="1"/>
              <a:t>legati</a:t>
            </a:r>
            <a:r>
              <a:rPr lang="en-US" sz="2200" dirty="0"/>
              <a:t>.</a:t>
            </a:r>
            <a:endParaRPr lang="it-IT" sz="2200" dirty="0"/>
          </a:p>
        </p:txBody>
      </p:sp>
      <p:pic>
        <p:nvPicPr>
          <p:cNvPr id="6" name="Segnaposto contenuto 3">
            <a:extLst>
              <a:ext uri="{FF2B5EF4-FFF2-40B4-BE49-F238E27FC236}">
                <a16:creationId xmlns:a16="http://schemas.microsoft.com/office/drawing/2014/main" id="{E95182D3-4C09-4CE7-A8A2-B1571CBD0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997" y="4421359"/>
            <a:ext cx="3096812" cy="193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557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340575"/>
            <a:ext cx="7886700" cy="4351338"/>
          </a:xfrm>
        </p:spPr>
        <p:txBody>
          <a:bodyPr/>
          <a:lstStyle/>
          <a:p>
            <a:r>
              <a:rPr lang="it-IT" dirty="0"/>
              <a:t>L’effetto cresce all’aumentare del numero di elementi elettronegativi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L’effetto diminuisce al crescere della distanza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791" y="2206081"/>
            <a:ext cx="5076897" cy="154701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4462930"/>
            <a:ext cx="7361500" cy="1465594"/>
          </a:xfrm>
          <a:prstGeom prst="rect">
            <a:avLst/>
          </a:prstGeom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D9E41-254F-4EEE-9CF1-47E39C62BE66}" type="slidenum">
              <a:rPr lang="it-IT" smtClean="0"/>
              <a:t>14</a:t>
            </a:fld>
            <a:endParaRPr lang="it-IT"/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E2071A24-B3B5-4978-A0D2-E5E48E464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880" y="1501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>
                <a:latin typeface="+mn-lt"/>
              </a:rPr>
              <a:t>Effetti induttivi </a:t>
            </a:r>
          </a:p>
        </p:txBody>
      </p:sp>
    </p:spTree>
    <p:extLst>
      <p:ext uri="{BB962C8B-B14F-4D97-AF65-F5344CB8AC3E}">
        <p14:creationId xmlns:p14="http://schemas.microsoft.com/office/powerpoint/2010/main" val="3441733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D1EEBC5-B0DA-447A-B218-26F08BC99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923" y="1055929"/>
            <a:ext cx="6528619" cy="5447071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34C59377-7434-4499-84C6-289A6F4365C2}"/>
              </a:ext>
            </a:extLst>
          </p:cNvPr>
          <p:cNvSpPr txBox="1">
            <a:spLocks/>
          </p:cNvSpPr>
          <p:nvPr/>
        </p:nvSpPr>
        <p:spPr>
          <a:xfrm>
            <a:off x="421616" y="355000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600" b="1" dirty="0">
                <a:latin typeface="+mn-lt"/>
              </a:rPr>
              <a:t>Effetti induttivi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C0772-CEC7-FCB7-5D61-F5868E5E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D65-A3FF-447F-A2A6-3AAF6795518D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6499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9253" y="122634"/>
            <a:ext cx="7886700" cy="1325563"/>
          </a:xfrm>
        </p:spPr>
        <p:txBody>
          <a:bodyPr/>
          <a:lstStyle/>
          <a:p>
            <a:pPr algn="ctr"/>
            <a:r>
              <a:rPr lang="it-IT" b="1" dirty="0">
                <a:latin typeface="+mn-lt"/>
              </a:rPr>
              <a:t>Spostamenti chimici negli alcani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839"/>
          <a:stretch/>
        </p:blipFill>
        <p:spPr>
          <a:xfrm>
            <a:off x="499253" y="1804886"/>
            <a:ext cx="8242308" cy="1985555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D9E41-254F-4EEE-9CF1-47E39C62BE66}" type="slidenum">
              <a:rPr lang="it-IT" smtClean="0"/>
              <a:t>16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568804" y="4665184"/>
            <a:ext cx="80063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/>
              <a:t>Se al carbonio (CH</a:t>
            </a:r>
            <a:r>
              <a:rPr lang="it-IT" sz="2400" baseline="-25000" dirty="0"/>
              <a:t>3</a:t>
            </a:r>
            <a:r>
              <a:rPr lang="it-IT" sz="2400" dirty="0"/>
              <a:t>, CH</a:t>
            </a:r>
            <a:r>
              <a:rPr lang="it-IT" sz="2400" baseline="-25000" dirty="0"/>
              <a:t>2</a:t>
            </a:r>
            <a:r>
              <a:rPr lang="it-IT" sz="2400" dirty="0"/>
              <a:t> o CH) sono legati sostituenti diversi dalla semplice catena di un alcano, si produce uno spostamento chimico ulteriore, tanto maggiore quanto più elettronegativo è il sostituente.</a:t>
            </a:r>
          </a:p>
        </p:txBody>
      </p:sp>
    </p:spTree>
    <p:extLst>
      <p:ext uri="{BB962C8B-B14F-4D97-AF65-F5344CB8AC3E}">
        <p14:creationId xmlns:p14="http://schemas.microsoft.com/office/powerpoint/2010/main" val="2255859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625559-CCF8-FF2A-13EF-12682F2389DD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/>
              <a:t>Spostamenti chimici degli alcani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50BA33F-26C0-C845-BF0D-B6C1781A1AFB}"/>
              </a:ext>
            </a:extLst>
          </p:cNvPr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In un alcano l’assorbimento del protone di un gruppo </a:t>
            </a:r>
            <a:r>
              <a:rPr lang="it-IT" b="1">
                <a:solidFill>
                  <a:srgbClr val="FF0000"/>
                </a:solidFill>
              </a:rPr>
              <a:t>CH</a:t>
            </a:r>
            <a:r>
              <a:rPr lang="it-IT" b="1" baseline="-25000">
                <a:solidFill>
                  <a:srgbClr val="FF0000"/>
                </a:solidFill>
              </a:rPr>
              <a:t>3</a:t>
            </a:r>
            <a:r>
              <a:rPr lang="it-IT"/>
              <a:t> (primario) è circa 0,9 ppm.</a:t>
            </a:r>
          </a:p>
          <a:p>
            <a:r>
              <a:rPr lang="it-IT"/>
              <a:t>Un protone di un gruppo </a:t>
            </a:r>
            <a:r>
              <a:rPr lang="it-IT" b="1">
                <a:solidFill>
                  <a:srgbClr val="FF0000"/>
                </a:solidFill>
              </a:rPr>
              <a:t>CH</a:t>
            </a:r>
            <a:r>
              <a:rPr lang="it-IT" b="1" baseline="-25000">
                <a:solidFill>
                  <a:srgbClr val="FF0000"/>
                </a:solidFill>
              </a:rPr>
              <a:t>2</a:t>
            </a:r>
            <a:r>
              <a:rPr lang="it-IT"/>
              <a:t> (secondario) assorbe a 1,3 ppm, infatti ha legato un carbonio al posto di uno degli idrogeni del CH</a:t>
            </a:r>
            <a:r>
              <a:rPr lang="it-IT" baseline="-25000"/>
              <a:t>3</a:t>
            </a:r>
            <a:r>
              <a:rPr lang="it-IT"/>
              <a:t>. La maggiore elettronegatività del carbonio (2,5) rispetto all’idrogeno (2,1) produce uno spostamento a delta maggiori di 0,4 ppm (1,3 = 0,9 + 0,4).</a:t>
            </a:r>
          </a:p>
          <a:p>
            <a:r>
              <a:rPr lang="it-IT"/>
              <a:t>Il protone di un gruppo </a:t>
            </a:r>
            <a:r>
              <a:rPr lang="it-IT" b="1">
                <a:solidFill>
                  <a:srgbClr val="FF0000"/>
                </a:solidFill>
              </a:rPr>
              <a:t>CH</a:t>
            </a:r>
            <a:r>
              <a:rPr lang="it-IT"/>
              <a:t> (terziario) si trova su un carbonio che, rispetto al metile, ha due idrogeni sostituiti con carboni. Poiché il contributo dei vari sostituenti è additivo, il protone del CH assorbe a circa 1,7 ppm (1,7 = 0,9 + 0,4 + 0,4).</a:t>
            </a:r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DD3AE1-6375-7315-0183-CAC62147F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D65-A3FF-447F-A2A6-3AAF6795518D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142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D9E41-254F-4EEE-9CF1-47E39C62BE66}" type="slidenum">
              <a:rPr lang="it-IT" smtClean="0"/>
              <a:t>18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256444" y="1961836"/>
            <a:ext cx="27323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dirty="0">
                <a:solidFill>
                  <a:prstClr val="black"/>
                </a:solidFill>
              </a:rPr>
              <a:t>Vari sostituenti ordinati in base allo spostamento chimico che producono (mostrato con un generico CH</a:t>
            </a:r>
            <a:r>
              <a:rPr lang="it-IT" baseline="-25000" dirty="0">
                <a:solidFill>
                  <a:prstClr val="black"/>
                </a:solidFill>
              </a:rPr>
              <a:t>2</a:t>
            </a:r>
            <a:r>
              <a:rPr lang="it-IT" dirty="0">
                <a:solidFill>
                  <a:prstClr val="black"/>
                </a:solidFill>
              </a:rPr>
              <a:t> cerchiato). Gli spostamenti vanno sommati ai valori base di 0,9 per i CH</a:t>
            </a:r>
            <a:r>
              <a:rPr lang="it-IT" baseline="-25000" dirty="0">
                <a:solidFill>
                  <a:prstClr val="black"/>
                </a:solidFill>
              </a:rPr>
              <a:t>3</a:t>
            </a:r>
            <a:r>
              <a:rPr lang="it-IT" dirty="0">
                <a:solidFill>
                  <a:prstClr val="black"/>
                </a:solidFill>
              </a:rPr>
              <a:t>, </a:t>
            </a:r>
            <a:r>
              <a:rPr lang="it-IT" dirty="0">
                <a:solidFill>
                  <a:srgbClr val="92D050"/>
                </a:solidFill>
              </a:rPr>
              <a:t>1,3 per i CH</a:t>
            </a:r>
            <a:r>
              <a:rPr lang="it-IT" baseline="-25000" dirty="0">
                <a:solidFill>
                  <a:srgbClr val="92D050"/>
                </a:solidFill>
              </a:rPr>
              <a:t>2</a:t>
            </a:r>
            <a:r>
              <a:rPr lang="it-IT" dirty="0">
                <a:solidFill>
                  <a:prstClr val="black"/>
                </a:solidFill>
              </a:rPr>
              <a:t>, 1,7 per i CH.</a:t>
            </a:r>
          </a:p>
          <a:p>
            <a:pPr lvl="0" algn="just"/>
            <a:r>
              <a:rPr lang="it-IT" dirty="0">
                <a:solidFill>
                  <a:prstClr val="black"/>
                </a:solidFill>
              </a:rPr>
              <a:t>I valori ottenuti sono solo una </a:t>
            </a:r>
            <a:r>
              <a:rPr lang="it-IT" b="1" dirty="0">
                <a:solidFill>
                  <a:prstClr val="black"/>
                </a:solidFill>
              </a:rPr>
              <a:t>buona stima del valore sperimentale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269" y="983641"/>
            <a:ext cx="5112081" cy="5372710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1C9039D7-7585-44E8-A2DC-D408DD0B0A20}"/>
              </a:ext>
            </a:extLst>
          </p:cNvPr>
          <p:cNvSpPr txBox="1">
            <a:spLocks/>
          </p:cNvSpPr>
          <p:nvPr/>
        </p:nvSpPr>
        <p:spPr>
          <a:xfrm>
            <a:off x="525379" y="159727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/>
              <a:t>Spostamenti chimici</a:t>
            </a:r>
          </a:p>
        </p:txBody>
      </p:sp>
    </p:spTree>
    <p:extLst>
      <p:ext uri="{BB962C8B-B14F-4D97-AF65-F5344CB8AC3E}">
        <p14:creationId xmlns:p14="http://schemas.microsoft.com/office/powerpoint/2010/main" val="4083953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71268" y="136524"/>
            <a:ext cx="7644082" cy="1325563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>
                <a:latin typeface="+mn-lt"/>
              </a:rPr>
              <a:t>Gli spostamenti sono additivi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109" y="2200098"/>
            <a:ext cx="6285857" cy="2457804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D9E41-254F-4EEE-9CF1-47E39C62BE66}" type="slidenum">
              <a:rPr lang="it-IT" smtClean="0"/>
              <a:t>19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 flipH="1">
            <a:off x="6639966" y="2590603"/>
            <a:ext cx="23746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/>
              <a:t>Metile </a:t>
            </a:r>
            <a:r>
              <a:rPr lang="it-IT" sz="2200" dirty="0" err="1"/>
              <a:t>acetoacetato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3882190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F35D6-CDD9-B1C0-2DD8-4527ED176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4E44CE-53AA-E028-83E1-AE31754F2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509"/>
            <a:ext cx="7886700" cy="1325563"/>
          </a:xfrm>
        </p:spPr>
        <p:txBody>
          <a:bodyPr/>
          <a:lstStyle/>
          <a:p>
            <a:pPr algn="ctr"/>
            <a:r>
              <a:rPr lang="en-US" b="1" dirty="0"/>
              <a:t>N</a:t>
            </a:r>
            <a:r>
              <a:rPr lang="it-IT" b="1" dirty="0"/>
              <a:t>UCLEI IN UNA MOLECOLA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F8B900-52D4-BC10-FE00-9A3310CCF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889" y="1483739"/>
            <a:ext cx="8860221" cy="4351338"/>
          </a:xfrm>
        </p:spPr>
        <p:txBody>
          <a:bodyPr>
            <a:normAutofit lnSpcReduction="10000"/>
          </a:bodyPr>
          <a:lstStyle/>
          <a:p>
            <a:r>
              <a:rPr lang="it-IT" sz="2400" dirty="0"/>
              <a:t>Per un nucleo isolato (ad es. </a:t>
            </a:r>
            <a:r>
              <a:rPr lang="it-IT" sz="2400" baseline="30000" dirty="0"/>
              <a:t>1</a:t>
            </a:r>
            <a:r>
              <a:rPr lang="it-IT" sz="2400" dirty="0"/>
              <a:t>H) la frequenza di risonanza è quella descritta dall’equazione di </a:t>
            </a:r>
            <a:r>
              <a:rPr lang="it-IT" sz="2400" dirty="0" err="1"/>
              <a:t>Larmor</a:t>
            </a:r>
            <a:r>
              <a:rPr lang="it-IT" sz="2400" dirty="0"/>
              <a:t>: </a:t>
            </a:r>
          </a:p>
          <a:p>
            <a:pPr marL="0" indent="0">
              <a:buNone/>
            </a:pPr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r>
              <a:rPr lang="it-IT" sz="2400" dirty="0"/>
              <a:t>Nuclei di una molecola sono però circondati da elettroni di valenza.</a:t>
            </a:r>
          </a:p>
          <a:p>
            <a:r>
              <a:rPr lang="it-IT" sz="2400" dirty="0"/>
              <a:t>Nuclei in una molecola assorbono a frequenze </a:t>
            </a:r>
            <a:r>
              <a:rPr lang="it-IT" sz="2400" i="1" dirty="0"/>
              <a:t>lievemente</a:t>
            </a:r>
            <a:r>
              <a:rPr lang="it-IT" sz="2400" dirty="0"/>
              <a:t> diverse da quella di </a:t>
            </a:r>
            <a:r>
              <a:rPr lang="it-IT" sz="2400" dirty="0" err="1"/>
              <a:t>Larmor</a:t>
            </a:r>
            <a:r>
              <a:rPr lang="it-IT" sz="2400" dirty="0"/>
              <a:t>, perché risentono di un campo applicato </a:t>
            </a:r>
            <a:r>
              <a:rPr lang="it-IT" sz="2400" i="1" dirty="0"/>
              <a:t>lievemente</a:t>
            </a:r>
            <a:r>
              <a:rPr lang="it-IT" sz="2400" dirty="0"/>
              <a:t> diverso da B</a:t>
            </a:r>
            <a:r>
              <a:rPr lang="it-IT" sz="2400" baseline="-25000" dirty="0"/>
              <a:t>o</a:t>
            </a:r>
            <a:r>
              <a:rPr lang="it-IT" sz="2400" dirty="0"/>
              <a:t> a causa della presenza degli elettroni che circondano i nuclei.</a:t>
            </a:r>
          </a:p>
          <a:p>
            <a:r>
              <a:rPr lang="en-US" sz="2400" dirty="0"/>
              <a:t>I</a:t>
            </a:r>
            <a:r>
              <a:rPr lang="it-IT" sz="2400" dirty="0"/>
              <a:t>l fenomeno si chiama Anisotropia Diamagnetica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956F87B-D05E-7959-0A00-712F2B44A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D9E41-254F-4EEE-9CF1-47E39C62BE66}" type="slidenum">
              <a:rPr lang="it-IT" smtClean="0"/>
              <a:t>2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F94D2C96-1FFA-48B6-0A83-6CA37D59738A}"/>
              </a:ext>
            </a:extLst>
          </p:cNvPr>
          <p:cNvSpPr/>
          <p:nvPr/>
        </p:nvSpPr>
        <p:spPr>
          <a:xfrm>
            <a:off x="3571132" y="2549342"/>
            <a:ext cx="1508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>
                <a:latin typeface="Symbol" panose="05050102010706020507" pitchFamily="18" charset="2"/>
              </a:rPr>
              <a:t>n = g</a:t>
            </a:r>
            <a:r>
              <a:rPr lang="it-IT" sz="2400" dirty="0"/>
              <a:t>B</a:t>
            </a:r>
            <a:r>
              <a:rPr lang="it-IT" sz="2400" baseline="-25000" dirty="0"/>
              <a:t>0</a:t>
            </a:r>
            <a:r>
              <a:rPr lang="it-IT" sz="2400" dirty="0"/>
              <a:t>/2</a:t>
            </a:r>
            <a:r>
              <a:rPr lang="it-IT" sz="2400" dirty="0">
                <a:latin typeface="Symbol" panose="05050102010706020507" pitchFamily="18" charset="2"/>
              </a:rPr>
              <a:t>p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46097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AA945A-FF09-4D49-93A6-85CA57E9A782}"/>
              </a:ext>
            </a:extLst>
          </p:cNvPr>
          <p:cNvSpPr txBox="1">
            <a:spLocks/>
          </p:cNvSpPr>
          <p:nvPr/>
        </p:nvSpPr>
        <p:spPr>
          <a:xfrm>
            <a:off x="404363" y="472212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600" b="1" dirty="0">
                <a:latin typeface="+mn-lt"/>
              </a:rPr>
              <a:t>Effetti di risonanza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3DF170D-3B2A-4BDC-95FE-48022D173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62" y="2007816"/>
            <a:ext cx="6887590" cy="284236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6B70825-AC14-4361-99D7-CE2E91589249}"/>
              </a:ext>
            </a:extLst>
          </p:cNvPr>
          <p:cNvSpPr txBox="1"/>
          <p:nvPr/>
        </p:nvSpPr>
        <p:spPr>
          <a:xfrm>
            <a:off x="738162" y="1250830"/>
            <a:ext cx="2686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Riguarda</a:t>
            </a:r>
            <a:r>
              <a:rPr lang="en-US" dirty="0"/>
              <a:t> </a:t>
            </a:r>
            <a:r>
              <a:rPr lang="en-US" dirty="0" err="1"/>
              <a:t>sistemi</a:t>
            </a:r>
            <a:r>
              <a:rPr lang="en-US" dirty="0"/>
              <a:t> </a:t>
            </a:r>
            <a:r>
              <a:rPr lang="en-US" dirty="0" err="1"/>
              <a:t>coniugati</a:t>
            </a:r>
            <a:r>
              <a:rPr lang="en-US" dirty="0"/>
              <a:t>.</a:t>
            </a: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84AC607-C94A-4624-B810-C21FE48658E0}"/>
              </a:ext>
            </a:extLst>
          </p:cNvPr>
          <p:cNvSpPr txBox="1"/>
          <p:nvPr/>
        </p:nvSpPr>
        <p:spPr>
          <a:xfrm>
            <a:off x="1449238" y="5341006"/>
            <a:ext cx="5719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L’effetto</a:t>
            </a:r>
            <a:r>
              <a:rPr lang="en-US" dirty="0"/>
              <a:t> –R </a:t>
            </a:r>
            <a:r>
              <a:rPr lang="en-US" dirty="0" err="1"/>
              <a:t>impoverisce</a:t>
            </a:r>
            <a:r>
              <a:rPr lang="en-US" dirty="0"/>
              <a:t> di </a:t>
            </a:r>
            <a:r>
              <a:rPr lang="en-US" dirty="0" err="1"/>
              <a:t>elettroni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C-</a:t>
            </a:r>
            <a:r>
              <a:rPr lang="en-US" dirty="0">
                <a:latin typeface="Symbol" panose="05050102010706020507" pitchFamily="18" charset="2"/>
              </a:rPr>
              <a:t>b</a:t>
            </a:r>
            <a:r>
              <a:rPr lang="en-US" dirty="0"/>
              <a:t>, </a:t>
            </a:r>
            <a:r>
              <a:rPr lang="en-US" dirty="0" err="1"/>
              <a:t>deschermandolo</a:t>
            </a:r>
            <a:endParaRPr lang="en-US" dirty="0"/>
          </a:p>
          <a:p>
            <a:r>
              <a:rPr lang="en-US" dirty="0" err="1"/>
              <a:t>L’effetto</a:t>
            </a:r>
            <a:r>
              <a:rPr lang="en-US" dirty="0"/>
              <a:t> +R </a:t>
            </a:r>
            <a:r>
              <a:rPr lang="en-US" dirty="0" err="1"/>
              <a:t>arricchisce</a:t>
            </a:r>
            <a:r>
              <a:rPr lang="en-US" dirty="0"/>
              <a:t> di </a:t>
            </a:r>
            <a:r>
              <a:rPr lang="en-US" dirty="0" err="1"/>
              <a:t>elettroni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C-</a:t>
            </a:r>
            <a:r>
              <a:rPr lang="en-US" dirty="0">
                <a:latin typeface="Symbol" panose="05050102010706020507" pitchFamily="18" charset="2"/>
              </a:rPr>
              <a:t>b</a:t>
            </a:r>
            <a:r>
              <a:rPr lang="en-US" dirty="0"/>
              <a:t>, </a:t>
            </a:r>
            <a:r>
              <a:rPr lang="en-US" dirty="0" err="1"/>
              <a:t>schermandolo</a:t>
            </a: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EB45DEE-A395-410D-9D1B-0BC8DF9707D5}"/>
              </a:ext>
            </a:extLst>
          </p:cNvPr>
          <p:cNvSpPr txBox="1"/>
          <p:nvPr/>
        </p:nvSpPr>
        <p:spPr>
          <a:xfrm>
            <a:off x="1449238" y="257639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Symbol" panose="05050102010706020507" pitchFamily="18" charset="2"/>
              </a:rPr>
              <a:t>b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2CD021E-0963-4582-8F37-B30200FE7C4F}"/>
              </a:ext>
            </a:extLst>
          </p:cNvPr>
          <p:cNvSpPr txBox="1"/>
          <p:nvPr/>
        </p:nvSpPr>
        <p:spPr>
          <a:xfrm>
            <a:off x="5811328" y="257639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Symbol" panose="05050102010706020507" pitchFamily="18" charset="2"/>
              </a:rPr>
              <a:t>b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EB62B60-26A0-4C93-BE86-673812BF2692}"/>
              </a:ext>
            </a:extLst>
          </p:cNvPr>
          <p:cNvSpPr txBox="1"/>
          <p:nvPr/>
        </p:nvSpPr>
        <p:spPr>
          <a:xfrm>
            <a:off x="1604890" y="3144970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Symbol" panose="05050102010706020507" pitchFamily="18" charset="2"/>
              </a:rPr>
              <a:t>a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1B0943F-DA0A-4691-8828-24C3141E5F46}"/>
              </a:ext>
            </a:extLst>
          </p:cNvPr>
          <p:cNvSpPr txBox="1"/>
          <p:nvPr/>
        </p:nvSpPr>
        <p:spPr>
          <a:xfrm>
            <a:off x="5636440" y="3244334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Symbol" panose="05050102010706020507" pitchFamily="18" charset="2"/>
              </a:rPr>
              <a:t>a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9763A-E5DC-6E89-CEF3-75C562F74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D65-A3FF-447F-A2A6-3AAF6795518D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71027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40" t="63414" r="8338" b="26664"/>
          <a:stretch/>
        </p:blipFill>
        <p:spPr bwMode="auto">
          <a:xfrm>
            <a:off x="6966" y="1064331"/>
            <a:ext cx="1258432" cy="56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EACFF0E4-C75D-40A3-AF43-64D04C1B8A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88" r="34500" b="4266"/>
          <a:stretch/>
        </p:blipFill>
        <p:spPr bwMode="auto">
          <a:xfrm>
            <a:off x="5322334" y="1491627"/>
            <a:ext cx="3706592" cy="19196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2" name="Gruppo 11">
            <a:extLst>
              <a:ext uri="{FF2B5EF4-FFF2-40B4-BE49-F238E27FC236}">
                <a16:creationId xmlns:a16="http://schemas.microsoft.com/office/drawing/2014/main" id="{20FC3D00-6B8B-44F9-B5B2-EC37660D464F}"/>
              </a:ext>
            </a:extLst>
          </p:cNvPr>
          <p:cNvGrpSpPr/>
          <p:nvPr/>
        </p:nvGrpSpPr>
        <p:grpSpPr>
          <a:xfrm>
            <a:off x="63963" y="1933257"/>
            <a:ext cx="4703051" cy="1339776"/>
            <a:chOff x="126926" y="1964602"/>
            <a:chExt cx="4703051" cy="1339776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11D1024D-0F11-409A-8E44-0CB9502D7F4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63" t="10582" r="67672" b="67288"/>
            <a:stretch/>
          </p:blipFill>
          <p:spPr bwMode="auto">
            <a:xfrm>
              <a:off x="1674892" y="2045946"/>
              <a:ext cx="784634" cy="1258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565037FC-ECD8-4F45-95C5-62C39E4CAE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255" t="10582" r="28353" b="67288"/>
            <a:stretch/>
          </p:blipFill>
          <p:spPr bwMode="auto">
            <a:xfrm>
              <a:off x="3923923" y="2045946"/>
              <a:ext cx="906054" cy="1258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E798EFD6-5F1E-41AF-BC26-88BBE3D32C1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82" r="84576" b="67288"/>
            <a:stretch/>
          </p:blipFill>
          <p:spPr bwMode="auto">
            <a:xfrm>
              <a:off x="126926" y="1964602"/>
              <a:ext cx="1226745" cy="1258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CFB8B307-AC56-40F0-94D2-156FB1B4E14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36" t="10582" r="49402" b="67288"/>
            <a:stretch/>
          </p:blipFill>
          <p:spPr bwMode="auto">
            <a:xfrm>
              <a:off x="2807729" y="2045946"/>
              <a:ext cx="760492" cy="1258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Connettore 2 9">
              <a:extLst>
                <a:ext uri="{FF2B5EF4-FFF2-40B4-BE49-F238E27FC236}">
                  <a16:creationId xmlns:a16="http://schemas.microsoft.com/office/drawing/2014/main" id="{ECB0D3FF-DEEC-4360-8522-ABBB7FD94EDF}"/>
                </a:ext>
              </a:extLst>
            </p:cNvPr>
            <p:cNvCxnSpPr>
              <a:cxnSpLocks/>
            </p:cNvCxnSpPr>
            <p:nvPr/>
          </p:nvCxnSpPr>
          <p:spPr>
            <a:xfrm>
              <a:off x="1199764" y="2773242"/>
              <a:ext cx="36213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2 12">
              <a:extLst>
                <a:ext uri="{FF2B5EF4-FFF2-40B4-BE49-F238E27FC236}">
                  <a16:creationId xmlns:a16="http://schemas.microsoft.com/office/drawing/2014/main" id="{742F9ABD-AA32-4058-8ECA-A26FC14D2B2D}"/>
                </a:ext>
              </a:extLst>
            </p:cNvPr>
            <p:cNvCxnSpPr>
              <a:cxnSpLocks/>
            </p:cNvCxnSpPr>
            <p:nvPr/>
          </p:nvCxnSpPr>
          <p:spPr>
            <a:xfrm>
              <a:off x="2459526" y="2782295"/>
              <a:ext cx="36213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2 13">
              <a:extLst>
                <a:ext uri="{FF2B5EF4-FFF2-40B4-BE49-F238E27FC236}">
                  <a16:creationId xmlns:a16="http://schemas.microsoft.com/office/drawing/2014/main" id="{C4654720-13CF-4844-869B-0DD7F7386BF9}"/>
                </a:ext>
              </a:extLst>
            </p:cNvPr>
            <p:cNvCxnSpPr>
              <a:cxnSpLocks/>
            </p:cNvCxnSpPr>
            <p:nvPr/>
          </p:nvCxnSpPr>
          <p:spPr>
            <a:xfrm>
              <a:off x="3568221" y="2774614"/>
              <a:ext cx="36213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2">
            <a:extLst>
              <a:ext uri="{FF2B5EF4-FFF2-40B4-BE49-F238E27FC236}">
                <a16:creationId xmlns:a16="http://schemas.microsoft.com/office/drawing/2014/main" id="{44DAE28D-A029-4965-8CC8-4D945327A2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36" t="8784" r="26731" b="67262"/>
          <a:stretch/>
        </p:blipFill>
        <p:spPr bwMode="auto">
          <a:xfrm>
            <a:off x="4105237" y="4928614"/>
            <a:ext cx="1080712" cy="1412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8214F35F-CC26-4AE5-90AD-E05EEEE0E4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5" t="8784" r="47613" b="67262"/>
          <a:stretch/>
        </p:blipFill>
        <p:spPr bwMode="auto">
          <a:xfrm>
            <a:off x="2822300" y="4928614"/>
            <a:ext cx="1049048" cy="1412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3C02D1F7-6CE2-41EB-B846-A5534C3F2D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5" t="8784" r="66582" b="67262"/>
          <a:stretch/>
        </p:blipFill>
        <p:spPr bwMode="auto">
          <a:xfrm>
            <a:off x="1574324" y="4998507"/>
            <a:ext cx="977774" cy="1412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475AB78C-FA40-4FBB-B3CF-E98F868E80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784" r="86668" b="67262"/>
          <a:stretch/>
        </p:blipFill>
        <p:spPr bwMode="auto">
          <a:xfrm>
            <a:off x="111445" y="4918602"/>
            <a:ext cx="1080711" cy="1412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D5FC8317-8F5E-4E63-A6F9-18509FFBED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" t="51293" r="35002" b="6175"/>
          <a:stretch/>
        </p:blipFill>
        <p:spPr bwMode="auto">
          <a:xfrm>
            <a:off x="5501492" y="4826060"/>
            <a:ext cx="3585124" cy="17572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5E754B4A-A71D-42C8-B920-E266909D95BB}"/>
              </a:ext>
            </a:extLst>
          </p:cNvPr>
          <p:cNvCxnSpPr>
            <a:cxnSpLocks/>
          </p:cNvCxnSpPr>
          <p:nvPr/>
        </p:nvCxnSpPr>
        <p:spPr>
          <a:xfrm>
            <a:off x="2552098" y="5813593"/>
            <a:ext cx="362138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F273AFBC-2285-4943-8D05-7482E038FD4A}"/>
              </a:ext>
            </a:extLst>
          </p:cNvPr>
          <p:cNvCxnSpPr>
            <a:cxnSpLocks/>
          </p:cNvCxnSpPr>
          <p:nvPr/>
        </p:nvCxnSpPr>
        <p:spPr>
          <a:xfrm>
            <a:off x="3743099" y="5802072"/>
            <a:ext cx="362138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14B4F4B0-8390-4FB3-A61C-76D6769CA0B3}"/>
              </a:ext>
            </a:extLst>
          </p:cNvPr>
          <p:cNvCxnSpPr>
            <a:cxnSpLocks/>
          </p:cNvCxnSpPr>
          <p:nvPr/>
        </p:nvCxnSpPr>
        <p:spPr>
          <a:xfrm>
            <a:off x="1192156" y="5802072"/>
            <a:ext cx="362138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>
            <a:extLst>
              <a:ext uri="{FF2B5EF4-FFF2-40B4-BE49-F238E27FC236}">
                <a16:creationId xmlns:a16="http://schemas.microsoft.com/office/drawing/2014/main" id="{BFE42E09-8D54-41EF-8EB3-AECACE2FB0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36" t="65701" r="9791" b="24352"/>
          <a:stretch/>
        </p:blipFill>
        <p:spPr bwMode="auto">
          <a:xfrm>
            <a:off x="106966" y="4151767"/>
            <a:ext cx="1140737" cy="58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itolo 1">
            <a:extLst>
              <a:ext uri="{FF2B5EF4-FFF2-40B4-BE49-F238E27FC236}">
                <a16:creationId xmlns:a16="http://schemas.microsoft.com/office/drawing/2014/main" id="{D672F937-5D7C-4ED5-B7D4-CC8B18BAEC39}"/>
              </a:ext>
            </a:extLst>
          </p:cNvPr>
          <p:cNvSpPr txBox="1">
            <a:spLocks/>
          </p:cNvSpPr>
          <p:nvPr/>
        </p:nvSpPr>
        <p:spPr>
          <a:xfrm>
            <a:off x="470446" y="200152"/>
            <a:ext cx="7886700" cy="6306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600" b="1" dirty="0">
                <a:latin typeface="+mn-lt"/>
              </a:rPr>
              <a:t>Effetti di risonanza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24BCE16-8A67-4E72-9476-739570E1F837}"/>
              </a:ext>
            </a:extLst>
          </p:cNvPr>
          <p:cNvSpPr txBox="1"/>
          <p:nvPr/>
        </p:nvSpPr>
        <p:spPr>
          <a:xfrm>
            <a:off x="1393170" y="1135488"/>
            <a:ext cx="2564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NH</a:t>
            </a:r>
            <a:r>
              <a:rPr lang="en-US" baseline="-25000" dirty="0"/>
              <a:t>2</a:t>
            </a:r>
            <a:r>
              <a:rPr lang="en-US" dirty="0"/>
              <a:t> : forte </a:t>
            </a:r>
            <a:r>
              <a:rPr lang="en-US" dirty="0" err="1"/>
              <a:t>effetto</a:t>
            </a:r>
            <a:r>
              <a:rPr lang="en-US" dirty="0"/>
              <a:t> +R</a:t>
            </a:r>
          </a:p>
          <a:p>
            <a:r>
              <a:rPr lang="en-US" dirty="0"/>
              <a:t>H in 2,4,6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schermati</a:t>
            </a:r>
            <a:endParaRPr lang="it-IT" dirty="0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46FC1E62-EDEB-4BE2-85BB-3B5E8AC4646F}"/>
              </a:ext>
            </a:extLst>
          </p:cNvPr>
          <p:cNvSpPr txBox="1"/>
          <p:nvPr/>
        </p:nvSpPr>
        <p:spPr>
          <a:xfrm>
            <a:off x="1421371" y="4180004"/>
            <a:ext cx="2801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  <a:r>
              <a:rPr lang="en-US" baseline="-25000" dirty="0"/>
              <a:t>2</a:t>
            </a:r>
            <a:r>
              <a:rPr lang="en-US" dirty="0"/>
              <a:t> : forte </a:t>
            </a:r>
            <a:r>
              <a:rPr lang="en-US" dirty="0" err="1"/>
              <a:t>effetto</a:t>
            </a:r>
            <a:r>
              <a:rPr lang="en-US" dirty="0"/>
              <a:t> -R</a:t>
            </a:r>
          </a:p>
          <a:p>
            <a:r>
              <a:rPr lang="en-US" dirty="0"/>
              <a:t>H in 2,4,6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deschermati</a:t>
            </a:r>
            <a:endParaRPr lang="it-IT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A63234-4807-69B4-C969-036A8861F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D65-A3FF-447F-A2A6-3AAF6795518D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4580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CB8753-06BD-4FC7-D75B-C745C85640DA}"/>
              </a:ext>
            </a:extLst>
          </p:cNvPr>
          <p:cNvSpPr txBox="1">
            <a:spLocks/>
          </p:cNvSpPr>
          <p:nvPr/>
        </p:nvSpPr>
        <p:spPr>
          <a:xfrm>
            <a:off x="628650" y="72163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/>
              <a:t>ANISOTROPIA DIAMAGNETICA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6FC9C2-C0F0-95BA-3D7F-03849B7AF4F1}"/>
              </a:ext>
            </a:extLst>
          </p:cNvPr>
          <p:cNvSpPr txBox="1">
            <a:spLocks/>
          </p:cNvSpPr>
          <p:nvPr/>
        </p:nvSpPr>
        <p:spPr>
          <a:xfrm>
            <a:off x="628650" y="1397726"/>
            <a:ext cx="7886700" cy="4779237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>
                <a:solidFill>
                  <a:srgbClr val="C00000"/>
                </a:solidFill>
              </a:rPr>
              <a:t>Alcani 0.9 -1.4</a:t>
            </a:r>
          </a:p>
          <a:p>
            <a:r>
              <a:rPr lang="it-IT">
                <a:solidFill>
                  <a:srgbClr val="C00000"/>
                </a:solidFill>
              </a:rPr>
              <a:t>Alcheni  4.5-6.0 ppm </a:t>
            </a:r>
          </a:p>
          <a:p>
            <a:r>
              <a:rPr lang="it-IT">
                <a:solidFill>
                  <a:srgbClr val="C00000"/>
                </a:solidFill>
              </a:rPr>
              <a:t>Alchini  2.0-3.0 ppm</a:t>
            </a:r>
          </a:p>
          <a:p>
            <a:r>
              <a:rPr lang="it-IT"/>
              <a:t>Aromatici  6.0-8.0 ppm</a:t>
            </a:r>
          </a:p>
          <a:p>
            <a:r>
              <a:rPr lang="it-IT"/>
              <a:t>Aldeidi  9.0-10.0 ppm</a:t>
            </a:r>
          </a:p>
          <a:p>
            <a:r>
              <a:rPr lang="it-IT"/>
              <a:t>Lo schermaggio e il deschermaggio dipendono dall’orientazione della molecola rispetto al campo magnetico esterno.</a:t>
            </a:r>
          </a:p>
          <a:p>
            <a:r>
              <a:rPr lang="it-IT"/>
              <a:t>Per composti insaturi lo spazio è suddiviso in regioni caratterizzate da campi magnetici più intensi o meno intensi.</a:t>
            </a:r>
          </a:p>
          <a:p>
            <a:r>
              <a:rPr lang="it-IT"/>
              <a:t>Nei composti aromatici si ha un elevato deschermaggio a causa della struttura ciclica (corrente d’anello) che produce un campo magnetico indotto particolarmente intenso</a:t>
            </a:r>
          </a:p>
          <a:p>
            <a:endParaRPr lang="it-IT"/>
          </a:p>
          <a:p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36A9E3-D32C-AD8D-FB5D-74711CA4A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D65-A3FF-447F-A2A6-3AAF6795518D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41830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3375" y="0"/>
            <a:ext cx="7886700" cy="700787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>
                <a:latin typeface="+mn-lt"/>
              </a:rPr>
              <a:t>Anisotropia diamagnetica dei sistemi </a:t>
            </a:r>
            <a:r>
              <a:rPr lang="it-IT" sz="3600" b="1" dirty="0">
                <a:latin typeface="Symbol" panose="05050102010706020507" pitchFamily="18" charset="2"/>
              </a:rPr>
              <a:t>p</a:t>
            </a:r>
            <a:r>
              <a:rPr lang="it-IT" sz="3600" b="1" dirty="0">
                <a:latin typeface="+mn-lt"/>
              </a:rPr>
              <a:t> 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D9E41-254F-4EEE-9CF1-47E39C62BE66}" type="slidenum">
              <a:rPr lang="it-IT" smtClean="0"/>
              <a:t>23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CF82DB2-D701-49FB-9621-09392C68B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376" y="3263333"/>
            <a:ext cx="3883860" cy="324098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16CB9F7-E73C-45D3-9605-527FFC56C9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787"/>
          <a:stretch/>
        </p:blipFill>
        <p:spPr>
          <a:xfrm>
            <a:off x="783926" y="932199"/>
            <a:ext cx="2761532" cy="1324694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3260668-3593-4EFD-9722-B624369F82B4}"/>
              </a:ext>
            </a:extLst>
          </p:cNvPr>
          <p:cNvSpPr txBox="1"/>
          <p:nvPr/>
        </p:nvSpPr>
        <p:spPr>
          <a:xfrm>
            <a:off x="3131387" y="2697128"/>
            <a:ext cx="2019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Doppio </a:t>
            </a:r>
            <a:r>
              <a:rPr lang="en-US" dirty="0" err="1"/>
              <a:t>legame</a:t>
            </a:r>
            <a:r>
              <a:rPr lang="en-US" dirty="0"/>
              <a:t> C=C</a:t>
            </a: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80E36EC-367E-4E75-9E2C-A2F9DD4D5B4B}"/>
              </a:ext>
            </a:extLst>
          </p:cNvPr>
          <p:cNvSpPr txBox="1"/>
          <p:nvPr/>
        </p:nvSpPr>
        <p:spPr>
          <a:xfrm>
            <a:off x="3976778" y="1565325"/>
            <a:ext cx="4780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Il chemical shift in CH</a:t>
            </a:r>
            <a:r>
              <a:rPr lang="en-US" baseline="-25000" dirty="0"/>
              <a:t>2</a:t>
            </a:r>
            <a:r>
              <a:rPr lang="en-US" dirty="0"/>
              <a:t>=CH</a:t>
            </a:r>
            <a:r>
              <a:rPr lang="en-US" baseline="-25000" dirty="0"/>
              <a:t>2</a:t>
            </a:r>
            <a:r>
              <a:rPr lang="en-US" dirty="0"/>
              <a:t> è molto alto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Il C(</a:t>
            </a:r>
            <a:r>
              <a:rPr lang="en-US" dirty="0" err="1"/>
              <a:t>sp</a:t>
            </a:r>
            <a:r>
              <a:rPr lang="en-US" dirty="0"/>
              <a:t>)-</a:t>
            </a:r>
            <a:r>
              <a:rPr lang="en-US" dirty="0">
                <a:solidFill>
                  <a:srgbClr val="FF0000"/>
                </a:solidFill>
              </a:rPr>
              <a:t>H </a:t>
            </a:r>
            <a:r>
              <a:rPr lang="en-US" dirty="0" err="1"/>
              <a:t>dovrebbe</a:t>
            </a:r>
            <a:r>
              <a:rPr lang="en-US" dirty="0"/>
              <a:t> </a:t>
            </a:r>
            <a:r>
              <a:rPr lang="en-US" dirty="0" err="1"/>
              <a:t>essere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più</a:t>
            </a:r>
            <a:r>
              <a:rPr lang="en-US" dirty="0"/>
              <a:t> </a:t>
            </a:r>
            <a:r>
              <a:rPr lang="en-US" dirty="0" err="1"/>
              <a:t>deschermato</a:t>
            </a:r>
            <a:r>
              <a:rPr lang="en-US" dirty="0"/>
              <a:t> </a:t>
            </a:r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F6A7C43-3C5F-4149-BC4C-65466A9430C9}"/>
              </a:ext>
            </a:extLst>
          </p:cNvPr>
          <p:cNvSpPr txBox="1"/>
          <p:nvPr/>
        </p:nvSpPr>
        <p:spPr>
          <a:xfrm>
            <a:off x="-20821" y="1001593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C(sp</a:t>
            </a:r>
            <a:r>
              <a:rPr lang="en-US" baseline="30000" dirty="0"/>
              <a:t>3</a:t>
            </a:r>
            <a:r>
              <a:rPr lang="en-US" dirty="0"/>
              <a:t>)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1E9AC05-3319-4D57-9EFB-A8796AC192BD}"/>
              </a:ext>
            </a:extLst>
          </p:cNvPr>
          <p:cNvSpPr txBox="1"/>
          <p:nvPr/>
        </p:nvSpPr>
        <p:spPr>
          <a:xfrm>
            <a:off x="-39274" y="1380659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C(sp</a:t>
            </a:r>
            <a:r>
              <a:rPr lang="en-US" baseline="30000" dirty="0"/>
              <a:t>2</a:t>
            </a:r>
            <a:r>
              <a:rPr lang="en-US" dirty="0"/>
              <a:t>)</a:t>
            </a:r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835D308-79AF-4D58-BED6-74489DE8E026}"/>
              </a:ext>
            </a:extLst>
          </p:cNvPr>
          <p:cNvSpPr txBox="1"/>
          <p:nvPr/>
        </p:nvSpPr>
        <p:spPr>
          <a:xfrm>
            <a:off x="0" y="1803244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C(</a:t>
            </a:r>
            <a:r>
              <a:rPr lang="en-US" dirty="0" err="1"/>
              <a:t>sp</a:t>
            </a:r>
            <a:r>
              <a:rPr lang="en-US" dirty="0"/>
              <a:t>)</a:t>
            </a:r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339C8A2-A95B-4CBE-8287-9A5ED3BC0F7A}"/>
              </a:ext>
            </a:extLst>
          </p:cNvPr>
          <p:cNvSpPr txBox="1"/>
          <p:nvPr/>
        </p:nvSpPr>
        <p:spPr>
          <a:xfrm>
            <a:off x="4140894" y="863093"/>
            <a:ext cx="4453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Queste</a:t>
            </a:r>
            <a:r>
              <a:rPr lang="en-US" dirty="0"/>
              <a:t> </a:t>
            </a:r>
            <a:r>
              <a:rPr lang="en-US" dirty="0" err="1"/>
              <a:t>differenze</a:t>
            </a:r>
            <a:r>
              <a:rPr lang="en-US" dirty="0"/>
              <a:t> di chemical shift non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spiegabili</a:t>
            </a:r>
            <a:r>
              <a:rPr lang="en-US" dirty="0"/>
              <a:t> solo </a:t>
            </a:r>
            <a:r>
              <a:rPr lang="en-US" dirty="0" err="1"/>
              <a:t>sulla</a:t>
            </a:r>
            <a:r>
              <a:rPr lang="en-US" dirty="0"/>
              <a:t> base </a:t>
            </a:r>
            <a:r>
              <a:rPr lang="en-US" dirty="0" err="1"/>
              <a:t>degli</a:t>
            </a:r>
            <a:r>
              <a:rPr lang="en-US" dirty="0"/>
              <a:t> </a:t>
            </a:r>
            <a:r>
              <a:rPr lang="en-US" dirty="0" err="1"/>
              <a:t>effetti</a:t>
            </a:r>
            <a:r>
              <a:rPr lang="en-US" dirty="0"/>
              <a:t> </a:t>
            </a:r>
            <a:r>
              <a:rPr lang="en-US" dirty="0" err="1"/>
              <a:t>induttivi</a:t>
            </a:r>
            <a:r>
              <a:rPr lang="en-US" dirty="0"/>
              <a:t>: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89153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DF7C95-EA03-4B4B-9B29-21ED5E180A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091"/>
          <a:stretch/>
        </p:blipFill>
        <p:spPr>
          <a:xfrm>
            <a:off x="1419619" y="829509"/>
            <a:ext cx="6304762" cy="20162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F1E8B7-DEFB-41C0-9765-4CAA4F854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619" y="3023620"/>
            <a:ext cx="5704762" cy="248571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600093" y="653224"/>
            <a:ext cx="1218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Zona di schermo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818119" y="1619836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Zona di </a:t>
            </a:r>
          </a:p>
          <a:p>
            <a:r>
              <a:rPr lang="it-IT" sz="1200" dirty="0" err="1"/>
              <a:t>deschermo</a:t>
            </a:r>
            <a:endParaRPr lang="it-IT" sz="12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6102223" y="989196"/>
            <a:ext cx="1218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Zona di schermo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5086113" y="1619836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Zona di </a:t>
            </a:r>
          </a:p>
          <a:p>
            <a:r>
              <a:rPr lang="it-IT" sz="1200" dirty="0" err="1"/>
              <a:t>deschermo</a:t>
            </a:r>
            <a:endParaRPr lang="it-IT" sz="1200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2600093" y="2950849"/>
            <a:ext cx="1218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Zona di schermo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7147226" y="4064762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Zona di </a:t>
            </a:r>
          </a:p>
          <a:p>
            <a:r>
              <a:rPr lang="it-IT" sz="1200" dirty="0" err="1"/>
              <a:t>deschermo</a:t>
            </a:r>
            <a:endParaRPr lang="it-IT" sz="1200" dirty="0"/>
          </a:p>
        </p:txBody>
      </p:sp>
      <p:sp>
        <p:nvSpPr>
          <p:cNvPr id="24" name="Titolo 1"/>
          <p:cNvSpPr txBox="1">
            <a:spLocks/>
          </p:cNvSpPr>
          <p:nvPr/>
        </p:nvSpPr>
        <p:spPr>
          <a:xfrm>
            <a:off x="473375" y="1"/>
            <a:ext cx="7886700" cy="56428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600" b="1" dirty="0">
                <a:latin typeface="+mn-lt"/>
              </a:rPr>
              <a:t>Anisotropia diamagnetica dei sistemi </a:t>
            </a:r>
            <a:r>
              <a:rPr lang="it-IT" sz="3600" b="1" dirty="0">
                <a:latin typeface="Symbol" panose="05050102010706020507" pitchFamily="18" charset="2"/>
              </a:rPr>
              <a:t>p</a:t>
            </a:r>
            <a:r>
              <a:rPr lang="it-IT" sz="3600" b="1" dirty="0"/>
              <a:t> 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56531DB-0BF3-4817-A89C-A1C04791C8BB}"/>
              </a:ext>
            </a:extLst>
          </p:cNvPr>
          <p:cNvSpPr txBox="1"/>
          <p:nvPr/>
        </p:nvSpPr>
        <p:spPr>
          <a:xfrm>
            <a:off x="3976540" y="1276007"/>
            <a:ext cx="880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Symbol" panose="05050102010706020507" pitchFamily="18" charset="2"/>
              </a:rPr>
              <a:t>d</a:t>
            </a:r>
            <a:r>
              <a:rPr lang="en-US" sz="1200" dirty="0"/>
              <a:t> = 4.5 -6.0</a:t>
            </a:r>
            <a:endParaRPr lang="it-IT" sz="1200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8CC54D8-D63F-4887-8336-81A686CBB163}"/>
              </a:ext>
            </a:extLst>
          </p:cNvPr>
          <p:cNvSpPr txBox="1"/>
          <p:nvPr/>
        </p:nvSpPr>
        <p:spPr>
          <a:xfrm>
            <a:off x="7476406" y="2016572"/>
            <a:ext cx="760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Symbol" panose="05050102010706020507" pitchFamily="18" charset="2"/>
              </a:rPr>
              <a:t>d</a:t>
            </a:r>
            <a:r>
              <a:rPr lang="en-US" sz="1200" dirty="0"/>
              <a:t> = 9 - 10</a:t>
            </a:r>
            <a:endParaRPr lang="it-IT" sz="1200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DA76E98-F639-4F88-B450-2931CD8EB4BA}"/>
              </a:ext>
            </a:extLst>
          </p:cNvPr>
          <p:cNvSpPr txBox="1"/>
          <p:nvPr/>
        </p:nvSpPr>
        <p:spPr>
          <a:xfrm>
            <a:off x="7347519" y="3698819"/>
            <a:ext cx="6815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Symbol" panose="05050102010706020507" pitchFamily="18" charset="2"/>
              </a:rPr>
              <a:t>d</a:t>
            </a:r>
            <a:r>
              <a:rPr lang="en-US" sz="1200" dirty="0"/>
              <a:t> = 6 - 8</a:t>
            </a:r>
            <a:endParaRPr lang="it-IT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E3F5A3-18C4-D345-ACF1-020D58E4B270}"/>
              </a:ext>
            </a:extLst>
          </p:cNvPr>
          <p:cNvSpPr txBox="1"/>
          <p:nvPr/>
        </p:nvSpPr>
        <p:spPr>
          <a:xfrm>
            <a:off x="167665" y="5657670"/>
            <a:ext cx="88086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800" dirty="0"/>
              <a:t>Il campo magnetico produce una rotazione degli elettroni pi-greco (corrente d’anello) che produce un forte campo magnetico indotto. A seconda della struttura della molecola si formano delle regioni di schermaggio e </a:t>
            </a:r>
            <a:r>
              <a:rPr lang="it-IT" sz="1800" dirty="0" err="1"/>
              <a:t>deschermo</a:t>
            </a:r>
            <a:r>
              <a:rPr lang="it-IT" sz="1800" dirty="0"/>
              <a:t>. A seconda di dove si trovano spazialmente i protoni questi possono sperimentare un diverso </a:t>
            </a:r>
            <a:r>
              <a:rPr lang="it-IT" sz="1800" dirty="0" err="1"/>
              <a:t>chemical</a:t>
            </a:r>
            <a:r>
              <a:rPr lang="it-IT" sz="1800" dirty="0"/>
              <a:t> shift.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0795FB-6C41-9BA0-77CA-8F84B0EDA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D65-A3FF-447F-A2A6-3AAF6795518D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29710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672" y="889093"/>
            <a:ext cx="3108190" cy="234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2" y="1015984"/>
            <a:ext cx="3406235" cy="223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955943" y="3196437"/>
            <a:ext cx="2169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Etilene: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it-IT" dirty="0">
                <a:solidFill>
                  <a:srgbClr val="FF0000"/>
                </a:solidFill>
              </a:rPr>
              <a:t> = 5.28 </a:t>
            </a:r>
            <a:r>
              <a:rPr lang="it-IT" dirty="0" err="1">
                <a:solidFill>
                  <a:srgbClr val="FF0000"/>
                </a:solidFill>
              </a:rPr>
              <a:t>ppm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206995" y="3196437"/>
            <a:ext cx="2405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Acetilene: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it-IT" dirty="0">
                <a:solidFill>
                  <a:srgbClr val="FF0000"/>
                </a:solidFill>
              </a:rPr>
              <a:t> = 2.28 </a:t>
            </a:r>
            <a:r>
              <a:rPr lang="it-IT" dirty="0" err="1">
                <a:solidFill>
                  <a:srgbClr val="FF0000"/>
                </a:solidFill>
              </a:rPr>
              <a:t>ppm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673672" y="263535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600" b="1" dirty="0">
                <a:latin typeface="+mn-lt"/>
              </a:rPr>
              <a:t>Anisotropia diamagnetica dei sistemi </a:t>
            </a:r>
            <a:r>
              <a:rPr lang="it-IT" sz="3600" b="1" dirty="0">
                <a:latin typeface="Symbol" panose="05050102010706020507" pitchFamily="18" charset="2"/>
              </a:rPr>
              <a:t>p</a:t>
            </a:r>
            <a:r>
              <a:rPr lang="it-IT" sz="3600" b="1" dirty="0">
                <a:latin typeface="+mn-lt"/>
              </a:rPr>
              <a:t>  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9E3A8302-2734-4729-836C-984DFCF03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15" y="3882358"/>
            <a:ext cx="3134472" cy="216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265DA3F-EC2C-4F9A-8019-B7A08B2F0ADC}"/>
              </a:ext>
            </a:extLst>
          </p:cNvPr>
          <p:cNvSpPr txBox="1"/>
          <p:nvPr/>
        </p:nvSpPr>
        <p:spPr>
          <a:xfrm>
            <a:off x="400534" y="6121624"/>
            <a:ext cx="328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Idrogeno aldeidico: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it-IT" dirty="0">
                <a:solidFill>
                  <a:srgbClr val="FF0000"/>
                </a:solidFill>
              </a:rPr>
              <a:t> = 9-10 </a:t>
            </a:r>
            <a:r>
              <a:rPr lang="it-IT" dirty="0" err="1">
                <a:solidFill>
                  <a:srgbClr val="FF0000"/>
                </a:solidFill>
              </a:rPr>
              <a:t>ppm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33E92F-5A3D-03AC-1D67-E4F9A67342EF}"/>
              </a:ext>
            </a:extLst>
          </p:cNvPr>
          <p:cNvSpPr txBox="1"/>
          <p:nvPr/>
        </p:nvSpPr>
        <p:spPr>
          <a:xfrm>
            <a:off x="3959851" y="4182632"/>
            <a:ext cx="503983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800" dirty="0"/>
              <a:t>In un olefina, aromatico e aldeide i protoni legati ai carboni si trovano in una zona di </a:t>
            </a:r>
            <a:r>
              <a:rPr lang="it-IT" sz="1800" dirty="0" err="1"/>
              <a:t>deschermo</a:t>
            </a:r>
            <a:r>
              <a:rPr lang="it-IT" sz="1800" dirty="0"/>
              <a:t> (risentono quindi di un campo magnetico effettivo maggiore) e hanno dei </a:t>
            </a:r>
            <a:r>
              <a:rPr lang="it-IT" sz="1800" dirty="0" err="1"/>
              <a:t>chemical</a:t>
            </a:r>
            <a:r>
              <a:rPr lang="it-IT" sz="1800" dirty="0"/>
              <a:t> shift superiori. In un alchino i protoni legati ai carboni si trovano in una zona di schermo (risentono quindi di un campo magnetico effettivo minore) e hanno dei </a:t>
            </a:r>
            <a:r>
              <a:rPr lang="it-IT" sz="1800" dirty="0" err="1"/>
              <a:t>chemical</a:t>
            </a:r>
            <a:r>
              <a:rPr lang="it-IT" sz="1800" dirty="0"/>
              <a:t> shift più bassi.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0A18C-FBFB-E3FC-6F2D-D2FB0BC1E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D65-A3FF-447F-A2A6-3AAF6795518D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09874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79991"/>
            <a:ext cx="7886700" cy="1325563"/>
          </a:xfrm>
        </p:spPr>
        <p:txBody>
          <a:bodyPr/>
          <a:lstStyle/>
          <a:p>
            <a:pPr algn="ctr"/>
            <a:r>
              <a:rPr lang="it-IT" b="1" dirty="0" err="1">
                <a:latin typeface="+mn-lt"/>
              </a:rPr>
              <a:t>Chemical</a:t>
            </a:r>
            <a:r>
              <a:rPr lang="it-IT" b="1" dirty="0">
                <a:latin typeface="+mn-lt"/>
              </a:rPr>
              <a:t> </a:t>
            </a:r>
            <a:r>
              <a:rPr lang="it-IT" b="1" dirty="0" err="1">
                <a:latin typeface="+mn-lt"/>
              </a:rPr>
              <a:t>shift</a:t>
            </a:r>
            <a:r>
              <a:rPr lang="it-IT" b="1" dirty="0">
                <a:latin typeface="+mn-lt"/>
              </a:rPr>
              <a:t> di idrogeni legati </a:t>
            </a:r>
            <a:br>
              <a:rPr lang="it-IT" b="1" dirty="0">
                <a:latin typeface="+mn-lt"/>
              </a:rPr>
            </a:br>
            <a:r>
              <a:rPr lang="it-IT" b="1" dirty="0">
                <a:latin typeface="+mn-lt"/>
              </a:rPr>
              <a:t>ad eteroatomi (OH, NH, SH)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336588"/>
            <a:ext cx="9144000" cy="4351338"/>
          </a:xfrm>
        </p:spPr>
        <p:txBody>
          <a:bodyPr>
            <a:normAutofit/>
          </a:bodyPr>
          <a:lstStyle/>
          <a:p>
            <a:r>
              <a:rPr lang="it-IT" sz="2200" dirty="0"/>
              <a:t>Gli idrogeni legati direttamente ad eteroatomi (O, N, S) risentono del legame idrogeno. </a:t>
            </a:r>
            <a:r>
              <a:rPr lang="en-US" sz="2200" dirty="0"/>
              <a:t>Di </a:t>
            </a:r>
            <a:r>
              <a:rPr lang="en-US" sz="2200" dirty="0" err="1"/>
              <a:t>conseguenza</a:t>
            </a:r>
            <a:r>
              <a:rPr lang="en-US" sz="2200" dirty="0"/>
              <a:t>: </a:t>
            </a:r>
            <a:r>
              <a:rPr lang="en-US" sz="2200" dirty="0" err="1"/>
              <a:t>il</a:t>
            </a:r>
            <a:r>
              <a:rPr lang="en-US" sz="2200" dirty="0"/>
              <a:t> chemical shift </a:t>
            </a:r>
            <a:r>
              <a:rPr lang="en-US" sz="2200" dirty="0" err="1"/>
              <a:t>varia</a:t>
            </a:r>
            <a:r>
              <a:rPr lang="en-US" sz="2200" dirty="0"/>
              <a:t> con </a:t>
            </a:r>
            <a:r>
              <a:rPr lang="en-US" sz="2200" dirty="0" err="1"/>
              <a:t>concentrazione</a:t>
            </a:r>
            <a:r>
              <a:rPr lang="en-US" sz="2200" dirty="0"/>
              <a:t>, </a:t>
            </a:r>
            <a:r>
              <a:rPr lang="en-US" sz="2200" dirty="0" err="1"/>
              <a:t>solvente</a:t>
            </a:r>
            <a:r>
              <a:rPr lang="en-US" sz="2200" dirty="0"/>
              <a:t> e </a:t>
            </a:r>
            <a:r>
              <a:rPr lang="en-US" sz="2200" dirty="0" err="1"/>
              <a:t>temperatura</a:t>
            </a:r>
            <a:r>
              <a:rPr lang="en-US" sz="2200" dirty="0"/>
              <a:t>.</a:t>
            </a:r>
          </a:p>
          <a:p>
            <a:endParaRPr lang="en-US" sz="2200" dirty="0"/>
          </a:p>
          <a:p>
            <a:pPr marL="0" indent="0">
              <a:buNone/>
            </a:pPr>
            <a:endParaRPr lang="it-IT" sz="2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D9E41-254F-4EEE-9CF1-47E39C62BE66}" type="slidenum">
              <a:rPr lang="it-IT" smtClean="0"/>
              <a:t>26</a:t>
            </a:fld>
            <a:endParaRPr lang="it-IT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13BC2D4-C0D7-4164-9001-73C1495D02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32" t="3017" r="35768" b="6466"/>
          <a:stretch/>
        </p:blipFill>
        <p:spPr bwMode="auto">
          <a:xfrm rot="-5400000">
            <a:off x="452924" y="2635307"/>
            <a:ext cx="2448145" cy="29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818" y="2468141"/>
            <a:ext cx="225174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tangolo 7"/>
          <p:cNvSpPr/>
          <p:nvPr/>
        </p:nvSpPr>
        <p:spPr>
          <a:xfrm>
            <a:off x="83574" y="5511304"/>
            <a:ext cx="89768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Il </a:t>
            </a:r>
            <a:r>
              <a:rPr lang="it-IT" b="1" dirty="0"/>
              <a:t>legame idrogeno ha un effetto </a:t>
            </a:r>
            <a:r>
              <a:rPr lang="it-IT" b="1" dirty="0" err="1"/>
              <a:t>deschermante</a:t>
            </a:r>
            <a:r>
              <a:rPr lang="it-IT" b="1" dirty="0"/>
              <a:t> </a:t>
            </a:r>
            <a:r>
              <a:rPr lang="it-IT" dirty="0"/>
              <a:t>perché sottrae densità elettronica.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Maggiore è l’intensità del legame idrogeno maggiore è il </a:t>
            </a:r>
            <a:r>
              <a:rPr lang="it-IT" b="1" dirty="0" err="1"/>
              <a:t>chemical</a:t>
            </a:r>
            <a:r>
              <a:rPr lang="it-IT" b="1" dirty="0"/>
              <a:t> </a:t>
            </a:r>
            <a:r>
              <a:rPr lang="it-IT" b="1" dirty="0" err="1"/>
              <a:t>shift</a:t>
            </a:r>
            <a:r>
              <a:rPr lang="it-IT" dirty="0"/>
              <a:t>. </a:t>
            </a:r>
            <a:r>
              <a:rPr lang="en-US" dirty="0"/>
              <a:t>Basse </a:t>
            </a:r>
            <a:r>
              <a:rPr lang="en-US" dirty="0" err="1"/>
              <a:t>concentrazioni</a:t>
            </a:r>
            <a:r>
              <a:rPr lang="en-US" dirty="0"/>
              <a:t> in solvent </a:t>
            </a:r>
            <a:r>
              <a:rPr lang="en-US" dirty="0" err="1"/>
              <a:t>apolari</a:t>
            </a:r>
            <a:r>
              <a:rPr lang="en-US" dirty="0"/>
              <a:t> e </a:t>
            </a:r>
            <a:r>
              <a:rPr lang="en-US" dirty="0" err="1"/>
              <a:t>alte</a:t>
            </a:r>
            <a:r>
              <a:rPr lang="en-US" dirty="0"/>
              <a:t> temperature:  </a:t>
            </a:r>
            <a:r>
              <a:rPr lang="en-US" dirty="0" err="1"/>
              <a:t>sfavoriscono</a:t>
            </a:r>
            <a:r>
              <a:rPr lang="en-US" dirty="0"/>
              <a:t> il </a:t>
            </a:r>
            <a:r>
              <a:rPr lang="en-US" dirty="0" err="1"/>
              <a:t>legame</a:t>
            </a:r>
            <a:r>
              <a:rPr lang="en-US" dirty="0"/>
              <a:t> H, il chemical shift </a:t>
            </a:r>
            <a:r>
              <a:rPr lang="en-US" dirty="0" err="1"/>
              <a:t>diminuisce</a:t>
            </a:r>
            <a:r>
              <a:rPr lang="en-US" dirty="0"/>
              <a:t> (e </a:t>
            </a:r>
            <a:r>
              <a:rPr lang="en-US" dirty="0" err="1"/>
              <a:t>viceversa</a:t>
            </a:r>
            <a:r>
              <a:rPr lang="en-US" dirty="0"/>
              <a:t>) 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42740" y="2292442"/>
            <a:ext cx="2506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Composti             </a:t>
            </a:r>
            <a:r>
              <a:rPr lang="it-IT" dirty="0">
                <a:latin typeface="Symbol" panose="05050102010706020507" pitchFamily="18" charset="2"/>
              </a:rPr>
              <a:t>d</a:t>
            </a:r>
            <a:r>
              <a:rPr lang="it-IT" dirty="0"/>
              <a:t> (</a:t>
            </a:r>
            <a:r>
              <a:rPr lang="it-IT" dirty="0" err="1"/>
              <a:t>ppm</a:t>
            </a:r>
            <a:r>
              <a:rPr lang="it-IT" dirty="0"/>
              <a:t>)</a:t>
            </a:r>
          </a:p>
        </p:txBody>
      </p:sp>
      <p:cxnSp>
        <p:nvCxnSpPr>
          <p:cNvPr id="11" name="Connettore diritto 10"/>
          <p:cNvCxnSpPr/>
          <p:nvPr/>
        </p:nvCxnSpPr>
        <p:spPr>
          <a:xfrm>
            <a:off x="304800" y="2660445"/>
            <a:ext cx="27443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6628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79991"/>
            <a:ext cx="7886700" cy="1325563"/>
          </a:xfrm>
        </p:spPr>
        <p:txBody>
          <a:bodyPr/>
          <a:lstStyle/>
          <a:p>
            <a:pPr algn="ctr"/>
            <a:r>
              <a:rPr lang="it-IT" b="1" dirty="0" err="1">
                <a:latin typeface="+mn-lt"/>
              </a:rPr>
              <a:t>Chemical</a:t>
            </a:r>
            <a:r>
              <a:rPr lang="it-IT" b="1" dirty="0">
                <a:latin typeface="+mn-lt"/>
              </a:rPr>
              <a:t> </a:t>
            </a:r>
            <a:r>
              <a:rPr lang="it-IT" b="1" dirty="0" err="1">
                <a:latin typeface="+mn-lt"/>
              </a:rPr>
              <a:t>shift</a:t>
            </a:r>
            <a:r>
              <a:rPr lang="it-IT" b="1" dirty="0">
                <a:latin typeface="+mn-lt"/>
              </a:rPr>
              <a:t> di idrogeni OH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7148" y="1501160"/>
            <a:ext cx="8721213" cy="4351338"/>
          </a:xfrm>
        </p:spPr>
        <p:txBody>
          <a:bodyPr>
            <a:normAutofit/>
          </a:bodyPr>
          <a:lstStyle/>
          <a:p>
            <a:r>
              <a:rPr lang="it-IT" sz="2400" dirty="0"/>
              <a:t>Gli idrogeni dei gruppi </a:t>
            </a:r>
            <a:r>
              <a:rPr lang="it-IT" sz="2400" dirty="0">
                <a:solidFill>
                  <a:srgbClr val="C00000"/>
                </a:solidFill>
              </a:rPr>
              <a:t>OH</a:t>
            </a:r>
            <a:r>
              <a:rPr lang="it-IT" sz="2400" dirty="0"/>
              <a:t> hanno spostamenti chimici molto diversi in rapporto alla loro relativa acidità e inoltre possono scambiarsi molto rapidamente da una molecola all’altra o col solvente.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D9E41-254F-4EEE-9CF1-47E39C62BE66}" type="slidenum">
              <a:rPr lang="it-IT" smtClean="0"/>
              <a:t>27</a:t>
            </a:fld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7620000" y="457221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Symbol" panose="05050102010706020507" pitchFamily="18" charset="2"/>
              </a:rPr>
              <a:t>d</a:t>
            </a:r>
          </a:p>
        </p:txBody>
      </p:sp>
      <p:grpSp>
        <p:nvGrpSpPr>
          <p:cNvPr id="12" name="Gruppo 11"/>
          <p:cNvGrpSpPr/>
          <p:nvPr/>
        </p:nvGrpSpPr>
        <p:grpSpPr>
          <a:xfrm>
            <a:off x="70767" y="3195695"/>
            <a:ext cx="8317428" cy="1998613"/>
            <a:chOff x="601709" y="4441978"/>
            <a:chExt cx="8317428" cy="1998613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1709" y="4441978"/>
              <a:ext cx="7852089" cy="1998613"/>
            </a:xfrm>
            <a:prstGeom prst="rect">
              <a:avLst/>
            </a:prstGeom>
          </p:spPr>
        </p:pic>
        <p:sp>
          <p:nvSpPr>
            <p:cNvPr id="7" name="CasellaDiTesto 6"/>
            <p:cNvSpPr txBox="1"/>
            <p:nvPr/>
          </p:nvSpPr>
          <p:spPr>
            <a:xfrm>
              <a:off x="2458065" y="5202543"/>
              <a:ext cx="153383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Symbol" panose="05050102010706020507" pitchFamily="18" charset="2"/>
                </a:rPr>
                <a:t>d</a:t>
              </a:r>
              <a:r>
                <a:rPr lang="it-IT" sz="1600" dirty="0">
                  <a:latin typeface="+mj-lt"/>
                </a:rPr>
                <a:t> =  </a:t>
              </a:r>
              <a:r>
                <a:rPr lang="it-IT" sz="1600" dirty="0"/>
                <a:t>11.5 </a:t>
              </a:r>
              <a:r>
                <a:rPr lang="it-IT" sz="1600" dirty="0" err="1"/>
                <a:t>ppm</a:t>
              </a:r>
              <a:endParaRPr lang="it-IT" sz="1600" dirty="0"/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4924118" y="4441978"/>
              <a:ext cx="153383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Symbol" panose="05050102010706020507" pitchFamily="18" charset="2"/>
                </a:rPr>
                <a:t>d</a:t>
              </a:r>
              <a:r>
                <a:rPr lang="it-IT" sz="1600" dirty="0">
                  <a:latin typeface="+mj-lt"/>
                </a:rPr>
                <a:t> </a:t>
              </a:r>
              <a:r>
                <a:rPr lang="it-IT" sz="1600" dirty="0"/>
                <a:t>=  5.3 </a:t>
              </a:r>
              <a:r>
                <a:rPr lang="it-IT" sz="1600" dirty="0" err="1"/>
                <a:t>ppm</a:t>
              </a:r>
              <a:endParaRPr lang="it-IT" sz="1600" dirty="0"/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7691077" y="4631824"/>
              <a:ext cx="122806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Symbol" panose="05050102010706020507" pitchFamily="18" charset="2"/>
                </a:rPr>
                <a:t>d</a:t>
              </a:r>
              <a:r>
                <a:rPr lang="it-IT" sz="1600" dirty="0">
                  <a:latin typeface="+mj-lt"/>
                </a:rPr>
                <a:t> </a:t>
              </a:r>
              <a:r>
                <a:rPr lang="it-IT" sz="1600" dirty="0"/>
                <a:t>=  2.3 </a:t>
              </a:r>
              <a:r>
                <a:rPr lang="it-IT" sz="1600" dirty="0" err="1"/>
                <a:t>ppm</a:t>
              </a:r>
              <a:endParaRPr lang="it-IT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793054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705485"/>
            <a:ext cx="7886700" cy="4351338"/>
          </a:xfrm>
        </p:spPr>
        <p:txBody>
          <a:bodyPr/>
          <a:lstStyle/>
          <a:p>
            <a:r>
              <a:rPr lang="it-IT" dirty="0"/>
              <a:t>Anche con i protoni legati all’azoto gli spostamenti chimici aumentano con l’acidità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D9E41-254F-4EEE-9CF1-47E39C62BE66}" type="slidenum">
              <a:rPr lang="it-IT" smtClean="0"/>
              <a:t>28</a:t>
            </a:fld>
            <a:endParaRPr lang="it-IT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690098" y="8039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 err="1">
                <a:latin typeface="+mn-lt"/>
              </a:rPr>
              <a:t>Chemical</a:t>
            </a:r>
            <a:r>
              <a:rPr lang="it-IT" b="1" dirty="0">
                <a:latin typeface="+mn-lt"/>
              </a:rPr>
              <a:t> </a:t>
            </a:r>
            <a:r>
              <a:rPr lang="it-IT" b="1" dirty="0" err="1">
                <a:latin typeface="+mn-lt"/>
              </a:rPr>
              <a:t>shift</a:t>
            </a:r>
            <a:r>
              <a:rPr lang="it-IT" b="1" dirty="0">
                <a:latin typeface="+mn-lt"/>
              </a:rPr>
              <a:t> di idrogeni NH</a:t>
            </a:r>
          </a:p>
        </p:txBody>
      </p:sp>
      <p:grpSp>
        <p:nvGrpSpPr>
          <p:cNvPr id="19" name="Gruppo 18"/>
          <p:cNvGrpSpPr/>
          <p:nvPr/>
        </p:nvGrpSpPr>
        <p:grpSpPr>
          <a:xfrm>
            <a:off x="357794" y="2945227"/>
            <a:ext cx="8720906" cy="2043598"/>
            <a:chOff x="357794" y="2945227"/>
            <a:chExt cx="8720906" cy="2043598"/>
          </a:xfrm>
        </p:grpSpPr>
        <p:pic>
          <p:nvPicPr>
            <p:cNvPr id="8" name="Immagine 7"/>
            <p:cNvPicPr>
              <a:picLocks noChangeAspect="1"/>
            </p:cNvPicPr>
            <p:nvPr/>
          </p:nvPicPr>
          <p:blipFill rotWithShape="1">
            <a:blip r:embed="rId2"/>
            <a:srcRect l="13432" r="71244"/>
            <a:stretch/>
          </p:blipFill>
          <p:spPr>
            <a:xfrm>
              <a:off x="2428729" y="3237490"/>
              <a:ext cx="1189704" cy="1742168"/>
            </a:xfrm>
            <a:prstGeom prst="rect">
              <a:avLst/>
            </a:prstGeom>
          </p:spPr>
        </p:pic>
        <p:sp>
          <p:nvSpPr>
            <p:cNvPr id="11" name="CasellaDiTesto 10"/>
            <p:cNvSpPr txBox="1"/>
            <p:nvPr/>
          </p:nvSpPr>
          <p:spPr>
            <a:xfrm>
              <a:off x="3112287" y="3146954"/>
              <a:ext cx="153383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Symbol" panose="05050102010706020507" pitchFamily="18" charset="2"/>
                </a:rPr>
                <a:t>d</a:t>
              </a:r>
              <a:r>
                <a:rPr lang="it-IT" sz="1600" dirty="0">
                  <a:latin typeface="+mj-lt"/>
                </a:rPr>
                <a:t> =  </a:t>
              </a:r>
              <a:r>
                <a:rPr lang="it-IT" sz="1600" dirty="0"/>
                <a:t>8.0 </a:t>
              </a:r>
              <a:r>
                <a:rPr lang="it-IT" sz="1600" dirty="0" err="1"/>
                <a:t>ppm</a:t>
              </a:r>
              <a:endParaRPr lang="it-IT" sz="1600" dirty="0"/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6569216" y="2945227"/>
              <a:ext cx="153383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Symbol" panose="05050102010706020507" pitchFamily="18" charset="2"/>
                </a:rPr>
                <a:t>d</a:t>
              </a:r>
              <a:r>
                <a:rPr lang="it-IT" sz="1600" dirty="0">
                  <a:latin typeface="+mj-lt"/>
                </a:rPr>
                <a:t> = 3.2 </a:t>
              </a:r>
              <a:r>
                <a:rPr lang="it-IT" sz="1600" dirty="0" err="1"/>
                <a:t>ppm</a:t>
              </a:r>
              <a:endParaRPr lang="it-IT" sz="1600" dirty="0"/>
            </a:p>
          </p:txBody>
        </p:sp>
        <p:pic>
          <p:nvPicPr>
            <p:cNvPr id="15" name="Immagine 14"/>
            <p:cNvPicPr>
              <a:picLocks noChangeAspect="1"/>
            </p:cNvPicPr>
            <p:nvPr/>
          </p:nvPicPr>
          <p:blipFill rotWithShape="1">
            <a:blip r:embed="rId2"/>
            <a:srcRect t="-363" r="89038" b="1"/>
            <a:stretch/>
          </p:blipFill>
          <p:spPr>
            <a:xfrm>
              <a:off x="357794" y="3237490"/>
              <a:ext cx="851110" cy="1748483"/>
            </a:xfrm>
            <a:prstGeom prst="rect">
              <a:avLst/>
            </a:prstGeom>
          </p:spPr>
        </p:pic>
        <p:sp>
          <p:nvSpPr>
            <p:cNvPr id="10" name="CasellaDiTesto 9"/>
            <p:cNvSpPr txBox="1"/>
            <p:nvPr/>
          </p:nvSpPr>
          <p:spPr>
            <a:xfrm>
              <a:off x="938055" y="3142462"/>
              <a:ext cx="121981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Symbol" panose="05050102010706020507" pitchFamily="18" charset="2"/>
                </a:rPr>
                <a:t>d</a:t>
              </a:r>
              <a:r>
                <a:rPr lang="it-IT" sz="1600" dirty="0">
                  <a:latin typeface="+mj-lt"/>
                </a:rPr>
                <a:t> =  </a:t>
              </a:r>
              <a:r>
                <a:rPr lang="it-IT" sz="1600" dirty="0"/>
                <a:t>8.5 </a:t>
              </a:r>
              <a:r>
                <a:rPr lang="it-IT" sz="1600" dirty="0" err="1"/>
                <a:t>ppm</a:t>
              </a:r>
              <a:endParaRPr lang="it-IT" sz="1600" dirty="0"/>
            </a:p>
          </p:txBody>
        </p:sp>
        <p:pic>
          <p:nvPicPr>
            <p:cNvPr id="16" name="Immagine 15"/>
            <p:cNvPicPr>
              <a:picLocks noChangeAspect="1"/>
            </p:cNvPicPr>
            <p:nvPr/>
          </p:nvPicPr>
          <p:blipFill rotWithShape="1">
            <a:blip r:embed="rId2"/>
            <a:srcRect l="68866" r="21442"/>
            <a:stretch/>
          </p:blipFill>
          <p:spPr>
            <a:xfrm>
              <a:off x="6377594" y="3246657"/>
              <a:ext cx="752478" cy="1742168"/>
            </a:xfrm>
            <a:prstGeom prst="rect">
              <a:avLst/>
            </a:prstGeom>
          </p:spPr>
        </p:pic>
        <p:pic>
          <p:nvPicPr>
            <p:cNvPr id="17" name="Immagine 16"/>
            <p:cNvPicPr>
              <a:picLocks noChangeAspect="1"/>
            </p:cNvPicPr>
            <p:nvPr/>
          </p:nvPicPr>
          <p:blipFill rotWithShape="1">
            <a:blip r:embed="rId2"/>
            <a:srcRect l="49209" r="33097"/>
            <a:stretch/>
          </p:blipFill>
          <p:spPr>
            <a:xfrm>
              <a:off x="4181783" y="3209532"/>
              <a:ext cx="1373751" cy="1742168"/>
            </a:xfrm>
            <a:prstGeom prst="rect">
              <a:avLst/>
            </a:prstGeom>
          </p:spPr>
        </p:pic>
        <p:sp>
          <p:nvSpPr>
            <p:cNvPr id="12" name="CasellaDiTesto 11"/>
            <p:cNvSpPr txBox="1"/>
            <p:nvPr/>
          </p:nvSpPr>
          <p:spPr>
            <a:xfrm>
              <a:off x="5059474" y="3283781"/>
              <a:ext cx="136137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Symbol" panose="05050102010706020507" pitchFamily="18" charset="2"/>
                </a:rPr>
                <a:t>d</a:t>
              </a:r>
              <a:r>
                <a:rPr lang="it-IT" sz="1600" dirty="0">
                  <a:latin typeface="+mj-lt"/>
                </a:rPr>
                <a:t> =  </a:t>
              </a:r>
              <a:r>
                <a:rPr lang="it-IT" sz="1600" dirty="0"/>
                <a:t>6.2 </a:t>
              </a:r>
              <a:r>
                <a:rPr lang="it-IT" sz="1600" dirty="0" err="1"/>
                <a:t>ppm</a:t>
              </a:r>
              <a:endParaRPr lang="it-IT" sz="1600" dirty="0"/>
            </a:p>
          </p:txBody>
        </p:sp>
        <p:pic>
          <p:nvPicPr>
            <p:cNvPr id="18" name="Immagine 17"/>
            <p:cNvPicPr>
              <a:picLocks noChangeAspect="1"/>
            </p:cNvPicPr>
            <p:nvPr/>
          </p:nvPicPr>
          <p:blipFill rotWithShape="1">
            <a:blip r:embed="rId2"/>
            <a:srcRect l="82927"/>
            <a:stretch/>
          </p:blipFill>
          <p:spPr>
            <a:xfrm>
              <a:off x="7603197" y="3209532"/>
              <a:ext cx="1325508" cy="1742168"/>
            </a:xfrm>
            <a:prstGeom prst="rect">
              <a:avLst/>
            </a:prstGeom>
          </p:spPr>
        </p:pic>
        <p:sp>
          <p:nvSpPr>
            <p:cNvPr id="14" name="CasellaDiTesto 13"/>
            <p:cNvSpPr txBox="1"/>
            <p:nvPr/>
          </p:nvSpPr>
          <p:spPr>
            <a:xfrm>
              <a:off x="7828163" y="3142462"/>
              <a:ext cx="125053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Symbol" panose="05050102010706020507" pitchFamily="18" charset="2"/>
                </a:rPr>
                <a:t>d</a:t>
              </a:r>
              <a:r>
                <a:rPr lang="it-IT" sz="1600" dirty="0">
                  <a:latin typeface="+mj-lt"/>
                </a:rPr>
                <a:t> = 1.3 </a:t>
              </a:r>
              <a:r>
                <a:rPr lang="it-IT" sz="1600" dirty="0" err="1"/>
                <a:t>ppm</a:t>
              </a:r>
              <a:endParaRPr lang="it-IT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392262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r="11171" b="10391"/>
          <a:stretch/>
        </p:blipFill>
        <p:spPr>
          <a:xfrm>
            <a:off x="801712" y="471111"/>
            <a:ext cx="7441091" cy="6250365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D9E41-254F-4EEE-9CF1-47E39C62BE66}" type="slidenum">
              <a:rPr lang="it-IT" smtClean="0"/>
              <a:t>29</a:t>
            </a:fld>
            <a:endParaRPr lang="it-IT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568265" y="136524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/>
              <a:t>Tabelle di Chemical Shift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427168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t="12346"/>
          <a:stretch/>
        </p:blipFill>
        <p:spPr>
          <a:xfrm>
            <a:off x="1530366" y="809296"/>
            <a:ext cx="5027188" cy="5745855"/>
          </a:xfrm>
          <a:prstGeom prst="rect">
            <a:avLst/>
          </a:prstGeom>
        </p:spPr>
      </p:pic>
      <p:cxnSp>
        <p:nvCxnSpPr>
          <p:cNvPr id="4" name="Connettore 2 3"/>
          <p:cNvCxnSpPr/>
          <p:nvPr/>
        </p:nvCxnSpPr>
        <p:spPr>
          <a:xfrm flipV="1">
            <a:off x="6949440" y="1567543"/>
            <a:ext cx="0" cy="401029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7087090" y="3049471"/>
            <a:ext cx="508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/>
              <a:t>B</a:t>
            </a:r>
            <a:r>
              <a:rPr lang="it-IT" sz="2800" b="1" baseline="-25000" dirty="0"/>
              <a:t>0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D9E41-254F-4EEE-9CF1-47E39C62BE66}" type="slidenum">
              <a:rPr lang="it-IT" smtClean="0"/>
              <a:t>3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3B9BB9DC-EE7C-4807-8D23-EA71A8815130}"/>
              </a:ext>
            </a:extLst>
          </p:cNvPr>
          <p:cNvSpPr/>
          <p:nvPr/>
        </p:nvSpPr>
        <p:spPr>
          <a:xfrm>
            <a:off x="1530366" y="81146"/>
            <a:ext cx="54682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>
                <a:latin typeface="+mj-lt"/>
              </a:rPr>
              <a:t>Anisotropia Diamagnetica</a:t>
            </a:r>
          </a:p>
        </p:txBody>
      </p:sp>
    </p:spTree>
    <p:extLst>
      <p:ext uri="{BB962C8B-B14F-4D97-AF65-F5344CB8AC3E}">
        <p14:creationId xmlns:p14="http://schemas.microsoft.com/office/powerpoint/2010/main" val="510935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8265" y="136524"/>
            <a:ext cx="7886700" cy="1325563"/>
          </a:xfrm>
        </p:spPr>
        <p:txBody>
          <a:bodyPr/>
          <a:lstStyle/>
          <a:p>
            <a:pPr algn="ctr"/>
            <a:r>
              <a:rPr lang="it-IT" b="1" dirty="0"/>
              <a:t>Tabelle di </a:t>
            </a:r>
            <a:r>
              <a:rPr lang="it-IT" b="1" dirty="0" err="1"/>
              <a:t>Chemical</a:t>
            </a:r>
            <a:r>
              <a:rPr lang="it-IT" b="1" dirty="0"/>
              <a:t> </a:t>
            </a:r>
            <a:r>
              <a:rPr lang="it-IT" b="1" dirty="0" err="1"/>
              <a:t>Shift</a:t>
            </a:r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D9E41-254F-4EEE-9CF1-47E39C62BE66}" type="slidenum">
              <a:rPr lang="it-IT" smtClean="0"/>
              <a:t>30</a:t>
            </a:fld>
            <a:endParaRPr lang="it-IT"/>
          </a:p>
        </p:txBody>
      </p:sp>
      <p:pic>
        <p:nvPicPr>
          <p:cNvPr id="5" name="Content Placeholder 4" descr="1H_CS"/>
          <p:cNvPicPr preferRelativeResize="0">
            <a:picLocks noGrp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0" y="2393201"/>
            <a:ext cx="7106193" cy="361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6072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569656" y="1849797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>
                <a:latin typeface="+mn-lt"/>
              </a:rPr>
              <a:t>2. Integrazione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61D3E4-C61B-5586-0646-574D7FD98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D65-A3FF-447F-A2A6-3AAF6795518D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84800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800" b="1" dirty="0">
                <a:latin typeface="+mn-lt"/>
              </a:rPr>
              <a:t>Integrazione di un segnale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37664" y="2756893"/>
            <a:ext cx="8557404" cy="3151817"/>
          </a:xfrm>
        </p:spPr>
        <p:txBody>
          <a:bodyPr>
            <a:normAutofit/>
          </a:bodyPr>
          <a:lstStyle/>
          <a:p>
            <a:r>
              <a:rPr lang="it-IT" sz="2600" b="1" dirty="0"/>
              <a:t>Integrazione</a:t>
            </a:r>
            <a:r>
              <a:rPr lang="it-IT" sz="2600" dirty="0"/>
              <a:t> = determinazione dell’area che sta sotto un segnale (sottesa al segnale)</a:t>
            </a:r>
          </a:p>
          <a:p>
            <a:r>
              <a:rPr lang="it-IT" sz="2600" dirty="0"/>
              <a:t>L’area di un segnale è proporzionale al numero di idrogeni che hanno dato origine al picco stesso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D9E41-254F-4EEE-9CF1-47E39C62BE66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31152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21" y="953513"/>
            <a:ext cx="8159298" cy="2578359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435532" y="104504"/>
            <a:ext cx="1869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latin typeface="+mj-lt"/>
              </a:rPr>
              <a:t>Esempio 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D9E41-254F-4EEE-9CF1-47E39C62BE66}" type="slidenum">
              <a:rPr lang="it-IT" smtClean="0"/>
              <a:t>33</a:t>
            </a:fld>
            <a:endParaRPr lang="it-IT"/>
          </a:p>
        </p:txBody>
      </p:sp>
      <p:pic>
        <p:nvPicPr>
          <p:cNvPr id="7" name="Segnaposto contenuto 3">
            <a:extLst>
              <a:ext uri="{FF2B5EF4-FFF2-40B4-BE49-F238E27FC236}">
                <a16:creationId xmlns:a16="http://schemas.microsoft.com/office/drawing/2014/main" id="{BAB158EE-BBF4-4AFF-BC3E-02135D59B7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92" r="36181" b="65275"/>
          <a:stretch/>
        </p:blipFill>
        <p:spPr>
          <a:xfrm>
            <a:off x="779552" y="526644"/>
            <a:ext cx="1457418" cy="80055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5EC0AE8B-FACB-4CE0-967E-3F8D5E2DD6C8}"/>
              </a:ext>
            </a:extLst>
          </p:cNvPr>
          <p:cNvSpPr txBox="1"/>
          <p:nvPr/>
        </p:nvSpPr>
        <p:spPr>
          <a:xfrm>
            <a:off x="3917475" y="187285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1</a:t>
            </a:r>
            <a:endParaRPr lang="it-IT" sz="1200" dirty="0">
              <a:solidFill>
                <a:srgbClr val="FF0000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E38E3FC-427A-4F05-8AB3-65542A62E538}"/>
              </a:ext>
            </a:extLst>
          </p:cNvPr>
          <p:cNvSpPr txBox="1"/>
          <p:nvPr/>
        </p:nvSpPr>
        <p:spPr>
          <a:xfrm>
            <a:off x="2159333" y="3501344"/>
            <a:ext cx="56495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Rapporto</a:t>
            </a:r>
            <a:r>
              <a:rPr lang="en-US" sz="1200" dirty="0"/>
              <a:t> </a:t>
            </a:r>
            <a:r>
              <a:rPr lang="en-US" sz="1200" dirty="0" err="1"/>
              <a:t>fra</a:t>
            </a:r>
            <a:r>
              <a:rPr lang="en-US" sz="1200" dirty="0"/>
              <a:t> le </a:t>
            </a:r>
            <a:r>
              <a:rPr lang="en-US" sz="1200" dirty="0" err="1"/>
              <a:t>aree</a:t>
            </a:r>
            <a:r>
              <a:rPr lang="en-US" sz="1200" dirty="0"/>
              <a:t>: </a:t>
            </a:r>
            <a:r>
              <a:rPr lang="en-US" sz="1200" dirty="0">
                <a:solidFill>
                  <a:srgbClr val="FF0000"/>
                </a:solidFill>
              </a:rPr>
              <a:t>2.5 : 1: 1.5  </a:t>
            </a:r>
            <a:r>
              <a:rPr lang="en-US" sz="1200" dirty="0" err="1"/>
              <a:t>cioè</a:t>
            </a:r>
            <a:r>
              <a:rPr lang="en-US" sz="1200" dirty="0">
                <a:solidFill>
                  <a:srgbClr val="FF0000"/>
                </a:solidFill>
              </a:rPr>
              <a:t>  5:2:3  </a:t>
            </a:r>
            <a:r>
              <a:rPr lang="en-US" sz="1200" dirty="0" err="1"/>
              <a:t>che</a:t>
            </a:r>
            <a:r>
              <a:rPr lang="en-US" sz="1200" dirty="0"/>
              <a:t> </a:t>
            </a:r>
            <a:r>
              <a:rPr lang="en-US" sz="1200" dirty="0" err="1"/>
              <a:t>sommati</a:t>
            </a:r>
            <a:r>
              <a:rPr lang="en-US" sz="1200" dirty="0"/>
              <a:t> </a:t>
            </a:r>
            <a:r>
              <a:rPr lang="en-US" sz="1200" dirty="0" err="1"/>
              <a:t>danno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 10 H </a:t>
            </a:r>
            <a:r>
              <a:rPr lang="en-US" sz="1200" dirty="0" err="1"/>
              <a:t>della</a:t>
            </a:r>
            <a:r>
              <a:rPr lang="en-US" sz="1200" dirty="0"/>
              <a:t> </a:t>
            </a:r>
            <a:r>
              <a:rPr lang="en-US" sz="1200" dirty="0" err="1"/>
              <a:t>molecola</a:t>
            </a:r>
            <a:r>
              <a:rPr lang="en-US" sz="1200" dirty="0"/>
              <a:t>. 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780E059-746E-4682-AF85-78B853A23538}"/>
              </a:ext>
            </a:extLst>
          </p:cNvPr>
          <p:cNvSpPr txBox="1"/>
          <p:nvPr/>
        </p:nvSpPr>
        <p:spPr>
          <a:xfrm>
            <a:off x="6004524" y="1473439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1.5</a:t>
            </a:r>
            <a:endParaRPr lang="it-IT" sz="1200" dirty="0">
              <a:solidFill>
                <a:srgbClr val="FF0000"/>
              </a:solidFill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0F68E85-AF2C-47FF-894F-A3BD37AE40C7}"/>
              </a:ext>
            </a:extLst>
          </p:cNvPr>
          <p:cNvSpPr txBox="1"/>
          <p:nvPr/>
        </p:nvSpPr>
        <p:spPr>
          <a:xfrm>
            <a:off x="1856738" y="2449966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2.5</a:t>
            </a:r>
            <a:endParaRPr lang="it-IT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008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1890" y="694846"/>
            <a:ext cx="88602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/>
              <a:t>Effetto</a:t>
            </a:r>
            <a:r>
              <a:rPr lang="en-US" sz="2200" dirty="0"/>
              <a:t>: </a:t>
            </a:r>
          </a:p>
          <a:p>
            <a:endParaRPr lang="it-IT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/>
              <a:t>I nuclei di una molecola sono </a:t>
            </a:r>
            <a:r>
              <a:rPr lang="it-IT" sz="2200" i="1" dirty="0">
                <a:solidFill>
                  <a:srgbClr val="FF0000"/>
                </a:solidFill>
              </a:rPr>
              <a:t>schermati</a:t>
            </a:r>
            <a:r>
              <a:rPr lang="it-IT" sz="2200" dirty="0"/>
              <a:t> dal campo magnetico esterno.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/>
              <a:t>Risentono di un campo magnetico effettivo </a:t>
            </a:r>
            <a:r>
              <a:rPr lang="it-IT" sz="2200" dirty="0" err="1"/>
              <a:t>B</a:t>
            </a:r>
            <a:r>
              <a:rPr lang="it-IT" sz="2200" baseline="-25000" dirty="0" err="1"/>
              <a:t>eff</a:t>
            </a:r>
            <a:r>
              <a:rPr lang="it-IT" sz="2200" dirty="0"/>
              <a:t> &lt; B</a:t>
            </a:r>
            <a:r>
              <a:rPr lang="it-IT" sz="2200" baseline="-25000" dirty="0"/>
              <a:t>0 </a:t>
            </a:r>
            <a:r>
              <a:rPr lang="it-IT" sz="2200" dirty="0"/>
              <a:t>e risuonano a una frequenza effettiva </a:t>
            </a:r>
            <a:r>
              <a:rPr lang="it-IT" altLang="it-IT" sz="2200" dirty="0" err="1">
                <a:latin typeface="Symbol" panose="05050102010706020507" pitchFamily="18" charset="2"/>
              </a:rPr>
              <a:t>n</a:t>
            </a:r>
            <a:r>
              <a:rPr lang="it-IT" altLang="it-IT" sz="2200" baseline="-25000" dirty="0" err="1"/>
              <a:t>eff</a:t>
            </a:r>
            <a:r>
              <a:rPr lang="it-IT" altLang="it-IT" sz="2200" dirty="0"/>
              <a:t> &lt; </a:t>
            </a:r>
            <a:r>
              <a:rPr lang="it-IT" altLang="it-IT" sz="2200" dirty="0">
                <a:latin typeface="Symbol" panose="05050102010706020507" pitchFamily="18" charset="2"/>
              </a:rPr>
              <a:t>n</a:t>
            </a:r>
            <a:r>
              <a:rPr lang="it-IT" altLang="it-IT" sz="2200" baseline="-25000" dirty="0"/>
              <a:t>0</a:t>
            </a:r>
            <a:endParaRPr lang="it-IT" sz="2200" baseline="-25000" dirty="0"/>
          </a:p>
          <a:p>
            <a:pPr algn="ctr"/>
            <a:r>
              <a:rPr lang="it-IT" sz="2200" dirty="0" err="1"/>
              <a:t>B</a:t>
            </a:r>
            <a:r>
              <a:rPr lang="it-IT" sz="2200" baseline="-25000" dirty="0" err="1"/>
              <a:t>eff</a:t>
            </a:r>
            <a:r>
              <a:rPr lang="it-IT" sz="2200" dirty="0"/>
              <a:t> = B</a:t>
            </a:r>
            <a:r>
              <a:rPr lang="it-IT" sz="2200" baseline="-25000" dirty="0"/>
              <a:t>0</a:t>
            </a:r>
            <a:r>
              <a:rPr lang="it-IT" sz="2200" dirty="0"/>
              <a:t>(1-</a:t>
            </a:r>
            <a:r>
              <a:rPr lang="it-IT" sz="2200" dirty="0">
                <a:latin typeface="Symbol" panose="05050102010706020507" pitchFamily="18" charset="2"/>
              </a:rPr>
              <a:t>s</a:t>
            </a:r>
            <a:r>
              <a:rPr lang="it-IT" sz="2200" dirty="0"/>
              <a:t>)</a:t>
            </a:r>
          </a:p>
          <a:p>
            <a:pPr algn="ctr"/>
            <a:endParaRPr lang="it-IT" sz="2200" dirty="0"/>
          </a:p>
          <a:p>
            <a:pPr marL="342900" indent="-342900" algn="ctr">
              <a:buFont typeface="Symbol" panose="05050102010706020507" pitchFamily="18" charset="2"/>
              <a:buChar char="s"/>
            </a:pPr>
            <a:r>
              <a:rPr lang="it-IT" sz="2200" dirty="0"/>
              <a:t>= costante di schermo (adimensionale)</a:t>
            </a:r>
          </a:p>
          <a:p>
            <a:pPr marL="342900" indent="-342900" algn="ctr">
              <a:buFont typeface="Symbol" panose="05050102010706020507" pitchFamily="18" charset="2"/>
              <a:buChar char="s"/>
            </a:pPr>
            <a:endParaRPr lang="it-IT" sz="2200" dirty="0"/>
          </a:p>
          <a:p>
            <a:endParaRPr lang="it-IT" sz="2200" dirty="0"/>
          </a:p>
        </p:txBody>
      </p:sp>
      <p:sp>
        <p:nvSpPr>
          <p:cNvPr id="4" name="Rettangolo 3"/>
          <p:cNvSpPr/>
          <p:nvPr/>
        </p:nvSpPr>
        <p:spPr>
          <a:xfrm>
            <a:off x="3671034" y="3609931"/>
            <a:ext cx="23584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400" dirty="0" err="1">
                <a:latin typeface="Symbol" panose="05050102010706020507" pitchFamily="18" charset="2"/>
              </a:rPr>
              <a:t>n</a:t>
            </a:r>
            <a:r>
              <a:rPr lang="it-IT" altLang="it-IT" sz="2400" baseline="-25000" dirty="0" err="1"/>
              <a:t>eff</a:t>
            </a:r>
            <a:r>
              <a:rPr lang="it-IT" altLang="it-IT" sz="2400" dirty="0"/>
              <a:t> = </a:t>
            </a:r>
            <a:r>
              <a:rPr lang="it-IT" altLang="it-IT" sz="2400" dirty="0">
                <a:latin typeface="Symbol" panose="05050102010706020507" pitchFamily="18" charset="2"/>
              </a:rPr>
              <a:t>g</a:t>
            </a:r>
            <a:r>
              <a:rPr lang="it-IT" altLang="it-IT" sz="2400" dirty="0"/>
              <a:t>B</a:t>
            </a:r>
            <a:r>
              <a:rPr lang="it-IT" altLang="it-IT" sz="2400" baseline="-25000" dirty="0"/>
              <a:t>0</a:t>
            </a:r>
            <a:r>
              <a:rPr lang="it-IT" altLang="it-IT" sz="2400" dirty="0"/>
              <a:t>(1-</a:t>
            </a:r>
            <a:r>
              <a:rPr lang="it-IT" altLang="it-IT" sz="2400" dirty="0">
                <a:latin typeface="Symbol" panose="05050102010706020507" pitchFamily="18" charset="2"/>
              </a:rPr>
              <a:t>s</a:t>
            </a:r>
            <a:r>
              <a:rPr lang="it-IT" altLang="it-IT" sz="2400" dirty="0"/>
              <a:t>)/2</a:t>
            </a:r>
            <a:r>
              <a:rPr lang="it-IT" altLang="it-IT" sz="2400" dirty="0">
                <a:latin typeface="Symbol" panose="05050102010706020507" pitchFamily="18" charset="2"/>
              </a:rPr>
              <a:t>p</a:t>
            </a:r>
          </a:p>
        </p:txBody>
      </p:sp>
      <p:sp>
        <p:nvSpPr>
          <p:cNvPr id="5" name="Rettangolo 4"/>
          <p:cNvSpPr/>
          <p:nvPr/>
        </p:nvSpPr>
        <p:spPr>
          <a:xfrm>
            <a:off x="1690986" y="-13040"/>
            <a:ext cx="54682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>
                <a:latin typeface="+mj-lt"/>
              </a:rPr>
              <a:t>Anisotropia Diamagnetica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D9E41-254F-4EEE-9CF1-47E39C62BE66}" type="slidenum">
              <a:rPr lang="it-IT" smtClean="0"/>
              <a:t>4</a:t>
            </a:fld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841D5EA-5263-415E-B308-3B380CC3082C}"/>
              </a:ext>
            </a:extLst>
          </p:cNvPr>
          <p:cNvSpPr txBox="1"/>
          <p:nvPr/>
        </p:nvSpPr>
        <p:spPr>
          <a:xfrm>
            <a:off x="462732" y="4295078"/>
            <a:ext cx="79247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La </a:t>
            </a:r>
            <a:r>
              <a:rPr lang="en-US" sz="2200" dirty="0" err="1"/>
              <a:t>costante</a:t>
            </a:r>
            <a:r>
              <a:rPr lang="en-US" sz="2200" dirty="0"/>
              <a:t> di </a:t>
            </a:r>
            <a:r>
              <a:rPr lang="en-US" sz="2200" dirty="0" err="1"/>
              <a:t>schermo</a:t>
            </a:r>
            <a:r>
              <a:rPr lang="en-US" sz="2200" dirty="0"/>
              <a:t> è </a:t>
            </a:r>
            <a:r>
              <a:rPr lang="en-US" sz="2200" dirty="0" err="1"/>
              <a:t>diversa</a:t>
            </a:r>
            <a:r>
              <a:rPr lang="en-US" sz="2200" dirty="0"/>
              <a:t> a secondo </a:t>
            </a:r>
            <a:r>
              <a:rPr lang="en-US" sz="2200" dirty="0" err="1"/>
              <a:t>dell’intorno</a:t>
            </a:r>
            <a:r>
              <a:rPr lang="en-US" sz="2200" dirty="0"/>
              <a:t> </a:t>
            </a:r>
            <a:r>
              <a:rPr lang="en-US" sz="2200" dirty="0" err="1"/>
              <a:t>chimico</a:t>
            </a:r>
            <a:r>
              <a:rPr lang="en-US" sz="2200" dirty="0"/>
              <a:t> del </a:t>
            </a:r>
            <a:r>
              <a:rPr lang="en-US" sz="2200" dirty="0" err="1"/>
              <a:t>nucleo</a:t>
            </a:r>
            <a:r>
              <a:rPr lang="en-US" sz="2200" dirty="0"/>
              <a:t> </a:t>
            </a:r>
            <a:r>
              <a:rPr lang="en-US" sz="2200" dirty="0" err="1"/>
              <a:t>osservato</a:t>
            </a:r>
            <a:r>
              <a:rPr lang="en-US" sz="22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C00000"/>
                </a:solidFill>
              </a:rPr>
              <a:t>Nuclei con </a:t>
            </a:r>
            <a:r>
              <a:rPr lang="en-US" sz="2200" dirty="0" err="1">
                <a:solidFill>
                  <a:srgbClr val="C00000"/>
                </a:solidFill>
              </a:rPr>
              <a:t>intorni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 err="1">
                <a:solidFill>
                  <a:srgbClr val="C00000"/>
                </a:solidFill>
              </a:rPr>
              <a:t>chimici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 err="1">
                <a:solidFill>
                  <a:srgbClr val="C00000"/>
                </a:solidFill>
              </a:rPr>
              <a:t>diversi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 err="1">
                <a:solidFill>
                  <a:srgbClr val="C00000"/>
                </a:solidFill>
              </a:rPr>
              <a:t>risuonano</a:t>
            </a:r>
            <a:r>
              <a:rPr lang="en-US" sz="2200" dirty="0">
                <a:solidFill>
                  <a:srgbClr val="C00000"/>
                </a:solidFill>
              </a:rPr>
              <a:t> a </a:t>
            </a:r>
            <a:r>
              <a:rPr lang="en-US" sz="2200" dirty="0" err="1">
                <a:solidFill>
                  <a:srgbClr val="C00000"/>
                </a:solidFill>
              </a:rPr>
              <a:t>frequenze</a:t>
            </a:r>
            <a:r>
              <a:rPr lang="en-US" sz="2200" dirty="0">
                <a:solidFill>
                  <a:srgbClr val="C00000"/>
                </a:solidFill>
              </a:rPr>
              <a:t> diverse </a:t>
            </a:r>
          </a:p>
          <a:p>
            <a:r>
              <a:rPr lang="en-US" sz="2200" dirty="0"/>
              <a:t>    e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loro</a:t>
            </a:r>
            <a:r>
              <a:rPr lang="en-US" sz="2200" dirty="0"/>
              <a:t> </a:t>
            </a:r>
            <a:r>
              <a:rPr lang="en-US" sz="2200" dirty="0" err="1"/>
              <a:t>segnali</a:t>
            </a:r>
            <a:r>
              <a:rPr lang="en-US" sz="2200" dirty="0"/>
              <a:t> </a:t>
            </a:r>
            <a:r>
              <a:rPr lang="en-US" sz="2200" dirty="0" err="1"/>
              <a:t>compaiono</a:t>
            </a:r>
            <a:r>
              <a:rPr lang="en-US" sz="2200" dirty="0"/>
              <a:t> in </a:t>
            </a:r>
            <a:r>
              <a:rPr lang="en-US" sz="2200" dirty="0" err="1"/>
              <a:t>posizioni</a:t>
            </a:r>
            <a:r>
              <a:rPr lang="en-US" sz="2200" dirty="0"/>
              <a:t> diverse </a:t>
            </a:r>
            <a:r>
              <a:rPr lang="en-US" sz="2200" dirty="0" err="1"/>
              <a:t>dello</a:t>
            </a:r>
            <a:r>
              <a:rPr lang="en-US" sz="2200" dirty="0"/>
              <a:t> </a:t>
            </a:r>
            <a:r>
              <a:rPr lang="en-US" sz="2200" dirty="0" err="1"/>
              <a:t>spettro</a:t>
            </a:r>
            <a:r>
              <a:rPr lang="en-US" sz="2200" dirty="0"/>
              <a:t>. </a:t>
            </a:r>
            <a:endParaRPr lang="it-IT" sz="220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C83636F7-F500-4505-B796-431DCB396904}"/>
              </a:ext>
            </a:extLst>
          </p:cNvPr>
          <p:cNvSpPr/>
          <p:nvPr/>
        </p:nvSpPr>
        <p:spPr>
          <a:xfrm>
            <a:off x="3557530" y="5814593"/>
            <a:ext cx="22461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400" dirty="0">
                <a:latin typeface="Symbol" panose="05050102010706020507" pitchFamily="18" charset="2"/>
              </a:rPr>
              <a:t>n</a:t>
            </a:r>
            <a:r>
              <a:rPr lang="it-IT" altLang="it-IT" sz="2400" baseline="-25000" dirty="0"/>
              <a:t>i</a:t>
            </a:r>
            <a:r>
              <a:rPr lang="it-IT" altLang="it-IT" sz="2400" dirty="0"/>
              <a:t> = </a:t>
            </a:r>
            <a:r>
              <a:rPr lang="it-IT" altLang="it-IT" sz="2400" dirty="0">
                <a:latin typeface="Symbol" panose="05050102010706020507" pitchFamily="18" charset="2"/>
              </a:rPr>
              <a:t>g</a:t>
            </a:r>
            <a:r>
              <a:rPr lang="it-IT" altLang="it-IT" sz="2400" dirty="0"/>
              <a:t>B</a:t>
            </a:r>
            <a:r>
              <a:rPr lang="it-IT" altLang="it-IT" sz="2400" baseline="-25000" dirty="0"/>
              <a:t>0</a:t>
            </a:r>
            <a:r>
              <a:rPr lang="it-IT" altLang="it-IT" sz="2400" dirty="0"/>
              <a:t>(1-</a:t>
            </a:r>
            <a:r>
              <a:rPr lang="it-IT" altLang="it-IT" sz="2400" dirty="0">
                <a:latin typeface="Symbol" panose="05050102010706020507" pitchFamily="18" charset="2"/>
              </a:rPr>
              <a:t>s</a:t>
            </a:r>
            <a:r>
              <a:rPr lang="it-IT" altLang="it-IT" sz="2400" baseline="-25000" dirty="0">
                <a:latin typeface="+mj-lt"/>
              </a:rPr>
              <a:t>i</a:t>
            </a:r>
            <a:r>
              <a:rPr lang="it-IT" altLang="it-IT" sz="2400" dirty="0"/>
              <a:t>)/2</a:t>
            </a:r>
            <a:r>
              <a:rPr lang="it-IT" altLang="it-IT" sz="2400" dirty="0">
                <a:latin typeface="Symbol" panose="05050102010706020507" pitchFamily="18" charset="2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2181926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08431B9-96DD-4510-8EAA-3A092710E027}"/>
              </a:ext>
            </a:extLst>
          </p:cNvPr>
          <p:cNvSpPr txBox="1"/>
          <p:nvPr/>
        </p:nvSpPr>
        <p:spPr>
          <a:xfrm>
            <a:off x="305319" y="357348"/>
            <a:ext cx="8533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baseline="30000" dirty="0"/>
              <a:t>1</a:t>
            </a:r>
            <a:r>
              <a:rPr lang="en-US" sz="3600" b="1" dirty="0"/>
              <a:t>H NMR - PARAMETRI  DI UNO SPETTRO 1D </a:t>
            </a:r>
            <a:endParaRPr lang="it-IT" sz="3600" b="1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B4E103F-EF3B-4211-9137-0E4DCBE86D7E}"/>
              </a:ext>
            </a:extLst>
          </p:cNvPr>
          <p:cNvSpPr txBox="1"/>
          <p:nvPr/>
        </p:nvSpPr>
        <p:spPr>
          <a:xfrm>
            <a:off x="236056" y="4566895"/>
            <a:ext cx="879869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Chemical shift                                         </a:t>
            </a:r>
            <a:r>
              <a:rPr lang="en-US" dirty="0" err="1"/>
              <a:t>Intorno</a:t>
            </a:r>
            <a:r>
              <a:rPr lang="en-US" dirty="0"/>
              <a:t> </a:t>
            </a:r>
            <a:r>
              <a:rPr lang="en-US" dirty="0" err="1"/>
              <a:t>chimico</a:t>
            </a:r>
            <a:r>
              <a:rPr lang="en-US" dirty="0"/>
              <a:t> del </a:t>
            </a:r>
            <a:r>
              <a:rPr lang="en-US" dirty="0" err="1"/>
              <a:t>protone</a:t>
            </a:r>
            <a:r>
              <a:rPr lang="en-US" dirty="0"/>
              <a:t> </a:t>
            </a:r>
            <a:r>
              <a:rPr lang="en-US" dirty="0" err="1"/>
              <a:t>osservato</a:t>
            </a:r>
            <a:endParaRPr lang="en-US" dirty="0"/>
          </a:p>
          <a:p>
            <a:r>
              <a:rPr lang="en-US" dirty="0"/>
              <a:t>(</a:t>
            </a:r>
            <a:r>
              <a:rPr lang="en-US" dirty="0" err="1"/>
              <a:t>spostamento</a:t>
            </a:r>
            <a:r>
              <a:rPr lang="en-US" dirty="0"/>
              <a:t> </a:t>
            </a:r>
            <a:r>
              <a:rPr lang="en-US" dirty="0" err="1"/>
              <a:t>chimico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Integrazione</a:t>
            </a:r>
            <a:r>
              <a:rPr lang="en-US" dirty="0"/>
              <a:t>                                           </a:t>
            </a:r>
            <a:r>
              <a:rPr lang="en-US" dirty="0" err="1"/>
              <a:t>Numero</a:t>
            </a:r>
            <a:r>
              <a:rPr lang="en-US" dirty="0"/>
              <a:t> di </a:t>
            </a:r>
            <a:r>
              <a:rPr lang="en-US" dirty="0" err="1"/>
              <a:t>idrogeni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generano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segnale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Molteplicità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segnali</a:t>
            </a:r>
            <a:r>
              <a:rPr lang="en-US" dirty="0"/>
              <a:t>                        </a:t>
            </a:r>
            <a:r>
              <a:rPr lang="en-US" dirty="0" err="1"/>
              <a:t>Numero</a:t>
            </a:r>
            <a:r>
              <a:rPr lang="en-US" dirty="0"/>
              <a:t> di </a:t>
            </a:r>
            <a:r>
              <a:rPr lang="en-US" dirty="0" err="1"/>
              <a:t>idrogeni</a:t>
            </a:r>
            <a:r>
              <a:rPr lang="en-US" dirty="0"/>
              <a:t> </a:t>
            </a:r>
            <a:r>
              <a:rPr lang="en-US" dirty="0" err="1"/>
              <a:t>vicini</a:t>
            </a:r>
            <a:r>
              <a:rPr lang="en-US" dirty="0"/>
              <a:t> a </a:t>
            </a:r>
            <a:r>
              <a:rPr lang="en-US" dirty="0" err="1"/>
              <a:t>quello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genera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segnale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4BCE7E4-21EA-4990-AC5B-8054084FB565}"/>
              </a:ext>
            </a:extLst>
          </p:cNvPr>
          <p:cNvSpPr txBox="1"/>
          <p:nvPr/>
        </p:nvSpPr>
        <p:spPr>
          <a:xfrm>
            <a:off x="488907" y="4055550"/>
            <a:ext cx="1168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Parametro</a:t>
            </a: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3674A25-0D9B-4C0D-8EA7-5919A2993E9F}"/>
              </a:ext>
            </a:extLst>
          </p:cNvPr>
          <p:cNvSpPr txBox="1"/>
          <p:nvPr/>
        </p:nvSpPr>
        <p:spPr>
          <a:xfrm>
            <a:off x="5104965" y="4051027"/>
            <a:ext cx="1428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Informazione</a:t>
            </a:r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53C5EFE-681C-43C8-B512-C2BE6F4DFB82}"/>
              </a:ext>
            </a:extLst>
          </p:cNvPr>
          <p:cNvSpPr txBox="1"/>
          <p:nvPr/>
        </p:nvSpPr>
        <p:spPr>
          <a:xfrm>
            <a:off x="1207708" y="1320767"/>
            <a:ext cx="303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BE3520B-A069-4B4F-A009-3CA109535F66}"/>
              </a:ext>
            </a:extLst>
          </p:cNvPr>
          <p:cNvSpPr txBox="1"/>
          <p:nvPr/>
        </p:nvSpPr>
        <p:spPr>
          <a:xfrm>
            <a:off x="6533754" y="3699146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dirty="0">
                <a:latin typeface="Symbol" panose="05050102010706020507" pitchFamily="18" charset="2"/>
              </a:rPr>
              <a:t>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it-IT" dirty="0">
              <a:latin typeface="Symbol" panose="05050102010706020507" pitchFamily="18" charset="2"/>
            </a:endParaRPr>
          </a:p>
        </p:txBody>
      </p: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53742B70-F7F9-4DAD-A44A-85ACCC0BD025}"/>
              </a:ext>
            </a:extLst>
          </p:cNvPr>
          <p:cNvGrpSpPr/>
          <p:nvPr/>
        </p:nvGrpSpPr>
        <p:grpSpPr>
          <a:xfrm>
            <a:off x="1511048" y="1049910"/>
            <a:ext cx="5912762" cy="2700192"/>
            <a:chOff x="1471449" y="986026"/>
            <a:chExt cx="5110844" cy="2442974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B7AB1DC1-3964-47AF-A4BC-E675DA50F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71449" y="986026"/>
              <a:ext cx="5110844" cy="2442974"/>
            </a:xfrm>
            <a:prstGeom prst="rect">
              <a:avLst/>
            </a:prstGeom>
          </p:spPr>
        </p:pic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2DD549E5-E2A3-4F42-8944-8470D4470A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72348" y="986026"/>
              <a:ext cx="0" cy="22695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diritto 15">
              <a:extLst>
                <a:ext uri="{FF2B5EF4-FFF2-40B4-BE49-F238E27FC236}">
                  <a16:creationId xmlns:a16="http://schemas.microsoft.com/office/drawing/2014/main" id="{79F59141-7703-4EDA-9B2D-1A2464AF428D}"/>
                </a:ext>
              </a:extLst>
            </p:cNvPr>
            <p:cNvCxnSpPr>
              <a:cxnSpLocks/>
            </p:cNvCxnSpPr>
            <p:nvPr/>
          </p:nvCxnSpPr>
          <p:spPr>
            <a:xfrm>
              <a:off x="1572348" y="1003679"/>
              <a:ext cx="47062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diritto 17">
              <a:extLst>
                <a:ext uri="{FF2B5EF4-FFF2-40B4-BE49-F238E27FC236}">
                  <a16:creationId xmlns:a16="http://schemas.microsoft.com/office/drawing/2014/main" id="{6D0E650D-D1A2-4100-A9CD-C47C1C1A487D}"/>
                </a:ext>
              </a:extLst>
            </p:cNvPr>
            <p:cNvCxnSpPr/>
            <p:nvPr/>
          </p:nvCxnSpPr>
          <p:spPr>
            <a:xfrm>
              <a:off x="6278618" y="990089"/>
              <a:ext cx="0" cy="22518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Connettore diritto 9"/>
          <p:cNvCxnSpPr/>
          <p:nvPr/>
        </p:nvCxnSpPr>
        <p:spPr>
          <a:xfrm>
            <a:off x="305319" y="4424882"/>
            <a:ext cx="70534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25E4F-E8AF-F587-F581-4F0AF9C66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D65-A3FF-447F-A2A6-3AAF6795518D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5942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2381" y="3655532"/>
            <a:ext cx="8071213" cy="1979024"/>
          </a:xfrm>
        </p:spPr>
        <p:txBody>
          <a:bodyPr>
            <a:noAutofit/>
          </a:bodyPr>
          <a:lstStyle/>
          <a:p>
            <a:r>
              <a:rPr lang="it-IT" sz="2000" dirty="0"/>
              <a:t>Nell’NMR non esiste una scala assoluta di frequenze:</a:t>
            </a:r>
          </a:p>
          <a:p>
            <a:pPr marL="0" indent="0">
              <a:buNone/>
            </a:pPr>
            <a:r>
              <a:rPr lang="en-US" sz="2000" dirty="0"/>
              <a:t>a) I nuclei di una </a:t>
            </a:r>
            <a:r>
              <a:rPr lang="en-US" sz="2000" dirty="0" err="1"/>
              <a:t>molecola</a:t>
            </a:r>
            <a:r>
              <a:rPr lang="en-US" sz="2000" dirty="0"/>
              <a:t> </a:t>
            </a:r>
            <a:r>
              <a:rPr lang="en-US" sz="2000" dirty="0" err="1"/>
              <a:t>risuonano</a:t>
            </a:r>
            <a:r>
              <a:rPr lang="en-US" sz="2000" dirty="0"/>
              <a:t> a </a:t>
            </a:r>
            <a:r>
              <a:rPr lang="en-US" sz="2000" dirty="0" err="1"/>
              <a:t>frequenze</a:t>
            </a:r>
            <a:r>
              <a:rPr lang="en-US" sz="2000" dirty="0"/>
              <a:t> diverse a </a:t>
            </a:r>
            <a:r>
              <a:rPr lang="en-US" sz="2000" dirty="0" err="1"/>
              <a:t>seconda</a:t>
            </a:r>
            <a:r>
              <a:rPr lang="en-US" sz="2000" dirty="0"/>
              <a:t> di B</a:t>
            </a:r>
            <a:r>
              <a:rPr lang="en-US" sz="2000" baseline="-25000" dirty="0"/>
              <a:t>0</a:t>
            </a:r>
            <a:r>
              <a:rPr lang="en-US" sz="2000" dirty="0"/>
              <a:t> (</a:t>
            </a:r>
            <a:r>
              <a:rPr lang="en-US" sz="2000" dirty="0" err="1"/>
              <a:t>strumento</a:t>
            </a:r>
            <a:r>
              <a:rPr lang="en-US" sz="2000" dirty="0"/>
              <a:t>). </a:t>
            </a:r>
          </a:p>
          <a:p>
            <a:pPr marL="0" indent="0">
              <a:buNone/>
            </a:pPr>
            <a:r>
              <a:rPr lang="en-US" sz="2000" dirty="0"/>
              <a:t>b) Per uno </a:t>
            </a:r>
            <a:r>
              <a:rPr lang="en-US" sz="2000" dirty="0" err="1"/>
              <a:t>strumento</a:t>
            </a:r>
            <a:r>
              <a:rPr lang="en-US" sz="2000" dirty="0"/>
              <a:t> campo B</a:t>
            </a:r>
            <a:r>
              <a:rPr lang="en-US" sz="2000" baseline="-25000" dirty="0"/>
              <a:t>0</a:t>
            </a:r>
            <a:r>
              <a:rPr lang="en-US" sz="2000" dirty="0"/>
              <a:t> </a:t>
            </a:r>
            <a:r>
              <a:rPr lang="en-US" sz="2000" dirty="0" err="1"/>
              <a:t>può</a:t>
            </a:r>
            <a:r>
              <a:rPr lang="en-US" sz="2000" dirty="0"/>
              <a:t> </a:t>
            </a:r>
            <a:r>
              <a:rPr lang="en-US" sz="2000" dirty="0" err="1"/>
              <a:t>essere</a:t>
            </a:r>
            <a:r>
              <a:rPr lang="en-US" sz="2000" dirty="0"/>
              <a:t> </a:t>
            </a:r>
            <a:r>
              <a:rPr lang="en-US" sz="2000" dirty="0" err="1"/>
              <a:t>variabile</a:t>
            </a:r>
            <a:r>
              <a:rPr lang="en-US" sz="2000" dirty="0"/>
              <a:t> </a:t>
            </a:r>
            <a:r>
              <a:rPr lang="en-US" sz="2000" dirty="0" err="1"/>
              <a:t>nel</a:t>
            </a:r>
            <a:r>
              <a:rPr lang="en-US" sz="2000" dirty="0"/>
              <a:t> tempo.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E’ </a:t>
            </a:r>
            <a:r>
              <a:rPr lang="en-US" sz="2000" dirty="0" err="1"/>
              <a:t>quindi</a:t>
            </a:r>
            <a:r>
              <a:rPr lang="en-US" sz="2000" dirty="0"/>
              <a:t> </a:t>
            </a:r>
            <a:r>
              <a:rPr lang="en-US" sz="2000" dirty="0" err="1"/>
              <a:t>conveniente</a:t>
            </a:r>
            <a:r>
              <a:rPr lang="en-US" sz="2000" dirty="0"/>
              <a:t> non </a:t>
            </a:r>
            <a:r>
              <a:rPr lang="en-US" sz="2000" dirty="0" err="1"/>
              <a:t>utilizzare</a:t>
            </a:r>
            <a:r>
              <a:rPr lang="en-US" sz="2000" dirty="0"/>
              <a:t> </a:t>
            </a:r>
            <a:r>
              <a:rPr lang="en-US" sz="2000" dirty="0" err="1"/>
              <a:t>direttamente</a:t>
            </a:r>
            <a:r>
              <a:rPr lang="en-US" sz="2000" dirty="0"/>
              <a:t> le </a:t>
            </a:r>
            <a:r>
              <a:rPr lang="en-US" sz="2000" dirty="0" err="1"/>
              <a:t>frequenze</a:t>
            </a:r>
            <a:r>
              <a:rPr lang="en-US" sz="2000" dirty="0"/>
              <a:t> </a:t>
            </a:r>
            <a:r>
              <a:rPr lang="en-US" sz="2000" dirty="0" err="1"/>
              <a:t>sull’asse</a:t>
            </a:r>
            <a:r>
              <a:rPr lang="en-US" sz="2000" dirty="0"/>
              <a:t> </a:t>
            </a:r>
            <a:r>
              <a:rPr lang="en-US" sz="2000" dirty="0" err="1"/>
              <a:t>delle</a:t>
            </a:r>
            <a:r>
              <a:rPr lang="en-US" sz="2000" dirty="0"/>
              <a:t> “x” </a:t>
            </a:r>
            <a:r>
              <a:rPr lang="en-US" sz="2000" dirty="0" err="1"/>
              <a:t>dello</a:t>
            </a:r>
            <a:r>
              <a:rPr lang="en-US" sz="2000" dirty="0"/>
              <a:t> </a:t>
            </a:r>
            <a:r>
              <a:rPr lang="en-US" sz="2000" dirty="0" err="1"/>
              <a:t>spettro</a:t>
            </a:r>
            <a:r>
              <a:rPr lang="en-US" sz="2000" dirty="0"/>
              <a:t> ma </a:t>
            </a:r>
            <a:r>
              <a:rPr lang="en-US" sz="2000" dirty="0" err="1"/>
              <a:t>lavorare</a:t>
            </a:r>
            <a:r>
              <a:rPr lang="en-US" sz="2000" dirty="0"/>
              <a:t> con il chemical shift.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D9E41-254F-4EEE-9CF1-47E39C62BE66}" type="slidenum">
              <a:rPr lang="it-IT" smtClean="0"/>
              <a:t>6</a:t>
            </a:fld>
            <a:endParaRPr lang="it-IT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8CA9C61F-5B52-4862-BC98-35E034B39C5B}"/>
              </a:ext>
            </a:extLst>
          </p:cNvPr>
          <p:cNvSpPr txBox="1">
            <a:spLocks/>
          </p:cNvSpPr>
          <p:nvPr/>
        </p:nvSpPr>
        <p:spPr>
          <a:xfrm>
            <a:off x="322381" y="24384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>
                <a:latin typeface="+mn-lt"/>
              </a:rPr>
              <a:t>Il </a:t>
            </a:r>
            <a:r>
              <a:rPr lang="it-IT" b="1" dirty="0" err="1">
                <a:latin typeface="+mn-lt"/>
              </a:rPr>
              <a:t>Chemical</a:t>
            </a:r>
            <a:r>
              <a:rPr lang="it-IT" b="1" dirty="0">
                <a:latin typeface="+mn-lt"/>
              </a:rPr>
              <a:t> </a:t>
            </a:r>
            <a:r>
              <a:rPr lang="it-IT" b="1" dirty="0" err="1">
                <a:latin typeface="+mn-lt"/>
              </a:rPr>
              <a:t>Shift</a:t>
            </a:r>
            <a:endParaRPr lang="it-IT" b="1" dirty="0">
              <a:latin typeface="+mn-lt"/>
            </a:endParaRPr>
          </a:p>
          <a:p>
            <a:pPr algn="ctr"/>
            <a:r>
              <a:rPr lang="it-IT" b="1" dirty="0">
                <a:latin typeface="+mn-lt"/>
              </a:rPr>
              <a:t>(Spostamento chimico)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22381" y="2102740"/>
            <a:ext cx="8485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Il </a:t>
            </a:r>
            <a:r>
              <a:rPr lang="it-IT" sz="2400" dirty="0" err="1"/>
              <a:t>chemical</a:t>
            </a:r>
            <a:r>
              <a:rPr lang="it-IT" sz="2400" dirty="0"/>
              <a:t> shift (asse delle x nello spettro NMR) fa riferimento alla posizione del segnale nello spettro, in sostanza alla «frequenza di risonanza di quello specifico protone.</a:t>
            </a:r>
          </a:p>
        </p:txBody>
      </p:sp>
    </p:spTree>
    <p:extLst>
      <p:ext uri="{BB962C8B-B14F-4D97-AF65-F5344CB8AC3E}">
        <p14:creationId xmlns:p14="http://schemas.microsoft.com/office/powerpoint/2010/main" val="290932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4280" y="106366"/>
            <a:ext cx="7886700" cy="861392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>
                <a:latin typeface="+mn-lt"/>
              </a:rPr>
              <a:t>Il Chemical Shift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196356"/>
            <a:ext cx="7886700" cy="5088560"/>
          </a:xfrm>
        </p:spPr>
        <p:txBody>
          <a:bodyPr>
            <a:normAutofit/>
          </a:bodyPr>
          <a:lstStyle/>
          <a:p>
            <a:r>
              <a:rPr lang="it-IT" sz="2200" dirty="0"/>
              <a:t>Per esprimere in maniera univoca le frequenze di risonanza di un protone è stata introdotta la scala del  “chemical shift” (</a:t>
            </a:r>
            <a:r>
              <a:rPr lang="it-IT" sz="2200" dirty="0">
                <a:latin typeface="Symbol" panose="05050102010706020507" pitchFamily="18" charset="2"/>
              </a:rPr>
              <a:t>d</a:t>
            </a:r>
            <a:r>
              <a:rPr lang="it-IT" sz="2200" dirty="0"/>
              <a:t>) espressa in ppm (unità adimensionale)</a:t>
            </a:r>
            <a:endParaRPr lang="it-IT" sz="2200" dirty="0">
              <a:latin typeface="Symbol" panose="05050102010706020507" pitchFamily="18" charset="2"/>
            </a:endParaRPr>
          </a:p>
          <a:p>
            <a:endParaRPr lang="it-IT" sz="2200" dirty="0">
              <a:latin typeface="Symbol" panose="05050102010706020507" pitchFamily="18" charset="2"/>
            </a:endParaRPr>
          </a:p>
          <a:p>
            <a:pPr marL="0" indent="0">
              <a:buNone/>
            </a:pPr>
            <a:endParaRPr lang="it-IT" sz="2200" dirty="0">
              <a:latin typeface="Symbol" panose="05050102010706020507" pitchFamily="18" charset="2"/>
            </a:endParaRPr>
          </a:p>
          <a:p>
            <a:r>
              <a:rPr lang="it-IT" sz="2200" dirty="0">
                <a:latin typeface="Symbol" panose="05050102010706020507" pitchFamily="18" charset="2"/>
              </a:rPr>
              <a:t>n</a:t>
            </a:r>
            <a:r>
              <a:rPr lang="it-IT" sz="2200" baseline="-25000" dirty="0"/>
              <a:t>i </a:t>
            </a:r>
            <a:r>
              <a:rPr lang="it-IT" sz="2200" dirty="0"/>
              <a:t>frequenza di risonanza del nucleo </a:t>
            </a:r>
            <a:r>
              <a:rPr lang="it-IT" sz="2200" i="1" dirty="0"/>
              <a:t>i</a:t>
            </a:r>
            <a:r>
              <a:rPr lang="it-IT" sz="2200" dirty="0"/>
              <a:t>,</a:t>
            </a:r>
            <a:r>
              <a:rPr lang="it-IT" sz="2200" dirty="0">
                <a:latin typeface="Symbol" panose="05050102010706020507" pitchFamily="18" charset="2"/>
              </a:rPr>
              <a:t> </a:t>
            </a:r>
          </a:p>
          <a:p>
            <a:r>
              <a:rPr lang="it-IT" sz="2200" dirty="0" err="1">
                <a:latin typeface="Symbol" panose="05050102010706020507" pitchFamily="18" charset="2"/>
              </a:rPr>
              <a:t>n</a:t>
            </a:r>
            <a:r>
              <a:rPr lang="it-IT" sz="2200" baseline="-25000" dirty="0" err="1"/>
              <a:t>RIF</a:t>
            </a:r>
            <a:r>
              <a:rPr lang="it-IT" sz="2200" baseline="-25000" dirty="0"/>
              <a:t> </a:t>
            </a:r>
            <a:r>
              <a:rPr lang="it-IT" sz="2200" dirty="0"/>
              <a:t>frequenza di risonanza del</a:t>
            </a:r>
            <a:r>
              <a:rPr lang="it-IT" sz="2200" baseline="-25000" dirty="0"/>
              <a:t> </a:t>
            </a:r>
            <a:r>
              <a:rPr lang="it-IT" sz="2200" dirty="0">
                <a:latin typeface="Symbol" panose="05050102010706020507" pitchFamily="18" charset="2"/>
              </a:rPr>
              <a:t> </a:t>
            </a:r>
            <a:r>
              <a:rPr lang="it-IT" sz="2200" dirty="0"/>
              <a:t>riferimento</a:t>
            </a:r>
            <a:r>
              <a:rPr lang="it-IT" sz="2200" dirty="0">
                <a:latin typeface="Symbol" panose="05050102010706020507" pitchFamily="18" charset="2"/>
              </a:rPr>
              <a:t> </a:t>
            </a:r>
            <a:r>
              <a:rPr lang="it-IT" sz="2200" dirty="0"/>
              <a:t>(TMS, </a:t>
            </a:r>
            <a:r>
              <a:rPr lang="it-IT" sz="2200" dirty="0" err="1"/>
              <a:t>tetrametilsilano</a:t>
            </a:r>
            <a:r>
              <a:rPr lang="it-IT" sz="2200" dirty="0"/>
              <a:t>).</a:t>
            </a:r>
          </a:p>
          <a:p>
            <a:r>
              <a:rPr lang="it-IT" sz="2200" dirty="0">
                <a:latin typeface="Symbol" panose="05050102010706020507" pitchFamily="18" charset="2"/>
              </a:rPr>
              <a:t>n</a:t>
            </a:r>
            <a:r>
              <a:rPr lang="it-IT" sz="2200" baseline="-25000" dirty="0"/>
              <a:t>0</a:t>
            </a:r>
            <a:r>
              <a:rPr lang="it-IT" sz="2200" dirty="0"/>
              <a:t> è la frequenza di risonanza del nucleo che si sta studiando (</a:t>
            </a:r>
            <a:r>
              <a:rPr lang="it-IT" sz="2200" baseline="30000" dirty="0"/>
              <a:t>1</a:t>
            </a:r>
            <a:r>
              <a:rPr lang="it-IT" sz="2200" dirty="0"/>
              <a:t>H, </a:t>
            </a:r>
            <a:r>
              <a:rPr lang="it-IT" sz="2200" baseline="30000" dirty="0"/>
              <a:t>13</a:t>
            </a:r>
            <a:r>
              <a:rPr lang="it-IT" sz="2200" dirty="0"/>
              <a:t>C) al valore di B</a:t>
            </a:r>
            <a:r>
              <a:rPr lang="it-IT" sz="2200" baseline="-25000" dirty="0"/>
              <a:t>0</a:t>
            </a:r>
            <a:r>
              <a:rPr lang="it-IT" sz="2200" dirty="0"/>
              <a:t> dello strumento che si usa.</a:t>
            </a:r>
          </a:p>
          <a:p>
            <a:endParaRPr lang="it-IT" sz="2200" dirty="0"/>
          </a:p>
          <a:p>
            <a:endParaRPr lang="it-IT" sz="2200" dirty="0"/>
          </a:p>
        </p:txBody>
      </p:sp>
      <p:graphicFrame>
        <p:nvGraphicFramePr>
          <p:cNvPr id="5" name="Object 27"/>
          <p:cNvGraphicFramePr>
            <a:graphicFrameLocks noChangeAspect="1"/>
          </p:cNvGraphicFramePr>
          <p:nvPr/>
        </p:nvGraphicFramePr>
        <p:xfrm>
          <a:off x="6544440" y="5521329"/>
          <a:ext cx="1077912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750953" imgH="531379" progId="ChemDraw.Document.6.0">
                  <p:embed/>
                </p:oleObj>
              </mc:Choice>
              <mc:Fallback>
                <p:oleObj name="CS ChemDraw Drawing" r:id="rId2" imgW="750953" imgH="531379" progId="ChemDraw.Document.6.0">
                  <p:embed/>
                  <p:pic>
                    <p:nvPicPr>
                      <p:cNvPr id="5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4440" y="5521329"/>
                        <a:ext cx="1077912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3122442" y="2177476"/>
            <a:ext cx="2443164" cy="739775"/>
            <a:chOff x="2203" y="2377"/>
            <a:chExt cx="1539" cy="466"/>
          </a:xfrm>
        </p:grpSpPr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2587" y="2377"/>
              <a:ext cx="115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 dirty="0">
                  <a:solidFill>
                    <a:srgbClr val="00CC00"/>
                  </a:solidFill>
                </a:rPr>
                <a:t>(</a:t>
              </a:r>
              <a:r>
                <a:rPr lang="it-IT" altLang="it-IT" b="1" dirty="0">
                  <a:solidFill>
                    <a:srgbClr val="00CC00"/>
                  </a:solidFill>
                  <a:latin typeface="Symbol" panose="05050102010706020507" pitchFamily="18" charset="2"/>
                </a:rPr>
                <a:t>n</a:t>
              </a:r>
              <a:r>
                <a:rPr lang="it-IT" altLang="it-IT" b="1" baseline="-25000" dirty="0">
                  <a:solidFill>
                    <a:srgbClr val="00CC00"/>
                  </a:solidFill>
                  <a:latin typeface="Comic Sans MS" panose="030F0702030302020204" pitchFamily="66" charset="0"/>
                </a:rPr>
                <a:t>i</a:t>
              </a:r>
              <a:r>
                <a:rPr lang="it-IT" altLang="it-IT" b="1" dirty="0">
                  <a:solidFill>
                    <a:srgbClr val="00CC00"/>
                  </a:solidFill>
                  <a:latin typeface="Comic Sans MS" panose="030F0702030302020204" pitchFamily="66" charset="0"/>
                </a:rPr>
                <a:t> – </a:t>
              </a:r>
              <a:r>
                <a:rPr lang="it-IT" altLang="it-IT" b="1" dirty="0" err="1">
                  <a:solidFill>
                    <a:srgbClr val="00CC00"/>
                  </a:solidFill>
                  <a:latin typeface="Symbol" panose="05050102010706020507" pitchFamily="18" charset="2"/>
                </a:rPr>
                <a:t>n</a:t>
              </a:r>
              <a:r>
                <a:rPr lang="it-IT" altLang="it-IT" b="1" baseline="-25000" dirty="0" err="1">
                  <a:solidFill>
                    <a:srgbClr val="00CC00"/>
                  </a:solidFill>
                  <a:latin typeface="Comic Sans MS" panose="030F0702030302020204" pitchFamily="66" charset="0"/>
                </a:rPr>
                <a:t>RIF</a:t>
              </a:r>
              <a:r>
                <a:rPr lang="it-IT" altLang="it-IT" dirty="0">
                  <a:solidFill>
                    <a:srgbClr val="00CC00"/>
                  </a:solidFill>
                </a:rPr>
                <a:t>)</a:t>
              </a: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2875" y="261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 b="1" dirty="0">
                  <a:solidFill>
                    <a:srgbClr val="00CC00"/>
                  </a:solidFill>
                  <a:latin typeface="Symbol" panose="05050102010706020507" pitchFamily="18" charset="2"/>
                </a:rPr>
                <a:t>n</a:t>
              </a:r>
              <a:r>
                <a:rPr lang="it-IT" altLang="it-IT" b="1" baseline="-25000" dirty="0">
                  <a:solidFill>
                    <a:srgbClr val="00CC00"/>
                  </a:solidFill>
                  <a:latin typeface="Comic Sans MS" panose="030F0702030302020204" pitchFamily="66" charset="0"/>
                </a:rPr>
                <a:t>0</a:t>
              </a:r>
              <a:endParaRPr lang="it-IT" altLang="it-IT" b="1" dirty="0">
                <a:solidFill>
                  <a:srgbClr val="00CC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V="1">
              <a:off x="2604" y="2634"/>
              <a:ext cx="736" cy="3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2203" y="2501"/>
              <a:ext cx="52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 b="1" dirty="0">
                  <a:solidFill>
                    <a:srgbClr val="00CC00"/>
                  </a:solidFill>
                  <a:latin typeface="Symbol" panose="05050102010706020507" pitchFamily="18" charset="2"/>
                </a:rPr>
                <a:t>d</a:t>
              </a:r>
              <a:r>
                <a:rPr lang="it-IT" altLang="it-IT" b="1" dirty="0">
                  <a:solidFill>
                    <a:srgbClr val="00CC00"/>
                  </a:solidFill>
                  <a:latin typeface="Comic Sans MS" panose="030F0702030302020204" pitchFamily="66" charset="0"/>
                </a:rPr>
                <a:t> = </a:t>
              </a:r>
            </a:p>
          </p:txBody>
        </p:sp>
      </p:grp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D9E41-254F-4EEE-9CF1-47E39C62BE66}" type="slidenum">
              <a:rPr lang="it-IT" smtClean="0"/>
              <a:t>7</a:t>
            </a:fld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0F9E24F-C96C-4848-9255-5ED7716C8A87}"/>
              </a:ext>
            </a:extLst>
          </p:cNvPr>
          <p:cNvSpPr txBox="1"/>
          <p:nvPr/>
        </p:nvSpPr>
        <p:spPr>
          <a:xfrm>
            <a:off x="5041591" y="2594253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MHz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0800771-71A2-4567-949D-DBF23858844C}"/>
              </a:ext>
            </a:extLst>
          </p:cNvPr>
          <p:cNvSpPr txBox="1"/>
          <p:nvPr/>
        </p:nvSpPr>
        <p:spPr>
          <a:xfrm>
            <a:off x="5624033" y="2374882"/>
            <a:ext cx="1295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ppm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025D837-8064-42AC-A005-867C64743BF1}"/>
              </a:ext>
            </a:extLst>
          </p:cNvPr>
          <p:cNvSpPr txBox="1"/>
          <p:nvPr/>
        </p:nvSpPr>
        <p:spPr>
          <a:xfrm>
            <a:off x="5076123" y="218741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Hz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15" name="Line 10">
            <a:extLst>
              <a:ext uri="{FF2B5EF4-FFF2-40B4-BE49-F238E27FC236}">
                <a16:creationId xmlns:a16="http://schemas.microsoft.com/office/drawing/2014/main" id="{36298EA0-C8A4-42B9-AC37-D3DDCF4D63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15062" y="2577881"/>
            <a:ext cx="381369" cy="0"/>
          </a:xfrm>
          <a:prstGeom prst="line">
            <a:avLst/>
          </a:prstGeom>
          <a:noFill/>
          <a:ln w="222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5944806-AA7B-4A9F-BEFE-B1A44EF49B13}"/>
              </a:ext>
            </a:extLst>
          </p:cNvPr>
          <p:cNvSpPr txBox="1"/>
          <p:nvPr/>
        </p:nvSpPr>
        <p:spPr>
          <a:xfrm>
            <a:off x="850618" y="5660247"/>
            <a:ext cx="6771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Tetrametilsilano</a:t>
            </a:r>
            <a:r>
              <a:rPr lang="en-US" dirty="0"/>
              <a:t> (CH</a:t>
            </a:r>
            <a:r>
              <a:rPr lang="en-US" baseline="-25000" dirty="0"/>
              <a:t>3</a:t>
            </a:r>
            <a:r>
              <a:rPr lang="en-US" dirty="0"/>
              <a:t>)</a:t>
            </a:r>
            <a:r>
              <a:rPr lang="en-US" baseline="-25000" dirty="0"/>
              <a:t>4</a:t>
            </a:r>
            <a:r>
              <a:rPr lang="en-US" dirty="0"/>
              <a:t>Si: </a:t>
            </a:r>
            <a:r>
              <a:rPr lang="en-US" dirty="0" err="1"/>
              <a:t>segnale</a:t>
            </a:r>
            <a:r>
              <a:rPr lang="en-US" dirty="0"/>
              <a:t> a </a:t>
            </a:r>
            <a:r>
              <a:rPr lang="en-US" dirty="0" err="1"/>
              <a:t>frequenze</a:t>
            </a:r>
            <a:r>
              <a:rPr lang="en-US" dirty="0"/>
              <a:t> </a:t>
            </a:r>
            <a:r>
              <a:rPr lang="en-US" dirty="0" err="1"/>
              <a:t>più</a:t>
            </a:r>
            <a:r>
              <a:rPr lang="en-US" dirty="0"/>
              <a:t> </a:t>
            </a:r>
            <a:r>
              <a:rPr lang="en-US" dirty="0" err="1"/>
              <a:t>basse</a:t>
            </a:r>
            <a:r>
              <a:rPr lang="en-US" dirty="0"/>
              <a:t> </a:t>
            </a:r>
          </a:p>
          <a:p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maggior</a:t>
            </a:r>
            <a:r>
              <a:rPr lang="en-US" dirty="0"/>
              <a:t> </a:t>
            </a:r>
            <a:r>
              <a:rPr lang="en-US" dirty="0" err="1"/>
              <a:t>parte</a:t>
            </a:r>
            <a:r>
              <a:rPr lang="en-US" dirty="0"/>
              <a:t> </a:t>
            </a:r>
            <a:r>
              <a:rPr lang="en-US" dirty="0" err="1"/>
              <a:t>degli</a:t>
            </a:r>
            <a:r>
              <a:rPr lang="en-US" dirty="0"/>
              <a:t> H di una </a:t>
            </a:r>
            <a:r>
              <a:rPr lang="en-US" dirty="0" err="1"/>
              <a:t>molecola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74613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0442102A-F289-44C6-A65E-B6CAEFE09FDD}"/>
              </a:ext>
            </a:extLst>
          </p:cNvPr>
          <p:cNvSpPr txBox="1">
            <a:spLocks/>
          </p:cNvSpPr>
          <p:nvPr/>
        </p:nvSpPr>
        <p:spPr>
          <a:xfrm>
            <a:off x="528401" y="322026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600" b="1" dirty="0">
                <a:latin typeface="+mn-lt"/>
              </a:rPr>
              <a:t>Il Chemical Shift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BB5D804-CB07-4E09-A3EF-B77497F3055F}"/>
              </a:ext>
            </a:extLst>
          </p:cNvPr>
          <p:cNvSpPr txBox="1"/>
          <p:nvPr/>
        </p:nvSpPr>
        <p:spPr>
          <a:xfrm>
            <a:off x="834589" y="1840800"/>
            <a:ext cx="747482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200" dirty="0"/>
              <a:t>Lo spostamento chimico </a:t>
            </a:r>
            <a:r>
              <a:rPr lang="it-IT" sz="3200" b="1" dirty="0">
                <a:latin typeface="Symbol" panose="05050102010706020507" pitchFamily="18" charset="2"/>
              </a:rPr>
              <a:t>d</a:t>
            </a:r>
            <a:r>
              <a:rPr lang="it-IT" sz="3200" dirty="0"/>
              <a:t>, misurato in </a:t>
            </a:r>
            <a:r>
              <a:rPr lang="it-IT" sz="3200" b="1" dirty="0"/>
              <a:t>ppm </a:t>
            </a:r>
            <a:r>
              <a:rPr lang="it-IT" sz="3200" dirty="0"/>
              <a:t>(Hz/MHz), è </a:t>
            </a:r>
            <a:r>
              <a:rPr lang="it-IT" sz="3200" b="1" dirty="0"/>
              <a:t>indipendente dal campo applicato</a:t>
            </a:r>
            <a:r>
              <a:rPr lang="it-IT" sz="3200" dirty="0"/>
              <a:t>, quindi è </a:t>
            </a:r>
            <a:r>
              <a:rPr lang="it-IT" sz="3200" b="1" dirty="0"/>
              <a:t>uguale in tutti gli strumenti NMR</a:t>
            </a:r>
            <a:r>
              <a:rPr lang="it-IT" sz="3200" dirty="0"/>
              <a:t>,</a:t>
            </a:r>
            <a:r>
              <a:rPr lang="it-IT" sz="3200" b="1" dirty="0"/>
              <a:t> </a:t>
            </a:r>
            <a:r>
              <a:rPr lang="it-IT" sz="3200" dirty="0"/>
              <a:t>qualunque sia l’intensità del campo magnetico applicato.</a:t>
            </a:r>
          </a:p>
          <a:p>
            <a:endParaRPr lang="it-IT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784878-C6D3-76E2-252D-AE9860B8E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D65-A3FF-447F-A2A6-3AAF6795518D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9189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Line 12"/>
          <p:cNvSpPr>
            <a:spLocks noChangeShapeType="1"/>
          </p:cNvSpPr>
          <p:nvPr/>
        </p:nvSpPr>
        <p:spPr bwMode="auto">
          <a:xfrm>
            <a:off x="5428409" y="4407727"/>
            <a:ext cx="628650" cy="0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800"/>
          </a:p>
        </p:txBody>
      </p:sp>
      <p:sp>
        <p:nvSpPr>
          <p:cNvPr id="58371" name="Rectangle 22"/>
          <p:cNvSpPr>
            <a:spLocks noChangeArrowheads="1"/>
          </p:cNvSpPr>
          <p:nvPr/>
        </p:nvSpPr>
        <p:spPr bwMode="auto">
          <a:xfrm>
            <a:off x="4440190" y="2013380"/>
            <a:ext cx="1459706" cy="53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056" tIns="34529" rIns="69056" bIns="3452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500">
                <a:solidFill>
                  <a:srgbClr val="CC0000"/>
                </a:solidFill>
                <a:latin typeface="Arial Rounded MT Bold" pitchFamily="34" charset="0"/>
              </a:rPr>
              <a:t>Equivalenza in Hz di 1 ppm</a:t>
            </a:r>
          </a:p>
        </p:txBody>
      </p:sp>
      <p:sp>
        <p:nvSpPr>
          <p:cNvPr id="58372" name="Rectangle 23"/>
          <p:cNvSpPr>
            <a:spLocks noChangeArrowheads="1"/>
          </p:cNvSpPr>
          <p:nvPr/>
        </p:nvSpPr>
        <p:spPr bwMode="auto">
          <a:xfrm>
            <a:off x="2839990" y="2013380"/>
            <a:ext cx="1631156" cy="53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056" tIns="34529" rIns="69056" bIns="3452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500">
                <a:solidFill>
                  <a:srgbClr val="CC0000"/>
                </a:solidFill>
                <a:latin typeface="Arial Rounded MT Bold" pitchFamily="34" charset="0"/>
              </a:rPr>
              <a:t>Frequenza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500">
                <a:solidFill>
                  <a:srgbClr val="CC0000"/>
                </a:solidFill>
                <a:latin typeface="Arial Rounded MT Bold" pitchFamily="34" charset="0"/>
              </a:rPr>
              <a:t>dello strumento</a:t>
            </a:r>
          </a:p>
        </p:txBody>
      </p:sp>
      <p:sp>
        <p:nvSpPr>
          <p:cNvPr id="5" name="Rectangle 28"/>
          <p:cNvSpPr>
            <a:spLocks noChangeArrowheads="1"/>
          </p:cNvSpPr>
          <p:nvPr/>
        </p:nvSpPr>
        <p:spPr bwMode="auto">
          <a:xfrm>
            <a:off x="1670447" y="203219"/>
            <a:ext cx="4972050" cy="53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056" tIns="34529" rIns="69056" bIns="34529">
            <a:spAutoFit/>
          </a:bodyPr>
          <a:lstStyle/>
          <a:p>
            <a:pPr algn="ctr" eaLnBrk="0" hangingPunct="0">
              <a:defRPr/>
            </a:pPr>
            <a:r>
              <a:rPr lang="it-IT" sz="3000" b="1" dirty="0">
                <a:cs typeface="+mn-cs"/>
              </a:rPr>
              <a:t>Equivalenza in Hertz di 1 </a:t>
            </a:r>
            <a:r>
              <a:rPr lang="it-IT" sz="3000" b="1" dirty="0" err="1">
                <a:cs typeface="+mn-cs"/>
              </a:rPr>
              <a:t>ppm</a:t>
            </a:r>
            <a:endParaRPr lang="it-IT" sz="3000" b="1" dirty="0">
              <a:cs typeface="+mn-cs"/>
            </a:endParaRPr>
          </a:p>
        </p:txBody>
      </p:sp>
      <p:grpSp>
        <p:nvGrpSpPr>
          <p:cNvPr id="58375" name="Group 50"/>
          <p:cNvGrpSpPr>
            <a:grpSpLocks/>
          </p:cNvGrpSpPr>
          <p:nvPr/>
        </p:nvGrpSpPr>
        <p:grpSpPr bwMode="auto">
          <a:xfrm>
            <a:off x="2763790" y="1938371"/>
            <a:ext cx="3143250" cy="1977628"/>
            <a:chOff x="32" y="1210"/>
            <a:chExt cx="2640" cy="1661"/>
          </a:xfrm>
        </p:grpSpPr>
        <p:sp>
          <p:nvSpPr>
            <p:cNvPr id="58405" name="Line 27"/>
            <p:cNvSpPr>
              <a:spLocks noChangeShapeType="1"/>
            </p:cNvSpPr>
            <p:nvPr/>
          </p:nvSpPr>
          <p:spPr bwMode="auto">
            <a:xfrm>
              <a:off x="32" y="1734"/>
              <a:ext cx="26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800"/>
            </a:p>
          </p:txBody>
        </p:sp>
        <p:sp>
          <p:nvSpPr>
            <p:cNvPr id="58406" name="Rectangle 32"/>
            <p:cNvSpPr>
              <a:spLocks noChangeArrowheads="1"/>
            </p:cNvSpPr>
            <p:nvPr/>
          </p:nvSpPr>
          <p:spPr bwMode="auto">
            <a:xfrm>
              <a:off x="36" y="1210"/>
              <a:ext cx="2632" cy="1661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</p:grpSp>
      <p:grpSp>
        <p:nvGrpSpPr>
          <p:cNvPr id="58376" name="Group 48"/>
          <p:cNvGrpSpPr>
            <a:grpSpLocks/>
          </p:cNvGrpSpPr>
          <p:nvPr/>
        </p:nvGrpSpPr>
        <p:grpSpPr bwMode="auto">
          <a:xfrm>
            <a:off x="1912493" y="4539886"/>
            <a:ext cx="5055394" cy="864394"/>
            <a:chOff x="48" y="3030"/>
            <a:chExt cx="4246" cy="726"/>
          </a:xfrm>
        </p:grpSpPr>
        <p:sp>
          <p:nvSpPr>
            <p:cNvPr id="58385" name="Rectangle 21"/>
            <p:cNvSpPr>
              <a:spLocks noChangeArrowheads="1"/>
            </p:cNvSpPr>
            <p:nvPr/>
          </p:nvSpPr>
          <p:spPr bwMode="auto">
            <a:xfrm>
              <a:off x="3862" y="3504"/>
              <a:ext cx="43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9056" tIns="34529" rIns="69056" bIns="34529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500">
                  <a:solidFill>
                    <a:schemeClr val="accent2"/>
                  </a:solidFill>
                  <a:latin typeface="Arial Rounded MT Bold" pitchFamily="34" charset="0"/>
                </a:rPr>
                <a:t>ppm</a:t>
              </a:r>
            </a:p>
          </p:txBody>
        </p:sp>
        <p:grpSp>
          <p:nvGrpSpPr>
            <p:cNvPr id="58386" name="Group 43"/>
            <p:cNvGrpSpPr>
              <a:grpSpLocks/>
            </p:cNvGrpSpPr>
            <p:nvPr/>
          </p:nvGrpSpPr>
          <p:grpSpPr bwMode="auto">
            <a:xfrm>
              <a:off x="48" y="3030"/>
              <a:ext cx="4191" cy="585"/>
              <a:chOff x="48" y="3711"/>
              <a:chExt cx="4191" cy="585"/>
            </a:xfrm>
          </p:grpSpPr>
          <p:sp>
            <p:nvSpPr>
              <p:cNvPr id="58387" name="Line 4"/>
              <p:cNvSpPr>
                <a:spLocks noChangeShapeType="1"/>
              </p:cNvSpPr>
              <p:nvPr/>
            </p:nvSpPr>
            <p:spPr bwMode="auto">
              <a:xfrm>
                <a:off x="154" y="3807"/>
                <a:ext cx="398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58388" name="Line 5"/>
              <p:cNvSpPr>
                <a:spLocks noChangeShapeType="1"/>
              </p:cNvSpPr>
              <p:nvPr/>
            </p:nvSpPr>
            <p:spPr bwMode="auto">
              <a:xfrm>
                <a:off x="682" y="3711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58389" name="Line 6"/>
              <p:cNvSpPr>
                <a:spLocks noChangeShapeType="1"/>
              </p:cNvSpPr>
              <p:nvPr/>
            </p:nvSpPr>
            <p:spPr bwMode="auto">
              <a:xfrm>
                <a:off x="1258" y="3711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58390" name="Line 7"/>
              <p:cNvSpPr>
                <a:spLocks noChangeShapeType="1"/>
              </p:cNvSpPr>
              <p:nvPr/>
            </p:nvSpPr>
            <p:spPr bwMode="auto">
              <a:xfrm>
                <a:off x="1834" y="3711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58391" name="Line 8"/>
              <p:cNvSpPr>
                <a:spLocks noChangeShapeType="1"/>
              </p:cNvSpPr>
              <p:nvPr/>
            </p:nvSpPr>
            <p:spPr bwMode="auto">
              <a:xfrm>
                <a:off x="2410" y="3711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58392" name="Line 9"/>
              <p:cNvSpPr>
                <a:spLocks noChangeShapeType="1"/>
              </p:cNvSpPr>
              <p:nvPr/>
            </p:nvSpPr>
            <p:spPr bwMode="auto">
              <a:xfrm>
                <a:off x="2986" y="3711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58393" name="Line 10"/>
              <p:cNvSpPr>
                <a:spLocks noChangeShapeType="1"/>
              </p:cNvSpPr>
              <p:nvPr/>
            </p:nvSpPr>
            <p:spPr bwMode="auto">
              <a:xfrm>
                <a:off x="3562" y="3711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58394" name="Line 11"/>
              <p:cNvSpPr>
                <a:spLocks noChangeShapeType="1"/>
              </p:cNvSpPr>
              <p:nvPr/>
            </p:nvSpPr>
            <p:spPr bwMode="auto">
              <a:xfrm>
                <a:off x="154" y="3711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58395" name="Rectangle 13"/>
              <p:cNvSpPr>
                <a:spLocks noChangeArrowheads="1"/>
              </p:cNvSpPr>
              <p:nvPr/>
            </p:nvSpPr>
            <p:spPr bwMode="auto">
              <a:xfrm>
                <a:off x="4032" y="4040"/>
                <a:ext cx="20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9056" tIns="34529" rIns="69056" bIns="34529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6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1500">
                    <a:solidFill>
                      <a:schemeClr val="accent2"/>
                    </a:solidFill>
                    <a:latin typeface="Arial Rounded MT Bold" pitchFamily="34" charset="0"/>
                  </a:rPr>
                  <a:t>0</a:t>
                </a:r>
              </a:p>
            </p:txBody>
          </p:sp>
          <p:sp>
            <p:nvSpPr>
              <p:cNvPr id="58396" name="Rectangle 14"/>
              <p:cNvSpPr>
                <a:spLocks noChangeArrowheads="1"/>
              </p:cNvSpPr>
              <p:nvPr/>
            </p:nvSpPr>
            <p:spPr bwMode="auto">
              <a:xfrm>
                <a:off x="3456" y="4040"/>
                <a:ext cx="20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9056" tIns="34529" rIns="69056" bIns="34529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6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1500">
                    <a:solidFill>
                      <a:schemeClr val="accent2"/>
                    </a:solidFill>
                    <a:latin typeface="Arial Rounded MT Bold" pitchFamily="34" charset="0"/>
                  </a:rPr>
                  <a:t>1</a:t>
                </a:r>
              </a:p>
            </p:txBody>
          </p:sp>
          <p:sp>
            <p:nvSpPr>
              <p:cNvPr id="58397" name="Rectangle 15"/>
              <p:cNvSpPr>
                <a:spLocks noChangeArrowheads="1"/>
              </p:cNvSpPr>
              <p:nvPr/>
            </p:nvSpPr>
            <p:spPr bwMode="auto">
              <a:xfrm>
                <a:off x="2880" y="4040"/>
                <a:ext cx="20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9056" tIns="34529" rIns="69056" bIns="34529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6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1500">
                    <a:solidFill>
                      <a:schemeClr val="accent2"/>
                    </a:solidFill>
                    <a:latin typeface="Arial Rounded MT Bold" pitchFamily="34" charset="0"/>
                  </a:rPr>
                  <a:t>2</a:t>
                </a:r>
              </a:p>
            </p:txBody>
          </p:sp>
          <p:sp>
            <p:nvSpPr>
              <p:cNvPr id="58398" name="Rectangle 16"/>
              <p:cNvSpPr>
                <a:spLocks noChangeArrowheads="1"/>
              </p:cNvSpPr>
              <p:nvPr/>
            </p:nvSpPr>
            <p:spPr bwMode="auto">
              <a:xfrm>
                <a:off x="2352" y="4040"/>
                <a:ext cx="20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9056" tIns="34529" rIns="69056" bIns="34529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6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1500">
                    <a:solidFill>
                      <a:schemeClr val="accent2"/>
                    </a:solidFill>
                    <a:latin typeface="Arial Rounded MT Bold" pitchFamily="34" charset="0"/>
                  </a:rPr>
                  <a:t>3</a:t>
                </a:r>
              </a:p>
            </p:txBody>
          </p:sp>
          <p:sp>
            <p:nvSpPr>
              <p:cNvPr id="58399" name="Rectangle 17"/>
              <p:cNvSpPr>
                <a:spLocks noChangeArrowheads="1"/>
              </p:cNvSpPr>
              <p:nvPr/>
            </p:nvSpPr>
            <p:spPr bwMode="auto">
              <a:xfrm>
                <a:off x="1728" y="4044"/>
                <a:ext cx="20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9056" tIns="34529" rIns="69056" bIns="34529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6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1500">
                    <a:solidFill>
                      <a:schemeClr val="accent2"/>
                    </a:solidFill>
                    <a:latin typeface="Arial Rounded MT Bold" pitchFamily="34" charset="0"/>
                  </a:rPr>
                  <a:t>4</a:t>
                </a:r>
              </a:p>
            </p:txBody>
          </p:sp>
          <p:sp>
            <p:nvSpPr>
              <p:cNvPr id="58400" name="Rectangle 18"/>
              <p:cNvSpPr>
                <a:spLocks noChangeArrowheads="1"/>
              </p:cNvSpPr>
              <p:nvPr/>
            </p:nvSpPr>
            <p:spPr bwMode="auto">
              <a:xfrm>
                <a:off x="1163" y="4044"/>
                <a:ext cx="20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9056" tIns="34529" rIns="69056" bIns="34529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6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1500">
                    <a:solidFill>
                      <a:schemeClr val="accent2"/>
                    </a:solidFill>
                    <a:latin typeface="Arial Rounded MT Bold" pitchFamily="34" charset="0"/>
                  </a:rPr>
                  <a:t>5</a:t>
                </a:r>
              </a:p>
            </p:txBody>
          </p:sp>
          <p:sp>
            <p:nvSpPr>
              <p:cNvPr id="58401" name="Rectangle 19"/>
              <p:cNvSpPr>
                <a:spLocks noChangeArrowheads="1"/>
              </p:cNvSpPr>
              <p:nvPr/>
            </p:nvSpPr>
            <p:spPr bwMode="auto">
              <a:xfrm>
                <a:off x="591" y="4044"/>
                <a:ext cx="20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9056" tIns="34529" rIns="69056" bIns="34529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6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1500">
                    <a:solidFill>
                      <a:schemeClr val="accent2"/>
                    </a:solidFill>
                    <a:latin typeface="Arial Rounded MT Bold" pitchFamily="34" charset="0"/>
                  </a:rPr>
                  <a:t>6</a:t>
                </a:r>
              </a:p>
            </p:txBody>
          </p:sp>
          <p:sp>
            <p:nvSpPr>
              <p:cNvPr id="58402" name="Rectangle 20"/>
              <p:cNvSpPr>
                <a:spLocks noChangeArrowheads="1"/>
              </p:cNvSpPr>
              <p:nvPr/>
            </p:nvSpPr>
            <p:spPr bwMode="auto">
              <a:xfrm>
                <a:off x="48" y="4044"/>
                <a:ext cx="20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9056" tIns="34529" rIns="69056" bIns="34529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6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1500">
                    <a:solidFill>
                      <a:schemeClr val="accent2"/>
                    </a:solidFill>
                    <a:latin typeface="Arial Rounded MT Bold" pitchFamily="34" charset="0"/>
                  </a:rPr>
                  <a:t>7</a:t>
                </a:r>
              </a:p>
            </p:txBody>
          </p:sp>
          <p:sp>
            <p:nvSpPr>
              <p:cNvPr id="58403" name="Line 31"/>
              <p:cNvSpPr>
                <a:spLocks noChangeShapeType="1"/>
              </p:cNvSpPr>
              <p:nvPr/>
            </p:nvSpPr>
            <p:spPr bwMode="auto">
              <a:xfrm>
                <a:off x="162" y="3999"/>
                <a:ext cx="528" cy="0"/>
              </a:xfrm>
              <a:prstGeom prst="line">
                <a:avLst/>
              </a:prstGeom>
              <a:noFill/>
              <a:ln w="12700">
                <a:solidFill>
                  <a:srgbClr val="CC0000"/>
                </a:solidFill>
                <a:round/>
                <a:headEnd type="stealth" w="med" len="lg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58404" name="Line 33"/>
              <p:cNvSpPr>
                <a:spLocks noChangeShapeType="1"/>
              </p:cNvSpPr>
              <p:nvPr/>
            </p:nvSpPr>
            <p:spPr bwMode="auto">
              <a:xfrm>
                <a:off x="4138" y="3711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</p:grpSp>
      </p:grpSp>
      <p:sp>
        <p:nvSpPr>
          <p:cNvPr id="58378" name="Rectangle 24"/>
          <p:cNvSpPr>
            <a:spLocks noChangeArrowheads="1"/>
          </p:cNvSpPr>
          <p:nvPr/>
        </p:nvSpPr>
        <p:spPr bwMode="auto">
          <a:xfrm>
            <a:off x="3153124" y="2684893"/>
            <a:ext cx="2523127" cy="300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500">
                <a:solidFill>
                  <a:srgbClr val="000000"/>
                </a:solidFill>
                <a:latin typeface="Arial Rounded MT Bold" pitchFamily="34" charset="0"/>
              </a:rPr>
              <a:t>60 MHz                       60 Hz</a:t>
            </a:r>
          </a:p>
        </p:txBody>
      </p:sp>
      <p:sp>
        <p:nvSpPr>
          <p:cNvPr id="58379" name="Rectangle 25"/>
          <p:cNvSpPr>
            <a:spLocks noChangeArrowheads="1"/>
          </p:cNvSpPr>
          <p:nvPr/>
        </p:nvSpPr>
        <p:spPr bwMode="auto">
          <a:xfrm>
            <a:off x="3059065" y="2981359"/>
            <a:ext cx="2632131" cy="300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500">
                <a:solidFill>
                  <a:srgbClr val="000000"/>
                </a:solidFill>
                <a:latin typeface="Arial Rounded MT Bold" pitchFamily="34" charset="0"/>
              </a:rPr>
              <a:t>100 MHz                     100 Hz</a:t>
            </a:r>
          </a:p>
        </p:txBody>
      </p:sp>
      <p:sp>
        <p:nvSpPr>
          <p:cNvPr id="58380" name="Rectangle 26"/>
          <p:cNvSpPr>
            <a:spLocks noChangeArrowheads="1"/>
          </p:cNvSpPr>
          <p:nvPr/>
        </p:nvSpPr>
        <p:spPr bwMode="auto">
          <a:xfrm>
            <a:off x="3059065" y="3277824"/>
            <a:ext cx="2632131" cy="300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500">
                <a:solidFill>
                  <a:srgbClr val="000000"/>
                </a:solidFill>
                <a:latin typeface="Arial Rounded MT Bold" pitchFamily="34" charset="0"/>
              </a:rPr>
              <a:t>300 MHz                     300 Hz</a:t>
            </a:r>
          </a:p>
        </p:txBody>
      </p:sp>
      <p:sp>
        <p:nvSpPr>
          <p:cNvPr id="58381" name="Rectangle 45"/>
          <p:cNvSpPr>
            <a:spLocks noChangeArrowheads="1"/>
          </p:cNvSpPr>
          <p:nvPr/>
        </p:nvSpPr>
        <p:spPr bwMode="auto">
          <a:xfrm>
            <a:off x="3059065" y="3573099"/>
            <a:ext cx="2632131" cy="300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500">
                <a:solidFill>
                  <a:srgbClr val="000000"/>
                </a:solidFill>
                <a:latin typeface="Arial Rounded MT Bold" pitchFamily="34" charset="0"/>
              </a:rPr>
              <a:t>400 MHz                     400 Hz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CBEC4A-D122-5722-3EE1-982F3237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D65-A3FF-447F-A2A6-3AAF6795518D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22648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1816</Words>
  <Application>Microsoft Office PowerPoint</Application>
  <PresentationFormat>On-screen Show (4:3)</PresentationFormat>
  <Paragraphs>239</Paragraphs>
  <Slides>33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Arial Rounded MT Bold</vt:lpstr>
      <vt:lpstr>Calibri</vt:lpstr>
      <vt:lpstr>Calibri Light</vt:lpstr>
      <vt:lpstr>Comic Sans MS</vt:lpstr>
      <vt:lpstr>Symbol</vt:lpstr>
      <vt:lpstr>Tema di Office</vt:lpstr>
      <vt:lpstr>CS ChemDraw Drawing</vt:lpstr>
      <vt:lpstr>1H-NMR: Chemical Shift (spostamento chimico)</vt:lpstr>
      <vt:lpstr>NUCLEI IN UNA MOLECOLA</vt:lpstr>
      <vt:lpstr>PowerPoint Presentation</vt:lpstr>
      <vt:lpstr>PowerPoint Presentation</vt:lpstr>
      <vt:lpstr>PowerPoint Presentation</vt:lpstr>
      <vt:lpstr>PowerPoint Presentation</vt:lpstr>
      <vt:lpstr>Il Chemical Shift </vt:lpstr>
      <vt:lpstr>PowerPoint Presentation</vt:lpstr>
      <vt:lpstr>PowerPoint Presentation</vt:lpstr>
      <vt:lpstr>PowerPoint Presentation</vt:lpstr>
      <vt:lpstr>PowerPoint Presentation</vt:lpstr>
      <vt:lpstr>Fattori che influenzano il Chemical Shift di 1H</vt:lpstr>
      <vt:lpstr>Effetti induttivi </vt:lpstr>
      <vt:lpstr>Effetti induttivi </vt:lpstr>
      <vt:lpstr>PowerPoint Presentation</vt:lpstr>
      <vt:lpstr>Spostamenti chimici negli alcani</vt:lpstr>
      <vt:lpstr>PowerPoint Presentation</vt:lpstr>
      <vt:lpstr>PowerPoint Presentation</vt:lpstr>
      <vt:lpstr>Gli spostamenti sono additivi</vt:lpstr>
      <vt:lpstr>PowerPoint Presentation</vt:lpstr>
      <vt:lpstr>PowerPoint Presentation</vt:lpstr>
      <vt:lpstr>PowerPoint Presentation</vt:lpstr>
      <vt:lpstr>Anisotropia diamagnetica dei sistemi p  </vt:lpstr>
      <vt:lpstr>PowerPoint Presentation</vt:lpstr>
      <vt:lpstr>PowerPoint Presentation</vt:lpstr>
      <vt:lpstr>Chemical shift di idrogeni legati  ad eteroatomi (OH, NH, SH)</vt:lpstr>
      <vt:lpstr>Chemical shift di idrogeni OH</vt:lpstr>
      <vt:lpstr>PowerPoint Presentation</vt:lpstr>
      <vt:lpstr>PowerPoint Presentation</vt:lpstr>
      <vt:lpstr>Tabelle di Chemical Shift</vt:lpstr>
      <vt:lpstr>PowerPoint Presentation</vt:lpstr>
      <vt:lpstr>Integrazione di un segnale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NUCLEI IN UNA MOLECOLA</dc:title>
  <dc:creator>Fulvia</dc:creator>
  <cp:lastModifiedBy>FILIPPINI GIACOMO</cp:lastModifiedBy>
  <cp:revision>9</cp:revision>
  <dcterms:created xsi:type="dcterms:W3CDTF">2023-11-26T22:34:04Z</dcterms:created>
  <dcterms:modified xsi:type="dcterms:W3CDTF">2025-11-26T19:30:13Z</dcterms:modified>
</cp:coreProperties>
</file>