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368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F8AD7D-F295-43C6-BA87-67A0200D3C36}" type="datetimeFigureOut">
              <a:rPr lang="it-IT" smtClean="0"/>
              <a:pPr/>
              <a:t>27/11/2025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B7E38F-3BA1-4C01-877B-84BC49B9159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022976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5FC748-6110-495D-82E4-A352E0A24456}" type="datetimeFigureOut">
              <a:rPr lang="it-IT" smtClean="0"/>
              <a:pPr/>
              <a:t>27/11/2025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29A9F0-15F3-43FD-A34E-DB71226D0F5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200603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98072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Rectangle 8"/>
          <p:cNvSpPr>
            <a:spLocks noChangeArrowheads="1"/>
          </p:cNvSpPr>
          <p:nvPr userDrawn="1"/>
        </p:nvSpPr>
        <p:spPr bwMode="auto">
          <a:xfrm>
            <a:off x="0" y="-99392"/>
            <a:ext cx="91440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Blanchard O., </a:t>
            </a:r>
            <a:r>
              <a:rPr lang="it-IT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Amighini</a:t>
            </a:r>
            <a:r>
              <a:rPr lang="it-IT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A., Giavazzi F.</a:t>
            </a: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, «</a:t>
            </a:r>
            <a:r>
              <a:rPr lang="it-IT" sz="1200" dirty="0">
                <a:latin typeface="+mn-lt"/>
              </a:rPr>
              <a:t>Macroeconomia</a:t>
            </a: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» Il Mulino, 2024</a:t>
            </a:r>
            <a:b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</a:b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Capitolo XI. Risparmio, accumulazione di capitale e produzione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2793C3-37E4-4B38-A9F0-BA03D59402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Capitolo XI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BA756C1-249D-46F8-AC6C-2FE12AC224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Risparmio, accumulazione di capitale e produzione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05E6C8E-AF0C-4606-83EB-2572C1438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3960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1DA945A-F6F8-4B3A-8D97-A891B7D36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1. Interazione tra produzione e capitale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C027078-E064-4673-ACB6-2B22E69E5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11430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200" dirty="0"/>
              <a:t>Al centro della determinazione della produzione di lungo periodo troviamo le seguenti relazioni</a:t>
            </a:r>
          </a:p>
          <a:p>
            <a:pPr marL="0" indent="0">
              <a:buNone/>
            </a:pPr>
            <a:endParaRPr lang="it-IT" sz="24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C886AD0-E449-44F4-B14B-8699AA3C4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</a:t>
            </a:fld>
            <a:endParaRPr lang="it-IT"/>
          </a:p>
        </p:txBody>
      </p:sp>
      <p:pic>
        <p:nvPicPr>
          <p:cNvPr id="7" name="Immagine 6" descr="Immagine che contiene testo, schermata, linea, Diagramma&#10;&#10;Descrizione generata automaticamente">
            <a:extLst>
              <a:ext uri="{FF2B5EF4-FFF2-40B4-BE49-F238E27FC236}">
                <a16:creationId xmlns:a16="http://schemas.microsoft.com/office/drawing/2014/main" id="{58D0C215-154E-C91A-6B4C-9963563C8B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820" y="2574925"/>
            <a:ext cx="7812360" cy="2083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4874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1DA945A-F6F8-4B3A-8D97-A891B7D36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9228"/>
            <a:ext cx="8229600" cy="1143000"/>
          </a:xfrm>
        </p:spPr>
        <p:txBody>
          <a:bodyPr/>
          <a:lstStyle/>
          <a:p>
            <a:r>
              <a:rPr lang="it-IT" sz="3200" dirty="0"/>
              <a:t>1.1 Gli effetti del capitale sulla produzione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C027078-E064-4673-ACB6-2B22E69E5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980728"/>
            <a:ext cx="8784976" cy="4525963"/>
          </a:xfrm>
        </p:spPr>
        <p:txBody>
          <a:bodyPr>
            <a:normAutofit/>
          </a:bodyPr>
          <a:lstStyle/>
          <a:p>
            <a:pPr>
              <a:buFontTx/>
              <a:buNone/>
              <a:defRPr/>
            </a:pPr>
            <a:r>
              <a:rPr lang="it-IT" sz="2400" dirty="0"/>
              <a:t>Partendo dall’ipotesi di </a:t>
            </a:r>
            <a:r>
              <a:rPr lang="it-IT" sz="2400" dirty="0">
                <a:solidFill>
                  <a:srgbClr val="FF0000"/>
                </a:solidFill>
              </a:rPr>
              <a:t>rendimenti di scala costanti</a:t>
            </a:r>
            <a:r>
              <a:rPr lang="it-IT" sz="2400" dirty="0"/>
              <a:t>, avremo:</a:t>
            </a:r>
          </a:p>
          <a:p>
            <a:pPr>
              <a:buFontTx/>
              <a:buNone/>
              <a:defRPr/>
            </a:pPr>
            <a:endParaRPr lang="it-IT" sz="2400" dirty="0"/>
          </a:p>
          <a:p>
            <a:pPr>
              <a:buFontTx/>
              <a:buNone/>
              <a:defRPr/>
            </a:pPr>
            <a:endParaRPr lang="it-IT" sz="2400" dirty="0"/>
          </a:p>
          <a:p>
            <a:pPr>
              <a:buFontTx/>
              <a:buNone/>
              <a:defRPr/>
            </a:pPr>
            <a:r>
              <a:rPr lang="it-IT" sz="2400" dirty="0"/>
              <a:t>Inoltre si introducono </a:t>
            </a:r>
            <a:r>
              <a:rPr lang="it-IT" sz="2400" dirty="0">
                <a:solidFill>
                  <a:srgbClr val="FF0000"/>
                </a:solidFill>
              </a:rPr>
              <a:t>due nuove ipotesi</a:t>
            </a:r>
            <a:r>
              <a:rPr lang="it-IT" sz="2400" dirty="0"/>
              <a:t>:</a:t>
            </a:r>
          </a:p>
          <a:p>
            <a:pPr marL="180000">
              <a:buFontTx/>
              <a:buNone/>
              <a:defRPr/>
            </a:pPr>
            <a:r>
              <a:rPr lang="it-IT" sz="2400" dirty="0"/>
              <a:t>- la </a:t>
            </a:r>
            <a:r>
              <a:rPr lang="it-IT" sz="2400" dirty="0">
                <a:solidFill>
                  <a:srgbClr val="FF0000"/>
                </a:solidFill>
              </a:rPr>
              <a:t>dimensione della popolazione, il tasso di partecipazione e il tasso naturale di disoccupazione sono costanti</a:t>
            </a:r>
            <a:r>
              <a:rPr lang="it-IT" sz="2400" dirty="0"/>
              <a:t>;</a:t>
            </a:r>
          </a:p>
          <a:p>
            <a:pPr>
              <a:buFontTx/>
              <a:buNone/>
              <a:defRPr/>
            </a:pPr>
            <a:r>
              <a:rPr lang="it-IT" sz="2400" dirty="0"/>
              <a:t>- </a:t>
            </a:r>
            <a:r>
              <a:rPr lang="it-IT" sz="2400" dirty="0">
                <a:solidFill>
                  <a:srgbClr val="FF0000"/>
                </a:solidFill>
              </a:rPr>
              <a:t>non c’è progresso tecnologico</a:t>
            </a:r>
            <a:r>
              <a:rPr lang="it-IT" sz="2400" dirty="0"/>
              <a:t>.</a:t>
            </a:r>
          </a:p>
          <a:p>
            <a:pPr marL="0">
              <a:buFontTx/>
              <a:buNone/>
              <a:defRPr/>
            </a:pPr>
            <a:r>
              <a:rPr lang="it-IT" sz="2400" dirty="0"/>
              <a:t>La relazione tra produzione e capitale per lavoratore al tempo t,  è data da: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C886AD0-E449-44F4-B14B-8699AA3C4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3</a:t>
            </a:fld>
            <a:endParaRPr lang="it-IT"/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5A2BA966-6886-4DD9-BD4E-CA5735638627}"/>
              </a:ext>
            </a:extLst>
          </p:cNvPr>
          <p:cNvSpPr>
            <a:spLocks noGrp="1"/>
          </p:cNvSpPr>
          <p:nvPr/>
        </p:nvSpPr>
        <p:spPr bwMode="auto">
          <a:xfrm>
            <a:off x="500062" y="952500"/>
            <a:ext cx="8143875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  <a:defRPr/>
            </a:pPr>
            <a:endParaRPr lang="it-IT" sz="2400" dirty="0">
              <a:solidFill>
                <a:schemeClr val="bg1"/>
              </a:solidFill>
            </a:endParaRP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38B82112-6022-4ED0-96C7-F5E63846AB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8694" y="1567533"/>
            <a:ext cx="1366611" cy="621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005151F8-FF5B-43D4-9936-23C477D1A8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061" y="4765510"/>
            <a:ext cx="1369244" cy="716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161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1DA945A-F6F8-4B3A-8D97-A891B7D36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09228"/>
            <a:ext cx="9144000" cy="1143000"/>
          </a:xfrm>
        </p:spPr>
        <p:txBody>
          <a:bodyPr/>
          <a:lstStyle/>
          <a:p>
            <a:r>
              <a:rPr lang="it-IT" sz="2900" dirty="0"/>
              <a:t>1.2 Gli effetti della produzione sull’accumulazione di capitale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C027078-E064-4673-ACB6-2B22E69E5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24037"/>
            <a:ext cx="8229600" cy="4525963"/>
          </a:xfrm>
        </p:spPr>
        <p:txBody>
          <a:bodyPr>
            <a:normAutofit/>
          </a:bodyPr>
          <a:lstStyle/>
          <a:p>
            <a:pPr>
              <a:buFontTx/>
              <a:buNone/>
              <a:defRPr/>
            </a:pPr>
            <a:r>
              <a:rPr lang="it-IT" sz="2400" i="1" dirty="0"/>
              <a:t>La relazione tra produzione e investimento:</a:t>
            </a:r>
          </a:p>
          <a:p>
            <a:pPr>
              <a:buFontTx/>
              <a:buNone/>
              <a:defRPr/>
            </a:pPr>
            <a:r>
              <a:rPr lang="it-IT" sz="2400" dirty="0"/>
              <a:t>Facciamo tre ipotesi.</a:t>
            </a:r>
          </a:p>
          <a:p>
            <a:pPr marL="457200" indent="-457200">
              <a:buFontTx/>
              <a:buAutoNum type="arabicPeriod"/>
              <a:defRPr/>
            </a:pPr>
            <a:r>
              <a:rPr lang="it-IT" sz="2400" dirty="0"/>
              <a:t>Assumiamo un’economia chiusa:</a:t>
            </a:r>
          </a:p>
          <a:p>
            <a:pPr marL="457200" indent="-457200">
              <a:buFontTx/>
              <a:buAutoNum type="arabicPeriod"/>
              <a:defRPr/>
            </a:pPr>
            <a:endParaRPr lang="it-IT" sz="2400" dirty="0"/>
          </a:p>
          <a:p>
            <a:pPr marL="457200" indent="-457200">
              <a:buFontTx/>
              <a:buAutoNum type="arabicPeriod"/>
              <a:defRPr/>
            </a:pPr>
            <a:r>
              <a:rPr lang="it-IT" sz="2400" dirty="0"/>
              <a:t>Assumiamo che il risparmio pubblico </a:t>
            </a:r>
            <a:r>
              <a:rPr lang="it-IT" sz="2400" i="1" dirty="0"/>
              <a:t>(T-G</a:t>
            </a:r>
            <a:r>
              <a:rPr lang="it-IT" sz="2400" dirty="0"/>
              <a:t>) sia uguale a zero:</a:t>
            </a:r>
          </a:p>
          <a:p>
            <a:pPr marL="457200" indent="-457200">
              <a:buFontTx/>
              <a:buAutoNum type="arabicPeriod"/>
              <a:defRPr/>
            </a:pPr>
            <a:endParaRPr lang="it-IT" sz="2400" dirty="0"/>
          </a:p>
          <a:p>
            <a:pPr marL="457200" indent="-457200">
              <a:buFontTx/>
              <a:buAutoNum type="arabicPeriod"/>
              <a:defRPr/>
            </a:pPr>
            <a:r>
              <a:rPr lang="it-IT" sz="2400" dirty="0"/>
              <a:t>Assumiamo che il risparmio privato sia proporzionale al reddito, cioè:</a:t>
            </a:r>
          </a:p>
          <a:p>
            <a:pPr marL="457200" indent="-457200">
              <a:buFontTx/>
              <a:buAutoNum type="arabicPeriod"/>
              <a:defRPr/>
            </a:pPr>
            <a:endParaRPr lang="it-IT" sz="2400" dirty="0"/>
          </a:p>
          <a:p>
            <a:pPr marL="457200" indent="-457200">
              <a:buFontTx/>
              <a:buNone/>
              <a:defRPr/>
            </a:pPr>
            <a:r>
              <a:rPr lang="it-IT" sz="2400" dirty="0">
                <a:solidFill>
                  <a:srgbClr val="FF0000"/>
                </a:solidFill>
              </a:rPr>
              <a:t>Otteniamo</a:t>
            </a:r>
            <a:r>
              <a:rPr lang="it-IT" sz="2400" dirty="0"/>
              <a:t>: 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C886AD0-E449-44F4-B14B-8699AA3C4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4</a:t>
            </a:fld>
            <a:endParaRPr lang="it-IT"/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5A2BA966-6886-4DD9-BD4E-CA5735638627}"/>
              </a:ext>
            </a:extLst>
          </p:cNvPr>
          <p:cNvSpPr>
            <a:spLocks noGrp="1"/>
          </p:cNvSpPr>
          <p:nvPr/>
        </p:nvSpPr>
        <p:spPr bwMode="auto">
          <a:xfrm>
            <a:off x="500062" y="952500"/>
            <a:ext cx="8143875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  <a:defRPr/>
            </a:pPr>
            <a:endParaRPr lang="it-IT" sz="2400" dirty="0">
              <a:solidFill>
                <a:schemeClr val="bg1"/>
              </a:solidFill>
            </a:endParaRP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812C0CA7-5312-4D2E-A4C2-B4080E693C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4108" y="2370007"/>
            <a:ext cx="1755775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F725526D-CCC9-42CE-8182-6FA71583C7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1626" y="3313882"/>
            <a:ext cx="820738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" name="Immagine 9">
            <a:extLst>
              <a:ext uri="{FF2B5EF4-FFF2-40B4-BE49-F238E27FC236}">
                <a16:creationId xmlns:a16="http://schemas.microsoft.com/office/drawing/2014/main" id="{F23261B7-9679-424B-A40E-B5EAFE099F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4155" y="4456563"/>
            <a:ext cx="95567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F0659551-80D6-40B0-960E-B605B770E2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406" y="5407376"/>
            <a:ext cx="1019175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7522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1DA945A-F6F8-4B3A-8D97-A891B7D36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09228"/>
            <a:ext cx="9144000" cy="1143000"/>
          </a:xfrm>
        </p:spPr>
        <p:txBody>
          <a:bodyPr/>
          <a:lstStyle/>
          <a:p>
            <a:r>
              <a:rPr lang="it-IT" sz="3200" dirty="0"/>
              <a:t>1.3 Investimento e accumulazione di capitale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C027078-E064-4673-ACB6-2B22E69E5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992143"/>
            <a:ext cx="8964488" cy="4525963"/>
          </a:xfrm>
        </p:spPr>
        <p:txBody>
          <a:bodyPr>
            <a:normAutofit/>
          </a:bodyPr>
          <a:lstStyle/>
          <a:p>
            <a:pPr>
              <a:buFontTx/>
              <a:buNone/>
              <a:defRPr/>
            </a:pPr>
            <a:r>
              <a:rPr lang="it-IT" sz="2400" i="1" dirty="0"/>
              <a:t>La relazione tra investimento e accumulazione di capitale</a:t>
            </a:r>
          </a:p>
          <a:p>
            <a:pPr algn="ctr">
              <a:buFontTx/>
              <a:buNone/>
              <a:defRPr/>
            </a:pPr>
            <a:endParaRPr lang="it-IT" sz="2400" b="1" dirty="0"/>
          </a:p>
          <a:p>
            <a:pPr marL="457200" indent="-457200">
              <a:buFontTx/>
              <a:buNone/>
              <a:defRPr/>
            </a:pPr>
            <a:r>
              <a:rPr lang="it-IT" sz="2400" dirty="0"/>
              <a:t>L’evoluzione dello stock di capitale è dato da:</a:t>
            </a:r>
          </a:p>
          <a:p>
            <a:pPr marL="457200" indent="-457200">
              <a:buFontTx/>
              <a:buNone/>
              <a:defRPr/>
            </a:pPr>
            <a:endParaRPr lang="it-IT" sz="2400" dirty="0"/>
          </a:p>
          <a:p>
            <a:pPr marL="457200" indent="-457200">
              <a:buFontTx/>
              <a:buNone/>
              <a:defRPr/>
            </a:pPr>
            <a:endParaRPr lang="it-IT" sz="2400" dirty="0"/>
          </a:p>
          <a:p>
            <a:pPr marL="0" indent="-355600">
              <a:buFontTx/>
              <a:buNone/>
              <a:defRPr/>
            </a:pPr>
            <a:r>
              <a:rPr lang="it-IT" sz="2400" dirty="0"/>
              <a:t>Combinando la relazione tra produzione e investimento e la relazione tra investimento e accumulazione di capitale, si ottiene la </a:t>
            </a:r>
            <a:r>
              <a:rPr lang="it-IT" sz="2400" dirty="0">
                <a:solidFill>
                  <a:srgbClr val="FF0000"/>
                </a:solidFill>
              </a:rPr>
              <a:t>relazione tra produzione e accumulazione di capitale</a:t>
            </a:r>
            <a:r>
              <a:rPr lang="it-IT" sz="2400" dirty="0">
                <a:solidFill>
                  <a:srgbClr val="002060"/>
                </a:solidFill>
              </a:rPr>
              <a:t>: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C886AD0-E449-44F4-B14B-8699AA3C4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5</a:t>
            </a:fld>
            <a:endParaRPr lang="it-IT"/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5A2BA966-6886-4DD9-BD4E-CA5735638627}"/>
              </a:ext>
            </a:extLst>
          </p:cNvPr>
          <p:cNvSpPr>
            <a:spLocks noGrp="1"/>
          </p:cNvSpPr>
          <p:nvPr/>
        </p:nvSpPr>
        <p:spPr bwMode="auto">
          <a:xfrm>
            <a:off x="500062" y="952500"/>
            <a:ext cx="8143875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  <a:defRPr/>
            </a:pPr>
            <a:endParaRPr lang="it-IT" sz="2400" dirty="0">
              <a:solidFill>
                <a:schemeClr val="bg1"/>
              </a:solidFill>
            </a:endParaRP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AE457568-59A9-4B21-9465-93A7EB2558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5683" y="2516485"/>
            <a:ext cx="2411983" cy="377262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0B9DF3F0-EA1B-4D5F-B32F-6D435E5514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9832" y="4581128"/>
            <a:ext cx="2747207" cy="729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8361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1DA945A-F6F8-4B3A-8D97-A891B7D36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09228"/>
            <a:ext cx="9144000" cy="1143000"/>
          </a:xfrm>
        </p:spPr>
        <p:txBody>
          <a:bodyPr/>
          <a:lstStyle/>
          <a:p>
            <a:r>
              <a:rPr lang="it-IT" sz="3200" dirty="0"/>
              <a:t>1.3 Investimento e accumulazione di capitale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C027078-E064-4673-ACB6-2B22E69E5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992143"/>
            <a:ext cx="8856984" cy="4525963"/>
          </a:xfrm>
        </p:spPr>
        <p:txBody>
          <a:bodyPr>
            <a:normAutofit/>
          </a:bodyPr>
          <a:lstStyle/>
          <a:p>
            <a:pPr marL="0" indent="-355600">
              <a:buFontTx/>
              <a:buNone/>
              <a:defRPr/>
            </a:pPr>
            <a:r>
              <a:rPr lang="it-IT" sz="2400" dirty="0"/>
              <a:t>Il capitale per lavoratore iniziale è uguale al capitale per lavoratore dell’anno precedente (al netto del deprezzamento), più l’investimento per lavoratore effettuato nell’anno precedente, che a sua volta è uguale al tasso di risparmio moltiplicato per il prodotto per lavoratore.</a:t>
            </a:r>
          </a:p>
          <a:p>
            <a:pPr marL="0" indent="-355600">
              <a:buFontTx/>
              <a:buNone/>
              <a:defRPr/>
            </a:pPr>
            <a:endParaRPr lang="it-IT" sz="2400" dirty="0"/>
          </a:p>
          <a:p>
            <a:pPr marL="0" indent="-355600">
              <a:buFontTx/>
              <a:buNone/>
              <a:defRPr/>
            </a:pPr>
            <a:endParaRPr lang="it-IT" sz="2400" dirty="0"/>
          </a:p>
          <a:p>
            <a:pPr marL="0" indent="-355600">
              <a:buFontTx/>
              <a:buNone/>
              <a:defRPr/>
            </a:pPr>
            <a:endParaRPr lang="it-IT" sz="2400" dirty="0"/>
          </a:p>
          <a:p>
            <a:pPr marL="0" indent="-355600">
              <a:buFontTx/>
              <a:buNone/>
              <a:defRPr/>
            </a:pPr>
            <a:r>
              <a:rPr lang="it-IT" sz="2400" dirty="0"/>
              <a:t>La </a:t>
            </a:r>
            <a:r>
              <a:rPr lang="it-IT" sz="2400" dirty="0">
                <a:solidFill>
                  <a:srgbClr val="FF0000"/>
                </a:solidFill>
              </a:rPr>
              <a:t>variazione dello stock di capitale per lavoratore</a:t>
            </a:r>
            <a:r>
              <a:rPr lang="it-IT" sz="2400" dirty="0"/>
              <a:t> (rappresentata dalla differenza tra i due termini sul lato sinistro) </a:t>
            </a:r>
            <a:r>
              <a:rPr lang="it-IT" sz="2400" dirty="0">
                <a:solidFill>
                  <a:srgbClr val="FF0000"/>
                </a:solidFill>
              </a:rPr>
              <a:t>è uguale al risparmio per lavoratore meno il deprezzamento per lavoratore</a:t>
            </a:r>
            <a:r>
              <a:rPr lang="it-IT" sz="2400" dirty="0"/>
              <a:t>.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C886AD0-E449-44F4-B14B-8699AA3C4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6</a:t>
            </a:fld>
            <a:endParaRPr lang="it-IT"/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5A2BA966-6886-4DD9-BD4E-CA5735638627}"/>
              </a:ext>
            </a:extLst>
          </p:cNvPr>
          <p:cNvSpPr>
            <a:spLocks noGrp="1"/>
          </p:cNvSpPr>
          <p:nvPr/>
        </p:nvSpPr>
        <p:spPr bwMode="auto">
          <a:xfrm>
            <a:off x="500062" y="952500"/>
            <a:ext cx="8143875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  <a:defRPr/>
            </a:pPr>
            <a:endParaRPr lang="it-IT" sz="2400" dirty="0">
              <a:solidFill>
                <a:schemeClr val="bg1"/>
              </a:solidFill>
            </a:endParaRP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D6008BB9-84C8-4735-9D29-FE462E4E59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9190" y="2873054"/>
            <a:ext cx="2945617" cy="764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5715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1DA945A-F6F8-4B3A-8D97-A891B7D36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09228"/>
            <a:ext cx="9144000" cy="1143000"/>
          </a:xfrm>
        </p:spPr>
        <p:txBody>
          <a:bodyPr/>
          <a:lstStyle/>
          <a:p>
            <a:r>
              <a:rPr lang="it-IT" sz="3200" dirty="0"/>
              <a:t>2.1 La dinamiche del capitale e della produzione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C027078-E064-4673-ACB6-2B22E69E5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992143"/>
            <a:ext cx="8892480" cy="4953000"/>
          </a:xfrm>
        </p:spPr>
        <p:txBody>
          <a:bodyPr>
            <a:normAutofit fontScale="92500"/>
          </a:bodyPr>
          <a:lstStyle/>
          <a:p>
            <a:pPr marL="0" indent="-182563">
              <a:buFontTx/>
              <a:buNone/>
              <a:defRPr/>
            </a:pPr>
            <a:r>
              <a:rPr lang="it-IT" sz="2400" dirty="0"/>
              <a:t>Sostituendo nell’equazione della slide precedente il prodotto per lavoratore (Y/N) con la sua espressione in termini di capitale per lavoratore, si ottiene:</a:t>
            </a:r>
          </a:p>
          <a:p>
            <a:pPr marL="0" indent="-182563">
              <a:buFontTx/>
              <a:buNone/>
              <a:defRPr/>
            </a:pPr>
            <a:endParaRPr lang="it-IT" sz="2400" dirty="0"/>
          </a:p>
          <a:p>
            <a:pPr marL="0" indent="-182563">
              <a:buFontTx/>
              <a:buNone/>
              <a:defRPr/>
            </a:pPr>
            <a:endParaRPr lang="it-IT" sz="2400" dirty="0"/>
          </a:p>
          <a:p>
            <a:pPr marL="0" indent="-182563">
              <a:buFontTx/>
              <a:buNone/>
              <a:defRPr/>
            </a:pPr>
            <a:endParaRPr lang="it-IT" sz="2400" dirty="0"/>
          </a:p>
          <a:p>
            <a:pPr marL="0" indent="-182563">
              <a:buFontTx/>
              <a:buNone/>
              <a:defRPr/>
            </a:pPr>
            <a:endParaRPr lang="it-IT" sz="2400" dirty="0"/>
          </a:p>
          <a:p>
            <a:pPr marL="0" indent="-182563">
              <a:buFontTx/>
              <a:buNone/>
              <a:defRPr/>
            </a:pPr>
            <a:endParaRPr lang="it-IT" sz="2400" dirty="0"/>
          </a:p>
          <a:p>
            <a:pPr marL="0" indent="-182563">
              <a:buFontTx/>
              <a:buNone/>
              <a:defRPr/>
            </a:pPr>
            <a:r>
              <a:rPr lang="it-IT" sz="2400" dirty="0">
                <a:solidFill>
                  <a:srgbClr val="FF0000"/>
                </a:solidFill>
              </a:rPr>
              <a:t>Se l’investimento  per lavoratore eccede il deprezzamento per lavoratore, la variazione del capitale per lavoratore è positiva</a:t>
            </a:r>
            <a:r>
              <a:rPr lang="it-IT" sz="2400" dirty="0"/>
              <a:t>: il capitale per lavoratore aumenta.</a:t>
            </a:r>
          </a:p>
          <a:p>
            <a:pPr marL="0" indent="-182563">
              <a:buFontTx/>
              <a:buNone/>
              <a:defRPr/>
            </a:pPr>
            <a:r>
              <a:rPr lang="it-IT" sz="2400" dirty="0">
                <a:solidFill>
                  <a:srgbClr val="FF0000"/>
                </a:solidFill>
              </a:rPr>
              <a:t>Se l’investimento per lavoratore è inferiore al deprezzamento per lavoratore, la variazione del capitale per lavoratore è negativa</a:t>
            </a:r>
            <a:r>
              <a:rPr lang="it-IT" sz="2400" dirty="0"/>
              <a:t>: il capitale per lavoratore diminuisce</a:t>
            </a:r>
            <a:r>
              <a:rPr lang="it-IT" sz="2400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C886AD0-E449-44F4-B14B-8699AA3C4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7</a:t>
            </a:fld>
            <a:endParaRPr lang="it-IT"/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5A2BA966-6886-4DD9-BD4E-CA5735638627}"/>
              </a:ext>
            </a:extLst>
          </p:cNvPr>
          <p:cNvSpPr>
            <a:spLocks noGrp="1"/>
          </p:cNvSpPr>
          <p:nvPr/>
        </p:nvSpPr>
        <p:spPr bwMode="auto">
          <a:xfrm>
            <a:off x="500062" y="952500"/>
            <a:ext cx="8143875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  <a:defRPr/>
            </a:pPr>
            <a:endParaRPr lang="it-IT" sz="2400" dirty="0">
              <a:solidFill>
                <a:schemeClr val="bg1"/>
              </a:solidFill>
            </a:endParaRP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7C97EB25-473A-48B8-9C46-571DAC0E7D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8980" y="2135143"/>
            <a:ext cx="6366040" cy="1475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29089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2536</TotalTime>
  <Words>369</Words>
  <Application>Microsoft Office PowerPoint</Application>
  <PresentationFormat>Presentazione su schermo (4:3)</PresentationFormat>
  <Paragraphs>51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di Office</vt:lpstr>
      <vt:lpstr>Capitolo XI</vt:lpstr>
      <vt:lpstr>1. Interazione tra produzione e capitale</vt:lpstr>
      <vt:lpstr>1.1 Gli effetti del capitale sulla produzione</vt:lpstr>
      <vt:lpstr>1.2 Gli effetti della produzione sull’accumulazione di capitale</vt:lpstr>
      <vt:lpstr>1.3 Investimento e accumulazione di capitale</vt:lpstr>
      <vt:lpstr>1.3 Investimento e accumulazione di capitale</vt:lpstr>
      <vt:lpstr>2.1 La dinamiche del capitale e della produzione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ILARIA MARTINI</dc:creator>
  <cp:lastModifiedBy>Marco Giansoldati</cp:lastModifiedBy>
  <cp:revision>75</cp:revision>
  <dcterms:created xsi:type="dcterms:W3CDTF">2014-07-28T14:21:47Z</dcterms:created>
  <dcterms:modified xsi:type="dcterms:W3CDTF">2025-11-27T10:29:28Z</dcterms:modified>
</cp:coreProperties>
</file>