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100" r:id="rId2"/>
    <p:sldMasterId id="2147484112" r:id="rId3"/>
    <p:sldMasterId id="2147484504" r:id="rId4"/>
  </p:sldMasterIdLst>
  <p:notesMasterIdLst>
    <p:notesMasterId r:id="rId64"/>
  </p:notesMasterIdLst>
  <p:handoutMasterIdLst>
    <p:handoutMasterId r:id="rId65"/>
  </p:handoutMasterIdLst>
  <p:sldIdLst>
    <p:sldId id="395" r:id="rId5"/>
    <p:sldId id="280" r:id="rId6"/>
    <p:sldId id="394" r:id="rId7"/>
    <p:sldId id="375" r:id="rId8"/>
    <p:sldId id="281" r:id="rId9"/>
    <p:sldId id="282" r:id="rId10"/>
    <p:sldId id="355" r:id="rId11"/>
    <p:sldId id="399" r:id="rId12"/>
    <p:sldId id="397" r:id="rId13"/>
    <p:sldId id="396" r:id="rId14"/>
    <p:sldId id="286" r:id="rId15"/>
    <p:sldId id="287" r:id="rId16"/>
    <p:sldId id="288" r:id="rId17"/>
    <p:sldId id="290" r:id="rId18"/>
    <p:sldId id="357" r:id="rId19"/>
    <p:sldId id="292" r:id="rId20"/>
    <p:sldId id="359" r:id="rId21"/>
    <p:sldId id="293" r:id="rId22"/>
    <p:sldId id="295" r:id="rId23"/>
    <p:sldId id="296" r:id="rId24"/>
    <p:sldId id="298" r:id="rId25"/>
    <p:sldId id="299" r:id="rId26"/>
    <p:sldId id="300" r:id="rId27"/>
    <p:sldId id="376" r:id="rId28"/>
    <p:sldId id="377" r:id="rId29"/>
    <p:sldId id="378" r:id="rId30"/>
    <p:sldId id="306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08" r:id="rId39"/>
    <p:sldId id="309" r:id="rId40"/>
    <p:sldId id="387" r:id="rId41"/>
    <p:sldId id="386" r:id="rId42"/>
    <p:sldId id="317" r:id="rId43"/>
    <p:sldId id="319" r:id="rId44"/>
    <p:sldId id="400" r:id="rId45"/>
    <p:sldId id="320" r:id="rId46"/>
    <p:sldId id="321" r:id="rId47"/>
    <p:sldId id="322" r:id="rId48"/>
    <p:sldId id="324" r:id="rId49"/>
    <p:sldId id="389" r:id="rId50"/>
    <p:sldId id="391" r:id="rId51"/>
    <p:sldId id="392" r:id="rId52"/>
    <p:sldId id="338" r:id="rId53"/>
    <p:sldId id="339" r:id="rId54"/>
    <p:sldId id="341" r:id="rId55"/>
    <p:sldId id="342" r:id="rId56"/>
    <p:sldId id="343" r:id="rId57"/>
    <p:sldId id="393" r:id="rId58"/>
    <p:sldId id="374" r:id="rId59"/>
    <p:sldId id="344" r:id="rId60"/>
    <p:sldId id="345" r:id="rId61"/>
    <p:sldId id="346" r:id="rId62"/>
    <p:sldId id="347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F58"/>
    <a:srgbClr val="13B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2" autoAdjust="0"/>
    <p:restoredTop sz="90816" autoAdjust="0"/>
  </p:normalViewPr>
  <p:slideViewPr>
    <p:cSldViewPr>
      <p:cViewPr>
        <p:scale>
          <a:sx n="60" d="100"/>
          <a:sy n="60" d="100"/>
        </p:scale>
        <p:origin x="119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Borghi" userId="d8210bf0-dc2a-4bb6-9158-e6f9e5806bbb" providerId="ADAL" clId="{73A7F63F-1B2C-48DF-9345-858FF9C6CC6E}"/>
    <pc:docChg chg="undo custSel addSld delSld modSld">
      <pc:chgData name="Elisa Borghi" userId="d8210bf0-dc2a-4bb6-9158-e6f9e5806bbb" providerId="ADAL" clId="{73A7F63F-1B2C-48DF-9345-858FF9C6CC6E}" dt="2023-04-28T07:41:37.273" v="272" actId="20577"/>
      <pc:docMkLst>
        <pc:docMk/>
      </pc:docMkLst>
      <pc:sldChg chg="modSp modAnim">
        <pc:chgData name="Elisa Borghi" userId="d8210bf0-dc2a-4bb6-9158-e6f9e5806bbb" providerId="ADAL" clId="{73A7F63F-1B2C-48DF-9345-858FF9C6CC6E}" dt="2023-04-28T07:36:22.257" v="101" actId="255"/>
        <pc:sldMkLst>
          <pc:docMk/>
          <pc:sldMk cId="0" sldId="281"/>
        </pc:sldMkLst>
        <pc:spChg chg="mod">
          <ac:chgData name="Elisa Borghi" userId="d8210bf0-dc2a-4bb6-9158-e6f9e5806bbb" providerId="ADAL" clId="{73A7F63F-1B2C-48DF-9345-858FF9C6CC6E}" dt="2023-04-28T07:36:22.257" v="101" actId="255"/>
          <ac:spMkLst>
            <pc:docMk/>
            <pc:sldMk cId="0" sldId="281"/>
            <ac:spMk id="7171" creationId="{37780433-9567-2C4F-81C9-651ECD776577}"/>
          </ac:spMkLst>
        </pc:spChg>
      </pc:sldChg>
      <pc:sldChg chg="addSp delSp modSp">
        <pc:chgData name="Elisa Borghi" userId="d8210bf0-dc2a-4bb6-9158-e6f9e5806bbb" providerId="ADAL" clId="{73A7F63F-1B2C-48DF-9345-858FF9C6CC6E}" dt="2023-04-28T07:36:45.254" v="109" actId="20577"/>
        <pc:sldMkLst>
          <pc:docMk/>
          <pc:sldMk cId="0" sldId="355"/>
        </pc:sldMkLst>
        <pc:spChg chg="add del mod">
          <ac:chgData name="Elisa Borghi" userId="d8210bf0-dc2a-4bb6-9158-e6f9e5806bbb" providerId="ADAL" clId="{73A7F63F-1B2C-48DF-9345-858FF9C6CC6E}" dt="2023-04-28T07:36:39.662" v="103"/>
          <ac:spMkLst>
            <pc:docMk/>
            <pc:sldMk cId="0" sldId="355"/>
            <ac:spMk id="4" creationId="{3763BF30-5526-4668-A3F6-C334F32303D7}"/>
          </ac:spMkLst>
        </pc:spChg>
        <pc:spChg chg="mod">
          <ac:chgData name="Elisa Borghi" userId="d8210bf0-dc2a-4bb6-9158-e6f9e5806bbb" providerId="ADAL" clId="{73A7F63F-1B2C-48DF-9345-858FF9C6CC6E}" dt="2023-04-28T07:36:45.254" v="109" actId="20577"/>
          <ac:spMkLst>
            <pc:docMk/>
            <pc:sldMk cId="0" sldId="355"/>
            <ac:spMk id="47105" creationId="{2975E020-21EA-9648-83F6-CE8360FE8A9E}"/>
          </ac:spMkLst>
        </pc:spChg>
        <pc:picChg chg="add mod">
          <ac:chgData name="Elisa Borghi" userId="d8210bf0-dc2a-4bb6-9158-e6f9e5806bbb" providerId="ADAL" clId="{73A7F63F-1B2C-48DF-9345-858FF9C6CC6E}" dt="2023-04-28T07:36:43.258" v="105" actId="14100"/>
          <ac:picMkLst>
            <pc:docMk/>
            <pc:sldMk cId="0" sldId="355"/>
            <ac:picMk id="5" creationId="{24EB8BB2-F151-4E55-982F-5F3EFD114FBD}"/>
          </ac:picMkLst>
        </pc:picChg>
        <pc:picChg chg="del">
          <ac:chgData name="Elisa Borghi" userId="d8210bf0-dc2a-4bb6-9158-e6f9e5806bbb" providerId="ADAL" clId="{73A7F63F-1B2C-48DF-9345-858FF9C6CC6E}" dt="2023-04-28T07:36:37.879" v="102" actId="478"/>
          <ac:picMkLst>
            <pc:docMk/>
            <pc:sldMk cId="0" sldId="355"/>
            <ac:picMk id="47108" creationId="{06D390D4-EBBA-E04C-8D33-09F099B0372F}"/>
          </ac:picMkLst>
        </pc:picChg>
      </pc:sldChg>
      <pc:sldChg chg="addSp delSp modSp">
        <pc:chgData name="Elisa Borghi" userId="d8210bf0-dc2a-4bb6-9158-e6f9e5806bbb" providerId="ADAL" clId="{73A7F63F-1B2C-48DF-9345-858FF9C6CC6E}" dt="2023-04-28T07:38:30.270" v="250" actId="20577"/>
        <pc:sldMkLst>
          <pc:docMk/>
          <pc:sldMk cId="0" sldId="357"/>
        </pc:sldMkLst>
        <pc:spChg chg="add del mod">
          <ac:chgData name="Elisa Borghi" userId="d8210bf0-dc2a-4bb6-9158-e6f9e5806bbb" providerId="ADAL" clId="{73A7F63F-1B2C-48DF-9345-858FF9C6CC6E}" dt="2023-04-28T07:37:28.610" v="204"/>
          <ac:spMkLst>
            <pc:docMk/>
            <pc:sldMk cId="0" sldId="357"/>
            <ac:spMk id="4" creationId="{5E6BEC4F-9D9E-4042-9AD0-662B80C09CC9}"/>
          </ac:spMkLst>
        </pc:spChg>
        <pc:spChg chg="add del mod">
          <ac:chgData name="Elisa Borghi" userId="d8210bf0-dc2a-4bb6-9158-e6f9e5806bbb" providerId="ADAL" clId="{73A7F63F-1B2C-48DF-9345-858FF9C6CC6E}" dt="2023-04-28T07:38:25.810" v="246"/>
          <ac:spMkLst>
            <pc:docMk/>
            <pc:sldMk cId="0" sldId="357"/>
            <ac:spMk id="7" creationId="{4E75DE23-33C5-4C70-90B8-31C93837C00E}"/>
          </ac:spMkLst>
        </pc:spChg>
        <pc:spChg chg="mod">
          <ac:chgData name="Elisa Borghi" userId="d8210bf0-dc2a-4bb6-9158-e6f9e5806bbb" providerId="ADAL" clId="{73A7F63F-1B2C-48DF-9345-858FF9C6CC6E}" dt="2023-04-28T07:38:30.270" v="250" actId="20577"/>
          <ac:spMkLst>
            <pc:docMk/>
            <pc:sldMk cId="0" sldId="357"/>
            <ac:spMk id="52225" creationId="{CE7F72FA-1A35-5445-BC3B-B38C9D81276A}"/>
          </ac:spMkLst>
        </pc:spChg>
        <pc:picChg chg="add del mod">
          <ac:chgData name="Elisa Borghi" userId="d8210bf0-dc2a-4bb6-9158-e6f9e5806bbb" providerId="ADAL" clId="{73A7F63F-1B2C-48DF-9345-858FF9C6CC6E}" dt="2023-04-28T07:38:24.336" v="245" actId="478"/>
          <ac:picMkLst>
            <pc:docMk/>
            <pc:sldMk cId="0" sldId="357"/>
            <ac:picMk id="5" creationId="{4B6C90A9-AFDC-4480-99AA-EAA003AADF8B}"/>
          </ac:picMkLst>
        </pc:picChg>
        <pc:picChg chg="add mod">
          <ac:chgData name="Elisa Borghi" userId="d8210bf0-dc2a-4bb6-9158-e6f9e5806bbb" providerId="ADAL" clId="{73A7F63F-1B2C-48DF-9345-858FF9C6CC6E}" dt="2023-04-28T07:38:28.802" v="248" actId="14100"/>
          <ac:picMkLst>
            <pc:docMk/>
            <pc:sldMk cId="0" sldId="357"/>
            <ac:picMk id="8" creationId="{AFC75826-D4C2-4449-9CD8-BD84CD7EF497}"/>
          </ac:picMkLst>
        </pc:picChg>
        <pc:picChg chg="del">
          <ac:chgData name="Elisa Borghi" userId="d8210bf0-dc2a-4bb6-9158-e6f9e5806bbb" providerId="ADAL" clId="{73A7F63F-1B2C-48DF-9345-858FF9C6CC6E}" dt="2023-04-28T07:37:27.163" v="203" actId="478"/>
          <ac:picMkLst>
            <pc:docMk/>
            <pc:sldMk cId="0" sldId="357"/>
            <ac:picMk id="52228" creationId="{F10379CB-99FF-CE4F-8C14-F4A41CFDC606}"/>
          </ac:picMkLst>
        </pc:picChg>
      </pc:sldChg>
      <pc:sldChg chg="addSp delSp modSp">
        <pc:chgData name="Elisa Borghi" userId="d8210bf0-dc2a-4bb6-9158-e6f9e5806bbb" providerId="ADAL" clId="{73A7F63F-1B2C-48DF-9345-858FF9C6CC6E}" dt="2023-04-28T07:38:59.968" v="261" actId="1076"/>
        <pc:sldMkLst>
          <pc:docMk/>
          <pc:sldMk cId="0" sldId="359"/>
        </pc:sldMkLst>
        <pc:spChg chg="add del mod">
          <ac:chgData name="Elisa Borghi" userId="d8210bf0-dc2a-4bb6-9158-e6f9e5806bbb" providerId="ADAL" clId="{73A7F63F-1B2C-48DF-9345-858FF9C6CC6E}" dt="2023-04-28T07:38:47.125" v="254"/>
          <ac:spMkLst>
            <pc:docMk/>
            <pc:sldMk cId="0" sldId="359"/>
            <ac:spMk id="4" creationId="{ABA99A11-9219-4468-9DE1-AA7D7D7FE7B1}"/>
          </ac:spMkLst>
        </pc:spChg>
        <pc:spChg chg="add del mod">
          <ac:chgData name="Elisa Borghi" userId="d8210bf0-dc2a-4bb6-9158-e6f9e5806bbb" providerId="ADAL" clId="{73A7F63F-1B2C-48DF-9345-858FF9C6CC6E}" dt="2023-04-28T07:38:51.475" v="256"/>
          <ac:spMkLst>
            <pc:docMk/>
            <pc:sldMk cId="0" sldId="359"/>
            <ac:spMk id="8" creationId="{92EEEC09-2ED4-4843-999A-AEE5644D90A4}"/>
          </ac:spMkLst>
        </pc:spChg>
        <pc:spChg chg="add del mod">
          <ac:chgData name="Elisa Borghi" userId="d8210bf0-dc2a-4bb6-9158-e6f9e5806bbb" providerId="ADAL" clId="{73A7F63F-1B2C-48DF-9345-858FF9C6CC6E}" dt="2023-04-28T07:38:56.590" v="258"/>
          <ac:spMkLst>
            <pc:docMk/>
            <pc:sldMk cId="0" sldId="359"/>
            <ac:spMk id="11" creationId="{36922ECC-7498-4EDD-90EA-D54CE4E58465}"/>
          </ac:spMkLst>
        </pc:spChg>
        <pc:spChg chg="mod">
          <ac:chgData name="Elisa Borghi" userId="d8210bf0-dc2a-4bb6-9158-e6f9e5806bbb" providerId="ADAL" clId="{73A7F63F-1B2C-48DF-9345-858FF9C6CC6E}" dt="2023-04-28T07:38:58.794" v="260" actId="20577"/>
          <ac:spMkLst>
            <pc:docMk/>
            <pc:sldMk cId="0" sldId="359"/>
            <ac:spMk id="54273" creationId="{9213308A-8B8F-CC47-8786-DD773B57E388}"/>
          </ac:spMkLst>
        </pc:spChg>
        <pc:picChg chg="add del mod">
          <ac:chgData name="Elisa Borghi" userId="d8210bf0-dc2a-4bb6-9158-e6f9e5806bbb" providerId="ADAL" clId="{73A7F63F-1B2C-48DF-9345-858FF9C6CC6E}" dt="2023-04-28T07:38:44.801" v="253"/>
          <ac:picMkLst>
            <pc:docMk/>
            <pc:sldMk cId="0" sldId="359"/>
            <ac:picMk id="5" creationId="{4DB01145-7AB6-47EC-AD2A-D9A59743581A}"/>
          </ac:picMkLst>
        </pc:picChg>
        <pc:picChg chg="add del mod">
          <ac:chgData name="Elisa Borghi" userId="d8210bf0-dc2a-4bb6-9158-e6f9e5806bbb" providerId="ADAL" clId="{73A7F63F-1B2C-48DF-9345-858FF9C6CC6E}" dt="2023-04-28T07:38:50.431" v="255" actId="478"/>
          <ac:picMkLst>
            <pc:docMk/>
            <pc:sldMk cId="0" sldId="359"/>
            <ac:picMk id="6" creationId="{51EEB6DF-2974-4967-BD4F-7AB5526F38CD}"/>
          </ac:picMkLst>
        </pc:picChg>
        <pc:picChg chg="add del mod">
          <ac:chgData name="Elisa Borghi" userId="d8210bf0-dc2a-4bb6-9158-e6f9e5806bbb" providerId="ADAL" clId="{73A7F63F-1B2C-48DF-9345-858FF9C6CC6E}" dt="2023-04-28T07:38:54.873" v="257" actId="478"/>
          <ac:picMkLst>
            <pc:docMk/>
            <pc:sldMk cId="0" sldId="359"/>
            <ac:picMk id="9" creationId="{DC089333-0D39-45BA-B567-1B3C43BDBB10}"/>
          </ac:picMkLst>
        </pc:picChg>
        <pc:picChg chg="add mod">
          <ac:chgData name="Elisa Borghi" userId="d8210bf0-dc2a-4bb6-9158-e6f9e5806bbb" providerId="ADAL" clId="{73A7F63F-1B2C-48DF-9345-858FF9C6CC6E}" dt="2023-04-28T07:38:59.968" v="261" actId="1076"/>
          <ac:picMkLst>
            <pc:docMk/>
            <pc:sldMk cId="0" sldId="359"/>
            <ac:picMk id="12" creationId="{113054D9-2442-4E1D-8B4C-3EF599D02A86}"/>
          </ac:picMkLst>
        </pc:picChg>
        <pc:picChg chg="del">
          <ac:chgData name="Elisa Borghi" userId="d8210bf0-dc2a-4bb6-9158-e6f9e5806bbb" providerId="ADAL" clId="{73A7F63F-1B2C-48DF-9345-858FF9C6CC6E}" dt="2023-04-28T07:38:42.509" v="251" actId="478"/>
          <ac:picMkLst>
            <pc:docMk/>
            <pc:sldMk cId="0" sldId="359"/>
            <ac:picMk id="54276" creationId="{C4BF08C5-D550-F647-BC6B-BF6B2E249EB1}"/>
          </ac:picMkLst>
        </pc:picChg>
      </pc:sldChg>
      <pc:sldChg chg="del">
        <pc:chgData name="Elisa Borghi" userId="d8210bf0-dc2a-4bb6-9158-e6f9e5806bbb" providerId="ADAL" clId="{73A7F63F-1B2C-48DF-9345-858FF9C6CC6E}" dt="2023-04-28T07:40:54.939" v="265" actId="2696"/>
        <pc:sldMkLst>
          <pc:docMk/>
          <pc:sldMk cId="0" sldId="369"/>
        </pc:sldMkLst>
      </pc:sldChg>
      <pc:sldChg chg="del">
        <pc:chgData name="Elisa Borghi" userId="d8210bf0-dc2a-4bb6-9158-e6f9e5806bbb" providerId="ADAL" clId="{73A7F63F-1B2C-48DF-9345-858FF9C6CC6E}" dt="2023-04-28T07:40:54.939" v="266" actId="2696"/>
        <pc:sldMkLst>
          <pc:docMk/>
          <pc:sldMk cId="0" sldId="370"/>
        </pc:sldMkLst>
      </pc:sldChg>
      <pc:sldChg chg="del">
        <pc:chgData name="Elisa Borghi" userId="d8210bf0-dc2a-4bb6-9158-e6f9e5806bbb" providerId="ADAL" clId="{73A7F63F-1B2C-48DF-9345-858FF9C6CC6E}" dt="2023-04-28T07:40:54.939" v="267" actId="2696"/>
        <pc:sldMkLst>
          <pc:docMk/>
          <pc:sldMk cId="0" sldId="371"/>
        </pc:sldMkLst>
      </pc:sldChg>
      <pc:sldChg chg="del">
        <pc:chgData name="Elisa Borghi" userId="d8210bf0-dc2a-4bb6-9158-e6f9e5806bbb" providerId="ADAL" clId="{73A7F63F-1B2C-48DF-9345-858FF9C6CC6E}" dt="2023-04-28T07:40:54.955" v="268" actId="2696"/>
        <pc:sldMkLst>
          <pc:docMk/>
          <pc:sldMk cId="0" sldId="372"/>
        </pc:sldMkLst>
      </pc:sldChg>
      <pc:sldChg chg="addSp delSp modSp">
        <pc:chgData name="Elisa Borghi" userId="d8210bf0-dc2a-4bb6-9158-e6f9e5806bbb" providerId="ADAL" clId="{73A7F63F-1B2C-48DF-9345-858FF9C6CC6E}" dt="2023-04-28T07:34:04.635" v="3"/>
        <pc:sldMkLst>
          <pc:docMk/>
          <pc:sldMk cId="0" sldId="373"/>
        </pc:sldMkLst>
        <pc:spChg chg="add del mod">
          <ac:chgData name="Elisa Borghi" userId="d8210bf0-dc2a-4bb6-9158-e6f9e5806bbb" providerId="ADAL" clId="{73A7F63F-1B2C-48DF-9345-858FF9C6CC6E}" dt="2023-04-28T07:34:04.635" v="3"/>
          <ac:spMkLst>
            <pc:docMk/>
            <pc:sldMk cId="0" sldId="373"/>
            <ac:spMk id="4" creationId="{4DB6520A-7C3A-4DE3-9AE4-C050A5D49C8E}"/>
          </ac:spMkLst>
        </pc:spChg>
        <pc:picChg chg="add del mod">
          <ac:chgData name="Elisa Borghi" userId="d8210bf0-dc2a-4bb6-9158-e6f9e5806bbb" providerId="ADAL" clId="{73A7F63F-1B2C-48DF-9345-858FF9C6CC6E}" dt="2023-04-28T07:34:02.361" v="2"/>
          <ac:picMkLst>
            <pc:docMk/>
            <pc:sldMk cId="0" sldId="373"/>
            <ac:picMk id="5" creationId="{D174EEF8-5DDF-4993-856B-F95E9441ED7A}"/>
          </ac:picMkLst>
        </pc:picChg>
        <pc:picChg chg="add mod">
          <ac:chgData name="Elisa Borghi" userId="d8210bf0-dc2a-4bb6-9158-e6f9e5806bbb" providerId="ADAL" clId="{73A7F63F-1B2C-48DF-9345-858FF9C6CC6E}" dt="2023-04-28T07:34:04.635" v="3"/>
          <ac:picMkLst>
            <pc:docMk/>
            <pc:sldMk cId="0" sldId="373"/>
            <ac:picMk id="6" creationId="{316B98D6-BA35-4780-9C64-3A88A385425C}"/>
          </ac:picMkLst>
        </pc:picChg>
        <pc:picChg chg="del">
          <ac:chgData name="Elisa Borghi" userId="d8210bf0-dc2a-4bb6-9158-e6f9e5806bbb" providerId="ADAL" clId="{73A7F63F-1B2C-48DF-9345-858FF9C6CC6E}" dt="2023-04-28T07:34:00.294" v="0" actId="478"/>
          <ac:picMkLst>
            <pc:docMk/>
            <pc:sldMk cId="0" sldId="373"/>
            <ac:picMk id="45060" creationId="{453604C6-AEA8-6247-A9FA-155754F2C51A}"/>
          </ac:picMkLst>
        </pc:picChg>
      </pc:sldChg>
      <pc:sldChg chg="addSp delSp modSp">
        <pc:chgData name="Elisa Borghi" userId="d8210bf0-dc2a-4bb6-9158-e6f9e5806bbb" providerId="ADAL" clId="{73A7F63F-1B2C-48DF-9345-858FF9C6CC6E}" dt="2023-04-28T07:41:37.273" v="272" actId="20577"/>
        <pc:sldMkLst>
          <pc:docMk/>
          <pc:sldMk cId="0" sldId="374"/>
        </pc:sldMkLst>
        <pc:spChg chg="add del mod">
          <ac:chgData name="Elisa Borghi" userId="d8210bf0-dc2a-4bb6-9158-e6f9e5806bbb" providerId="ADAL" clId="{73A7F63F-1B2C-48DF-9345-858FF9C6CC6E}" dt="2023-04-28T07:41:35.274" v="270"/>
          <ac:spMkLst>
            <pc:docMk/>
            <pc:sldMk cId="0" sldId="374"/>
            <ac:spMk id="4" creationId="{EA182F92-7270-453D-8206-7C3F2391E43D}"/>
          </ac:spMkLst>
        </pc:spChg>
        <pc:spChg chg="mod">
          <ac:chgData name="Elisa Borghi" userId="d8210bf0-dc2a-4bb6-9158-e6f9e5806bbb" providerId="ADAL" clId="{73A7F63F-1B2C-48DF-9345-858FF9C6CC6E}" dt="2023-04-28T07:41:37.273" v="272" actId="20577"/>
          <ac:spMkLst>
            <pc:docMk/>
            <pc:sldMk cId="0" sldId="374"/>
            <ac:spMk id="103428" creationId="{225DC532-2B31-A245-A4C4-D947EEE98C7E}"/>
          </ac:spMkLst>
        </pc:spChg>
        <pc:picChg chg="add mod">
          <ac:chgData name="Elisa Borghi" userId="d8210bf0-dc2a-4bb6-9158-e6f9e5806bbb" providerId="ADAL" clId="{73A7F63F-1B2C-48DF-9345-858FF9C6CC6E}" dt="2023-04-28T07:41:35.274" v="270"/>
          <ac:picMkLst>
            <pc:docMk/>
            <pc:sldMk cId="0" sldId="374"/>
            <ac:picMk id="5" creationId="{19703D8F-716A-4D0B-8FEF-10B9C940A273}"/>
          </ac:picMkLst>
        </pc:picChg>
        <pc:picChg chg="del">
          <ac:chgData name="Elisa Borghi" userId="d8210bf0-dc2a-4bb6-9158-e6f9e5806bbb" providerId="ADAL" clId="{73A7F63F-1B2C-48DF-9345-858FF9C6CC6E}" dt="2023-04-28T07:41:33.643" v="269" actId="478"/>
          <ac:picMkLst>
            <pc:docMk/>
            <pc:sldMk cId="0" sldId="374"/>
            <ac:picMk id="103425" creationId="{F8C69787-A09B-3A4F-B574-C58806FE8DD1}"/>
          </ac:picMkLst>
        </pc:picChg>
      </pc:sldChg>
      <pc:sldChg chg="addSp delSp modSp">
        <pc:chgData name="Elisa Borghi" userId="d8210bf0-dc2a-4bb6-9158-e6f9e5806bbb" providerId="ADAL" clId="{73A7F63F-1B2C-48DF-9345-858FF9C6CC6E}" dt="2023-04-28T07:39:36.355" v="263"/>
        <pc:sldMkLst>
          <pc:docMk/>
          <pc:sldMk cId="0" sldId="386"/>
        </pc:sldMkLst>
        <pc:spChg chg="add del mod">
          <ac:chgData name="Elisa Borghi" userId="d8210bf0-dc2a-4bb6-9158-e6f9e5806bbb" providerId="ADAL" clId="{73A7F63F-1B2C-48DF-9345-858FF9C6CC6E}" dt="2023-04-28T07:39:36.355" v="263"/>
          <ac:spMkLst>
            <pc:docMk/>
            <pc:sldMk cId="0" sldId="386"/>
            <ac:spMk id="4" creationId="{86D82E49-3683-4B9F-B0E4-8018AC2FD4D3}"/>
          </ac:spMkLst>
        </pc:spChg>
        <pc:picChg chg="add mod">
          <ac:chgData name="Elisa Borghi" userId="d8210bf0-dc2a-4bb6-9158-e6f9e5806bbb" providerId="ADAL" clId="{73A7F63F-1B2C-48DF-9345-858FF9C6CC6E}" dt="2023-04-28T07:39:36.355" v="263"/>
          <ac:picMkLst>
            <pc:docMk/>
            <pc:sldMk cId="0" sldId="386"/>
            <ac:picMk id="5" creationId="{C196E91F-790E-4944-B353-B12014AB1850}"/>
          </ac:picMkLst>
        </pc:picChg>
        <pc:picChg chg="del">
          <ac:chgData name="Elisa Borghi" userId="d8210bf0-dc2a-4bb6-9158-e6f9e5806bbb" providerId="ADAL" clId="{73A7F63F-1B2C-48DF-9345-858FF9C6CC6E}" dt="2023-04-28T07:39:31.824" v="262" actId="478"/>
          <ac:picMkLst>
            <pc:docMk/>
            <pc:sldMk cId="0" sldId="386"/>
            <ac:picMk id="78852" creationId="{E259EB1E-08DF-724B-BE53-461560328869}"/>
          </ac:picMkLst>
        </pc:picChg>
      </pc:sldChg>
      <pc:sldChg chg="del">
        <pc:chgData name="Elisa Borghi" userId="d8210bf0-dc2a-4bb6-9158-e6f9e5806bbb" providerId="ADAL" clId="{73A7F63F-1B2C-48DF-9345-858FF9C6CC6E}" dt="2023-04-28T07:40:09.363" v="264" actId="2696"/>
        <pc:sldMkLst>
          <pc:docMk/>
          <pc:sldMk cId="0" sldId="388"/>
        </pc:sldMkLst>
      </pc:sldChg>
      <pc:sldChg chg="add">
        <pc:chgData name="Elisa Borghi" userId="d8210bf0-dc2a-4bb6-9158-e6f9e5806bbb" providerId="ADAL" clId="{73A7F63F-1B2C-48DF-9345-858FF9C6CC6E}" dt="2023-04-28T07:38:05.441" v="208"/>
        <pc:sldMkLst>
          <pc:docMk/>
          <pc:sldMk cId="1037929964" sldId="3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0" i="0" u="none" strike="noStrike" baseline="0">
                <a:effectLst/>
              </a:rPr>
              <a:t>Gross domestic product per capita, constant prices, 2017 US Dollars</a:t>
            </a:r>
            <a:endParaRPr lang="it-IT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Advanced economies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Foglio1!$B$2:$AY$2</c:f>
              <c:numCache>
                <c:formatCode>#,##0.00</c:formatCode>
                <c:ptCount val="50"/>
                <c:pt idx="0">
                  <c:v>30036.325000000001</c:v>
                </c:pt>
                <c:pt idx="1">
                  <c:v>30328.232</c:v>
                </c:pt>
                <c:pt idx="2">
                  <c:v>30183.78</c:v>
                </c:pt>
                <c:pt idx="3">
                  <c:v>30931.004000000001</c:v>
                </c:pt>
                <c:pt idx="4">
                  <c:v>32205.972000000002</c:v>
                </c:pt>
                <c:pt idx="5">
                  <c:v>33190.800999999999</c:v>
                </c:pt>
                <c:pt idx="6">
                  <c:v>34070.256000000001</c:v>
                </c:pt>
                <c:pt idx="7">
                  <c:v>35136.196000000004</c:v>
                </c:pt>
                <c:pt idx="8">
                  <c:v>36553.705000000002</c:v>
                </c:pt>
                <c:pt idx="9">
                  <c:v>37734.550000000003</c:v>
                </c:pt>
                <c:pt idx="10">
                  <c:v>38545.218000000001</c:v>
                </c:pt>
                <c:pt idx="11">
                  <c:v>38795.523999999998</c:v>
                </c:pt>
                <c:pt idx="12">
                  <c:v>39091.828000000001</c:v>
                </c:pt>
                <c:pt idx="13">
                  <c:v>39088.699000000001</c:v>
                </c:pt>
                <c:pt idx="14">
                  <c:v>40128.292000000001</c:v>
                </c:pt>
                <c:pt idx="15">
                  <c:v>40784.627999999997</c:v>
                </c:pt>
                <c:pt idx="16">
                  <c:v>41743.169000000002</c:v>
                </c:pt>
                <c:pt idx="17">
                  <c:v>42939.709000000003</c:v>
                </c:pt>
                <c:pt idx="18">
                  <c:v>43875.639000000003</c:v>
                </c:pt>
                <c:pt idx="19">
                  <c:v>45176.025000000001</c:v>
                </c:pt>
                <c:pt idx="20">
                  <c:v>46758.74</c:v>
                </c:pt>
                <c:pt idx="21">
                  <c:v>47217.241999999998</c:v>
                </c:pt>
                <c:pt idx="22">
                  <c:v>47676.315000000002</c:v>
                </c:pt>
                <c:pt idx="23">
                  <c:v>48328.385999999999</c:v>
                </c:pt>
                <c:pt idx="24">
                  <c:v>49586.502</c:v>
                </c:pt>
                <c:pt idx="25">
                  <c:v>50653.222999999998</c:v>
                </c:pt>
                <c:pt idx="26">
                  <c:v>51880.964</c:v>
                </c:pt>
                <c:pt idx="27">
                  <c:v>52948.87</c:v>
                </c:pt>
                <c:pt idx="28">
                  <c:v>52753.633000000002</c:v>
                </c:pt>
                <c:pt idx="29">
                  <c:v>50660.2</c:v>
                </c:pt>
                <c:pt idx="30">
                  <c:v>51939.673999999999</c:v>
                </c:pt>
                <c:pt idx="31">
                  <c:v>52559.222999999998</c:v>
                </c:pt>
                <c:pt idx="32">
                  <c:v>52891.767</c:v>
                </c:pt>
                <c:pt idx="33">
                  <c:v>53427.595000000001</c:v>
                </c:pt>
                <c:pt idx="34">
                  <c:v>54286.966</c:v>
                </c:pt>
                <c:pt idx="35">
                  <c:v>55277.75</c:v>
                </c:pt>
                <c:pt idx="36">
                  <c:v>55995.745000000003</c:v>
                </c:pt>
                <c:pt idx="37">
                  <c:v>57197.798000000003</c:v>
                </c:pt>
                <c:pt idx="38">
                  <c:v>58249.599000000002</c:v>
                </c:pt>
                <c:pt idx="39">
                  <c:v>59092.766000000003</c:v>
                </c:pt>
                <c:pt idx="40">
                  <c:v>56450.18</c:v>
                </c:pt>
                <c:pt idx="41">
                  <c:v>59750.500999999997</c:v>
                </c:pt>
                <c:pt idx="42">
                  <c:v>61232.483999999997</c:v>
                </c:pt>
                <c:pt idx="43">
                  <c:v>61926.038</c:v>
                </c:pt>
                <c:pt idx="44">
                  <c:v>62733.415999999997</c:v>
                </c:pt>
                <c:pt idx="45">
                  <c:v>63649.012999999999</c:v>
                </c:pt>
                <c:pt idx="46">
                  <c:v>64597.963000000003</c:v>
                </c:pt>
                <c:pt idx="47">
                  <c:v>65544.554000000004</c:v>
                </c:pt>
                <c:pt idx="48">
                  <c:v>66483.922999999995</c:v>
                </c:pt>
                <c:pt idx="49">
                  <c:v>67410.701000000001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FA-4254-8433-5F9274D2CC85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Major advanced economies (G7)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Foglio1!$B$3:$AY$3</c:f>
              <c:numCache>
                <c:formatCode>#,##0.00</c:formatCode>
                <c:ptCount val="50"/>
                <c:pt idx="0">
                  <c:v>32198.792000000001</c:v>
                </c:pt>
                <c:pt idx="1">
                  <c:v>32543.685000000001</c:v>
                </c:pt>
                <c:pt idx="2">
                  <c:v>32326.933000000001</c:v>
                </c:pt>
                <c:pt idx="3">
                  <c:v>33207.040999999997</c:v>
                </c:pt>
                <c:pt idx="4">
                  <c:v>34653.226000000002</c:v>
                </c:pt>
                <c:pt idx="5">
                  <c:v>35755.286999999997</c:v>
                </c:pt>
                <c:pt idx="6">
                  <c:v>36645.379000000001</c:v>
                </c:pt>
                <c:pt idx="7">
                  <c:v>37708.237999999998</c:v>
                </c:pt>
                <c:pt idx="8">
                  <c:v>39220.267999999996</c:v>
                </c:pt>
                <c:pt idx="9">
                  <c:v>40422.15</c:v>
                </c:pt>
                <c:pt idx="10">
                  <c:v>41177.000999999997</c:v>
                </c:pt>
                <c:pt idx="11">
                  <c:v>41313.313999999998</c:v>
                </c:pt>
                <c:pt idx="12">
                  <c:v>41855.752</c:v>
                </c:pt>
                <c:pt idx="13">
                  <c:v>41996.171000000002</c:v>
                </c:pt>
                <c:pt idx="14">
                  <c:v>42986.338000000003</c:v>
                </c:pt>
                <c:pt idx="15">
                  <c:v>43783.296999999999</c:v>
                </c:pt>
                <c:pt idx="16">
                  <c:v>44695.732000000004</c:v>
                </c:pt>
                <c:pt idx="17">
                  <c:v>45843.214999999997</c:v>
                </c:pt>
                <c:pt idx="18">
                  <c:v>46876.014999999999</c:v>
                </c:pt>
                <c:pt idx="19">
                  <c:v>48085.076000000001</c:v>
                </c:pt>
                <c:pt idx="20">
                  <c:v>49614.830999999998</c:v>
                </c:pt>
                <c:pt idx="21">
                  <c:v>49942.883000000002</c:v>
                </c:pt>
                <c:pt idx="22">
                  <c:v>50205.241999999998</c:v>
                </c:pt>
                <c:pt idx="23">
                  <c:v>50827.175999999999</c:v>
                </c:pt>
                <c:pt idx="24">
                  <c:v>51977.137000000002</c:v>
                </c:pt>
                <c:pt idx="25">
                  <c:v>52976.735999999997</c:v>
                </c:pt>
                <c:pt idx="26">
                  <c:v>54049.548999999999</c:v>
                </c:pt>
                <c:pt idx="27">
                  <c:v>54852.017999999996</c:v>
                </c:pt>
                <c:pt idx="28">
                  <c:v>54510.925000000003</c:v>
                </c:pt>
                <c:pt idx="29">
                  <c:v>52198.642</c:v>
                </c:pt>
                <c:pt idx="30">
                  <c:v>53427.946000000004</c:v>
                </c:pt>
                <c:pt idx="31">
                  <c:v>54030.915999999997</c:v>
                </c:pt>
                <c:pt idx="32">
                  <c:v>54482.411999999997</c:v>
                </c:pt>
                <c:pt idx="33">
                  <c:v>55048.038999999997</c:v>
                </c:pt>
                <c:pt idx="34">
                  <c:v>55851.894</c:v>
                </c:pt>
                <c:pt idx="35">
                  <c:v>56760.110999999997</c:v>
                </c:pt>
                <c:pt idx="36">
                  <c:v>57361.258000000002</c:v>
                </c:pt>
                <c:pt idx="37">
                  <c:v>58478.080999999998</c:v>
                </c:pt>
                <c:pt idx="38">
                  <c:v>59474.968000000001</c:v>
                </c:pt>
                <c:pt idx="39">
                  <c:v>60312.71</c:v>
                </c:pt>
                <c:pt idx="40">
                  <c:v>57500.057999999997</c:v>
                </c:pt>
                <c:pt idx="41">
                  <c:v>60733.158000000003</c:v>
                </c:pt>
                <c:pt idx="42">
                  <c:v>62111.49</c:v>
                </c:pt>
                <c:pt idx="43">
                  <c:v>62982.898999999998</c:v>
                </c:pt>
                <c:pt idx="44">
                  <c:v>63818.159</c:v>
                </c:pt>
                <c:pt idx="45">
                  <c:v>64720.404999999999</c:v>
                </c:pt>
                <c:pt idx="46">
                  <c:v>65648.535000000003</c:v>
                </c:pt>
                <c:pt idx="47">
                  <c:v>66591.255000000005</c:v>
                </c:pt>
                <c:pt idx="48">
                  <c:v>67523.104000000007</c:v>
                </c:pt>
                <c:pt idx="49">
                  <c:v>68441.61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FA-4254-8433-5F9274D2CC85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Other advanced economies (Advanced economies excluding G7 and euro area)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Foglio1!$B$4:$AY$4</c:f>
              <c:numCache>
                <c:formatCode>#,##0.00</c:formatCode>
                <c:ptCount val="50"/>
                <c:pt idx="0">
                  <c:v>20036.378000000001</c:v>
                </c:pt>
                <c:pt idx="1">
                  <c:v>20561.009999999998</c:v>
                </c:pt>
                <c:pt idx="2">
                  <c:v>20695.151999999998</c:v>
                </c:pt>
                <c:pt idx="3">
                  <c:v>21204.429</c:v>
                </c:pt>
                <c:pt idx="4">
                  <c:v>22330.85</c:v>
                </c:pt>
                <c:pt idx="5">
                  <c:v>23072.018</c:v>
                </c:pt>
                <c:pt idx="6">
                  <c:v>24062.021000000001</c:v>
                </c:pt>
                <c:pt idx="7">
                  <c:v>25284.313999999998</c:v>
                </c:pt>
                <c:pt idx="8">
                  <c:v>26314.99</c:v>
                </c:pt>
                <c:pt idx="9">
                  <c:v>27210.073</c:v>
                </c:pt>
                <c:pt idx="10">
                  <c:v>28031.785</c:v>
                </c:pt>
                <c:pt idx="11">
                  <c:v>28636.428</c:v>
                </c:pt>
                <c:pt idx="12">
                  <c:v>29390.728999999999</c:v>
                </c:pt>
                <c:pt idx="13">
                  <c:v>30259.144</c:v>
                </c:pt>
                <c:pt idx="14">
                  <c:v>31743.736000000001</c:v>
                </c:pt>
                <c:pt idx="15">
                  <c:v>32655.902999999998</c:v>
                </c:pt>
                <c:pt idx="16">
                  <c:v>33857.375999999997</c:v>
                </c:pt>
                <c:pt idx="17">
                  <c:v>35084.048000000003</c:v>
                </c:pt>
                <c:pt idx="18">
                  <c:v>35113.891000000003</c:v>
                </c:pt>
                <c:pt idx="19">
                  <c:v>36722.286999999997</c:v>
                </c:pt>
                <c:pt idx="20">
                  <c:v>38517.86</c:v>
                </c:pt>
                <c:pt idx="21">
                  <c:v>39093.957999999999</c:v>
                </c:pt>
                <c:pt idx="22">
                  <c:v>40325.089999999997</c:v>
                </c:pt>
                <c:pt idx="23">
                  <c:v>41168.936000000002</c:v>
                </c:pt>
                <c:pt idx="24">
                  <c:v>43028.07</c:v>
                </c:pt>
                <c:pt idx="25">
                  <c:v>44523.154999999999</c:v>
                </c:pt>
                <c:pt idx="26">
                  <c:v>46266.834999999999</c:v>
                </c:pt>
                <c:pt idx="27">
                  <c:v>48197.288999999997</c:v>
                </c:pt>
                <c:pt idx="28">
                  <c:v>48530.427000000003</c:v>
                </c:pt>
                <c:pt idx="29">
                  <c:v>47641.828000000001</c:v>
                </c:pt>
                <c:pt idx="30">
                  <c:v>50007.050999999999</c:v>
                </c:pt>
                <c:pt idx="31">
                  <c:v>51255.940999999999</c:v>
                </c:pt>
                <c:pt idx="32">
                  <c:v>51957.491000000002</c:v>
                </c:pt>
                <c:pt idx="33">
                  <c:v>52887.249000000003</c:v>
                </c:pt>
                <c:pt idx="34">
                  <c:v>54006.48</c:v>
                </c:pt>
                <c:pt idx="35">
                  <c:v>54811.404000000002</c:v>
                </c:pt>
                <c:pt idx="36">
                  <c:v>55814.917999999998</c:v>
                </c:pt>
                <c:pt idx="37">
                  <c:v>57195.256999999998</c:v>
                </c:pt>
                <c:pt idx="38">
                  <c:v>58369.542000000001</c:v>
                </c:pt>
                <c:pt idx="39">
                  <c:v>59135.178</c:v>
                </c:pt>
                <c:pt idx="40">
                  <c:v>57851.296999999999</c:v>
                </c:pt>
                <c:pt idx="41">
                  <c:v>61298.302000000003</c:v>
                </c:pt>
                <c:pt idx="42">
                  <c:v>62411.154999999999</c:v>
                </c:pt>
                <c:pt idx="43">
                  <c:v>62835.445</c:v>
                </c:pt>
                <c:pt idx="44">
                  <c:v>63782.436000000002</c:v>
                </c:pt>
                <c:pt idx="45">
                  <c:v>64896.076999999997</c:v>
                </c:pt>
                <c:pt idx="46">
                  <c:v>66093.304999999993</c:v>
                </c:pt>
                <c:pt idx="47">
                  <c:v>67220.740000000005</c:v>
                </c:pt>
                <c:pt idx="48">
                  <c:v>68369.764999999999</c:v>
                </c:pt>
                <c:pt idx="49">
                  <c:v>69489.316999999995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FA-4254-8433-5F9274D2CC85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Foglio1!$B$5:$AY$5</c:f>
              <c:numCache>
                <c:formatCode>#,##0.00</c:formatCode>
                <c:ptCount val="50"/>
                <c:pt idx="0">
                  <c:v>28988.412</c:v>
                </c:pt>
                <c:pt idx="1">
                  <c:v>28778.672999999999</c:v>
                </c:pt>
                <c:pt idx="2">
                  <c:v>28860.128000000001</c:v>
                </c:pt>
                <c:pt idx="3">
                  <c:v>29277.592000000001</c:v>
                </c:pt>
                <c:pt idx="4">
                  <c:v>29968.435000000001</c:v>
                </c:pt>
                <c:pt idx="5">
                  <c:v>30572.082999999999</c:v>
                </c:pt>
                <c:pt idx="6">
                  <c:v>31316.562000000002</c:v>
                </c:pt>
                <c:pt idx="7">
                  <c:v>32054.905999999999</c:v>
                </c:pt>
                <c:pt idx="8">
                  <c:v>33181.345000000001</c:v>
                </c:pt>
                <c:pt idx="9">
                  <c:v>34235.826999999997</c:v>
                </c:pt>
                <c:pt idx="10">
                  <c:v>34901.46</c:v>
                </c:pt>
                <c:pt idx="11">
                  <c:v>35195.182999999997</c:v>
                </c:pt>
                <c:pt idx="12">
                  <c:v>34966.17</c:v>
                </c:pt>
                <c:pt idx="13">
                  <c:v>34309.29</c:v>
                </c:pt>
                <c:pt idx="14">
                  <c:v>35184.658000000003</c:v>
                </c:pt>
                <c:pt idx="15">
                  <c:v>35769.362000000001</c:v>
                </c:pt>
                <c:pt idx="16">
                  <c:v>36463.728999999999</c:v>
                </c:pt>
                <c:pt idx="17">
                  <c:v>37363.493000000002</c:v>
                </c:pt>
                <c:pt idx="18">
                  <c:v>38421.911999999997</c:v>
                </c:pt>
                <c:pt idx="19">
                  <c:v>39476.190999999999</c:v>
                </c:pt>
                <c:pt idx="20">
                  <c:v>40981.154999999999</c:v>
                </c:pt>
                <c:pt idx="21">
                  <c:v>41831.358999999997</c:v>
                </c:pt>
                <c:pt idx="22">
                  <c:v>42259.031000000003</c:v>
                </c:pt>
                <c:pt idx="23">
                  <c:v>42594.682999999997</c:v>
                </c:pt>
                <c:pt idx="24">
                  <c:v>43602.097000000002</c:v>
                </c:pt>
                <c:pt idx="25">
                  <c:v>44363.830999999998</c:v>
                </c:pt>
                <c:pt idx="26">
                  <c:v>45876</c:v>
                </c:pt>
                <c:pt idx="27">
                  <c:v>47230.438999999998</c:v>
                </c:pt>
                <c:pt idx="28">
                  <c:v>47491.387000000002</c:v>
                </c:pt>
                <c:pt idx="29">
                  <c:v>45367.788</c:v>
                </c:pt>
                <c:pt idx="30">
                  <c:v>46210.654999999999</c:v>
                </c:pt>
                <c:pt idx="31">
                  <c:v>47026.33</c:v>
                </c:pt>
                <c:pt idx="32">
                  <c:v>46623.756999999998</c:v>
                </c:pt>
                <c:pt idx="33">
                  <c:v>46552.576000000001</c:v>
                </c:pt>
                <c:pt idx="34">
                  <c:v>47278.506999999998</c:v>
                </c:pt>
                <c:pt idx="35">
                  <c:v>48311.69</c:v>
                </c:pt>
                <c:pt idx="36">
                  <c:v>49156.029000000002</c:v>
                </c:pt>
                <c:pt idx="37">
                  <c:v>50549.347999999998</c:v>
                </c:pt>
                <c:pt idx="38">
                  <c:v>51579.743999999999</c:v>
                </c:pt>
                <c:pt idx="39">
                  <c:v>52503.311999999998</c:v>
                </c:pt>
                <c:pt idx="40">
                  <c:v>49455.99</c:v>
                </c:pt>
                <c:pt idx="41">
                  <c:v>52766.089</c:v>
                </c:pt>
                <c:pt idx="42">
                  <c:v>54590.203999999998</c:v>
                </c:pt>
                <c:pt idx="43">
                  <c:v>54681.466999999997</c:v>
                </c:pt>
                <c:pt idx="44">
                  <c:v>55140.584000000003</c:v>
                </c:pt>
                <c:pt idx="45">
                  <c:v>55903.216</c:v>
                </c:pt>
                <c:pt idx="46">
                  <c:v>56778.097000000002</c:v>
                </c:pt>
                <c:pt idx="47">
                  <c:v>57623.809000000001</c:v>
                </c:pt>
                <c:pt idx="48">
                  <c:v>58442.938999999998</c:v>
                </c:pt>
                <c:pt idx="49">
                  <c:v>59259.87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FA-4254-8433-5F9274D2CC85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ASEAN-5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Foglio1!$B$6:$AY$6</c:f>
              <c:numCache>
                <c:formatCode>#,##0.00</c:formatCode>
                <c:ptCount val="50"/>
                <c:pt idx="0">
                  <c:v>4257.2969999999996</c:v>
                </c:pt>
                <c:pt idx="1">
                  <c:v>4438.1719999999996</c:v>
                </c:pt>
                <c:pt idx="2">
                  <c:v>4513.7039999999997</c:v>
                </c:pt>
                <c:pt idx="3">
                  <c:v>4620.4539999999997</c:v>
                </c:pt>
                <c:pt idx="4">
                  <c:v>4719.0360000000001</c:v>
                </c:pt>
                <c:pt idx="5">
                  <c:v>4674.8810000000003</c:v>
                </c:pt>
                <c:pt idx="6">
                  <c:v>4814.7539999999999</c:v>
                </c:pt>
                <c:pt idx="7">
                  <c:v>5045.8509999999997</c:v>
                </c:pt>
                <c:pt idx="8">
                  <c:v>5387.893</c:v>
                </c:pt>
                <c:pt idx="9">
                  <c:v>5778.2420000000002</c:v>
                </c:pt>
                <c:pt idx="10">
                  <c:v>6155.6890000000003</c:v>
                </c:pt>
                <c:pt idx="11">
                  <c:v>6497.6270000000004</c:v>
                </c:pt>
                <c:pt idx="12">
                  <c:v>6809.1890000000003</c:v>
                </c:pt>
                <c:pt idx="13">
                  <c:v>7219.9610000000002</c:v>
                </c:pt>
                <c:pt idx="14">
                  <c:v>7644.9459999999999</c:v>
                </c:pt>
                <c:pt idx="15">
                  <c:v>8105.88</c:v>
                </c:pt>
                <c:pt idx="16">
                  <c:v>8522.6740000000009</c:v>
                </c:pt>
                <c:pt idx="17">
                  <c:v>8691.1959999999999</c:v>
                </c:pt>
                <c:pt idx="18">
                  <c:v>7802.0820000000003</c:v>
                </c:pt>
                <c:pt idx="19">
                  <c:v>7929.3689999999997</c:v>
                </c:pt>
                <c:pt idx="20">
                  <c:v>8293.9549999999999</c:v>
                </c:pt>
                <c:pt idx="21">
                  <c:v>8382.9969999999994</c:v>
                </c:pt>
                <c:pt idx="22">
                  <c:v>8658.4220000000005</c:v>
                </c:pt>
                <c:pt idx="23">
                  <c:v>9003.2900000000009</c:v>
                </c:pt>
                <c:pt idx="24">
                  <c:v>9419.5609999999997</c:v>
                </c:pt>
                <c:pt idx="25">
                  <c:v>9773.491</c:v>
                </c:pt>
                <c:pt idx="26">
                  <c:v>10184.455</c:v>
                </c:pt>
                <c:pt idx="27">
                  <c:v>10687.388999999999</c:v>
                </c:pt>
                <c:pt idx="28">
                  <c:v>11045.05</c:v>
                </c:pt>
                <c:pt idx="29">
                  <c:v>11089.886</c:v>
                </c:pt>
                <c:pt idx="30">
                  <c:v>11774.01</c:v>
                </c:pt>
                <c:pt idx="31">
                  <c:v>12121.991</c:v>
                </c:pt>
                <c:pt idx="32">
                  <c:v>12699.522000000001</c:v>
                </c:pt>
                <c:pt idx="33">
                  <c:v>13141.405000000001</c:v>
                </c:pt>
                <c:pt idx="34">
                  <c:v>13538.647999999999</c:v>
                </c:pt>
                <c:pt idx="35">
                  <c:v>13988.074000000001</c:v>
                </c:pt>
                <c:pt idx="36">
                  <c:v>14471.955</c:v>
                </c:pt>
                <c:pt idx="37">
                  <c:v>15055.619000000001</c:v>
                </c:pt>
                <c:pt idx="38">
                  <c:v>15633.749</c:v>
                </c:pt>
                <c:pt idx="39">
                  <c:v>16127.748</c:v>
                </c:pt>
                <c:pt idx="40">
                  <c:v>15240.712</c:v>
                </c:pt>
                <c:pt idx="41">
                  <c:v>15743.816999999999</c:v>
                </c:pt>
                <c:pt idx="42">
                  <c:v>16451.878000000001</c:v>
                </c:pt>
                <c:pt idx="43">
                  <c:v>16942.063999999998</c:v>
                </c:pt>
                <c:pt idx="44">
                  <c:v>17531.508000000002</c:v>
                </c:pt>
                <c:pt idx="45">
                  <c:v>18162.271000000001</c:v>
                </c:pt>
                <c:pt idx="46">
                  <c:v>18812.251</c:v>
                </c:pt>
                <c:pt idx="47">
                  <c:v>19490.044999999998</c:v>
                </c:pt>
                <c:pt idx="48">
                  <c:v>20198.816999999999</c:v>
                </c:pt>
                <c:pt idx="49">
                  <c:v>20940.275000000001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FA-4254-8433-5F9274D2CC85}"/>
            </c:ext>
          </c:extLst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Emerging market and developing economies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Foglio1!$B$7:$AY$7</c:f>
              <c:numCache>
                <c:formatCode>#,##0.00</c:formatCode>
                <c:ptCount val="50"/>
                <c:pt idx="0">
                  <c:v>4282.3720000000003</c:v>
                </c:pt>
                <c:pt idx="1">
                  <c:v>4275.5039999999999</c:v>
                </c:pt>
                <c:pt idx="2">
                  <c:v>4238.7250000000004</c:v>
                </c:pt>
                <c:pt idx="3">
                  <c:v>4216.1689999999999</c:v>
                </c:pt>
                <c:pt idx="4">
                  <c:v>4301.2110000000002</c:v>
                </c:pt>
                <c:pt idx="5">
                  <c:v>4363.4639999999999</c:v>
                </c:pt>
                <c:pt idx="6">
                  <c:v>4424.5280000000002</c:v>
                </c:pt>
                <c:pt idx="7">
                  <c:v>4503.8050000000003</c:v>
                </c:pt>
                <c:pt idx="8">
                  <c:v>4587.8389999999999</c:v>
                </c:pt>
                <c:pt idx="9">
                  <c:v>4628.1040000000003</c:v>
                </c:pt>
                <c:pt idx="10">
                  <c:v>5577.4570000000003</c:v>
                </c:pt>
                <c:pt idx="11">
                  <c:v>5757.2849999999999</c:v>
                </c:pt>
                <c:pt idx="12">
                  <c:v>5712.8789999999999</c:v>
                </c:pt>
                <c:pt idx="13">
                  <c:v>5736.7929999999997</c:v>
                </c:pt>
                <c:pt idx="14">
                  <c:v>5733.0410000000002</c:v>
                </c:pt>
                <c:pt idx="15">
                  <c:v>5826.7120000000004</c:v>
                </c:pt>
                <c:pt idx="16">
                  <c:v>5991.9939999999997</c:v>
                </c:pt>
                <c:pt idx="17">
                  <c:v>6162.3339999999998</c:v>
                </c:pt>
                <c:pt idx="18">
                  <c:v>6140.9309999999996</c:v>
                </c:pt>
                <c:pt idx="19">
                  <c:v>6268.0540000000001</c:v>
                </c:pt>
                <c:pt idx="20">
                  <c:v>6522.7939999999999</c:v>
                </c:pt>
                <c:pt idx="21">
                  <c:v>6667.4570000000003</c:v>
                </c:pt>
                <c:pt idx="22">
                  <c:v>6832.692</c:v>
                </c:pt>
                <c:pt idx="23">
                  <c:v>7149.817</c:v>
                </c:pt>
                <c:pt idx="24">
                  <c:v>7590.8050000000003</c:v>
                </c:pt>
                <c:pt idx="25">
                  <c:v>7997.442</c:v>
                </c:pt>
                <c:pt idx="26">
                  <c:v>8497.8700000000008</c:v>
                </c:pt>
                <c:pt idx="27">
                  <c:v>9057.4629999999997</c:v>
                </c:pt>
                <c:pt idx="28">
                  <c:v>9425.8050000000003</c:v>
                </c:pt>
                <c:pt idx="29">
                  <c:v>9485.0650000000005</c:v>
                </c:pt>
                <c:pt idx="30">
                  <c:v>10019.172</c:v>
                </c:pt>
                <c:pt idx="31">
                  <c:v>10468.482</c:v>
                </c:pt>
                <c:pt idx="32">
                  <c:v>10816.584999999999</c:v>
                </c:pt>
                <c:pt idx="33">
                  <c:v>11179.839</c:v>
                </c:pt>
                <c:pt idx="34">
                  <c:v>11517.144</c:v>
                </c:pt>
                <c:pt idx="35">
                  <c:v>11818.348</c:v>
                </c:pt>
                <c:pt idx="36">
                  <c:v>12145.05</c:v>
                </c:pt>
                <c:pt idx="37">
                  <c:v>12543.201999999999</c:v>
                </c:pt>
                <c:pt idx="38">
                  <c:v>12963.503000000001</c:v>
                </c:pt>
                <c:pt idx="39">
                  <c:v>13272.977999999999</c:v>
                </c:pt>
                <c:pt idx="40">
                  <c:v>12861.605</c:v>
                </c:pt>
                <c:pt idx="41">
                  <c:v>13619.964</c:v>
                </c:pt>
                <c:pt idx="42">
                  <c:v>14017.478999999999</c:v>
                </c:pt>
                <c:pt idx="43">
                  <c:v>14485.325999999999</c:v>
                </c:pt>
                <c:pt idx="44">
                  <c:v>15014.714</c:v>
                </c:pt>
                <c:pt idx="45">
                  <c:v>15482.409</c:v>
                </c:pt>
                <c:pt idx="46">
                  <c:v>15964.523999999999</c:v>
                </c:pt>
                <c:pt idx="47">
                  <c:v>16435.258000000002</c:v>
                </c:pt>
                <c:pt idx="48">
                  <c:v>16909.267</c:v>
                </c:pt>
                <c:pt idx="49">
                  <c:v>17395.877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FA-4254-8433-5F9274D2CC85}"/>
            </c:ext>
          </c:extLst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Emerging and developing Asia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Foglio1!$B$8:$AY$8</c:f>
              <c:numCache>
                <c:formatCode>#,##0.00</c:formatCode>
                <c:ptCount val="50"/>
                <c:pt idx="0">
                  <c:v>1540.5989999999999</c:v>
                </c:pt>
                <c:pt idx="1">
                  <c:v>1599.5360000000001</c:v>
                </c:pt>
                <c:pt idx="2">
                  <c:v>1646.338</c:v>
                </c:pt>
                <c:pt idx="3">
                  <c:v>1727.7539999999999</c:v>
                </c:pt>
                <c:pt idx="4">
                  <c:v>1815.9839999999999</c:v>
                </c:pt>
                <c:pt idx="5">
                  <c:v>1903.8009999999999</c:v>
                </c:pt>
                <c:pt idx="6">
                  <c:v>1980.626</c:v>
                </c:pt>
                <c:pt idx="7">
                  <c:v>2074.2820000000002</c:v>
                </c:pt>
                <c:pt idx="8">
                  <c:v>2224.0500000000002</c:v>
                </c:pt>
                <c:pt idx="9">
                  <c:v>2318.0259999999998</c:v>
                </c:pt>
                <c:pt idx="10">
                  <c:v>2412.5120000000002</c:v>
                </c:pt>
                <c:pt idx="11">
                  <c:v>2507.0479999999998</c:v>
                </c:pt>
                <c:pt idx="12">
                  <c:v>2676.4250000000002</c:v>
                </c:pt>
                <c:pt idx="13">
                  <c:v>2862.3119999999999</c:v>
                </c:pt>
                <c:pt idx="14">
                  <c:v>3072.7719999999999</c:v>
                </c:pt>
                <c:pt idx="15">
                  <c:v>3291.259</c:v>
                </c:pt>
                <c:pt idx="16">
                  <c:v>3509.134</c:v>
                </c:pt>
                <c:pt idx="17">
                  <c:v>3660.9989999999998</c:v>
                </c:pt>
                <c:pt idx="18">
                  <c:v>3654.9679999999998</c:v>
                </c:pt>
                <c:pt idx="19">
                  <c:v>3842.817</c:v>
                </c:pt>
                <c:pt idx="20">
                  <c:v>4032.9110000000001</c:v>
                </c:pt>
                <c:pt idx="21">
                  <c:v>4215.4309999999996</c:v>
                </c:pt>
                <c:pt idx="22">
                  <c:v>4430.2070000000003</c:v>
                </c:pt>
                <c:pt idx="23">
                  <c:v>4735.3770000000004</c:v>
                </c:pt>
                <c:pt idx="24">
                  <c:v>5070.8770000000004</c:v>
                </c:pt>
                <c:pt idx="25">
                  <c:v>5455.3310000000001</c:v>
                </c:pt>
                <c:pt idx="26">
                  <c:v>5914.5469999999996</c:v>
                </c:pt>
                <c:pt idx="27">
                  <c:v>6464.8559999999998</c:v>
                </c:pt>
                <c:pt idx="28">
                  <c:v>6839.1660000000002</c:v>
                </c:pt>
                <c:pt idx="29">
                  <c:v>7267.21</c:v>
                </c:pt>
                <c:pt idx="30">
                  <c:v>7852.4530000000004</c:v>
                </c:pt>
                <c:pt idx="31">
                  <c:v>8348.0889999999999</c:v>
                </c:pt>
                <c:pt idx="32">
                  <c:v>8831.56</c:v>
                </c:pt>
                <c:pt idx="33">
                  <c:v>9339.6489999999994</c:v>
                </c:pt>
                <c:pt idx="34">
                  <c:v>9877.634</c:v>
                </c:pt>
                <c:pt idx="35">
                  <c:v>10455.278</c:v>
                </c:pt>
                <c:pt idx="36">
                  <c:v>11058.751</c:v>
                </c:pt>
                <c:pt idx="37">
                  <c:v>11683.438</c:v>
                </c:pt>
                <c:pt idx="38">
                  <c:v>12331.458000000001</c:v>
                </c:pt>
                <c:pt idx="39">
                  <c:v>12880.268</c:v>
                </c:pt>
                <c:pt idx="40">
                  <c:v>12700.87</c:v>
                </c:pt>
                <c:pt idx="41">
                  <c:v>13594.508</c:v>
                </c:pt>
                <c:pt idx="42">
                  <c:v>14120.989</c:v>
                </c:pt>
                <c:pt idx="43">
                  <c:v>14856.276</c:v>
                </c:pt>
                <c:pt idx="44">
                  <c:v>15559.543</c:v>
                </c:pt>
                <c:pt idx="45">
                  <c:v>16250.159</c:v>
                </c:pt>
                <c:pt idx="46">
                  <c:v>16954.428</c:v>
                </c:pt>
                <c:pt idx="47">
                  <c:v>17644.519</c:v>
                </c:pt>
                <c:pt idx="48">
                  <c:v>18346.671999999999</c:v>
                </c:pt>
                <c:pt idx="49">
                  <c:v>19074.226999999999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4FA-4254-8433-5F9274D2CC85}"/>
            </c:ext>
          </c:extLst>
        </c:ser>
        <c:ser>
          <c:idx val="7"/>
          <c:order val="7"/>
          <c:tx>
            <c:strRef>
              <c:f>Foglio1!$A$9</c:f>
              <c:strCache>
                <c:ptCount val="1"/>
                <c:pt idx="0">
                  <c:v>Emerging and developing Europe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Foglio1!$B$9:$AY$9</c:f>
              <c:numCache>
                <c:formatCode>#,##0.00</c:formatCode>
                <c:ptCount val="50"/>
                <c:pt idx="0">
                  <c:v>13025.319</c:v>
                </c:pt>
                <c:pt idx="1">
                  <c:v>12718.245999999999</c:v>
                </c:pt>
                <c:pt idx="2">
                  <c:v>12712.544</c:v>
                </c:pt>
                <c:pt idx="3">
                  <c:v>13114.300999999999</c:v>
                </c:pt>
                <c:pt idx="4">
                  <c:v>13473.483</c:v>
                </c:pt>
                <c:pt idx="5">
                  <c:v>13628.358</c:v>
                </c:pt>
                <c:pt idx="6">
                  <c:v>14049.055</c:v>
                </c:pt>
                <c:pt idx="7">
                  <c:v>14550.603999999999</c:v>
                </c:pt>
                <c:pt idx="8">
                  <c:v>14657.011</c:v>
                </c:pt>
                <c:pt idx="9">
                  <c:v>14527.272999999999</c:v>
                </c:pt>
                <c:pt idx="10">
                  <c:v>21925.838</c:v>
                </c:pt>
                <c:pt idx="11">
                  <c:v>20580.173999999999</c:v>
                </c:pt>
                <c:pt idx="12">
                  <c:v>18346.042000000001</c:v>
                </c:pt>
                <c:pt idx="13">
                  <c:v>17226.819</c:v>
                </c:pt>
                <c:pt idx="14">
                  <c:v>15467.785</c:v>
                </c:pt>
                <c:pt idx="15">
                  <c:v>15215.494000000001</c:v>
                </c:pt>
                <c:pt idx="16">
                  <c:v>15002.602999999999</c:v>
                </c:pt>
                <c:pt idx="17">
                  <c:v>15299.17</c:v>
                </c:pt>
                <c:pt idx="18">
                  <c:v>15064.998</c:v>
                </c:pt>
                <c:pt idx="19">
                  <c:v>15398.335999999999</c:v>
                </c:pt>
                <c:pt idx="20">
                  <c:v>16550.154999999999</c:v>
                </c:pt>
                <c:pt idx="21">
                  <c:v>17094.972000000002</c:v>
                </c:pt>
                <c:pt idx="22">
                  <c:v>17954.162</c:v>
                </c:pt>
                <c:pt idx="23">
                  <c:v>19122.841</c:v>
                </c:pt>
                <c:pt idx="24">
                  <c:v>20644.633000000002</c:v>
                </c:pt>
                <c:pt idx="25">
                  <c:v>21914.103999999999</c:v>
                </c:pt>
                <c:pt idx="26">
                  <c:v>23567.197</c:v>
                </c:pt>
                <c:pt idx="27">
                  <c:v>25302.933000000001</c:v>
                </c:pt>
                <c:pt idx="28">
                  <c:v>26424.317999999999</c:v>
                </c:pt>
                <c:pt idx="29">
                  <c:v>24708.482</c:v>
                </c:pt>
                <c:pt idx="30">
                  <c:v>25711.724999999999</c:v>
                </c:pt>
                <c:pt idx="31">
                  <c:v>27013.941999999999</c:v>
                </c:pt>
                <c:pt idx="32">
                  <c:v>27775.203000000001</c:v>
                </c:pt>
                <c:pt idx="33">
                  <c:v>28396.48</c:v>
                </c:pt>
                <c:pt idx="34">
                  <c:v>28758.938999999998</c:v>
                </c:pt>
                <c:pt idx="35">
                  <c:v>28740.562999999998</c:v>
                </c:pt>
                <c:pt idx="36">
                  <c:v>29098.391</c:v>
                </c:pt>
                <c:pt idx="37">
                  <c:v>30143.855</c:v>
                </c:pt>
                <c:pt idx="38">
                  <c:v>31151.780999999999</c:v>
                </c:pt>
                <c:pt idx="39">
                  <c:v>31872.043000000001</c:v>
                </c:pt>
                <c:pt idx="40">
                  <c:v>31298.007000000001</c:v>
                </c:pt>
                <c:pt idx="41">
                  <c:v>33612.012999999999</c:v>
                </c:pt>
                <c:pt idx="42">
                  <c:v>34299.631000000001</c:v>
                </c:pt>
                <c:pt idx="43">
                  <c:v>35546.466999999997</c:v>
                </c:pt>
                <c:pt idx="44">
                  <c:v>36763.125</c:v>
                </c:pt>
                <c:pt idx="45">
                  <c:v>37685.714</c:v>
                </c:pt>
                <c:pt idx="46">
                  <c:v>38526.737999999998</c:v>
                </c:pt>
                <c:pt idx="47">
                  <c:v>39470.262999999999</c:v>
                </c:pt>
                <c:pt idx="48">
                  <c:v>40495.165000000001</c:v>
                </c:pt>
                <c:pt idx="49">
                  <c:v>41561.510999999999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4FA-4254-8433-5F9274D2CC85}"/>
            </c:ext>
          </c:extLst>
        </c:ser>
        <c:ser>
          <c:idx val="8"/>
          <c:order val="8"/>
          <c:tx>
            <c:strRef>
              <c:f>Foglio1!$A$10</c:f>
              <c:strCache>
                <c:ptCount val="1"/>
                <c:pt idx="0">
                  <c:v>Latin America and the Caribbean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Foglio1!$B$10:$AY$10</c:f>
              <c:numCache>
                <c:formatCode>#,##0.00</c:formatCode>
                <c:ptCount val="50"/>
                <c:pt idx="0">
                  <c:v>13920.721</c:v>
                </c:pt>
                <c:pt idx="1">
                  <c:v>13699.701999999999</c:v>
                </c:pt>
                <c:pt idx="2">
                  <c:v>13332.995999999999</c:v>
                </c:pt>
                <c:pt idx="3">
                  <c:v>12644.141</c:v>
                </c:pt>
                <c:pt idx="4">
                  <c:v>12861.127</c:v>
                </c:pt>
                <c:pt idx="5">
                  <c:v>12964.991</c:v>
                </c:pt>
                <c:pt idx="6">
                  <c:v>13200.098</c:v>
                </c:pt>
                <c:pt idx="7">
                  <c:v>13375.851000000001</c:v>
                </c:pt>
                <c:pt idx="8">
                  <c:v>13242.683000000001</c:v>
                </c:pt>
                <c:pt idx="9">
                  <c:v>13067.216</c:v>
                </c:pt>
                <c:pt idx="10">
                  <c:v>12829.513000000001</c:v>
                </c:pt>
                <c:pt idx="11">
                  <c:v>13072.582</c:v>
                </c:pt>
                <c:pt idx="12">
                  <c:v>13276.537</c:v>
                </c:pt>
                <c:pt idx="13">
                  <c:v>13576.382</c:v>
                </c:pt>
                <c:pt idx="14">
                  <c:v>13860.953</c:v>
                </c:pt>
                <c:pt idx="15">
                  <c:v>13772.633</c:v>
                </c:pt>
                <c:pt idx="16">
                  <c:v>13979.468000000001</c:v>
                </c:pt>
                <c:pt idx="17">
                  <c:v>14512.552</c:v>
                </c:pt>
                <c:pt idx="18">
                  <c:v>14686.288</c:v>
                </c:pt>
                <c:pt idx="19">
                  <c:v>14475.004999999999</c:v>
                </c:pt>
                <c:pt idx="20">
                  <c:v>14737.923000000001</c:v>
                </c:pt>
                <c:pt idx="21">
                  <c:v>14602.828</c:v>
                </c:pt>
                <c:pt idx="22">
                  <c:v>14401.395</c:v>
                </c:pt>
                <c:pt idx="23">
                  <c:v>14500.62</c:v>
                </c:pt>
                <c:pt idx="24">
                  <c:v>15168.269</c:v>
                </c:pt>
                <c:pt idx="25">
                  <c:v>15635.691000000001</c:v>
                </c:pt>
                <c:pt idx="26">
                  <c:v>16302.126</c:v>
                </c:pt>
                <c:pt idx="27">
                  <c:v>16998.255000000001</c:v>
                </c:pt>
                <c:pt idx="28">
                  <c:v>17444.687000000002</c:v>
                </c:pt>
                <c:pt idx="29">
                  <c:v>16833.64</c:v>
                </c:pt>
                <c:pt idx="30">
                  <c:v>17648.578000000001</c:v>
                </c:pt>
                <c:pt idx="31">
                  <c:v>18255.735000000001</c:v>
                </c:pt>
                <c:pt idx="32">
                  <c:v>18569.912</c:v>
                </c:pt>
                <c:pt idx="33">
                  <c:v>18891.027999999998</c:v>
                </c:pt>
                <c:pt idx="34">
                  <c:v>18916.260999999999</c:v>
                </c:pt>
                <c:pt idx="35">
                  <c:v>18749.302</c:v>
                </c:pt>
                <c:pt idx="36">
                  <c:v>18372.348000000002</c:v>
                </c:pt>
                <c:pt idx="37">
                  <c:v>18435.688999999998</c:v>
                </c:pt>
                <c:pt idx="38">
                  <c:v>18472.328000000001</c:v>
                </c:pt>
                <c:pt idx="39">
                  <c:v>18297.87</c:v>
                </c:pt>
                <c:pt idx="40">
                  <c:v>16845.843000000001</c:v>
                </c:pt>
                <c:pt idx="41">
                  <c:v>17951.788</c:v>
                </c:pt>
                <c:pt idx="42">
                  <c:v>18575.993999999999</c:v>
                </c:pt>
                <c:pt idx="43">
                  <c:v>18849.948</c:v>
                </c:pt>
                <c:pt idx="44">
                  <c:v>19082.383999999998</c:v>
                </c:pt>
                <c:pt idx="45">
                  <c:v>19417.773000000001</c:v>
                </c:pt>
                <c:pt idx="46">
                  <c:v>19800.203000000001</c:v>
                </c:pt>
                <c:pt idx="47">
                  <c:v>20209.602999999999</c:v>
                </c:pt>
                <c:pt idx="48">
                  <c:v>20614.059000000001</c:v>
                </c:pt>
                <c:pt idx="49">
                  <c:v>21010.863000000001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4FA-4254-8433-5F9274D2CC85}"/>
            </c:ext>
          </c:extLst>
        </c:ser>
        <c:ser>
          <c:idx val="9"/>
          <c:order val="9"/>
          <c:tx>
            <c:strRef>
              <c:f>Foglio1!$A$11</c:f>
              <c:strCache>
                <c:ptCount val="1"/>
                <c:pt idx="0">
                  <c:v>Middle East and Central Asia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Foglio1!$B$11:$AY$11</c:f>
              <c:numCache>
                <c:formatCode>#,##0.00</c:formatCode>
                <c:ptCount val="50"/>
                <c:pt idx="0">
                  <c:v>10609.088</c:v>
                </c:pt>
                <c:pt idx="1">
                  <c:v>10349.641</c:v>
                </c:pt>
                <c:pt idx="2">
                  <c:v>10022.64</c:v>
                </c:pt>
                <c:pt idx="3">
                  <c:v>9832.3770000000004</c:v>
                </c:pt>
                <c:pt idx="4">
                  <c:v>9571.9830000000002</c:v>
                </c:pt>
                <c:pt idx="5">
                  <c:v>9439.7559999999994</c:v>
                </c:pt>
                <c:pt idx="6">
                  <c:v>9021.5450000000001</c:v>
                </c:pt>
                <c:pt idx="7">
                  <c:v>8844.7759999999998</c:v>
                </c:pt>
                <c:pt idx="8">
                  <c:v>8754.8629999999994</c:v>
                </c:pt>
                <c:pt idx="9">
                  <c:v>8806.7139999999999</c:v>
                </c:pt>
                <c:pt idx="10">
                  <c:v>8940.99</c:v>
                </c:pt>
                <c:pt idx="11">
                  <c:v>9272.9330000000009</c:v>
                </c:pt>
                <c:pt idx="12">
                  <c:v>9018.0030000000006</c:v>
                </c:pt>
                <c:pt idx="13">
                  <c:v>8929.98</c:v>
                </c:pt>
                <c:pt idx="14">
                  <c:v>8827.2630000000008</c:v>
                </c:pt>
                <c:pt idx="15">
                  <c:v>8819.4290000000001</c:v>
                </c:pt>
                <c:pt idx="16">
                  <c:v>9053.3889999999992</c:v>
                </c:pt>
                <c:pt idx="17">
                  <c:v>9171.8729999999996</c:v>
                </c:pt>
                <c:pt idx="18">
                  <c:v>9348.52</c:v>
                </c:pt>
                <c:pt idx="19">
                  <c:v>9433.8919999999998</c:v>
                </c:pt>
                <c:pt idx="20">
                  <c:v>9776.2810000000009</c:v>
                </c:pt>
                <c:pt idx="21">
                  <c:v>9923.616</c:v>
                </c:pt>
                <c:pt idx="22">
                  <c:v>9768.5570000000007</c:v>
                </c:pt>
                <c:pt idx="23">
                  <c:v>10081.834999999999</c:v>
                </c:pt>
                <c:pt idx="24">
                  <c:v>10682.901</c:v>
                </c:pt>
                <c:pt idx="25">
                  <c:v>11081.429</c:v>
                </c:pt>
                <c:pt idx="26">
                  <c:v>11530.486999999999</c:v>
                </c:pt>
                <c:pt idx="27">
                  <c:v>11954.642</c:v>
                </c:pt>
                <c:pt idx="28">
                  <c:v>12249.134</c:v>
                </c:pt>
                <c:pt idx="29">
                  <c:v>12177.121999999999</c:v>
                </c:pt>
                <c:pt idx="30">
                  <c:v>12535.005999999999</c:v>
                </c:pt>
                <c:pt idx="31">
                  <c:v>12884.647999999999</c:v>
                </c:pt>
                <c:pt idx="32">
                  <c:v>12824.013999999999</c:v>
                </c:pt>
                <c:pt idx="33">
                  <c:v>12885.12</c:v>
                </c:pt>
                <c:pt idx="34">
                  <c:v>12977.841</c:v>
                </c:pt>
                <c:pt idx="35">
                  <c:v>13030.637000000001</c:v>
                </c:pt>
                <c:pt idx="36">
                  <c:v>13285.502</c:v>
                </c:pt>
                <c:pt idx="37">
                  <c:v>13292.040999999999</c:v>
                </c:pt>
                <c:pt idx="38">
                  <c:v>13419.187</c:v>
                </c:pt>
                <c:pt idx="39">
                  <c:v>13435.843999999999</c:v>
                </c:pt>
                <c:pt idx="40">
                  <c:v>12855.861999999999</c:v>
                </c:pt>
                <c:pt idx="41">
                  <c:v>13204.288</c:v>
                </c:pt>
                <c:pt idx="42">
                  <c:v>13636.421</c:v>
                </c:pt>
                <c:pt idx="43">
                  <c:v>13650.455</c:v>
                </c:pt>
                <c:pt idx="44">
                  <c:v>14305.641</c:v>
                </c:pt>
                <c:pt idx="45">
                  <c:v>14609.259</c:v>
                </c:pt>
                <c:pt idx="46">
                  <c:v>14951.099</c:v>
                </c:pt>
                <c:pt idx="47">
                  <c:v>15266.397000000001</c:v>
                </c:pt>
                <c:pt idx="48">
                  <c:v>15565.057000000001</c:v>
                </c:pt>
                <c:pt idx="49">
                  <c:v>15869.117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4FA-4254-8433-5F9274D2CC85}"/>
            </c:ext>
          </c:extLst>
        </c:ser>
        <c:ser>
          <c:idx val="10"/>
          <c:order val="10"/>
          <c:tx>
            <c:strRef>
              <c:f>Foglio1!$A$12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Foglio1!$B$12:$AY$12</c:f>
              <c:numCache>
                <c:formatCode>#,##0.00</c:formatCode>
                <c:ptCount val="50"/>
                <c:pt idx="0">
                  <c:v>3768.9059999999999</c:v>
                </c:pt>
                <c:pt idx="1">
                  <c:v>3778.277</c:v>
                </c:pt>
                <c:pt idx="2">
                  <c:v>3693.4589999999998</c:v>
                </c:pt>
                <c:pt idx="3">
                  <c:v>3588.212</c:v>
                </c:pt>
                <c:pt idx="4">
                  <c:v>3606.0039999999999</c:v>
                </c:pt>
                <c:pt idx="5">
                  <c:v>3537.5450000000001</c:v>
                </c:pt>
                <c:pt idx="6">
                  <c:v>3539.8649999999998</c:v>
                </c:pt>
                <c:pt idx="7">
                  <c:v>3528.5360000000001</c:v>
                </c:pt>
                <c:pt idx="8">
                  <c:v>3557.9540000000002</c:v>
                </c:pt>
                <c:pt idx="9">
                  <c:v>3544.346</c:v>
                </c:pt>
                <c:pt idx="10">
                  <c:v>3426.0140000000001</c:v>
                </c:pt>
                <c:pt idx="11">
                  <c:v>3327.1439999999998</c:v>
                </c:pt>
                <c:pt idx="12">
                  <c:v>3221.2150000000001</c:v>
                </c:pt>
                <c:pt idx="13">
                  <c:v>3168.2710000000002</c:v>
                </c:pt>
                <c:pt idx="14">
                  <c:v>3132.3429999999998</c:v>
                </c:pt>
                <c:pt idx="15">
                  <c:v>3167.761</c:v>
                </c:pt>
                <c:pt idx="16">
                  <c:v>3228.5320000000002</c:v>
                </c:pt>
                <c:pt idx="17">
                  <c:v>3240.489</c:v>
                </c:pt>
                <c:pt idx="18">
                  <c:v>3290.6680000000001</c:v>
                </c:pt>
                <c:pt idx="19">
                  <c:v>3275.761</c:v>
                </c:pt>
                <c:pt idx="20">
                  <c:v>3289.192</c:v>
                </c:pt>
                <c:pt idx="21">
                  <c:v>3343.8440000000001</c:v>
                </c:pt>
                <c:pt idx="22">
                  <c:v>3445.038</c:v>
                </c:pt>
                <c:pt idx="23">
                  <c:v>3503.8159999999998</c:v>
                </c:pt>
                <c:pt idx="24">
                  <c:v>3640.1959999999999</c:v>
                </c:pt>
                <c:pt idx="25">
                  <c:v>3764.9940000000001</c:v>
                </c:pt>
                <c:pt idx="26">
                  <c:v>3882.9589999999998</c:v>
                </c:pt>
                <c:pt idx="27">
                  <c:v>4022.123</c:v>
                </c:pt>
                <c:pt idx="28">
                  <c:v>4126.3609999999999</c:v>
                </c:pt>
                <c:pt idx="29">
                  <c:v>4156.2280000000001</c:v>
                </c:pt>
                <c:pt idx="30">
                  <c:v>4318.6499999999996</c:v>
                </c:pt>
                <c:pt idx="31">
                  <c:v>4389.2240000000002</c:v>
                </c:pt>
                <c:pt idx="32">
                  <c:v>4471.3890000000001</c:v>
                </c:pt>
                <c:pt idx="33">
                  <c:v>4561.6260000000002</c:v>
                </c:pt>
                <c:pt idx="34">
                  <c:v>4655.9669999999996</c:v>
                </c:pt>
                <c:pt idx="35">
                  <c:v>4676.1030000000001</c:v>
                </c:pt>
                <c:pt idx="36">
                  <c:v>4612.4189999999999</c:v>
                </c:pt>
                <c:pt idx="37">
                  <c:v>4618.402</c:v>
                </c:pt>
                <c:pt idx="38">
                  <c:v>4643.7759999999998</c:v>
                </c:pt>
                <c:pt idx="39">
                  <c:v>4663.5559999999996</c:v>
                </c:pt>
                <c:pt idx="40">
                  <c:v>4463.6850000000004</c:v>
                </c:pt>
                <c:pt idx="41">
                  <c:v>4558.0200000000004</c:v>
                </c:pt>
                <c:pt idx="42">
                  <c:v>4623.8180000000002</c:v>
                </c:pt>
                <c:pt idx="43">
                  <c:v>4666.0739999999996</c:v>
                </c:pt>
                <c:pt idx="44">
                  <c:v>4708.8270000000002</c:v>
                </c:pt>
                <c:pt idx="45">
                  <c:v>4782.3109999999997</c:v>
                </c:pt>
                <c:pt idx="46">
                  <c:v>4862.3429999999998</c:v>
                </c:pt>
                <c:pt idx="47">
                  <c:v>4942.7430000000004</c:v>
                </c:pt>
                <c:pt idx="48">
                  <c:v>5026.259</c:v>
                </c:pt>
                <c:pt idx="49">
                  <c:v>5113.6989999999996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4FA-4254-8433-5F9274D2C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441183"/>
        <c:axId val="1177451583"/>
      </c:lineChart>
      <c:catAx>
        <c:axId val="117744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451583"/>
        <c:crosses val="autoZero"/>
        <c:auto val="1"/>
        <c:lblAlgn val="ctr"/>
        <c:lblOffset val="100"/>
        <c:noMultiLvlLbl val="0"/>
      </c:catAx>
      <c:valAx>
        <c:axId val="117745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441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449E24CA-B4EC-4D49-B5B2-72FDA56960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2055F5F3-C3E0-614E-B793-8BEC129CCE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DB09DAE8-E718-B849-8791-5B7C2995B4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27579090-AF75-E74B-B730-326DBB67C3C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8B0E5B8-8AC6-D747-8E12-592889BC70E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D758135E-2091-6C45-A338-B9FDB4CC0B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6D3B1B76-15A4-5D4E-AFF8-4FDE8B6B38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963040F3-106D-454D-9D8E-C00BFBFC5A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69204C30-E40C-3E48-9918-B5CB585431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2A4788B3-A964-CF46-B49A-45DDFBDFB4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BD84ADF8-A7A3-EC4F-ACB9-1A089CBA7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E368492-EA9F-9647-B8CB-5B13714C1DA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EB77EC-C01F-D547-B19F-7864FA2894F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97F053BF-6A4B-874E-B330-DF63A5F3B0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57001926-795E-A84F-A905-7B4B169322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02281C30-D62D-924B-85D3-423C07E75007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3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C774A7-A024-9840-B606-8A565ECE2F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71BAEC-F1B7-CB4E-BFFA-A4D3612D21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9E34-7169-0B44-9FA7-F04802F58A2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6215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12916B-DB22-B84F-8CC1-8CC269C556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6F920F-A132-6949-B224-212991737B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0D85-AA6D-3F45-8D5B-9DD7699F18A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1714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733599-C353-E34E-B139-2D94DE33EE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51A6F291-7A04-FD41-B9E7-7AFDFC01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B05791C6-8EC0-FD4A-A09B-239BEDEF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31CDAB76-85A5-2A4E-81E3-3D7D6F06D7E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AA98BBD-7474-4C4A-A85A-C5510D58B0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5BF242F6-CC43-4F40-89BA-E685A7DBA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8C41F44C-8705-C542-9D5D-1EF022D525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6FD6A5D0-564C-954F-9C88-E33209575A05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75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62281A-9DC2-3C49-983D-F9F2E55BE4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206643-0F64-0E45-BF94-44650CB7A7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A2DAC-F3B2-634D-9D4C-B8419186A3A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4674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5463D5-AA63-2F4B-A536-AB27420591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75C21A-74AD-F147-8DEC-8A778992ED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22D8-0E87-F046-9DFE-EDD0BEFA4DF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2196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82AAC-19AF-9B40-9287-75A3AF77C3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E80F4-6B26-CB42-87B7-7C44B73B21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4992-13DA-3B4E-A5B6-2BC169D796E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9569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CDF95C-2DDD-7949-A5F9-9FCB548A05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CB035B7-4B65-1646-BA28-D67B615EFF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1805D-166D-3642-90A2-7C2CDEB3809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6446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71DD50-9C83-8E4C-804B-BFA9536C3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9BF10A-6876-D740-A6B5-7EF8A0D2D3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AA43-0026-CF41-A997-BDD475EE3EB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788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17707E7-A776-AC49-9B3A-96BA81E335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2E80F71-3BA2-C941-92F8-3AF039B638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52C4-5AE6-BE48-8006-14452C8931D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5426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8625B7-A52F-2C43-8F6E-FFF0E30FE7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D04195-681F-BC47-8686-672F72AB05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02C6-39C1-D046-B001-A33223E474E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4568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C24652-8710-9E4C-A525-85EAA517F4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590F21-77D5-0D42-8BB0-4FF2657473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0B0C6-E41C-E841-878F-87F76F0D0CF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6606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727C7-68AA-B64C-A272-4E029A2CC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712288-3A39-9749-B62F-464E4FD2F7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EE81-52DC-2944-AFF8-E89DAB75841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2449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701B95-E162-1340-8FB4-19F2146067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30A0F6-F212-8A40-AA60-54DD653F29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C15B-31C2-2D4E-8453-CA2C005BD20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91152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7E53B7-B667-8C42-9217-FE28E89F40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637329-2A31-B64B-8AE5-67C3C09265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BCD2-F59B-584A-8FFA-AAF2D2888E1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0482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15B80946-774E-C14E-A6BF-C3771B9FB82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CA22FC1E-3130-894F-A90E-EB3E9E681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7BEE8B08-58EE-C14B-AB52-3C39421F94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3844287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2C998E-2922-0343-AAAD-034D17C8A8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E485-0959-874F-A806-44B89787406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73E994-72B9-A857-8459-93AF650395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440586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C0F98C-123D-1941-95A0-7A1DE7757D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5BA7F8E-1C5D-4946-9B47-9DBC0BE358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63AD-72D1-E741-8C5F-C16D6D38B33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69957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B0FA82-A184-B344-B457-F41EF02CF0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AC5BB7F-0183-F54A-BA00-15588AB1A6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F6A1-6E82-1246-B0FE-EF6AB02C749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9917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086AB-8A2D-9148-A60D-266B70233F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952FFB-9408-5D42-9887-2FEEA18FA8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05FF-5558-E549-8014-1F3673DD94C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84051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E90B180-9781-2D42-9D11-5BFA71C87D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B5E984D-0469-9E46-A5EC-DD71BFB48A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9058-A0EC-BC4E-AD25-BCE1A87DDF4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46483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1F4E4AA-6AE2-E146-8526-084BBFFEEF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E844F91-86EA-3642-BDE2-12BA2765C5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68CB-5E47-594D-B4D5-9D4D91E1120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0908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A3CF2E-A8B7-3B44-A863-3E13545E9A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C843A1-9C1D-F748-B541-25C60F913D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CDB5-6D0D-0743-8718-DCD6C437446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47678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3499BF-071C-7B4A-AFEB-4A01488125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09341C-AA90-EA45-840C-087FB58377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D1E0-B372-184A-A926-636FB1C256D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72097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FB3006-A5CE-DF4E-95F9-9131C85BFC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B3D4A05-70E8-6846-A936-2144D8696A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FF86F-B035-DE47-BE7B-D67732AF4D6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58928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52C86F-C465-4049-B7F7-A99FAD394D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ECC4BA8-7CEC-2A4D-B79A-28B215B287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54D9-3790-E844-BD8E-ECFF70ABCC1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87196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FE9C4A-A5EC-8F42-8A7C-38AB4E9CAA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B847DA3-F3B9-5943-99DE-9E0EF2578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AA47-DEAB-AE41-995F-F6BDADFB85D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96409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8623D55E-584B-AB4C-9123-113F4E99FC5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F860C263-D46A-F246-BB48-835A0BA597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018BBFA8-106F-E44F-ABAA-427D30CF4D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1991463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4685583-E437-2C4F-86AF-5574764340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6915-38CE-0346-85C2-0AAB60F163B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4D94B8-E851-A8AD-FFF1-635C765DB2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3162341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C039ED-C406-2144-8492-742FB07F69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A061-CA58-8A4C-AEBE-20EAFB3280B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8642EB-6C51-7423-F3D7-345779980E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1618338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BFD4AB9-AC5D-9E4B-92A4-B8A8D95063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B7AD-CD08-4547-82B3-0069B0DCFE2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7B70BD-B542-80C1-09E9-61EF9C23BF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4158857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94864-45C4-EB4A-9BEA-901F8AB8F8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034A-BBDA-C542-861A-C67F40B42D3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0DEC5F8B-C379-83A0-3BB5-9721555E5A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3618396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35374C1-9077-074A-B51F-AFB4A2002A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D216-0005-2B4F-80E0-BDFC087CA03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B6D5E6-3833-83A3-C717-B62062CF6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200610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45AA2E-F91A-F64A-AC68-DDA04E829D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728354-3254-4840-A8CD-14851D98E6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10CE4-59DE-0346-AD93-9A3EC025720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88336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22298EA6-070D-364E-9753-203CB68E1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B2AB-37FA-2645-87E6-63F6DA0B741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EE00AA-EEE4-2EA9-4BF1-E3354170F7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2165837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466F29-144D-CB4F-A90D-D80C28E84A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BE75247-A93B-9A4B-9241-9BC630E7B4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C7DD7-F1D0-2742-8FB3-8F2358194FF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99962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4FFD7-5BA3-AD44-A299-32C347409B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7E3C081-60C2-2F4F-93E4-799D3C3FF4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690B-B0D7-3C47-A8CB-C8ADCD0EF3F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30272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B79284-4DC2-7A46-A7B2-4C1DD068A3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951FA96-6A48-454E-BA14-81E35DB4B5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757D-C3D6-7C43-90CF-AF7178D29B0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12133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DB60E0-B0E1-3043-8C37-2E072C399D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16ADB59-22AC-484C-95AD-1F56D10767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41508-0ABB-7448-B87A-3BF08EB4255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0405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952E37-58D7-7F4F-BBF5-D11F52DAE5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22ED162-D001-D947-ADB4-BFDE16AE52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CFC7-7423-FB49-8A99-5580296D7A2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5582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38A262-9866-764C-981C-1C7A53FC7B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CB89EA-4CCE-1C4E-89BB-8CBEE96007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AC58-143D-F346-9359-854E2AFE13E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0361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31CA8E7-7448-E44A-9DB7-F4DB6274DE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884BDCD-EB4D-AC46-A78B-79B1C23CFF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041C-76E9-7844-9FF8-E4C929E71EA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806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2367C2-B12C-6540-BA12-DDFF1A3C62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8BBF08-6CE8-334C-9276-4E778F8F73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68A6-0E3C-CB4E-AD82-5DA2F88F756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6521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377C86-0F85-7B4E-87EE-54EA21A11E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4BAB5-8373-8749-B91B-808A0E86FE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5EF3-7063-3F41-9DD7-4DF0E3F8BF6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25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3F71D2AB-76AF-5342-A930-65A5711DCC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6D44003-1A23-4D43-8A78-C5EE2815E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2742BDD-9088-194A-B666-824DCFA31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2643EC64-D40A-3543-B7EF-B53F744106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58AD0D6C-9621-5148-BE9A-2C6312A156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D569A6-8781-7A4B-9207-B852B89AFF2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8DDB91BC-E49D-B74F-A88C-A5B46985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BA0D543F-1ECA-4740-8C77-E8231B549A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30D0F5E-03D3-C743-891C-6E6A8FB34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3AAF23E-43EC-1C46-9F91-028256D16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D6627F2F-B11A-AD46-BAF6-6EB1F30E28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FA50017C-D096-454C-A75F-0ACA4ACAB4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92D6A4-59EF-8B4E-943E-99B1D02672C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id="{7F2858CF-6A89-9045-A7F6-B8368052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C1C40FF0-6110-1745-B321-D01CBC9C44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13B2A4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 dirty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574BFE5-29A8-154E-BBB1-A90046080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69406A1-C358-C648-937D-0C5779975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3A864A7F-42F9-674C-B0A0-4247801C42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 dirty="0"/>
              <a:t>© 2023 Pearson – Krugman, Obstfeld, Melitz - </a:t>
            </a:r>
            <a:r>
              <a:rPr lang="en-US" altLang="it-IT" i="1" dirty="0"/>
              <a:t>Economia </a:t>
            </a:r>
            <a:r>
              <a:rPr lang="en-US" altLang="it-IT" i="1" dirty="0" err="1"/>
              <a:t>internazionale</a:t>
            </a:r>
            <a:r>
              <a:rPr lang="en-US" altLang="it-IT" i="1" dirty="0"/>
              <a:t> 2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757A8301-E25D-4E48-A7DC-D42DC191D6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555BC3-7CB6-844B-85E0-58D93A3FCCB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7A53DAA-3B3F-4AD9-4AC7-64E186309A1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366" y="6424311"/>
            <a:ext cx="936104" cy="407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3B2A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rgbClr val="002F58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rgbClr val="002F58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rgbClr val="002F58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rgbClr val="002F58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2B6D1E79-070E-884C-A0F6-6B903073EC5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13B2A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3BE7542-6C99-1D48-A02A-D592DB54E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</a:t>
            </a:r>
            <a:endParaRPr lang="en-US" altLang="it-IT" dirty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9239111-65D3-7E4F-89E8-934A8C9DD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dirty="0"/>
              <a:t>Click to edit Master text styles</a:t>
            </a:r>
          </a:p>
          <a:p>
            <a:pPr lvl="1"/>
            <a:r>
              <a:rPr lang="en-US" altLang="it-IT" dirty="0"/>
              <a:t>Second level</a:t>
            </a:r>
          </a:p>
          <a:p>
            <a:pPr lvl="2"/>
            <a:r>
              <a:rPr lang="en-US" altLang="it-IT" dirty="0"/>
              <a:t>Third level</a:t>
            </a:r>
          </a:p>
          <a:p>
            <a:pPr lvl="3"/>
            <a:r>
              <a:rPr lang="en-US" altLang="it-IT" dirty="0"/>
              <a:t>Fourth level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7E4BC164-AAB5-D443-91A3-94D253BB77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9B05C6-1307-CC4B-9FDB-CEBD04E54A7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8164282-C310-9DA2-ABDA-99D8674824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366" y="6424311"/>
            <a:ext cx="936104" cy="407002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B64685B3-416A-E0EB-B172-E532EA0C08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333837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3B2A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rgbClr val="002F58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rgbClr val="002F58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rgbClr val="002F58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rgbClr val="002F58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catalogapi.worldbank.org/ddhxext/ResourceDownload?resource_unique_id=DR0090755" TargetMode="External"/><Relationship Id="rId2" Type="http://schemas.openxmlformats.org/officeDocument/2006/relationships/hyperlink" Target="https://datahelpdesk.worldbank.org/knowledgebase/articles/906519-world-bank-country-and-lending-groups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hyperlink" Target="https://datacatalogapi.worldbank.org/ddhxext/ResourceDownload?resource_unique_id=DR0090754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6EB9A578-A1F1-1D0C-3FA4-FD847A0C68EF}"/>
              </a:ext>
            </a:extLst>
          </p:cNvPr>
          <p:cNvCxnSpPr>
            <a:cxnSpLocks/>
          </p:cNvCxnSpPr>
          <p:nvPr/>
        </p:nvCxnSpPr>
        <p:spPr>
          <a:xfrm flipH="1">
            <a:off x="741759" y="1281113"/>
            <a:ext cx="1" cy="3228007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DB91AE3F-8B18-6B47-03AE-79E2C240654F}"/>
              </a:ext>
            </a:extLst>
          </p:cNvPr>
          <p:cNvSpPr txBox="1">
            <a:spLocks/>
          </p:cNvSpPr>
          <p:nvPr/>
        </p:nvSpPr>
        <p:spPr>
          <a:xfrm>
            <a:off x="879612" y="2895116"/>
            <a:ext cx="4071649" cy="1902036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Capitolo 11</a:t>
            </a:r>
          </a:p>
          <a:p>
            <a:pPr marL="0" marR="0" lvl="0" indent="0" algn="l" defTabSz="685817" rtl="0" eaLnBrk="0" fontAlgn="base" latinLnBrk="0" hangingPunct="0">
              <a:lnSpc>
                <a:spcPts val="308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paesi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via di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sviluppo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crescita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crisi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riforma</a:t>
            </a:r>
            <a:endParaRPr kumimoji="0" lang="en-US" sz="135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194ACE-D5E2-CA46-A569-8E415A0BB81A}"/>
              </a:ext>
            </a:extLst>
          </p:cNvPr>
          <p:cNvSpPr txBox="1">
            <a:spLocks/>
          </p:cNvSpPr>
          <p:nvPr/>
        </p:nvSpPr>
        <p:spPr>
          <a:xfrm>
            <a:off x="879613" y="1398271"/>
            <a:ext cx="3820290" cy="99954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ts val="31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internazionale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</a:p>
        </p:txBody>
      </p:sp>
      <p:pic>
        <p:nvPicPr>
          <p:cNvPr id="13" name="Immagine 1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C27425CE-4C85-E606-D173-DAF26E03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281" y="893895"/>
            <a:ext cx="3622276" cy="48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8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id="{CE7F72FA-1A35-5445-BC3B-B38C9D812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 b="0" dirty="0"/>
              <a:t>Figura 11.1 </a:t>
            </a:r>
            <a:r>
              <a:rPr lang="it-IT" altLang="it-IT" dirty="0" smtClean="0"/>
              <a:t>Dati più recenti: WEO </a:t>
            </a:r>
            <a:r>
              <a:rPr lang="it-IT" altLang="it-IT" dirty="0" err="1" smtClean="0"/>
              <a:t>October</a:t>
            </a:r>
            <a:r>
              <a:rPr lang="it-IT" altLang="it-IT" dirty="0" smtClean="0"/>
              <a:t> </a:t>
            </a:r>
            <a:r>
              <a:rPr lang="it-IT" altLang="it-IT" dirty="0" smtClean="0"/>
              <a:t>2025</a:t>
            </a:r>
            <a:endParaRPr lang="it-IT" altLang="it-IT" dirty="0"/>
          </a:p>
        </p:txBody>
      </p:sp>
      <p:sp>
        <p:nvSpPr>
          <p:cNvPr id="52227" name="Segnaposto numero diapositiva 4">
            <a:extLst>
              <a:ext uri="{FF2B5EF4-FFF2-40B4-BE49-F238E27FC236}">
                <a16:creationId xmlns:a16="http://schemas.microsoft.com/office/drawing/2014/main" id="{E5569126-1D24-7347-8013-C936DD306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D56AEFF-5ECE-B347-869B-78208C76B0C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1989F9-2978-D99C-7CF9-8BD0BD115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2" y="1052736"/>
            <a:ext cx="8455565" cy="48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1E17EB9-789E-B24B-A5B2-820D43F3E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Caratteristiche dei PVS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66505A0-EEC4-3844-BEA4-6FC0854CAF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7835900" cy="4848225"/>
          </a:xfrm>
        </p:spPr>
        <p:txBody>
          <a:bodyPr/>
          <a:lstStyle/>
          <a:p>
            <a:pPr indent="-533400" eaLnBrk="1" hangingPunct="1">
              <a:spcBef>
                <a:spcPct val="20000"/>
              </a:spcBef>
              <a:defRPr/>
            </a:pPr>
            <a:r>
              <a:rPr lang="it-IT" altLang="it-IT" sz="2400" dirty="0"/>
              <a:t>I paesi a basso reddito hanno almeno alcune delle seguenti caratteristiche che contribuiscono alla povertà.</a:t>
            </a:r>
          </a:p>
          <a:p>
            <a:pPr marL="533400" indent="-533400" eaLnBrk="1" hangingPunct="1">
              <a:spcBef>
                <a:spcPct val="20000"/>
              </a:spcBef>
              <a:buFont typeface="Times" charset="0"/>
              <a:buAutoNum type="arabicPeriod"/>
              <a:defRPr/>
            </a:pPr>
            <a:r>
              <a:rPr lang="it-IT" altLang="it-IT" sz="2400" dirty="0">
                <a:solidFill>
                  <a:srgbClr val="FF0000"/>
                </a:solidFill>
              </a:rPr>
              <a:t>Controllo pubblico dell’economia</a:t>
            </a:r>
            <a:r>
              <a:rPr lang="it-IT" altLang="it-IT" sz="2400" dirty="0"/>
              <a:t>:</a:t>
            </a:r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restrizioni al commercio;</a:t>
            </a:r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controllo diretto della produzione nelle industrie e alto livello di spesa pubblica in rapporto al PNL;</a:t>
            </a:r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controllo diretto delle transazioni finanziarie;</a:t>
            </a:r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minor concorrenza che riduce </a:t>
            </a:r>
            <a:r>
              <a:rPr lang="it-IT" altLang="it-IT" dirty="0" smtClean="0"/>
              <a:t>l’innovazione. </a:t>
            </a:r>
            <a:r>
              <a:rPr lang="it-IT" altLang="it-IT" dirty="0"/>
              <a:t>L</a:t>
            </a:r>
            <a:r>
              <a:rPr lang="it-IT" altLang="it-IT" dirty="0" smtClean="0"/>
              <a:t>a </a:t>
            </a:r>
            <a:r>
              <a:rPr lang="it-IT" altLang="it-IT" dirty="0"/>
              <a:t>mancanza di prezzi di mercato impedisce un’allocazione efficiente delle risorse.</a:t>
            </a:r>
          </a:p>
        </p:txBody>
      </p:sp>
      <p:sp>
        <p:nvSpPr>
          <p:cNvPr id="48132" name="Segnaposto numero diapositiva 4">
            <a:extLst>
              <a:ext uri="{FF2B5EF4-FFF2-40B4-BE49-F238E27FC236}">
                <a16:creationId xmlns:a16="http://schemas.microsoft.com/office/drawing/2014/main" id="{08CEC469-F9B1-E742-8B18-2FA0637AB820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A8454CE4-4E70-AF4D-9256-572FC77C096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7C36729-AEE6-6854-BA09-C04597D5D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11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8DF011F-1054-64A0-B55C-DB3F83D2B2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981A9DF8-7084-4641-8868-BD427928A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Caratteristiche dei PVS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19A2CDB-C75D-3840-B43B-71691D0E1D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143000"/>
            <a:ext cx="7835900" cy="464343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 startAt="2"/>
            </a:pPr>
            <a:r>
              <a:rPr lang="it-IT" altLang="it-IT" sz="2400" dirty="0"/>
              <a:t>Politiche macroeconomiche non sostenibili che causano </a:t>
            </a:r>
            <a:r>
              <a:rPr lang="it-IT" altLang="it-IT" sz="2400" dirty="0">
                <a:solidFill>
                  <a:srgbClr val="FF0000"/>
                </a:solidFill>
              </a:rPr>
              <a:t>alta inflazione </a:t>
            </a:r>
            <a:r>
              <a:rPr lang="it-IT" altLang="it-IT" sz="2400" dirty="0"/>
              <a:t>e rendono </a:t>
            </a:r>
            <a:r>
              <a:rPr lang="it-IT" altLang="it-IT" sz="2400" dirty="0">
                <a:solidFill>
                  <a:srgbClr val="FF0000"/>
                </a:solidFill>
              </a:rPr>
              <a:t>instabili produzione e occupazione</a:t>
            </a:r>
            <a:r>
              <a:rPr lang="it-IT" altLang="it-IT" sz="2400" dirty="0"/>
              <a:t>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Se i governi non possono pagare i debiti attraverso le tasse, possono stampare moneta per finanziarli.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Il </a:t>
            </a:r>
            <a:r>
              <a:rPr lang="it-IT" altLang="it-IT" b="1" dirty="0"/>
              <a:t>signoraggio </a:t>
            </a:r>
            <a:r>
              <a:rPr lang="it-IT" altLang="it-IT" dirty="0"/>
              <a:t>è il pagamento di beni e servizi reali attraverso l’emissione di moneta.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Il signoraggio generalmente porta ad alta inflazione.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L’alta inflazione riduce il valore reale del debito che il governo deve ripagare e agisce come una “tassa” sui finanziatori.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Un’inflazione alta e variabile è costosa per la società: anche produzione e occupazione variabili sono costose.</a:t>
            </a:r>
          </a:p>
        </p:txBody>
      </p:sp>
      <p:sp>
        <p:nvSpPr>
          <p:cNvPr id="49156" name="Segnaposto numero diapositiva 4">
            <a:extLst>
              <a:ext uri="{FF2B5EF4-FFF2-40B4-BE49-F238E27FC236}">
                <a16:creationId xmlns:a16="http://schemas.microsoft.com/office/drawing/2014/main" id="{CF9F2160-03FD-4441-B37A-3B2A71A9A959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FF64734B-4FF4-0C48-8DE0-E482CF1E38A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3A4E93-07B6-D8C1-3469-EFFF78603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12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98A469-44D3-636E-F9F1-1077A2175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020ECF47-6857-4547-8C7F-D2F20865F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Caratteristiche dei PVS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DA2FDBC-D29B-914A-AFFC-5248E2302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7835900" cy="4929188"/>
          </a:xfrm>
        </p:spPr>
        <p:txBody>
          <a:bodyPr/>
          <a:lstStyle/>
          <a:p>
            <a:pPr marL="533400" lvl="1" indent="-533400" eaLnBrk="1" hangingPunct="1">
              <a:lnSpc>
                <a:spcPct val="90000"/>
              </a:lnSpc>
              <a:buFont typeface="Times" charset="0"/>
              <a:buAutoNum type="arabicPeriod" startAt="3"/>
              <a:defRPr/>
            </a:pPr>
            <a:r>
              <a:rPr lang="it-IT" altLang="it-IT" sz="2200" dirty="0"/>
              <a:t>Una </a:t>
            </a:r>
            <a:r>
              <a:rPr lang="it-IT" altLang="it-IT" sz="2200" dirty="0">
                <a:solidFill>
                  <a:srgbClr val="FF0000"/>
                </a:solidFill>
              </a:rPr>
              <a:t>debole attuazione delle regolamentazioni bancarie e finanziarie </a:t>
            </a:r>
            <a:r>
              <a:rPr lang="it-IT" altLang="it-IT" sz="2200" dirty="0"/>
              <a:t>(es: mancanza di ispezioni, di restrizioni sulle attività e di requisiti di capitalizzazione) permette alle banche e alle imprese di intraprendere attività rischiose o anche fraudolente e rende i risparmiatori meno propensi a prestare a queste istituzioni.</a:t>
            </a:r>
          </a:p>
          <a:p>
            <a:pPr marL="533400" lvl="1" indent="-533400" eaLnBrk="1" hangingPunct="1">
              <a:lnSpc>
                <a:spcPct val="90000"/>
              </a:lnSpc>
              <a:buFont typeface="Times" charset="0"/>
              <a:buAutoNum type="arabicPeriod" startAt="3"/>
              <a:defRPr/>
            </a:pPr>
            <a:r>
              <a:rPr lang="it-IT" sz="2200" dirty="0"/>
              <a:t>Quando non sono totalmente fissi (come in Cina), i tassi di cambio tendono a essere fortemente controllati dal governo. Storicamente molti PVS tendono a fissare il tasso di cambio per decreto governativo invece che attraverso il </a:t>
            </a:r>
            <a:r>
              <a:rPr lang="it-IT" sz="2200" dirty="0" smtClean="0"/>
              <a:t>mercato</a:t>
            </a:r>
            <a:endParaRPr lang="it-IT" sz="2200" dirty="0"/>
          </a:p>
        </p:txBody>
      </p:sp>
      <p:sp>
        <p:nvSpPr>
          <p:cNvPr id="50180" name="Segnaposto numero diapositiva 4">
            <a:extLst>
              <a:ext uri="{FF2B5EF4-FFF2-40B4-BE49-F238E27FC236}">
                <a16:creationId xmlns:a16="http://schemas.microsoft.com/office/drawing/2014/main" id="{A0BD70E1-9EDC-1F42-9AAC-F9077CAE343A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208EDE9E-7763-A048-99C7-8CBBC6955D3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5D92669-CBD3-1B37-647F-D954E5FA6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13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442F55-8EEF-89D4-F286-F0480B74FF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8296CE29-381A-5A43-80B3-B687B30BC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Caratteristiche dei PVS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C5E5F8-2B5F-BF47-AC2C-B64BA0DC3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it-IT" sz="2200" dirty="0">
                <a:solidFill>
                  <a:srgbClr val="FF0000"/>
                </a:solidFill>
              </a:rPr>
              <a:t>Le risorse naturali o i prodotti agricoli costituiscono una quota importante delle esportazioni di molti PVS</a:t>
            </a:r>
            <a:r>
              <a:rPr lang="it-IT" sz="2200" dirty="0"/>
              <a:t>, per esempio il petrolio russo, il legno malese, l’oro sudafricano e il caffè colombiano</a:t>
            </a:r>
            <a:r>
              <a:rPr lang="it-IT" altLang="it-IT" sz="2200" dirty="0"/>
              <a:t>.</a:t>
            </a:r>
          </a:p>
          <a:p>
            <a:pPr marL="533400" indent="-533400" eaLnBrk="1" hangingPunct="1">
              <a:buFont typeface="Times" charset="0"/>
              <a:buAutoNum type="arabicPeriod" startAt="6"/>
              <a:defRPr/>
            </a:pPr>
            <a:r>
              <a:rPr lang="it-IT" altLang="it-IT" sz="2200" dirty="0"/>
              <a:t>Economia </a:t>
            </a:r>
            <a:r>
              <a:rPr lang="it-IT" altLang="it-IT" sz="2200" dirty="0">
                <a:solidFill>
                  <a:srgbClr val="FF0000"/>
                </a:solidFill>
              </a:rPr>
              <a:t>sommersa</a:t>
            </a:r>
            <a:r>
              <a:rPr lang="it-IT" altLang="it-IT" sz="2200" dirty="0"/>
              <a:t> di grandi dimensioni rispetto al PIL ufficiale e </a:t>
            </a:r>
            <a:r>
              <a:rPr lang="it-IT" altLang="it-IT" sz="2200" dirty="0">
                <a:solidFill>
                  <a:srgbClr val="FF0000"/>
                </a:solidFill>
              </a:rPr>
              <a:t>corruzione</a:t>
            </a:r>
            <a:r>
              <a:rPr lang="it-IT" altLang="it-IT" sz="2200" dirty="0"/>
              <a:t> diffusa.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:a16="http://schemas.microsoft.com/office/drawing/2014/main" id="{7DBFAB83-2483-1C4E-A496-EE2679BF464B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98F797DE-D66E-0043-B1AD-07D06B58D01E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C379C1C-F076-0440-6EFC-ABBC2CE0D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14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68837D-4D0C-DF60-0F7F-EA46245724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id="{CE7F72FA-1A35-5445-BC3B-B38C9D812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 b="0" dirty="0"/>
              <a:t>Figura 11.2 </a:t>
            </a:r>
            <a:r>
              <a:rPr lang="it-IT" altLang="it-IT" dirty="0"/>
              <a:t>Corruzione e PIL pro capite</a:t>
            </a:r>
          </a:p>
        </p:txBody>
      </p:sp>
      <p:sp>
        <p:nvSpPr>
          <p:cNvPr id="52227" name="Segnaposto numero diapositiva 4">
            <a:extLst>
              <a:ext uri="{FF2B5EF4-FFF2-40B4-BE49-F238E27FC236}">
                <a16:creationId xmlns:a16="http://schemas.microsoft.com/office/drawing/2014/main" id="{E5569126-1D24-7347-8013-C936DD306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D56AEFF-5ECE-B347-869B-78208C76B0C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1989F9-2978-D99C-7CF9-8BD0BD115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FC75826-D4C2-4449-9CD8-BD84CD7EF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66018"/>
            <a:ext cx="5904656" cy="49860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4ABF7DA3-EF78-404C-9E7C-297336519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Prestiti e debiti dei PVS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C047FDD-16C8-D54D-A0B6-32281583AB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Un’altra caratteristica comune per molti paesi a medio e basso reddito è che </a:t>
            </a:r>
            <a:r>
              <a:rPr lang="it-IT" altLang="it-IT" sz="2400" dirty="0">
                <a:solidFill>
                  <a:srgbClr val="FF0000"/>
                </a:solidFill>
              </a:rPr>
              <a:t>prendono a prestito dai paesi esteri in misura rilevante</a:t>
            </a:r>
            <a:r>
              <a:rPr lang="it-IT" altLang="it-IT" sz="2400" dirty="0"/>
              <a:t>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I flussi di capitale finanziario dai paesi stranieri </a:t>
            </a:r>
            <a:r>
              <a:rPr lang="it-IT" altLang="it-IT" dirty="0">
                <a:solidFill>
                  <a:srgbClr val="FF0000"/>
                </a:solidFill>
              </a:rPr>
              <a:t>sono in grado di finanziare i progetti di investimento</a:t>
            </a:r>
            <a:r>
              <a:rPr lang="it-IT" altLang="it-IT" dirty="0"/>
              <a:t>, portando infine a maggior produzione e consumo.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Ma alcuni progetti di investimento falliscono e altri fondi presi a prestito sono utilizzati </a:t>
            </a:r>
            <a:r>
              <a:rPr lang="it-IT" altLang="it-IT" dirty="0">
                <a:solidFill>
                  <a:srgbClr val="FF0000"/>
                </a:solidFill>
              </a:rPr>
              <a:t>prevalentemente per fini di consumo</a:t>
            </a:r>
            <a:r>
              <a:rPr lang="it-IT" altLang="it-IT" dirty="0"/>
              <a:t>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Alcuni paesi </a:t>
            </a:r>
            <a:r>
              <a:rPr lang="it-IT" altLang="it-IT" dirty="0">
                <a:solidFill>
                  <a:srgbClr val="FF0000"/>
                </a:solidFill>
              </a:rPr>
              <a:t>non hanno onorato i propri debiti esteri</a:t>
            </a:r>
            <a:r>
              <a:rPr lang="it-IT" altLang="it-IT" dirty="0"/>
              <a:t> durante fasi di stagnazione dell’economia o durante le crisi finanziarie.</a:t>
            </a:r>
          </a:p>
        </p:txBody>
      </p:sp>
      <p:sp>
        <p:nvSpPr>
          <p:cNvPr id="53252" name="Segnaposto numero diapositiva 4">
            <a:extLst>
              <a:ext uri="{FF2B5EF4-FFF2-40B4-BE49-F238E27FC236}">
                <a16:creationId xmlns:a16="http://schemas.microsoft.com/office/drawing/2014/main" id="{95759E6D-2C63-EB42-82BB-770AD22C1A0A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B450C955-BB8C-7240-BDD8-97589425849A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C64FC2B-04A4-999C-52FF-502C02669C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16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718911-D9AA-AE54-3DD4-6499DF2339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>
            <a:extLst>
              <a:ext uri="{FF2B5EF4-FFF2-40B4-BE49-F238E27FC236}">
                <a16:creationId xmlns:a16="http://schemas.microsoft.com/office/drawing/2014/main" id="{9213308A-8B8F-CC47-8786-DD773B57E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528050" cy="900112"/>
          </a:xfrm>
        </p:spPr>
        <p:txBody>
          <a:bodyPr/>
          <a:lstStyle/>
          <a:p>
            <a:pPr eaLnBrk="1" hangingPunct="1"/>
            <a:r>
              <a:rPr lang="it-IT" altLang="it-IT" sz="2000" b="0" dirty="0"/>
              <a:t>Tabella 11.3  </a:t>
            </a:r>
            <a:r>
              <a:rPr lang="it-IT" altLang="it-IT" sz="2000" dirty="0"/>
              <a:t>Saldi cumulati del conto corrente dei maggiori esportatori di petrolio, di altri paesi in via di sviluppo </a:t>
            </a:r>
            <a:br>
              <a:rPr lang="it-IT" altLang="it-IT" sz="2000" dirty="0"/>
            </a:br>
            <a:r>
              <a:rPr lang="it-IT" altLang="it-IT" sz="2000" dirty="0"/>
              <a:t>e dei paesi avanzati, 1973-2019 (miliardi di dollari)</a:t>
            </a:r>
          </a:p>
        </p:txBody>
      </p:sp>
      <p:sp>
        <p:nvSpPr>
          <p:cNvPr id="54275" name="Segnaposto numero diapositiva 4">
            <a:extLst>
              <a:ext uri="{FF2B5EF4-FFF2-40B4-BE49-F238E27FC236}">
                <a16:creationId xmlns:a16="http://schemas.microsoft.com/office/drawing/2014/main" id="{2D4F7FDE-3F41-FA48-B17D-91BC0F1BC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C6BB286-C86F-B24D-AF1D-1FCDB457A1A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A8763EB-4684-F4D3-3919-C5E8AFDAB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113054D9-2442-4E1D-8B4C-3EF599D02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06" y="2708920"/>
            <a:ext cx="8229600" cy="21704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506E6697-635E-874E-9645-2A7F9CB49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947E0F9-9933-BC43-B439-15DFEE273E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/>
              <a:t>Risparmio nazionale – investimento = saldo di conto corrente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dove il saldo di conto corrente è approssimativamente uguale al valore delle esportazioni meno il valore delle importazioni.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/>
              <a:t>I paesi con risparmio nazionale inferiore all’investimento domestico avranno flussi in entrata di capitale finanziario e saldo del conto corrente negativo (disavanzo commerciale). </a:t>
            </a:r>
          </a:p>
        </p:txBody>
      </p:sp>
      <p:sp>
        <p:nvSpPr>
          <p:cNvPr id="55300" name="Segnaposto numero diapositiva 4">
            <a:extLst>
              <a:ext uri="{FF2B5EF4-FFF2-40B4-BE49-F238E27FC236}">
                <a16:creationId xmlns:a16="http://schemas.microsoft.com/office/drawing/2014/main" id="{E5683A04-988A-664A-AB86-4B5368BC858C}"/>
              </a:ext>
            </a:extLst>
          </p:cNvPr>
          <p:cNvSpPr txBox="1">
            <a:spLocks/>
          </p:cNvSpPr>
          <p:nvPr/>
        </p:nvSpPr>
        <p:spPr bwMode="gray">
          <a:xfrm>
            <a:off x="250825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F56A6D6-279B-EB41-80CF-63A45CA7CC3D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5B4BE57-3D7C-406A-19CB-2A499A744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18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38645E-0946-6B02-F0C2-0C5C3BD9DB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A3F76E5F-4D87-7D42-83B4-ADCB48061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 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25CF85B-788C-314F-B4CE-224B6BF29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46225"/>
            <a:ext cx="8229600" cy="4475063"/>
          </a:xfrm>
        </p:spPr>
        <p:txBody>
          <a:bodyPr/>
          <a:lstStyle/>
          <a:p>
            <a:pPr marL="536575" indent="-536575" eaLnBrk="1" hangingPunct="1">
              <a:buFont typeface="Times" pitchFamily="2" charset="0"/>
              <a:buNone/>
            </a:pPr>
            <a:r>
              <a:rPr lang="it-IT" altLang="it-IT" sz="2400" dirty="0"/>
              <a:t>Una crisi finanziaria può implicare:</a:t>
            </a:r>
          </a:p>
          <a:p>
            <a:pPr marL="536575" indent="-536575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una crisi del debito, cioè</a:t>
            </a:r>
            <a:r>
              <a:rPr lang="it-IT" altLang="it-IT" b="1" dirty="0"/>
              <a:t> </a:t>
            </a:r>
            <a:r>
              <a:rPr lang="it-IT" altLang="it-IT" dirty="0"/>
              <a:t>l’incapacità di ripagare il debito pubblico o il debito del settore privato;</a:t>
            </a:r>
          </a:p>
          <a:p>
            <a:pPr marL="536575" indent="-536575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una crisi della bilancia dei pagamenti in un sistema di </a:t>
            </a:r>
            <a:r>
              <a:rPr lang="it-IT" altLang="it-IT" dirty="0" smtClean="0"/>
              <a:t>cambi </a:t>
            </a:r>
            <a:r>
              <a:rPr lang="it-IT" altLang="it-IT" dirty="0"/>
              <a:t>fissi.</a:t>
            </a:r>
          </a:p>
        </p:txBody>
      </p:sp>
      <p:sp>
        <p:nvSpPr>
          <p:cNvPr id="56324" name="Segnaposto numero diapositiva 4">
            <a:extLst>
              <a:ext uri="{FF2B5EF4-FFF2-40B4-BE49-F238E27FC236}">
                <a16:creationId xmlns:a16="http://schemas.microsoft.com/office/drawing/2014/main" id="{6663AB15-B522-6D4E-842B-596CA9596711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3EDD8BC-ED57-C547-9508-BB5ADAB23BF2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6325" name="Segnaposto numero diapositiva 1">
            <a:extLst>
              <a:ext uri="{FF2B5EF4-FFF2-40B4-BE49-F238E27FC236}">
                <a16:creationId xmlns:a16="http://schemas.microsoft.com/office/drawing/2014/main" id="{3CA90AAA-2801-584B-A0E5-3B2F01563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1425DF0-FB84-2740-9954-CF6B308D651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CE857F7-8777-1B43-F362-B018A17446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4D0906BB-D2ED-E045-B97B-3E64F023E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EBA25CA-C634-CE47-ACDD-EEF03EA401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35063"/>
            <a:ext cx="8229600" cy="4741862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Introduzione</a:t>
            </a:r>
          </a:p>
          <a:p>
            <a:pPr>
              <a:defRPr/>
            </a:pPr>
            <a:r>
              <a:rPr lang="it-IT" sz="2400" dirty="0"/>
              <a:t>Paesi ricchi e paesi poveri</a:t>
            </a:r>
          </a:p>
          <a:p>
            <a:pPr>
              <a:defRPr/>
            </a:pPr>
            <a:r>
              <a:rPr lang="it-IT" sz="2400" dirty="0"/>
              <a:t>Caratteristiche dei PVS</a:t>
            </a:r>
          </a:p>
          <a:p>
            <a:pPr>
              <a:defRPr/>
            </a:pPr>
            <a:r>
              <a:rPr lang="it-IT" sz="2400" dirty="0"/>
              <a:t>Prestiti e debiti dei PVS</a:t>
            </a:r>
          </a:p>
          <a:p>
            <a:pPr>
              <a:defRPr/>
            </a:pPr>
            <a:r>
              <a:rPr lang="it-IT" sz="2400" dirty="0"/>
              <a:t>Forme alternative di finanziamento</a:t>
            </a:r>
          </a:p>
          <a:p>
            <a:pPr>
              <a:defRPr/>
            </a:pPr>
            <a:r>
              <a:rPr lang="it-IT" sz="2400" dirty="0" smtClean="0"/>
              <a:t>Le </a:t>
            </a:r>
            <a:r>
              <a:rPr lang="it-IT" sz="2400" dirty="0"/>
              <a:t>crisi finanziarie dell’America Latina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PVS e riserve internazionali</a:t>
            </a:r>
          </a:p>
          <a:p>
            <a:pPr>
              <a:defRPr/>
            </a:pPr>
            <a:r>
              <a:rPr lang="it-IT" sz="2400" dirty="0"/>
              <a:t>Le crisi finanziarie dell’Asia orientale</a:t>
            </a:r>
          </a:p>
          <a:p>
            <a:pPr>
              <a:defRPr/>
            </a:pPr>
            <a:endParaRPr lang="it-IT" sz="2400" dirty="0"/>
          </a:p>
        </p:txBody>
      </p:sp>
      <p:sp>
        <p:nvSpPr>
          <p:cNvPr id="40964" name="Segnaposto numero diapositiva 4">
            <a:extLst>
              <a:ext uri="{FF2B5EF4-FFF2-40B4-BE49-F238E27FC236}">
                <a16:creationId xmlns:a16="http://schemas.microsoft.com/office/drawing/2014/main" id="{2A9565D7-C889-1641-8A22-271555783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8B09AD3-8620-E544-A3AE-4F452D51009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C444C33-668C-4308-E189-A2199F9853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49F01AC6-BD4C-984A-94CB-6BB77F6EF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 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A7D4CA4-2D45-5E45-ABAB-2D575EB686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4" y="1125538"/>
            <a:ext cx="8391847" cy="4619625"/>
          </a:xfrm>
        </p:spPr>
        <p:txBody>
          <a:bodyPr/>
          <a:lstStyle/>
          <a:p>
            <a:pPr eaLnBrk="1" hangingPunct="1"/>
            <a:r>
              <a:rPr lang="it-IT" altLang="it-IT" sz="2300" dirty="0"/>
              <a:t>Una </a:t>
            </a:r>
            <a:r>
              <a:rPr lang="it-IT" altLang="it-IT" sz="2300" b="1" dirty="0"/>
              <a:t>crisi del debito </a:t>
            </a:r>
            <a:r>
              <a:rPr lang="it-IT" altLang="it-IT" sz="2300" dirty="0"/>
              <a:t>in cui i governi sono </a:t>
            </a:r>
            <a:r>
              <a:rPr lang="it-IT" altLang="it-IT" sz="2300" b="1" dirty="0"/>
              <a:t>insolventi</a:t>
            </a:r>
            <a:r>
              <a:rPr lang="it-IT" altLang="it-IT" sz="2300" dirty="0"/>
              <a:t> </a:t>
            </a:r>
            <a:r>
              <a:rPr lang="it-IT" altLang="it-IT" sz="2300" dirty="0">
                <a:solidFill>
                  <a:srgbClr val="FF0000"/>
                </a:solidFill>
              </a:rPr>
              <a:t>può essere un meccanismo che si autorealizza</a:t>
            </a:r>
            <a:r>
              <a:rPr lang="it-IT" altLang="it-IT" sz="2300" dirty="0"/>
              <a:t>.</a:t>
            </a:r>
          </a:p>
          <a:p>
            <a:pPr lvl="3" eaLnBrk="1" hangingPunct="1"/>
            <a:r>
              <a:rPr lang="it-IT" altLang="it-IT" sz="1900" dirty="0"/>
              <a:t>La paura dell’insolvenza </a:t>
            </a:r>
            <a:r>
              <a:rPr lang="it-IT" altLang="it-IT" sz="1900" dirty="0">
                <a:solidFill>
                  <a:srgbClr val="FF0000"/>
                </a:solidFill>
              </a:rPr>
              <a:t>riduce l’investimento</a:t>
            </a:r>
            <a:r>
              <a:rPr lang="it-IT" altLang="it-IT" sz="1900" dirty="0"/>
              <a:t> e incrementa i tassi di interesse, portando a domanda aggregata, produzione e reddito bassi.</a:t>
            </a:r>
          </a:p>
          <a:p>
            <a:pPr lvl="3" eaLnBrk="1" hangingPunct="1"/>
            <a:r>
              <a:rPr lang="it-IT" altLang="it-IT" sz="1900" dirty="0"/>
              <a:t>I </a:t>
            </a:r>
            <a:r>
              <a:rPr lang="it-IT" altLang="it-IT" sz="1900" dirty="0">
                <a:solidFill>
                  <a:srgbClr val="FF0000"/>
                </a:solidFill>
              </a:rPr>
              <a:t>flussi di capitale finanziario in uscita devono essere compensati da un aumento delle esportazioni nette o da una diminuzione delle riserve ufficiali internazionali per pagare coloro che richiedono fondi esteri</a:t>
            </a:r>
            <a:r>
              <a:rPr lang="it-IT" altLang="it-IT" sz="1900" dirty="0"/>
              <a:t>. </a:t>
            </a:r>
          </a:p>
          <a:p>
            <a:pPr lvl="3" eaLnBrk="1" hangingPunct="1"/>
            <a:r>
              <a:rPr lang="it-IT" altLang="it-IT" sz="1900" dirty="0">
                <a:solidFill>
                  <a:srgbClr val="FF0000"/>
                </a:solidFill>
              </a:rPr>
              <a:t>Altrimenti, il paese non riesce a pagare le persone che vogliono ritirare i propri fondi</a:t>
            </a:r>
            <a:r>
              <a:rPr lang="it-IT" altLang="it-IT" sz="1900" dirty="0"/>
              <a:t> dall’economia domestica.</a:t>
            </a:r>
          </a:p>
          <a:p>
            <a:pPr lvl="3" eaLnBrk="1" hangingPunct="1"/>
            <a:r>
              <a:rPr lang="it-IT" altLang="it-IT" sz="1900" dirty="0"/>
              <a:t>Il governo domestico potrebbe non avere scelta se non l’insolvenza sul debito sovrano se, quando il debito giunge a scadenza, gli investitori non sono disposti a reinvestire. </a:t>
            </a:r>
          </a:p>
          <a:p>
            <a:pPr lvl="3" eaLnBrk="1" hangingPunct="1"/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57348" name="Segnaposto numero diapositiva 4">
            <a:extLst>
              <a:ext uri="{FF2B5EF4-FFF2-40B4-BE49-F238E27FC236}">
                <a16:creationId xmlns:a16="http://schemas.microsoft.com/office/drawing/2014/main" id="{512B4736-890B-5F4C-87FB-1FF013D7C1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0ECA789-BCC5-B745-8CD3-7771966F35D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6949C30-E981-A800-E4E8-AEF901B95C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C0F14BB5-C87A-3B42-8EAF-11099F25A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 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A23A01B-40A3-3647-8767-18A9F02F6A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500188"/>
            <a:ext cx="7835900" cy="4764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In generale, una crisi del debito porta a basso reddito e </a:t>
            </a:r>
            <a:r>
              <a:rPr lang="it-IT" altLang="it-IT" sz="2400" dirty="0">
                <a:solidFill>
                  <a:srgbClr val="FF0000"/>
                </a:solidFill>
              </a:rPr>
              <a:t>tassi di interesse elevati</a:t>
            </a:r>
            <a:r>
              <a:rPr lang="it-IT" altLang="it-IT" sz="2400" dirty="0"/>
              <a:t>, rendendo ancor più difficile </a:t>
            </a:r>
            <a:r>
              <a:rPr lang="it-IT" altLang="it-IT" sz="2400" dirty="0" smtClean="0"/>
              <a:t>onorare il </a:t>
            </a:r>
            <a:r>
              <a:rPr lang="it-IT" altLang="it-IT" sz="2400" dirty="0"/>
              <a:t>debito sovrano</a:t>
            </a:r>
            <a:r>
              <a:rPr lang="it-IT" altLang="it-IT" sz="2400" b="1" dirty="0"/>
              <a:t> </a:t>
            </a:r>
            <a:r>
              <a:rPr lang="it-IT" altLang="it-IT" sz="2400" dirty="0"/>
              <a:t>(pubblico) </a:t>
            </a:r>
            <a:r>
              <a:rPr lang="it-IT" altLang="it-IT" sz="2400"/>
              <a:t>e </a:t>
            </a:r>
            <a:r>
              <a:rPr lang="it-IT" altLang="it-IT" sz="2400" smtClean="0"/>
              <a:t>quello del </a:t>
            </a:r>
            <a:r>
              <a:rPr lang="it-IT" altLang="it-IT" sz="2400" dirty="0"/>
              <a:t>settore privato.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Alti tassi di interesse implicano pagamenti di interessi elevati per il governo e per il settore privato.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Il basso reddito causa basse entrate fiscali del governo.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Il reddito basso rende più difficile ripagare i prestiti privati: il tasso di insolvenza per le banche private aumenta e può portare a un numero maggiore di fallimenti. </a:t>
            </a:r>
          </a:p>
        </p:txBody>
      </p:sp>
      <p:sp>
        <p:nvSpPr>
          <p:cNvPr id="58372" name="Segnaposto numero diapositiva 4">
            <a:extLst>
              <a:ext uri="{FF2B5EF4-FFF2-40B4-BE49-F238E27FC236}">
                <a16:creationId xmlns:a16="http://schemas.microsoft.com/office/drawing/2014/main" id="{378F2433-6C72-954A-B577-D2B3B90B89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B6C47E8-BF48-394E-B017-40A68381F69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ED9E76F-C154-4377-24F8-3992D111FD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B9EFA18C-7FB7-944B-803F-690CAB969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838B008-0C6C-C04A-8EFA-A34045921F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357313"/>
            <a:ext cx="7966075" cy="4549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Se la banca centrale cerca di fissare il cambio, con una crisi del debito può verificarsi una </a:t>
            </a:r>
            <a:r>
              <a:rPr lang="it-IT" altLang="it-IT" sz="2400" b="1" dirty="0"/>
              <a:t>crisi della bilancia dei pagamenti</a:t>
            </a:r>
            <a:r>
              <a:rPr lang="it-IT" altLang="it-IT" sz="2400" dirty="0"/>
              <a:t>. 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dirty="0"/>
              <a:t>Le </a:t>
            </a:r>
            <a:r>
              <a:rPr lang="it-IT" altLang="it-IT" dirty="0">
                <a:solidFill>
                  <a:srgbClr val="FF0000"/>
                </a:solidFill>
              </a:rPr>
              <a:t>riserve ufficiali internazionali possono esaurirsi rapidamente, costringendo la banca centrale ad abbandonare il tasso di cambio fisso</a:t>
            </a:r>
            <a:r>
              <a:rPr lang="it-IT" altLang="it-IT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Con una crisi del debito può verificarsi una </a:t>
            </a:r>
            <a:r>
              <a:rPr lang="it-IT" altLang="it-IT" sz="2400" b="1" dirty="0"/>
              <a:t>crisi bancaria</a:t>
            </a:r>
            <a:r>
              <a:rPr lang="it-IT" altLang="it-IT" sz="2400" dirty="0"/>
              <a:t>.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dirty="0"/>
              <a:t>Gli alti tassi di insolvenza possono accrescere il numero dei fallimenti.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dirty="0">
                <a:solidFill>
                  <a:srgbClr val="FF0000"/>
                </a:solidFill>
              </a:rPr>
              <a:t>Se i depositanti temono il fallimento a causa di una possibile svalutazione della valuta o dell’insolvenza sul debito pubblico (attività per le banche) ritireranno rapidamente i propri fondi (e possibilmente acquisteranno attività estere) portando al fallimento</a:t>
            </a:r>
            <a:r>
              <a:rPr lang="it-IT" altLang="it-IT" dirty="0"/>
              <a:t>. </a:t>
            </a:r>
          </a:p>
        </p:txBody>
      </p:sp>
      <p:sp>
        <p:nvSpPr>
          <p:cNvPr id="59395" name="Segnaposto numero diapositiva 3">
            <a:extLst>
              <a:ext uri="{FF2B5EF4-FFF2-40B4-BE49-F238E27FC236}">
                <a16:creationId xmlns:a16="http://schemas.microsoft.com/office/drawing/2014/main" id="{641DA44B-DCD5-7F4F-900C-28029B8D07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77088" y="6291263"/>
            <a:ext cx="1752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it-IT" altLang="it-IT" sz="900">
                <a:solidFill>
                  <a:schemeClr val="bg1"/>
                </a:solidFill>
                <a:latin typeface="Times" pitchFamily="2" charset="0"/>
              </a:rPr>
              <a:t>12-</a:t>
            </a:r>
            <a:fld id="{261995A4-4ED9-5147-8404-DB77453AA6C6}" type="slidenum">
              <a:rPr lang="it-IT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it-IT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9396" name="Segnaposto numero diapositiva 4">
            <a:extLst>
              <a:ext uri="{FF2B5EF4-FFF2-40B4-BE49-F238E27FC236}">
                <a16:creationId xmlns:a16="http://schemas.microsoft.com/office/drawing/2014/main" id="{DC28C851-45F3-AD4B-9978-B2FEFF8BE4B1}"/>
              </a:ext>
            </a:extLst>
          </p:cNvPr>
          <p:cNvSpPr txBox="1">
            <a:spLocks noGrp="1"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BDE89A54-79DB-6B4D-B9C1-165298CE705C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964DB9A-78B9-3461-9E30-9918A4E3EC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96A5278D-E9A8-FD48-ADD0-FD2AE0B99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21C1B7D-1B12-B348-90A6-C10E31D88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4" y="1196975"/>
            <a:ext cx="8527355" cy="4525963"/>
          </a:xfrm>
        </p:spPr>
        <p:txBody>
          <a:bodyPr/>
          <a:lstStyle/>
          <a:p>
            <a:pPr eaLnBrk="1" hangingPunct="1"/>
            <a:r>
              <a:rPr lang="it-IT" altLang="it-IT" sz="2500" dirty="0">
                <a:solidFill>
                  <a:srgbClr val="FF0000"/>
                </a:solidFill>
              </a:rPr>
              <a:t>Una crisi del debito, una crisi della bilancia dei pagamenti e una crisi bancaria possono verificarsi congiuntamente e possono peggiorarsi a vicenda.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sz="2200" dirty="0"/>
              <a:t>Ognuna può causare una riduzione (ulteriore) della domanda aggregata, della produzione e dell’occupazione. 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500" b="1" dirty="0"/>
              <a:t>Se ci si </a:t>
            </a:r>
            <a:r>
              <a:rPr lang="it-IT" altLang="it-IT" sz="2500" b="1" i="1" dirty="0"/>
              <a:t>aspetta </a:t>
            </a:r>
            <a:r>
              <a:rPr lang="it-IT" altLang="it-IT" sz="2500" b="1" dirty="0"/>
              <a:t>l’insolvenza sul debito sovrano, una svalutazione della valuta o il fallimento delle banche private, ognuna di queste cose può verificarsi e ciascuna può causare l’altra</a:t>
            </a:r>
            <a:r>
              <a:rPr lang="it-IT" altLang="it-IT" sz="2500" dirty="0"/>
              <a:t>. </a:t>
            </a:r>
          </a:p>
        </p:txBody>
      </p:sp>
      <p:sp>
        <p:nvSpPr>
          <p:cNvPr id="60420" name="Segnaposto numero diapositiva 4">
            <a:extLst>
              <a:ext uri="{FF2B5EF4-FFF2-40B4-BE49-F238E27FC236}">
                <a16:creationId xmlns:a16="http://schemas.microsoft.com/office/drawing/2014/main" id="{90813833-A582-4246-8412-72DF401FD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5A47731-6547-1E44-8C73-79220EC9B26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C91C432-69EA-B9F8-D113-6C384EA805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97A63EA6-4DAF-ED46-BF72-874D2F108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Forme alternative di finanziamento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49AD175-4848-7F4B-A139-3583047CF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82296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sz="2400" i="1"/>
              <a:t>Finanziamento con titoli</a:t>
            </a:r>
            <a:r>
              <a:rPr lang="it-IT" altLang="it-IT" sz="2400"/>
              <a:t>: titoli di Stato o di imprese venduti ai privati cittadini stranieri. 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sz="2400" i="1"/>
              <a:t>Prestiti bancari</a:t>
            </a:r>
            <a:r>
              <a:rPr lang="it-IT" altLang="it-IT" sz="2400"/>
              <a:t>: le banche commerciali prestano ai governi e alle imprese estere. 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sz="2400" i="1"/>
              <a:t>Prestiti ufficiali</a:t>
            </a:r>
            <a:r>
              <a:rPr lang="it-IT" altLang="it-IT" sz="2400"/>
              <a:t>: la Banca Mondiale o la Banca Inter-Americana di Sviluppo o altre agenzie ufficiali prestano ai governi.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Talvolta questi prestiti sono erogati sulla base di una “concessione” ovvero a condizioni favorevoli, con un basso tasso di interesse. </a:t>
            </a:r>
          </a:p>
        </p:txBody>
      </p:sp>
      <p:sp>
        <p:nvSpPr>
          <p:cNvPr id="61444" name="Segnaposto numero diapositiva 4">
            <a:extLst>
              <a:ext uri="{FF2B5EF4-FFF2-40B4-BE49-F238E27FC236}">
                <a16:creationId xmlns:a16="http://schemas.microsoft.com/office/drawing/2014/main" id="{B75690A7-2EDF-1C41-836C-96C43397F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2209465-FE45-7045-A91D-B4DAFAD5CA8C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E221930-3C42-BD2C-C9BA-A04DE3B3D2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1ED28F5E-B67C-314A-B423-B8896CA9F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/>
              <a:t>Forme alternative di finanziamento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E246913-4607-9D41-BC13-9108EDC5C5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413"/>
            <a:ext cx="8229600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4"/>
            </a:pPr>
            <a:r>
              <a:rPr lang="it-IT" altLang="it-IT" sz="2400" i="1" dirty="0"/>
              <a:t>Investimenti diretti esteri (IDE)</a:t>
            </a:r>
            <a:r>
              <a:rPr lang="it-IT" altLang="it-IT" sz="2400" dirty="0"/>
              <a:t>: un’impresa estera acquisisce o espande direttamente attività in una controllata.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70000"/>
              </a:spcBef>
              <a:buFont typeface="Times" pitchFamily="2" charset="0"/>
              <a:buAutoNum type="arabicPeriod" startAt="5"/>
            </a:pPr>
            <a:r>
              <a:rPr lang="it-IT" altLang="it-IT" sz="2400" i="1" dirty="0" smtClean="0"/>
              <a:t>Investimenti </a:t>
            </a:r>
            <a:r>
              <a:rPr lang="it-IT" altLang="it-IT" sz="2400" i="1" dirty="0"/>
              <a:t>di portafoglio nella proprietà delle imprese</a:t>
            </a:r>
            <a:r>
              <a:rPr lang="it-IT" altLang="it-IT" sz="2400" dirty="0"/>
              <a:t>: un investitore estero acquista capitale (azioni) per il suo portafoglio.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In molti paesi si sono realizzate </a:t>
            </a:r>
            <a:r>
              <a:rPr lang="it-IT" altLang="it-IT" b="1" dirty="0"/>
              <a:t>privatizzazioni</a:t>
            </a:r>
            <a:r>
              <a:rPr lang="it-IT" altLang="it-IT" dirty="0"/>
              <a:t> di imprese statali e gli investitori privati hanno acquistato azioni in tali imprese. </a:t>
            </a:r>
          </a:p>
        </p:txBody>
      </p:sp>
      <p:sp>
        <p:nvSpPr>
          <p:cNvPr id="62468" name="Segnaposto numero diapositiva 4">
            <a:extLst>
              <a:ext uri="{FF2B5EF4-FFF2-40B4-BE49-F238E27FC236}">
                <a16:creationId xmlns:a16="http://schemas.microsoft.com/office/drawing/2014/main" id="{B49C1364-797C-D147-825B-903BE471C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511A3EC-B0CA-3D45-92D8-C92CDE5D07E7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19E43A8-E6BB-F769-D8F3-9B79829467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271D7353-20FA-B24F-AD6F-1C4A46E7C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/>
              <a:t>Forme alternative di finanziamento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81D4991-BF46-0942-82B2-E517645A9E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113" y="1341438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Il </a:t>
            </a:r>
            <a:r>
              <a:rPr lang="it-IT" altLang="it-IT" sz="2400" i="1" dirty="0"/>
              <a:t>finanziamento con debito </a:t>
            </a:r>
            <a:r>
              <a:rPr lang="it-IT" altLang="it-IT" sz="2400" dirty="0"/>
              <a:t>comprende il finanziamento con titoli, i prestiti bancari e i prestiti ufficiali. </a:t>
            </a:r>
          </a:p>
          <a:p>
            <a:pPr eaLnBrk="1" hangingPunct="1"/>
            <a:r>
              <a:rPr lang="it-IT" altLang="it-IT" sz="2400" dirty="0"/>
              <a:t>Il </a:t>
            </a:r>
            <a:r>
              <a:rPr lang="it-IT" altLang="it-IT" sz="2400" i="1" dirty="0"/>
              <a:t>finanziamento con capitale di rischio </a:t>
            </a:r>
            <a:r>
              <a:rPr lang="it-IT" altLang="it-IT" sz="2400" dirty="0"/>
              <a:t>comprende gli investimenti diretti esteri e gli investimenti di portafoglio nel capitale di rischio. </a:t>
            </a:r>
          </a:p>
          <a:p>
            <a:pPr eaLnBrk="1" hangingPunct="1"/>
            <a:r>
              <a:rPr lang="it-IT" altLang="it-IT" dirty="0"/>
              <a:t>	</a:t>
            </a:r>
            <a:r>
              <a:rPr lang="it-IT" altLang="it-IT" b="1" dirty="0">
                <a:latin typeface="Symbol" pitchFamily="2" charset="2"/>
              </a:rPr>
              <a:t>®</a:t>
            </a:r>
            <a:r>
              <a:rPr lang="it-IT" altLang="it-IT" dirty="0"/>
              <a:t>   Mentre il finanziamento con debito richiede 		      pagamenti fissi indipendentemente dallo stato 	      dell’economia, </a:t>
            </a:r>
            <a:r>
              <a:rPr lang="it-IT" altLang="it-IT" dirty="0">
                <a:solidFill>
                  <a:srgbClr val="FF0000"/>
                </a:solidFill>
              </a:rPr>
              <a:t>il valore del finanziamento con     	      capitale di rischio fluttua secondo la domanda   	      aggregata e la produzione</a:t>
            </a:r>
            <a:r>
              <a:rPr lang="it-IT" altLang="it-IT" dirty="0"/>
              <a:t>. </a:t>
            </a:r>
          </a:p>
        </p:txBody>
      </p:sp>
      <p:sp>
        <p:nvSpPr>
          <p:cNvPr id="63492" name="Segnaposto numero diapositiva 4">
            <a:extLst>
              <a:ext uri="{FF2B5EF4-FFF2-40B4-BE49-F238E27FC236}">
                <a16:creationId xmlns:a16="http://schemas.microsoft.com/office/drawing/2014/main" id="{0AF8B953-AD55-7C4A-9E0F-57D4D9C47E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A7814A2-450D-5843-BBFA-00F9D80F038B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692C41B-5B11-D069-C205-841EEB1DAE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010F42EC-5082-B149-8EF8-E6EA408D2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Le crisi finanziarie dell’America Latina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F74C92F-280C-8643-AAC8-69D524DB58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413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Negli anni Ottanta, </a:t>
            </a:r>
            <a:r>
              <a:rPr lang="it-IT" altLang="it-IT" sz="2400" dirty="0">
                <a:solidFill>
                  <a:srgbClr val="FF0000"/>
                </a:solidFill>
              </a:rPr>
              <a:t>gli alti tassi di interesse e l’apprezzamento del dollaro USA </a:t>
            </a:r>
            <a:r>
              <a:rPr lang="it-IT" altLang="it-IT" sz="2400" dirty="0" smtClean="0">
                <a:solidFill>
                  <a:srgbClr val="FF0000"/>
                </a:solidFill>
              </a:rPr>
              <a:t>causarono </a:t>
            </a:r>
            <a:r>
              <a:rPr lang="it-IT" altLang="it-IT" sz="2400" dirty="0">
                <a:solidFill>
                  <a:srgbClr val="FF0000"/>
                </a:solidFill>
              </a:rPr>
              <a:t>l’aumento drastico dell’onere del debito denominato in dollari </a:t>
            </a:r>
            <a:r>
              <a:rPr lang="it-IT" altLang="it-IT" sz="2400" dirty="0"/>
              <a:t>in Argentina, Brasile, Cile e Messico.  </a:t>
            </a:r>
          </a:p>
          <a:p>
            <a:pPr eaLnBrk="1" hangingPunct="1"/>
            <a:r>
              <a:rPr lang="it-IT" altLang="it-IT" sz="2400" dirty="0"/>
              <a:t>Anche la recessione mondiale e la </a:t>
            </a:r>
            <a:r>
              <a:rPr lang="it-IT" altLang="it-IT" sz="2400" dirty="0">
                <a:solidFill>
                  <a:srgbClr val="FF0000"/>
                </a:solidFill>
              </a:rPr>
              <a:t>caduta nei prezzi di molte materie prime</a:t>
            </a:r>
            <a:r>
              <a:rPr lang="it-IT" altLang="it-IT" sz="2400" dirty="0"/>
              <a:t> colpirono i settori esportatori di questi paesi. </a:t>
            </a:r>
          </a:p>
        </p:txBody>
      </p:sp>
      <p:sp>
        <p:nvSpPr>
          <p:cNvPr id="67588" name="Segnaposto numero diapositiva 4">
            <a:extLst>
              <a:ext uri="{FF2B5EF4-FFF2-40B4-BE49-F238E27FC236}">
                <a16:creationId xmlns:a16="http://schemas.microsoft.com/office/drawing/2014/main" id="{B9215FD7-CB68-4941-AB6C-8251951D3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A3BABCF-4D3D-6444-B976-EFE194D79C2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3295245-6D20-60D4-5D08-B01583F8D2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96F1A68E-2E69-8F41-B047-9B3984EB0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D638903-A2A2-D847-8F7F-7475BAA87F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A partire dal 1991, l’</a:t>
            </a:r>
            <a:r>
              <a:rPr lang="it-IT" altLang="it-IT" sz="2400" b="1" dirty="0"/>
              <a:t>Argentina</a:t>
            </a:r>
            <a:r>
              <a:rPr lang="it-IT" altLang="it-IT" sz="2400" dirty="0"/>
              <a:t> attuò alcune riforme a causa della crisi.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Ridusse il disavanzo pubblico.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Ridusse la produzione del settore pubblico con la privatizzazione.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Ridusse le barriere al commercio.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Attuò riforme fiscali per incrementare le entrate fiscali. 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Attuò </a:t>
            </a:r>
            <a:r>
              <a:rPr lang="it-IT" altLang="it-IT" dirty="0">
                <a:solidFill>
                  <a:srgbClr val="FF0000"/>
                </a:solidFill>
              </a:rPr>
              <a:t>la legge sulla convertibilità che sanciva che ogni peso fosse sostenuto da 1 dollaro USA e fissava il tasso di cambio a 1 peso per dollaro</a:t>
            </a:r>
            <a:r>
              <a:rPr lang="it-IT" altLang="it-IT" dirty="0"/>
              <a:t>. </a:t>
            </a:r>
          </a:p>
        </p:txBody>
      </p:sp>
      <p:sp>
        <p:nvSpPr>
          <p:cNvPr id="68612" name="Segnaposto numero diapositiva 4">
            <a:extLst>
              <a:ext uri="{FF2B5EF4-FFF2-40B4-BE49-F238E27FC236}">
                <a16:creationId xmlns:a16="http://schemas.microsoft.com/office/drawing/2014/main" id="{27593005-42B1-D845-B3EA-1259638C9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7178747-E763-5D44-9D05-E02110CAF9F5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EDBBCAD-BCBF-7355-5171-E32609F14B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22C8FCE9-E22D-8D45-A00B-224E21236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22B709F-A748-D94E-9777-71DD098FB9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2296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Tuttavia</a:t>
            </a:r>
            <a:r>
              <a:rPr lang="it-IT" altLang="it-IT" sz="2400" dirty="0"/>
              <a:t>, l’inflazione era a circa il 5% annuo, più elevata che negli USA, perciò il prezzo/valore dei beni argentini si apprezzò rispetto ai beni USA e agli altri beni esteri.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</a:rPr>
              <a:t>A causa dell’aumento relativamente rapido dei prezzi in pesos, i mercati cominciarono a speculare sulla svalutazione del peso</a:t>
            </a:r>
            <a:r>
              <a:rPr lang="it-IT" altLang="it-IT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Una </a:t>
            </a:r>
            <a:r>
              <a:rPr lang="it-IT" altLang="it-IT" sz="2400" dirty="0">
                <a:solidFill>
                  <a:srgbClr val="FF0000"/>
                </a:solidFill>
              </a:rPr>
              <a:t>recessione globale nel 2001 ridusse ulteriormente la domanda di beni </a:t>
            </a:r>
            <a:r>
              <a:rPr lang="it-IT" altLang="it-IT" sz="2400" dirty="0"/>
              <a:t>e di valuta argentina. </a:t>
            </a:r>
          </a:p>
        </p:txBody>
      </p:sp>
      <p:sp>
        <p:nvSpPr>
          <p:cNvPr id="69636" name="Segnaposto numero diapositiva 4">
            <a:extLst>
              <a:ext uri="{FF2B5EF4-FFF2-40B4-BE49-F238E27FC236}">
                <a16:creationId xmlns:a16="http://schemas.microsoft.com/office/drawing/2014/main" id="{90EF1B66-667C-4849-8FAF-3450E5078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9F0E5CE-43A5-2C47-AEED-AEE100FA79DB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EF41007-0244-8D38-BF63-38554F922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>
            <a:extLst>
              <a:ext uri="{FF2B5EF4-FFF2-40B4-BE49-F238E27FC236}">
                <a16:creationId xmlns:a16="http://schemas.microsoft.com/office/drawing/2014/main" id="{133D5045-3193-4244-ABB8-C97CD3773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Struttura della presentazione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D0E50B-8830-344F-AC8B-3F43FE90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125538"/>
            <a:ext cx="8229600" cy="4967287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Lezioni dalle crisi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 smtClean="0"/>
              <a:t>I </a:t>
            </a:r>
            <a:r>
              <a:rPr lang="it-IT" dirty="0" err="1"/>
              <a:t>trade</a:t>
            </a:r>
            <a:r>
              <a:rPr lang="it-IT" dirty="0"/>
              <a:t>-off di politica economica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Potenziali riforme</a:t>
            </a:r>
          </a:p>
          <a:p>
            <a:pPr>
              <a:defRPr/>
            </a:pPr>
            <a:r>
              <a:rPr lang="it-IT" sz="2400" dirty="0" smtClean="0"/>
              <a:t>Geografia</a:t>
            </a:r>
            <a:r>
              <a:rPr lang="it-IT" sz="2400" dirty="0"/>
              <a:t>, capitale umano e istituzioni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 paradossi del capitale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41988" name="Segnaposto numero diapositiva 4">
            <a:extLst>
              <a:ext uri="{FF2B5EF4-FFF2-40B4-BE49-F238E27FC236}">
                <a16:creationId xmlns:a16="http://schemas.microsoft.com/office/drawing/2014/main" id="{722787F2-8A36-D64B-BD23-BD14B6E01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3F1440D-BEE0-434D-9572-B1F8456CFB7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88AE25F-D7EA-EEC7-3E1C-895C5840B8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5A3FA517-D8F7-3E4A-BC2C-1B8860D28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A8DE00A-AB2C-0541-B466-554AB4644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endParaRPr lang="it-IT" altLang="it-IT" sz="2400" dirty="0" smtClean="0"/>
          </a:p>
          <a:p>
            <a:pPr eaLnBrk="1" hangingPunct="1">
              <a:spcBef>
                <a:spcPct val="70000"/>
              </a:spcBef>
            </a:pPr>
            <a:r>
              <a:rPr lang="it-IT" altLang="it-IT" sz="2400" dirty="0" smtClean="0">
                <a:solidFill>
                  <a:srgbClr val="FF0000"/>
                </a:solidFill>
              </a:rPr>
              <a:t>Mantenere </a:t>
            </a:r>
            <a:r>
              <a:rPr lang="it-IT" altLang="it-IT" sz="2400" dirty="0">
                <a:solidFill>
                  <a:srgbClr val="FF0000"/>
                </a:solidFill>
              </a:rPr>
              <a:t>il cambio fisso era costoso perché c’era bisogno di alti tassi di </a:t>
            </a:r>
            <a:r>
              <a:rPr lang="it-IT" altLang="it-IT" sz="2400" dirty="0" smtClean="0">
                <a:solidFill>
                  <a:srgbClr val="FF0000"/>
                </a:solidFill>
              </a:rPr>
              <a:t>interesse, </a:t>
            </a:r>
            <a:r>
              <a:rPr lang="it-IT" altLang="it-IT" sz="2400" dirty="0">
                <a:solidFill>
                  <a:srgbClr val="FF0000"/>
                </a:solidFill>
              </a:rPr>
              <a:t>riducendo ulteriormente la domanda di investimento e di consumo, la produzione e l’occupazione. </a:t>
            </a:r>
          </a:p>
        </p:txBody>
      </p:sp>
      <p:sp>
        <p:nvSpPr>
          <p:cNvPr id="70660" name="Segnaposto numero diapositiva 4">
            <a:extLst>
              <a:ext uri="{FF2B5EF4-FFF2-40B4-BE49-F238E27FC236}">
                <a16:creationId xmlns:a16="http://schemas.microsoft.com/office/drawing/2014/main" id="{23B2D37A-FEA7-0C42-8611-C23B021FF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C02B26E-E1A1-FF45-94B0-0AB30BDD50A9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F1F0FBE-F3D9-70DE-D87C-372F79DD65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7B67D3F1-E684-5949-BD4E-87D694DD2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F238516-19A5-9946-9AA0-B2E421A033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it-IT" altLang="it-IT" sz="2400" dirty="0"/>
              <a:t>L’Argentina cercò di sostenere il cambio fisso, </a:t>
            </a:r>
            <a:r>
              <a:rPr lang="it-IT" altLang="it-IT" sz="2400" dirty="0">
                <a:solidFill>
                  <a:srgbClr val="FF0000"/>
                </a:solidFill>
              </a:rPr>
              <a:t>ma il governo svalutò il peso nel 2001 e poco dopo ne permise la fluttuazione</a:t>
            </a:r>
            <a:r>
              <a:rPr lang="it-IT" altLang="it-IT" sz="2400" dirty="0"/>
              <a:t>. 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 dirty="0">
                <a:solidFill>
                  <a:srgbClr val="FF0000"/>
                </a:solidFill>
              </a:rPr>
              <a:t>Dichiarò anche di essere insolvente sul suo debito nel dicembre 2001 </a:t>
            </a:r>
            <a:r>
              <a:rPr lang="it-IT" altLang="it-IT" sz="2400" dirty="0"/>
              <a:t>a causa della mancata disponibilità a reinvestire degli investitori allo scadere del debito.</a:t>
            </a:r>
          </a:p>
        </p:txBody>
      </p:sp>
      <p:sp>
        <p:nvSpPr>
          <p:cNvPr id="71684" name="Segnaposto numero diapositiva 4">
            <a:extLst>
              <a:ext uri="{FF2B5EF4-FFF2-40B4-BE49-F238E27FC236}">
                <a16:creationId xmlns:a16="http://schemas.microsoft.com/office/drawing/2014/main" id="{6C0D8A77-6987-7B47-A0EA-699C10CC8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6B221D6-775D-0148-B25B-16BD3287AB63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27B29BD-5167-F978-E9D1-20073AD075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79ED411B-B58D-D645-AFFD-DB259A724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D4BBA19-FB02-8249-A330-DF7CE114EF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Il </a:t>
            </a:r>
            <a:r>
              <a:rPr lang="it-IT" altLang="it-IT" sz="2400" b="1" dirty="0"/>
              <a:t>Brasile</a:t>
            </a:r>
            <a:r>
              <a:rPr lang="it-IT" altLang="it-IT" sz="2400" dirty="0"/>
              <a:t> eseguì riforme simili negli anni </a:t>
            </a:r>
            <a:r>
              <a:rPr lang="it-IT" altLang="it-IT" sz="2400" dirty="0" smtClean="0"/>
              <a:t>Ottanta </a:t>
            </a:r>
            <a:r>
              <a:rPr lang="it-IT" altLang="it-IT" sz="2400" dirty="0"/>
              <a:t>e Novanta.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Ridusse la produzione del settore pubblico con la privatizzazione.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Ridusse le barriere al commercio.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Attuò riforme fiscali per incrementare le entrate.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Difese il nuovo tasso di cambio con alti tassi di interesse, per poi passare a una </a:t>
            </a:r>
            <a:r>
              <a:rPr lang="it-IT" altLang="it-IT" b="1" dirty="0"/>
              <a:t>parità strisciante </a:t>
            </a:r>
            <a:r>
              <a:rPr lang="it-IT" altLang="it-IT" dirty="0"/>
              <a:t>(</a:t>
            </a:r>
            <a:r>
              <a:rPr lang="it-IT" altLang="it-IT" b="1" i="1" dirty="0" err="1"/>
              <a:t>crawling</a:t>
            </a:r>
            <a:r>
              <a:rPr lang="it-IT" altLang="it-IT" b="1" i="1" dirty="0"/>
              <a:t> </a:t>
            </a:r>
            <a:r>
              <a:rPr lang="it-IT" altLang="it-IT" b="1" i="1" dirty="0" err="1"/>
              <a:t>peg</a:t>
            </a:r>
            <a:r>
              <a:rPr lang="it-IT" altLang="it-IT" dirty="0"/>
              <a:t>) fissa verso l’alto per far fronte a un sostanziale apprezzamento reale.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Ma il disavanzo pubblico rimase elevato. </a:t>
            </a:r>
          </a:p>
        </p:txBody>
      </p:sp>
      <p:sp>
        <p:nvSpPr>
          <p:cNvPr id="72708" name="Segnaposto numero diapositiva 4">
            <a:extLst>
              <a:ext uri="{FF2B5EF4-FFF2-40B4-BE49-F238E27FC236}">
                <a16:creationId xmlns:a16="http://schemas.microsoft.com/office/drawing/2014/main" id="{52179B55-038B-4442-BB7D-A06BF122C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45EB4FF-079C-DE48-88F4-D721BDC3F9C5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6C06DFD-9DE1-8CE5-B289-968CFC1AE9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10CBCBC5-EA2F-4A40-9B6E-60B919DA4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7FA5652-0950-4543-9971-D41F4D3AEC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it-IT" altLang="it-IT" sz="2400" dirty="0" smtClean="0">
                <a:solidFill>
                  <a:srgbClr val="FF0000"/>
                </a:solidFill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</a:rPr>
              <a:t>governo svalutò il </a:t>
            </a:r>
            <a:r>
              <a:rPr lang="it-IT" altLang="it-IT" sz="2400" i="1" dirty="0" err="1">
                <a:solidFill>
                  <a:srgbClr val="FF0000"/>
                </a:solidFill>
              </a:rPr>
              <a:t>real</a:t>
            </a:r>
            <a:r>
              <a:rPr lang="it-IT" altLang="it-IT" sz="2400" i="1" dirty="0">
                <a:solidFill>
                  <a:srgbClr val="FF0000"/>
                </a:solidFill>
              </a:rPr>
              <a:t> </a:t>
            </a:r>
            <a:r>
              <a:rPr lang="it-IT" altLang="it-IT" sz="2400" dirty="0">
                <a:solidFill>
                  <a:srgbClr val="FF0000"/>
                </a:solidFill>
              </a:rPr>
              <a:t>nel 1999, ma si evitò una crisi bancaria diffusa perché le banche e le imprese brasiliane avevano limitato l’indebitamento in attività denominate in dollari. </a:t>
            </a:r>
          </a:p>
        </p:txBody>
      </p:sp>
      <p:sp>
        <p:nvSpPr>
          <p:cNvPr id="73732" name="Segnaposto numero diapositiva 4">
            <a:extLst>
              <a:ext uri="{FF2B5EF4-FFF2-40B4-BE49-F238E27FC236}">
                <a16:creationId xmlns:a16="http://schemas.microsoft.com/office/drawing/2014/main" id="{58BF1C69-991E-F04C-A3B6-4D868F1A1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3FAA834-DB12-7949-B5B4-4462174B69DA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A73F202-DCC6-BEA3-CAAB-BC00E187CA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4513D2F3-E8FF-454A-9B35-F45F2A36A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4524E2A-212D-EA47-AC67-E17D2C8487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29600" cy="4879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Il </a:t>
            </a:r>
            <a:r>
              <a:rPr lang="it-IT" altLang="it-IT" sz="2400" b="1" dirty="0"/>
              <a:t>Cile</a:t>
            </a:r>
            <a:r>
              <a:rPr lang="it-IT" altLang="it-IT" sz="2400" dirty="0"/>
              <a:t> subì una recessione e una crisi finanziaria negli anni Ottanta, ma successivamente: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>
                <a:solidFill>
                  <a:srgbClr val="FF0000"/>
                </a:solidFill>
              </a:rPr>
              <a:t>applicò </a:t>
            </a:r>
            <a:r>
              <a:rPr lang="it-IT" altLang="it-IT" dirty="0" smtClean="0">
                <a:solidFill>
                  <a:srgbClr val="FF0000"/>
                </a:solidFill>
              </a:rPr>
              <a:t>rigorose regolamentazioni </a:t>
            </a:r>
            <a:r>
              <a:rPr lang="it-IT" altLang="it-IT" dirty="0">
                <a:solidFill>
                  <a:srgbClr val="FF0000"/>
                </a:solidFill>
              </a:rPr>
              <a:t>finanziarie per le </a:t>
            </a:r>
            <a:r>
              <a:rPr lang="it-IT" altLang="it-IT" dirty="0" smtClean="0">
                <a:solidFill>
                  <a:srgbClr val="FF0000"/>
                </a:solidFill>
              </a:rPr>
              <a:t>banche</a:t>
            </a:r>
            <a:r>
              <a:rPr lang="it-IT" altLang="it-IT" dirty="0" smtClean="0"/>
              <a:t>;</a:t>
            </a:r>
            <a:endParaRPr lang="it-IT" altLang="it-IT" dirty="0"/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>
                <a:solidFill>
                  <a:srgbClr val="FF0000"/>
                </a:solidFill>
              </a:rPr>
              <a:t>rimosse la garanzia, da parte della banca centrale, di salvataggio delle banche private in caso di fallimento dei prestiti</a:t>
            </a:r>
            <a:r>
              <a:rPr lang="it-IT" altLang="it-IT" dirty="0"/>
              <a:t>;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>
                <a:solidFill>
                  <a:srgbClr val="FF0000"/>
                </a:solidFill>
              </a:rPr>
              <a:t>impose controlli del capitale finanziario sul debito a breve termine così che i fondi non potessero essere ritirati rapidamente durante un panico finanziario</a:t>
            </a:r>
            <a:r>
              <a:rPr lang="it-IT" altLang="it-IT" dirty="0"/>
              <a:t>;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>
                <a:solidFill>
                  <a:srgbClr val="FF0000"/>
                </a:solidFill>
              </a:rPr>
              <a:t>concesse alla banca centrale l’indipendenza dalle autorità fiscali, permettendo una minor crescita dell’offerta di moneta</a:t>
            </a:r>
            <a:r>
              <a:rPr lang="it-IT" altLang="it-IT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Il Cile </a:t>
            </a:r>
            <a:r>
              <a:rPr lang="it-IT" altLang="it-IT" sz="2400" dirty="0">
                <a:solidFill>
                  <a:srgbClr val="FF0000"/>
                </a:solidFill>
              </a:rPr>
              <a:t>evitò la crisi finanziaria</a:t>
            </a:r>
            <a:r>
              <a:rPr lang="it-IT" altLang="it-IT" sz="2400" dirty="0"/>
              <a:t> negli anni Novanta. </a:t>
            </a:r>
          </a:p>
        </p:txBody>
      </p:sp>
      <p:sp>
        <p:nvSpPr>
          <p:cNvPr id="74756" name="Segnaposto numero diapositiva 4">
            <a:extLst>
              <a:ext uri="{FF2B5EF4-FFF2-40B4-BE49-F238E27FC236}">
                <a16:creationId xmlns:a16="http://schemas.microsoft.com/office/drawing/2014/main" id="{3E7CEC2F-1D5E-394D-B367-D95247A5D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DE9827B-824D-5F41-97A5-237A1CCD0591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F819AB5-202C-ACE5-BDCB-10A289FA11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57333CD0-A48B-8645-931D-FA897CA29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2F861E2-983F-3144-A5D4-299B8F62FA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89587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it-IT" altLang="it-IT" sz="2400" dirty="0">
                <a:solidFill>
                  <a:schemeClr val="accent4"/>
                </a:solidFill>
              </a:rPr>
              <a:t>Nell’agosto 1982, il </a:t>
            </a:r>
            <a:r>
              <a:rPr lang="it-IT" altLang="it-IT" sz="2400" b="1" dirty="0">
                <a:solidFill>
                  <a:schemeClr val="accent4"/>
                </a:solidFill>
              </a:rPr>
              <a:t>Messico</a:t>
            </a:r>
            <a:r>
              <a:rPr lang="it-IT" altLang="it-IT" sz="2400" dirty="0">
                <a:solidFill>
                  <a:schemeClr val="accent4"/>
                </a:solidFill>
              </a:rPr>
              <a:t> annunciò che non poteva ripagare i suoi debiti, per la maggior parte nei confronti di banche private.</a:t>
            </a:r>
          </a:p>
          <a:p>
            <a:pPr eaLnBrk="1" hangingPunct="1">
              <a:defRPr/>
            </a:pPr>
            <a:r>
              <a:rPr lang="it-IT" altLang="it-IT" sz="2400" dirty="0"/>
              <a:t>Il governo messicano implementò alcune riforme a causa della crisi. A partire dal 1987: </a:t>
            </a:r>
          </a:p>
          <a:p>
            <a:pPr lvl="3" eaLnBrk="1" hangingPunct="1">
              <a:spcBef>
                <a:spcPct val="50000"/>
              </a:spcBef>
              <a:buFont typeface="Arial" charset="0"/>
              <a:buChar char="○"/>
              <a:defRPr/>
            </a:pPr>
            <a:r>
              <a:rPr lang="it-IT" altLang="it-IT" dirty="0"/>
              <a:t>ridusse il deficit pubblico;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altLang="it-IT" dirty="0"/>
              <a:t>ridusse la produzione nel settore pubblico (anche l’attività bancaria) privatizzando le industrie;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altLang="it-IT" dirty="0"/>
              <a:t>ridusse le barriere al commercio;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altLang="it-IT" dirty="0"/>
              <a:t>mantenne un cambio fisso aggiustabile (“parità strisciante”) fino al 1994 per frenare l’inflazione. </a:t>
            </a:r>
          </a:p>
          <a:p>
            <a:pPr marL="1074738" lvl="4" eaLnBrk="1" hangingPunct="1">
              <a:buFont typeface="Arial" charset="0"/>
              <a:buChar char="○"/>
              <a:defRPr/>
            </a:pPr>
            <a:r>
              <a:rPr lang="it-IT" altLang="it-IT" dirty="0">
                <a:solidFill>
                  <a:srgbClr val="FF0000"/>
                </a:solidFill>
              </a:rPr>
              <a:t>Nonostante questo furono consentiti progressivi apprezzamenti che determinarono un ampio deficit del conto corrente. </a:t>
            </a:r>
          </a:p>
          <a:p>
            <a:pPr marL="1074738" lvl="4" eaLnBrk="1" hangingPunct="1">
              <a:buFont typeface="Arial" charset="0"/>
              <a:buChar char="○"/>
              <a:defRPr/>
            </a:pPr>
            <a:r>
              <a:rPr lang="it-IT" altLang="it-IT" dirty="0">
                <a:solidFill>
                  <a:srgbClr val="FF0000"/>
                </a:solidFill>
              </a:rPr>
              <a:t>Il paese evitò il disastro solo grazie ad un prestito di emergenza definito dal Tesoro statunitense e dal FMI.</a:t>
            </a:r>
          </a:p>
        </p:txBody>
      </p:sp>
      <p:sp>
        <p:nvSpPr>
          <p:cNvPr id="75780" name="Segnaposto numero diapositiva 4">
            <a:extLst>
              <a:ext uri="{FF2B5EF4-FFF2-40B4-BE49-F238E27FC236}">
                <a16:creationId xmlns:a16="http://schemas.microsoft.com/office/drawing/2014/main" id="{E1B1E534-3E06-F249-8640-CF8B95376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27D5330-2DAC-A94F-8229-BBAA7B253D9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FE8F2CE-980B-AACC-D070-D745ECCA9F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 dirty="0"/>
              <a:t>© 2023 Pearson – Krugman, Obstfeld, Melitz - </a:t>
            </a:r>
            <a:r>
              <a:rPr lang="en-US" altLang="it-IT" i="1" dirty="0" err="1"/>
              <a:t>Economia</a:t>
            </a:r>
            <a:r>
              <a:rPr lang="en-US" altLang="it-IT" i="1" dirty="0"/>
              <a:t> </a:t>
            </a:r>
            <a:r>
              <a:rPr lang="en-US" altLang="it-IT" i="1" dirty="0" err="1"/>
              <a:t>internazionale</a:t>
            </a:r>
            <a:r>
              <a:rPr lang="en-US" altLang="it-IT" i="1" dirty="0"/>
              <a:t> 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9A0B56E7-5EC0-504C-BAD8-2421818C5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3C81264-F384-A942-AB6A-FB1862D402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Estese il credito alle banche di nuova privatizzazione con perdite sui prestiti. </a:t>
            </a:r>
          </a:p>
          <a:p>
            <a:pPr lvl="3" eaLnBrk="1" hangingPunct="1">
              <a:spcBef>
                <a:spcPct val="40000"/>
              </a:spcBef>
            </a:pPr>
            <a:r>
              <a:rPr lang="it-IT" altLang="it-IT" dirty="0"/>
              <a:t>Le perdite erano un problema dovuto alla debole attuazione o alla mancanza di standard di responsabilità come restrizioni sulle attività e requisiti di capitalizzazione. </a:t>
            </a:r>
          </a:p>
          <a:p>
            <a:pPr eaLnBrk="1" hangingPunct="1"/>
            <a:r>
              <a:rPr lang="it-IT" altLang="it-IT" sz="2400" dirty="0"/>
              <a:t>L’instabilità politica e l’insolvenza del prestiti delle banche contribuirono a un’altra crisi nel 1994, dopo la quale il governo messicano permise la fluttuazione del valore del peso.</a:t>
            </a:r>
          </a:p>
        </p:txBody>
      </p:sp>
      <p:sp>
        <p:nvSpPr>
          <p:cNvPr id="76804" name="Segnaposto numero diapositiva 4">
            <a:extLst>
              <a:ext uri="{FF2B5EF4-FFF2-40B4-BE49-F238E27FC236}">
                <a16:creationId xmlns:a16="http://schemas.microsoft.com/office/drawing/2014/main" id="{46994925-497D-7645-BD91-D7DB65F0D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055363F-42F6-A449-99FD-A01473A98074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8748D4F-6FDD-E6A7-0CCE-A3A7213AC5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1">
            <a:extLst>
              <a:ext uri="{FF2B5EF4-FFF2-40B4-BE49-F238E27FC236}">
                <a16:creationId xmlns:a16="http://schemas.microsoft.com/office/drawing/2014/main" id="{A5DC9E0D-2C51-554C-BB21-43683750F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r>
              <a:rPr lang="it-IT" altLang="it-IT"/>
              <a:t>PVS e riserve internazionali</a:t>
            </a:r>
          </a:p>
        </p:txBody>
      </p:sp>
      <p:sp>
        <p:nvSpPr>
          <p:cNvPr id="77826" name="Segnaposto contenuto 2">
            <a:extLst>
              <a:ext uri="{FF2B5EF4-FFF2-40B4-BE49-F238E27FC236}">
                <a16:creationId xmlns:a16="http://schemas.microsoft.com/office/drawing/2014/main" id="{BB7D59CC-5919-6346-BE8B-753AA7B5EC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175125"/>
          </a:xfrm>
        </p:spPr>
        <p:txBody>
          <a:bodyPr/>
          <a:lstStyle/>
          <a:p>
            <a:r>
              <a:rPr lang="it-IT" altLang="it-IT" sz="2400" dirty="0"/>
              <a:t>I PVS che affrontano crisi finanziarie tipicamente si ritrovano con livelli molto bassi di riserve internazionali.</a:t>
            </a:r>
          </a:p>
          <a:p>
            <a:r>
              <a:rPr lang="it-IT" altLang="it-IT" sz="2400" dirty="0"/>
              <a:t>Ma nel mondo odierno della finanza globale, il volume di riserve necessario per agire come deterrente di un attacco dovrebbe essere molto più elevato.</a:t>
            </a:r>
          </a:p>
          <a:p>
            <a:r>
              <a:rPr lang="it-IT" altLang="it-IT" dirty="0"/>
              <a:t>	</a:t>
            </a:r>
            <a:r>
              <a:rPr lang="it-IT" altLang="it-IT" b="1" dirty="0">
                <a:solidFill>
                  <a:srgbClr val="FF0000"/>
                </a:solidFill>
                <a:latin typeface="Symbol" pitchFamily="2" charset="2"/>
              </a:rPr>
              <a:t>®</a:t>
            </a:r>
            <a:r>
              <a:rPr lang="it-IT" altLang="it-IT" dirty="0">
                <a:solidFill>
                  <a:srgbClr val="FF0000"/>
                </a:solidFill>
              </a:rPr>
              <a:t>  Più ampie sono le scorte di riserve, più è elevato</a:t>
            </a:r>
            <a:br>
              <a:rPr lang="it-IT" altLang="it-IT" dirty="0">
                <a:solidFill>
                  <a:srgbClr val="FF0000"/>
                </a:solidFill>
              </a:rPr>
            </a:br>
            <a:r>
              <a:rPr lang="it-IT" altLang="it-IT" dirty="0">
                <a:solidFill>
                  <a:srgbClr val="FF0000"/>
                </a:solidFill>
              </a:rPr>
              <a:t>	     il grado di protezione contro un arresto improvviso 	     dei flussi di capitale.</a:t>
            </a:r>
          </a:p>
        </p:txBody>
      </p:sp>
      <p:sp>
        <p:nvSpPr>
          <p:cNvPr id="77828" name="Segnaposto numero diapositiva 4">
            <a:extLst>
              <a:ext uri="{FF2B5EF4-FFF2-40B4-BE49-F238E27FC236}">
                <a16:creationId xmlns:a16="http://schemas.microsoft.com/office/drawing/2014/main" id="{E4365F91-1BAB-C04D-8C1E-775109A2F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2B6B9BF-FB99-3D4D-B1B0-3608711836D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83BCF88-55B0-551F-8629-6C3A2BD70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1">
            <a:extLst>
              <a:ext uri="{FF2B5EF4-FFF2-40B4-BE49-F238E27FC236}">
                <a16:creationId xmlns:a16="http://schemas.microsoft.com/office/drawing/2014/main" id="{3A82859F-B38F-6547-B4C2-73D8C31C0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Riserve internazionali detenute dai paesi</a:t>
            </a:r>
            <a:br>
              <a:rPr lang="it-IT" altLang="it-IT"/>
            </a:br>
            <a:r>
              <a:rPr lang="it-IT" altLang="it-IT"/>
              <a:t>in via di sviluppo</a:t>
            </a:r>
          </a:p>
        </p:txBody>
      </p:sp>
      <p:sp>
        <p:nvSpPr>
          <p:cNvPr id="78851" name="Segnaposto numero diapositiva 4">
            <a:extLst>
              <a:ext uri="{FF2B5EF4-FFF2-40B4-BE49-F238E27FC236}">
                <a16:creationId xmlns:a16="http://schemas.microsoft.com/office/drawing/2014/main" id="{45396E8B-5C95-674B-AF9C-CBEA3300E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8F3ECAD-5881-664B-900E-B8FCECAA2077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D7D138C-692E-DD8F-987A-FC4783B8ED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196E91F-790E-4944-B353-B12014AB1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2078212"/>
            <a:ext cx="8229600" cy="346198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0FEE3842-3582-A743-B930-26E3EDC4D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Le crisi finanziarie dell’Asia orientale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80819F3-AF14-0C41-98C1-5B7EFF4472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4" y="1546225"/>
            <a:ext cx="8671371" cy="3754438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it-IT" altLang="it-IT" sz="2400" b="1" dirty="0">
                <a:solidFill>
                  <a:schemeClr val="tx1"/>
                </a:solidFill>
              </a:rPr>
              <a:t>Prima degli anni Novanta</a:t>
            </a:r>
            <a:r>
              <a:rPr lang="it-IT" altLang="it-IT" sz="2400" dirty="0"/>
              <a:t>, Indonesia, Corea del Sud, Malesia e Tailandia si basavano principalmente sul </a:t>
            </a:r>
            <a:r>
              <a:rPr lang="it-IT" altLang="it-IT" sz="2400" dirty="0">
                <a:solidFill>
                  <a:srgbClr val="FF0000"/>
                </a:solidFill>
              </a:rPr>
              <a:t>risparmio domestico per finanziare gli investimenti</a:t>
            </a:r>
            <a:r>
              <a:rPr lang="it-IT" altLang="it-IT" sz="2400" dirty="0"/>
              <a:t>.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 dirty="0"/>
              <a:t>Ma </a:t>
            </a:r>
            <a:r>
              <a:rPr lang="it-IT" altLang="it-IT" sz="2400" b="1" dirty="0"/>
              <a:t>successivamente</a:t>
            </a:r>
            <a:r>
              <a:rPr lang="it-IT" altLang="it-IT" sz="2400" dirty="0"/>
              <a:t>, il capitale finanziario straniero finanziò buona parte degli investimenti, </a:t>
            </a:r>
            <a:r>
              <a:rPr lang="it-IT" altLang="it-IT" sz="2400" dirty="0">
                <a:solidFill>
                  <a:srgbClr val="FF0000"/>
                </a:solidFill>
              </a:rPr>
              <a:t>e il saldo del conto corrente diventò negativo</a:t>
            </a:r>
            <a:r>
              <a:rPr lang="it-IT" altLang="it-IT" sz="2400" dirty="0"/>
              <a:t> per la popolarità che </a:t>
            </a:r>
            <a:r>
              <a:rPr lang="it-IT" altLang="it-IT" sz="2400" dirty="0" smtClean="0"/>
              <a:t>alcuni di questi </a:t>
            </a:r>
            <a:r>
              <a:rPr lang="it-IT" altLang="it-IT" sz="2400" dirty="0"/>
              <a:t>mercati emergenti svilupparono tra gli investitori internazionali.</a:t>
            </a:r>
          </a:p>
        </p:txBody>
      </p:sp>
      <p:sp>
        <p:nvSpPr>
          <p:cNvPr id="79876" name="Segnaposto numero diapositiva 4">
            <a:extLst>
              <a:ext uri="{FF2B5EF4-FFF2-40B4-BE49-F238E27FC236}">
                <a16:creationId xmlns:a16="http://schemas.microsoft.com/office/drawing/2014/main" id="{F94B2D96-8021-B648-A443-5559D0FBB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F948E81-1405-1341-8175-76622FBAC26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837C002-1F9A-8D48-A7DE-00E34E51E7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>
            <a:extLst>
              <a:ext uri="{FF2B5EF4-FFF2-40B4-BE49-F238E27FC236}">
                <a16:creationId xmlns:a16="http://schemas.microsoft.com/office/drawing/2014/main" id="{8B826791-80E9-F840-8828-CFC0ECD79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Introduzione</a:t>
            </a:r>
          </a:p>
        </p:txBody>
      </p:sp>
      <p:sp>
        <p:nvSpPr>
          <p:cNvPr id="43010" name="Segnaposto contenuto 2">
            <a:extLst>
              <a:ext uri="{FF2B5EF4-FFF2-40B4-BE49-F238E27FC236}">
                <a16:creationId xmlns:a16="http://schemas.microsoft.com/office/drawing/2014/main" id="{0547DCCD-A96F-7F4D-9A95-EBCC4BF4CE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25538"/>
            <a:ext cx="8229600" cy="4946650"/>
          </a:xfrm>
        </p:spPr>
        <p:txBody>
          <a:bodyPr/>
          <a:lstStyle/>
          <a:p>
            <a:r>
              <a:rPr lang="it-IT" altLang="it-IT" sz="2400" dirty="0"/>
              <a:t>Nei decenni successivi alla Seconda guerra mondiale, il commercio tra paesi in via di sviluppo (PVS) e paesi industrializzati è cresciuto, così come le transazioni finanziarie tra i PVS e i paesi più ricchi. </a:t>
            </a:r>
          </a:p>
          <a:p>
            <a:r>
              <a:rPr lang="it-IT" altLang="it-IT" dirty="0"/>
              <a:t>	</a:t>
            </a:r>
            <a:r>
              <a:rPr lang="it-IT" altLang="it-IT" b="1" dirty="0">
                <a:latin typeface="Symbol" pitchFamily="2" charset="2"/>
              </a:rPr>
              <a:t>®    </a:t>
            </a:r>
            <a:r>
              <a:rPr lang="it-IT" altLang="it-IT" dirty="0"/>
              <a:t>I due gruppi hanno sviluppato una maggiore 	 	      interdipendenza.</a:t>
            </a:r>
          </a:p>
          <a:p>
            <a:r>
              <a:rPr lang="it-IT" altLang="it-IT" sz="2400" dirty="0"/>
              <a:t>Il minor livello di reddito dei PVS comporta che, di norma, le fluttuazioni macroeconomiche siano più dolorose che nei paesi industrializzati, con conseguenze che possono minacciare la coesione politica e sociale.</a:t>
            </a:r>
          </a:p>
        </p:txBody>
      </p:sp>
      <p:sp>
        <p:nvSpPr>
          <p:cNvPr id="43012" name="Segnaposto numero diapositiva 4">
            <a:extLst>
              <a:ext uri="{FF2B5EF4-FFF2-40B4-BE49-F238E27FC236}">
                <a16:creationId xmlns:a16="http://schemas.microsoft.com/office/drawing/2014/main" id="{0BFE4396-97A1-134A-89D4-E33F09667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008712-4B07-9344-B63F-763B03A220F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E816F1-C561-5E0C-6E7C-7FE4FA6ABA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A26E9999-B022-3343-872E-B7CD66E1F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dell’Asia orientale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7D9C8BC-A15B-E743-BFA0-445E304648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143000"/>
            <a:ext cx="8568952" cy="4572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Nonostante la rapida crescita economica in Asia orientale tra il 1960 e il 1997, </a:t>
            </a:r>
            <a:r>
              <a:rPr lang="it-IT" altLang="it-IT" sz="2400" dirty="0">
                <a:solidFill>
                  <a:srgbClr val="FF0000"/>
                </a:solidFill>
              </a:rPr>
              <a:t>si prevedeva un rallentamento della crescita di pari passi con la convergenza</a:t>
            </a:r>
            <a:r>
              <a:rPr lang="it-IT" altLang="it-IT" sz="2400" dirty="0"/>
              <a:t> di queste economie al livello dei paesi occidentali.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La </a:t>
            </a:r>
            <a:r>
              <a:rPr lang="it-IT" altLang="it-IT" dirty="0">
                <a:solidFill>
                  <a:srgbClr val="FF0000"/>
                </a:solidFill>
              </a:rPr>
              <a:t>maggior parte della crescita dell’Asia orientale in questo periodo è attribuita a un aumento del capitale fisico e dell’istruzione</a:t>
            </a:r>
            <a:r>
              <a:rPr lang="it-IT" altLang="it-IT" dirty="0"/>
              <a:t>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I </a:t>
            </a:r>
            <a:r>
              <a:rPr lang="it-IT" altLang="it-IT" dirty="0">
                <a:solidFill>
                  <a:srgbClr val="FF0000"/>
                </a:solidFill>
              </a:rPr>
              <a:t>rendimenti del capitale fisico e dell’istruzione sono decrescenti</a:t>
            </a:r>
            <a:r>
              <a:rPr lang="it-IT" altLang="it-IT" dirty="0"/>
              <a:t>, perché all’aumentare del capitale fisico costruito e dell’istruzione e della formazione ricevuta dalle persone, ogni aumento diventa meno produttivo. </a:t>
            </a:r>
          </a:p>
        </p:txBody>
      </p:sp>
      <p:sp>
        <p:nvSpPr>
          <p:cNvPr id="81924" name="Segnaposto numero diapositiva 4">
            <a:extLst>
              <a:ext uri="{FF2B5EF4-FFF2-40B4-BE49-F238E27FC236}">
                <a16:creationId xmlns:a16="http://schemas.microsoft.com/office/drawing/2014/main" id="{4D2C4410-BA41-2E4D-9ECC-0DF20DF1DD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77EFB57-9C4F-B44E-945F-F1AB77203F3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7D53E65-4A2B-0D2C-7D78-DDB15EC56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olo 1">
            <a:extLst>
              <a:ext uri="{FF2B5EF4-FFF2-40B4-BE49-F238E27FC236}">
                <a16:creationId xmlns:a16="http://schemas.microsoft.com/office/drawing/2014/main" id="{202CD614-1AFD-D14E-A01F-15BAFC3DB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Conto </a:t>
            </a:r>
            <a:r>
              <a:rPr lang="it-IT" altLang="it-IT" dirty="0"/>
              <a:t>corrente dei paesi dell’Asia Orientale (medie annue, % del PIL)</a:t>
            </a:r>
          </a:p>
        </p:txBody>
      </p:sp>
      <p:sp>
        <p:nvSpPr>
          <p:cNvPr id="80898" name="Segnaposto piè di pagina 3">
            <a:extLst>
              <a:ext uri="{FF2B5EF4-FFF2-40B4-BE49-F238E27FC236}">
                <a16:creationId xmlns:a16="http://schemas.microsoft.com/office/drawing/2014/main" id="{AB553345-B7E3-D345-A0D4-EB1C18ECF8E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0899" name="Segnaposto numero diapositiva 4">
            <a:extLst>
              <a:ext uri="{FF2B5EF4-FFF2-40B4-BE49-F238E27FC236}">
                <a16:creationId xmlns:a16="http://schemas.microsoft.com/office/drawing/2014/main" id="{0404AF32-03F3-8A4A-90F3-96399705A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CA234D1-41E4-AC40-9827-8C7222EC98D9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pic>
        <p:nvPicPr>
          <p:cNvPr id="80900" name="Segnaposto contenuto 2">
            <a:extLst>
              <a:ext uri="{FF2B5EF4-FFF2-40B4-BE49-F238E27FC236}">
                <a16:creationId xmlns:a16="http://schemas.microsoft.com/office/drawing/2014/main" id="{80EF7BF4-EA68-C14C-B708-28AA78C39C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75" y="2371725"/>
            <a:ext cx="7023100" cy="2895600"/>
          </a:xfrm>
        </p:spPr>
      </p:pic>
    </p:spTree>
    <p:extLst>
      <p:ext uri="{BB962C8B-B14F-4D97-AF65-F5344CB8AC3E}">
        <p14:creationId xmlns:p14="http://schemas.microsoft.com/office/powerpoint/2010/main" val="2605887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F3990C97-8636-984E-8E4E-972FD0E8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dell’Asia orientale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7E623A9-B0E4-D549-A3FD-A611D84BFF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143000"/>
            <a:ext cx="8335268" cy="4734272"/>
          </a:xfrm>
        </p:spPr>
        <p:txBody>
          <a:bodyPr/>
          <a:lstStyle/>
          <a:p>
            <a:pPr indent="-533400" eaLnBrk="1" hangingPunct="1">
              <a:lnSpc>
                <a:spcPct val="90000"/>
              </a:lnSpc>
              <a:defRPr/>
            </a:pPr>
            <a:r>
              <a:rPr lang="it-IT" altLang="it-IT" sz="2400" dirty="0" smtClean="0"/>
              <a:t>Più direttamente collegate alle crisi dell’Asia orientale sono tre problematiche.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/>
              <a:t>Gran parte della crescita della produzione in Asia poteva essere spiegata dalla </a:t>
            </a:r>
            <a:r>
              <a:rPr lang="it-IT" dirty="0" smtClean="0">
                <a:solidFill>
                  <a:srgbClr val="FF0000"/>
                </a:solidFill>
              </a:rPr>
              <a:t>rapida crescita dei fattori produttivi impiegati (capitale e lavoro), mentre c’era stato scarso aumento della </a:t>
            </a:r>
            <a:r>
              <a:rPr lang="it-IT" b="1" dirty="0" smtClean="0">
                <a:solidFill>
                  <a:srgbClr val="FF0000"/>
                </a:solidFill>
              </a:rPr>
              <a:t>produttività</a:t>
            </a:r>
            <a:r>
              <a:rPr lang="it-IT" dirty="0" smtClean="0"/>
              <a:t>.</a:t>
            </a:r>
            <a:endParaRPr lang="it-IT" altLang="it-IT" dirty="0" smtClean="0"/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it-IT" altLang="it-IT" dirty="0" smtClean="0"/>
              <a:t>La </a:t>
            </a:r>
            <a:r>
              <a:rPr lang="it-IT" altLang="it-IT" b="1" dirty="0" smtClean="0">
                <a:solidFill>
                  <a:srgbClr val="FF0000"/>
                </a:solidFill>
              </a:rPr>
              <a:t>debole</a:t>
            </a:r>
            <a:r>
              <a:rPr lang="it-IT" altLang="it-IT" dirty="0" smtClean="0">
                <a:solidFill>
                  <a:srgbClr val="FF0000"/>
                </a:solidFill>
              </a:rPr>
              <a:t> attuazione delle </a:t>
            </a:r>
            <a:r>
              <a:rPr lang="it-IT" altLang="it-IT" b="1" dirty="0" smtClean="0">
                <a:solidFill>
                  <a:srgbClr val="FF0000"/>
                </a:solidFill>
              </a:rPr>
              <a:t>regolamentazioni</a:t>
            </a:r>
            <a:r>
              <a:rPr lang="it-IT" altLang="it-IT" dirty="0" smtClean="0">
                <a:solidFill>
                  <a:srgbClr val="FF0000"/>
                </a:solidFill>
              </a:rPr>
              <a:t> </a:t>
            </a:r>
            <a:r>
              <a:rPr lang="it-IT" altLang="it-IT" b="1" dirty="0" smtClean="0">
                <a:solidFill>
                  <a:srgbClr val="FF0000"/>
                </a:solidFill>
              </a:rPr>
              <a:t>bancarie</a:t>
            </a:r>
            <a:r>
              <a:rPr lang="it-IT" altLang="it-IT" b="1" dirty="0" smtClean="0"/>
              <a:t> </a:t>
            </a:r>
            <a:r>
              <a:rPr lang="it-IT" altLang="it-IT" dirty="0" smtClean="0"/>
              <a:t>e la mancanza di controllo permisero a imprese, banche e prenditori di fondi di </a:t>
            </a:r>
            <a:r>
              <a:rPr lang="it-IT" altLang="it-IT" dirty="0" smtClean="0">
                <a:solidFill>
                  <a:srgbClr val="FF0000"/>
                </a:solidFill>
              </a:rPr>
              <a:t>intraprendere attività rischiose o anche fraudolente</a:t>
            </a:r>
            <a:r>
              <a:rPr lang="it-IT" altLang="it-IT" dirty="0" smtClean="0"/>
              <a:t> (</a:t>
            </a:r>
            <a:r>
              <a:rPr lang="it-IT" altLang="it-IT" i="1" dirty="0" smtClean="0"/>
              <a:t>comportamento sleale</a:t>
            </a:r>
            <a:r>
              <a:rPr lang="it-IT" altLang="it-IT" dirty="0" smtClean="0"/>
              <a:t>).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it-IT" altLang="it-IT" dirty="0" smtClean="0"/>
              <a:t>I legami tra imprese e banche, da un lato, e i legislatori dall’altro, portarono ad alcuni investimenti rischiosi, </a:t>
            </a:r>
            <a:r>
              <a:rPr lang="it-IT" altLang="it-IT" b="1" i="1" dirty="0" smtClean="0">
                <a:solidFill>
                  <a:srgbClr val="FF0000"/>
                </a:solidFill>
              </a:rPr>
              <a:t>come l’eccessiva concessione di prestiti</a:t>
            </a:r>
            <a:r>
              <a:rPr lang="it-IT" altLang="it-IT" sz="2400" dirty="0" smtClean="0"/>
              <a:t>. </a:t>
            </a:r>
            <a:endParaRPr lang="it-IT" altLang="it-IT" sz="2400" dirty="0"/>
          </a:p>
        </p:txBody>
      </p:sp>
      <p:sp>
        <p:nvSpPr>
          <p:cNvPr id="82947" name="Segnaposto numero diapositiva 3">
            <a:extLst>
              <a:ext uri="{FF2B5EF4-FFF2-40B4-BE49-F238E27FC236}">
                <a16:creationId xmlns:a16="http://schemas.microsoft.com/office/drawing/2014/main" id="{227042D7-F491-7A48-84FA-A75350D0C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562725"/>
            <a:ext cx="4984750" cy="17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it-IT" altLang="it-IT" sz="900">
                <a:solidFill>
                  <a:schemeClr val="bg1"/>
                </a:solidFill>
                <a:latin typeface="Times" pitchFamily="2" charset="0"/>
              </a:rPr>
              <a:t>43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FE8F37-D180-8753-7E3F-1AB77F0258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30666EF0-62FE-444F-8A0D-152B10611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dell’Asia orientale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E5239F8-A57A-F345-8F72-628C82DAC9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Verdana" panose="020B0604030504040204" pitchFamily="34" charset="0"/>
              <a:buAutoNum type="arabicPeriod" startAt="3"/>
            </a:pPr>
            <a:r>
              <a:rPr lang="it-IT" altLang="it-IT" b="1" dirty="0"/>
              <a:t>Leggi fallimentari </a:t>
            </a:r>
            <a:r>
              <a:rPr lang="it-IT" altLang="it-IT" dirty="0"/>
              <a:t>e contratti sui prestiti inesistenti o poco applicati causarono problemi dopo l’inizio della crisi.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Le imprese con problemi finanziari </a:t>
            </a:r>
            <a:r>
              <a:rPr lang="it-IT" altLang="it-IT" dirty="0">
                <a:solidFill>
                  <a:srgbClr val="FF0000"/>
                </a:solidFill>
              </a:rPr>
              <a:t>smisero di pagare i loro debiti e non poterono operare perché nessuno avrebbe prestato ulteriormente fino a che i prestiti precedenti non fossero stati ripagati</a:t>
            </a:r>
            <a:r>
              <a:rPr lang="it-IT" altLang="it-IT" dirty="0"/>
              <a:t>.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Ma </a:t>
            </a:r>
            <a:r>
              <a:rPr lang="it-IT" altLang="it-IT" dirty="0">
                <a:solidFill>
                  <a:srgbClr val="FF0000"/>
                </a:solidFill>
              </a:rPr>
              <a:t>i creditori non avevano i mezzi legali per confiscare le attività</a:t>
            </a:r>
            <a:r>
              <a:rPr lang="it-IT" altLang="it-IT" dirty="0"/>
              <a:t> o ristrutturare le imprese per renderle nuovamente produttive. </a:t>
            </a:r>
          </a:p>
        </p:txBody>
      </p:sp>
      <p:sp>
        <p:nvSpPr>
          <p:cNvPr id="83972" name="Segnaposto numero diapositiva 4">
            <a:extLst>
              <a:ext uri="{FF2B5EF4-FFF2-40B4-BE49-F238E27FC236}">
                <a16:creationId xmlns:a16="http://schemas.microsoft.com/office/drawing/2014/main" id="{FB0DE683-1A3C-7645-BDB7-AE5C4AFF66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4844A3D-CD43-9047-9C34-5B810ECBC8C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A685732-0123-EB9D-B9F1-675B2CFE46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045385DA-ADA2-A54B-A8C1-C76208EDE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dell’Asia orientale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87853D0-114F-1041-8F85-3D7BD01931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981075"/>
            <a:ext cx="8229600" cy="511175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La crisi dell’Asia orientale iniziò in </a:t>
            </a:r>
            <a:r>
              <a:rPr lang="it-IT" altLang="it-IT" sz="2400" dirty="0" err="1" smtClean="0"/>
              <a:t>Thailandia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nel 1997, ma si diffuse rapidamente agli altri paesi. </a:t>
            </a:r>
          </a:p>
          <a:p>
            <a:pPr lvl="3" eaLnBrk="1" hangingPunct="1">
              <a:spcBef>
                <a:spcPct val="40000"/>
              </a:spcBef>
            </a:pPr>
            <a:r>
              <a:rPr lang="it-IT" altLang="it-IT" dirty="0"/>
              <a:t>La caduta dei </a:t>
            </a:r>
            <a:r>
              <a:rPr lang="it-IT" altLang="it-IT" dirty="0">
                <a:solidFill>
                  <a:srgbClr val="FF0000"/>
                </a:solidFill>
              </a:rPr>
              <a:t>prezzi delle proprietà immobiliari</a:t>
            </a:r>
            <a:r>
              <a:rPr lang="it-IT" altLang="it-IT" dirty="0"/>
              <a:t> e poi dei prezzi delle azioni indebolirono la domanda aggregata e la produzione in </a:t>
            </a:r>
            <a:r>
              <a:rPr lang="it-IT" altLang="it-IT" dirty="0" err="1" smtClean="0"/>
              <a:t>Thailandia</a:t>
            </a:r>
            <a:r>
              <a:rPr lang="it-IT" altLang="it-IT" dirty="0"/>
              <a:t>. </a:t>
            </a:r>
          </a:p>
          <a:p>
            <a:pPr lvl="3" eaLnBrk="1" hangingPunct="1">
              <a:spcBef>
                <a:spcPct val="40000"/>
              </a:spcBef>
            </a:pPr>
            <a:r>
              <a:rPr lang="it-IT" altLang="it-IT" dirty="0"/>
              <a:t>Anche la riduzione della domanda aggregata in Giappone, un grande mercato per le esportazioni, contribuì al rallentamento economico. </a:t>
            </a:r>
          </a:p>
          <a:p>
            <a:pPr lvl="3" eaLnBrk="1" hangingPunct="1">
              <a:spcBef>
                <a:spcPct val="40000"/>
              </a:spcBef>
            </a:pPr>
            <a:r>
              <a:rPr lang="it-IT" altLang="it-IT" dirty="0"/>
              <a:t>Si verificò </a:t>
            </a:r>
            <a:r>
              <a:rPr lang="it-IT" altLang="it-IT" dirty="0">
                <a:solidFill>
                  <a:srgbClr val="FF0000"/>
                </a:solidFill>
              </a:rPr>
              <a:t>una speculazione sulla svalutazione del valore del baht e a luglio 1997 il governo svalutò leggermente il baht</a:t>
            </a:r>
            <a:r>
              <a:rPr lang="it-IT" altLang="it-IT" dirty="0"/>
              <a:t>, ma questo incoraggiò soltanto ulteriori speculazioni. </a:t>
            </a:r>
          </a:p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Malesia, Indonesia e Corea del Sud </a:t>
            </a:r>
            <a:r>
              <a:rPr lang="it-IT" altLang="it-IT" sz="2400" dirty="0" smtClean="0"/>
              <a:t>presto </a:t>
            </a:r>
            <a:r>
              <a:rPr lang="it-IT" altLang="it-IT" sz="2400" dirty="0"/>
              <a:t>si trovarono ad affrontare speculazioni sul valore delle loro valute. </a:t>
            </a:r>
          </a:p>
        </p:txBody>
      </p:sp>
      <p:sp>
        <p:nvSpPr>
          <p:cNvPr id="84996" name="Segnaposto numero diapositiva 4">
            <a:extLst>
              <a:ext uri="{FF2B5EF4-FFF2-40B4-BE49-F238E27FC236}">
                <a16:creationId xmlns:a16="http://schemas.microsoft.com/office/drawing/2014/main" id="{2DB17D55-BE5B-2549-BF73-BF9079D15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F9A2963-3AF7-F341-AB59-52E1F6802C1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9D12BFA-FA3D-988B-07BF-B972EF27D5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8EEB8BC2-F587-8449-8910-9F935C93C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dell’Asia orientale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90B1110-9E9A-2F4D-AAA7-2E1F696403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052513"/>
            <a:ext cx="8229600" cy="4968875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Tutte le economie colpite tranne la Malesia si rivolsero al FMI per prestiti da dedicare alle crisi della bilancia dei pagamenti e al sostegno del valore delle valute domestiche</a:t>
            </a:r>
            <a:r>
              <a:rPr lang="it-IT" altLang="it-IT" sz="2400" dirty="0"/>
              <a:t>. </a:t>
            </a:r>
          </a:p>
          <a:p>
            <a:pPr lvl="3" eaLnBrk="1" hangingPunct="1">
              <a:spcBef>
                <a:spcPct val="40000"/>
              </a:spcBef>
              <a:buSzPct val="65000"/>
            </a:pPr>
            <a:r>
              <a:rPr lang="it-IT" altLang="it-IT" dirty="0">
                <a:solidFill>
                  <a:srgbClr val="FF0000"/>
                </a:solidFill>
              </a:rPr>
              <a:t>I prestiti erano condizionati all’aumento dei tassi di interesse </a:t>
            </a:r>
            <a:r>
              <a:rPr lang="it-IT" altLang="it-IT" dirty="0"/>
              <a:t>(riduzione della crescita dell’offerta monetaria), </a:t>
            </a:r>
            <a:r>
              <a:rPr lang="it-IT" altLang="it-IT" dirty="0">
                <a:solidFill>
                  <a:srgbClr val="FF0000"/>
                </a:solidFill>
              </a:rPr>
              <a:t>alla riduzione dei disavanzi di bilancio e a riforme della regolamentazione bancaria e delle leggi fallimentari</a:t>
            </a:r>
            <a:r>
              <a:rPr lang="it-IT" altLang="it-IT" dirty="0"/>
              <a:t>. 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 dirty="0"/>
              <a:t>La Malesia invece impose controlli sul capitale finanziario in modo da poter aumentare la sua offerta di moneta (e ridurre i tassi di interesse), aumentare la spesa pubblica e cercare tuttavia di mantenere il valore del ringgit.</a:t>
            </a:r>
          </a:p>
        </p:txBody>
      </p:sp>
      <p:sp>
        <p:nvSpPr>
          <p:cNvPr id="86020" name="Segnaposto numero diapositiva 4">
            <a:extLst>
              <a:ext uri="{FF2B5EF4-FFF2-40B4-BE49-F238E27FC236}">
                <a16:creationId xmlns:a16="http://schemas.microsoft.com/office/drawing/2014/main" id="{1BB08EFB-5D54-D448-8020-4CDF344ED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7B6DED5-9824-8542-BBFA-986CCACED67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CF35F4-E106-087D-76BB-B3D6C205F6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A73B6B2C-AF9C-A640-91F6-55E5CE4EF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Lezioni dalle crisi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733CD6D-B4AB-A148-B04C-891B49D811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8143875" cy="4546600"/>
          </a:xfrm>
        </p:spPr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400" i="1" dirty="0"/>
              <a:t>Scegliere il giusto regime di cambio</a:t>
            </a:r>
            <a:r>
              <a:rPr lang="it-IT" altLang="it-IT" sz="2400" dirty="0"/>
              <a:t>: i governi desiderano </a:t>
            </a:r>
            <a:r>
              <a:rPr lang="it-IT" altLang="it-IT" sz="2400" dirty="0">
                <a:solidFill>
                  <a:srgbClr val="FF0000"/>
                </a:solidFill>
              </a:rPr>
              <a:t>fissare il cambio</a:t>
            </a:r>
            <a:r>
              <a:rPr lang="it-IT" altLang="it-IT" sz="2400" dirty="0"/>
              <a:t> per dare stabilità ai settori esportatori e importatori, ma il prezzo da pagare potrebbe essere un </a:t>
            </a:r>
            <a:r>
              <a:rPr lang="it-IT" altLang="it-IT" sz="2400" dirty="0">
                <a:solidFill>
                  <a:srgbClr val="FF0000"/>
                </a:solidFill>
              </a:rPr>
              <a:t>elevato tasso di interesse</a:t>
            </a:r>
            <a:r>
              <a:rPr lang="it-IT" altLang="it-IT" sz="2400" dirty="0"/>
              <a:t> o </a:t>
            </a:r>
            <a:r>
              <a:rPr lang="it-IT" altLang="it-IT" sz="2400" dirty="0">
                <a:solidFill>
                  <a:srgbClr val="FF0000"/>
                </a:solidFill>
              </a:rPr>
              <a:t>alta disoccupazione</a:t>
            </a:r>
            <a:r>
              <a:rPr lang="it-IT" altLang="it-IT" sz="2400" dirty="0"/>
              <a:t>. 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L’</a:t>
            </a:r>
            <a:r>
              <a:rPr lang="it-IT" altLang="it-IT" dirty="0">
                <a:solidFill>
                  <a:srgbClr val="FF0000"/>
                </a:solidFill>
              </a:rPr>
              <a:t>alta inflazione </a:t>
            </a:r>
            <a:r>
              <a:rPr lang="it-IT" altLang="it-IT" dirty="0"/>
              <a:t>(causata dal disavanzo pubblico o dall’aumento dell’offerta di moneta) o una caduta della domanda di esportazioni domestiche porta a una </a:t>
            </a:r>
            <a:r>
              <a:rPr lang="it-IT" altLang="it-IT" dirty="0">
                <a:solidFill>
                  <a:srgbClr val="FF0000"/>
                </a:solidFill>
              </a:rPr>
              <a:t>valuta </a:t>
            </a:r>
            <a:r>
              <a:rPr lang="it-IT" altLang="it-IT" dirty="0" smtClean="0">
                <a:solidFill>
                  <a:srgbClr val="FF0000"/>
                </a:solidFill>
              </a:rPr>
              <a:t>sopravvalutata</a:t>
            </a:r>
            <a:r>
              <a:rPr lang="it-IT" altLang="it-IT" dirty="0" smtClean="0"/>
              <a:t> e a </a:t>
            </a:r>
            <a:r>
              <a:rPr lang="it-IT" altLang="it-IT" dirty="0"/>
              <a:t>una </a:t>
            </a:r>
            <a:r>
              <a:rPr lang="it-IT" altLang="it-IT" dirty="0">
                <a:solidFill>
                  <a:srgbClr val="FF0000"/>
                </a:solidFill>
              </a:rPr>
              <a:t>pressione alla svalutazione</a:t>
            </a:r>
            <a:r>
              <a:rPr lang="it-IT" altLang="it-IT" dirty="0"/>
              <a:t>. 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Data la pressione alla svalutazione, un cambio fisso implica solitamente alti tassi di interesse (riduzione dell’offerta di moneta) e la riduzione dei prezzi domestici. </a:t>
            </a:r>
          </a:p>
        </p:txBody>
      </p:sp>
      <p:sp>
        <p:nvSpPr>
          <p:cNvPr id="87044" name="Segnaposto numero diapositiva 4">
            <a:extLst>
              <a:ext uri="{FF2B5EF4-FFF2-40B4-BE49-F238E27FC236}">
                <a16:creationId xmlns:a16="http://schemas.microsoft.com/office/drawing/2014/main" id="{2D0379C4-8763-4443-9DE8-665ED1F1A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673439F-4745-2744-8EB5-7947E50105D4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A5107A5-387B-FF88-6F32-85B2A56DE3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F2F7E438-7C3B-5C4C-B5A2-4A20967BE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Lezioni dalle crisi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1BF089A-BD44-7B42-ADAF-C9DD18440C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8229600" cy="41148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  <a:defRPr/>
            </a:pPr>
            <a:r>
              <a:rPr lang="it-IT" sz="2400" i="1" dirty="0"/>
              <a:t>L’importanza fondamentale delle banche</a:t>
            </a:r>
            <a:r>
              <a:rPr lang="it-IT" sz="2400" dirty="0"/>
              <a:t>: la crisi asiatica fu così devastante perché non fu una semplice crisi valutaria, bensì </a:t>
            </a:r>
            <a:r>
              <a:rPr lang="it-IT" sz="2400" dirty="0">
                <a:solidFill>
                  <a:srgbClr val="FF0000"/>
                </a:solidFill>
              </a:rPr>
              <a:t>una crisi valutaria strettamente legata a una crisi bancaria e finanziaria</a:t>
            </a:r>
            <a:r>
              <a:rPr lang="it-IT" sz="2400" dirty="0"/>
              <a:t>. </a:t>
            </a:r>
          </a:p>
          <a:p>
            <a:pPr marL="808038" lvl="2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In futuro, i governi dovranno badare a che i loro sistemi bancari minimizzino il comportamento sleale, nella speranza di diventare meno vulnerabili alle catastrofi finanziarie.</a:t>
            </a:r>
            <a:endParaRPr lang="it-IT" altLang="it-IT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/>
              <a:t> </a:t>
            </a:r>
          </a:p>
        </p:txBody>
      </p:sp>
      <p:sp>
        <p:nvSpPr>
          <p:cNvPr id="88068" name="Segnaposto numero diapositiva 4">
            <a:extLst>
              <a:ext uri="{FF2B5EF4-FFF2-40B4-BE49-F238E27FC236}">
                <a16:creationId xmlns:a16="http://schemas.microsoft.com/office/drawing/2014/main" id="{C4B2A8DE-854A-324A-B838-81B3B65D4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A2F5B6A-1C2F-9549-AE6C-A953E8AA48BB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5FC0A85-3C64-E71E-BC19-82170F48D0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31966105-E7C2-DC46-B64D-329CA4798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Lezioni dalle crisi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BE36A67-D2B8-2C4E-B291-58732FFB51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413"/>
            <a:ext cx="8229600" cy="4525962"/>
          </a:xfrm>
        </p:spPr>
        <p:txBody>
          <a:bodyPr/>
          <a:lstStyle/>
          <a:p>
            <a:pPr marL="533400" indent="-533400" eaLnBrk="1" hangingPunct="1">
              <a:buFont typeface="Verdana" panose="020B0604030504040204" pitchFamily="34" charset="0"/>
              <a:buAutoNum type="arabicPeriod" startAt="3"/>
            </a:pPr>
            <a:r>
              <a:rPr lang="it-IT" altLang="it-IT" sz="2400" i="1" dirty="0"/>
              <a:t>La sequenza appropriata delle riforme</a:t>
            </a:r>
            <a:r>
              <a:rPr lang="it-IT" altLang="it-IT" sz="2400" dirty="0"/>
              <a:t>: per esempio, è certamente un </a:t>
            </a:r>
            <a:r>
              <a:rPr lang="it-IT" altLang="it-IT" sz="2400" dirty="0">
                <a:solidFill>
                  <a:srgbClr val="FF0000"/>
                </a:solidFill>
              </a:rPr>
              <a:t>errore</a:t>
            </a:r>
            <a:r>
              <a:rPr lang="it-IT" altLang="it-IT" sz="2400" dirty="0"/>
              <a:t> aprire i mercati dei capitali prima di aver introdotto un solido </a:t>
            </a:r>
            <a:r>
              <a:rPr lang="it-IT" altLang="it-IT" sz="2400" dirty="0">
                <a:solidFill>
                  <a:srgbClr val="FF0000"/>
                </a:solidFill>
              </a:rPr>
              <a:t>sistema di regolamentazione e vigilanza</a:t>
            </a:r>
            <a:r>
              <a:rPr lang="it-IT" altLang="it-IT" sz="2400" dirty="0"/>
              <a:t> sulle istituzioni finanziarie nazionali.</a:t>
            </a:r>
            <a:endParaRPr lang="it-IT" altLang="it-IT" sz="2400" i="1" dirty="0"/>
          </a:p>
          <a:p>
            <a:pPr marL="533400" indent="-533400" eaLnBrk="1" hangingPunct="1">
              <a:buFont typeface="Times" pitchFamily="2" charset="0"/>
              <a:buAutoNum type="arabicPeriod" startAt="3"/>
            </a:pPr>
            <a:r>
              <a:rPr lang="it-IT" altLang="it-IT" sz="2400" i="1" dirty="0"/>
              <a:t>L’importanza del contagio</a:t>
            </a:r>
            <a:r>
              <a:rPr lang="it-IT" altLang="it-IT" sz="2400" dirty="0"/>
              <a:t>: anche </a:t>
            </a:r>
            <a:r>
              <a:rPr lang="it-IT" altLang="it-IT" sz="2400" dirty="0">
                <a:solidFill>
                  <a:srgbClr val="FF0000"/>
                </a:solidFill>
              </a:rPr>
              <a:t>economie sane sono vulnerabili alle crisi quando cambiano le aspettative</a:t>
            </a:r>
            <a:r>
              <a:rPr lang="it-IT" altLang="it-IT" sz="2400" dirty="0"/>
              <a:t>.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Le crisi internazionali possono nascere attraverso il </a:t>
            </a:r>
            <a:r>
              <a:rPr lang="it-IT" altLang="it-IT" b="1" dirty="0"/>
              <a:t>contagio</a:t>
            </a:r>
            <a:r>
              <a:rPr lang="it-IT" altLang="it-IT" dirty="0"/>
              <a:t>:</a:t>
            </a:r>
            <a:r>
              <a:rPr lang="it-IT" altLang="it-IT" b="1" dirty="0"/>
              <a:t> </a:t>
            </a:r>
            <a:r>
              <a:rPr lang="it-IT" altLang="it-IT" dirty="0"/>
              <a:t>un evento avverso in un paese porta a un evento simile in altri paesi. </a:t>
            </a:r>
          </a:p>
        </p:txBody>
      </p:sp>
      <p:sp>
        <p:nvSpPr>
          <p:cNvPr id="89092" name="Segnaposto numero diapositiva 4">
            <a:extLst>
              <a:ext uri="{FF2B5EF4-FFF2-40B4-BE49-F238E27FC236}">
                <a16:creationId xmlns:a16="http://schemas.microsoft.com/office/drawing/2014/main" id="{B6266134-4145-D443-ABFB-A0E065493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9243E10-3152-0D4D-9B18-4D584FA7E083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48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4CC133C-B54D-81A4-0167-198846B812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89C7620B-AA22-1740-8F09-DE345EB4E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eaLnBrk="1" hangingPunct="1"/>
            <a:r>
              <a:rPr lang="it-IT" altLang="it-IT"/>
              <a:t>Potenziali riforme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40975F2-2F76-3443-A927-EB4231A416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452563"/>
            <a:ext cx="8229600" cy="44243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/>
              <a:t>Misure preventive.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/>
              <a:t>Miglior controllo e </a:t>
            </a:r>
            <a:r>
              <a:rPr lang="it-IT" altLang="it-IT" dirty="0">
                <a:solidFill>
                  <a:srgbClr val="FF0000"/>
                </a:solidFill>
              </a:rPr>
              <a:t>maggiore trasparenza</a:t>
            </a:r>
            <a:r>
              <a:rPr lang="it-IT" altLang="it-IT" dirty="0"/>
              <a:t>: più informazione per il pubblico permette agli investitori di assumere buone decisioni finanziarie sia nei periodi positivi che in quelli negativi. 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/>
              <a:t>Sistemi bancari più solidi.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/>
              <a:t>Maggiori linee di credito.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>
                <a:solidFill>
                  <a:srgbClr val="FF0000"/>
                </a:solidFill>
              </a:rPr>
              <a:t>Maggior finanziamento di capitale di rischio rispetto a quello di debito</a:t>
            </a:r>
            <a:r>
              <a:rPr lang="it-IT" altLang="it-IT" dirty="0"/>
              <a:t>. 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endParaRPr lang="it-IT" altLang="it-IT" sz="2200" dirty="0"/>
          </a:p>
        </p:txBody>
      </p:sp>
      <p:sp>
        <p:nvSpPr>
          <p:cNvPr id="93188" name="Segnaposto numero diapositiva 4">
            <a:extLst>
              <a:ext uri="{FF2B5EF4-FFF2-40B4-BE49-F238E27FC236}">
                <a16:creationId xmlns:a16="http://schemas.microsoft.com/office/drawing/2014/main" id="{E9D01065-C23C-C742-9E8B-B0CDAEB22C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CE11A0A-0763-754D-AC51-A5699CE2A17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3F62C25-8D28-14B1-4C2E-02FE377053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0B1896D4-3CA3-9148-A6B2-28CD41438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algn="ctr" eaLnBrk="1" hangingPunct="1"/>
            <a:r>
              <a:rPr lang="it-IT" altLang="it-IT" sz="2800" dirty="0"/>
              <a:t>Paesi ricchi e paesi poveri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7780433-9567-2C4F-81C9-651ECD7765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24744"/>
            <a:ext cx="8599363" cy="504056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it-IT" altLang="it-IT" sz="1900" i="1" dirty="0" smtClean="0"/>
              <a:t>Già esaminato</a:t>
            </a:r>
            <a:endParaRPr lang="it-IT" altLang="it-IT" sz="1900" i="1" dirty="0" smtClean="0">
              <a:hlinkClick r:id="rId2"/>
            </a:endParaRPr>
          </a:p>
          <a:p>
            <a:r>
              <a:rPr lang="en-US" dirty="0" smtClean="0"/>
              <a:t>World </a:t>
            </a:r>
            <a:r>
              <a:rPr lang="en-US" dirty="0"/>
              <a:t>Bank Country and Lending </a:t>
            </a:r>
            <a:r>
              <a:rPr lang="en-US" dirty="0" smtClean="0"/>
              <a:t>Groups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it-IT" altLang="it-IT" sz="1900" dirty="0" smtClean="0">
                <a:hlinkClick r:id="rId2"/>
              </a:rPr>
              <a:t>https</a:t>
            </a:r>
            <a:r>
              <a:rPr lang="it-IT" altLang="it-IT" sz="1900" dirty="0">
                <a:hlinkClick r:id="rId2"/>
              </a:rPr>
              <a:t>://</a:t>
            </a:r>
            <a:r>
              <a:rPr lang="it-IT" altLang="it-IT" sz="1900" dirty="0" smtClean="0">
                <a:hlinkClick r:id="rId2"/>
              </a:rPr>
              <a:t>datahelpdesk.worldbank.org/knowledgebase/articles/906519-world-bank-country-and-lending-groups</a:t>
            </a:r>
            <a:r>
              <a:rPr lang="it-IT" altLang="it-IT" sz="1900" dirty="0" smtClean="0"/>
              <a:t> (dati aggiornati)</a:t>
            </a:r>
          </a:p>
          <a:p>
            <a:pPr eaLnBrk="1" hangingPunct="1">
              <a:lnSpc>
                <a:spcPct val="90000"/>
              </a:lnSpc>
            </a:pPr>
            <a:endParaRPr lang="it-IT" altLang="it-IT" sz="1900" dirty="0" smtClean="0"/>
          </a:p>
          <a:p>
            <a:pPr eaLnBrk="1" hangingPunct="1">
              <a:lnSpc>
                <a:spcPct val="90000"/>
              </a:lnSpc>
            </a:pPr>
            <a:endParaRPr lang="it-IT" altLang="it-IT" sz="1900" dirty="0"/>
          </a:p>
          <a:p>
            <a:pPr eaLnBrk="1" hangingPunct="1">
              <a:lnSpc>
                <a:spcPct val="90000"/>
              </a:lnSpc>
            </a:pPr>
            <a:endParaRPr lang="it-IT" altLang="it-IT" sz="1900" dirty="0" smtClean="0"/>
          </a:p>
          <a:p>
            <a:pPr eaLnBrk="1" hangingPunct="1">
              <a:lnSpc>
                <a:spcPct val="90000"/>
              </a:lnSpc>
            </a:pPr>
            <a:endParaRPr lang="it-IT" altLang="it-IT" sz="19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900" dirty="0" smtClean="0"/>
              <a:t>L’attuale classificazione è fornita qui: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900" dirty="0" smtClean="0">
                <a:hlinkClick r:id="rId3"/>
              </a:rPr>
              <a:t>https</a:t>
            </a:r>
            <a:r>
              <a:rPr lang="it-IT" altLang="it-IT" sz="1900" dirty="0">
                <a:hlinkClick r:id="rId3"/>
              </a:rPr>
              <a:t>://</a:t>
            </a:r>
            <a:r>
              <a:rPr lang="it-IT" altLang="it-IT" sz="1900" dirty="0" smtClean="0">
                <a:hlinkClick r:id="rId3"/>
              </a:rPr>
              <a:t>datacatalogapi.worldbank.org/ddhxext/ResourceDownload?resource_unique_id=DR0090755</a:t>
            </a:r>
            <a:r>
              <a:rPr lang="it-IT" altLang="it-IT" sz="1900" dirty="0" smtClean="0"/>
              <a:t> </a:t>
            </a:r>
            <a:endParaRPr lang="it-IT" altLang="it-IT" sz="19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900" dirty="0" smtClean="0"/>
              <a:t>L’evoluzione nel corso del tempo, è fornita qui: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900" dirty="0">
                <a:hlinkClick r:id="rId4"/>
              </a:rPr>
              <a:t>https://</a:t>
            </a:r>
            <a:r>
              <a:rPr lang="it-IT" altLang="it-IT" sz="1900" dirty="0" smtClean="0">
                <a:hlinkClick r:id="rId4"/>
              </a:rPr>
              <a:t>datacatalogapi.worldbank.org/ddhxext/ResourceDownload?resource_unique_id=DR0090754</a:t>
            </a:r>
            <a:r>
              <a:rPr lang="it-IT" altLang="it-IT" sz="1900" dirty="0" smtClean="0"/>
              <a:t> </a:t>
            </a:r>
            <a:endParaRPr lang="it-IT" altLang="it-IT" sz="1900" dirty="0"/>
          </a:p>
          <a:p>
            <a:pPr eaLnBrk="1" hangingPunct="1">
              <a:lnSpc>
                <a:spcPct val="90000"/>
              </a:lnSpc>
            </a:pPr>
            <a:endParaRPr lang="it-IT" altLang="it-IT" sz="1900" dirty="0"/>
          </a:p>
        </p:txBody>
      </p:sp>
      <p:sp>
        <p:nvSpPr>
          <p:cNvPr id="44036" name="Segnaposto numero diapositiva 4">
            <a:extLst>
              <a:ext uri="{FF2B5EF4-FFF2-40B4-BE49-F238E27FC236}">
                <a16:creationId xmlns:a16="http://schemas.microsoft.com/office/drawing/2014/main" id="{71D403E9-EC20-1B47-9DE8-312E278145D7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5698F613-A2DD-F541-964C-1DA0166ADBA9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2D44F39-BB94-1DEE-0B53-41FA5EF17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5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4CC754-A428-9839-DD39-23EA81A745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06" y="2636912"/>
            <a:ext cx="7694836" cy="124110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D215B2C9-9F58-ED46-BC13-6A3494600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Potenziali riforme 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6B0E52D-2655-A540-BAC6-B56C5514C5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/>
              <a:t>Riforme dopo il verificarsi di una crisi.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/>
              <a:t>Procedure in caso di insolvenza del debito sovrano e migliori leggi fallimentari per il debito del settore privato. 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/>
              <a:t>Un </a:t>
            </a:r>
            <a:r>
              <a:rPr lang="it-IT" altLang="it-IT" dirty="0">
                <a:solidFill>
                  <a:srgbClr val="FF0000"/>
                </a:solidFill>
              </a:rPr>
              <a:t>ruolo maggiore o minore per il FMI come prestatore di ultima istanza </a:t>
            </a:r>
            <a:r>
              <a:rPr lang="it-IT" altLang="it-IT" dirty="0"/>
              <a:t>per governi, banche centrali e il settore privato.</a:t>
            </a:r>
          </a:p>
          <a:p>
            <a:pPr marL="457200" lvl="1" indent="0" eaLnBrk="1" hangingPunct="1"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it-IT" altLang="it-IT" dirty="0"/>
              <a:t> </a:t>
            </a:r>
            <a:r>
              <a:rPr lang="it-IT" altLang="it-IT" b="1" dirty="0">
                <a:latin typeface="Symbol" pitchFamily="2" charset="2"/>
              </a:rPr>
              <a:t>®</a:t>
            </a:r>
            <a:r>
              <a:rPr lang="it-IT" altLang="it-IT" dirty="0"/>
              <a:t>	Comportamento sleale vs. benefici dell’assicurazione    	prima e dopo il verificarsi di una crisi.</a:t>
            </a:r>
          </a:p>
        </p:txBody>
      </p:sp>
      <p:sp>
        <p:nvSpPr>
          <p:cNvPr id="94212" name="Segnaposto numero diapositiva 4">
            <a:extLst>
              <a:ext uri="{FF2B5EF4-FFF2-40B4-BE49-F238E27FC236}">
                <a16:creationId xmlns:a16="http://schemas.microsoft.com/office/drawing/2014/main" id="{3CA96C31-596D-E24F-8A4F-F58923B1B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71F2C1F-4559-6347-921D-F52FD18D1B2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0869694-1EEB-36DF-0817-5E9F30D77A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76F6B812-04E5-E049-B0F3-0D1404099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260350"/>
            <a:ext cx="8229600" cy="512763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Geografia, capitale umano e istituzioni </a:t>
            </a:r>
            <a:endParaRPr lang="en-US" altLang="it-IT" sz="280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7A5F0A3-84E9-5C4A-AEF1-FE9F78447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908050"/>
            <a:ext cx="8215313" cy="5329238"/>
          </a:xfrm>
        </p:spPr>
        <p:txBody>
          <a:bodyPr/>
          <a:lstStyle/>
          <a:p>
            <a:pPr marL="533400" indent="-533400" eaLnBrk="1" hangingPunct="1"/>
            <a:r>
              <a:rPr lang="it-IT" altLang="it-IT" sz="2400" dirty="0"/>
              <a:t>Che cosa provoca povertà o ricchezza?</a:t>
            </a:r>
          </a:p>
          <a:p>
            <a:pPr marL="533400" indent="-533400" eaLnBrk="1" hangingPunct="1">
              <a:buFontTx/>
              <a:buNone/>
            </a:pPr>
            <a:r>
              <a:rPr lang="it-IT" altLang="it-IT" sz="2400" dirty="0"/>
              <a:t>La </a:t>
            </a:r>
            <a:r>
              <a:rPr lang="it-IT" altLang="it-IT" sz="2400" dirty="0">
                <a:solidFill>
                  <a:srgbClr val="FF0000"/>
                </a:solidFill>
              </a:rPr>
              <a:t>geografia</a:t>
            </a:r>
            <a:r>
              <a:rPr lang="it-IT" altLang="it-IT" sz="2400" dirty="0"/>
              <a:t> è rilevante.</a:t>
            </a:r>
          </a:p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200" dirty="0"/>
              <a:t>Il commercio internazionale è importante per la </a:t>
            </a:r>
            <a:r>
              <a:rPr lang="it-IT" altLang="it-IT" sz="2200" dirty="0" smtClean="0"/>
              <a:t>crescita. </a:t>
            </a:r>
            <a:r>
              <a:rPr lang="it-IT" altLang="it-IT" sz="2200" dirty="0"/>
              <a:t>I</a:t>
            </a:r>
            <a:r>
              <a:rPr lang="it-IT" altLang="it-IT" sz="2200" dirty="0" smtClean="0"/>
              <a:t> </a:t>
            </a:r>
            <a:r>
              <a:rPr lang="it-IT" altLang="it-IT" sz="2200" dirty="0"/>
              <a:t>porti oceanici e la mancanza di barriere geografiche favoriscono il commercio con l’estero. </a:t>
            </a:r>
          </a:p>
          <a:p>
            <a:pPr marL="914400" lvl="1" indent="-457200" eaLnBrk="1" hangingPunct="1"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Ci si aspetta che le regioni senza accesso al mare</a:t>
            </a:r>
            <a:br>
              <a:rPr lang="it-IT" altLang="it-IT" dirty="0"/>
            </a:br>
            <a:r>
              <a:rPr lang="it-IT" altLang="it-IT" dirty="0"/>
              <a:t>e montagnose siano più povere. </a:t>
            </a:r>
          </a:p>
          <a:p>
            <a:pPr marL="533400" indent="-533400" eaLnBrk="1" hangingPunct="1">
              <a:buFont typeface="Times" pitchFamily="2" charset="0"/>
              <a:buAutoNum type="arabicPeriod" startAt="2"/>
            </a:pPr>
            <a:r>
              <a:rPr lang="it-IT" altLang="it-IT" sz="2200" dirty="0"/>
              <a:t>La geografia ha</a:t>
            </a:r>
            <a:r>
              <a:rPr lang="it-IT" altLang="it-IT" sz="2200" i="1" dirty="0"/>
              <a:t> </a:t>
            </a:r>
            <a:r>
              <a:rPr lang="it-IT" altLang="it-IT" sz="2200" dirty="0"/>
              <a:t>determinato</a:t>
            </a:r>
            <a:r>
              <a:rPr lang="it-IT" altLang="it-IT" sz="2200" i="1" dirty="0"/>
              <a:t> </a:t>
            </a:r>
            <a:r>
              <a:rPr lang="it-IT" altLang="it-IT" sz="2200" dirty="0"/>
              <a:t>le istituzioni, che possono giocare un ruolo importante nello sviluppo. </a:t>
            </a:r>
          </a:p>
          <a:p>
            <a:pPr marL="914400" lvl="1" indent="-457200" eaLnBrk="1" hangingPunct="1"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La geografia ha determinato la scelta degli Occidentali di istituire diritti di proprietà e di realizzare investimenti a lungo termine nelle colonie, cosa che ha </a:t>
            </a:r>
            <a:r>
              <a:rPr lang="it-IT" altLang="it-IT" sz="1900" dirty="0"/>
              <a:t>a sua volta influenzato la crescita economica.</a:t>
            </a:r>
          </a:p>
        </p:txBody>
      </p:sp>
      <p:sp>
        <p:nvSpPr>
          <p:cNvPr id="99332" name="Segnaposto numero diapositiva 4">
            <a:extLst>
              <a:ext uri="{FF2B5EF4-FFF2-40B4-BE49-F238E27FC236}">
                <a16:creationId xmlns:a16="http://schemas.microsoft.com/office/drawing/2014/main" id="{4CDAB3AE-229E-B643-B332-F1EE50D85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0376E2C-35F5-AE4C-8008-69FB5361104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BB423FE-F714-1395-4D59-05AC8CD88F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0A988F62-CC38-D941-AF86-D66F9AF14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Geografia, capitale umano e istituzioni 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EB2353F-0A0A-E743-B392-1A4BA7B6FF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812" y="1052512"/>
            <a:ext cx="8741667" cy="5112791"/>
          </a:xfrm>
        </p:spPr>
        <p:txBody>
          <a:bodyPr/>
          <a:lstStyle/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La geografia ha determinato l’eventualità che gli occidentali morissero di malaria o di altre malattie. Nelle località con un alto tasso di mortalità, istituirono pratiche e istituzioni basate su rapidi </a:t>
            </a:r>
            <a:r>
              <a:rPr lang="it-IT" altLang="it-IT" i="1" dirty="0">
                <a:solidFill>
                  <a:srgbClr val="FF0000"/>
                </a:solidFill>
              </a:rPr>
              <a:t>saccheggi delle risorse delle colonie, </a:t>
            </a:r>
            <a:r>
              <a:rPr lang="it-IT" altLang="it-IT" dirty="0">
                <a:solidFill>
                  <a:srgbClr val="FF0000"/>
                </a:solidFill>
              </a:rPr>
              <a:t>piuttosto che istituzioni che favorissero la crescita economica di lungo periodo.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Il saccheggio porta alla </a:t>
            </a:r>
            <a:r>
              <a:rPr lang="it-IT" altLang="it-IT" i="1" dirty="0">
                <a:solidFill>
                  <a:srgbClr val="FF0000"/>
                </a:solidFill>
              </a:rPr>
              <a:t>confisca della proprietà e alla corruzione, </a:t>
            </a:r>
            <a:r>
              <a:rPr lang="it-IT" altLang="it-IT" dirty="0">
                <a:solidFill>
                  <a:srgbClr val="FF0000"/>
                </a:solidFill>
              </a:rPr>
              <a:t>anche dopo l’indipendenza politica dall’Occidente</a:t>
            </a:r>
            <a:r>
              <a:rPr lang="it-IT" altLang="it-IT" dirty="0"/>
              <a:t>.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La geografia ha determinato la predisposizione delle economie locali </a:t>
            </a:r>
            <a:r>
              <a:rPr lang="it-IT" altLang="it-IT" i="1" dirty="0">
                <a:solidFill>
                  <a:srgbClr val="FF0000"/>
                </a:solidFill>
              </a:rPr>
              <a:t>all’agricoltura di piantagione, </a:t>
            </a:r>
            <a:r>
              <a:rPr lang="it-IT" altLang="it-IT" dirty="0">
                <a:solidFill>
                  <a:srgbClr val="FF0000"/>
                </a:solidFill>
              </a:rPr>
              <a:t>che favorisce le disuguaglianze di reddito e le disuguaglianze politiche</a:t>
            </a:r>
            <a:r>
              <a:rPr lang="it-IT" altLang="it-IT" dirty="0"/>
              <a:t>. In questo sistema, non si introducevano diritti di proprietà equi, e ciò ha impedito la crescita economica di lungo periodo. </a:t>
            </a:r>
            <a:endParaRPr lang="it-IT" altLang="it-IT" dirty="0" smtClean="0"/>
          </a:p>
          <a:p>
            <a:pPr marL="1588" lvl="1" indent="0" algn="ctr" eaLnBrk="1" hangingPunct="1">
              <a:buNone/>
            </a:pPr>
            <a:endParaRPr lang="it-IT" altLang="it-IT" b="1" i="1" dirty="0" smtClean="0"/>
          </a:p>
          <a:p>
            <a:pPr marL="1588" lvl="1" indent="0" algn="ctr" eaLnBrk="1" hangingPunct="1">
              <a:buNone/>
            </a:pPr>
            <a:r>
              <a:rPr lang="it-IT" altLang="it-IT" b="1" i="1" dirty="0" smtClean="0"/>
              <a:t>Siamo veramente sicuri che il problema sia la geografia?</a:t>
            </a:r>
            <a:endParaRPr lang="it-IT" altLang="it-IT" b="1" i="1" dirty="0"/>
          </a:p>
        </p:txBody>
      </p:sp>
      <p:sp>
        <p:nvSpPr>
          <p:cNvPr id="100356" name="Segnaposto numero diapositiva 4">
            <a:extLst>
              <a:ext uri="{FF2B5EF4-FFF2-40B4-BE49-F238E27FC236}">
                <a16:creationId xmlns:a16="http://schemas.microsoft.com/office/drawing/2014/main" id="{7F1D3C12-F6BA-1548-B8B2-33F90D253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31A4C2E-847E-F845-8C4E-B76888F16C3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0735040-597A-1A4E-D097-AFA59C415A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D41B57AB-2E64-1945-83D1-6D59FC995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Geografia, capitale umano e istituzioni 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8C35AA4-5CBA-C54C-9A19-C49AF64570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7402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2400" dirty="0"/>
              <a:t>Il capitale umano è rilevante.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Quando cresce il tasso di alfabetizzazione l’istruzione, le istituzioni economiche e politiche si sviluppano e favoriscono la crescita economica di lungo periodo. 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FF0000"/>
                </a:solidFill>
              </a:rPr>
              <a:t>Più che la geografia, la colonizzazione occidentale e l’agricoltura di piantagione, </a:t>
            </a:r>
            <a:r>
              <a:rPr lang="it-IT" altLang="it-IT" b="1" dirty="0">
                <a:solidFill>
                  <a:srgbClr val="FF0000"/>
                </a:solidFill>
              </a:rPr>
              <a:t>sono il grado di istruzione e altre forme di capitale umano (abilità) a determinare l’esistenza o la mancanza di diritti di proprietà, di mercati finanziari, di commercio internazionale e di altre istituzioni che stimolano la crescita economica</a:t>
            </a:r>
            <a:r>
              <a:rPr lang="it-IT" altLang="it-IT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1380" name="Segnaposto numero diapositiva 4">
            <a:extLst>
              <a:ext uri="{FF2B5EF4-FFF2-40B4-BE49-F238E27FC236}">
                <a16:creationId xmlns:a16="http://schemas.microsoft.com/office/drawing/2014/main" id="{6A01DDEB-9704-0144-A1E8-C4740C406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9457B04-7703-624B-AD37-DDCF5DE7C57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B6F735E-F61C-2E4F-4CAD-1E4CB4D1A5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olo 1">
            <a:extLst>
              <a:ext uri="{FF2B5EF4-FFF2-40B4-BE49-F238E27FC236}">
                <a16:creationId xmlns:a16="http://schemas.microsoft.com/office/drawing/2014/main" id="{C6C831A0-405C-F843-88C9-18949FDB9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r>
              <a:rPr lang="it-IT" altLang="it-IT"/>
              <a:t>I paradossi del capitale</a:t>
            </a:r>
          </a:p>
        </p:txBody>
      </p:sp>
      <p:sp>
        <p:nvSpPr>
          <p:cNvPr id="102402" name="Segnaposto contenuto 2">
            <a:extLst>
              <a:ext uri="{FF2B5EF4-FFF2-40B4-BE49-F238E27FC236}">
                <a16:creationId xmlns:a16="http://schemas.microsoft.com/office/drawing/2014/main" id="{44516DFD-CFE7-2942-B0AB-7D9C103E9F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052513"/>
            <a:ext cx="8229600" cy="5040312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it-IT" altLang="it-IT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sz="2400" dirty="0" smtClean="0"/>
              <a:t>Gli </a:t>
            </a:r>
            <a:r>
              <a:rPr lang="it-IT" altLang="it-IT" sz="2400" dirty="0"/>
              <a:t>sviluppi economici del XXI secolo hanno reso la struttura internazionale dei flussi di capitali paradossale. </a:t>
            </a:r>
            <a:r>
              <a:rPr lang="it-IT" altLang="it-IT" sz="2400" dirty="0">
                <a:solidFill>
                  <a:srgbClr val="FF0000"/>
                </a:solidFill>
              </a:rPr>
              <a:t>Il capitale non fluisce dai paesi ricchi ai paesi poveri, ma scorre in direzione opposta</a:t>
            </a:r>
            <a:r>
              <a:rPr lang="it-IT" altLang="it-IT" sz="2400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Il boom delle attività nei paesi ricchi ha stimolato i consumi e gli investimenti immobiliari</a:t>
            </a:r>
            <a:r>
              <a:rPr lang="it-IT" altLang="it-IT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dirty="0"/>
              <a:t>La rapida crescita dei paesi emergenti, e in modo particolare della Cina, ha spinto al rialzo i prezzi delle commodity, permettendo agli esportatori di materie prime relativamente poveri la registrazione di avanzi</a:t>
            </a:r>
            <a:r>
              <a:rPr lang="it-IT" altLang="it-IT" dirty="0" smtClean="0"/>
              <a:t>.</a:t>
            </a:r>
            <a:endParaRPr lang="it-IT" altLang="it-IT" dirty="0"/>
          </a:p>
        </p:txBody>
      </p:sp>
      <p:sp>
        <p:nvSpPr>
          <p:cNvPr id="102404" name="Segnaposto numero diapositiva 4">
            <a:extLst>
              <a:ext uri="{FF2B5EF4-FFF2-40B4-BE49-F238E27FC236}">
                <a16:creationId xmlns:a16="http://schemas.microsoft.com/office/drawing/2014/main" id="{35B20B64-B69F-004D-A405-7DC1171FF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6BB5E25-7814-EC46-A263-5F4B43FD761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F52B515-DF53-1AD1-FDCB-2BBBB441C5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Segnaposto numero diapositiva 4">
            <a:extLst>
              <a:ext uri="{FF2B5EF4-FFF2-40B4-BE49-F238E27FC236}">
                <a16:creationId xmlns:a16="http://schemas.microsoft.com/office/drawing/2014/main" id="{103C3C9F-0998-D845-AD56-FCB6A7C77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81AE04B-31B1-4B4E-A5ED-89E2F85F89C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103428" name="Titolo 1">
            <a:extLst>
              <a:ext uri="{FF2B5EF4-FFF2-40B4-BE49-F238E27FC236}">
                <a16:creationId xmlns:a16="http://schemas.microsoft.com/office/drawing/2014/main" id="{225DC532-2B31-A245-A4C4-D947EEE98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Saldi di conto corrente dei principali gruppi </a:t>
            </a:r>
            <a:br>
              <a:rPr lang="it-IT" altLang="it-IT" dirty="0"/>
            </a:br>
            <a:r>
              <a:rPr lang="it-IT" altLang="it-IT" dirty="0"/>
              <a:t>di paesi, 1970-2019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41D7147-5C41-BFE3-BCB0-12588BDED2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703D8F-716A-4D0B-8FEF-10B9C940A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2179074"/>
            <a:ext cx="8229600" cy="326026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F4FACBF3-34DD-9044-86AF-AC8DE7377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1D603D2-AB62-D94A-AFFF-FAA517B4FF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400"/>
              <a:t>Alcuni paesi sono cresciuti rapidamente a partire dal 1960, ma altri sono rimasti fermi e poveri. </a:t>
            </a:r>
          </a:p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400"/>
              <a:t>Molti paesi poveri hanno un diffuso controllo pubblico dell’economia, politiche fiscali e monetarie non sostenibili, assenza di mercati finanziari, debole applicazione delle leggi economiche, molta corruzione e bassi livelli di istruzione. </a:t>
            </a:r>
          </a:p>
        </p:txBody>
      </p:sp>
      <p:sp>
        <p:nvSpPr>
          <p:cNvPr id="104452" name="Segnaposto numero diapositiva 4">
            <a:extLst>
              <a:ext uri="{FF2B5EF4-FFF2-40B4-BE49-F238E27FC236}">
                <a16:creationId xmlns:a16="http://schemas.microsoft.com/office/drawing/2014/main" id="{D714A4F6-E831-B644-8B46-53EC57AF70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CAE1C57-F415-4642-B094-1BEC19DC7FA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12BD561-7322-FF1F-243A-2DA812120E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5666014F-08C8-154A-B5D1-38801E1F6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F4204B7-87BD-4046-904D-3B69AF2F9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229600" cy="4525963"/>
          </a:xfrm>
        </p:spPr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 startAt="3"/>
            </a:pPr>
            <a:endParaRPr lang="it-IT" altLang="it-IT" sz="2400" dirty="0" smtClean="0"/>
          </a:p>
          <a:p>
            <a:pPr marL="533400" indent="-533400" eaLnBrk="1" hangingPunct="1">
              <a:buFont typeface="Times" pitchFamily="2" charset="0"/>
              <a:buAutoNum type="arabicPeriod" startAt="3"/>
            </a:pPr>
            <a:r>
              <a:rPr lang="it-IT" altLang="it-IT" sz="2400" dirty="0" smtClean="0"/>
              <a:t>Molti </a:t>
            </a:r>
            <a:r>
              <a:rPr lang="it-IT" altLang="it-IT" sz="2400" dirty="0"/>
              <a:t>PVS hanno preso a prestito molto dai mercati internazionali dei capitali e alcuni hanno subìto periodiche crisi del debito sovrano, della bilancia dei pagamenti e bancarie. </a:t>
            </a:r>
          </a:p>
          <a:p>
            <a:pPr marL="533400" indent="-533400" eaLnBrk="1" hangingPunct="1">
              <a:buFont typeface="Times" pitchFamily="2" charset="0"/>
              <a:buAutoNum type="arabicPeriod" startAt="3"/>
            </a:pPr>
            <a:r>
              <a:rPr lang="it-IT" altLang="it-IT" sz="2400" dirty="0"/>
              <a:t>Tali crisi possono autorealizzarsi, e ogni crisi può portare a un’altra all’interno di un paese o in un altro paese (contagio). </a:t>
            </a:r>
          </a:p>
        </p:txBody>
      </p:sp>
      <p:sp>
        <p:nvSpPr>
          <p:cNvPr id="105476" name="Segnaposto numero diapositiva 4">
            <a:extLst>
              <a:ext uri="{FF2B5EF4-FFF2-40B4-BE49-F238E27FC236}">
                <a16:creationId xmlns:a16="http://schemas.microsoft.com/office/drawing/2014/main" id="{8189E3EF-C22A-C34E-A637-21A7399D6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5D81E61-8BE7-9746-B232-25212A58F0EF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4FDDCD0-4403-36FB-2215-B606CC1D54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BFB1224F-4FC5-AE47-AAB1-6467AB89A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962BF9B-334A-AB4F-9405-8A03A12362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+mj-lt"/>
              <a:buAutoNum type="arabicPeriod" startAt="5"/>
            </a:pPr>
            <a:r>
              <a:rPr lang="it-IT" altLang="it-IT" sz="2400" dirty="0" smtClean="0"/>
              <a:t>La </a:t>
            </a:r>
            <a:r>
              <a:rPr lang="it-IT" altLang="it-IT" sz="2400" dirty="0"/>
              <a:t>dollarizzazione è la sostituzione della valuta domestica con il dollaro USA. </a:t>
            </a:r>
          </a:p>
          <a:p>
            <a:pPr marL="609600" indent="-609600" eaLnBrk="1" hangingPunct="1">
              <a:buFont typeface="Times" pitchFamily="2" charset="0"/>
              <a:buAutoNum type="arabicPeriod" startAt="5"/>
            </a:pPr>
            <a:r>
              <a:rPr lang="it-IT" altLang="it-IT" sz="2400" dirty="0"/>
              <a:t>Fissare il cambio può portare a crisi finanziarie se il paese non vuole attuare politiche monetarie e fiscali restrittive. </a:t>
            </a:r>
          </a:p>
        </p:txBody>
      </p:sp>
      <p:sp>
        <p:nvSpPr>
          <p:cNvPr id="106500" name="Segnaposto numero diapositiva 4">
            <a:extLst>
              <a:ext uri="{FF2B5EF4-FFF2-40B4-BE49-F238E27FC236}">
                <a16:creationId xmlns:a16="http://schemas.microsoft.com/office/drawing/2014/main" id="{6D00AF08-5F62-8F43-8D06-593112206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D3D7536-FEB0-D540-B40F-FC83F809076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FFC8B1A-C389-649A-458D-9FFA99EC0D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F31FB439-C4D0-FF4A-A82A-D1C1088B4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207A7C5-986B-DB40-A7F0-A2D88F2801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+mj-lt"/>
              <a:buAutoNum type="arabicPeriod" startAt="7"/>
            </a:pPr>
            <a:r>
              <a:rPr lang="it-IT" altLang="it-IT" sz="2400" dirty="0"/>
              <a:t>La debole applicazione delle regolamentazioni finanziarie causa il comportamento sleale e può portare a una crisi bancaria, specialmente con liberi movimenti dei capitali. 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 startAt="7"/>
            </a:pPr>
            <a:r>
              <a:rPr lang="it-IT" altLang="it-IT" sz="2400" dirty="0"/>
              <a:t>La geografia e il capitale umano possono influenzare le istituzioni economiche e politiche, le quali a loro volta possono influenzare la crescita economica di lungo periodo. </a:t>
            </a:r>
          </a:p>
        </p:txBody>
      </p:sp>
      <p:sp>
        <p:nvSpPr>
          <p:cNvPr id="107524" name="Segnaposto numero diapositiva 4">
            <a:extLst>
              <a:ext uri="{FF2B5EF4-FFF2-40B4-BE49-F238E27FC236}">
                <a16:creationId xmlns:a16="http://schemas.microsoft.com/office/drawing/2014/main" id="{ACC2164C-2FE3-A34E-8B8F-E50ECD73F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6E28E46-8D04-3547-85BB-07B1B7C51C2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FD44B75-3FB2-8F7F-E7A2-9E0CD609B9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CE11B5C3-16D7-D141-A7E2-4DE668C5A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Paesi ricchi e paesi poveri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328FB21-B048-5A43-8813-D98F0F6C70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322388"/>
            <a:ext cx="78359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 dirty="0"/>
              <a:t>Mentre alcuni paesi precedentemente a medio</a:t>
            </a:r>
            <a:br>
              <a:rPr lang="it-IT" altLang="it-IT" sz="2400" dirty="0"/>
            </a:br>
            <a:r>
              <a:rPr lang="it-IT" altLang="it-IT" sz="2400" dirty="0"/>
              <a:t>o basso reddito sono cresciuti più rapidamente delle economie ad alto reddito e perciò hanno “recuperato” sui paesi ad alto reddito, altri si sono indeboliti.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dirty="0"/>
              <a:t>Vi è stata </a:t>
            </a:r>
            <a:r>
              <a:rPr lang="it-IT" altLang="it-IT" b="1" dirty="0"/>
              <a:t>convergenza</a:t>
            </a:r>
            <a:r>
              <a:rPr lang="it-IT" altLang="it-IT" dirty="0"/>
              <a:t> tra i livelli di reddito dei paesi ad alto reddito e di alcuni paesi a medio e basso reddito.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dirty="0"/>
              <a:t>Ma parte dei paesi più poveri ha avuto i </a:t>
            </a:r>
            <a:r>
              <a:rPr lang="it-IT" altLang="it-IT" i="1" dirty="0"/>
              <a:t>tassi di crescita </a:t>
            </a:r>
            <a:r>
              <a:rPr lang="it-IT" altLang="it-IT" dirty="0"/>
              <a:t>più bassi.</a:t>
            </a:r>
          </a:p>
        </p:txBody>
      </p:sp>
      <p:sp>
        <p:nvSpPr>
          <p:cNvPr id="46083" name="Segnaposto numero diapositiva 4">
            <a:extLst>
              <a:ext uri="{FF2B5EF4-FFF2-40B4-BE49-F238E27FC236}">
                <a16:creationId xmlns:a16="http://schemas.microsoft.com/office/drawing/2014/main" id="{0EA9F39C-564A-BE42-BAD4-7906422B0223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DACDB55D-499E-E14D-84A3-BC01A53DF76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46084" name="Segnaposto piè di pagina 3">
            <a:extLst>
              <a:ext uri="{FF2B5EF4-FFF2-40B4-BE49-F238E27FC236}">
                <a16:creationId xmlns:a16="http://schemas.microsoft.com/office/drawing/2014/main" id="{7F2C6E45-273D-A149-AEC9-E3860A3C1EED}"/>
              </a:ext>
            </a:extLst>
          </p:cNvPr>
          <p:cNvSpPr txBox="1">
            <a:spLocks/>
          </p:cNvSpPr>
          <p:nvPr/>
        </p:nvSpPr>
        <p:spPr bwMode="gray">
          <a:xfrm>
            <a:off x="500063" y="6500813"/>
            <a:ext cx="49847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0048A12-D61D-A646-5913-518B45146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6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2E7008-E0C0-43FE-27DF-D4E5C4D30D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>
            <a:extLst>
              <a:ext uri="{FF2B5EF4-FFF2-40B4-BE49-F238E27FC236}">
                <a16:creationId xmlns:a16="http://schemas.microsoft.com/office/drawing/2014/main" id="{2975E020-21EA-9648-83F6-CE8360FE8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188913"/>
            <a:ext cx="8229600" cy="647700"/>
          </a:xfrm>
        </p:spPr>
        <p:txBody>
          <a:bodyPr/>
          <a:lstStyle/>
          <a:p>
            <a:pPr eaLnBrk="1" hangingPunct="1"/>
            <a:r>
              <a:rPr lang="it-IT" altLang="it-IT" sz="2000" b="0" dirty="0"/>
              <a:t>Tabella 11.2  </a:t>
            </a:r>
            <a:r>
              <a:rPr lang="it-IT" altLang="it-IT" sz="2000" dirty="0"/>
              <a:t>Prodotto pro capite in alcuni paesi,</a:t>
            </a:r>
            <a:br>
              <a:rPr lang="it-IT" altLang="it-IT" sz="2000" dirty="0"/>
            </a:br>
            <a:r>
              <a:rPr lang="it-IT" altLang="it-IT" sz="2000" dirty="0"/>
              <a:t>1960-2010 (in dollari USA del 2017)</a:t>
            </a:r>
          </a:p>
        </p:txBody>
      </p:sp>
      <p:sp>
        <p:nvSpPr>
          <p:cNvPr id="47107" name="Segnaposto numero diapositiva 4">
            <a:extLst>
              <a:ext uri="{FF2B5EF4-FFF2-40B4-BE49-F238E27FC236}">
                <a16:creationId xmlns:a16="http://schemas.microsoft.com/office/drawing/2014/main" id="{FF6FF3D3-9458-0B4D-B7B7-D8951AB6E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6F52704-89EC-E941-A23D-3922124E6A6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0B3F22E-B510-57CD-CBF7-4ECBBB67CC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4EB8BB2-F151-4E55-982F-5F3EFD114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166018"/>
            <a:ext cx="3960440" cy="491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8</a:t>
            </a:fld>
            <a:endParaRPr lang="en-US" alt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877659"/>
              </p:ext>
            </p:extLst>
          </p:nvPr>
        </p:nvGraphicFramePr>
        <p:xfrm>
          <a:off x="0" y="-8465"/>
          <a:ext cx="9036495" cy="686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93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id="{CE7F72FA-1A35-5445-BC3B-B38C9D812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 b="0" dirty="0"/>
              <a:t>Figura 11.1 </a:t>
            </a:r>
            <a:r>
              <a:rPr lang="it-IT" altLang="it-IT" dirty="0"/>
              <a:t>I Paesi più ricchi sono diventati meno importanti per la crescita del PIL </a:t>
            </a:r>
            <a:r>
              <a:rPr lang="it-IT" altLang="it-IT" dirty="0" smtClean="0"/>
              <a:t>globale</a:t>
            </a:r>
            <a:endParaRPr lang="it-IT" altLang="it-IT" dirty="0"/>
          </a:p>
        </p:txBody>
      </p:sp>
      <p:sp>
        <p:nvSpPr>
          <p:cNvPr id="52227" name="Segnaposto numero diapositiva 4">
            <a:extLst>
              <a:ext uri="{FF2B5EF4-FFF2-40B4-BE49-F238E27FC236}">
                <a16:creationId xmlns:a16="http://schemas.microsoft.com/office/drawing/2014/main" id="{E5569126-1D24-7347-8013-C936DD306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D56AEFF-5ECE-B347-869B-78208C76B0C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1989F9-2978-D99C-7CF9-8BD0BD115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B6C90A9-AFDC-4480-99AA-EAA003AAD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58" y="1546225"/>
            <a:ext cx="72833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4418</Words>
  <Application>Microsoft Office PowerPoint</Application>
  <PresentationFormat>Presentazione su schermo (4:3)</PresentationFormat>
  <Paragraphs>376</Paragraphs>
  <Slides>59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59</vt:i4>
      </vt:variant>
    </vt:vector>
  </HeadingPairs>
  <TitlesOfParts>
    <vt:vector size="71" baseType="lpstr">
      <vt:lpstr>ＭＳ Ｐゴシック</vt:lpstr>
      <vt:lpstr>ＭＳ Ｐゴシック</vt:lpstr>
      <vt:lpstr>Arial</vt:lpstr>
      <vt:lpstr>Courier New</vt:lpstr>
      <vt:lpstr>Open Sans</vt:lpstr>
      <vt:lpstr>Symbol</vt:lpstr>
      <vt:lpstr>Times</vt:lpstr>
      <vt:lpstr>Verdana</vt:lpstr>
      <vt:lpstr>Custom Design</vt:lpstr>
      <vt:lpstr>1_Custom Design</vt:lpstr>
      <vt:lpstr>2_Custom Design</vt:lpstr>
      <vt:lpstr>3_Custom Design</vt:lpstr>
      <vt:lpstr>Presentazione standard di PowerPoint</vt:lpstr>
      <vt:lpstr>Struttura della presentazione</vt:lpstr>
      <vt:lpstr>Struttura della presentazione</vt:lpstr>
      <vt:lpstr>Introduzione</vt:lpstr>
      <vt:lpstr>Paesi ricchi e paesi poveri</vt:lpstr>
      <vt:lpstr>Paesi ricchi e paesi poveri </vt:lpstr>
      <vt:lpstr>Tabella 11.2  Prodotto pro capite in alcuni paesi, 1960-2010 (in dollari USA del 2017)</vt:lpstr>
      <vt:lpstr>Presentazione standard di PowerPoint</vt:lpstr>
      <vt:lpstr>Figura 11.1 I Paesi più ricchi sono diventati meno importanti per la crescita del PIL globale</vt:lpstr>
      <vt:lpstr>Figura 11.1 Dati più recenti: WEO October 2025</vt:lpstr>
      <vt:lpstr>Caratteristiche dei PVS</vt:lpstr>
      <vt:lpstr>Caratteristiche dei PVS</vt:lpstr>
      <vt:lpstr>Caratteristiche dei PVS</vt:lpstr>
      <vt:lpstr>Caratteristiche dei PVS</vt:lpstr>
      <vt:lpstr>Figura 11.2 Corruzione e PIL pro capite</vt:lpstr>
      <vt:lpstr>Prestiti e debiti dei PVS</vt:lpstr>
      <vt:lpstr>Tabella 11.3  Saldi cumulati del conto corrente dei maggiori esportatori di petrolio, di altri paesi in via di sviluppo  e dei paesi avanzati, 1973-2019 (miliardi di dollari)</vt:lpstr>
      <vt:lpstr>Prestiti e debiti dei PVS </vt:lpstr>
      <vt:lpstr>Prestiti e debiti dei PVS </vt:lpstr>
      <vt:lpstr>Prestiti e debiti dei PVS </vt:lpstr>
      <vt:lpstr>Prestiti e debiti dei PVS </vt:lpstr>
      <vt:lpstr>Prestiti e debiti dei PVS</vt:lpstr>
      <vt:lpstr>Prestiti e debiti dei PVS</vt:lpstr>
      <vt:lpstr>Forme alternative di finanziamento</vt:lpstr>
      <vt:lpstr>Forme alternative di finanziamento</vt:lpstr>
      <vt:lpstr>Forme alternative di finanziamento</vt:lpstr>
      <vt:lpstr>Le crisi finanziarie dell’America Latina</vt:lpstr>
      <vt:lpstr>Le crisi finanziarie dell’America Latina </vt:lpstr>
      <vt:lpstr>Le crisi finanziarie dell’America Latina </vt:lpstr>
      <vt:lpstr>Le crisi finanziarie dell’America Latina </vt:lpstr>
      <vt:lpstr>Le crisi finanziarie dell’America Latina </vt:lpstr>
      <vt:lpstr>Le crisi finanziarie dell’America Latina </vt:lpstr>
      <vt:lpstr>Le crisi finanziarie dell’America Latina </vt:lpstr>
      <vt:lpstr>Le crisi finanziarie dell’America Latina </vt:lpstr>
      <vt:lpstr>Le crisi finanziarie dell’America Latina </vt:lpstr>
      <vt:lpstr>Le crisi finanziarie dell’America Latina </vt:lpstr>
      <vt:lpstr>PVS e riserve internazionali</vt:lpstr>
      <vt:lpstr>Riserve internazionali detenute dai paesi in via di sviluppo</vt:lpstr>
      <vt:lpstr>Le crisi finanziarie dell’Asia orientale</vt:lpstr>
      <vt:lpstr>Le crisi finanziarie dell’Asia orientale </vt:lpstr>
      <vt:lpstr>Conto corrente dei paesi dell’Asia Orientale (medie annue, % del PIL)</vt:lpstr>
      <vt:lpstr>Le crisi finanziarie dell’Asia orientale </vt:lpstr>
      <vt:lpstr>Le crisi finanziarie dell’Asia orientale </vt:lpstr>
      <vt:lpstr>Le crisi finanziarie dell’Asia orientale </vt:lpstr>
      <vt:lpstr>Le crisi finanziarie dell’Asia orientale </vt:lpstr>
      <vt:lpstr>Lezioni dalle crisi</vt:lpstr>
      <vt:lpstr>Lezioni dalle crisi </vt:lpstr>
      <vt:lpstr>Lezioni dalle crisi </vt:lpstr>
      <vt:lpstr>Potenziali riforme</vt:lpstr>
      <vt:lpstr>Potenziali riforme </vt:lpstr>
      <vt:lpstr>Geografia, capitale umano e istituzioni </vt:lpstr>
      <vt:lpstr>Geografia, capitale umano e istituzioni </vt:lpstr>
      <vt:lpstr>Geografia, capitale umano e istituzioni </vt:lpstr>
      <vt:lpstr>I paradossi del capitale</vt:lpstr>
      <vt:lpstr>Saldi di conto corrente dei principali gruppi  di paesi, 1970-2019</vt:lpstr>
      <vt:lpstr>Riassunto</vt:lpstr>
      <vt:lpstr>Riassunto </vt:lpstr>
      <vt:lpstr>Riassunto </vt:lpstr>
      <vt:lpstr>Riassunto </vt:lpstr>
    </vt:vector>
  </TitlesOfParts>
  <Company>© 2012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Marco Giansoldati</cp:lastModifiedBy>
  <cp:revision>565</cp:revision>
  <dcterms:created xsi:type="dcterms:W3CDTF">2005-08-05T21:46:31Z</dcterms:created>
  <dcterms:modified xsi:type="dcterms:W3CDTF">2025-11-28T13:52:50Z</dcterms:modified>
</cp:coreProperties>
</file>