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8" r:id="rId2"/>
    <p:sldId id="259" r:id="rId3"/>
    <p:sldId id="260" r:id="rId4"/>
    <p:sldId id="261" r:id="rId5"/>
    <p:sldId id="262" r:id="rId6"/>
    <p:sldId id="263" r:id="rId7"/>
    <p:sldId id="264" r:id="rId8"/>
    <p:sldId id="266" r:id="rId9"/>
    <p:sldId id="265" r:id="rId10"/>
    <p:sldId id="267" r:id="rId11"/>
    <p:sldId id="268" r:id="rId12"/>
    <p:sldId id="269" r:id="rId13"/>
    <p:sldId id="270" r:id="rId14"/>
    <p:sldId id="271" r:id="rId15"/>
    <p:sldId id="272" r:id="rId16"/>
    <p:sldId id="284" r:id="rId17"/>
    <p:sldId id="273" r:id="rId18"/>
    <p:sldId id="274" r:id="rId19"/>
    <p:sldId id="275" r:id="rId20"/>
    <p:sldId id="285" r:id="rId21"/>
    <p:sldId id="276" r:id="rId22"/>
    <p:sldId id="286" r:id="rId23"/>
    <p:sldId id="287" r:id="rId24"/>
    <p:sldId id="278" r:id="rId25"/>
    <p:sldId id="288" r:id="rId26"/>
    <p:sldId id="279" r:id="rId27"/>
    <p:sldId id="280" r:id="rId28"/>
    <p:sldId id="281" r:id="rId29"/>
    <p:sldId id="282" r:id="rId30"/>
    <p:sldId id="283"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68"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03/12/2025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03/12/2025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2024</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XI. Risparmio, accumulazione di capitale e produzione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2793C3-37E4-4B38-A9F0-BA03D594025C}"/>
              </a:ext>
            </a:extLst>
          </p:cNvPr>
          <p:cNvSpPr>
            <a:spLocks noGrp="1"/>
          </p:cNvSpPr>
          <p:nvPr>
            <p:ph type="ctrTitle"/>
          </p:nvPr>
        </p:nvSpPr>
        <p:spPr/>
        <p:txBody>
          <a:bodyPr/>
          <a:lstStyle/>
          <a:p>
            <a:r>
              <a:rPr lang="it-IT" dirty="0"/>
              <a:t>Capitolo XI</a:t>
            </a:r>
          </a:p>
        </p:txBody>
      </p:sp>
      <p:sp>
        <p:nvSpPr>
          <p:cNvPr id="3" name="Sottotitolo 2">
            <a:extLst>
              <a:ext uri="{FF2B5EF4-FFF2-40B4-BE49-F238E27FC236}">
                <a16:creationId xmlns:a16="http://schemas.microsoft.com/office/drawing/2014/main" id="{7BA756C1-249D-46F8-AC6C-2FE12AC22400}"/>
              </a:ext>
            </a:extLst>
          </p:cNvPr>
          <p:cNvSpPr>
            <a:spLocks noGrp="1"/>
          </p:cNvSpPr>
          <p:nvPr>
            <p:ph type="subTitle" idx="1"/>
          </p:nvPr>
        </p:nvSpPr>
        <p:spPr/>
        <p:txBody>
          <a:bodyPr/>
          <a:lstStyle/>
          <a:p>
            <a:r>
              <a:rPr lang="it-IT" dirty="0"/>
              <a:t>Risparmio, accumulazione di capitale e produzione</a:t>
            </a:r>
          </a:p>
        </p:txBody>
      </p:sp>
      <p:sp>
        <p:nvSpPr>
          <p:cNvPr id="4" name="Segnaposto numero diapositiva 3">
            <a:extLst>
              <a:ext uri="{FF2B5EF4-FFF2-40B4-BE49-F238E27FC236}">
                <a16:creationId xmlns:a16="http://schemas.microsoft.com/office/drawing/2014/main" id="{C05E6C8E-AF0C-4606-83EB-2572C14385BF}"/>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304396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2.2 Tasso di risparmio e produzione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457200" y="992143"/>
            <a:ext cx="8686800" cy="4953000"/>
          </a:xfrm>
        </p:spPr>
        <p:txBody>
          <a:bodyPr>
            <a:normAutofit/>
          </a:bodyPr>
          <a:lstStyle/>
          <a:p>
            <a:pPr marL="457200" indent="-457200">
              <a:buFontTx/>
              <a:buNone/>
              <a:defRPr/>
            </a:pPr>
            <a:r>
              <a:rPr lang="it-IT" sz="2400" dirty="0"/>
              <a:t>L’analisi condotta finora ci suggerisce 3 conclusioni:</a:t>
            </a:r>
          </a:p>
          <a:p>
            <a:pPr marL="457200" indent="-457200">
              <a:buFontTx/>
              <a:buNone/>
              <a:defRPr/>
            </a:pPr>
            <a:endParaRPr lang="it-IT" sz="2400" dirty="0"/>
          </a:p>
          <a:p>
            <a:pPr marL="457200" indent="-457200">
              <a:buFont typeface="+mj-lt"/>
              <a:buAutoNum type="arabicPeriod"/>
              <a:defRPr/>
            </a:pPr>
            <a:r>
              <a:rPr lang="it-IT" sz="2400" dirty="0">
                <a:solidFill>
                  <a:srgbClr val="FF0000"/>
                </a:solidFill>
              </a:rPr>
              <a:t>il tasso di risparmio non ha alcun effetto sul tasso di crescita di lungo periodo del prodotto per lavoratore, che è pari a zero</a:t>
            </a:r>
            <a:r>
              <a:rPr lang="it-IT" sz="2400" dirty="0"/>
              <a:t>;</a:t>
            </a:r>
          </a:p>
          <a:p>
            <a:pPr marL="457200" indent="-457200">
              <a:buFont typeface="+mj-lt"/>
              <a:buAutoNum type="arabicPeriod"/>
              <a:defRPr/>
            </a:pPr>
            <a:endParaRPr lang="it-IT" sz="2400" dirty="0"/>
          </a:p>
          <a:p>
            <a:pPr marL="457200" indent="-457200">
              <a:buFont typeface="+mj-lt"/>
              <a:buAutoNum type="arabicPeriod"/>
              <a:defRPr/>
            </a:pPr>
            <a:r>
              <a:rPr lang="it-IT" sz="2400" dirty="0">
                <a:solidFill>
                  <a:srgbClr val="FF0000"/>
                </a:solidFill>
              </a:rPr>
              <a:t>tuttavia il tasso di risparmio determina il livello di prodotto per lavoratore nel lungo periodo</a:t>
            </a:r>
            <a:r>
              <a:rPr lang="it-IT" sz="2400" dirty="0"/>
              <a:t>;</a:t>
            </a:r>
          </a:p>
          <a:p>
            <a:pPr marL="457200" indent="-457200">
              <a:buFont typeface="+mj-lt"/>
              <a:buAutoNum type="arabicPeriod"/>
              <a:defRPr/>
            </a:pPr>
            <a:endParaRPr lang="it-IT" sz="2400" dirty="0"/>
          </a:p>
          <a:p>
            <a:pPr marL="457200" indent="-457200">
              <a:buFont typeface="+mj-lt"/>
              <a:buAutoNum type="arabicPeriod"/>
              <a:defRPr/>
            </a:pPr>
            <a:r>
              <a:rPr lang="it-IT" sz="2400" dirty="0">
                <a:solidFill>
                  <a:srgbClr val="FF0000"/>
                </a:solidFill>
              </a:rPr>
              <a:t>un aumento del tasso di risparmio porterà a una crescita maggiore per un certo periodo di tempo, ma non per sempre</a:t>
            </a:r>
          </a:p>
          <a:p>
            <a:pPr marL="0" indent="-182563">
              <a:buFontTx/>
              <a:buNone/>
              <a:defRPr/>
            </a:pPr>
            <a:endParaRPr lang="it-IT" sz="2400" dirty="0">
              <a:solidFill>
                <a:srgbClr val="002060"/>
              </a:solidFill>
            </a:endParaRP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10</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30296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2.2 Tasso di risparmio e produzione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354359" y="958272"/>
            <a:ext cx="8435280" cy="814544"/>
          </a:xfrm>
        </p:spPr>
        <p:txBody>
          <a:bodyPr>
            <a:normAutofit/>
          </a:bodyPr>
          <a:lstStyle/>
          <a:p>
            <a:pPr marL="0" indent="-457200">
              <a:buFontTx/>
              <a:buNone/>
              <a:defRPr/>
            </a:pPr>
            <a:r>
              <a:rPr lang="it-IT" sz="2200" dirty="0"/>
              <a:t>Un paese con un maggior tasso di risparmio raggiunge un maggior livello della produzione per lavoratore in stato stazionario</a:t>
            </a:r>
            <a:endParaRPr lang="it-IT" sz="2200" dirty="0">
              <a:solidFill>
                <a:srgbClr val="002060"/>
              </a:solidFill>
            </a:endParaRP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11</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10" name="Immagine 9">
            <a:extLst>
              <a:ext uri="{FF2B5EF4-FFF2-40B4-BE49-F238E27FC236}">
                <a16:creationId xmlns:a16="http://schemas.microsoft.com/office/drawing/2014/main" id="{C03F2FBE-26FB-3266-86F8-3CD62FE5E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31" y="1772816"/>
            <a:ext cx="8102632" cy="3848750"/>
          </a:xfrm>
          <a:prstGeom prst="rect">
            <a:avLst/>
          </a:prstGeom>
        </p:spPr>
      </p:pic>
    </p:spTree>
    <p:extLst>
      <p:ext uri="{BB962C8B-B14F-4D97-AF65-F5344CB8AC3E}">
        <p14:creationId xmlns:p14="http://schemas.microsoft.com/office/powerpoint/2010/main" val="156981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2.2 Tasso di risparmio e produzione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251520" y="992143"/>
            <a:ext cx="8686800" cy="946104"/>
          </a:xfrm>
        </p:spPr>
        <p:txBody>
          <a:bodyPr>
            <a:normAutofit/>
          </a:bodyPr>
          <a:lstStyle/>
          <a:p>
            <a:pPr marL="0" indent="-457200">
              <a:buFontTx/>
              <a:buNone/>
              <a:defRPr/>
            </a:pPr>
            <a:r>
              <a:rPr lang="it-IT" sz="2200" dirty="0"/>
              <a:t>Gli effetti di un aumento del tasso di risparmio sul prodotto per lavoratore.</a:t>
            </a:r>
            <a:endParaRPr lang="it-IT" sz="2200" dirty="0">
              <a:solidFill>
                <a:srgbClr val="002060"/>
              </a:solidFill>
            </a:endParaRP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12</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7" name="Immagine 6">
            <a:extLst>
              <a:ext uri="{FF2B5EF4-FFF2-40B4-BE49-F238E27FC236}">
                <a16:creationId xmlns:a16="http://schemas.microsoft.com/office/drawing/2014/main" id="{74B13A3D-31B1-C7F0-087F-7D2DF8DA4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39" y="1759431"/>
            <a:ext cx="8023720" cy="3837108"/>
          </a:xfrm>
          <a:prstGeom prst="rect">
            <a:avLst/>
          </a:prstGeom>
        </p:spPr>
      </p:pic>
    </p:spTree>
    <p:extLst>
      <p:ext uri="{BB962C8B-B14F-4D97-AF65-F5344CB8AC3E}">
        <p14:creationId xmlns:p14="http://schemas.microsoft.com/office/powerpoint/2010/main" val="266436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2.2 Tasso di risparmio e produzione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457200" y="992143"/>
            <a:ext cx="8229600" cy="1010935"/>
          </a:xfrm>
        </p:spPr>
        <p:txBody>
          <a:bodyPr>
            <a:normAutofit/>
          </a:bodyPr>
          <a:lstStyle/>
          <a:p>
            <a:pPr marL="0" indent="-457200">
              <a:buFontTx/>
              <a:buNone/>
              <a:defRPr/>
            </a:pPr>
            <a:r>
              <a:rPr lang="it-IT" sz="2400" dirty="0"/>
              <a:t>Gli effetti di un aumento del tasso di risparmio sul prodotto per lavoratore in un’economia con progresso tecnologico.</a:t>
            </a:r>
          </a:p>
          <a:p>
            <a:pPr marL="0" indent="-182563">
              <a:buFontTx/>
              <a:buNone/>
              <a:defRPr/>
            </a:pPr>
            <a:endParaRPr lang="it-IT" sz="2400" dirty="0">
              <a:solidFill>
                <a:srgbClr val="002060"/>
              </a:solidFill>
            </a:endParaRP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13</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8" name="Immagine 7">
            <a:extLst>
              <a:ext uri="{FF2B5EF4-FFF2-40B4-BE49-F238E27FC236}">
                <a16:creationId xmlns:a16="http://schemas.microsoft.com/office/drawing/2014/main" id="{17B8CD91-492B-F381-A722-066D58583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83" y="1931022"/>
            <a:ext cx="8460432" cy="3595684"/>
          </a:xfrm>
          <a:prstGeom prst="rect">
            <a:avLst/>
          </a:prstGeom>
        </p:spPr>
      </p:pic>
    </p:spTree>
    <p:extLst>
      <p:ext uri="{BB962C8B-B14F-4D97-AF65-F5344CB8AC3E}">
        <p14:creationId xmlns:p14="http://schemas.microsoft.com/office/powerpoint/2010/main" val="248442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2.3 Tasso di risparmio e consumo</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179512" y="992143"/>
            <a:ext cx="8964488" cy="4953000"/>
          </a:xfrm>
        </p:spPr>
        <p:txBody>
          <a:bodyPr>
            <a:normAutofit/>
          </a:bodyPr>
          <a:lstStyle/>
          <a:p>
            <a:pPr marL="0" indent="-182563">
              <a:buFontTx/>
              <a:buNone/>
              <a:defRPr/>
            </a:pPr>
            <a:r>
              <a:rPr lang="it-IT" sz="2400" dirty="0"/>
              <a:t>Il governo può utilizzare vari strumenti per influenzare il tasso di risparmio, modificando il risparmio pubblico e/o usare le imposte per influenzare quello privato.</a:t>
            </a:r>
          </a:p>
          <a:p>
            <a:pPr marL="182563" indent="-182563">
              <a:buFontTx/>
              <a:buNone/>
              <a:defRPr/>
            </a:pPr>
            <a:endParaRPr lang="it-IT" sz="2400" dirty="0"/>
          </a:p>
          <a:p>
            <a:pPr marL="182563" indent="-182563">
              <a:buFontTx/>
              <a:buNone/>
              <a:defRPr/>
            </a:pPr>
            <a:r>
              <a:rPr lang="it-IT" sz="2400" dirty="0"/>
              <a:t>Ma a quale tasso di risparmio dovrebbe ambire?</a:t>
            </a:r>
          </a:p>
          <a:p>
            <a:pPr marL="182563" indent="-182563">
              <a:buFontTx/>
              <a:buNone/>
              <a:defRPr/>
            </a:pPr>
            <a:endParaRPr lang="it-IT" sz="2400" dirty="0"/>
          </a:p>
          <a:p>
            <a:pPr marL="0" indent="-182563">
              <a:buFontTx/>
              <a:buNone/>
              <a:defRPr/>
            </a:pPr>
            <a:r>
              <a:rPr lang="it-IT" sz="2400" dirty="0"/>
              <a:t>Spostiamo l’attenzione dalla produzione al consumo. Infatti, </a:t>
            </a:r>
            <a:r>
              <a:rPr lang="it-IT" sz="2400" dirty="0">
                <a:solidFill>
                  <a:srgbClr val="FF0000"/>
                </a:solidFill>
              </a:rPr>
              <a:t>ciò che interessa realmente gli individui non è il livello della produzione, ma il livello del consumo</a:t>
            </a:r>
            <a:r>
              <a:rPr lang="it-IT" sz="2400" dirty="0"/>
              <a:t>. Il consumo può diminuire nel breve e anche nel lungo.</a:t>
            </a:r>
          </a:p>
          <a:p>
            <a:pPr marL="0" indent="-182563">
              <a:buFontTx/>
              <a:buNone/>
              <a:defRPr/>
            </a:pPr>
            <a:endParaRPr lang="it-IT" sz="2400" dirty="0">
              <a:solidFill>
                <a:srgbClr val="002060"/>
              </a:solidFill>
            </a:endParaRP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14</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34601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2.3 Tasso di risparmio e consumo</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251520" y="992143"/>
            <a:ext cx="8892480" cy="4953000"/>
          </a:xfrm>
        </p:spPr>
        <p:txBody>
          <a:bodyPr>
            <a:normAutofit lnSpcReduction="10000"/>
          </a:bodyPr>
          <a:lstStyle/>
          <a:p>
            <a:pPr marL="0" indent="-182563">
              <a:buFontTx/>
              <a:buNone/>
              <a:defRPr/>
            </a:pPr>
            <a:r>
              <a:rPr lang="it-IT" sz="2400" dirty="0"/>
              <a:t>Consideriamo </a:t>
            </a:r>
            <a:r>
              <a:rPr lang="it-IT" sz="2400" dirty="0">
                <a:solidFill>
                  <a:srgbClr val="FF0000"/>
                </a:solidFill>
              </a:rPr>
              <a:t>due casi estremi</a:t>
            </a:r>
            <a:r>
              <a:rPr lang="it-IT" sz="2400" dirty="0"/>
              <a:t>:</a:t>
            </a:r>
          </a:p>
          <a:p>
            <a:pPr marL="182563" indent="-182563">
              <a:defRPr/>
            </a:pPr>
            <a:r>
              <a:rPr lang="it-IT" sz="2400" dirty="0"/>
              <a:t>un’economia nella quale il tasso di risparmio </a:t>
            </a:r>
            <a:r>
              <a:rPr lang="it-IT" sz="2400" b="1" dirty="0"/>
              <a:t>sia stato ed è </a:t>
            </a:r>
            <a:r>
              <a:rPr lang="it-IT" sz="2400" dirty="0"/>
              <a:t>uguale a zero è un’economia in cui il capitale è uguale a zero e quindi il consumo nullo nel lungo periodo.</a:t>
            </a:r>
          </a:p>
          <a:p>
            <a:pPr marL="182563" indent="-182563">
              <a:defRPr/>
            </a:pPr>
            <a:r>
              <a:rPr lang="it-IT" sz="2400" dirty="0"/>
              <a:t>se il tasso di risparmio è uguale a 1, il livello di capitale e di produzione sarà molto alto, ma poiché gli individui risparmiano tutto, il consumo sarà nullo. (</a:t>
            </a:r>
            <a:r>
              <a:rPr lang="it-IT" sz="2400" i="1" dirty="0"/>
              <a:t>L’economia sostiene un livello eccessivo di capitale e, per mantenerlo, tutta la produzione è destinata a compensare il deprezzamento</a:t>
            </a:r>
            <a:r>
              <a:rPr lang="it-IT" sz="2400" dirty="0"/>
              <a:t>).</a:t>
            </a:r>
          </a:p>
          <a:p>
            <a:pPr marL="0" indent="-182563">
              <a:buFontTx/>
              <a:buNone/>
              <a:defRPr/>
            </a:pPr>
            <a:endParaRPr lang="it-IT" sz="2400" dirty="0"/>
          </a:p>
          <a:p>
            <a:pPr marL="0" indent="-182563">
              <a:buFontTx/>
              <a:buNone/>
              <a:defRPr/>
            </a:pPr>
            <a:r>
              <a:rPr lang="it-IT" sz="2400" dirty="0"/>
              <a:t>Questi due valori fanno capire che </a:t>
            </a:r>
            <a:r>
              <a:rPr lang="it-IT" sz="2400" dirty="0">
                <a:solidFill>
                  <a:srgbClr val="FF0000"/>
                </a:solidFill>
              </a:rPr>
              <a:t>vi sarà un valore intermedio del tasso di risparmio, tra 0 e 1, per il quale il livello di consumo stazionario è massimizzato</a:t>
            </a:r>
            <a:r>
              <a:rPr lang="it-IT" sz="2400" dirty="0"/>
              <a:t>.</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15</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111515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2.3 Tasso di risparmio e consumo</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251520" y="992143"/>
            <a:ext cx="8712968" cy="4953000"/>
          </a:xfrm>
        </p:spPr>
        <p:txBody>
          <a:bodyPr>
            <a:normAutofit/>
          </a:bodyPr>
          <a:lstStyle/>
          <a:p>
            <a:pPr marL="160337">
              <a:defRPr/>
            </a:pPr>
            <a:r>
              <a:rPr lang="it-IT" sz="2400" dirty="0" smtClean="0"/>
              <a:t>Aumenti del tasso di risparmio al di sotto di quel valore riducono il consumo nel breve periodo, ma ne determinano un suo aumento nel lungo periodo.</a:t>
            </a:r>
          </a:p>
          <a:p>
            <a:pPr marL="160337">
              <a:defRPr/>
            </a:pPr>
            <a:r>
              <a:rPr lang="it-IT" sz="2400" dirty="0" smtClean="0"/>
              <a:t>Aumenti del tasso di risparmio oltre quel valore riducono il consumo non solo nel breve, ma anche nel lungo periodo.</a:t>
            </a:r>
          </a:p>
          <a:p>
            <a:pPr marL="0" indent="-182563">
              <a:buFontTx/>
              <a:buNone/>
              <a:defRPr/>
            </a:pPr>
            <a:endParaRPr lang="it-IT" sz="2400" dirty="0" smtClean="0"/>
          </a:p>
          <a:p>
            <a:pPr marL="0" indent="-182563">
              <a:buFontTx/>
              <a:buNone/>
              <a:defRPr/>
            </a:pPr>
            <a:r>
              <a:rPr lang="it-IT" sz="2400" dirty="0" smtClean="0"/>
              <a:t>In quest’ultimo caso, infatti, l’aumento di capitale associato ad un incremento del tasso di risparmio determina solo un piccolo aumento di produzione, troppo piccolo per coprire il più elevato livello di deprezzamento. Lo stock di capitale nell’economia è cioè eccessivo.</a:t>
            </a:r>
            <a:endParaRPr lang="it-IT" sz="2400" dirty="0"/>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16</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202993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2.3 Tasso di risparmio e consumo</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252026" y="963741"/>
            <a:ext cx="8891973" cy="1296645"/>
          </a:xfrm>
        </p:spPr>
        <p:txBody>
          <a:bodyPr>
            <a:normAutofit/>
          </a:bodyPr>
          <a:lstStyle/>
          <a:p>
            <a:pPr marL="0" indent="-182563">
              <a:buFontTx/>
              <a:buNone/>
              <a:defRPr/>
            </a:pPr>
            <a:r>
              <a:rPr lang="it-IT" sz="2200" dirty="0"/>
              <a:t>Il livello di capitale associato a un valore del tasso di risparmio che massimizza il consumo per lavoratore è chiamato livello di </a:t>
            </a:r>
            <a:r>
              <a:rPr lang="it-IT" sz="2200" dirty="0">
                <a:solidFill>
                  <a:srgbClr val="FF0000"/>
                </a:solidFill>
              </a:rPr>
              <a:t>capitale di regola aurea</a:t>
            </a:r>
            <a:r>
              <a:rPr lang="it-IT" sz="2200" dirty="0"/>
              <a:t>.</a:t>
            </a:r>
          </a:p>
          <a:p>
            <a:pPr marL="0" indent="-182563">
              <a:buFontTx/>
              <a:buNone/>
              <a:defRPr/>
            </a:pPr>
            <a:endParaRPr lang="it-IT" sz="2200" dirty="0"/>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17</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8" name="Immagine 7">
            <a:extLst>
              <a:ext uri="{FF2B5EF4-FFF2-40B4-BE49-F238E27FC236}">
                <a16:creationId xmlns:a16="http://schemas.microsoft.com/office/drawing/2014/main" id="{1F7B9640-552B-730B-EC38-EB94E5F12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89" y="2055780"/>
            <a:ext cx="7542845" cy="3656504"/>
          </a:xfrm>
          <a:prstGeom prst="rect">
            <a:avLst/>
          </a:prstGeom>
        </p:spPr>
      </p:pic>
    </p:spTree>
    <p:extLst>
      <p:ext uri="{BB962C8B-B14F-4D97-AF65-F5344CB8AC3E}">
        <p14:creationId xmlns:p14="http://schemas.microsoft.com/office/powerpoint/2010/main" val="1802226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 Per avere un’idea delle grandezze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179512" y="992143"/>
                <a:ext cx="8686800" cy="4953000"/>
              </a:xfrm>
            </p:spPr>
            <p:txBody>
              <a:bodyPr>
                <a:normAutofit fontScale="85000" lnSpcReduction="10000"/>
              </a:bodyPr>
              <a:lstStyle/>
              <a:p>
                <a:pPr marL="0" indent="-182563">
                  <a:buFontTx/>
                  <a:buNone/>
                  <a:defRPr/>
                </a:pPr>
                <a:r>
                  <a:rPr lang="it-IT" sz="2600" dirty="0"/>
                  <a:t>Assumiamo che la funzione di produzione sia:</a:t>
                </a:r>
              </a:p>
              <a:p>
                <a:pPr marL="0" indent="-182563">
                  <a:buNone/>
                  <a:defRPr/>
                </a:pPr>
                <a14:m>
                  <m:oMathPara xmlns:m="http://schemas.openxmlformats.org/officeDocument/2006/math">
                    <m:oMathParaPr>
                      <m:jc m:val="centerGroup"/>
                    </m:oMathParaPr>
                    <m:oMath xmlns:m="http://schemas.openxmlformats.org/officeDocument/2006/math">
                      <m:r>
                        <a:rPr lang="it-IT" sz="2600" i="1">
                          <a:latin typeface="Cambria Math" panose="02040503050406030204" pitchFamily="18" charset="0"/>
                        </a:rPr>
                        <m:t>𝑌</m:t>
                      </m:r>
                      <m:r>
                        <a:rPr lang="it-IT" sz="2600" i="1">
                          <a:latin typeface="Cambria Math" panose="02040503050406030204" pitchFamily="18" charset="0"/>
                        </a:rPr>
                        <m:t>=</m:t>
                      </m:r>
                      <m:rad>
                        <m:radPr>
                          <m:degHide m:val="on"/>
                          <m:ctrlPr>
                            <a:rPr lang="it-IT" sz="2600" i="1">
                              <a:latin typeface="Cambria Math" panose="02040503050406030204" pitchFamily="18" charset="0"/>
                            </a:rPr>
                          </m:ctrlPr>
                        </m:radPr>
                        <m:deg/>
                        <m:e>
                          <m:r>
                            <a:rPr lang="it-IT" sz="2600" i="1">
                              <a:latin typeface="Cambria Math" panose="02040503050406030204" pitchFamily="18" charset="0"/>
                            </a:rPr>
                            <m:t>𝐾</m:t>
                          </m:r>
                        </m:e>
                      </m:rad>
                      <m:rad>
                        <m:radPr>
                          <m:degHide m:val="on"/>
                          <m:ctrlPr>
                            <a:rPr lang="it-IT" sz="2600" i="1">
                              <a:latin typeface="Cambria Math" panose="02040503050406030204" pitchFamily="18" charset="0"/>
                            </a:rPr>
                          </m:ctrlPr>
                        </m:radPr>
                        <m:deg/>
                        <m:e>
                          <m:r>
                            <a:rPr lang="it-IT" sz="2600" i="1">
                              <a:latin typeface="Cambria Math" panose="02040503050406030204" pitchFamily="18" charset="0"/>
                            </a:rPr>
                            <m:t>𝑁</m:t>
                          </m:r>
                        </m:e>
                      </m:rad>
                    </m:oMath>
                  </m:oMathPara>
                </a14:m>
                <a:endParaRPr lang="it-IT" sz="2600" dirty="0"/>
              </a:p>
              <a:p>
                <a:pPr marL="0" indent="-182563">
                  <a:buNone/>
                  <a:defRPr/>
                </a:pPr>
                <a:endParaRPr lang="it-IT" sz="2600" dirty="0"/>
              </a:p>
              <a:p>
                <a:pPr marL="0" indent="-182563">
                  <a:buNone/>
                  <a:defRPr/>
                </a:pPr>
                <a:r>
                  <a:rPr lang="it-IT" sz="2600" dirty="0"/>
                  <a:t>Dato che siamo interessati al prodotto per lavoratore, dividiamo per N entrambi i lati di essa:</a:t>
                </a:r>
              </a:p>
              <a:p>
                <a:pPr marL="0" indent="-182563">
                  <a:buNone/>
                  <a:defRPr/>
                </a:pPr>
                <a14:m>
                  <m:oMathPara xmlns:m="http://schemas.openxmlformats.org/officeDocument/2006/math">
                    <m:oMathParaPr>
                      <m:jc m:val="centerGroup"/>
                    </m:oMathParaPr>
                    <m:oMath xmlns:m="http://schemas.openxmlformats.org/officeDocument/2006/math">
                      <m:f>
                        <m:fPr>
                          <m:ctrlPr>
                            <a:rPr lang="it-IT" sz="2600" i="1">
                              <a:latin typeface="Cambria Math" panose="02040503050406030204" pitchFamily="18" charset="0"/>
                            </a:rPr>
                          </m:ctrlPr>
                        </m:fPr>
                        <m:num>
                          <m:r>
                            <a:rPr lang="it-IT" sz="2600" i="1">
                              <a:latin typeface="Cambria Math" panose="02040503050406030204" pitchFamily="18" charset="0"/>
                            </a:rPr>
                            <m:t>𝑌</m:t>
                          </m:r>
                        </m:num>
                        <m:den>
                          <m:r>
                            <a:rPr lang="it-IT" sz="2600" i="1">
                              <a:latin typeface="Cambria Math" panose="02040503050406030204" pitchFamily="18" charset="0"/>
                            </a:rPr>
                            <m:t>𝑁</m:t>
                          </m:r>
                        </m:den>
                      </m:f>
                      <m:r>
                        <a:rPr lang="it-IT" sz="2600" i="1">
                          <a:latin typeface="Cambria Math" panose="02040503050406030204" pitchFamily="18" charset="0"/>
                        </a:rPr>
                        <m:t>=</m:t>
                      </m:r>
                      <m:f>
                        <m:fPr>
                          <m:ctrlPr>
                            <a:rPr lang="it-IT" sz="2600" i="1">
                              <a:latin typeface="Cambria Math" panose="02040503050406030204" pitchFamily="18" charset="0"/>
                            </a:rPr>
                          </m:ctrlPr>
                        </m:fPr>
                        <m:num>
                          <m:rad>
                            <m:radPr>
                              <m:degHide m:val="on"/>
                              <m:ctrlPr>
                                <a:rPr lang="it-IT" sz="2600" i="1">
                                  <a:latin typeface="Cambria Math" panose="02040503050406030204" pitchFamily="18" charset="0"/>
                                </a:rPr>
                              </m:ctrlPr>
                            </m:radPr>
                            <m:deg/>
                            <m:e>
                              <m:r>
                                <a:rPr lang="it-IT" sz="2600" i="1">
                                  <a:latin typeface="Cambria Math" panose="02040503050406030204" pitchFamily="18" charset="0"/>
                                </a:rPr>
                                <m:t>𝐾</m:t>
                              </m:r>
                            </m:e>
                          </m:rad>
                          <m:rad>
                            <m:radPr>
                              <m:degHide m:val="on"/>
                              <m:ctrlPr>
                                <a:rPr lang="it-IT" sz="2600" i="1">
                                  <a:latin typeface="Cambria Math" panose="02040503050406030204" pitchFamily="18" charset="0"/>
                                </a:rPr>
                              </m:ctrlPr>
                            </m:radPr>
                            <m:deg/>
                            <m:e>
                              <m:r>
                                <a:rPr lang="it-IT" sz="2600" i="1">
                                  <a:latin typeface="Cambria Math" panose="02040503050406030204" pitchFamily="18" charset="0"/>
                                </a:rPr>
                                <m:t>𝑁</m:t>
                              </m:r>
                            </m:e>
                          </m:rad>
                        </m:num>
                        <m:den>
                          <m:r>
                            <a:rPr lang="it-IT" sz="2600" i="1">
                              <a:latin typeface="Cambria Math" panose="02040503050406030204" pitchFamily="18" charset="0"/>
                            </a:rPr>
                            <m:t>𝑁</m:t>
                          </m:r>
                        </m:den>
                      </m:f>
                      <m:r>
                        <a:rPr lang="it-IT" sz="2600" i="1">
                          <a:latin typeface="Cambria Math" panose="02040503050406030204" pitchFamily="18" charset="0"/>
                        </a:rPr>
                        <m:t>=</m:t>
                      </m:r>
                      <m:f>
                        <m:fPr>
                          <m:ctrlPr>
                            <a:rPr lang="it-IT" sz="2600" i="1">
                              <a:latin typeface="Cambria Math" panose="02040503050406030204" pitchFamily="18" charset="0"/>
                            </a:rPr>
                          </m:ctrlPr>
                        </m:fPr>
                        <m:num>
                          <m:rad>
                            <m:radPr>
                              <m:degHide m:val="on"/>
                              <m:ctrlPr>
                                <a:rPr lang="it-IT" sz="2600" i="1">
                                  <a:latin typeface="Cambria Math" panose="02040503050406030204" pitchFamily="18" charset="0"/>
                                </a:rPr>
                              </m:ctrlPr>
                            </m:radPr>
                            <m:deg/>
                            <m:e>
                              <m:r>
                                <a:rPr lang="it-IT" sz="2600" i="1">
                                  <a:latin typeface="Cambria Math" panose="02040503050406030204" pitchFamily="18" charset="0"/>
                                </a:rPr>
                                <m:t>𝐾</m:t>
                              </m:r>
                            </m:e>
                          </m:rad>
                        </m:num>
                        <m:den>
                          <m:rad>
                            <m:radPr>
                              <m:degHide m:val="on"/>
                              <m:ctrlPr>
                                <a:rPr lang="it-IT" sz="2600" i="1">
                                  <a:latin typeface="Cambria Math" panose="02040503050406030204" pitchFamily="18" charset="0"/>
                                </a:rPr>
                              </m:ctrlPr>
                            </m:radPr>
                            <m:deg/>
                            <m:e>
                              <m:r>
                                <a:rPr lang="it-IT" sz="2600" i="1">
                                  <a:latin typeface="Cambria Math" panose="02040503050406030204" pitchFamily="18" charset="0"/>
                                </a:rPr>
                                <m:t>𝑁</m:t>
                              </m:r>
                            </m:e>
                          </m:rad>
                        </m:den>
                      </m:f>
                      <m:r>
                        <a:rPr lang="it-IT" sz="2600" i="1">
                          <a:latin typeface="Cambria Math" panose="02040503050406030204" pitchFamily="18" charset="0"/>
                        </a:rPr>
                        <m:t>=</m:t>
                      </m:r>
                      <m:rad>
                        <m:radPr>
                          <m:degHide m:val="on"/>
                          <m:ctrlPr>
                            <a:rPr lang="it-IT" sz="2600" i="1">
                              <a:latin typeface="Cambria Math" panose="02040503050406030204" pitchFamily="18" charset="0"/>
                            </a:rPr>
                          </m:ctrlPr>
                        </m:radPr>
                        <m:deg/>
                        <m:e>
                          <m:f>
                            <m:fPr>
                              <m:ctrlPr>
                                <a:rPr lang="it-IT" sz="2600" i="1">
                                  <a:latin typeface="Cambria Math" panose="02040503050406030204" pitchFamily="18" charset="0"/>
                                </a:rPr>
                              </m:ctrlPr>
                            </m:fPr>
                            <m:num>
                              <m:r>
                                <a:rPr lang="it-IT" sz="2600" i="1">
                                  <a:latin typeface="Cambria Math" panose="02040503050406030204" pitchFamily="18" charset="0"/>
                                </a:rPr>
                                <m:t>𝐾</m:t>
                              </m:r>
                            </m:num>
                            <m:den>
                              <m:r>
                                <a:rPr lang="it-IT" sz="2600" i="1">
                                  <a:latin typeface="Cambria Math" panose="02040503050406030204" pitchFamily="18" charset="0"/>
                                </a:rPr>
                                <m:t>𝑁</m:t>
                              </m:r>
                            </m:den>
                          </m:f>
                        </m:e>
                      </m:rad>
                    </m:oMath>
                  </m:oMathPara>
                </a14:m>
                <a:endParaRPr lang="it-IT" sz="2600" dirty="0"/>
              </a:p>
              <a:p>
                <a:pPr marL="0" indent="-182563">
                  <a:buNone/>
                  <a:defRPr/>
                </a:pPr>
                <a:endParaRPr lang="it-IT" sz="2600" dirty="0"/>
              </a:p>
              <a:p>
                <a:pPr marL="0" indent="-182563">
                  <a:buFontTx/>
                  <a:buNone/>
                  <a:defRPr/>
                </a:pPr>
                <a:r>
                  <a:rPr lang="it-IT" sz="2600" dirty="0"/>
                  <a:t>La funzione di produzione che mette in relazione il prodotto per lavoratore al capitale per lavoratore è data da:</a:t>
                </a:r>
              </a:p>
              <a:p>
                <a:pPr marL="0" indent="0">
                  <a:buNone/>
                </a:pPr>
                <a14:m>
                  <m:oMathPara xmlns:m="http://schemas.openxmlformats.org/officeDocument/2006/math">
                    <m:oMathParaPr>
                      <m:jc m:val="centerGroup"/>
                    </m:oMathParaPr>
                    <m:oMath xmlns:m="http://schemas.openxmlformats.org/officeDocument/2006/math">
                      <m:r>
                        <a:rPr lang="it-IT" sz="2600" i="1">
                          <a:latin typeface="Cambria Math" panose="02040503050406030204" pitchFamily="18" charset="0"/>
                        </a:rPr>
                        <m:t>𝑓</m:t>
                      </m:r>
                      <m:d>
                        <m:dPr>
                          <m:ctrlPr>
                            <a:rPr lang="it-IT" sz="2600" i="1">
                              <a:latin typeface="Cambria Math" panose="02040503050406030204" pitchFamily="18" charset="0"/>
                            </a:rPr>
                          </m:ctrlPr>
                        </m:dPr>
                        <m:e>
                          <m:f>
                            <m:fPr>
                              <m:ctrlPr>
                                <a:rPr lang="it-IT" sz="2600" i="1">
                                  <a:latin typeface="Cambria Math" panose="02040503050406030204" pitchFamily="18" charset="0"/>
                                </a:rPr>
                              </m:ctrlPr>
                            </m:fPr>
                            <m:num>
                              <m:sSub>
                                <m:sSubPr>
                                  <m:ctrlPr>
                                    <a:rPr lang="it-IT" sz="2600" i="1">
                                      <a:latin typeface="Cambria Math" panose="02040503050406030204" pitchFamily="18" charset="0"/>
                                    </a:rPr>
                                  </m:ctrlPr>
                                </m:sSubPr>
                                <m:e>
                                  <m:r>
                                    <a:rPr lang="it-IT" sz="2600" i="1">
                                      <a:latin typeface="Cambria Math" panose="02040503050406030204" pitchFamily="18" charset="0"/>
                                    </a:rPr>
                                    <m:t>𝐾</m:t>
                                  </m:r>
                                </m:e>
                                <m:sub>
                                  <m:r>
                                    <a:rPr lang="it-IT" sz="2600" i="1">
                                      <a:latin typeface="Cambria Math" panose="02040503050406030204" pitchFamily="18" charset="0"/>
                                    </a:rPr>
                                    <m:t>𝑡</m:t>
                                  </m:r>
                                </m:sub>
                              </m:sSub>
                            </m:num>
                            <m:den>
                              <m:r>
                                <a:rPr lang="it-IT" sz="2600" i="1">
                                  <a:latin typeface="Cambria Math" panose="02040503050406030204" pitchFamily="18" charset="0"/>
                                </a:rPr>
                                <m:t>𝑁</m:t>
                              </m:r>
                            </m:den>
                          </m:f>
                        </m:e>
                      </m:d>
                      <m:r>
                        <a:rPr lang="it-IT" sz="2600" i="1">
                          <a:latin typeface="Cambria Math" panose="02040503050406030204" pitchFamily="18" charset="0"/>
                        </a:rPr>
                        <m:t>=</m:t>
                      </m:r>
                      <m:rad>
                        <m:radPr>
                          <m:degHide m:val="on"/>
                          <m:ctrlPr>
                            <a:rPr lang="it-IT" sz="2600" i="1">
                              <a:latin typeface="Cambria Math" panose="02040503050406030204" pitchFamily="18" charset="0"/>
                            </a:rPr>
                          </m:ctrlPr>
                        </m:radPr>
                        <m:deg/>
                        <m:e>
                          <m:f>
                            <m:fPr>
                              <m:ctrlPr>
                                <a:rPr lang="it-IT" sz="2600" i="1">
                                  <a:latin typeface="Cambria Math" panose="02040503050406030204" pitchFamily="18" charset="0"/>
                                </a:rPr>
                              </m:ctrlPr>
                            </m:fPr>
                            <m:num>
                              <m:sSub>
                                <m:sSubPr>
                                  <m:ctrlPr>
                                    <a:rPr lang="it-IT" sz="2600" i="1">
                                      <a:latin typeface="Cambria Math" panose="02040503050406030204" pitchFamily="18" charset="0"/>
                                    </a:rPr>
                                  </m:ctrlPr>
                                </m:sSubPr>
                                <m:e>
                                  <m:r>
                                    <a:rPr lang="it-IT" sz="2600" i="1">
                                      <a:latin typeface="Cambria Math" panose="02040503050406030204" pitchFamily="18" charset="0"/>
                                    </a:rPr>
                                    <m:t>𝐾</m:t>
                                  </m:r>
                                </m:e>
                                <m:sub>
                                  <m:r>
                                    <a:rPr lang="it-IT" sz="2600" i="1">
                                      <a:latin typeface="Cambria Math" panose="02040503050406030204" pitchFamily="18" charset="0"/>
                                    </a:rPr>
                                    <m:t>𝑡</m:t>
                                  </m:r>
                                </m:sub>
                              </m:sSub>
                            </m:num>
                            <m:den>
                              <m:r>
                                <a:rPr lang="it-IT" sz="2600" i="1">
                                  <a:latin typeface="Cambria Math" panose="02040503050406030204" pitchFamily="18" charset="0"/>
                                </a:rPr>
                                <m:t>𝑁</m:t>
                              </m:r>
                            </m:den>
                          </m:f>
                        </m:e>
                      </m:rad>
                    </m:oMath>
                  </m:oMathPara>
                </a14:m>
                <a:endParaRPr lang="it-IT" sz="2600" dirty="0"/>
              </a:p>
              <a:p>
                <a:pPr marL="0" indent="-182563">
                  <a:buFontTx/>
                  <a:buNone/>
                  <a:defRPr/>
                </a:pPr>
                <a:endParaRPr lang="it-IT" sz="2200" dirty="0"/>
              </a:p>
            </p:txBody>
          </p:sp>
        </mc:Choice>
        <mc:Fallback xmlns="">
          <p:sp>
            <p:nvSpPr>
              <p:cNvPr id="3" name="Segnaposto contenuto 2">
                <a:extLst>
                  <a:ext uri="{FF2B5EF4-FFF2-40B4-BE49-F238E27FC236}">
                    <a16:creationId xmlns:a16="http://schemas.microsoft.com/office/drawing/2014/main" id="{2C027078-E064-4673-ACB6-2B22E69E581D}"/>
                  </a:ext>
                </a:extLst>
              </p:cNvPr>
              <p:cNvSpPr>
                <a:spLocks noGrp="1" noRot="1" noChangeAspect="1" noMove="1" noResize="1" noEditPoints="1" noAdjustHandles="1" noChangeArrowheads="1" noChangeShapeType="1" noTextEdit="1"/>
              </p:cNvSpPr>
              <p:nvPr>
                <p:ph idx="1"/>
              </p:nvPr>
            </p:nvSpPr>
            <p:spPr>
              <a:xfrm>
                <a:off x="179512" y="992143"/>
                <a:ext cx="8686800" cy="4953000"/>
              </a:xfrm>
              <a:blipFill>
                <a:blip r:embed="rId2"/>
                <a:stretch>
                  <a:fillRect l="-912" t="-1601" r="-842"/>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18</a:t>
            </a:fld>
            <a:endParaRPr lang="it-IT" dirty="0"/>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1202519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 Per avere un’idea delle grandezze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179512" y="992143"/>
                <a:ext cx="8795320" cy="4953000"/>
              </a:xfrm>
            </p:spPr>
            <p:txBody>
              <a:bodyPr>
                <a:normAutofit/>
              </a:bodyPr>
              <a:lstStyle/>
              <a:p>
                <a:pPr marL="0" indent="-182563">
                  <a:buFontTx/>
                  <a:buNone/>
                  <a:defRPr/>
                </a:pPr>
                <a:r>
                  <a:rPr lang="it-IT" sz="2400" dirty="0"/>
                  <a:t>Sostituendo </a:t>
                </a:r>
                <a14:m>
                  <m:oMath xmlns:m="http://schemas.openxmlformats.org/officeDocument/2006/math">
                    <m:r>
                      <a:rPr lang="it-IT" sz="2400" i="1">
                        <a:latin typeface="Cambria Math" panose="02040503050406030204" pitchFamily="18" charset="0"/>
                      </a:rPr>
                      <m:t>𝑓</m:t>
                    </m:r>
                    <m:d>
                      <m:dPr>
                        <m:ctrlPr>
                          <a:rPr lang="it-IT" sz="2400" i="1">
                            <a:latin typeface="Cambria Math" panose="02040503050406030204" pitchFamily="18" charset="0"/>
                          </a:rPr>
                        </m:ctrlPr>
                      </m:dPr>
                      <m:e>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1">
                                    <a:latin typeface="Cambria Math" panose="02040503050406030204" pitchFamily="18" charset="0"/>
                                  </a:rPr>
                                  <m:t>𝑡</m:t>
                                </m:r>
                              </m:sub>
                            </m:sSub>
                          </m:num>
                          <m:den>
                            <m:r>
                              <a:rPr lang="it-IT" sz="2400" i="1">
                                <a:latin typeface="Cambria Math" panose="02040503050406030204" pitchFamily="18" charset="0"/>
                              </a:rPr>
                              <m:t>𝑁</m:t>
                            </m:r>
                          </m:den>
                        </m:f>
                      </m:e>
                    </m:d>
                    <m:r>
                      <a:rPr lang="it-IT" sz="2400" b="0" i="1" smtClean="0">
                        <a:latin typeface="Cambria Math" panose="02040503050406030204" pitchFamily="18" charset="0"/>
                      </a:rPr>
                      <m:t> </m:t>
                    </m:r>
                    <m:r>
                      <m:rPr>
                        <m:sty m:val="p"/>
                      </m:rPr>
                      <a:rPr lang="it-IT" sz="2400" b="0" i="0" smtClean="0">
                        <a:latin typeface="Cambria Math" panose="02040503050406030204" pitchFamily="18" charset="0"/>
                      </a:rPr>
                      <m:t>con</m:t>
                    </m:r>
                    <m:rad>
                      <m:radPr>
                        <m:degHide m:val="on"/>
                        <m:ctrlPr>
                          <a:rPr lang="it-IT" sz="2400" i="1">
                            <a:latin typeface="Cambria Math" panose="02040503050406030204" pitchFamily="18" charset="0"/>
                          </a:rPr>
                        </m:ctrlPr>
                      </m:radPr>
                      <m:deg/>
                      <m:e>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1">
                                    <a:latin typeface="Cambria Math" panose="02040503050406030204" pitchFamily="18" charset="0"/>
                                  </a:rPr>
                                  <m:t>𝑡</m:t>
                                </m:r>
                              </m:sub>
                            </m:sSub>
                          </m:num>
                          <m:den>
                            <m:r>
                              <a:rPr lang="it-IT" sz="2400" i="1">
                                <a:latin typeface="Cambria Math" panose="02040503050406030204" pitchFamily="18" charset="0"/>
                              </a:rPr>
                              <m:t>𝑁</m:t>
                            </m:r>
                          </m:den>
                        </m:f>
                      </m:e>
                    </m:rad>
                    <m:r>
                      <a:rPr lang="it-IT" sz="2400" b="0" i="0" smtClean="0">
                        <a:latin typeface="Cambria Math" panose="02040503050406030204" pitchFamily="18" charset="0"/>
                      </a:rPr>
                      <m:t> </m:t>
                    </m:r>
                  </m:oMath>
                </a14:m>
                <a:r>
                  <a:rPr lang="it-IT" sz="2400" dirty="0"/>
                  <a:t>nell’equazione:</a:t>
                </a:r>
              </a:p>
              <a:p>
                <a:pPr marL="0" indent="-182563">
                  <a:buFontTx/>
                  <a:buNone/>
                  <a:defRPr/>
                </a:pPr>
                <a:endParaRPr lang="it-IT" sz="2400" dirty="0"/>
              </a:p>
              <a:p>
                <a:pPr marL="0" indent="-182563">
                  <a:buFontTx/>
                  <a:buNone/>
                  <a:defRPr/>
                </a:pPr>
                <a:endParaRPr lang="it-IT" sz="2400" dirty="0"/>
              </a:p>
              <a:p>
                <a:pPr marL="0" indent="-182563">
                  <a:buFontTx/>
                  <a:buNone/>
                  <a:defRPr/>
                </a:pPr>
                <a:endParaRPr lang="it-IT" sz="2400" dirty="0"/>
              </a:p>
              <a:p>
                <a:pPr marL="0" indent="-182563">
                  <a:buNone/>
                  <a:defRPr/>
                </a:pPr>
                <a:r>
                  <a:rPr lang="it-IT" sz="2400" dirty="0"/>
                  <a:t>Otteniamo:</a:t>
                </a:r>
              </a:p>
              <a:p>
                <a:pPr marL="0" indent="-182563">
                  <a:buNone/>
                  <a:defRPr/>
                </a:pPr>
                <a14:m>
                  <m:oMathPara xmlns:m="http://schemas.openxmlformats.org/officeDocument/2006/math">
                    <m:oMathParaPr>
                      <m:jc m:val="centerGroup"/>
                    </m:oMathParaPr>
                    <m:oMath xmlns:m="http://schemas.openxmlformats.org/officeDocument/2006/math">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1">
                                  <a:latin typeface="Cambria Math" panose="02040503050406030204" pitchFamily="18" charset="0"/>
                                </a:rPr>
                                <m:t>𝑡</m:t>
                              </m:r>
                              <m:r>
                                <a:rPr lang="it-IT" sz="2400" i="1">
                                  <a:latin typeface="Cambria Math" panose="02040503050406030204" pitchFamily="18" charset="0"/>
                                </a:rPr>
                                <m:t>+1</m:t>
                              </m:r>
                            </m:sub>
                          </m:sSub>
                        </m:num>
                        <m:den>
                          <m:r>
                            <a:rPr lang="it-IT" sz="2400" i="1">
                              <a:latin typeface="Cambria Math" panose="02040503050406030204" pitchFamily="18" charset="0"/>
                            </a:rPr>
                            <m:t>𝑁</m:t>
                          </m:r>
                        </m:den>
                      </m:f>
                      <m:r>
                        <a:rPr lang="it-IT" sz="2400" i="1">
                          <a:latin typeface="Cambria Math" panose="02040503050406030204" pitchFamily="18" charset="0"/>
                        </a:rPr>
                        <m:t>−</m:t>
                      </m:r>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1">
                                  <a:latin typeface="Cambria Math" panose="02040503050406030204" pitchFamily="18" charset="0"/>
                                </a:rPr>
                                <m:t>𝑡</m:t>
                              </m:r>
                            </m:sub>
                          </m:sSub>
                        </m:num>
                        <m:den>
                          <m:r>
                            <a:rPr lang="it-IT" sz="2400" i="1">
                              <a:latin typeface="Cambria Math" panose="02040503050406030204" pitchFamily="18" charset="0"/>
                            </a:rPr>
                            <m:t>𝑁</m:t>
                          </m:r>
                        </m:den>
                      </m:f>
                      <m:r>
                        <a:rPr lang="it-IT" sz="2400" i="1">
                          <a:latin typeface="Cambria Math" panose="02040503050406030204" pitchFamily="18" charset="0"/>
                        </a:rPr>
                        <m:t>=</m:t>
                      </m:r>
                      <m:r>
                        <a:rPr lang="it-IT" sz="2400" i="1">
                          <a:latin typeface="Cambria Math" panose="02040503050406030204" pitchFamily="18" charset="0"/>
                        </a:rPr>
                        <m:t>𝑠</m:t>
                      </m:r>
                      <m:rad>
                        <m:radPr>
                          <m:degHide m:val="on"/>
                          <m:ctrlPr>
                            <a:rPr lang="it-IT" sz="2400" i="1">
                              <a:latin typeface="Cambria Math" panose="02040503050406030204" pitchFamily="18" charset="0"/>
                            </a:rPr>
                          </m:ctrlPr>
                        </m:radPr>
                        <m:deg/>
                        <m:e>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1">
                                      <a:latin typeface="Cambria Math" panose="02040503050406030204" pitchFamily="18" charset="0"/>
                                    </a:rPr>
                                    <m:t>𝑡</m:t>
                                  </m:r>
                                </m:sub>
                              </m:sSub>
                            </m:num>
                            <m:den>
                              <m:r>
                                <a:rPr lang="it-IT" sz="2400" i="1">
                                  <a:latin typeface="Cambria Math" panose="02040503050406030204" pitchFamily="18" charset="0"/>
                                </a:rPr>
                                <m:t>𝑁</m:t>
                              </m:r>
                            </m:den>
                          </m:f>
                        </m:e>
                      </m:rad>
                      <m:r>
                        <a:rPr lang="it-IT" sz="2400" i="1">
                          <a:latin typeface="Cambria Math" panose="02040503050406030204" pitchFamily="18" charset="0"/>
                        </a:rPr>
                        <m:t>−</m:t>
                      </m:r>
                      <m:r>
                        <a:rPr lang="it-IT" sz="2400" i="1">
                          <a:latin typeface="Cambria Math" panose="02040503050406030204" pitchFamily="18" charset="0"/>
                        </a:rPr>
                        <m:t>𝛿</m:t>
                      </m:r>
                      <m:f>
                        <m:fPr>
                          <m:ctrlPr>
                            <a:rPr lang="it-IT" sz="2400" i="1">
                              <a:latin typeface="Cambria Math" panose="02040503050406030204" pitchFamily="18" charset="0"/>
                            </a:rPr>
                          </m:ctrlPr>
                        </m:fPr>
                        <m:num>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1">
                                  <a:latin typeface="Cambria Math" panose="02040503050406030204" pitchFamily="18" charset="0"/>
                                </a:rPr>
                                <m:t>𝑡</m:t>
                              </m:r>
                            </m:sub>
                          </m:sSub>
                        </m:num>
                        <m:den>
                          <m:r>
                            <a:rPr lang="it-IT" sz="2400" i="1">
                              <a:latin typeface="Cambria Math" panose="02040503050406030204" pitchFamily="18" charset="0"/>
                            </a:rPr>
                            <m:t>𝑁</m:t>
                          </m:r>
                        </m:den>
                      </m:f>
                    </m:oMath>
                  </m:oMathPara>
                </a14:m>
                <a:endParaRPr lang="it-IT" sz="2400" dirty="0"/>
              </a:p>
              <a:p>
                <a:pPr marL="0" indent="-182563">
                  <a:buNone/>
                  <a:defRPr/>
                </a:pPr>
                <a:r>
                  <a:rPr lang="it-IT" sz="2400" dirty="0"/>
                  <a:t>Questa equazione descrive l’andamento del capitale per lavoratore nel tempo.</a:t>
                </a:r>
              </a:p>
              <a:p>
                <a:pPr marL="0" indent="-182563">
                  <a:buFontTx/>
                  <a:buNone/>
                  <a:defRPr/>
                </a:pPr>
                <a:endParaRPr lang="it-IT" sz="2200" dirty="0"/>
              </a:p>
            </p:txBody>
          </p:sp>
        </mc:Choice>
        <mc:Fallback xmlns="">
          <p:sp>
            <p:nvSpPr>
              <p:cNvPr id="3" name="Segnaposto contenuto 2">
                <a:extLst>
                  <a:ext uri="{FF2B5EF4-FFF2-40B4-BE49-F238E27FC236}">
                    <a16:creationId xmlns:a16="http://schemas.microsoft.com/office/drawing/2014/main" id="{2C027078-E064-4673-ACB6-2B22E69E581D}"/>
                  </a:ext>
                </a:extLst>
              </p:cNvPr>
              <p:cNvSpPr>
                <a:spLocks noGrp="1" noRot="1" noChangeAspect="1" noMove="1" noResize="1" noEditPoints="1" noAdjustHandles="1" noChangeArrowheads="1" noChangeShapeType="1" noTextEdit="1"/>
              </p:cNvSpPr>
              <p:nvPr>
                <p:ph idx="1"/>
              </p:nvPr>
            </p:nvSpPr>
            <p:spPr>
              <a:xfrm>
                <a:off x="179512" y="992143"/>
                <a:ext cx="8795320" cy="4953000"/>
              </a:xfrm>
              <a:blipFill>
                <a:blip r:embed="rId2"/>
                <a:stretch>
                  <a:fillRect l="-1040"/>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19</a:t>
            </a:fld>
            <a:endParaRPr lang="it-IT" dirty="0"/>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a16="http://schemas.microsoft.com/office/drawing/2014/main" id="{A6B04B58-C93A-4D4E-AF23-DC430E3B32B5}"/>
              </a:ext>
            </a:extLst>
          </p:cNvPr>
          <p:cNvPicPr>
            <a:picLocks noChangeAspect="1"/>
          </p:cNvPicPr>
          <p:nvPr/>
        </p:nvPicPr>
        <p:blipFill>
          <a:blip r:embed="rId3"/>
          <a:stretch>
            <a:fillRect/>
          </a:stretch>
        </p:blipFill>
        <p:spPr>
          <a:xfrm>
            <a:off x="1475656" y="1772816"/>
            <a:ext cx="6192688" cy="1435624"/>
          </a:xfrm>
          <a:prstGeom prst="rect">
            <a:avLst/>
          </a:prstGeom>
        </p:spPr>
      </p:pic>
    </p:spTree>
    <p:extLst>
      <p:ext uri="{BB962C8B-B14F-4D97-AF65-F5344CB8AC3E}">
        <p14:creationId xmlns:p14="http://schemas.microsoft.com/office/powerpoint/2010/main" val="5295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457200" y="409228"/>
            <a:ext cx="8229600" cy="1143000"/>
          </a:xfrm>
        </p:spPr>
        <p:txBody>
          <a:bodyPr/>
          <a:lstStyle/>
          <a:p>
            <a:r>
              <a:rPr lang="it-IT" sz="3200" dirty="0"/>
              <a:t>1. Interazione tra produzione e capitale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457200" y="980728"/>
            <a:ext cx="8229600" cy="1143001"/>
          </a:xfrm>
        </p:spPr>
        <p:txBody>
          <a:bodyPr>
            <a:normAutofit/>
          </a:bodyPr>
          <a:lstStyle/>
          <a:p>
            <a:pPr marL="0" indent="0">
              <a:buNone/>
            </a:pPr>
            <a:r>
              <a:rPr lang="it-IT" sz="2200" dirty="0"/>
              <a:t>Al centro della determinazione della produzione di lungo periodo troviamo le seguenti relazioni</a:t>
            </a:r>
          </a:p>
          <a:p>
            <a:pPr marL="0" indent="0">
              <a:buNone/>
            </a:pPr>
            <a:endParaRPr lang="it-IT" sz="2400" dirty="0"/>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a:t>
            </a:fld>
            <a:endParaRPr lang="it-IT"/>
          </a:p>
        </p:txBody>
      </p:sp>
      <p:pic>
        <p:nvPicPr>
          <p:cNvPr id="7" name="Immagine 6" descr="Immagine che contiene testo, schermata, linea, Diagramma&#10;&#10;Descrizione generata automaticamente">
            <a:extLst>
              <a:ext uri="{FF2B5EF4-FFF2-40B4-BE49-F238E27FC236}">
                <a16:creationId xmlns:a16="http://schemas.microsoft.com/office/drawing/2014/main" id="{58D0C215-154E-C91A-6B4C-9963563C8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20" y="2574925"/>
            <a:ext cx="7812360" cy="2083296"/>
          </a:xfrm>
          <a:prstGeom prst="rect">
            <a:avLst/>
          </a:prstGeom>
        </p:spPr>
      </p:pic>
    </p:spTree>
    <p:extLst>
      <p:ext uri="{BB962C8B-B14F-4D97-AF65-F5344CB8AC3E}">
        <p14:creationId xmlns:p14="http://schemas.microsoft.com/office/powerpoint/2010/main" val="147487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 Per avere un’idea delle grandezze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0" y="992143"/>
                <a:ext cx="8974832" cy="4953000"/>
              </a:xfrm>
            </p:spPr>
            <p:txBody>
              <a:bodyPr>
                <a:normAutofit lnSpcReduction="10000"/>
              </a:bodyPr>
              <a:lstStyle/>
              <a:p>
                <a:pPr marL="0" indent="-182563">
                  <a:buFontTx/>
                  <a:buNone/>
                  <a:defRPr/>
                </a:pPr>
                <a:r>
                  <a:rPr lang="it-IT" sz="2400" dirty="0" smtClean="0"/>
                  <a:t>In stato stazionario non vi è variazione dello stock di capitale e quindi possiamo scrivere:</a:t>
                </a:r>
              </a:p>
              <a:p>
                <a:pPr marL="0" indent="-182563" algn="ctr">
                  <a:buFontTx/>
                  <a:buNone/>
                  <a:defRPr/>
                </a:pPr>
                <a:r>
                  <a:rPr lang="it-IT" sz="2400" dirty="0" smtClean="0"/>
                  <a:t> </a:t>
                </a:r>
                <a14:m>
                  <m:oMath xmlns:m="http://schemas.openxmlformats.org/officeDocument/2006/math">
                    <m:r>
                      <a:rPr lang="it-IT" sz="2400" i="1">
                        <a:latin typeface="Cambria Math" panose="02040503050406030204" pitchFamily="18" charset="0"/>
                      </a:rPr>
                      <m:t>𝑠</m:t>
                    </m:r>
                    <m:rad>
                      <m:radPr>
                        <m:degHide m:val="on"/>
                        <m:ctrlPr>
                          <a:rPr lang="it-IT" sz="2400" i="1">
                            <a:latin typeface="Cambria Math" panose="02040503050406030204" pitchFamily="18" charset="0"/>
                          </a:rPr>
                        </m:ctrlPr>
                      </m:radPr>
                      <m:deg/>
                      <m:e>
                        <m:f>
                          <m:fPr>
                            <m:ctrlPr>
                              <a:rPr lang="it-IT" sz="2400" i="1">
                                <a:latin typeface="Cambria Math" panose="02040503050406030204" pitchFamily="18" charset="0"/>
                              </a:rPr>
                            </m:ctrlPr>
                          </m:fPr>
                          <m:num>
                            <m:sSup>
                              <m:sSupPr>
                                <m:ctrlPr>
                                  <a:rPr lang="it-IT" sz="2400" i="1" smtClean="0">
                                    <a:latin typeface="Cambria Math" panose="02040503050406030204" pitchFamily="18" charset="0"/>
                                  </a:rPr>
                                </m:ctrlPr>
                              </m:sSupPr>
                              <m:e>
                                <m:r>
                                  <a:rPr lang="it-IT" sz="2400" b="0" i="1" smtClean="0">
                                    <a:latin typeface="Cambria Math"/>
                                  </a:rPr>
                                  <m:t>𝐾</m:t>
                                </m:r>
                              </m:e>
                              <m:sup>
                                <m:r>
                                  <a:rPr lang="it-IT" sz="2400" b="0" i="1" smtClean="0">
                                    <a:latin typeface="Cambria Math"/>
                                  </a:rPr>
                                  <m:t>∗</m:t>
                                </m:r>
                              </m:sup>
                            </m:sSup>
                          </m:num>
                          <m:den>
                            <m:r>
                              <a:rPr lang="it-IT" sz="2400" i="1">
                                <a:latin typeface="Cambria Math" panose="02040503050406030204" pitchFamily="18" charset="0"/>
                              </a:rPr>
                              <m:t>𝑁</m:t>
                            </m:r>
                          </m:den>
                        </m:f>
                      </m:e>
                    </m:rad>
                    <m:r>
                      <a:rPr lang="it-IT" sz="2400" b="0" i="1" smtClean="0">
                        <a:latin typeface="Cambria Math"/>
                      </a:rPr>
                      <m:t>=</m:t>
                    </m:r>
                    <m:r>
                      <a:rPr lang="it-IT" sz="2400" i="1">
                        <a:latin typeface="Cambria Math" panose="02040503050406030204" pitchFamily="18" charset="0"/>
                      </a:rPr>
                      <m:t>𝛿</m:t>
                    </m:r>
                    <m:f>
                      <m:fPr>
                        <m:ctrlPr>
                          <a:rPr lang="it-IT" sz="2400" i="1">
                            <a:latin typeface="Cambria Math" panose="02040503050406030204" pitchFamily="18" charset="0"/>
                          </a:rPr>
                        </m:ctrlPr>
                      </m:fPr>
                      <m:num>
                        <m:sSup>
                          <m:sSupPr>
                            <m:ctrlPr>
                              <a:rPr lang="it-IT" sz="2400" i="1" smtClean="0">
                                <a:latin typeface="Cambria Math" panose="02040503050406030204" pitchFamily="18" charset="0"/>
                              </a:rPr>
                            </m:ctrlPr>
                          </m:sSupPr>
                          <m:e>
                            <m:r>
                              <a:rPr lang="it-IT" sz="2400" b="0" i="1" smtClean="0">
                                <a:latin typeface="Cambria Math"/>
                              </a:rPr>
                              <m:t>𝐾</m:t>
                            </m:r>
                          </m:e>
                          <m:sup>
                            <m:r>
                              <a:rPr lang="it-IT" sz="2400" b="0" i="1" smtClean="0">
                                <a:latin typeface="Cambria Math"/>
                              </a:rPr>
                              <m:t>∗</m:t>
                            </m:r>
                          </m:sup>
                        </m:sSup>
                      </m:num>
                      <m:den>
                        <m:r>
                          <a:rPr lang="it-IT" sz="2400" i="1">
                            <a:latin typeface="Cambria Math" panose="02040503050406030204" pitchFamily="18" charset="0"/>
                          </a:rPr>
                          <m:t>𝑁</m:t>
                        </m:r>
                      </m:den>
                    </m:f>
                  </m:oMath>
                </a14:m>
                <a:endParaRPr lang="it-IT" sz="2400" dirty="0"/>
              </a:p>
              <a:p>
                <a:pPr marL="0" indent="-182563">
                  <a:buNone/>
                  <a:defRPr/>
                </a:pPr>
                <a:r>
                  <a:rPr lang="it-IT" sz="2400" dirty="0" smtClean="0"/>
                  <a:t>Se eleviamo al quadrato otteniamo:</a:t>
                </a:r>
              </a:p>
              <a:p>
                <a:pPr marL="0" indent="-182563">
                  <a:buNone/>
                  <a:defRPr/>
                </a:pPr>
                <a14:m>
                  <m:oMathPara xmlns:m="http://schemas.openxmlformats.org/officeDocument/2006/math">
                    <m:oMathParaPr>
                      <m:jc m:val="centerGroup"/>
                    </m:oMathParaPr>
                    <m:oMath xmlns:m="http://schemas.openxmlformats.org/officeDocument/2006/math">
                      <m:sSup>
                        <m:sSupPr>
                          <m:ctrlPr>
                            <a:rPr lang="it-IT" sz="2400" i="1" smtClean="0">
                              <a:latin typeface="Cambria Math" panose="02040503050406030204" pitchFamily="18" charset="0"/>
                            </a:rPr>
                          </m:ctrlPr>
                        </m:sSupPr>
                        <m:e>
                          <m:r>
                            <a:rPr lang="it-IT" sz="2400" b="0" i="1" smtClean="0">
                              <a:latin typeface="Cambria Math"/>
                            </a:rPr>
                            <m:t>𝑠</m:t>
                          </m:r>
                        </m:e>
                        <m:sup>
                          <m:r>
                            <a:rPr lang="it-IT" sz="2400" b="0" i="1" smtClean="0">
                              <a:latin typeface="Cambria Math"/>
                            </a:rPr>
                            <m:t>2</m:t>
                          </m:r>
                        </m:sup>
                      </m:sSup>
                      <m:f>
                        <m:fPr>
                          <m:ctrlPr>
                            <a:rPr lang="it-IT" sz="2400" i="1" smtClean="0">
                              <a:latin typeface="Cambria Math" panose="02040503050406030204" pitchFamily="18" charset="0"/>
                            </a:rPr>
                          </m:ctrlPr>
                        </m:fPr>
                        <m:num>
                          <m:sSup>
                            <m:sSupPr>
                              <m:ctrlPr>
                                <a:rPr lang="it-IT" sz="2400" i="1" smtClean="0">
                                  <a:latin typeface="Cambria Math" panose="02040503050406030204" pitchFamily="18" charset="0"/>
                                </a:rPr>
                              </m:ctrlPr>
                            </m:sSupPr>
                            <m:e>
                              <m:r>
                                <a:rPr lang="it-IT" sz="2400" b="0" i="1" smtClean="0">
                                  <a:latin typeface="Cambria Math"/>
                                </a:rPr>
                                <m:t>𝐾</m:t>
                              </m:r>
                            </m:e>
                            <m:sup>
                              <m:r>
                                <a:rPr lang="it-IT" sz="2400" b="0" i="1" smtClean="0">
                                  <a:latin typeface="Cambria Math"/>
                                </a:rPr>
                                <m:t>∗</m:t>
                              </m:r>
                            </m:sup>
                          </m:sSup>
                        </m:num>
                        <m:den>
                          <m:r>
                            <a:rPr lang="it-IT" sz="2400" b="0" i="1" smtClean="0">
                              <a:latin typeface="Cambria Math"/>
                            </a:rPr>
                            <m:t>𝑁</m:t>
                          </m:r>
                        </m:den>
                      </m:f>
                      <m:r>
                        <a:rPr lang="it-IT" sz="2400" i="1">
                          <a:latin typeface="Cambria Math"/>
                        </a:rPr>
                        <m:t>=</m:t>
                      </m:r>
                      <m:sSup>
                        <m:sSupPr>
                          <m:ctrlPr>
                            <a:rPr lang="it-IT" sz="2400" i="1" smtClean="0">
                              <a:latin typeface="Cambria Math" panose="02040503050406030204" pitchFamily="18" charset="0"/>
                            </a:rPr>
                          </m:ctrlPr>
                        </m:sSupPr>
                        <m:e>
                          <m:r>
                            <a:rPr lang="it-IT" sz="2400" i="1" smtClean="0">
                              <a:latin typeface="Cambria Math"/>
                              <a:ea typeface="Cambria Math"/>
                            </a:rPr>
                            <m:t>𝛿</m:t>
                          </m:r>
                        </m:e>
                        <m:sup>
                          <m:r>
                            <a:rPr lang="it-IT" sz="2400" b="0" i="1" smtClean="0">
                              <a:latin typeface="Cambria Math"/>
                            </a:rPr>
                            <m:t>2</m:t>
                          </m:r>
                        </m:sup>
                      </m:sSup>
                      <m:sSup>
                        <m:sSupPr>
                          <m:ctrlPr>
                            <a:rPr lang="it-IT" sz="2400" i="1" smtClean="0">
                              <a:latin typeface="Cambria Math" panose="02040503050406030204" pitchFamily="18" charset="0"/>
                            </a:rPr>
                          </m:ctrlPr>
                        </m:sSupPr>
                        <m:e>
                          <m:d>
                            <m:dPr>
                              <m:ctrlPr>
                                <a:rPr lang="it-IT" sz="2400" i="1" smtClean="0">
                                  <a:latin typeface="Cambria Math" panose="02040503050406030204" pitchFamily="18" charset="0"/>
                                </a:rPr>
                              </m:ctrlPr>
                            </m:dPr>
                            <m:e>
                              <m:f>
                                <m:fPr>
                                  <m:ctrlPr>
                                    <a:rPr lang="it-IT" sz="2400" i="1" smtClean="0">
                                      <a:latin typeface="Cambria Math" panose="02040503050406030204" pitchFamily="18" charset="0"/>
                                    </a:rPr>
                                  </m:ctrlPr>
                                </m:fPr>
                                <m:num>
                                  <m:sSup>
                                    <m:sSupPr>
                                      <m:ctrlPr>
                                        <a:rPr lang="it-IT" sz="2400" i="1" smtClean="0">
                                          <a:latin typeface="Cambria Math" panose="02040503050406030204" pitchFamily="18" charset="0"/>
                                        </a:rPr>
                                      </m:ctrlPr>
                                    </m:sSupPr>
                                    <m:e>
                                      <m:r>
                                        <a:rPr lang="it-IT" sz="2400" b="0" i="1" smtClean="0">
                                          <a:latin typeface="Cambria Math"/>
                                        </a:rPr>
                                        <m:t>𝐾</m:t>
                                      </m:r>
                                    </m:e>
                                    <m:sup>
                                      <m:r>
                                        <a:rPr lang="it-IT" sz="2400" b="0" i="1" smtClean="0">
                                          <a:latin typeface="Cambria Math"/>
                                        </a:rPr>
                                        <m:t>∗</m:t>
                                      </m:r>
                                    </m:sup>
                                  </m:sSup>
                                </m:num>
                                <m:den>
                                  <m:r>
                                    <a:rPr lang="it-IT" sz="2400" b="0" i="1" smtClean="0">
                                      <a:latin typeface="Cambria Math"/>
                                    </a:rPr>
                                    <m:t>𝑁</m:t>
                                  </m:r>
                                </m:den>
                              </m:f>
                            </m:e>
                          </m:d>
                        </m:e>
                        <m:sup>
                          <m:r>
                            <a:rPr lang="it-IT" sz="2400" b="0" i="1" smtClean="0">
                              <a:latin typeface="Cambria Math"/>
                            </a:rPr>
                            <m:t>2</m:t>
                          </m:r>
                        </m:sup>
                      </m:sSup>
                    </m:oMath>
                  </m:oMathPara>
                </a14:m>
                <a:endParaRPr lang="it-IT" sz="2400" dirty="0" smtClean="0"/>
              </a:p>
              <a:p>
                <a:pPr marL="0" indent="-182563">
                  <a:buNone/>
                  <a:defRPr/>
                </a:pPr>
                <a:r>
                  <a:rPr lang="it-IT" sz="2400" dirty="0" smtClean="0"/>
                  <a:t>Dividendo entrambi i lati per </a:t>
                </a:r>
                <a14:m>
                  <m:oMath xmlns:m="http://schemas.openxmlformats.org/officeDocument/2006/math">
                    <m:f>
                      <m:fPr>
                        <m:ctrlPr>
                          <a:rPr lang="it-IT" sz="2400" i="1" smtClean="0">
                            <a:latin typeface="Cambria Math" panose="02040503050406030204" pitchFamily="18" charset="0"/>
                          </a:rPr>
                        </m:ctrlPr>
                      </m:fPr>
                      <m:num>
                        <m:sSup>
                          <m:sSupPr>
                            <m:ctrlPr>
                              <a:rPr lang="it-IT" sz="2400" i="1" smtClean="0">
                                <a:latin typeface="Cambria Math" panose="02040503050406030204" pitchFamily="18" charset="0"/>
                              </a:rPr>
                            </m:ctrlPr>
                          </m:sSupPr>
                          <m:e>
                            <m:r>
                              <a:rPr lang="it-IT" sz="2400" b="0" i="1" smtClean="0">
                                <a:latin typeface="Cambria Math"/>
                              </a:rPr>
                              <m:t>𝐾</m:t>
                            </m:r>
                          </m:e>
                          <m:sup>
                            <m:r>
                              <a:rPr lang="it-IT" sz="2400" b="0" i="1" smtClean="0">
                                <a:latin typeface="Cambria Math"/>
                              </a:rPr>
                              <m:t>∗</m:t>
                            </m:r>
                          </m:sup>
                        </m:sSup>
                      </m:num>
                      <m:den>
                        <m:r>
                          <a:rPr lang="it-IT" sz="2400" b="0" i="1" smtClean="0">
                            <a:latin typeface="Cambria Math"/>
                          </a:rPr>
                          <m:t>𝑁</m:t>
                        </m:r>
                      </m:den>
                    </m:f>
                  </m:oMath>
                </a14:m>
                <a:r>
                  <a:rPr lang="it-IT" sz="2400" dirty="0" smtClean="0"/>
                  <a:t> (</a:t>
                </a:r>
                <a:r>
                  <a:rPr lang="it-IT" sz="2400" dirty="0" smtClean="0">
                    <a:solidFill>
                      <a:srgbClr val="FF0000"/>
                    </a:solidFill>
                  </a:rPr>
                  <a:t>errore nel testo a pagina 299 della nuova edizione: manca l’asterisco prima dell’equazione 11.8</a:t>
                </a:r>
                <a:r>
                  <a:rPr lang="it-IT" sz="2400" dirty="0" smtClean="0"/>
                  <a:t>) e riordinando si ha:</a:t>
                </a:r>
              </a:p>
              <a:p>
                <a:pPr marL="0" indent="-182563" algn="ctr">
                  <a:buNone/>
                  <a:defRPr/>
                </a:pPr>
                <a14:m>
                  <m:oMathPara xmlns:m="http://schemas.openxmlformats.org/officeDocument/2006/math">
                    <m:oMathParaPr>
                      <m:jc m:val="centerGroup"/>
                    </m:oMathParaPr>
                    <m:oMath xmlns:m="http://schemas.openxmlformats.org/officeDocument/2006/math">
                      <m:f>
                        <m:fPr>
                          <m:ctrlPr>
                            <a:rPr lang="it-IT" sz="2400" i="1">
                              <a:latin typeface="Cambria Math" panose="02040503050406030204" pitchFamily="18" charset="0"/>
                            </a:rPr>
                          </m:ctrlPr>
                        </m:fPr>
                        <m:num>
                          <m:sSup>
                            <m:sSupPr>
                              <m:ctrlPr>
                                <a:rPr lang="it-IT" sz="2400" i="1">
                                  <a:latin typeface="Cambria Math" panose="02040503050406030204" pitchFamily="18" charset="0"/>
                                </a:rPr>
                              </m:ctrlPr>
                            </m:sSupPr>
                            <m:e>
                              <m:r>
                                <a:rPr lang="it-IT" sz="2400" i="1">
                                  <a:latin typeface="Cambria Math"/>
                                </a:rPr>
                                <m:t>𝐾</m:t>
                              </m:r>
                            </m:e>
                            <m:sup>
                              <m:r>
                                <a:rPr lang="it-IT" sz="2400" i="1">
                                  <a:latin typeface="Cambria Math"/>
                                </a:rPr>
                                <m:t>∗</m:t>
                              </m:r>
                            </m:sup>
                          </m:sSup>
                        </m:num>
                        <m:den>
                          <m:r>
                            <a:rPr lang="it-IT" sz="2400" i="1">
                              <a:latin typeface="Cambria Math"/>
                            </a:rPr>
                            <m:t>𝑁</m:t>
                          </m:r>
                        </m:den>
                      </m:f>
                      <m:r>
                        <a:rPr lang="it-IT" sz="2400" b="0" i="1" smtClean="0">
                          <a:latin typeface="Cambria Math"/>
                        </a:rPr>
                        <m:t>=</m:t>
                      </m:r>
                      <m:sSup>
                        <m:sSupPr>
                          <m:ctrlPr>
                            <a:rPr lang="it-IT" sz="2400" b="0" i="1" smtClean="0">
                              <a:latin typeface="Cambria Math" panose="02040503050406030204" pitchFamily="18" charset="0"/>
                            </a:rPr>
                          </m:ctrlPr>
                        </m:sSupPr>
                        <m:e>
                          <m:d>
                            <m:dPr>
                              <m:ctrlPr>
                                <a:rPr lang="it-IT" sz="2400" b="0" i="1" smtClean="0">
                                  <a:latin typeface="Cambria Math" panose="02040503050406030204" pitchFamily="18" charset="0"/>
                                </a:rPr>
                              </m:ctrlPr>
                            </m:dPr>
                            <m:e>
                              <m:f>
                                <m:fPr>
                                  <m:ctrlPr>
                                    <a:rPr lang="it-IT" sz="2400" b="0" i="1" smtClean="0">
                                      <a:latin typeface="Cambria Math" panose="02040503050406030204" pitchFamily="18" charset="0"/>
                                    </a:rPr>
                                  </m:ctrlPr>
                                </m:fPr>
                                <m:num>
                                  <m:r>
                                    <a:rPr lang="it-IT" sz="2400" b="0" i="1" smtClean="0">
                                      <a:latin typeface="Cambria Math"/>
                                    </a:rPr>
                                    <m:t>𝑠</m:t>
                                  </m:r>
                                </m:num>
                                <m:den>
                                  <m:r>
                                    <a:rPr lang="it-IT" sz="2400" b="0" i="1" smtClean="0">
                                      <a:latin typeface="Cambria Math"/>
                                      <a:ea typeface="Cambria Math"/>
                                    </a:rPr>
                                    <m:t>𝛿</m:t>
                                  </m:r>
                                </m:den>
                              </m:f>
                            </m:e>
                          </m:d>
                        </m:e>
                        <m:sup>
                          <m:r>
                            <a:rPr lang="it-IT" sz="2400" b="0" i="1" smtClean="0">
                              <a:latin typeface="Cambria Math"/>
                            </a:rPr>
                            <m:t>2</m:t>
                          </m:r>
                        </m:sup>
                      </m:sSup>
                    </m:oMath>
                  </m:oMathPara>
                </a14:m>
                <a:endParaRPr lang="it-IT" sz="2400" dirty="0"/>
              </a:p>
              <a:p>
                <a:pPr marL="0" indent="-182563">
                  <a:buFontTx/>
                  <a:buNone/>
                  <a:defRPr/>
                </a:pPr>
                <a:endParaRPr lang="it-IT" sz="2200" dirty="0"/>
              </a:p>
            </p:txBody>
          </p:sp>
        </mc:Choice>
        <mc:Fallback xmlns="">
          <p:sp>
            <p:nvSpPr>
              <p:cNvPr id="3" name="Segnaposto contenuto 2">
                <a:extLst>
                  <a:ext uri="{FF2B5EF4-FFF2-40B4-BE49-F238E27FC236}">
                    <a16:creationId xmlns:a16="http://schemas.microsoft.com/office/drawing/2014/main" id="{2C027078-E064-4673-ACB6-2B22E69E581D}"/>
                  </a:ext>
                </a:extLst>
              </p:cNvPr>
              <p:cNvSpPr>
                <a:spLocks noGrp="1" noRot="1" noChangeAspect="1" noMove="1" noResize="1" noEditPoints="1" noAdjustHandles="1" noChangeArrowheads="1" noChangeShapeType="1" noTextEdit="1"/>
              </p:cNvSpPr>
              <p:nvPr>
                <p:ph idx="1"/>
              </p:nvPr>
            </p:nvSpPr>
            <p:spPr>
              <a:xfrm>
                <a:off x="0" y="992143"/>
                <a:ext cx="8974832" cy="4953000"/>
              </a:xfrm>
              <a:blipFill>
                <a:blip r:embed="rId2"/>
                <a:stretch>
                  <a:fillRect l="-1019" t="-1724"/>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20</a:t>
            </a:fld>
            <a:endParaRPr lang="it-IT" dirty="0"/>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15918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3.1 Gli effetti del tasso di risparmio</a:t>
            </a:r>
            <a:br>
              <a:rPr lang="it-IT" sz="3200" dirty="0"/>
            </a:br>
            <a:r>
              <a:rPr lang="it-IT" sz="3200" dirty="0"/>
              <a:t>sulla produzione di stato stazionario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179512" y="992143"/>
                <a:ext cx="9073008" cy="4953000"/>
              </a:xfrm>
            </p:spPr>
            <p:txBody>
              <a:bodyPr>
                <a:normAutofit/>
              </a:bodyPr>
              <a:lstStyle/>
              <a:p>
                <a:pPr marL="0" indent="0">
                  <a:buNone/>
                </a:pPr>
                <a:endParaRPr lang="it-IT" sz="2400" i="1" dirty="0">
                  <a:solidFill>
                    <a:schemeClr val="tx1"/>
                  </a:solidFill>
                </a:endParaRPr>
              </a:p>
              <a:p>
                <a:pPr marL="0" indent="-182563">
                  <a:buFontTx/>
                  <a:buNone/>
                  <a:defRPr/>
                </a:pPr>
                <a:r>
                  <a:rPr lang="it-IT" sz="2400" dirty="0">
                    <a:solidFill>
                      <a:schemeClr val="tx1"/>
                    </a:solidFill>
                  </a:rPr>
                  <a:t>Il prodotto per lavoratore di stato stazionario è uguale al rapporto tra il tasso di risparmio e il tasso di deprezzamento:</a:t>
                </a:r>
              </a:p>
              <a:p>
                <a:pPr marL="182563" indent="-182563">
                  <a:buFontTx/>
                  <a:buNone/>
                  <a:defRPr/>
                </a:pPr>
                <a:endParaRPr lang="it-IT" sz="2400" dirty="0">
                  <a:solidFill>
                    <a:schemeClr val="tx1"/>
                  </a:solidFill>
                </a:endParaRPr>
              </a:p>
              <a:p>
                <a:pPr marL="182563" indent="-182563">
                  <a:buNone/>
                  <a:defRPr/>
                </a:pPr>
                <a14:m>
                  <m:oMathPara xmlns:m="http://schemas.openxmlformats.org/officeDocument/2006/math">
                    <m:oMathParaPr>
                      <m:jc m:val="centerGroup"/>
                    </m:oMathParaPr>
                    <m:oMath xmlns:m="http://schemas.openxmlformats.org/officeDocument/2006/math">
                      <m:f>
                        <m:fPr>
                          <m:ctrlPr>
                            <a:rPr lang="it-IT" sz="2400" i="1">
                              <a:solidFill>
                                <a:schemeClr val="tx1"/>
                              </a:solidFill>
                              <a:latin typeface="Cambria Math" panose="02040503050406030204" pitchFamily="18" charset="0"/>
                            </a:rPr>
                          </m:ctrlPr>
                        </m:fPr>
                        <m:num>
                          <m:sSup>
                            <m:sSupPr>
                              <m:ctrlPr>
                                <a:rPr lang="it-IT" sz="2400" i="1">
                                  <a:solidFill>
                                    <a:schemeClr val="tx1"/>
                                  </a:solidFill>
                                  <a:latin typeface="Cambria Math" panose="02040503050406030204" pitchFamily="18" charset="0"/>
                                </a:rPr>
                              </m:ctrlPr>
                            </m:sSupPr>
                            <m:e>
                              <m:r>
                                <a:rPr lang="it-IT" sz="2400" i="1">
                                  <a:solidFill>
                                    <a:schemeClr val="tx1"/>
                                  </a:solidFill>
                                  <a:latin typeface="Cambria Math" panose="02040503050406030204" pitchFamily="18" charset="0"/>
                                </a:rPr>
                                <m:t>𝑌</m:t>
                              </m:r>
                            </m:e>
                            <m:sup>
                              <m:r>
                                <a:rPr lang="it-IT" sz="2400" i="1">
                                  <a:solidFill>
                                    <a:schemeClr val="tx1"/>
                                  </a:solidFill>
                                  <a:latin typeface="Cambria Math" panose="02040503050406030204" pitchFamily="18" charset="0"/>
                                </a:rPr>
                                <m:t>∗</m:t>
                              </m:r>
                            </m:sup>
                          </m:sSup>
                        </m:num>
                        <m:den>
                          <m:r>
                            <a:rPr lang="it-IT" sz="2400" i="1">
                              <a:solidFill>
                                <a:schemeClr val="tx1"/>
                              </a:solidFill>
                              <a:latin typeface="Cambria Math" panose="02040503050406030204" pitchFamily="18" charset="0"/>
                            </a:rPr>
                            <m:t>𝑁</m:t>
                          </m:r>
                        </m:den>
                      </m:f>
                      <m:r>
                        <a:rPr lang="it-IT" sz="2400" i="1">
                          <a:solidFill>
                            <a:schemeClr val="tx1"/>
                          </a:solidFill>
                          <a:latin typeface="Cambria Math" panose="02040503050406030204" pitchFamily="18" charset="0"/>
                        </a:rPr>
                        <m:t>=</m:t>
                      </m:r>
                      <m:rad>
                        <m:radPr>
                          <m:degHide m:val="on"/>
                          <m:ctrlPr>
                            <a:rPr lang="it-IT" sz="2400" i="1">
                              <a:solidFill>
                                <a:schemeClr val="tx1"/>
                              </a:solidFill>
                              <a:latin typeface="Cambria Math" panose="02040503050406030204" pitchFamily="18" charset="0"/>
                            </a:rPr>
                          </m:ctrlPr>
                        </m:radPr>
                        <m:deg/>
                        <m:e>
                          <m:f>
                            <m:fPr>
                              <m:ctrlPr>
                                <a:rPr lang="it-IT" sz="2400" i="1">
                                  <a:solidFill>
                                    <a:schemeClr val="tx1"/>
                                  </a:solidFill>
                                  <a:latin typeface="Cambria Math" panose="02040503050406030204" pitchFamily="18" charset="0"/>
                                </a:rPr>
                              </m:ctrlPr>
                            </m:fPr>
                            <m:num>
                              <m:sSup>
                                <m:sSupPr>
                                  <m:ctrlPr>
                                    <a:rPr lang="it-IT" sz="2400" i="1">
                                      <a:solidFill>
                                        <a:schemeClr val="tx1"/>
                                      </a:solidFill>
                                      <a:latin typeface="Cambria Math" panose="02040503050406030204" pitchFamily="18" charset="0"/>
                                    </a:rPr>
                                  </m:ctrlPr>
                                </m:sSupPr>
                                <m:e>
                                  <m:r>
                                    <a:rPr lang="it-IT" sz="2400" i="1">
                                      <a:solidFill>
                                        <a:schemeClr val="tx1"/>
                                      </a:solidFill>
                                      <a:latin typeface="Cambria Math" panose="02040503050406030204" pitchFamily="18" charset="0"/>
                                    </a:rPr>
                                    <m:t>𝐾</m:t>
                                  </m:r>
                                </m:e>
                                <m:sup>
                                  <m:r>
                                    <a:rPr lang="it-IT" sz="2400" i="1">
                                      <a:solidFill>
                                        <a:schemeClr val="tx1"/>
                                      </a:solidFill>
                                      <a:latin typeface="Cambria Math" panose="02040503050406030204" pitchFamily="18" charset="0"/>
                                    </a:rPr>
                                    <m:t>∗</m:t>
                                  </m:r>
                                </m:sup>
                              </m:sSup>
                            </m:num>
                            <m:den>
                              <m:r>
                                <a:rPr lang="it-IT" sz="2400" i="1">
                                  <a:solidFill>
                                    <a:schemeClr val="tx1"/>
                                  </a:solidFill>
                                  <a:latin typeface="Cambria Math" panose="02040503050406030204" pitchFamily="18" charset="0"/>
                                </a:rPr>
                                <m:t>𝑁</m:t>
                              </m:r>
                            </m:den>
                          </m:f>
                        </m:e>
                      </m:rad>
                      <m:r>
                        <a:rPr lang="it-IT" sz="2400" i="1">
                          <a:solidFill>
                            <a:schemeClr val="tx1"/>
                          </a:solidFill>
                          <a:latin typeface="Cambria Math" panose="02040503050406030204" pitchFamily="18" charset="0"/>
                        </a:rPr>
                        <m:t>=</m:t>
                      </m:r>
                      <m:rad>
                        <m:radPr>
                          <m:degHide m:val="on"/>
                          <m:ctrlPr>
                            <a:rPr lang="it-IT" sz="2400" i="1">
                              <a:solidFill>
                                <a:schemeClr val="tx1"/>
                              </a:solidFill>
                              <a:latin typeface="Cambria Math" panose="02040503050406030204" pitchFamily="18" charset="0"/>
                            </a:rPr>
                          </m:ctrlPr>
                        </m:radPr>
                        <m:deg/>
                        <m:e>
                          <m:sSup>
                            <m:sSupPr>
                              <m:ctrlPr>
                                <a:rPr lang="it-IT" sz="2400" i="1">
                                  <a:solidFill>
                                    <a:schemeClr val="tx1"/>
                                  </a:solidFill>
                                  <a:latin typeface="Cambria Math" panose="02040503050406030204" pitchFamily="18" charset="0"/>
                                </a:rPr>
                              </m:ctrlPr>
                            </m:sSupPr>
                            <m:e>
                              <m:d>
                                <m:dPr>
                                  <m:ctrlPr>
                                    <a:rPr lang="it-IT" sz="2400" i="1">
                                      <a:solidFill>
                                        <a:schemeClr val="tx1"/>
                                      </a:solidFill>
                                      <a:latin typeface="Cambria Math" panose="02040503050406030204" pitchFamily="18" charset="0"/>
                                    </a:rPr>
                                  </m:ctrlPr>
                                </m:dPr>
                                <m:e>
                                  <m:f>
                                    <m:fPr>
                                      <m:ctrlPr>
                                        <a:rPr lang="it-IT" sz="2400" i="1">
                                          <a:solidFill>
                                            <a:schemeClr val="tx1"/>
                                          </a:solidFill>
                                          <a:latin typeface="Cambria Math" panose="02040503050406030204" pitchFamily="18" charset="0"/>
                                        </a:rPr>
                                      </m:ctrlPr>
                                    </m:fPr>
                                    <m:num>
                                      <m:r>
                                        <a:rPr lang="it-IT" sz="2400" i="1">
                                          <a:solidFill>
                                            <a:schemeClr val="tx1"/>
                                          </a:solidFill>
                                          <a:latin typeface="Cambria Math" panose="02040503050406030204" pitchFamily="18" charset="0"/>
                                        </a:rPr>
                                        <m:t>𝑠</m:t>
                                      </m:r>
                                    </m:num>
                                    <m:den>
                                      <m:r>
                                        <a:rPr lang="it-IT" sz="2400" i="1">
                                          <a:solidFill>
                                            <a:schemeClr val="tx1"/>
                                          </a:solidFill>
                                          <a:latin typeface="Cambria Math" panose="02040503050406030204" pitchFamily="18" charset="0"/>
                                        </a:rPr>
                                        <m:t>𝛿</m:t>
                                      </m:r>
                                    </m:den>
                                  </m:f>
                                </m:e>
                              </m:d>
                            </m:e>
                            <m:sup>
                              <m:r>
                                <a:rPr lang="it-IT" sz="2400" i="1">
                                  <a:solidFill>
                                    <a:schemeClr val="tx1"/>
                                  </a:solidFill>
                                  <a:latin typeface="Cambria Math" panose="02040503050406030204" pitchFamily="18" charset="0"/>
                                </a:rPr>
                                <m:t>2</m:t>
                              </m:r>
                            </m:sup>
                          </m:sSup>
                        </m:e>
                      </m:rad>
                      <m:r>
                        <a:rPr lang="it-IT" sz="2400" i="1">
                          <a:solidFill>
                            <a:schemeClr val="tx1"/>
                          </a:solidFill>
                          <a:latin typeface="Cambria Math" panose="02040503050406030204" pitchFamily="18" charset="0"/>
                        </a:rPr>
                        <m:t>=</m:t>
                      </m:r>
                      <m:f>
                        <m:fPr>
                          <m:ctrlPr>
                            <a:rPr lang="it-IT" sz="2400" i="1">
                              <a:solidFill>
                                <a:schemeClr val="tx1"/>
                              </a:solidFill>
                              <a:latin typeface="Cambria Math" panose="02040503050406030204" pitchFamily="18" charset="0"/>
                            </a:rPr>
                          </m:ctrlPr>
                        </m:fPr>
                        <m:num>
                          <m:r>
                            <a:rPr lang="it-IT" sz="2400" i="1">
                              <a:solidFill>
                                <a:schemeClr val="tx1"/>
                              </a:solidFill>
                              <a:latin typeface="Cambria Math" panose="02040503050406030204" pitchFamily="18" charset="0"/>
                            </a:rPr>
                            <m:t>𝑠</m:t>
                          </m:r>
                        </m:num>
                        <m:den>
                          <m:r>
                            <a:rPr lang="it-IT" sz="2400" i="1">
                              <a:solidFill>
                                <a:schemeClr val="tx1"/>
                              </a:solidFill>
                              <a:latin typeface="Cambria Math" panose="02040503050406030204" pitchFamily="18" charset="0"/>
                            </a:rPr>
                            <m:t>𝛿</m:t>
                          </m:r>
                        </m:den>
                      </m:f>
                    </m:oMath>
                  </m:oMathPara>
                </a14:m>
                <a:endParaRPr lang="it-IT" sz="2400" dirty="0">
                  <a:solidFill>
                    <a:schemeClr val="tx1"/>
                  </a:solidFill>
                </a:endParaRPr>
              </a:p>
              <a:p>
                <a:pPr marL="182563" indent="-182563">
                  <a:buFontTx/>
                  <a:buNone/>
                  <a:defRPr/>
                </a:pPr>
                <a:endParaRPr lang="it-IT" sz="2400" dirty="0">
                  <a:solidFill>
                    <a:schemeClr val="tx1"/>
                  </a:solidFill>
                </a:endParaRPr>
              </a:p>
              <a:p>
                <a:pPr marL="0" indent="-182563">
                  <a:buFontTx/>
                  <a:buNone/>
                  <a:defRPr/>
                </a:pPr>
                <a:r>
                  <a:rPr lang="it-IT" sz="2400" dirty="0">
                    <a:solidFill>
                      <a:srgbClr val="FF0000"/>
                    </a:solidFill>
                  </a:rPr>
                  <a:t>Un tasso di risparmio maggiore e un tasso di deprezzamento minore portano entrambi a un maggiore capitale per lavoratore di stato stazionario e a un maggior prodotto per lavoratore di stato stazionario</a:t>
                </a:r>
                <a:r>
                  <a:rPr lang="it-IT" sz="2400" dirty="0">
                    <a:solidFill>
                      <a:schemeClr val="tx1"/>
                    </a:solidFill>
                  </a:rPr>
                  <a:t>.</a:t>
                </a:r>
              </a:p>
              <a:p>
                <a:pPr marL="0" indent="0">
                  <a:buNone/>
                </a:pPr>
                <a:endParaRPr lang="it-IT" sz="2400" i="1" dirty="0"/>
              </a:p>
              <a:p>
                <a:pPr marL="0" indent="-182563">
                  <a:buFontTx/>
                  <a:buNone/>
                  <a:defRPr/>
                </a:pPr>
                <a:endParaRPr lang="it-IT" sz="2200" dirty="0"/>
              </a:p>
            </p:txBody>
          </p:sp>
        </mc:Choice>
        <mc:Fallback xmlns="">
          <p:sp>
            <p:nvSpPr>
              <p:cNvPr id="3" name="Segnaposto contenuto 2">
                <a:extLst>
                  <a:ext uri="{FF2B5EF4-FFF2-40B4-BE49-F238E27FC236}">
                    <a16:creationId xmlns:a16="http://schemas.microsoft.com/office/drawing/2014/main" id="{2C027078-E064-4673-ACB6-2B22E69E581D}"/>
                  </a:ext>
                </a:extLst>
              </p:cNvPr>
              <p:cNvSpPr>
                <a:spLocks noGrp="1" noRot="1" noChangeAspect="1" noMove="1" noResize="1" noEditPoints="1" noAdjustHandles="1" noChangeArrowheads="1" noChangeShapeType="1" noTextEdit="1"/>
              </p:cNvSpPr>
              <p:nvPr>
                <p:ph idx="1"/>
              </p:nvPr>
            </p:nvSpPr>
            <p:spPr>
              <a:xfrm>
                <a:off x="179512" y="992143"/>
                <a:ext cx="9073008" cy="4953000"/>
              </a:xfrm>
              <a:blipFill>
                <a:blip r:embed="rId2"/>
                <a:stretch>
                  <a:fillRect l="-1007"/>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21</a:t>
            </a:fld>
            <a:endParaRPr lang="it-IT" dirty="0"/>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216436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3.1 Gli effetti del tasso di risparmio</a:t>
            </a:r>
            <a:br>
              <a:rPr lang="it-IT" sz="3200" dirty="0"/>
            </a:br>
            <a:r>
              <a:rPr lang="it-IT" sz="3200" dirty="0"/>
              <a:t>sulla produzione di stato stazionario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179512" y="992142"/>
                <a:ext cx="8712968" cy="5173161"/>
              </a:xfrm>
            </p:spPr>
            <p:txBody>
              <a:bodyPr>
                <a:normAutofit fontScale="92500" lnSpcReduction="10000"/>
              </a:bodyPr>
              <a:lstStyle/>
              <a:p>
                <a:pPr marL="0" indent="0">
                  <a:buNone/>
                </a:pPr>
                <a:endParaRPr lang="it-IT" sz="2400" i="1" dirty="0" smtClean="0"/>
              </a:p>
              <a:p>
                <a:pPr marL="0" indent="-182563">
                  <a:buFontTx/>
                  <a:buNone/>
                  <a:defRPr/>
                </a:pPr>
                <a:r>
                  <a:rPr lang="it-IT" sz="2200" dirty="0" smtClean="0"/>
                  <a:t>Fino al tempo 0, s=10%, poi s=20% costante per sempre. </a:t>
                </a:r>
                <a:r>
                  <a:rPr lang="el-GR" sz="2200" dirty="0"/>
                  <a:t>δ</a:t>
                </a:r>
                <a:r>
                  <a:rPr lang="it-IT" sz="2200" dirty="0"/>
                  <a:t> = 10</a:t>
                </a:r>
                <a:r>
                  <a:rPr lang="it-IT" sz="2200" dirty="0" smtClean="0"/>
                  <a:t>% costante</a:t>
                </a:r>
                <a:endParaRPr lang="it-IT" sz="2200" dirty="0"/>
              </a:p>
              <a:p>
                <a:pPr marL="0" indent="-182563">
                  <a:buFontTx/>
                  <a:buNone/>
                  <a:defRPr/>
                </a:pPr>
                <a:r>
                  <a:rPr lang="it-IT" sz="2200" dirty="0" smtClean="0"/>
                  <a:t>Al tempo 0 allo stock di capitale non accade nulla. Il capitale per lavoratore resta uguale al valore di stato stazionario associato a s=10%.</a:t>
                </a:r>
              </a:p>
              <a:p>
                <a:pPr marL="0" indent="-182563">
                  <a:buFontTx/>
                  <a:buNone/>
                  <a:defRPr/>
                </a:pPr>
                <a:r>
                  <a:rPr lang="it-IT" sz="2200" dirty="0" smtClean="0"/>
                  <a:t>Formalmente: </a:t>
                </a:r>
                <a14:m>
                  <m:oMath xmlns:m="http://schemas.openxmlformats.org/officeDocument/2006/math">
                    <m:f>
                      <m:fPr>
                        <m:ctrlPr>
                          <a:rPr lang="it-IT" sz="2200" i="1" smtClean="0">
                            <a:latin typeface="Cambria Math" panose="02040503050406030204" pitchFamily="18" charset="0"/>
                          </a:rPr>
                        </m:ctrlPr>
                      </m:fPr>
                      <m:num>
                        <m:sSub>
                          <m:sSubPr>
                            <m:ctrlPr>
                              <a:rPr lang="it-IT" sz="2200" i="1" smtClean="0">
                                <a:latin typeface="Cambria Math" panose="02040503050406030204" pitchFamily="18" charset="0"/>
                              </a:rPr>
                            </m:ctrlPr>
                          </m:sSubPr>
                          <m:e>
                            <m:r>
                              <a:rPr lang="it-IT" sz="2200" b="0" i="1" smtClean="0">
                                <a:latin typeface="Cambria Math"/>
                              </a:rPr>
                              <m:t>𝐾</m:t>
                            </m:r>
                          </m:e>
                          <m:sub>
                            <m:r>
                              <a:rPr lang="it-IT" sz="2200" b="0" i="1" smtClean="0">
                                <a:latin typeface="Cambria Math"/>
                              </a:rPr>
                              <m:t>0</m:t>
                            </m:r>
                          </m:sub>
                        </m:sSub>
                      </m:num>
                      <m:den>
                        <m:r>
                          <a:rPr lang="it-IT" sz="2200" b="0" i="1" smtClean="0">
                            <a:latin typeface="Cambria Math"/>
                          </a:rPr>
                          <m:t>𝑁</m:t>
                        </m:r>
                      </m:den>
                    </m:f>
                    <m:r>
                      <a:rPr lang="it-IT" sz="2200" b="0" i="1" smtClean="0">
                        <a:latin typeface="Cambria Math"/>
                      </a:rPr>
                      <m:t>=</m:t>
                    </m:r>
                    <m:sSup>
                      <m:sSupPr>
                        <m:ctrlPr>
                          <a:rPr lang="it-IT" sz="2200" i="1">
                            <a:latin typeface="Cambria Math" panose="02040503050406030204" pitchFamily="18" charset="0"/>
                          </a:rPr>
                        </m:ctrlPr>
                      </m:sSupPr>
                      <m:e>
                        <m:d>
                          <m:dPr>
                            <m:ctrlPr>
                              <a:rPr lang="it-IT" sz="2200" i="1">
                                <a:latin typeface="Cambria Math" panose="02040503050406030204" pitchFamily="18" charset="0"/>
                              </a:rPr>
                            </m:ctrlPr>
                          </m:dPr>
                          <m:e>
                            <m:f>
                              <m:fPr>
                                <m:ctrlPr>
                                  <a:rPr lang="it-IT" sz="2200" i="1">
                                    <a:latin typeface="Cambria Math" panose="02040503050406030204" pitchFamily="18" charset="0"/>
                                  </a:rPr>
                                </m:ctrlPr>
                              </m:fPr>
                              <m:num>
                                <m:r>
                                  <a:rPr lang="it-IT" sz="2200" b="0" i="1" smtClean="0">
                                    <a:latin typeface="Cambria Math" panose="02040503050406030204" pitchFamily="18" charset="0"/>
                                  </a:rPr>
                                  <m:t>𝑠</m:t>
                                </m:r>
                              </m:num>
                              <m:den>
                                <m:r>
                                  <m:rPr>
                                    <m:sty m:val="p"/>
                                  </m:rPr>
                                  <a:rPr lang="it-IT" sz="2200" i="1" smtClean="0">
                                    <a:latin typeface="Cambria Math"/>
                                  </a:rPr>
                                  <m:t>δ</m:t>
                                </m:r>
                              </m:den>
                            </m:f>
                          </m:e>
                        </m:d>
                      </m:e>
                      <m:sup>
                        <m:r>
                          <a:rPr lang="it-IT" sz="2200" i="1">
                            <a:latin typeface="Cambria Math"/>
                          </a:rPr>
                          <m:t>2</m:t>
                        </m:r>
                      </m:sup>
                    </m:sSup>
                    <m:r>
                      <a:rPr lang="it-IT" sz="2200" b="0" i="1" smtClean="0">
                        <a:latin typeface="Cambria Math" panose="02040503050406030204" pitchFamily="18" charset="0"/>
                      </a:rPr>
                      <m:t>=</m:t>
                    </m:r>
                    <m:sSup>
                      <m:sSupPr>
                        <m:ctrlPr>
                          <a:rPr lang="it-IT" sz="2200" b="0" i="1" smtClean="0">
                            <a:latin typeface="Cambria Math" panose="02040503050406030204" pitchFamily="18" charset="0"/>
                          </a:rPr>
                        </m:ctrlPr>
                      </m:sSupPr>
                      <m:e>
                        <m:d>
                          <m:dPr>
                            <m:ctrlPr>
                              <a:rPr lang="it-IT" sz="2200" b="0" i="1" smtClean="0">
                                <a:latin typeface="Cambria Math" panose="02040503050406030204" pitchFamily="18" charset="0"/>
                              </a:rPr>
                            </m:ctrlPr>
                          </m:dPr>
                          <m:e>
                            <m:f>
                              <m:fPr>
                                <m:ctrlPr>
                                  <a:rPr lang="it-IT" sz="2200" b="0" i="1" smtClean="0">
                                    <a:latin typeface="Cambria Math" panose="02040503050406030204" pitchFamily="18" charset="0"/>
                                  </a:rPr>
                                </m:ctrlPr>
                              </m:fPr>
                              <m:num>
                                <m:r>
                                  <a:rPr lang="it-IT" sz="2200" b="0" i="1" smtClean="0">
                                    <a:latin typeface="Cambria Math"/>
                                  </a:rPr>
                                  <m:t>0,1</m:t>
                                </m:r>
                              </m:num>
                              <m:den>
                                <m:r>
                                  <a:rPr lang="it-IT" sz="2200" b="0" i="1" smtClean="0">
                                    <a:latin typeface="Cambria Math"/>
                                  </a:rPr>
                                  <m:t>0,1</m:t>
                                </m:r>
                              </m:den>
                            </m:f>
                          </m:e>
                        </m:d>
                      </m:e>
                      <m:sup>
                        <m:r>
                          <a:rPr lang="it-IT" sz="2200" b="0" i="1" smtClean="0">
                            <a:latin typeface="Cambria Math"/>
                          </a:rPr>
                          <m:t>2</m:t>
                        </m:r>
                      </m:sup>
                    </m:sSup>
                    <m:r>
                      <a:rPr lang="it-IT" sz="2200" b="0" i="1" smtClean="0">
                        <a:latin typeface="Cambria Math"/>
                      </a:rPr>
                      <m:t>=</m:t>
                    </m:r>
                    <m:sSup>
                      <m:sSupPr>
                        <m:ctrlPr>
                          <a:rPr lang="it-IT" sz="2200" b="0" i="1" smtClean="0">
                            <a:latin typeface="Cambria Math" panose="02040503050406030204" pitchFamily="18" charset="0"/>
                          </a:rPr>
                        </m:ctrlPr>
                      </m:sSupPr>
                      <m:e>
                        <m:r>
                          <a:rPr lang="it-IT" sz="2200" b="0" i="1" smtClean="0">
                            <a:latin typeface="Cambria Math"/>
                          </a:rPr>
                          <m:t>1</m:t>
                        </m:r>
                      </m:e>
                      <m:sup>
                        <m:r>
                          <a:rPr lang="it-IT" sz="2200" b="0" i="1" smtClean="0">
                            <a:latin typeface="Cambria Math"/>
                          </a:rPr>
                          <m:t>2</m:t>
                        </m:r>
                      </m:sup>
                    </m:sSup>
                    <m:r>
                      <a:rPr lang="it-IT" sz="2200" b="0" i="1" smtClean="0">
                        <a:latin typeface="Cambria Math"/>
                      </a:rPr>
                      <m:t>=1</m:t>
                    </m:r>
                  </m:oMath>
                </a14:m>
                <a:r>
                  <a:rPr lang="it-IT" sz="2200" dirty="0" smtClean="0"/>
                  <a:t>. </a:t>
                </a:r>
              </a:p>
              <a:p>
                <a:pPr marL="0" indent="-182563">
                  <a:buFontTx/>
                  <a:buNone/>
                  <a:defRPr/>
                </a:pPr>
                <a:r>
                  <a:rPr lang="it-IT" sz="2200" dirty="0" smtClean="0"/>
                  <a:t>Nell’anno 1, si ha invece:</a:t>
                </a:r>
              </a:p>
              <a:p>
                <a:pPr marL="0" indent="-182563" algn="ctr">
                  <a:buFontTx/>
                  <a:buNone/>
                  <a:defRPr/>
                </a:pPr>
                <a14:m>
                  <m:oMath xmlns:m="http://schemas.openxmlformats.org/officeDocument/2006/math">
                    <m:f>
                      <m:fPr>
                        <m:ctrlPr>
                          <a:rPr lang="it-IT" sz="2200" i="1" smtClean="0">
                            <a:latin typeface="Cambria Math" panose="02040503050406030204" pitchFamily="18" charset="0"/>
                          </a:rPr>
                        </m:ctrlPr>
                      </m:fPr>
                      <m:num>
                        <m:sSub>
                          <m:sSubPr>
                            <m:ctrlPr>
                              <a:rPr lang="it-IT" sz="2200" i="1" smtClean="0">
                                <a:latin typeface="Cambria Math" panose="02040503050406030204" pitchFamily="18" charset="0"/>
                              </a:rPr>
                            </m:ctrlPr>
                          </m:sSubPr>
                          <m:e>
                            <m:r>
                              <a:rPr lang="it-IT" sz="2200" b="0" i="1" smtClean="0">
                                <a:latin typeface="Cambria Math"/>
                              </a:rPr>
                              <m:t>𝐾</m:t>
                            </m:r>
                          </m:e>
                          <m:sub>
                            <m:r>
                              <a:rPr lang="it-IT" sz="2200" b="0" i="1" smtClean="0">
                                <a:latin typeface="Cambria Math"/>
                              </a:rPr>
                              <m:t>𝑡</m:t>
                            </m:r>
                          </m:sub>
                        </m:sSub>
                      </m:num>
                      <m:den>
                        <m:r>
                          <a:rPr lang="it-IT" sz="2200" b="0" i="1" smtClean="0">
                            <a:latin typeface="Cambria Math"/>
                          </a:rPr>
                          <m:t>𝑁</m:t>
                        </m:r>
                      </m:den>
                    </m:f>
                    <m:r>
                      <a:rPr lang="it-IT" sz="2200" b="0" i="1" smtClean="0">
                        <a:latin typeface="Cambria Math"/>
                      </a:rPr>
                      <m:t>−</m:t>
                    </m:r>
                    <m:f>
                      <m:fPr>
                        <m:ctrlPr>
                          <a:rPr lang="it-IT" sz="2200" b="0" i="1" smtClean="0">
                            <a:latin typeface="Cambria Math" panose="02040503050406030204" pitchFamily="18" charset="0"/>
                          </a:rPr>
                        </m:ctrlPr>
                      </m:fPr>
                      <m:num>
                        <m:sSub>
                          <m:sSubPr>
                            <m:ctrlPr>
                              <a:rPr lang="it-IT" sz="2200" b="0" i="1" smtClean="0">
                                <a:latin typeface="Cambria Math" panose="02040503050406030204" pitchFamily="18" charset="0"/>
                              </a:rPr>
                            </m:ctrlPr>
                          </m:sSubPr>
                          <m:e>
                            <m:r>
                              <a:rPr lang="it-IT" sz="2200" b="0" i="1" smtClean="0">
                                <a:latin typeface="Cambria Math"/>
                              </a:rPr>
                              <m:t>𝐾</m:t>
                            </m:r>
                          </m:e>
                          <m:sub>
                            <m:r>
                              <a:rPr lang="it-IT" sz="2200" b="0" i="1" smtClean="0">
                                <a:latin typeface="Cambria Math"/>
                              </a:rPr>
                              <m:t>0</m:t>
                            </m:r>
                          </m:sub>
                        </m:sSub>
                      </m:num>
                      <m:den>
                        <m:r>
                          <a:rPr lang="it-IT" sz="2200" b="0" i="1" smtClean="0">
                            <a:latin typeface="Cambria Math"/>
                          </a:rPr>
                          <m:t>𝑁</m:t>
                        </m:r>
                      </m:den>
                    </m:f>
                    <m:r>
                      <a:rPr lang="it-IT" sz="2200" b="0" i="1" smtClean="0">
                        <a:latin typeface="Cambria Math"/>
                      </a:rPr>
                      <m:t>=</m:t>
                    </m:r>
                    <m:r>
                      <a:rPr lang="it-IT" sz="2200" b="0" i="1" smtClean="0">
                        <a:latin typeface="Cambria Math"/>
                      </a:rPr>
                      <m:t>𝑠</m:t>
                    </m:r>
                    <m:rad>
                      <m:radPr>
                        <m:degHide m:val="on"/>
                        <m:ctrlPr>
                          <a:rPr lang="it-IT" sz="2200" b="0" i="1" smtClean="0">
                            <a:latin typeface="Cambria Math" panose="02040503050406030204" pitchFamily="18" charset="0"/>
                          </a:rPr>
                        </m:ctrlPr>
                      </m:radPr>
                      <m:deg/>
                      <m:e>
                        <m:f>
                          <m:fPr>
                            <m:ctrlPr>
                              <a:rPr lang="it-IT" sz="2200" b="0" i="1" smtClean="0">
                                <a:latin typeface="Cambria Math" panose="02040503050406030204" pitchFamily="18" charset="0"/>
                              </a:rPr>
                            </m:ctrlPr>
                          </m:fPr>
                          <m:num>
                            <m:sSub>
                              <m:sSubPr>
                                <m:ctrlPr>
                                  <a:rPr lang="it-IT" sz="2200" b="0" i="1" smtClean="0">
                                    <a:latin typeface="Cambria Math" panose="02040503050406030204" pitchFamily="18" charset="0"/>
                                  </a:rPr>
                                </m:ctrlPr>
                              </m:sSubPr>
                              <m:e>
                                <m:r>
                                  <a:rPr lang="it-IT" sz="2200" b="0" i="1" smtClean="0">
                                    <a:latin typeface="Cambria Math"/>
                                  </a:rPr>
                                  <m:t>𝐾</m:t>
                                </m:r>
                              </m:e>
                              <m:sub>
                                <m:r>
                                  <a:rPr lang="it-IT" sz="2200" b="0" i="1" smtClean="0">
                                    <a:latin typeface="Cambria Math"/>
                                  </a:rPr>
                                  <m:t>0</m:t>
                                </m:r>
                              </m:sub>
                            </m:sSub>
                          </m:num>
                          <m:den>
                            <m:r>
                              <a:rPr lang="it-IT" sz="2200" b="0" i="1" smtClean="0">
                                <a:latin typeface="Cambria Math"/>
                              </a:rPr>
                              <m:t>𝑁</m:t>
                            </m:r>
                          </m:den>
                        </m:f>
                      </m:e>
                    </m:rad>
                    <m:r>
                      <a:rPr lang="it-IT" sz="2200" b="0" i="1" smtClean="0">
                        <a:latin typeface="Cambria Math"/>
                      </a:rPr>
                      <m:t>−</m:t>
                    </m:r>
                    <m:r>
                      <a:rPr lang="it-IT" sz="2200" b="0" i="1" smtClean="0">
                        <a:latin typeface="Cambria Math"/>
                        <a:ea typeface="Cambria Math"/>
                      </a:rPr>
                      <m:t>𝛿</m:t>
                    </m:r>
                    <m:f>
                      <m:fPr>
                        <m:ctrlPr>
                          <a:rPr lang="it-IT" sz="2200" b="0" i="1" smtClean="0">
                            <a:latin typeface="Cambria Math" panose="02040503050406030204" pitchFamily="18" charset="0"/>
                            <a:ea typeface="Cambria Math"/>
                          </a:rPr>
                        </m:ctrlPr>
                      </m:fPr>
                      <m:num>
                        <m:sSub>
                          <m:sSubPr>
                            <m:ctrlPr>
                              <a:rPr lang="it-IT" sz="2200" b="0" i="1" smtClean="0">
                                <a:latin typeface="Cambria Math" panose="02040503050406030204" pitchFamily="18" charset="0"/>
                                <a:ea typeface="Cambria Math"/>
                              </a:rPr>
                            </m:ctrlPr>
                          </m:sSubPr>
                          <m:e>
                            <m:r>
                              <a:rPr lang="it-IT" sz="2200" b="0" i="1" smtClean="0">
                                <a:latin typeface="Cambria Math"/>
                                <a:ea typeface="Cambria Math"/>
                              </a:rPr>
                              <m:t>𝐾</m:t>
                            </m:r>
                          </m:e>
                          <m:sub>
                            <m:r>
                              <a:rPr lang="it-IT" sz="2200" b="0" i="1" smtClean="0">
                                <a:latin typeface="Cambria Math"/>
                                <a:ea typeface="Cambria Math"/>
                              </a:rPr>
                              <m:t>0</m:t>
                            </m:r>
                          </m:sub>
                        </m:sSub>
                      </m:num>
                      <m:den>
                        <m:r>
                          <a:rPr lang="it-IT" sz="2200" b="0" i="1" smtClean="0">
                            <a:latin typeface="Cambria Math"/>
                            <a:ea typeface="Cambria Math"/>
                          </a:rPr>
                          <m:t>𝑁</m:t>
                        </m:r>
                      </m:den>
                    </m:f>
                  </m:oMath>
                </a14:m>
                <a:r>
                  <a:rPr lang="it-IT" sz="2200" dirty="0" smtClean="0"/>
                  <a:t> .</a:t>
                </a:r>
              </a:p>
              <a:p>
                <a:pPr marL="0" indent="-182563" algn="just">
                  <a:buFontTx/>
                  <a:buNone/>
                  <a:defRPr/>
                </a:pPr>
                <a:r>
                  <a:rPr lang="it-IT" sz="2200" dirty="0" smtClean="0"/>
                  <a:t>Adesso con </a:t>
                </a:r>
                <a:r>
                  <a:rPr lang="el-GR" sz="2200" dirty="0" smtClean="0"/>
                  <a:t>δ</a:t>
                </a:r>
                <a:r>
                  <a:rPr lang="it-IT" sz="2200" dirty="0" smtClean="0"/>
                  <a:t>=10% e s=20%, l’equazione di cui sopra diventa:</a:t>
                </a:r>
              </a:p>
              <a:p>
                <a:pPr marL="0" indent="-182563" algn="ctr">
                  <a:buNone/>
                  <a:defRPr/>
                </a:pPr>
                <a14:m>
                  <m:oMath xmlns:m="http://schemas.openxmlformats.org/officeDocument/2006/math">
                    <m:f>
                      <m:fPr>
                        <m:ctrlPr>
                          <a:rPr lang="it-IT" sz="2200" i="1" smtClean="0">
                            <a:latin typeface="Cambria Math" panose="02040503050406030204" pitchFamily="18" charset="0"/>
                          </a:rPr>
                        </m:ctrlPr>
                      </m:fPr>
                      <m:num>
                        <m:sSub>
                          <m:sSubPr>
                            <m:ctrlPr>
                              <a:rPr lang="it-IT" sz="2200" i="1">
                                <a:latin typeface="Cambria Math" panose="02040503050406030204" pitchFamily="18" charset="0"/>
                              </a:rPr>
                            </m:ctrlPr>
                          </m:sSubPr>
                          <m:e>
                            <m:r>
                              <a:rPr lang="it-IT" sz="2200" i="1">
                                <a:latin typeface="Cambria Math"/>
                              </a:rPr>
                              <m:t>𝐾</m:t>
                            </m:r>
                          </m:e>
                          <m:sub>
                            <m:r>
                              <a:rPr lang="it-IT" sz="2200" b="0" i="1" smtClean="0">
                                <a:latin typeface="Cambria Math"/>
                              </a:rPr>
                              <m:t>1</m:t>
                            </m:r>
                          </m:sub>
                        </m:sSub>
                      </m:num>
                      <m:den>
                        <m:r>
                          <a:rPr lang="it-IT" sz="2200" i="1">
                            <a:latin typeface="Cambria Math"/>
                          </a:rPr>
                          <m:t>𝑁</m:t>
                        </m:r>
                      </m:den>
                    </m:f>
                    <m:r>
                      <a:rPr lang="it-IT" sz="2200" i="1">
                        <a:latin typeface="Cambria Math"/>
                      </a:rPr>
                      <m:t>−</m:t>
                    </m:r>
                    <m:r>
                      <a:rPr lang="it-IT" sz="2200" b="0" i="1" smtClean="0">
                        <a:latin typeface="Cambria Math"/>
                      </a:rPr>
                      <m:t>1=</m:t>
                    </m:r>
                    <m:d>
                      <m:dPr>
                        <m:begChr m:val="["/>
                        <m:endChr m:val="]"/>
                        <m:ctrlPr>
                          <a:rPr lang="it-IT" sz="2200" b="0" i="1" smtClean="0">
                            <a:latin typeface="Cambria Math" panose="02040503050406030204" pitchFamily="18" charset="0"/>
                          </a:rPr>
                        </m:ctrlPr>
                      </m:dPr>
                      <m:e>
                        <m:d>
                          <m:dPr>
                            <m:ctrlPr>
                              <a:rPr lang="it-IT" sz="2200" b="0" i="1" smtClean="0">
                                <a:latin typeface="Cambria Math" panose="02040503050406030204" pitchFamily="18" charset="0"/>
                              </a:rPr>
                            </m:ctrlPr>
                          </m:dPr>
                          <m:e>
                            <m:r>
                              <a:rPr lang="it-IT" sz="2200" b="0" i="1" smtClean="0">
                                <a:latin typeface="Cambria Math"/>
                              </a:rPr>
                              <m:t>0,2</m:t>
                            </m:r>
                          </m:e>
                        </m:d>
                        <m:d>
                          <m:dPr>
                            <m:ctrlPr>
                              <a:rPr lang="it-IT" sz="2200" b="0" i="1" smtClean="0">
                                <a:latin typeface="Cambria Math" panose="02040503050406030204" pitchFamily="18" charset="0"/>
                              </a:rPr>
                            </m:ctrlPr>
                          </m:dPr>
                          <m:e>
                            <m:rad>
                              <m:radPr>
                                <m:degHide m:val="on"/>
                                <m:ctrlPr>
                                  <a:rPr lang="it-IT" sz="2200" b="0" i="1" smtClean="0">
                                    <a:latin typeface="Cambria Math" panose="02040503050406030204" pitchFamily="18" charset="0"/>
                                  </a:rPr>
                                </m:ctrlPr>
                              </m:radPr>
                              <m:deg/>
                              <m:e>
                                <m:r>
                                  <a:rPr lang="it-IT" sz="2200" b="0" i="1" smtClean="0">
                                    <a:latin typeface="Cambria Math"/>
                                  </a:rPr>
                                  <m:t>1</m:t>
                                </m:r>
                              </m:e>
                            </m:rad>
                          </m:e>
                        </m:d>
                      </m:e>
                    </m:d>
                    <m:r>
                      <a:rPr lang="it-IT" sz="2200" b="0" i="1" smtClean="0">
                        <a:latin typeface="Cambria Math"/>
                      </a:rPr>
                      <m:t>−</m:t>
                    </m:r>
                    <m:d>
                      <m:dPr>
                        <m:begChr m:val="["/>
                        <m:endChr m:val="]"/>
                        <m:ctrlPr>
                          <a:rPr lang="it-IT" sz="2200" b="0" i="1" smtClean="0">
                            <a:latin typeface="Cambria Math" panose="02040503050406030204" pitchFamily="18" charset="0"/>
                          </a:rPr>
                        </m:ctrlPr>
                      </m:dPr>
                      <m:e>
                        <m:d>
                          <m:dPr>
                            <m:ctrlPr>
                              <a:rPr lang="it-IT" sz="2200" b="0" i="1" smtClean="0">
                                <a:latin typeface="Cambria Math" panose="02040503050406030204" pitchFamily="18" charset="0"/>
                              </a:rPr>
                            </m:ctrlPr>
                          </m:dPr>
                          <m:e>
                            <m:r>
                              <a:rPr lang="it-IT" sz="2200" b="0" i="1" smtClean="0">
                                <a:latin typeface="Cambria Math"/>
                              </a:rPr>
                              <m:t>0,1</m:t>
                            </m:r>
                          </m:e>
                        </m:d>
                        <m:r>
                          <a:rPr lang="it-IT" sz="2200" b="0" i="1" smtClean="0">
                            <a:latin typeface="Cambria Math"/>
                          </a:rPr>
                          <m:t>1</m:t>
                        </m:r>
                      </m:e>
                    </m:d>
                  </m:oMath>
                </a14:m>
                <a:r>
                  <a:rPr lang="it-IT" sz="2200" dirty="0"/>
                  <a:t> </a:t>
                </a:r>
                <a:r>
                  <a:rPr lang="it-IT" sz="2200" dirty="0" smtClean="0"/>
                  <a:t>e</a:t>
                </a:r>
              </a:p>
              <a:p>
                <a:pPr marL="0" indent="-182563" algn="ctr">
                  <a:buNone/>
                  <a:defRPr/>
                </a:pPr>
                <a14:m>
                  <m:oMath xmlns:m="http://schemas.openxmlformats.org/officeDocument/2006/math">
                    <m:f>
                      <m:fPr>
                        <m:ctrlPr>
                          <a:rPr lang="it-IT" sz="2200" i="1">
                            <a:latin typeface="Cambria Math" panose="02040503050406030204" pitchFamily="18" charset="0"/>
                          </a:rPr>
                        </m:ctrlPr>
                      </m:fPr>
                      <m:num>
                        <m:sSub>
                          <m:sSubPr>
                            <m:ctrlPr>
                              <a:rPr lang="it-IT" sz="2200" i="1">
                                <a:latin typeface="Cambria Math" panose="02040503050406030204" pitchFamily="18" charset="0"/>
                              </a:rPr>
                            </m:ctrlPr>
                          </m:sSubPr>
                          <m:e>
                            <m:r>
                              <a:rPr lang="it-IT" sz="2200" i="1">
                                <a:latin typeface="Cambria Math"/>
                              </a:rPr>
                              <m:t>𝐾</m:t>
                            </m:r>
                          </m:e>
                          <m:sub>
                            <m:r>
                              <a:rPr lang="it-IT" sz="2200" i="1">
                                <a:latin typeface="Cambria Math"/>
                              </a:rPr>
                              <m:t>1</m:t>
                            </m:r>
                          </m:sub>
                        </m:sSub>
                      </m:num>
                      <m:den>
                        <m:r>
                          <a:rPr lang="it-IT" sz="2200" i="1">
                            <a:latin typeface="Cambria Math"/>
                          </a:rPr>
                          <m:t>𝑁</m:t>
                        </m:r>
                      </m:den>
                    </m:f>
                    <m:r>
                      <a:rPr lang="it-IT" sz="2200" b="0" i="1" smtClean="0">
                        <a:latin typeface="Cambria Math"/>
                      </a:rPr>
                      <m:t>=</m:t>
                    </m:r>
                    <m:r>
                      <a:rPr lang="it-IT" sz="2200" i="1">
                        <a:latin typeface="Cambria Math"/>
                      </a:rPr>
                      <m:t>1</m:t>
                    </m:r>
                    <m:r>
                      <a:rPr lang="it-IT" sz="2200" b="0" i="1" smtClean="0">
                        <a:latin typeface="Cambria Math"/>
                      </a:rPr>
                      <m:t>,1</m:t>
                    </m:r>
                  </m:oMath>
                </a14:m>
                <a:r>
                  <a:rPr lang="it-IT" sz="2200" dirty="0" smtClean="0"/>
                  <a:t>.</a:t>
                </a:r>
              </a:p>
              <a:p>
                <a:pPr marL="0" indent="-182563" algn="just">
                  <a:buNone/>
                  <a:defRPr/>
                </a:pPr>
                <a:r>
                  <a:rPr lang="it-IT" sz="2200" dirty="0" smtClean="0"/>
                  <a:t>Possiamo poi calcolare i valori della produzione per lavoratore su tutto l’orizzonte temporale di nostro interesse.</a:t>
                </a:r>
                <a:endParaRPr lang="it-IT" sz="2200" dirty="0"/>
              </a:p>
              <a:p>
                <a:pPr marL="0" indent="-182563" algn="just">
                  <a:buFontTx/>
                  <a:buNone/>
                  <a:defRPr/>
                </a:pPr>
                <a:endParaRPr lang="it-IT" sz="2200" dirty="0"/>
              </a:p>
            </p:txBody>
          </p:sp>
        </mc:Choice>
        <mc:Fallback xmlns="">
          <p:sp>
            <p:nvSpPr>
              <p:cNvPr id="3" name="Segnaposto contenuto 2">
                <a:extLst>
                  <a:ext uri="{FF2B5EF4-FFF2-40B4-BE49-F238E27FC236}">
                    <a16:creationId xmlns:a16="http://schemas.microsoft.com/office/drawing/2014/main" id="{2C027078-E064-4673-ACB6-2B22E69E581D}"/>
                  </a:ext>
                </a:extLst>
              </p:cNvPr>
              <p:cNvSpPr>
                <a:spLocks noGrp="1" noRot="1" noChangeAspect="1" noMove="1" noResize="1" noEditPoints="1" noAdjustHandles="1" noChangeArrowheads="1" noChangeShapeType="1" noTextEdit="1"/>
              </p:cNvSpPr>
              <p:nvPr>
                <p:ph idx="1"/>
              </p:nvPr>
            </p:nvSpPr>
            <p:spPr>
              <a:xfrm>
                <a:off x="179512" y="992142"/>
                <a:ext cx="8712968" cy="5173161"/>
              </a:xfrm>
              <a:blipFill>
                <a:blip r:embed="rId2"/>
                <a:stretch>
                  <a:fillRect l="-699" r="-699"/>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22</a:t>
            </a:fld>
            <a:endParaRPr lang="it-IT" dirty="0"/>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3673124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2950" dirty="0"/>
              <a:t>3.2 Gli effetti dinamici di un aumento del tasso di risparmio</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23</a:t>
            </a:fld>
            <a:endParaRPr lang="it-IT" dirty="0"/>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7" name="Immagine 6" descr="Immagine che contiene mappa, testo&#10;&#10;Descrizione generata automaticamente">
            <a:extLst>
              <a:ext uri="{FF2B5EF4-FFF2-40B4-BE49-F238E27FC236}">
                <a16:creationId xmlns:a16="http://schemas.microsoft.com/office/drawing/2014/main" id="{5457ACDA-89ED-459A-98D3-09F49D276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976085"/>
            <a:ext cx="5080000" cy="4953000"/>
          </a:xfrm>
          <a:prstGeom prst="rect">
            <a:avLst/>
          </a:prstGeom>
        </p:spPr>
      </p:pic>
      <p:sp>
        <p:nvSpPr>
          <p:cNvPr id="3" name="CasellaDiTesto 2"/>
          <p:cNvSpPr txBox="1"/>
          <p:nvPr/>
        </p:nvSpPr>
        <p:spPr>
          <a:xfrm>
            <a:off x="251520" y="1052736"/>
            <a:ext cx="3528392" cy="1200329"/>
          </a:xfrm>
          <a:prstGeom prst="rect">
            <a:avLst/>
          </a:prstGeom>
          <a:noFill/>
        </p:spPr>
        <p:txBody>
          <a:bodyPr wrap="square" rtlCol="0">
            <a:spAutoFit/>
          </a:bodyPr>
          <a:lstStyle/>
          <a:p>
            <a:r>
              <a:rPr lang="it-IT" dirty="0" smtClean="0"/>
              <a:t>Sezione a: il</a:t>
            </a:r>
            <a:r>
              <a:rPr lang="it-IT" i="1" dirty="0" smtClean="0"/>
              <a:t> livello </a:t>
            </a:r>
            <a:r>
              <a:rPr lang="it-IT" dirty="0" smtClean="0"/>
              <a:t>del prodotto per lavoratore aumenta dal valore iniziale di 1 al suo valore di lungo periodo pari a 2. </a:t>
            </a:r>
            <a:endParaRPr lang="it-IT" dirty="0"/>
          </a:p>
        </p:txBody>
      </p:sp>
      <p:sp>
        <p:nvSpPr>
          <p:cNvPr id="8" name="CasellaDiTesto 7"/>
          <p:cNvSpPr txBox="1"/>
          <p:nvPr/>
        </p:nvSpPr>
        <p:spPr>
          <a:xfrm>
            <a:off x="240492" y="3645024"/>
            <a:ext cx="3528392" cy="1200329"/>
          </a:xfrm>
          <a:prstGeom prst="rect">
            <a:avLst/>
          </a:prstGeom>
          <a:noFill/>
        </p:spPr>
        <p:txBody>
          <a:bodyPr wrap="square" rtlCol="0">
            <a:spAutoFit/>
          </a:bodyPr>
          <a:lstStyle/>
          <a:p>
            <a:r>
              <a:rPr lang="it-IT" dirty="0" smtClean="0"/>
              <a:t>Sezione b: mostra il </a:t>
            </a:r>
            <a:r>
              <a:rPr lang="it-IT" i="1" dirty="0" smtClean="0"/>
              <a:t>tasso di crescita </a:t>
            </a:r>
            <a:r>
              <a:rPr lang="it-IT" dirty="0" smtClean="0"/>
              <a:t>del prodotto per lavoratore che è maggiore per i primi anni e diventa zero nello stato stazionario </a:t>
            </a:r>
            <a:endParaRPr lang="it-IT" dirty="0"/>
          </a:p>
        </p:txBody>
      </p:sp>
    </p:spTree>
    <p:extLst>
      <p:ext uri="{BB962C8B-B14F-4D97-AF65-F5344CB8AC3E}">
        <p14:creationId xmlns:p14="http://schemas.microsoft.com/office/powerpoint/2010/main" val="21745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3.3 Il tasso di risparmio e la regola aurea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457200" y="992143"/>
                <a:ext cx="8686800" cy="4953000"/>
              </a:xfrm>
            </p:spPr>
            <p:txBody>
              <a:bodyPr>
                <a:normAutofit/>
              </a:bodyPr>
              <a:lstStyle/>
              <a:p>
                <a:pPr marL="0" indent="-457200">
                  <a:buFontTx/>
                  <a:buNone/>
                  <a:defRPr/>
                </a:pPr>
                <a:r>
                  <a:rPr lang="it-IT" sz="2400" dirty="0">
                    <a:solidFill>
                      <a:schemeClr val="tx1"/>
                    </a:solidFill>
                  </a:rPr>
                  <a:t>In stato stazionario, il consumo per lavoratore è uguale al prodotto per lavoratore meno il deprezzamento per lavoratore:</a:t>
                </a:r>
              </a:p>
              <a:p>
                <a:pPr marL="457200" indent="-457200">
                  <a:buFontTx/>
                  <a:buNone/>
                  <a:defRPr/>
                </a:pPr>
                <a:endParaRPr lang="it-IT" sz="2400" dirty="0">
                  <a:solidFill>
                    <a:schemeClr val="tx1"/>
                  </a:solidFill>
                </a:endParaRPr>
              </a:p>
              <a:p>
                <a:pPr marL="457200" indent="-457200">
                  <a:buFontTx/>
                  <a:buNone/>
                  <a:defRPr/>
                </a:pPr>
                <a:endParaRPr lang="it-IT" sz="2400" dirty="0">
                  <a:solidFill>
                    <a:schemeClr val="tx1"/>
                  </a:solidFill>
                </a:endParaRPr>
              </a:p>
              <a:p>
                <a:pPr marL="457200" indent="-457200">
                  <a:buFontTx/>
                  <a:buNone/>
                  <a:defRPr/>
                </a:pPr>
                <a:r>
                  <a:rPr lang="it-IT" sz="2400" dirty="0">
                    <a:solidFill>
                      <a:schemeClr val="tx1"/>
                    </a:solidFill>
                  </a:rPr>
                  <a:t>Usando le equazioni:</a:t>
                </a:r>
              </a:p>
              <a:p>
                <a:pPr marL="457200" indent="-457200">
                  <a:buNone/>
                  <a:defRPr/>
                </a:pPr>
                <a14:m>
                  <m:oMathPara xmlns:m="http://schemas.openxmlformats.org/officeDocument/2006/math">
                    <m:oMathParaPr>
                      <m:jc m:val="left"/>
                    </m:oMathParaPr>
                    <m:oMath xmlns:m="http://schemas.openxmlformats.org/officeDocument/2006/math">
                      <m:f>
                        <m:fPr>
                          <m:ctrlPr>
                            <a:rPr lang="it-IT" sz="2400" i="1">
                              <a:solidFill>
                                <a:schemeClr val="tx1"/>
                              </a:solidFill>
                              <a:latin typeface="Cambria Math" panose="02040503050406030204" pitchFamily="18" charset="0"/>
                            </a:rPr>
                          </m:ctrlPr>
                        </m:fPr>
                        <m:num>
                          <m:sSup>
                            <m:sSupPr>
                              <m:ctrlPr>
                                <a:rPr lang="it-IT" sz="2400" i="1">
                                  <a:solidFill>
                                    <a:schemeClr val="tx1"/>
                                  </a:solidFill>
                                  <a:latin typeface="Cambria Math" panose="02040503050406030204" pitchFamily="18" charset="0"/>
                                </a:rPr>
                              </m:ctrlPr>
                            </m:sSupPr>
                            <m:e>
                              <m:r>
                                <a:rPr lang="it-IT" sz="2400" i="1">
                                  <a:solidFill>
                                    <a:schemeClr val="tx1"/>
                                  </a:solidFill>
                                  <a:latin typeface="Cambria Math" panose="02040503050406030204" pitchFamily="18" charset="0"/>
                                </a:rPr>
                                <m:t>𝑌</m:t>
                              </m:r>
                            </m:e>
                            <m:sup>
                              <m:r>
                                <a:rPr lang="it-IT" sz="2400" i="1">
                                  <a:solidFill>
                                    <a:schemeClr val="tx1"/>
                                  </a:solidFill>
                                  <a:latin typeface="Cambria Math" panose="02040503050406030204" pitchFamily="18" charset="0"/>
                                </a:rPr>
                                <m:t>∗</m:t>
                              </m:r>
                            </m:sup>
                          </m:sSup>
                        </m:num>
                        <m:den>
                          <m:r>
                            <a:rPr lang="it-IT" sz="2400" i="1">
                              <a:solidFill>
                                <a:schemeClr val="tx1"/>
                              </a:solidFill>
                              <a:latin typeface="Cambria Math" panose="02040503050406030204" pitchFamily="18" charset="0"/>
                            </a:rPr>
                            <m:t>𝑁</m:t>
                          </m:r>
                        </m:den>
                      </m:f>
                      <m:r>
                        <a:rPr lang="it-IT" sz="2400" i="1">
                          <a:solidFill>
                            <a:schemeClr val="tx1"/>
                          </a:solidFill>
                          <a:latin typeface="Cambria Math" panose="02040503050406030204" pitchFamily="18" charset="0"/>
                        </a:rPr>
                        <m:t>=</m:t>
                      </m:r>
                      <m:rad>
                        <m:radPr>
                          <m:degHide m:val="on"/>
                          <m:ctrlPr>
                            <a:rPr lang="it-IT" sz="2400" i="1">
                              <a:solidFill>
                                <a:schemeClr val="tx1"/>
                              </a:solidFill>
                              <a:latin typeface="Cambria Math" panose="02040503050406030204" pitchFamily="18" charset="0"/>
                            </a:rPr>
                          </m:ctrlPr>
                        </m:radPr>
                        <m:deg/>
                        <m:e>
                          <m:f>
                            <m:fPr>
                              <m:ctrlPr>
                                <a:rPr lang="it-IT" sz="2400" i="1">
                                  <a:solidFill>
                                    <a:schemeClr val="tx1"/>
                                  </a:solidFill>
                                  <a:latin typeface="Cambria Math" panose="02040503050406030204" pitchFamily="18" charset="0"/>
                                </a:rPr>
                              </m:ctrlPr>
                            </m:fPr>
                            <m:num>
                              <m:sSup>
                                <m:sSupPr>
                                  <m:ctrlPr>
                                    <a:rPr lang="it-IT" sz="2400" i="1">
                                      <a:solidFill>
                                        <a:schemeClr val="tx1"/>
                                      </a:solidFill>
                                      <a:latin typeface="Cambria Math" panose="02040503050406030204" pitchFamily="18" charset="0"/>
                                    </a:rPr>
                                  </m:ctrlPr>
                                </m:sSupPr>
                                <m:e>
                                  <m:r>
                                    <a:rPr lang="it-IT" sz="2400" i="1">
                                      <a:solidFill>
                                        <a:schemeClr val="tx1"/>
                                      </a:solidFill>
                                      <a:latin typeface="Cambria Math" panose="02040503050406030204" pitchFamily="18" charset="0"/>
                                    </a:rPr>
                                    <m:t>𝐾</m:t>
                                  </m:r>
                                </m:e>
                                <m:sup>
                                  <m:r>
                                    <a:rPr lang="it-IT" sz="2400" i="1">
                                      <a:solidFill>
                                        <a:schemeClr val="tx1"/>
                                      </a:solidFill>
                                      <a:latin typeface="Cambria Math" panose="02040503050406030204" pitchFamily="18" charset="0"/>
                                    </a:rPr>
                                    <m:t>∗</m:t>
                                  </m:r>
                                </m:sup>
                              </m:sSup>
                            </m:num>
                            <m:den>
                              <m:r>
                                <a:rPr lang="it-IT" sz="2400" i="1">
                                  <a:solidFill>
                                    <a:schemeClr val="tx1"/>
                                  </a:solidFill>
                                  <a:latin typeface="Cambria Math" panose="02040503050406030204" pitchFamily="18" charset="0"/>
                                </a:rPr>
                                <m:t>𝑁</m:t>
                              </m:r>
                            </m:den>
                          </m:f>
                        </m:e>
                      </m:rad>
                      <m:r>
                        <a:rPr lang="it-IT" sz="2400" i="1">
                          <a:solidFill>
                            <a:schemeClr val="tx1"/>
                          </a:solidFill>
                          <a:latin typeface="Cambria Math" panose="02040503050406030204" pitchFamily="18" charset="0"/>
                        </a:rPr>
                        <m:t>=</m:t>
                      </m:r>
                      <m:rad>
                        <m:radPr>
                          <m:degHide m:val="on"/>
                          <m:ctrlPr>
                            <a:rPr lang="it-IT" sz="2400" i="1">
                              <a:solidFill>
                                <a:schemeClr val="tx1"/>
                              </a:solidFill>
                              <a:latin typeface="Cambria Math" panose="02040503050406030204" pitchFamily="18" charset="0"/>
                            </a:rPr>
                          </m:ctrlPr>
                        </m:radPr>
                        <m:deg/>
                        <m:e>
                          <m:sSup>
                            <m:sSupPr>
                              <m:ctrlPr>
                                <a:rPr lang="it-IT" sz="2400" i="1">
                                  <a:solidFill>
                                    <a:schemeClr val="tx1"/>
                                  </a:solidFill>
                                  <a:latin typeface="Cambria Math" panose="02040503050406030204" pitchFamily="18" charset="0"/>
                                </a:rPr>
                              </m:ctrlPr>
                            </m:sSupPr>
                            <m:e>
                              <m:d>
                                <m:dPr>
                                  <m:ctrlPr>
                                    <a:rPr lang="it-IT" sz="2400" i="1">
                                      <a:solidFill>
                                        <a:schemeClr val="tx1"/>
                                      </a:solidFill>
                                      <a:latin typeface="Cambria Math" panose="02040503050406030204" pitchFamily="18" charset="0"/>
                                    </a:rPr>
                                  </m:ctrlPr>
                                </m:dPr>
                                <m:e>
                                  <m:f>
                                    <m:fPr>
                                      <m:ctrlPr>
                                        <a:rPr lang="it-IT" sz="2400" i="1">
                                          <a:solidFill>
                                            <a:schemeClr val="tx1"/>
                                          </a:solidFill>
                                          <a:latin typeface="Cambria Math" panose="02040503050406030204" pitchFamily="18" charset="0"/>
                                        </a:rPr>
                                      </m:ctrlPr>
                                    </m:fPr>
                                    <m:num>
                                      <m:r>
                                        <a:rPr lang="it-IT" sz="2400" i="1">
                                          <a:solidFill>
                                            <a:schemeClr val="tx1"/>
                                          </a:solidFill>
                                          <a:latin typeface="Cambria Math" panose="02040503050406030204" pitchFamily="18" charset="0"/>
                                        </a:rPr>
                                        <m:t>𝑠</m:t>
                                      </m:r>
                                    </m:num>
                                    <m:den>
                                      <m:r>
                                        <a:rPr lang="it-IT" sz="2400" i="1">
                                          <a:solidFill>
                                            <a:schemeClr val="tx1"/>
                                          </a:solidFill>
                                          <a:latin typeface="Cambria Math" panose="02040503050406030204" pitchFamily="18" charset="0"/>
                                        </a:rPr>
                                        <m:t>𝛿</m:t>
                                      </m:r>
                                    </m:den>
                                  </m:f>
                                </m:e>
                              </m:d>
                            </m:e>
                            <m:sup>
                              <m:r>
                                <a:rPr lang="it-IT" sz="2400" i="1">
                                  <a:solidFill>
                                    <a:schemeClr val="tx1"/>
                                  </a:solidFill>
                                  <a:latin typeface="Cambria Math" panose="02040503050406030204" pitchFamily="18" charset="0"/>
                                </a:rPr>
                                <m:t>2</m:t>
                              </m:r>
                            </m:sup>
                          </m:sSup>
                        </m:e>
                      </m:rad>
                      <m:r>
                        <a:rPr lang="it-IT" sz="2400" b="0" i="1" smtClean="0">
                          <a:solidFill>
                            <a:schemeClr val="tx1"/>
                          </a:solidFill>
                          <a:latin typeface="Cambria Math" panose="02040503050406030204" pitchFamily="18" charset="0"/>
                        </a:rPr>
                        <m:t>                               </m:t>
                      </m:r>
                      <m:f>
                        <m:fPr>
                          <m:ctrlPr>
                            <a:rPr lang="it-IT" sz="2400" i="1">
                              <a:solidFill>
                                <a:schemeClr val="tx1"/>
                              </a:solidFill>
                              <a:latin typeface="Cambria Math" panose="02040503050406030204" pitchFamily="18" charset="0"/>
                            </a:rPr>
                          </m:ctrlPr>
                        </m:fPr>
                        <m:num>
                          <m:sSup>
                            <m:sSupPr>
                              <m:ctrlPr>
                                <a:rPr lang="it-IT" sz="2400" i="1">
                                  <a:solidFill>
                                    <a:schemeClr val="tx1"/>
                                  </a:solidFill>
                                  <a:latin typeface="Cambria Math" panose="02040503050406030204" pitchFamily="18" charset="0"/>
                                </a:rPr>
                              </m:ctrlPr>
                            </m:sSupPr>
                            <m:e>
                              <m:r>
                                <a:rPr lang="it-IT" sz="2400" i="1">
                                  <a:solidFill>
                                    <a:schemeClr val="tx1"/>
                                  </a:solidFill>
                                  <a:latin typeface="Cambria Math" panose="02040503050406030204" pitchFamily="18" charset="0"/>
                                </a:rPr>
                                <m:t>𝐾</m:t>
                              </m:r>
                            </m:e>
                            <m:sup>
                              <m:r>
                                <a:rPr lang="it-IT" sz="2400" i="1">
                                  <a:solidFill>
                                    <a:schemeClr val="tx1"/>
                                  </a:solidFill>
                                  <a:latin typeface="Cambria Math" panose="02040503050406030204" pitchFamily="18" charset="0"/>
                                </a:rPr>
                                <m:t>∗</m:t>
                              </m:r>
                            </m:sup>
                          </m:sSup>
                        </m:num>
                        <m:den>
                          <m:r>
                            <a:rPr lang="it-IT" sz="2400" i="1">
                              <a:solidFill>
                                <a:schemeClr val="tx1"/>
                              </a:solidFill>
                              <a:latin typeface="Cambria Math" panose="02040503050406030204" pitchFamily="18" charset="0"/>
                            </a:rPr>
                            <m:t>𝑁</m:t>
                          </m:r>
                        </m:den>
                      </m:f>
                      <m:r>
                        <a:rPr lang="it-IT" sz="2400" i="1">
                          <a:solidFill>
                            <a:schemeClr val="tx1"/>
                          </a:solidFill>
                          <a:latin typeface="Cambria Math" panose="02040503050406030204" pitchFamily="18" charset="0"/>
                        </a:rPr>
                        <m:t>=</m:t>
                      </m:r>
                      <m:sSup>
                        <m:sSupPr>
                          <m:ctrlPr>
                            <a:rPr lang="it-IT" sz="2400" i="1">
                              <a:solidFill>
                                <a:schemeClr val="tx1"/>
                              </a:solidFill>
                              <a:latin typeface="Cambria Math" panose="02040503050406030204" pitchFamily="18" charset="0"/>
                            </a:rPr>
                          </m:ctrlPr>
                        </m:sSupPr>
                        <m:e>
                          <m:d>
                            <m:dPr>
                              <m:ctrlPr>
                                <a:rPr lang="it-IT" sz="2400" i="1">
                                  <a:solidFill>
                                    <a:schemeClr val="tx1"/>
                                  </a:solidFill>
                                  <a:latin typeface="Cambria Math" panose="02040503050406030204" pitchFamily="18" charset="0"/>
                                </a:rPr>
                              </m:ctrlPr>
                            </m:dPr>
                            <m:e>
                              <m:f>
                                <m:fPr>
                                  <m:ctrlPr>
                                    <a:rPr lang="it-IT" sz="2400" i="1">
                                      <a:solidFill>
                                        <a:schemeClr val="tx1"/>
                                      </a:solidFill>
                                      <a:latin typeface="Cambria Math" panose="02040503050406030204" pitchFamily="18" charset="0"/>
                                    </a:rPr>
                                  </m:ctrlPr>
                                </m:fPr>
                                <m:num>
                                  <m:r>
                                    <a:rPr lang="it-IT" sz="2400" i="1">
                                      <a:solidFill>
                                        <a:schemeClr val="tx1"/>
                                      </a:solidFill>
                                      <a:latin typeface="Cambria Math" panose="02040503050406030204" pitchFamily="18" charset="0"/>
                                    </a:rPr>
                                    <m:t>𝑠</m:t>
                                  </m:r>
                                </m:num>
                                <m:den>
                                  <m:r>
                                    <a:rPr lang="it-IT" sz="2400" i="1">
                                      <a:solidFill>
                                        <a:schemeClr val="tx1"/>
                                      </a:solidFill>
                                      <a:latin typeface="Cambria Math" panose="02040503050406030204" pitchFamily="18" charset="0"/>
                                    </a:rPr>
                                    <m:t>𝛿</m:t>
                                  </m:r>
                                </m:den>
                              </m:f>
                            </m:e>
                          </m:d>
                        </m:e>
                        <m:sup>
                          <m:r>
                            <a:rPr lang="it-IT" sz="2400" i="1">
                              <a:solidFill>
                                <a:schemeClr val="tx1"/>
                              </a:solidFill>
                              <a:latin typeface="Cambria Math" panose="02040503050406030204" pitchFamily="18" charset="0"/>
                            </a:rPr>
                            <m:t>2</m:t>
                          </m:r>
                        </m:sup>
                      </m:sSup>
                    </m:oMath>
                  </m:oMathPara>
                </a14:m>
                <a:endParaRPr lang="it-IT" sz="2400" dirty="0">
                  <a:solidFill>
                    <a:schemeClr val="tx1"/>
                  </a:solidFill>
                </a:endParaRPr>
              </a:p>
              <a:p>
                <a:pPr marL="457200" indent="-457200">
                  <a:buFontTx/>
                  <a:buNone/>
                  <a:defRPr/>
                </a:pPr>
                <a:r>
                  <a:rPr lang="it-IT" sz="2400" dirty="0">
                    <a:solidFill>
                      <a:schemeClr val="tx1"/>
                    </a:solidFill>
                  </a:rPr>
                  <a:t>Troveremo che il consumo per lavoratore è dato da:</a:t>
                </a:r>
              </a:p>
              <a:p>
                <a:pPr marL="0" indent="0">
                  <a:buNone/>
                </a:pPr>
                <a:endParaRPr lang="it-IT" sz="2400" dirty="0"/>
              </a:p>
              <a:p>
                <a:pPr marL="0" indent="-182563">
                  <a:buFontTx/>
                  <a:buNone/>
                  <a:defRPr/>
                </a:pPr>
                <a:endParaRPr lang="it-IT" sz="2200" dirty="0"/>
              </a:p>
            </p:txBody>
          </p:sp>
        </mc:Choice>
        <mc:Fallback xmlns="">
          <p:sp>
            <p:nvSpPr>
              <p:cNvPr id="3" name="Segnaposto contenuto 2">
                <a:extLst>
                  <a:ext uri="{FF2B5EF4-FFF2-40B4-BE49-F238E27FC236}">
                    <a16:creationId xmlns:a16="http://schemas.microsoft.com/office/drawing/2014/main" id="{2C027078-E064-4673-ACB6-2B22E69E581D}"/>
                  </a:ext>
                </a:extLst>
              </p:cNvPr>
              <p:cNvSpPr>
                <a:spLocks noGrp="1" noRot="1" noChangeAspect="1" noMove="1" noResize="1" noEditPoints="1" noAdjustHandles="1" noChangeArrowheads="1" noChangeShapeType="1" noTextEdit="1"/>
              </p:cNvSpPr>
              <p:nvPr>
                <p:ph idx="1"/>
              </p:nvPr>
            </p:nvSpPr>
            <p:spPr>
              <a:xfrm>
                <a:off x="457200" y="992143"/>
                <a:ext cx="8686800" cy="4953000"/>
              </a:xfrm>
              <a:blipFill>
                <a:blip r:embed="rId2"/>
                <a:stretch>
                  <a:fillRect l="-1053" t="-985"/>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24</a:t>
            </a:fld>
            <a:endParaRPr lang="it-IT" dirty="0"/>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a16="http://schemas.microsoft.com/office/drawing/2014/main" id="{94E28B28-A4DD-470B-A0FA-49FDAA5B000A}"/>
              </a:ext>
            </a:extLst>
          </p:cNvPr>
          <p:cNvPicPr>
            <a:picLocks noChangeAspect="1"/>
          </p:cNvPicPr>
          <p:nvPr/>
        </p:nvPicPr>
        <p:blipFill>
          <a:blip r:embed="rId3"/>
          <a:stretch>
            <a:fillRect/>
          </a:stretch>
        </p:blipFill>
        <p:spPr>
          <a:xfrm>
            <a:off x="3701674" y="1988840"/>
            <a:ext cx="1740650" cy="727500"/>
          </a:xfrm>
          <a:prstGeom prst="rect">
            <a:avLst/>
          </a:prstGeom>
        </p:spPr>
      </p:pic>
      <p:pic>
        <p:nvPicPr>
          <p:cNvPr id="7" name="Immagine 6">
            <a:extLst>
              <a:ext uri="{FF2B5EF4-FFF2-40B4-BE49-F238E27FC236}">
                <a16:creationId xmlns:a16="http://schemas.microsoft.com/office/drawing/2014/main" id="{862F265F-2880-4E0A-8112-9476FC7B0289}"/>
              </a:ext>
            </a:extLst>
          </p:cNvPr>
          <p:cNvPicPr>
            <a:picLocks noChangeAspect="1"/>
          </p:cNvPicPr>
          <p:nvPr/>
        </p:nvPicPr>
        <p:blipFill>
          <a:blip r:embed="rId4"/>
          <a:stretch>
            <a:fillRect/>
          </a:stretch>
        </p:blipFill>
        <p:spPr>
          <a:xfrm>
            <a:off x="2845279" y="4653136"/>
            <a:ext cx="3453442" cy="957907"/>
          </a:xfrm>
          <a:prstGeom prst="rect">
            <a:avLst/>
          </a:prstGeom>
        </p:spPr>
      </p:pic>
    </p:spTree>
    <p:extLst>
      <p:ext uri="{BB962C8B-B14F-4D97-AF65-F5344CB8AC3E}">
        <p14:creationId xmlns:p14="http://schemas.microsoft.com/office/powerpoint/2010/main" val="83925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3.3 Il tasso di risparmio e la regola aurea</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25</a:t>
            </a:fld>
            <a:endParaRPr lang="it-IT" dirty="0"/>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9518" y="1766887"/>
            <a:ext cx="68389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87624" y="1188757"/>
            <a:ext cx="7456313" cy="369332"/>
          </a:xfrm>
          <a:prstGeom prst="rect">
            <a:avLst/>
          </a:prstGeom>
          <a:noFill/>
        </p:spPr>
        <p:txBody>
          <a:bodyPr wrap="square" rtlCol="0">
            <a:spAutoFit/>
          </a:bodyPr>
          <a:lstStyle/>
          <a:p>
            <a:r>
              <a:rPr lang="it-IT" dirty="0" smtClean="0"/>
              <a:t>Supponendo che il tasso di deprezzamento sia costante e pari al 10%:</a:t>
            </a:r>
            <a:endParaRPr lang="it-IT" dirty="0"/>
          </a:p>
        </p:txBody>
      </p:sp>
      <p:sp>
        <p:nvSpPr>
          <p:cNvPr id="6" name="Ovale 5"/>
          <p:cNvSpPr/>
          <p:nvPr/>
        </p:nvSpPr>
        <p:spPr>
          <a:xfrm>
            <a:off x="1187624" y="3789040"/>
            <a:ext cx="6624736" cy="36004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175306" y="5157192"/>
            <a:ext cx="7456313" cy="923330"/>
          </a:xfrm>
          <a:prstGeom prst="rect">
            <a:avLst/>
          </a:prstGeom>
          <a:noFill/>
        </p:spPr>
        <p:txBody>
          <a:bodyPr wrap="square" rtlCol="0">
            <a:spAutoFit/>
          </a:bodyPr>
          <a:lstStyle/>
          <a:p>
            <a:r>
              <a:rPr lang="it-IT" dirty="0" smtClean="0"/>
              <a:t>Il consumo di stato stazionario è massimo quando s = 50%. </a:t>
            </a:r>
          </a:p>
          <a:p>
            <a:r>
              <a:rPr lang="it-IT" dirty="0" smtClean="0"/>
              <a:t>Al di sotto di tassi di risparmio del 50%, aumenti del tasso di risparmio determinano un aumento del consumo per lavoratore nel lungo periodo.</a:t>
            </a:r>
            <a:endParaRPr lang="it-IT" dirty="0"/>
          </a:p>
        </p:txBody>
      </p:sp>
    </p:spTree>
    <p:extLst>
      <p:ext uri="{BB962C8B-B14F-4D97-AF65-F5344CB8AC3E}">
        <p14:creationId xmlns:p14="http://schemas.microsoft.com/office/powerpoint/2010/main" val="126030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4. Capitale fisico e capitale umano a confronto</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179512" y="992143"/>
            <a:ext cx="8964488" cy="4953000"/>
          </a:xfrm>
        </p:spPr>
        <p:txBody>
          <a:bodyPr>
            <a:normAutofit/>
          </a:bodyPr>
          <a:lstStyle/>
          <a:p>
            <a:pPr marL="0" indent="-182563">
              <a:buFontTx/>
              <a:buNone/>
              <a:defRPr/>
            </a:pPr>
            <a:r>
              <a:rPr lang="it-IT" sz="2400" dirty="0"/>
              <a:t>Il capitale fisico (macchinari, impianti, uffici…) non sono il solo tipo di capitale presente nelle economie. Gli economisti si concentrano anche </a:t>
            </a:r>
            <a:r>
              <a:rPr lang="it-IT" sz="2400" dirty="0" smtClean="0"/>
              <a:t>sul </a:t>
            </a:r>
            <a:r>
              <a:rPr lang="it-IT" sz="2400" i="1" dirty="0"/>
              <a:t>capitale umano</a:t>
            </a:r>
            <a:r>
              <a:rPr lang="it-IT" sz="2400" dirty="0"/>
              <a:t>, </a:t>
            </a:r>
            <a:r>
              <a:rPr lang="it-IT" sz="2400" dirty="0">
                <a:solidFill>
                  <a:srgbClr val="FF0000"/>
                </a:solidFill>
              </a:rPr>
              <a:t>ossia l’insieme delle abilità dei lavoratori</a:t>
            </a:r>
            <a:r>
              <a:rPr lang="it-IT" sz="2400" dirty="0"/>
              <a:t>.</a:t>
            </a:r>
          </a:p>
          <a:p>
            <a:pPr marL="0" indent="-182563">
              <a:buFontTx/>
              <a:buNone/>
              <a:defRPr/>
            </a:pPr>
            <a:endParaRPr lang="it-IT" sz="2400" dirty="0"/>
          </a:p>
          <a:p>
            <a:pPr marL="0" indent="-182563">
              <a:buFontTx/>
              <a:buNone/>
              <a:defRPr/>
            </a:pPr>
            <a:r>
              <a:rPr lang="it-IT" sz="2400" dirty="0"/>
              <a:t>Con l’enorme aumento del tasso di alfabetizzazione vi è stato un importante aumento del capitale umano.</a:t>
            </a:r>
          </a:p>
          <a:p>
            <a:pPr marL="0" indent="-182563">
              <a:buFontTx/>
              <a:buNone/>
              <a:defRPr/>
            </a:pPr>
            <a:endParaRPr lang="it-IT" sz="2400" dirty="0"/>
          </a:p>
          <a:p>
            <a:pPr marL="0" indent="-182563">
              <a:buFontTx/>
              <a:buNone/>
              <a:defRPr/>
            </a:pPr>
            <a:r>
              <a:rPr lang="it-IT" sz="2400" dirty="0"/>
              <a:t>Ora dobbiamo chiederci:</a:t>
            </a:r>
          </a:p>
          <a:p>
            <a:pPr marL="160337">
              <a:defRPr/>
            </a:pPr>
            <a:r>
              <a:rPr lang="it-IT" sz="2400" dirty="0"/>
              <a:t>quali effetti ha ciò sulla produzione?</a:t>
            </a:r>
          </a:p>
          <a:p>
            <a:pPr marL="160337">
              <a:defRPr/>
            </a:pPr>
            <a:r>
              <a:rPr lang="it-IT" sz="2400" dirty="0"/>
              <a:t>come cambiano le precedenti conclusioni?</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26</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49286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4.1 Estendiamo la funzione di produzione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251520" y="1306893"/>
            <a:ext cx="8892480" cy="4953000"/>
          </a:xfrm>
        </p:spPr>
        <p:txBody>
          <a:bodyPr>
            <a:normAutofit/>
          </a:bodyPr>
          <a:lstStyle/>
          <a:p>
            <a:pPr marL="457200" indent="-457200">
              <a:buFontTx/>
              <a:buNone/>
              <a:defRPr/>
            </a:pPr>
            <a:r>
              <a:rPr lang="it-IT" sz="2400" dirty="0"/>
              <a:t>Estendendo la funzione di produzione come segue:</a:t>
            </a:r>
          </a:p>
          <a:p>
            <a:pPr marL="457200" indent="-457200">
              <a:buFontTx/>
              <a:buNone/>
              <a:defRPr/>
            </a:pPr>
            <a:endParaRPr lang="it-IT" sz="2400" dirty="0"/>
          </a:p>
          <a:p>
            <a:pPr marL="457200" indent="-457200">
              <a:buFontTx/>
              <a:buNone/>
              <a:defRPr/>
            </a:pPr>
            <a:endParaRPr lang="it-IT" sz="2400" dirty="0"/>
          </a:p>
          <a:p>
            <a:pPr marL="457200" indent="-457200">
              <a:buFontTx/>
              <a:buNone/>
              <a:defRPr/>
            </a:pPr>
            <a:endParaRPr lang="it-IT" sz="2400" dirty="0"/>
          </a:p>
          <a:p>
            <a:pPr marL="0" indent="-457200">
              <a:buFontTx/>
              <a:buNone/>
              <a:defRPr/>
            </a:pPr>
            <a:r>
              <a:rPr lang="it-IT" sz="2400" dirty="0"/>
              <a:t>il livello di prodotto per lavoratore dipende sia dal livello di capitale fisico per lavoratore (</a:t>
            </a:r>
            <a:r>
              <a:rPr lang="it-IT" sz="2400" i="1" dirty="0"/>
              <a:t>K</a:t>
            </a:r>
            <a:r>
              <a:rPr lang="it-IT" sz="2400" dirty="0"/>
              <a:t>/</a:t>
            </a:r>
            <a:r>
              <a:rPr lang="it-IT" sz="2400" i="1" dirty="0"/>
              <a:t>N</a:t>
            </a:r>
            <a:r>
              <a:rPr lang="it-IT" sz="2400" dirty="0"/>
              <a:t>), </a:t>
            </a:r>
            <a:r>
              <a:rPr lang="it-IT" sz="2400" dirty="0">
                <a:solidFill>
                  <a:srgbClr val="FF0000"/>
                </a:solidFill>
              </a:rPr>
              <a:t>sia dal livello di capitale umano per lavoratore</a:t>
            </a:r>
            <a:r>
              <a:rPr lang="it-IT" sz="2400" dirty="0"/>
              <a:t> (</a:t>
            </a:r>
            <a:r>
              <a:rPr lang="it-IT" sz="2400" i="1" dirty="0"/>
              <a:t>H</a:t>
            </a:r>
            <a:r>
              <a:rPr lang="it-IT" sz="2400" dirty="0"/>
              <a:t>/</a:t>
            </a:r>
            <a:r>
              <a:rPr lang="it-IT" sz="2400" i="1" dirty="0"/>
              <a:t>N</a:t>
            </a:r>
            <a:r>
              <a:rPr lang="it-IT" sz="2400" dirty="0"/>
              <a:t>).</a:t>
            </a:r>
          </a:p>
          <a:p>
            <a:pPr marL="0" indent="-457200">
              <a:buFontTx/>
              <a:buNone/>
              <a:defRPr/>
            </a:pPr>
            <a:r>
              <a:rPr lang="it-IT" sz="2400" dirty="0">
                <a:solidFill>
                  <a:srgbClr val="FF0000"/>
                </a:solidFill>
              </a:rPr>
              <a:t>Un incremento del capitale umano comporta una crescita del prodotto per lavoratore</a:t>
            </a:r>
            <a:r>
              <a:rPr lang="it-IT" sz="2400" dirty="0"/>
              <a:t>.</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27</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1292779"/>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a16="http://schemas.microsoft.com/office/drawing/2014/main" id="{B562567E-275F-4E83-9C77-B9A4F13FA9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2837" y="1932150"/>
            <a:ext cx="1838325"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Immagine 6">
            <a:extLst>
              <a:ext uri="{FF2B5EF4-FFF2-40B4-BE49-F238E27FC236}">
                <a16:creationId xmlns:a16="http://schemas.microsoft.com/office/drawing/2014/main" id="{3FEAB9AB-B705-4800-B584-04FADE0DB1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462" y="2724313"/>
            <a:ext cx="803275"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0879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4.2 Capitale umano, capitale fisico e produzione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179512" y="1306893"/>
            <a:ext cx="8964488" cy="4714395"/>
          </a:xfrm>
        </p:spPr>
        <p:txBody>
          <a:bodyPr>
            <a:normAutofit/>
          </a:bodyPr>
          <a:lstStyle/>
          <a:p>
            <a:pPr marL="457200" indent="-457200">
              <a:buFontTx/>
              <a:buNone/>
              <a:defRPr/>
            </a:pPr>
            <a:r>
              <a:rPr lang="it-IT" sz="2400" dirty="0"/>
              <a:t>Le nostre conclusioni  precedenti rimangono valide:</a:t>
            </a:r>
          </a:p>
          <a:p>
            <a:pPr marL="0" indent="0">
              <a:buNone/>
              <a:defRPr/>
            </a:pPr>
            <a:endParaRPr lang="it-IT" sz="2400" dirty="0"/>
          </a:p>
          <a:p>
            <a:pPr>
              <a:defRPr/>
            </a:pPr>
            <a:r>
              <a:rPr lang="it-IT" sz="2400" dirty="0"/>
              <a:t>un aumento del tasso di risparmio aumenta il capitale per lavoratore di stato stazionario e quindi il prodotto per lavoratore</a:t>
            </a:r>
          </a:p>
          <a:p>
            <a:pPr>
              <a:defRPr/>
            </a:pPr>
            <a:r>
              <a:rPr lang="it-IT" sz="2400" dirty="0"/>
              <a:t>queste conclusioni si estendono al capitale umano</a:t>
            </a:r>
          </a:p>
          <a:p>
            <a:pPr>
              <a:defRPr/>
            </a:pPr>
            <a:r>
              <a:rPr lang="it-IT" sz="2400" dirty="0"/>
              <a:t>nel </a:t>
            </a:r>
            <a:r>
              <a:rPr lang="it-IT" sz="2400" dirty="0">
                <a:solidFill>
                  <a:srgbClr val="FF0000"/>
                </a:solidFill>
              </a:rPr>
              <a:t>lungo periodo, il prodotto per lavoratore dipende sia da quanto una società risparmia </a:t>
            </a:r>
            <a:r>
              <a:rPr lang="it-IT" sz="2400" dirty="0"/>
              <a:t>(per accumulare capitale fisico), </a:t>
            </a:r>
            <a:r>
              <a:rPr lang="it-IT" sz="2400" dirty="0">
                <a:solidFill>
                  <a:srgbClr val="FF0000"/>
                </a:solidFill>
              </a:rPr>
              <a:t>sia da quanto spende per l’istruzione</a:t>
            </a:r>
            <a:r>
              <a:rPr lang="it-IT" sz="2400" dirty="0"/>
              <a:t> (per accumulare capitale umano)</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28</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1292779"/>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2293668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4.3 Crescita endogena</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251520" y="1290158"/>
            <a:ext cx="8892479" cy="4275063"/>
          </a:xfrm>
        </p:spPr>
        <p:txBody>
          <a:bodyPr>
            <a:normAutofit/>
          </a:bodyPr>
          <a:lstStyle/>
          <a:p>
            <a:pPr marL="0" indent="-180975">
              <a:buFontTx/>
              <a:buNone/>
              <a:defRPr/>
            </a:pPr>
            <a:r>
              <a:rPr lang="it-IT" sz="2400" dirty="0"/>
              <a:t>Abbiamo concluso che </a:t>
            </a:r>
            <a:r>
              <a:rPr lang="it-IT" sz="2400" dirty="0">
                <a:solidFill>
                  <a:srgbClr val="FF0000"/>
                </a:solidFill>
              </a:rPr>
              <a:t>un paese che risparmia di più e/o spende di più in istruzione raggiungerà un maggior livello di prodotto per lavoratore in stato stazionario, ma non sappiamo come questo paese possa sostenere una crescita perennemente maggiore del prodotto per lavoratore</a:t>
            </a:r>
            <a:r>
              <a:rPr lang="it-IT" sz="2400" dirty="0"/>
              <a:t>.</a:t>
            </a:r>
          </a:p>
          <a:p>
            <a:pPr marL="180975" indent="-180975">
              <a:buFontTx/>
              <a:buNone/>
              <a:defRPr/>
            </a:pPr>
            <a:endParaRPr lang="it-IT" sz="2400" dirty="0"/>
          </a:p>
          <a:p>
            <a:pPr marL="0" indent="-180975">
              <a:buFontTx/>
              <a:buNone/>
              <a:defRPr/>
            </a:pPr>
            <a:r>
              <a:rPr lang="it-IT" sz="2400" dirty="0"/>
              <a:t>I modelli che affrontano questo problema sono i </a:t>
            </a:r>
            <a:r>
              <a:rPr lang="it-IT" sz="2400" dirty="0">
                <a:solidFill>
                  <a:srgbClr val="FF0000"/>
                </a:solidFill>
              </a:rPr>
              <a:t>modelli di crescita </a:t>
            </a:r>
            <a:r>
              <a:rPr lang="it-IT" sz="2400" dirty="0" smtClean="0">
                <a:solidFill>
                  <a:srgbClr val="FF0000"/>
                </a:solidFill>
              </a:rPr>
              <a:t>endogena</a:t>
            </a:r>
            <a:r>
              <a:rPr lang="it-IT" sz="2400" dirty="0" smtClean="0"/>
              <a:t>.</a:t>
            </a:r>
            <a:endParaRPr lang="it-IT" sz="2400" dirty="0"/>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29</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1292779"/>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217646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457200" y="409228"/>
            <a:ext cx="8229600" cy="1143000"/>
          </a:xfrm>
        </p:spPr>
        <p:txBody>
          <a:bodyPr/>
          <a:lstStyle/>
          <a:p>
            <a:r>
              <a:rPr lang="it-IT" sz="3200" dirty="0"/>
              <a:t>1.1 Gli effetti del capitale sulla produzione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179512" y="980728"/>
            <a:ext cx="8784976" cy="4525963"/>
          </a:xfrm>
        </p:spPr>
        <p:txBody>
          <a:bodyPr>
            <a:normAutofit/>
          </a:bodyPr>
          <a:lstStyle/>
          <a:p>
            <a:pPr>
              <a:buFontTx/>
              <a:buNone/>
              <a:defRPr/>
            </a:pPr>
            <a:r>
              <a:rPr lang="it-IT" sz="2400" dirty="0"/>
              <a:t>Partendo dall’ipotesi di </a:t>
            </a:r>
            <a:r>
              <a:rPr lang="it-IT" sz="2400" dirty="0">
                <a:solidFill>
                  <a:srgbClr val="FF0000"/>
                </a:solidFill>
              </a:rPr>
              <a:t>rendimenti di scala costanti</a:t>
            </a:r>
            <a:r>
              <a:rPr lang="it-IT" sz="2400" dirty="0"/>
              <a:t>, avremo:</a:t>
            </a:r>
          </a:p>
          <a:p>
            <a:pPr>
              <a:buFontTx/>
              <a:buNone/>
              <a:defRPr/>
            </a:pPr>
            <a:endParaRPr lang="it-IT" sz="2400" dirty="0"/>
          </a:p>
          <a:p>
            <a:pPr>
              <a:buFontTx/>
              <a:buNone/>
              <a:defRPr/>
            </a:pPr>
            <a:endParaRPr lang="it-IT" sz="2400" dirty="0"/>
          </a:p>
          <a:p>
            <a:pPr>
              <a:buFontTx/>
              <a:buNone/>
              <a:defRPr/>
            </a:pPr>
            <a:r>
              <a:rPr lang="it-IT" sz="2400" dirty="0"/>
              <a:t>Inoltre si introducono </a:t>
            </a:r>
            <a:r>
              <a:rPr lang="it-IT" sz="2400" dirty="0">
                <a:solidFill>
                  <a:srgbClr val="FF0000"/>
                </a:solidFill>
              </a:rPr>
              <a:t>due nuove ipotesi</a:t>
            </a:r>
            <a:r>
              <a:rPr lang="it-IT" sz="2400" dirty="0"/>
              <a:t>:</a:t>
            </a:r>
          </a:p>
          <a:p>
            <a:pPr marL="180000">
              <a:buFontTx/>
              <a:buNone/>
              <a:defRPr/>
            </a:pPr>
            <a:r>
              <a:rPr lang="it-IT" sz="2400" dirty="0"/>
              <a:t>- la </a:t>
            </a:r>
            <a:r>
              <a:rPr lang="it-IT" sz="2400" dirty="0">
                <a:solidFill>
                  <a:srgbClr val="FF0000"/>
                </a:solidFill>
              </a:rPr>
              <a:t>dimensione della popolazione, il tasso di partecipazione e il tasso naturale di disoccupazione sono costanti</a:t>
            </a:r>
            <a:r>
              <a:rPr lang="it-IT" sz="2400" dirty="0"/>
              <a:t>;</a:t>
            </a:r>
          </a:p>
          <a:p>
            <a:pPr>
              <a:buFontTx/>
              <a:buNone/>
              <a:defRPr/>
            </a:pPr>
            <a:r>
              <a:rPr lang="it-IT" sz="2400" dirty="0"/>
              <a:t>- </a:t>
            </a:r>
            <a:r>
              <a:rPr lang="it-IT" sz="2400" dirty="0">
                <a:solidFill>
                  <a:srgbClr val="FF0000"/>
                </a:solidFill>
              </a:rPr>
              <a:t>non c’è progresso tecnologico</a:t>
            </a:r>
            <a:r>
              <a:rPr lang="it-IT" sz="2400" dirty="0"/>
              <a:t>.</a:t>
            </a:r>
          </a:p>
          <a:p>
            <a:pPr marL="0">
              <a:buFontTx/>
              <a:buNone/>
              <a:defRPr/>
            </a:pPr>
            <a:r>
              <a:rPr lang="it-IT" sz="2400" dirty="0"/>
              <a:t>La relazione tra produzione e capitale per lavoratore al tempo t,  è data da:</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3</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a16="http://schemas.microsoft.com/office/drawing/2014/main" id="{38B82112-6022-4ED0-96C7-F5E63846AB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8694" y="1567533"/>
            <a:ext cx="1366611" cy="62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005151F8-FF5B-43D4-9936-23C477D1A8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061" y="4765510"/>
            <a:ext cx="1369244" cy="71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61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179512" y="1733823"/>
            <a:ext cx="8964487" cy="2775297"/>
          </a:xfrm>
        </p:spPr>
        <p:txBody>
          <a:bodyPr>
            <a:normAutofit/>
          </a:bodyPr>
          <a:lstStyle/>
          <a:p>
            <a:pPr marL="0" indent="0">
              <a:buNone/>
            </a:pPr>
            <a:r>
              <a:rPr lang="it-IT" sz="3200" dirty="0">
                <a:latin typeface="Calibri Light" panose="020F0302020204030204" pitchFamily="34" charset="0"/>
                <a:cs typeface="Calibri Light" panose="020F0302020204030204" pitchFamily="34" charset="0"/>
              </a:rPr>
              <a:t>Il punto principale di questo capitolo è</a:t>
            </a:r>
            <a:r>
              <a:rPr lang="it-IT" dirty="0">
                <a:latin typeface="Calibri Light" panose="020F0302020204030204" pitchFamily="34" charset="0"/>
                <a:cs typeface="Calibri Light" panose="020F0302020204030204" pitchFamily="34" charset="0"/>
              </a:rPr>
              <a:t>: </a:t>
            </a:r>
            <a:r>
              <a:rPr lang="it-IT" dirty="0">
                <a:latin typeface="+mj-lt"/>
              </a:rPr>
              <a:t>l’accumulazione di capitale fa aumentare il livello di produzione, ma da sola non può sostenere la crescita. </a:t>
            </a:r>
            <a:endParaRPr lang="it-IT" sz="2400" dirty="0">
              <a:latin typeface="+mj-lt"/>
            </a:endParaRP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30</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1292779"/>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spTree>
    <p:extLst>
      <p:ext uri="{BB962C8B-B14F-4D97-AF65-F5344CB8AC3E}">
        <p14:creationId xmlns:p14="http://schemas.microsoft.com/office/powerpoint/2010/main" val="53968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2900" dirty="0"/>
              <a:t>1.2 Gli effetti della produzione sull’accumulazione di capitale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457200" y="1024037"/>
            <a:ext cx="8229600" cy="4525963"/>
          </a:xfrm>
        </p:spPr>
        <p:txBody>
          <a:bodyPr>
            <a:normAutofit/>
          </a:bodyPr>
          <a:lstStyle/>
          <a:p>
            <a:pPr>
              <a:buFontTx/>
              <a:buNone/>
              <a:defRPr/>
            </a:pPr>
            <a:r>
              <a:rPr lang="it-IT" sz="2400" i="1" dirty="0"/>
              <a:t>La relazione tra produzione e investimento:</a:t>
            </a:r>
          </a:p>
          <a:p>
            <a:pPr>
              <a:buFontTx/>
              <a:buNone/>
              <a:defRPr/>
            </a:pPr>
            <a:r>
              <a:rPr lang="it-IT" sz="2400" dirty="0"/>
              <a:t>Facciamo tre ipotesi.</a:t>
            </a:r>
          </a:p>
          <a:p>
            <a:pPr marL="457200" indent="-457200">
              <a:buFontTx/>
              <a:buAutoNum type="arabicPeriod"/>
              <a:defRPr/>
            </a:pPr>
            <a:r>
              <a:rPr lang="it-IT" sz="2400" dirty="0"/>
              <a:t>Assumiamo un’economia chiusa:</a:t>
            </a:r>
          </a:p>
          <a:p>
            <a:pPr marL="457200" indent="-457200">
              <a:buFontTx/>
              <a:buAutoNum type="arabicPeriod"/>
              <a:defRPr/>
            </a:pPr>
            <a:endParaRPr lang="it-IT" sz="2400" dirty="0"/>
          </a:p>
          <a:p>
            <a:pPr marL="457200" indent="-457200">
              <a:buFontTx/>
              <a:buAutoNum type="arabicPeriod"/>
              <a:defRPr/>
            </a:pPr>
            <a:r>
              <a:rPr lang="it-IT" sz="2400" dirty="0"/>
              <a:t>Assumiamo che il risparmio pubblico </a:t>
            </a:r>
            <a:r>
              <a:rPr lang="it-IT" sz="2400" i="1" dirty="0"/>
              <a:t>(T-G</a:t>
            </a:r>
            <a:r>
              <a:rPr lang="it-IT" sz="2400" dirty="0"/>
              <a:t>) sia uguale a zero:</a:t>
            </a:r>
          </a:p>
          <a:p>
            <a:pPr marL="457200" indent="-457200">
              <a:buFontTx/>
              <a:buAutoNum type="arabicPeriod"/>
              <a:defRPr/>
            </a:pPr>
            <a:endParaRPr lang="it-IT" sz="2400" dirty="0"/>
          </a:p>
          <a:p>
            <a:pPr marL="457200" indent="-457200">
              <a:buFontTx/>
              <a:buAutoNum type="arabicPeriod"/>
              <a:defRPr/>
            </a:pPr>
            <a:r>
              <a:rPr lang="it-IT" sz="2400" dirty="0"/>
              <a:t>Assumiamo che il risparmio privato sia proporzionale al reddito, cioè:</a:t>
            </a:r>
          </a:p>
          <a:p>
            <a:pPr marL="457200" indent="-457200">
              <a:buFontTx/>
              <a:buAutoNum type="arabicPeriod"/>
              <a:defRPr/>
            </a:pPr>
            <a:endParaRPr lang="it-IT" sz="2400" dirty="0"/>
          </a:p>
          <a:p>
            <a:pPr marL="457200" indent="-457200">
              <a:buFontTx/>
              <a:buNone/>
              <a:defRPr/>
            </a:pPr>
            <a:r>
              <a:rPr lang="it-IT" sz="2400" dirty="0">
                <a:solidFill>
                  <a:srgbClr val="FF0000"/>
                </a:solidFill>
              </a:rPr>
              <a:t>Otteniamo</a:t>
            </a:r>
            <a:r>
              <a:rPr lang="it-IT" sz="2400" dirty="0"/>
              <a:t>: </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4</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8" name="Immagine 7">
            <a:extLst>
              <a:ext uri="{FF2B5EF4-FFF2-40B4-BE49-F238E27FC236}">
                <a16:creationId xmlns:a16="http://schemas.microsoft.com/office/drawing/2014/main" id="{812C0CA7-5312-4D2E-A4C2-B4080E693C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4108" y="2370007"/>
            <a:ext cx="17557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Immagine 8">
            <a:extLst>
              <a:ext uri="{FF2B5EF4-FFF2-40B4-BE49-F238E27FC236}">
                <a16:creationId xmlns:a16="http://schemas.microsoft.com/office/drawing/2014/main" id="{F725526D-CCC9-42CE-8182-6FA71583C7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1626" y="3313882"/>
            <a:ext cx="820738"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Immagine 9">
            <a:extLst>
              <a:ext uri="{FF2B5EF4-FFF2-40B4-BE49-F238E27FC236}">
                <a16:creationId xmlns:a16="http://schemas.microsoft.com/office/drawing/2014/main" id="{F23261B7-9679-424B-A40E-B5EAFE099F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4155" y="4456563"/>
            <a:ext cx="955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a:extLst>
              <a:ext uri="{FF2B5EF4-FFF2-40B4-BE49-F238E27FC236}">
                <a16:creationId xmlns:a16="http://schemas.microsoft.com/office/drawing/2014/main" id="{F0659551-80D6-40B0-960E-B605B770E2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2406" y="5407376"/>
            <a:ext cx="10191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52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1.3 Investimento e accumulazione di capitale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179512" y="992143"/>
            <a:ext cx="8964488" cy="4525963"/>
          </a:xfrm>
        </p:spPr>
        <p:txBody>
          <a:bodyPr>
            <a:normAutofit/>
          </a:bodyPr>
          <a:lstStyle/>
          <a:p>
            <a:pPr>
              <a:buFontTx/>
              <a:buNone/>
              <a:defRPr/>
            </a:pPr>
            <a:r>
              <a:rPr lang="it-IT" sz="2400" i="1" dirty="0"/>
              <a:t>La relazione tra investimento e accumulazione di capitale</a:t>
            </a:r>
          </a:p>
          <a:p>
            <a:pPr algn="ctr">
              <a:buFontTx/>
              <a:buNone/>
              <a:defRPr/>
            </a:pPr>
            <a:endParaRPr lang="it-IT" sz="2400" b="1" dirty="0"/>
          </a:p>
          <a:p>
            <a:pPr marL="457200" indent="-457200">
              <a:buFontTx/>
              <a:buNone/>
              <a:defRPr/>
            </a:pPr>
            <a:r>
              <a:rPr lang="it-IT" sz="2400" dirty="0"/>
              <a:t>L’evoluzione dello stock di capitale è dato da:</a:t>
            </a:r>
          </a:p>
          <a:p>
            <a:pPr marL="457200" indent="-457200">
              <a:buFontTx/>
              <a:buNone/>
              <a:defRPr/>
            </a:pPr>
            <a:endParaRPr lang="it-IT" sz="2400" dirty="0"/>
          </a:p>
          <a:p>
            <a:pPr marL="457200" indent="-457200">
              <a:buFontTx/>
              <a:buNone/>
              <a:defRPr/>
            </a:pPr>
            <a:endParaRPr lang="it-IT" sz="2400" dirty="0"/>
          </a:p>
          <a:p>
            <a:pPr marL="0" indent="-355600">
              <a:buFontTx/>
              <a:buNone/>
              <a:defRPr/>
            </a:pPr>
            <a:r>
              <a:rPr lang="it-IT" sz="2400" dirty="0"/>
              <a:t>Combinando la relazione tra produzione e investimento e la relazione tra investimento e accumulazione di capitale, si ottiene la </a:t>
            </a:r>
            <a:r>
              <a:rPr lang="it-IT" sz="2400" dirty="0">
                <a:solidFill>
                  <a:srgbClr val="FF0000"/>
                </a:solidFill>
              </a:rPr>
              <a:t>relazione tra produzione e accumulazione di capitale</a:t>
            </a:r>
            <a:r>
              <a:rPr lang="it-IT" sz="2400" dirty="0">
                <a:solidFill>
                  <a:srgbClr val="002060"/>
                </a:solidFill>
              </a:rPr>
              <a:t>:</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5</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a16="http://schemas.microsoft.com/office/drawing/2014/main" id="{AE457568-59A9-4B21-9465-93A7EB255869}"/>
              </a:ext>
            </a:extLst>
          </p:cNvPr>
          <p:cNvPicPr>
            <a:picLocks noChangeAspect="1"/>
          </p:cNvPicPr>
          <p:nvPr/>
        </p:nvPicPr>
        <p:blipFill>
          <a:blip r:embed="rId2"/>
          <a:stretch>
            <a:fillRect/>
          </a:stretch>
        </p:blipFill>
        <p:spPr>
          <a:xfrm>
            <a:off x="3245683" y="2516485"/>
            <a:ext cx="2411983" cy="377262"/>
          </a:xfrm>
          <a:prstGeom prst="rect">
            <a:avLst/>
          </a:prstGeom>
        </p:spPr>
      </p:pic>
      <p:pic>
        <p:nvPicPr>
          <p:cNvPr id="7" name="Immagine 6">
            <a:extLst>
              <a:ext uri="{FF2B5EF4-FFF2-40B4-BE49-F238E27FC236}">
                <a16:creationId xmlns:a16="http://schemas.microsoft.com/office/drawing/2014/main" id="{0B9DF3F0-EA1B-4D5F-B32F-6D435E551491}"/>
              </a:ext>
            </a:extLst>
          </p:cNvPr>
          <p:cNvPicPr>
            <a:picLocks noChangeAspect="1"/>
          </p:cNvPicPr>
          <p:nvPr/>
        </p:nvPicPr>
        <p:blipFill>
          <a:blip r:embed="rId3"/>
          <a:stretch>
            <a:fillRect/>
          </a:stretch>
        </p:blipFill>
        <p:spPr>
          <a:xfrm>
            <a:off x="3059832" y="4581128"/>
            <a:ext cx="2747207" cy="729919"/>
          </a:xfrm>
          <a:prstGeom prst="rect">
            <a:avLst/>
          </a:prstGeom>
        </p:spPr>
      </p:pic>
    </p:spTree>
    <p:extLst>
      <p:ext uri="{BB962C8B-B14F-4D97-AF65-F5344CB8AC3E}">
        <p14:creationId xmlns:p14="http://schemas.microsoft.com/office/powerpoint/2010/main" val="377683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1.3 Investimento e accumulazione di capitale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251520" y="992143"/>
            <a:ext cx="8856984" cy="4525963"/>
          </a:xfrm>
        </p:spPr>
        <p:txBody>
          <a:bodyPr>
            <a:normAutofit/>
          </a:bodyPr>
          <a:lstStyle/>
          <a:p>
            <a:pPr marL="0" indent="-355600">
              <a:buFontTx/>
              <a:buNone/>
              <a:defRPr/>
            </a:pPr>
            <a:r>
              <a:rPr lang="it-IT" sz="2400" dirty="0"/>
              <a:t>Il capitale per lavoratore iniziale è uguale al capitale per lavoratore dell’anno precedente (al netto del deprezzamento), più l’investimento per lavoratore effettuato nell’anno precedente, che a sua volta è uguale al tasso di risparmio moltiplicato per il prodotto per lavoratore.</a:t>
            </a:r>
          </a:p>
          <a:p>
            <a:pPr marL="0" indent="-355600">
              <a:buFontTx/>
              <a:buNone/>
              <a:defRPr/>
            </a:pPr>
            <a:endParaRPr lang="it-IT" sz="2400" dirty="0"/>
          </a:p>
          <a:p>
            <a:pPr marL="0" indent="-355600">
              <a:buFontTx/>
              <a:buNone/>
              <a:defRPr/>
            </a:pPr>
            <a:endParaRPr lang="it-IT" sz="2400" dirty="0"/>
          </a:p>
          <a:p>
            <a:pPr marL="0" indent="-355600">
              <a:buFontTx/>
              <a:buNone/>
              <a:defRPr/>
            </a:pPr>
            <a:endParaRPr lang="it-IT" sz="2400" dirty="0"/>
          </a:p>
          <a:p>
            <a:pPr marL="0" indent="-355600">
              <a:buFontTx/>
              <a:buNone/>
              <a:defRPr/>
            </a:pPr>
            <a:r>
              <a:rPr lang="it-IT" sz="2400" dirty="0"/>
              <a:t>La </a:t>
            </a:r>
            <a:r>
              <a:rPr lang="it-IT" sz="2400" dirty="0">
                <a:solidFill>
                  <a:srgbClr val="FF0000"/>
                </a:solidFill>
              </a:rPr>
              <a:t>variazione dello stock di capitale per lavoratore</a:t>
            </a:r>
            <a:r>
              <a:rPr lang="it-IT" sz="2400" dirty="0"/>
              <a:t> (rappresentata dalla differenza tra i due termini sul lato sinistro) </a:t>
            </a:r>
            <a:r>
              <a:rPr lang="it-IT" sz="2400" dirty="0">
                <a:solidFill>
                  <a:srgbClr val="FF0000"/>
                </a:solidFill>
              </a:rPr>
              <a:t>è uguale al risparmio per lavoratore meno il deprezzamento per lavoratore</a:t>
            </a:r>
            <a:r>
              <a:rPr lang="it-IT" sz="2400" dirty="0"/>
              <a:t>.</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6</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8" name="Immagine 7">
            <a:extLst>
              <a:ext uri="{FF2B5EF4-FFF2-40B4-BE49-F238E27FC236}">
                <a16:creationId xmlns:a16="http://schemas.microsoft.com/office/drawing/2014/main" id="{D6008BB9-84C8-4735-9D29-FE462E4E591C}"/>
              </a:ext>
            </a:extLst>
          </p:cNvPr>
          <p:cNvPicPr>
            <a:picLocks noChangeAspect="1"/>
          </p:cNvPicPr>
          <p:nvPr/>
        </p:nvPicPr>
        <p:blipFill>
          <a:blip r:embed="rId2"/>
          <a:stretch>
            <a:fillRect/>
          </a:stretch>
        </p:blipFill>
        <p:spPr>
          <a:xfrm>
            <a:off x="3099190" y="2873054"/>
            <a:ext cx="2945617" cy="764139"/>
          </a:xfrm>
          <a:prstGeom prst="rect">
            <a:avLst/>
          </a:prstGeom>
        </p:spPr>
      </p:pic>
    </p:spTree>
    <p:extLst>
      <p:ext uri="{BB962C8B-B14F-4D97-AF65-F5344CB8AC3E}">
        <p14:creationId xmlns:p14="http://schemas.microsoft.com/office/powerpoint/2010/main" val="144857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2.1 La dinamiche del capitale e della produzione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251520" y="992143"/>
            <a:ext cx="8892480" cy="4953000"/>
          </a:xfrm>
        </p:spPr>
        <p:txBody>
          <a:bodyPr>
            <a:normAutofit fontScale="92500"/>
          </a:bodyPr>
          <a:lstStyle/>
          <a:p>
            <a:pPr marL="0" indent="-182563">
              <a:buFontTx/>
              <a:buNone/>
              <a:defRPr/>
            </a:pPr>
            <a:r>
              <a:rPr lang="it-IT" sz="2400" dirty="0"/>
              <a:t>Sostituendo nell’equazione della slide precedente il prodotto per lavoratore (Y/N) con la sua espressione in termini di capitale per lavoratore, si ottiene:</a:t>
            </a:r>
          </a:p>
          <a:p>
            <a:pPr marL="0" indent="-182563">
              <a:buFontTx/>
              <a:buNone/>
              <a:defRPr/>
            </a:pPr>
            <a:endParaRPr lang="it-IT" sz="2400" dirty="0"/>
          </a:p>
          <a:p>
            <a:pPr marL="0" indent="-182563">
              <a:buFontTx/>
              <a:buNone/>
              <a:defRPr/>
            </a:pPr>
            <a:endParaRPr lang="it-IT" sz="2400" dirty="0"/>
          </a:p>
          <a:p>
            <a:pPr marL="0" indent="-182563">
              <a:buFontTx/>
              <a:buNone/>
              <a:defRPr/>
            </a:pPr>
            <a:endParaRPr lang="it-IT" sz="2400" dirty="0"/>
          </a:p>
          <a:p>
            <a:pPr marL="0" indent="-182563">
              <a:buFontTx/>
              <a:buNone/>
              <a:defRPr/>
            </a:pPr>
            <a:endParaRPr lang="it-IT" sz="2400" dirty="0"/>
          </a:p>
          <a:p>
            <a:pPr marL="0" indent="-182563">
              <a:buFontTx/>
              <a:buNone/>
              <a:defRPr/>
            </a:pPr>
            <a:endParaRPr lang="it-IT" sz="2400" dirty="0"/>
          </a:p>
          <a:p>
            <a:pPr marL="0" indent="-182563">
              <a:buFontTx/>
              <a:buNone/>
              <a:defRPr/>
            </a:pPr>
            <a:r>
              <a:rPr lang="it-IT" sz="2400" dirty="0">
                <a:solidFill>
                  <a:srgbClr val="FF0000"/>
                </a:solidFill>
              </a:rPr>
              <a:t>Se l’investimento  per lavoratore eccede il deprezzamento per lavoratore, la variazione del capitale per lavoratore è positiva</a:t>
            </a:r>
            <a:r>
              <a:rPr lang="it-IT" sz="2400" dirty="0"/>
              <a:t>: il capitale per lavoratore aumenta.</a:t>
            </a:r>
          </a:p>
          <a:p>
            <a:pPr marL="0" indent="-182563">
              <a:buFontTx/>
              <a:buNone/>
              <a:defRPr/>
            </a:pPr>
            <a:r>
              <a:rPr lang="it-IT" sz="2400" dirty="0">
                <a:solidFill>
                  <a:srgbClr val="FF0000"/>
                </a:solidFill>
              </a:rPr>
              <a:t>Se l’investimento per lavoratore è inferiore al deprezzamento per lavoratore, la variazione del capitale per lavoratore è negativa</a:t>
            </a:r>
            <a:r>
              <a:rPr lang="it-IT" sz="2400" dirty="0"/>
              <a:t>: il capitale per lavoratore diminuisce</a:t>
            </a:r>
            <a:r>
              <a:rPr lang="it-IT" sz="2400" dirty="0">
                <a:solidFill>
                  <a:srgbClr val="002060"/>
                </a:solidFill>
              </a:rPr>
              <a:t>.</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7</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a:extLst>
              <a:ext uri="{FF2B5EF4-FFF2-40B4-BE49-F238E27FC236}">
                <a16:creationId xmlns:a16="http://schemas.microsoft.com/office/drawing/2014/main" id="{7C97EB25-473A-48B8-9C46-571DAC0E7D47}"/>
              </a:ext>
            </a:extLst>
          </p:cNvPr>
          <p:cNvPicPr>
            <a:picLocks noChangeAspect="1"/>
          </p:cNvPicPr>
          <p:nvPr/>
        </p:nvPicPr>
        <p:blipFill>
          <a:blip r:embed="rId2"/>
          <a:stretch>
            <a:fillRect/>
          </a:stretch>
        </p:blipFill>
        <p:spPr>
          <a:xfrm>
            <a:off x="1388980" y="2135143"/>
            <a:ext cx="6366040" cy="1475811"/>
          </a:xfrm>
          <a:prstGeom prst="rect">
            <a:avLst/>
          </a:prstGeom>
        </p:spPr>
      </p:pic>
    </p:spTree>
    <p:extLst>
      <p:ext uri="{BB962C8B-B14F-4D97-AF65-F5344CB8AC3E}">
        <p14:creationId xmlns:p14="http://schemas.microsoft.com/office/powerpoint/2010/main" val="45290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2.1 La dinamiche del capitale e della produzione</a:t>
            </a: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8</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6" name="Immagine 5" descr="Immagine che contiene testo, linea, Diagramma, schermata&#10;&#10;Descrizione generata automaticamente">
            <a:extLst>
              <a:ext uri="{FF2B5EF4-FFF2-40B4-BE49-F238E27FC236}">
                <a16:creationId xmlns:a16="http://schemas.microsoft.com/office/drawing/2014/main" id="{FF518EF4-8D63-A28D-E28E-6B76C1B84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23" y="1601417"/>
            <a:ext cx="7740352" cy="3655166"/>
          </a:xfrm>
          <a:prstGeom prst="rect">
            <a:avLst/>
          </a:prstGeom>
        </p:spPr>
      </p:pic>
    </p:spTree>
    <p:extLst>
      <p:ext uri="{BB962C8B-B14F-4D97-AF65-F5344CB8AC3E}">
        <p14:creationId xmlns:p14="http://schemas.microsoft.com/office/powerpoint/2010/main" val="314068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945A-F6F8-4B3A-8D97-A891B7D366A0}"/>
              </a:ext>
            </a:extLst>
          </p:cNvPr>
          <p:cNvSpPr>
            <a:spLocks noGrp="1"/>
          </p:cNvSpPr>
          <p:nvPr>
            <p:ph type="title"/>
          </p:nvPr>
        </p:nvSpPr>
        <p:spPr>
          <a:xfrm>
            <a:off x="0" y="409228"/>
            <a:ext cx="9144000" cy="1143000"/>
          </a:xfrm>
        </p:spPr>
        <p:txBody>
          <a:bodyPr/>
          <a:lstStyle/>
          <a:p>
            <a:r>
              <a:rPr lang="it-IT" sz="3200" dirty="0"/>
              <a:t>2.1 La dinamiche del capitale e della produzione</a:t>
            </a:r>
          </a:p>
        </p:txBody>
      </p:sp>
      <p:sp>
        <p:nvSpPr>
          <p:cNvPr id="3" name="Segnaposto contenuto 2">
            <a:extLst>
              <a:ext uri="{FF2B5EF4-FFF2-40B4-BE49-F238E27FC236}">
                <a16:creationId xmlns:a16="http://schemas.microsoft.com/office/drawing/2014/main" id="{2C027078-E064-4673-ACB6-2B22E69E581D}"/>
              </a:ext>
            </a:extLst>
          </p:cNvPr>
          <p:cNvSpPr>
            <a:spLocks noGrp="1"/>
          </p:cNvSpPr>
          <p:nvPr>
            <p:ph idx="1"/>
          </p:nvPr>
        </p:nvSpPr>
        <p:spPr>
          <a:xfrm>
            <a:off x="251520" y="992143"/>
            <a:ext cx="8892480" cy="4953000"/>
          </a:xfrm>
        </p:spPr>
        <p:txBody>
          <a:bodyPr>
            <a:normAutofit/>
          </a:bodyPr>
          <a:lstStyle/>
          <a:p>
            <a:pPr marL="0" indent="-182563">
              <a:buFontTx/>
              <a:buNone/>
              <a:defRPr/>
            </a:pPr>
            <a:r>
              <a:rPr lang="it-IT" sz="2400" dirty="0">
                <a:solidFill>
                  <a:srgbClr val="FF0000"/>
                </a:solidFill>
              </a:rPr>
              <a:t>La situazione in cui prodotto per lavoratore e capitale per lavoratore sono costanti è chiamata lo stato stazionario dell’economia</a:t>
            </a:r>
            <a:r>
              <a:rPr lang="it-IT" sz="2400" dirty="0"/>
              <a:t>.</a:t>
            </a:r>
          </a:p>
          <a:p>
            <a:pPr marL="0" indent="-182563">
              <a:buFontTx/>
              <a:buNone/>
              <a:defRPr/>
            </a:pPr>
            <a:r>
              <a:rPr lang="it-IT" sz="2400" dirty="0"/>
              <a:t>Il valore del capitale per lavoratore di stato stazionario è dato da:</a:t>
            </a:r>
          </a:p>
          <a:p>
            <a:pPr marL="182563" indent="-182563">
              <a:buFontTx/>
              <a:buNone/>
              <a:defRPr/>
            </a:pPr>
            <a:endParaRPr lang="it-IT" sz="2400" dirty="0"/>
          </a:p>
          <a:p>
            <a:pPr marL="182563" indent="-182563">
              <a:buFontTx/>
              <a:buNone/>
              <a:defRPr/>
            </a:pPr>
            <a:endParaRPr lang="it-IT" sz="2400" dirty="0"/>
          </a:p>
          <a:p>
            <a:pPr marL="0" indent="-182563">
              <a:buFontTx/>
              <a:buNone/>
              <a:defRPr/>
            </a:pPr>
            <a:endParaRPr lang="it-IT" sz="2400" dirty="0"/>
          </a:p>
          <a:p>
            <a:pPr marL="0" indent="-182563">
              <a:buFontTx/>
              <a:buNone/>
              <a:defRPr/>
            </a:pPr>
            <a:r>
              <a:rPr lang="it-IT" sz="2400" dirty="0"/>
              <a:t>Dato il capitale per lavoratore (</a:t>
            </a:r>
            <a:r>
              <a:rPr lang="it-IT" sz="2400" i="1" dirty="0"/>
              <a:t>K*</a:t>
            </a:r>
            <a:r>
              <a:rPr lang="it-IT" sz="2400" dirty="0"/>
              <a:t>/</a:t>
            </a:r>
            <a:r>
              <a:rPr lang="it-IT" sz="2400" i="1" dirty="0"/>
              <a:t>N</a:t>
            </a:r>
            <a:r>
              <a:rPr lang="it-IT" sz="2400" dirty="0"/>
              <a:t>), il valore di stato stazionario del prodotto per lavoratore (</a:t>
            </a:r>
            <a:r>
              <a:rPr lang="it-IT" sz="2400" i="1" dirty="0"/>
              <a:t>Y*</a:t>
            </a:r>
            <a:r>
              <a:rPr lang="it-IT" sz="2400" dirty="0"/>
              <a:t>/</a:t>
            </a:r>
            <a:r>
              <a:rPr lang="it-IT" sz="2400" i="1" dirty="0"/>
              <a:t>N</a:t>
            </a:r>
            <a:r>
              <a:rPr lang="it-IT" sz="2400" dirty="0"/>
              <a:t>) è dato da:</a:t>
            </a:r>
          </a:p>
          <a:p>
            <a:pPr>
              <a:buFontTx/>
              <a:buNone/>
              <a:defRPr/>
            </a:pPr>
            <a:endParaRPr lang="it-IT" sz="2400" dirty="0">
              <a:solidFill>
                <a:schemeClr val="bg1"/>
              </a:solidFill>
            </a:endParaRPr>
          </a:p>
          <a:p>
            <a:pPr marL="0" indent="-182563">
              <a:buFontTx/>
              <a:buNone/>
              <a:defRPr/>
            </a:pPr>
            <a:endParaRPr lang="it-IT" sz="2400" dirty="0">
              <a:solidFill>
                <a:srgbClr val="002060"/>
              </a:solidFill>
            </a:endParaRPr>
          </a:p>
        </p:txBody>
      </p:sp>
      <p:sp>
        <p:nvSpPr>
          <p:cNvPr id="4" name="Segnaposto numero diapositiva 3">
            <a:extLst>
              <a:ext uri="{FF2B5EF4-FFF2-40B4-BE49-F238E27FC236}">
                <a16:creationId xmlns:a16="http://schemas.microsoft.com/office/drawing/2014/main" id="{8C886AD0-E449-44F4-B14B-8699AA3C400E}"/>
              </a:ext>
            </a:extLst>
          </p:cNvPr>
          <p:cNvSpPr>
            <a:spLocks noGrp="1"/>
          </p:cNvSpPr>
          <p:nvPr>
            <p:ph type="sldNum" sz="quarter" idx="12"/>
          </p:nvPr>
        </p:nvSpPr>
        <p:spPr/>
        <p:txBody>
          <a:bodyPr/>
          <a:lstStyle/>
          <a:p>
            <a:fld id="{E3AAEEB7-370C-4CD1-84ED-44A96922B98A}" type="slidenum">
              <a:rPr lang="it-IT" smtClean="0"/>
              <a:pPr/>
              <a:t>9</a:t>
            </a:fld>
            <a:endParaRPr lang="it-IT"/>
          </a:p>
        </p:txBody>
      </p:sp>
      <p:sp>
        <p:nvSpPr>
          <p:cNvPr id="5" name="Segnaposto contenuto 4">
            <a:extLst>
              <a:ext uri="{FF2B5EF4-FFF2-40B4-BE49-F238E27FC236}">
                <a16:creationId xmlns:a16="http://schemas.microsoft.com/office/drawing/2014/main" id="{5A2BA966-6886-4DD9-BD4E-CA5735638627}"/>
              </a:ext>
            </a:extLst>
          </p:cNvPr>
          <p:cNvSpPr>
            <a:spLocks noGrp="1"/>
          </p:cNvSpPr>
          <p:nvPr/>
        </p:nvSpPr>
        <p:spPr bwMode="auto">
          <a:xfrm>
            <a:off x="500062" y="952500"/>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Tx/>
              <a:buNone/>
              <a:defRPr/>
            </a:pPr>
            <a:endParaRPr lang="it-IT" sz="2400" dirty="0">
              <a:solidFill>
                <a:schemeClr val="bg1"/>
              </a:solidFill>
            </a:endParaRPr>
          </a:p>
        </p:txBody>
      </p:sp>
      <p:pic>
        <p:nvPicPr>
          <p:cNvPr id="20" name="Immagine 19">
            <a:extLst>
              <a:ext uri="{FF2B5EF4-FFF2-40B4-BE49-F238E27FC236}">
                <a16:creationId xmlns:a16="http://schemas.microsoft.com/office/drawing/2014/main" id="{461F2974-793F-4263-B893-74CB5B9BF2EC}"/>
              </a:ext>
            </a:extLst>
          </p:cNvPr>
          <p:cNvPicPr>
            <a:picLocks noChangeAspect="1"/>
          </p:cNvPicPr>
          <p:nvPr/>
        </p:nvPicPr>
        <p:blipFill>
          <a:blip r:embed="rId2"/>
          <a:stretch>
            <a:fillRect/>
          </a:stretch>
        </p:blipFill>
        <p:spPr>
          <a:xfrm>
            <a:off x="3445735" y="2562883"/>
            <a:ext cx="1894643" cy="758589"/>
          </a:xfrm>
          <a:prstGeom prst="rect">
            <a:avLst/>
          </a:prstGeom>
        </p:spPr>
      </p:pic>
      <p:pic>
        <p:nvPicPr>
          <p:cNvPr id="21" name="Immagine 20">
            <a:extLst>
              <a:ext uri="{FF2B5EF4-FFF2-40B4-BE49-F238E27FC236}">
                <a16:creationId xmlns:a16="http://schemas.microsoft.com/office/drawing/2014/main" id="{17D571A1-E0D9-4318-BD26-2CC1120D11BD}"/>
              </a:ext>
            </a:extLst>
          </p:cNvPr>
          <p:cNvPicPr>
            <a:picLocks noChangeAspect="1"/>
          </p:cNvPicPr>
          <p:nvPr/>
        </p:nvPicPr>
        <p:blipFill>
          <a:blip r:embed="rId3"/>
          <a:stretch>
            <a:fillRect/>
          </a:stretch>
        </p:blipFill>
        <p:spPr>
          <a:xfrm>
            <a:off x="3779911" y="4912233"/>
            <a:ext cx="1584176" cy="750605"/>
          </a:xfrm>
          <a:prstGeom prst="rect">
            <a:avLst/>
          </a:prstGeom>
        </p:spPr>
      </p:pic>
    </p:spTree>
    <p:extLst>
      <p:ext uri="{BB962C8B-B14F-4D97-AF65-F5344CB8AC3E}">
        <p14:creationId xmlns:p14="http://schemas.microsoft.com/office/powerpoint/2010/main" val="22144370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2584</TotalTime>
  <Words>1550</Words>
  <Application>Microsoft Office PowerPoint</Application>
  <PresentationFormat>Presentazione su schermo (4:3)</PresentationFormat>
  <Paragraphs>197</Paragraphs>
  <Slides>30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30</vt:i4>
      </vt:variant>
    </vt:vector>
  </HeadingPairs>
  <TitlesOfParts>
    <vt:vector size="35" baseType="lpstr">
      <vt:lpstr>Arial</vt:lpstr>
      <vt:lpstr>Calibri</vt:lpstr>
      <vt:lpstr>Calibri Light</vt:lpstr>
      <vt:lpstr>Cambria Math</vt:lpstr>
      <vt:lpstr>Tema di Office</vt:lpstr>
      <vt:lpstr>Capitolo XI</vt:lpstr>
      <vt:lpstr>1. Interazione tra produzione e capitale</vt:lpstr>
      <vt:lpstr>1.1 Gli effetti del capitale sulla produzione</vt:lpstr>
      <vt:lpstr>1.2 Gli effetti della produzione sull’accumulazione di capitale</vt:lpstr>
      <vt:lpstr>1.3 Investimento e accumulazione di capitale</vt:lpstr>
      <vt:lpstr>1.3 Investimento e accumulazione di capitale</vt:lpstr>
      <vt:lpstr>2.1 La dinamiche del capitale e della produzione</vt:lpstr>
      <vt:lpstr>2.1 La dinamiche del capitale e della produzione</vt:lpstr>
      <vt:lpstr>2.1 La dinamiche del capitale e della produzione</vt:lpstr>
      <vt:lpstr>2.2 Tasso di risparmio e produzione</vt:lpstr>
      <vt:lpstr>2.2 Tasso di risparmio e produzione</vt:lpstr>
      <vt:lpstr>2.2 Tasso di risparmio e produzione</vt:lpstr>
      <vt:lpstr>2.2 Tasso di risparmio e produzione</vt:lpstr>
      <vt:lpstr>2.3 Tasso di risparmio e consumo</vt:lpstr>
      <vt:lpstr>2.3 Tasso di risparmio e consumo</vt:lpstr>
      <vt:lpstr>2.3 Tasso di risparmio e consumo</vt:lpstr>
      <vt:lpstr>2.3 Tasso di risparmio e consumo</vt:lpstr>
      <vt:lpstr>3. Per avere un’idea delle grandezze</vt:lpstr>
      <vt:lpstr>3. Per avere un’idea delle grandezze</vt:lpstr>
      <vt:lpstr>3. Per avere un’idea delle grandezze</vt:lpstr>
      <vt:lpstr>3.1 Gli effetti del tasso di risparmio sulla produzione di stato stazionario</vt:lpstr>
      <vt:lpstr>3.1 Gli effetti del tasso di risparmio sulla produzione di stato stazionario</vt:lpstr>
      <vt:lpstr>3.2 Gli effetti dinamici di un aumento del tasso di risparmio</vt:lpstr>
      <vt:lpstr>3.3 Il tasso di risparmio e la regola aurea</vt:lpstr>
      <vt:lpstr>3.3 Il tasso di risparmio e la regola aurea</vt:lpstr>
      <vt:lpstr>4. Capitale fisico e capitale umano a confronto</vt:lpstr>
      <vt:lpstr>4.1 Estendiamo la funzione di produzione</vt:lpstr>
      <vt:lpstr>4.2 Capitale umano, capitale fisico e produzione</vt:lpstr>
      <vt:lpstr>4.3 Crescita endogena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Marco Giansoldati</cp:lastModifiedBy>
  <cp:revision>74</cp:revision>
  <dcterms:created xsi:type="dcterms:W3CDTF">2014-07-28T14:21:47Z</dcterms:created>
  <dcterms:modified xsi:type="dcterms:W3CDTF">2025-12-03T17:09:47Z</dcterms:modified>
</cp:coreProperties>
</file>