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84" r:id="rId22"/>
    <p:sldId id="276" r:id="rId23"/>
    <p:sldId id="277" r:id="rId24"/>
    <p:sldId id="278" r:id="rId25"/>
    <p:sldId id="290" r:id="rId26"/>
    <p:sldId id="280" r:id="rId27"/>
    <p:sldId id="279" r:id="rId28"/>
    <p:sldId id="285" r:id="rId29"/>
    <p:sldId id="286" r:id="rId30"/>
    <p:sldId id="287" r:id="rId31"/>
    <p:sldId id="289" r:id="rId32"/>
    <p:sldId id="288" r:id="rId33"/>
    <p:sldId id="281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30/11/2025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30/11/2025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XII. Progresso tecnologico e crescita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research-spending-gdp?tab=chart&amp;time=earliest..202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researchers-in-rd-per-million-people-vs-gdp-p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ourworldindata.org/grapher/patent-applications-per-million?tab=char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urworldindata.org/grapher/rule-of-law-index?tab=chart&amp;time=earliest..2023&amp;country=OWID_WRL~ITA~OWID_EUR~OWID_AFR~USA~OWID_A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ourworldindata.org/grapher/rule-of-law-index?tab=chart&amp;time=1925..2023&amp;country=USA~MEX~KOR~PRK~CO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urworldindata.org/grapher/rule-of-law-index-bti?tab=chart&amp;country=PRK~KOR~MEX~CO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urworldindata.org/grapher/civil-liberties-score-fh?tab=chart&amp;country=ITA~COG~ECU~FI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D2424-0488-4AD1-A2A5-344D4FAA3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144B40-2834-4699-B9CE-679E47A0B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Progresso tecnologico e crescita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F48674-98CD-4D88-91C1-BD92EC64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04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73149"/>
                <a:ext cx="8665427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Qual è </a:t>
                </a:r>
                <a:r>
                  <a:rPr lang="it-IT" sz="2400" dirty="0">
                    <a:solidFill>
                      <a:srgbClr val="FF0000"/>
                    </a:solidFill>
                  </a:rPr>
                  <a:t>livello di investimento necessario per mantenere un dato livello di capitale per unità di lavoro </a:t>
                </a:r>
                <a:r>
                  <a:rPr lang="it-IT" sz="2400" dirty="0" smtClean="0">
                    <a:solidFill>
                      <a:srgbClr val="FF0000"/>
                    </a:solidFill>
                  </a:rPr>
                  <a:t>effettivo?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>
                  <a:solidFill>
                    <a:srgbClr val="FF0000"/>
                  </a:solidFill>
                </a:endParaRPr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Avendo introdotto il progresso tecnologico, il numero di unità di lavoro effettivo (AN) aumenta nel tempo. Quindi, mantenere lo stesso rapporto capitale/lavoro effettivo (K/AN) richiede un aumento dello stock di capitale (K) proporzionale all’aumento delle unità di lavoro effettivo (AN).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Sia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it-IT" sz="2400" dirty="0" smtClean="0"/>
                  <a:t>  il tasso di deprezzamento,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400" dirty="0" smtClean="0"/>
                  <a:t> il tasso di progresso tecnologico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 il tasso di crescita della popolazione.</a:t>
                </a:r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Se assumiamo che il rapporto tra occupazione e popolazione totale rimanga costante, il numero dei lavoratori (N) cresce anch’esso al tasso annuo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Queste due ipotesi implicano che il tasso di crescita del lavoro in unità effettive (AN) sia uguale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.</a:t>
                </a:r>
                <a:endParaRPr lang="it-IT" sz="2400" dirty="0"/>
              </a:p>
              <a:p>
                <a:pPr>
                  <a:buNone/>
                  <a:defRPr/>
                </a:pPr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73149"/>
                <a:ext cx="8665427" cy="4525963"/>
              </a:xfrm>
              <a:blipFill>
                <a:blip r:embed="rId2"/>
                <a:stretch>
                  <a:fillRect l="-703" t="-1887" r="-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551087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</p:spTree>
    <p:extLst>
      <p:ext uri="{BB962C8B-B14F-4D97-AF65-F5344CB8AC3E}">
        <p14:creationId xmlns:p14="http://schemas.microsoft.com/office/powerpoint/2010/main" val="3892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73149"/>
                <a:ext cx="8665427" cy="4525963"/>
              </a:xfrm>
            </p:spPr>
            <p:txBody>
              <a:bodyPr>
                <a:normAutofit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>
                    <a:solidFill>
                      <a:srgbClr val="FF0000"/>
                    </a:solidFill>
                  </a:rPr>
                  <a:t>Il livello di investimento necessario per mantenere un dato livello di capitale per unità di lavoro effettivo </a:t>
                </a:r>
                <a:r>
                  <a:rPr lang="it-IT" sz="2400" dirty="0">
                    <a:solidFill>
                      <a:schemeClr val="tx1"/>
                    </a:solidFill>
                  </a:rPr>
                  <a:t>è dato da:</a:t>
                </a:r>
              </a:p>
              <a:p>
                <a:pPr>
                  <a:buNone/>
                  <a:defRPr/>
                </a:pPr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  <a:defRPr/>
                </a:pPr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>
                  <a:buFontTx/>
                  <a:buNone/>
                  <a:defRPr/>
                </a:pPr>
                <a:r>
                  <a:rPr lang="it-IT" sz="2400" dirty="0"/>
                  <a:t>In modo più preciso, l’ammontare di investimento per unità di lavoro</a:t>
                </a:r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73149"/>
                <a:ext cx="8665427" cy="4525963"/>
              </a:xfrm>
              <a:blipFill>
                <a:blip r:embed="rId2"/>
                <a:stretch>
                  <a:fillRect l="-1055" t="-1078" r="-7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</p:spTree>
    <p:extLst>
      <p:ext uri="{BB962C8B-B14F-4D97-AF65-F5344CB8AC3E}">
        <p14:creationId xmlns:p14="http://schemas.microsoft.com/office/powerpoint/2010/main" val="8589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73149"/>
            <a:ext cx="8859061" cy="84368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200" dirty="0">
                <a:solidFill>
                  <a:schemeClr val="tx1"/>
                </a:solidFill>
              </a:rPr>
              <a:t>La dinamica del capitale per unità di lavoro effettivo e del prodotto per unità di lavoro effettivo.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  <p:pic>
        <p:nvPicPr>
          <p:cNvPr id="6" name="Immagine 5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89AE54D6-6418-4756-D589-BE0847F6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632848" cy="40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38" y="1340768"/>
            <a:ext cx="8859061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Nella figura precedente, per (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i="1" baseline="-25000" dirty="0"/>
              <a:t>0</a:t>
            </a:r>
            <a:r>
              <a:rPr lang="it-IT" sz="2400" dirty="0"/>
              <a:t>), il prodotto per unità di lavoro effettivo è pari alla distanza </a:t>
            </a:r>
            <a:r>
              <a:rPr lang="it-IT" sz="2400" i="1" dirty="0"/>
              <a:t>AB</a:t>
            </a:r>
            <a:r>
              <a:rPr lang="it-IT" sz="2400" dirty="0"/>
              <a:t>. L’investimento è dato da </a:t>
            </a:r>
            <a:r>
              <a:rPr lang="it-IT" sz="2400" i="1" dirty="0"/>
              <a:t>AC</a:t>
            </a:r>
            <a:r>
              <a:rPr lang="it-IT" sz="2400" dirty="0"/>
              <a:t>. L’ammontare di investimento richiesto per mantenere quel livello di capitale per unità di lavoro effettivo è pari ad </a:t>
            </a:r>
            <a:r>
              <a:rPr lang="it-IT" sz="2400" i="1" dirty="0"/>
              <a:t>AD</a:t>
            </a:r>
            <a:r>
              <a:rPr lang="it-IT" sz="2400" dirty="0"/>
              <a:t>. Poiché l’investimento eccede quanto richiesto, per mantenere costante il livello di capitale per unità di lavoro effettivo 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dirty="0"/>
              <a:t> aumenta.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Partendo da (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i="1" baseline="-25000" dirty="0"/>
              <a:t>0</a:t>
            </a:r>
            <a:r>
              <a:rPr lang="it-IT" sz="2400" dirty="0"/>
              <a:t>), l’economia si muove verso destra, con un livello crescente di capitale per unità di lavoro effettivo.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In stato stazionario, il capitale e il prodotto per unità di lavoro effettivo sono costanti e pari rispettivamente a (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dirty="0"/>
              <a:t>)* e (</a:t>
            </a:r>
            <a:r>
              <a:rPr lang="it-IT" sz="2400" i="1" dirty="0"/>
              <a:t>Y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dirty="0"/>
              <a:t>)*.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839119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</p:spTree>
    <p:extLst>
      <p:ext uri="{BB962C8B-B14F-4D97-AF65-F5344CB8AC3E}">
        <p14:creationId xmlns:p14="http://schemas.microsoft.com/office/powerpoint/2010/main" val="16934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5" y="1340768"/>
            <a:ext cx="8574125" cy="4525963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In stato stazionario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  <a:r>
              <a:rPr lang="it-IT" sz="2400" dirty="0">
                <a:solidFill>
                  <a:srgbClr val="FF0000"/>
                </a:solidFill>
              </a:rPr>
              <a:t>il tasso di crescita della produzione è uguale al tasso di progresso tecnologico (</a:t>
            </a:r>
            <a:r>
              <a:rPr lang="it-IT" sz="2400" i="1" dirty="0" err="1">
                <a:solidFill>
                  <a:srgbClr val="FF0000"/>
                </a:solidFill>
              </a:rPr>
              <a:t>g</a:t>
            </a:r>
            <a:r>
              <a:rPr lang="it-IT" sz="2400" i="1" baseline="-25000" dirty="0" err="1">
                <a:solidFill>
                  <a:srgbClr val="FF0000"/>
                </a:solidFill>
              </a:rPr>
              <a:t>A</a:t>
            </a:r>
            <a:r>
              <a:rPr lang="it-IT" sz="2400" dirty="0">
                <a:solidFill>
                  <a:srgbClr val="FF0000"/>
                </a:solidFill>
              </a:rPr>
              <a:t>) più il tasso di crescita della </a:t>
            </a:r>
            <a:r>
              <a:rPr lang="it-IT" sz="2400" dirty="0" smtClean="0">
                <a:solidFill>
                  <a:srgbClr val="FF0000"/>
                </a:solidFill>
              </a:rPr>
              <a:t>popolazione (</a:t>
            </a:r>
            <a:r>
              <a:rPr lang="it-IT" sz="2400" i="1" dirty="0" err="1">
                <a:solidFill>
                  <a:srgbClr val="FF0000"/>
                </a:solidFill>
              </a:rPr>
              <a:t>g</a:t>
            </a:r>
            <a:r>
              <a:rPr lang="it-IT" sz="2400" i="1" baseline="-25000" dirty="0" err="1">
                <a:solidFill>
                  <a:srgbClr val="FF0000"/>
                </a:solidFill>
              </a:rPr>
              <a:t>N</a:t>
            </a:r>
            <a:r>
              <a:rPr lang="it-IT" sz="2400" dirty="0">
                <a:solidFill>
                  <a:srgbClr val="FF0000"/>
                </a:solidFill>
              </a:rPr>
              <a:t>).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Sia (</a:t>
            </a:r>
            <a:r>
              <a:rPr lang="it-IT" sz="2400" i="1" dirty="0" err="1"/>
              <a:t>g</a:t>
            </a:r>
            <a:r>
              <a:rPr lang="it-IT" sz="2400" i="1" baseline="-25000" dirty="0" err="1"/>
              <a:t>A</a:t>
            </a:r>
            <a:r>
              <a:rPr lang="it-IT" sz="2400" dirty="0"/>
              <a:t>) </a:t>
            </a:r>
            <a:r>
              <a:rPr lang="it-IT" sz="2400" dirty="0" smtClean="0"/>
              <a:t>sia (</a:t>
            </a:r>
            <a:r>
              <a:rPr lang="it-IT" sz="2400" i="1" dirty="0" err="1" smtClean="0"/>
              <a:t>g</a:t>
            </a:r>
            <a:r>
              <a:rPr lang="it-IT" sz="2400" i="1" baseline="-25000" dirty="0" err="1" smtClean="0"/>
              <a:t>N</a:t>
            </a:r>
            <a:r>
              <a:rPr lang="it-IT" sz="2400" dirty="0" smtClean="0"/>
              <a:t>) </a:t>
            </a:r>
            <a:r>
              <a:rPr lang="it-IT" sz="2400" dirty="0"/>
              <a:t>non dipendono dal tasso di risparmio.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Di conseguenza, il tasso di crescita della produzione è indipendente dal tasso di risparmio</a:t>
            </a:r>
            <a:r>
              <a:rPr lang="it-IT" sz="2400" i="1" dirty="0"/>
              <a:t>.</a:t>
            </a:r>
          </a:p>
          <a:p>
            <a:pPr marL="0">
              <a:buFontTx/>
              <a:buNone/>
              <a:defRPr/>
            </a:pPr>
            <a:endParaRPr lang="it-IT" sz="2400" i="1" dirty="0"/>
          </a:p>
          <a:p>
            <a:pPr marL="0">
              <a:buFontTx/>
              <a:buNone/>
              <a:defRPr/>
            </a:pPr>
            <a:r>
              <a:rPr lang="it-IT" sz="2400" dirty="0"/>
              <a:t>In stato stazionario il prodotto per lavoratore cresce </a:t>
            </a:r>
            <a:r>
              <a:rPr lang="it-IT" sz="2400" dirty="0">
                <a:solidFill>
                  <a:srgbClr val="FF0000"/>
                </a:solidFill>
              </a:rPr>
              <a:t>al tasso di progresso tecnologico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</p:spTree>
    <p:extLst>
      <p:ext uri="{BB962C8B-B14F-4D97-AF65-F5344CB8AC3E}">
        <p14:creationId xmlns:p14="http://schemas.microsoft.com/office/powerpoint/2010/main" val="89773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D7CF20-BD8E-078B-709B-7A64F16D1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30400" r="31889" b="16401"/>
          <a:stretch/>
        </p:blipFill>
        <p:spPr>
          <a:xfrm>
            <a:off x="755576" y="1264461"/>
            <a:ext cx="7632848" cy="43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In stato stazionario il tasso di crescita della produzione dipende </a:t>
            </a:r>
            <a:r>
              <a:rPr lang="it-IT" sz="2400" i="1" dirty="0">
                <a:solidFill>
                  <a:srgbClr val="FF0000"/>
                </a:solidFill>
              </a:rPr>
              <a:t>soltanto </a:t>
            </a:r>
            <a:r>
              <a:rPr lang="it-IT" sz="2400" dirty="0">
                <a:solidFill>
                  <a:srgbClr val="FF0000"/>
                </a:solidFill>
              </a:rPr>
              <a:t>dal tasso di crescita demografica e dal tasso di progresso tecnologico</a:t>
            </a:r>
            <a:r>
              <a:rPr lang="it-IT" sz="2400" dirty="0"/>
              <a:t>. Le variazioni del tasso di risparmio </a:t>
            </a:r>
            <a:r>
              <a:rPr lang="it-IT" sz="2400" dirty="0">
                <a:solidFill>
                  <a:srgbClr val="FF0000"/>
                </a:solidFill>
              </a:rPr>
              <a:t>non influenzano il </a:t>
            </a:r>
            <a:r>
              <a:rPr lang="it-IT" sz="2400" i="1" dirty="0">
                <a:solidFill>
                  <a:srgbClr val="FF0000"/>
                </a:solidFill>
              </a:rPr>
              <a:t>tasso di crescita</a:t>
            </a:r>
            <a:r>
              <a:rPr lang="it-IT" sz="2400" i="1" dirty="0"/>
              <a:t> </a:t>
            </a:r>
            <a:r>
              <a:rPr lang="it-IT" sz="2400" dirty="0"/>
              <a:t>di stato stazionario, ma il </a:t>
            </a:r>
            <a:r>
              <a:rPr lang="it-IT" sz="2400" i="1" dirty="0">
                <a:solidFill>
                  <a:srgbClr val="FF0000"/>
                </a:solidFill>
              </a:rPr>
              <a:t>livello</a:t>
            </a:r>
            <a:r>
              <a:rPr lang="it-IT" sz="2400" i="1" dirty="0"/>
              <a:t> </a:t>
            </a:r>
            <a:r>
              <a:rPr lang="it-IT" sz="2400" dirty="0"/>
              <a:t>di prodotto per unità di lavoro effettivo.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In seguito all’aumento del tasso di risparmio, il capitale e il prodotto per unità di lavoro effettivo aumentano per qualche tempo prima di convergere al loro nuovo livello.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1.4 Effetti del tasso di risparmio</a:t>
            </a:r>
          </a:p>
        </p:txBody>
      </p:sp>
    </p:spTree>
    <p:extLst>
      <p:ext uri="{BB962C8B-B14F-4D97-AF65-F5344CB8AC3E}">
        <p14:creationId xmlns:p14="http://schemas.microsoft.com/office/powerpoint/2010/main" val="398742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1.4 Effetti del tasso di risparmio</a:t>
            </a:r>
          </a:p>
        </p:txBody>
      </p:sp>
      <p:pic>
        <p:nvPicPr>
          <p:cNvPr id="3" name="Immagine 2" descr="Immagine che contiene linea, testo, diagramma, Diagramma&#10;&#10;Descrizione generata automaticamente">
            <a:extLst>
              <a:ext uri="{FF2B5EF4-FFF2-40B4-BE49-F238E27FC236}">
                <a16:creationId xmlns:a16="http://schemas.microsoft.com/office/drawing/2014/main" id="{D9D0977A-CDAA-D29E-145E-577E2997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52157"/>
            <a:ext cx="7668344" cy="41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5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166019"/>
            <a:ext cx="8401862" cy="750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/>
              <a:t>Un aumento del tasso di risparmio genera una crescita più elevata fino a quando l’economia raggiunge il suo nuovo sentiero di crescita bilanciata.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1.4 Effetti del tasso di risparmio</a:t>
            </a:r>
          </a:p>
        </p:txBody>
      </p:sp>
      <p:pic>
        <p:nvPicPr>
          <p:cNvPr id="6" name="Immagine 5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350B0F9B-2DCA-B472-D4C0-5BCC6853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8" y="2132856"/>
            <a:ext cx="8058703" cy="38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340768"/>
            <a:ext cx="8574124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La maggior parte del progresso tecnologico è il risultato dell’attività di ricerca e sviluppo (R&amp;S) svolta dalle imprese.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In molti paesi avanzati la spesa in ricerca e sviluppo ricopre tra il 2 e il 3% del Pil.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I livelli di spesa in R&amp;S dipendono da: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la fertilità del processo di ricerca</a:t>
            </a:r>
            <a:r>
              <a:rPr lang="it-IT" sz="2400" dirty="0"/>
              <a:t>;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l’</a:t>
            </a:r>
            <a:r>
              <a:rPr lang="it-IT" sz="2400" dirty="0" err="1">
                <a:solidFill>
                  <a:srgbClr val="FF0000"/>
                </a:solidFill>
              </a:rPr>
              <a:t>appropriabilità</a:t>
            </a:r>
            <a:r>
              <a:rPr lang="it-IT" sz="2400" dirty="0">
                <a:solidFill>
                  <a:srgbClr val="FF0000"/>
                </a:solidFill>
              </a:rPr>
              <a:t> dei risultati della ricerca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2. Le determinanti del progresso tecnologico</a:t>
            </a:r>
          </a:p>
        </p:txBody>
      </p:sp>
    </p:spTree>
    <p:extLst>
      <p:ext uri="{BB962C8B-B14F-4D97-AF65-F5344CB8AC3E}">
        <p14:creationId xmlns:p14="http://schemas.microsoft.com/office/powerpoint/2010/main" val="3112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F2F5E-35F3-4587-B31E-06E37E2C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649"/>
            <a:ext cx="8229600" cy="1143000"/>
          </a:xfrm>
        </p:spPr>
        <p:txBody>
          <a:bodyPr/>
          <a:lstStyle/>
          <a:p>
            <a:r>
              <a:rPr lang="it-IT" sz="3200" dirty="0"/>
              <a:t>1. Progresso tecnologico e tasso di crescita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Abbiamo dunque imparato dal capitolo 11 che l’accumulazione di capitale da sola non è sufficiente per sostenere la crescita, è fondamentale il progresso tecnologico.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Dobbiamo dunque ora introdurre il progresso tecnologico nel modello, partendo dalla ridefinizione della produzione aggregata.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18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340768"/>
            <a:ext cx="8574124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2. </a:t>
            </a:r>
            <a:r>
              <a:rPr lang="it-IT" sz="3200" dirty="0" smtClean="0"/>
              <a:t>La spesa in ricerca e sviluppo: evidenze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4" y="1263903"/>
            <a:ext cx="8518203" cy="38174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4938" y="5301208"/>
            <a:ext cx="857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https://ourworldindata.org/grapher/research-spending-gdp?tab=chart&amp;time=earliest..</a:t>
            </a:r>
            <a:r>
              <a:rPr lang="it-IT" dirty="0" smtClean="0">
                <a:hlinkClick r:id="rId3"/>
              </a:rPr>
              <a:t>2021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72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52736"/>
            <a:ext cx="6840760" cy="483395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01649"/>
            <a:ext cx="8574124" cy="1143000"/>
          </a:xfrm>
        </p:spPr>
        <p:txBody>
          <a:bodyPr/>
          <a:lstStyle/>
          <a:p>
            <a:r>
              <a:rPr lang="it-IT" sz="3200" dirty="0"/>
              <a:t>2. </a:t>
            </a:r>
            <a:r>
              <a:rPr lang="it-IT" sz="3200" dirty="0" smtClean="0"/>
              <a:t>La spesa in ricerca e sviluppo: evidenze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0177" y="5748387"/>
            <a:ext cx="85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ourworldindata.org/grapher/researchers-in-rd-per-million-people-vs-gdp-pc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248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79301"/>
            <a:ext cx="8964487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400" dirty="0"/>
              <a:t>La fertilità della ricerca indica la misura in cui la spesa in ricerca e sviluppo </a:t>
            </a:r>
            <a:r>
              <a:rPr lang="it-IT" sz="2400" dirty="0">
                <a:solidFill>
                  <a:srgbClr val="FF0000"/>
                </a:solidFill>
              </a:rPr>
              <a:t>si traduce in nuove idee e nuovi prodotti</a:t>
            </a:r>
            <a:r>
              <a:rPr lang="it-IT" sz="2400" dirty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La fertilità della ricerca dipende dall’interazione tra </a:t>
            </a:r>
            <a:r>
              <a:rPr lang="it-IT" sz="2400" i="1" dirty="0">
                <a:solidFill>
                  <a:srgbClr val="FF0000"/>
                </a:solidFill>
              </a:rPr>
              <a:t>ricerca di base </a:t>
            </a:r>
            <a:r>
              <a:rPr lang="it-IT" sz="2400" dirty="0">
                <a:solidFill>
                  <a:srgbClr val="FF0000"/>
                </a:solidFill>
              </a:rPr>
              <a:t>e </a:t>
            </a:r>
            <a:r>
              <a:rPr lang="it-IT" sz="2400" i="1" dirty="0">
                <a:solidFill>
                  <a:srgbClr val="FF0000"/>
                </a:solidFill>
              </a:rPr>
              <a:t>ricerca applicata</a:t>
            </a:r>
            <a:r>
              <a:rPr lang="it-IT" sz="2400" dirty="0"/>
              <a:t>. La ricerca di base non conduce di per sé al progresso tecnologico, ma è determinante per il successo di quella applicata.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it-IT" sz="24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it-IT" sz="2400" dirty="0"/>
              <a:t>Il </a:t>
            </a:r>
            <a:r>
              <a:rPr lang="it-IT" sz="2400" i="1" dirty="0"/>
              <a:t>sistema educativo </a:t>
            </a:r>
            <a:r>
              <a:rPr lang="it-IT" sz="2400" dirty="0"/>
              <a:t>ha chiaramente un ruolo importante nello sviluppo e nel successo della ricerca di base.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it-IT" sz="2400" dirty="0"/>
              <a:t>Le potenzialità di una scoperta si realizzano pienamente solo dopo un certo periodo di tempo.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2.1 La fertilità del processo di ricerca</a:t>
            </a:r>
          </a:p>
        </p:txBody>
      </p:sp>
    </p:spTree>
    <p:extLst>
      <p:ext uri="{BB962C8B-B14F-4D97-AF65-F5344CB8AC3E}">
        <p14:creationId xmlns:p14="http://schemas.microsoft.com/office/powerpoint/2010/main" val="35842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412776"/>
            <a:ext cx="896448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Se le imprese non possono appropriarsi dei profitti generati dai nuovi prodotti, gli investimenti in ricerca e sviluppo diminuiranno e il progresso tecnologico subirà un rallentamento. 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  <a:p>
            <a:pPr marL="0" indent="0">
              <a:buFontTx/>
              <a:buNone/>
              <a:defRPr/>
            </a:pPr>
            <a:r>
              <a:rPr lang="it-IT" sz="2400" dirty="0"/>
              <a:t>L’</a:t>
            </a:r>
            <a:r>
              <a:rPr lang="it-IT" sz="2400" dirty="0" err="1"/>
              <a:t>appropriabilità</a:t>
            </a:r>
            <a:r>
              <a:rPr lang="it-IT" sz="2400" dirty="0"/>
              <a:t> dipende da:</a:t>
            </a:r>
          </a:p>
          <a:p>
            <a:pPr marL="542925" lvl="1" indent="-363538">
              <a:defRPr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natura del processo di ricerca</a:t>
            </a:r>
            <a:endParaRPr lang="it-IT" sz="2400" dirty="0"/>
          </a:p>
          <a:p>
            <a:pPr marL="942975" lvl="2" indent="-363538">
              <a:defRPr/>
            </a:pPr>
            <a:r>
              <a:rPr lang="it-IT" sz="2000" dirty="0"/>
              <a:t>se la scoperta di un nuovo prodotto apre la strada alla scoperta di molti altri prodotti migliori, non è conveniente innovare per primi (difficile saperlo ex ante).</a:t>
            </a:r>
          </a:p>
          <a:p>
            <a:pPr marL="542925" lvl="1" indent="-363538">
              <a:defRPr/>
            </a:pPr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grado di protezione accordata ai nuovi prodotti dalla legislazione dei brevetti</a:t>
            </a:r>
            <a:endParaRPr lang="it-IT" sz="2400" dirty="0"/>
          </a:p>
          <a:p>
            <a:pPr marL="942975" lvl="2" indent="-363538">
              <a:defRPr/>
            </a:pPr>
            <a:r>
              <a:rPr lang="it-IT" sz="2000" dirty="0"/>
              <a:t>Una scarsa protezione porterà ad un livello insufficiente di R&amp;S, ma una protezione eccessiva renderà difficile per la nuova R&amp;S basarsi sui risultati di quella passata.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2.2 L’</a:t>
            </a:r>
            <a:r>
              <a:rPr lang="it-IT" sz="3200" dirty="0" err="1"/>
              <a:t>appropriabilità</a:t>
            </a:r>
            <a:r>
              <a:rPr lang="it-IT" sz="3200" dirty="0"/>
              <a:t> dei risultati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139973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10" y="1166018"/>
            <a:ext cx="867437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Risulta rilevante compiere la distinzione tra </a:t>
            </a:r>
            <a:r>
              <a:rPr lang="it-IT" sz="2400" i="1" dirty="0"/>
              <a:t>crescita per innovazione </a:t>
            </a:r>
            <a:r>
              <a:rPr lang="it-IT" sz="2400" dirty="0"/>
              <a:t>e </a:t>
            </a:r>
            <a:r>
              <a:rPr lang="it-IT" sz="2400" i="1" dirty="0"/>
              <a:t>crescita per imitazione</a:t>
            </a:r>
            <a:r>
              <a:rPr lang="it-IT" sz="2400" dirty="0"/>
              <a:t>. </a:t>
            </a:r>
          </a:p>
          <a:p>
            <a:pPr marL="0" indent="0">
              <a:buFontTx/>
              <a:buNone/>
              <a:defRPr/>
            </a:pPr>
            <a:r>
              <a:rPr lang="it-IT" sz="2400" dirty="0"/>
              <a:t>Per sostenere la crescita economica, i paesi avanzati devono innovare. </a:t>
            </a:r>
            <a:r>
              <a:rPr lang="it-IT" sz="2400" dirty="0">
                <a:solidFill>
                  <a:srgbClr val="FF0000"/>
                </a:solidFill>
              </a:rPr>
              <a:t>I paesi più poveri possono invece limitarsi a imitare per crescere</a:t>
            </a:r>
            <a:r>
              <a:rPr lang="it-IT" sz="2400" dirty="0"/>
              <a:t>, in quanto ancora lontani dalla frontiera tecnologica.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  <a:p>
            <a:pPr marL="0" indent="0">
              <a:buFontTx/>
              <a:buNone/>
              <a:defRPr/>
            </a:pPr>
            <a:r>
              <a:rPr lang="it-IT" sz="2400" dirty="0"/>
              <a:t>Ciò spiega perché alcuni paesi tecnologicamente meno avanzati abbiano una </a:t>
            </a:r>
            <a:r>
              <a:rPr lang="it-IT" sz="2400" dirty="0">
                <a:solidFill>
                  <a:srgbClr val="FF0000"/>
                </a:solidFill>
              </a:rPr>
              <a:t>legislazione insufficiente in termini di brevetti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2.3 Innovazione versus imitazione</a:t>
            </a:r>
          </a:p>
        </p:txBody>
      </p:sp>
    </p:spTree>
    <p:extLst>
      <p:ext uri="{BB962C8B-B14F-4D97-AF65-F5344CB8AC3E}">
        <p14:creationId xmlns:p14="http://schemas.microsoft.com/office/powerpoint/2010/main" val="94719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pic>
        <p:nvPicPr>
          <p:cNvPr id="1026" name="Picture 2" descr="Daron Acemoglu holding his book, The Narrow Corrid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15" y="1165225"/>
            <a:ext cx="63377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0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166018"/>
            <a:ext cx="84018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200" dirty="0"/>
              <a:t>Protezione contro l’espropriazione e Pil pro capite.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398838" y="1629685"/>
            <a:ext cx="834632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400" dirty="0"/>
              <a:t>Fonte: </a:t>
            </a:r>
            <a:r>
              <a:rPr lang="it-IT" altLang="it-IT" sz="1400" dirty="0" err="1"/>
              <a:t>Daron</a:t>
            </a:r>
            <a:r>
              <a:rPr lang="it-IT" altLang="it-IT" sz="1400" dirty="0"/>
              <a:t> </a:t>
            </a:r>
            <a:r>
              <a:rPr lang="it-IT" altLang="it-IT" sz="1400" dirty="0" err="1"/>
              <a:t>Acemoglu</a:t>
            </a:r>
            <a:r>
              <a:rPr lang="it-IT" altLang="it-IT" sz="1400" dirty="0"/>
              <a:t>, </a:t>
            </a:r>
            <a:r>
              <a:rPr lang="it-IT" altLang="it-IT" sz="1400" dirty="0" err="1"/>
              <a:t>Understanding</a:t>
            </a:r>
            <a:r>
              <a:rPr lang="it-IT" altLang="it-IT" sz="1400" dirty="0"/>
              <a:t> Institutions, Lionel Robbins </a:t>
            </a:r>
            <a:r>
              <a:rPr lang="it-IT" altLang="it-IT" sz="1400" dirty="0" err="1"/>
              <a:t>Lectures</a:t>
            </a:r>
            <a:r>
              <a:rPr lang="it-IT" altLang="it-IT" sz="1400" dirty="0"/>
              <a:t>, 2004, London School of </a:t>
            </a:r>
            <a:r>
              <a:rPr lang="it-IT" altLang="it-IT" sz="1400" dirty="0" err="1"/>
              <a:t>Economics</a:t>
            </a:r>
            <a:endParaRPr lang="it-IT" altLang="it-IT" sz="1400" dirty="0"/>
          </a:p>
        </p:txBody>
      </p:sp>
      <p:pic>
        <p:nvPicPr>
          <p:cNvPr id="7" name="Immagine 6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F04D0492-939A-801E-D186-111917AA5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132856"/>
            <a:ext cx="6408712" cy="37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5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289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300" dirty="0"/>
              <a:t>La crescita economica è determinata da numerosi fattori. Tra questi, </a:t>
            </a:r>
            <a:r>
              <a:rPr lang="it-IT" altLang="it-IT" sz="2300" dirty="0">
                <a:solidFill>
                  <a:srgbClr val="FF0000"/>
                </a:solidFill>
              </a:rPr>
              <a:t>le istituzioni svolgono un ruolo chiave</a:t>
            </a:r>
            <a:r>
              <a:rPr lang="it-IT" altLang="it-IT" sz="2300" dirty="0"/>
              <a:t>. </a:t>
            </a:r>
          </a:p>
          <a:p>
            <a:pPr marL="0" indent="0">
              <a:buNone/>
            </a:pPr>
            <a:r>
              <a:rPr lang="it-IT" altLang="it-IT" sz="2300" dirty="0"/>
              <a:t>Quando gli economisti parlano di istituzioni, si riferiscono principalmente alla </a:t>
            </a:r>
            <a:r>
              <a:rPr lang="it-IT" altLang="it-IT" sz="2300" dirty="0">
                <a:solidFill>
                  <a:srgbClr val="FF0000"/>
                </a:solidFill>
              </a:rPr>
              <a:t>protezione del diritto di proprietà</a:t>
            </a:r>
            <a:r>
              <a:rPr lang="it-IT" altLang="it-IT" sz="2300" dirty="0"/>
              <a:t>.</a:t>
            </a:r>
          </a:p>
          <a:p>
            <a:pPr marL="0" indent="0">
              <a:buNone/>
            </a:pPr>
            <a:endParaRPr lang="it-IT" altLang="it-IT" sz="2300" dirty="0"/>
          </a:p>
          <a:p>
            <a:pPr marL="0" indent="0">
              <a:buNone/>
            </a:pPr>
            <a:r>
              <a:rPr lang="it-IT" altLang="it-IT" sz="2300" dirty="0"/>
              <a:t>Se, per esempio, i diritti di proprietà sono fortemente tutelati, gli individui sono maggiormente incentivati a investire in capitale e tecnologia.</a:t>
            </a:r>
          </a:p>
          <a:p>
            <a:pPr marL="0" indent="0">
              <a:buNone/>
            </a:pPr>
            <a:r>
              <a:rPr lang="it-IT" altLang="it-IT" sz="2300" dirty="0"/>
              <a:t>In concreto, “protezione dei diritti di proprietà” significa: un buon sistema politico, un buon sistema giudiziario, leggi contro l’insider trading, leggi che proteggano i brevetti, leggi antitrust…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Istituzioni, progresso tecnologico e crescita</a:t>
            </a:r>
          </a:p>
        </p:txBody>
      </p:sp>
    </p:spTree>
    <p:extLst>
      <p:ext uri="{BB962C8B-B14F-4D97-AF65-F5344CB8AC3E}">
        <p14:creationId xmlns:p14="http://schemas.microsoft.com/office/powerpoint/2010/main" val="2002687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01649"/>
            <a:ext cx="8574124" cy="1143000"/>
          </a:xfrm>
        </p:spPr>
        <p:txBody>
          <a:bodyPr/>
          <a:lstStyle/>
          <a:p>
            <a:r>
              <a:rPr lang="it-IT" sz="3200" dirty="0"/>
              <a:t>3</a:t>
            </a:r>
            <a:r>
              <a:rPr lang="it-IT" sz="3200" dirty="0" smtClean="0"/>
              <a:t>. </a:t>
            </a:r>
            <a:r>
              <a:rPr lang="it-IT" sz="3200" dirty="0"/>
              <a:t>Istituzione, progresso tecnologico e crescita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5151273"/>
            <a:ext cx="85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ourworldindata.org/grapher/patent-applications-per-million?tab=chart</a:t>
            </a: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196752"/>
            <a:ext cx="8229600" cy="38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49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350996" y="5285787"/>
            <a:ext cx="84724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400" dirty="0">
                <a:hlinkClick r:id="rId2"/>
              </a:rPr>
              <a:t>https://ourworldindata.org/grapher/rule-of-law-index?tab=chart&amp;time=earliest..</a:t>
            </a:r>
            <a:r>
              <a:rPr lang="it-IT" altLang="it-IT" sz="1400" dirty="0" smtClean="0">
                <a:hlinkClick r:id="rId2"/>
              </a:rPr>
              <a:t>2023&amp;country=OWID_WRL~ITA~OWID_EUR~OWID_AFR~USA~OWID_ASI</a:t>
            </a:r>
            <a:r>
              <a:rPr lang="it-IT" altLang="it-IT" sz="1400" dirty="0" smtClean="0"/>
              <a:t> </a:t>
            </a:r>
            <a:endParaRPr lang="it-IT" alt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9" y="1279301"/>
            <a:ext cx="8502821" cy="37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7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F2F5E-35F3-4587-B31E-06E37E2C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Il progresso tecnologico può manifestarsi in diversi modi: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generare più produzione a parità di capitale e lavoro;</a:t>
            </a:r>
          </a:p>
          <a:p>
            <a:pPr>
              <a:defRPr/>
            </a:pPr>
            <a:r>
              <a:rPr lang="it-IT" sz="2400" dirty="0"/>
              <a:t>consentire una produzione di migliore qualità;</a:t>
            </a:r>
          </a:p>
          <a:p>
            <a:pPr>
              <a:defRPr/>
            </a:pPr>
            <a:r>
              <a:rPr lang="it-IT" sz="2400" dirty="0"/>
              <a:t>portare alla realizzazione di nuovi prodotti;</a:t>
            </a:r>
          </a:p>
          <a:p>
            <a:pPr>
              <a:defRPr/>
            </a:pPr>
            <a:r>
              <a:rPr lang="it-IT" sz="2400" dirty="0"/>
              <a:t>ampliare la gamma dei prodotti disponibili.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In ogni caso, il </a:t>
            </a:r>
            <a:r>
              <a:rPr lang="it-IT" sz="2400" dirty="0">
                <a:solidFill>
                  <a:srgbClr val="FF0000"/>
                </a:solidFill>
              </a:rPr>
              <a:t>progresso tecnologico fornisce maggiori servizi ai consumatori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482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350996" y="5285787"/>
            <a:ext cx="84724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400" dirty="0">
                <a:hlinkClick r:id="rId2"/>
              </a:rPr>
              <a:t>https://ourworldindata.org/grapher/rule-of-law-index?tab=chart&amp;time=1925..</a:t>
            </a:r>
            <a:r>
              <a:rPr lang="it-IT" altLang="it-IT" sz="1400" dirty="0" smtClean="0">
                <a:hlinkClick r:id="rId2"/>
              </a:rPr>
              <a:t>2023&amp;country=USA~MEX~KOR~PRK~COD</a:t>
            </a:r>
            <a:r>
              <a:rPr lang="it-IT" altLang="it-IT" sz="1400" dirty="0" smtClean="0"/>
              <a:t> </a:t>
            </a:r>
            <a:endParaRPr lang="it-IT" alt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85" y="1262670"/>
            <a:ext cx="857742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33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350996" y="5285787"/>
            <a:ext cx="84724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400" dirty="0">
                <a:hlinkClick r:id="rId2"/>
              </a:rPr>
              <a:t>https://</a:t>
            </a:r>
            <a:r>
              <a:rPr lang="it-IT" altLang="it-IT" sz="1400" dirty="0" smtClean="0">
                <a:hlinkClick r:id="rId2"/>
              </a:rPr>
              <a:t>ourworldindata.org/grapher/rule-of-law-index-bti?tab=chart&amp;country=PRK~KOR~MEX~COD</a:t>
            </a:r>
            <a:r>
              <a:rPr lang="it-IT" altLang="it-IT" sz="1400" dirty="0" smtClean="0"/>
              <a:t> </a:t>
            </a:r>
            <a:endParaRPr lang="it-IT" alt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8" y="1124744"/>
            <a:ext cx="8502634" cy="3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0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350996" y="5285787"/>
            <a:ext cx="84724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400" dirty="0">
                <a:hlinkClick r:id="rId2"/>
              </a:rPr>
              <a:t>https://</a:t>
            </a:r>
            <a:r>
              <a:rPr lang="it-IT" altLang="it-IT" sz="1400" dirty="0" smtClean="0">
                <a:hlinkClick r:id="rId2"/>
              </a:rPr>
              <a:t>ourworldindata.org/grapher/civil-liberties-score-fh?tab=chart&amp;country=ITA~COG~ECU~FIN</a:t>
            </a:r>
            <a:r>
              <a:rPr lang="it-IT" altLang="it-IT" sz="1400" dirty="0" smtClean="0"/>
              <a:t> </a:t>
            </a:r>
            <a:endParaRPr lang="it-IT" alt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6" y="1052736"/>
            <a:ext cx="8677134" cy="40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3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777652"/>
          </a:xfrm>
        </p:spPr>
        <p:txBody>
          <a:bodyPr/>
          <a:lstStyle/>
          <a:p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3200" dirty="0"/>
              <a:t>una crescita sostenuta richiede il progresso tecnologico. Il progresso tecnologico dipende sia dall’innovazione sia dalle istituzioni.</a:t>
            </a:r>
          </a:p>
        </p:txBody>
      </p:sp>
    </p:spTree>
    <p:extLst>
      <p:ext uri="{BB962C8B-B14F-4D97-AF65-F5344CB8AC3E}">
        <p14:creationId xmlns:p14="http://schemas.microsoft.com/office/powerpoint/2010/main" val="181438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Possiamo considerare </a:t>
            </a:r>
            <a:r>
              <a:rPr lang="it-IT" sz="2400" dirty="0">
                <a:solidFill>
                  <a:srgbClr val="FF0000"/>
                </a:solidFill>
              </a:rPr>
              <a:t>il progresso tecnologico come un fattore che aumenta la produzione a parità di fattori produttivi impiegati</a:t>
            </a:r>
            <a:r>
              <a:rPr lang="it-IT" sz="2400" dirty="0"/>
              <a:t>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Indicando con </a:t>
            </a:r>
            <a:r>
              <a:rPr lang="it-IT" sz="2400" i="1" dirty="0"/>
              <a:t>A</a:t>
            </a:r>
            <a:r>
              <a:rPr lang="it-IT" sz="2400" dirty="0"/>
              <a:t> lo stato di tecnologia, avremo la seguente funzione di produzione: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O nella forma più compatta, per facilitare l’analisi: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3E6D01B-F969-4AAA-8E0A-1A0BB5F9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10" y="2780928"/>
            <a:ext cx="1953802" cy="3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0C14644-8D57-4A1D-B90A-6AD2605B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80" y="3140968"/>
            <a:ext cx="847432" cy="2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E95C943-C0B1-4A32-B1F6-8CA75334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1895401" cy="38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EF0E30CA-0542-45A9-94EF-7FE9E393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</p:spTree>
    <p:extLst>
      <p:ext uri="{BB962C8B-B14F-4D97-AF65-F5344CB8AC3E}">
        <p14:creationId xmlns:p14="http://schemas.microsoft.com/office/powerpoint/2010/main" val="351622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Possiamo quindi pensare al </a:t>
            </a:r>
            <a:r>
              <a:rPr lang="it-IT" sz="2400" dirty="0">
                <a:solidFill>
                  <a:srgbClr val="FF0000"/>
                </a:solidFill>
              </a:rPr>
              <a:t>progresso tecnologico in due modi equivalenti</a:t>
            </a:r>
            <a:r>
              <a:rPr lang="it-IT" sz="2400" dirty="0"/>
              <a:t>:</a:t>
            </a:r>
          </a:p>
          <a:p>
            <a:pPr>
              <a:defRPr/>
            </a:pPr>
            <a:r>
              <a:rPr lang="it-IT" sz="2400" dirty="0"/>
              <a:t>il progresso tecnologico riduce il numero di lavoratori necessari per ottenere una data quantità di prodotto.</a:t>
            </a:r>
          </a:p>
          <a:p>
            <a:pPr>
              <a:defRPr/>
            </a:pPr>
            <a:r>
              <a:rPr lang="it-IT" sz="2400" dirty="0"/>
              <a:t>il progresso tecnologico aumenta il prodotto ottenibile con un dato numero di lavoratori.</a:t>
            </a:r>
          </a:p>
          <a:p>
            <a:pPr marL="0">
              <a:buFont typeface="Wingdings" pitchFamily="2" charset="2"/>
              <a:buChar char="ü"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Ragionando su questa via, pensiamo ad </a:t>
            </a:r>
            <a:r>
              <a:rPr lang="it-IT" sz="2400" i="1" dirty="0">
                <a:solidFill>
                  <a:srgbClr val="FF0000"/>
                </a:solidFill>
              </a:rPr>
              <a:t>AN</a:t>
            </a:r>
            <a:r>
              <a:rPr lang="it-IT" sz="2400" dirty="0">
                <a:solidFill>
                  <a:srgbClr val="FF0000"/>
                </a:solidFill>
              </a:rPr>
              <a:t> come all’ammontare di lavoro effettivo nell’economia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</p:spTree>
    <p:extLst>
      <p:ext uri="{BB962C8B-B14F-4D97-AF65-F5344CB8AC3E}">
        <p14:creationId xmlns:p14="http://schemas.microsoft.com/office/powerpoint/2010/main" val="188651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Assumendo ragionevolmente rendimenti di scala costanti, per un dato stato della tecnologia (</a:t>
            </a:r>
            <a:r>
              <a:rPr lang="it-IT" sz="2400" i="1" dirty="0"/>
              <a:t>A</a:t>
            </a:r>
            <a:r>
              <a:rPr lang="it-IT" sz="2400" dirty="0"/>
              <a:t>), </a:t>
            </a:r>
            <a:r>
              <a:rPr lang="it-IT" sz="2400" dirty="0">
                <a:solidFill>
                  <a:srgbClr val="FF0000"/>
                </a:solidFill>
              </a:rPr>
              <a:t>raddoppiare sia la quantità di capitale sia la quantità di lavoro consente di ottenere una quantità doppia di prodotto</a:t>
            </a:r>
            <a:r>
              <a:rPr lang="it-IT" sz="2400" dirty="0"/>
              <a:t>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In generale, per ogni numero (</a:t>
            </a:r>
            <a:r>
              <a:rPr lang="it-IT" sz="2400" i="1" dirty="0"/>
              <a:t>x</a:t>
            </a:r>
            <a:r>
              <a:rPr lang="it-IT" sz="2400" dirty="0"/>
              <a:t>):</a:t>
            </a:r>
          </a:p>
          <a:p>
            <a:pPr>
              <a:buFontTx/>
              <a:buNone/>
              <a:defRPr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/>
              <a:t>1.1 Progresso tecnologico e funzione di produzione</a:t>
            </a:r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DA680A-C7EC-4BB7-9B6B-C2076FEC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27" y="2984591"/>
            <a:ext cx="2575545" cy="4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81BBC6-36A9-4B8A-9644-F66E33E4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25" y="4557178"/>
            <a:ext cx="2494894" cy="4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4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018"/>
                <a:ext cx="8679550" cy="4525963"/>
              </a:xfrm>
            </p:spPr>
            <p:txBody>
              <a:bodyPr>
                <a:normAutofit fontScale="92500"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/>
                  <a:t>Per ottenere la relazione tra prodotto e capitale per unità di lavoro effettivo, poniamo </a:t>
                </a:r>
                <a:r>
                  <a:rPr lang="it-IT" sz="2400" i="1" dirty="0"/>
                  <a:t>x=1</a:t>
                </a:r>
                <a:r>
                  <a:rPr lang="it-IT" sz="2400" dirty="0"/>
                  <a:t>/</a:t>
                </a:r>
                <a:r>
                  <a:rPr lang="it-IT" sz="2400" i="1" dirty="0"/>
                  <a:t>AN</a:t>
                </a:r>
                <a:r>
                  <a:rPr lang="it-IT" sz="2400" dirty="0"/>
                  <a:t> nell’equazione precedente e scriviamo:</a:t>
                </a:r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None/>
                  <a:defRPr/>
                </a:pPr>
                <a:r>
                  <a:rPr lang="it-IT" sz="2400" dirty="0"/>
                  <a:t>Oppure, se definiamo una funzione f tale per cui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𝐴𝑁</m:t>
                            </m:r>
                          </m:den>
                        </m:f>
                      </m:e>
                    </m:d>
                    <m:r>
                      <a:rPr lang="it-IT" sz="2400" i="1">
                        <a:latin typeface="Cambria Math"/>
                      </a:rPr>
                      <m:t>=</m:t>
                    </m:r>
                    <m:r>
                      <a:rPr lang="it-IT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𝐴𝑁</m:t>
                            </m:r>
                          </m:den>
                        </m:f>
                        <m:r>
                          <a:rPr lang="it-IT" sz="2400" i="1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2400" dirty="0"/>
                  <a:t>, avremo:</a:t>
                </a:r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/>
                  <a:t>A parole: </a:t>
                </a:r>
                <a:r>
                  <a:rPr lang="it-IT" sz="2400" dirty="0">
                    <a:solidFill>
                      <a:srgbClr val="FF0000"/>
                    </a:solidFill>
                  </a:rPr>
                  <a:t>Il prodotto per unità di lavoro effettivo è una funzione del capitale per unità di lavoro effettivo</a:t>
                </a:r>
                <a:r>
                  <a:rPr lang="it-IT" sz="2400" dirty="0"/>
                  <a:t>.</a:t>
                </a:r>
              </a:p>
              <a:p>
                <a:pPr>
                  <a:buFontTx/>
                  <a:buNone/>
                  <a:defRPr/>
                </a:pPr>
                <a:endParaRPr lang="it-I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018"/>
                <a:ext cx="8679550" cy="4525963"/>
              </a:xfrm>
              <a:blipFill>
                <a:blip r:embed="rId2"/>
                <a:stretch>
                  <a:fillRect l="-913" t="-808" b="-1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/>
              <a:t>1.1 Progresso tecnologico e funzione di produzione</a:t>
            </a: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67F52A-4210-41D3-AE7F-E6ACE8C7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52" y="2194400"/>
            <a:ext cx="1871695" cy="6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4B3C05-881A-452B-B6B5-3A1C9FF8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03" y="3914967"/>
            <a:ext cx="1699791" cy="75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9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  <p:pic>
        <p:nvPicPr>
          <p:cNvPr id="3" name="Immagine 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2FFE6BEC-F67D-BB0A-6B76-09D85597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448011"/>
            <a:ext cx="7668344" cy="39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6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4" y="908720"/>
            <a:ext cx="8574123" cy="5092155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Andiamo adesso a compiere un’analisi simile a quella del capitolo 11, analizzando prodotto e capitale per unità di prodotto effettivo.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Sotto le stesse ipotesi  del capitolo precedente, l’investimento è dato: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e quindi, dividendo entrambi i lati per il numero di lavoratori effettivi: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relazione tra investimento per unità di lavoro effettivo e capitale per unità di lavoro effettiva sarà</a:t>
            </a:r>
            <a:r>
              <a:rPr lang="it-IT" sz="2400" dirty="0"/>
              <a:t>:</a:t>
            </a:r>
          </a:p>
          <a:p>
            <a:pPr marL="0">
              <a:buFontTx/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91" y="424983"/>
            <a:ext cx="8574124" cy="1143000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91247F-3BFF-497D-9036-F10A802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134605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E8BC97-82DA-4F52-9BEC-28D0B21D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41" y="3706346"/>
            <a:ext cx="1628775" cy="74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55786C-2714-4B2F-96FA-D4CB7B03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03" y="5449915"/>
            <a:ext cx="1714500" cy="72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74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1505</Words>
  <Application>Microsoft Office PowerPoint</Application>
  <PresentationFormat>Presentazione su schermo (4:3)</PresentationFormat>
  <Paragraphs>174</Paragraphs>
  <Slides>33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Wingdings 2</vt:lpstr>
      <vt:lpstr>Tema di Office</vt:lpstr>
      <vt:lpstr>Capitolo XII</vt:lpstr>
      <vt:lpstr>1. Progresso tecnologico e tasso di crescita</vt:lpstr>
      <vt:lpstr>1.1 Progresso tecnologico e funzione di produzione</vt:lpstr>
      <vt:lpstr>1.1 Progresso tecnologico e funzione di produzione</vt:lpstr>
      <vt:lpstr>1.1 Progresso tecnologico e funzione di produzione</vt:lpstr>
      <vt:lpstr>1.1 Progresso tecnologico e funzione di produzione</vt:lpstr>
      <vt:lpstr>1.1 Progresso tecnologico e funzione di produzione</vt:lpstr>
      <vt:lpstr>1.1 Progresso tecnologico e funzione di produzione</vt:lpstr>
      <vt:lpstr>1.2 Interazione tra produzione e capitale</vt:lpstr>
      <vt:lpstr>1.2 Interazione tra produzione e capitale</vt:lpstr>
      <vt:lpstr>1.2 Interazione tra produzione e capitale</vt:lpstr>
      <vt:lpstr>1.2 Interazione tra produzione e capitale</vt:lpstr>
      <vt:lpstr>1.3 Dinamica di capitale e produzione</vt:lpstr>
      <vt:lpstr>1.3 Dinamica di capitale e produzione</vt:lpstr>
      <vt:lpstr>1.3 Dinamica di capitale e produzione</vt:lpstr>
      <vt:lpstr>1.4 Effetti del tasso di risparmio</vt:lpstr>
      <vt:lpstr>1.4 Effetti del tasso di risparmio</vt:lpstr>
      <vt:lpstr>1.4 Effetti del tasso di risparmio</vt:lpstr>
      <vt:lpstr>2. Le determinanti del progresso tecnologico</vt:lpstr>
      <vt:lpstr>2. La spesa in ricerca e sviluppo: evidenze</vt:lpstr>
      <vt:lpstr>2. La spesa in ricerca e sviluppo: evidenze</vt:lpstr>
      <vt:lpstr>2.1 La fertilità del processo di ricerca</vt:lpstr>
      <vt:lpstr>2.2 L’appropriabilità dei risultati della ricerca</vt:lpstr>
      <vt:lpstr>2.3 Innovazione versus imitazione</vt:lpstr>
      <vt:lpstr>3. Istituzione, progresso tecnologico e crescita</vt:lpstr>
      <vt:lpstr>3. Istituzione, progresso tecnologico e crescita</vt:lpstr>
      <vt:lpstr>3. Istituzioni, progresso tecnologico e crescita</vt:lpstr>
      <vt:lpstr>3. Istituzione, progresso tecnologico e crescita</vt:lpstr>
      <vt:lpstr>3. Istituzione, progresso tecnologico e crescita</vt:lpstr>
      <vt:lpstr>3. Istituzione, progresso tecnologico e crescita</vt:lpstr>
      <vt:lpstr>3. Istituzione, progresso tecnologico e crescita</vt:lpstr>
      <vt:lpstr>3. Istituzione, progresso tecnologico e crescita</vt:lpstr>
      <vt:lpstr>Il punto principale di questo capitolo è:  una crescita sostenuta richiede il progresso tecnologico. Il progresso tecnologico dipende sia dall’innovazione sia dalle istituzioni.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86</cp:revision>
  <dcterms:created xsi:type="dcterms:W3CDTF">2014-07-28T14:21:47Z</dcterms:created>
  <dcterms:modified xsi:type="dcterms:W3CDTF">2025-11-30T12:54:26Z</dcterms:modified>
</cp:coreProperties>
</file>