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270" r:id="rId3"/>
    <p:sldId id="271" r:id="rId4"/>
    <p:sldId id="272" r:id="rId5"/>
    <p:sldId id="295" r:id="rId6"/>
    <p:sldId id="273" r:id="rId7"/>
    <p:sldId id="274" r:id="rId8"/>
    <p:sldId id="296" r:id="rId9"/>
    <p:sldId id="297" r:id="rId10"/>
    <p:sldId id="298" r:id="rId11"/>
    <p:sldId id="275" r:id="rId12"/>
    <p:sldId id="299" r:id="rId13"/>
    <p:sldId id="276" r:id="rId14"/>
    <p:sldId id="278" r:id="rId15"/>
    <p:sldId id="279" r:id="rId16"/>
    <p:sldId id="280" r:id="rId17"/>
    <p:sldId id="281" r:id="rId18"/>
    <p:sldId id="282" r:id="rId19"/>
    <p:sldId id="284" r:id="rId20"/>
    <p:sldId id="285" r:id="rId21"/>
    <p:sldId id="286" r:id="rId22"/>
    <p:sldId id="287" r:id="rId23"/>
    <p:sldId id="288" r:id="rId24"/>
    <p:sldId id="300" r:id="rId25"/>
    <p:sldId id="301" r:id="rId26"/>
    <p:sldId id="303" r:id="rId27"/>
    <p:sldId id="302" r:id="rId28"/>
    <p:sldId id="304" r:id="rId29"/>
    <p:sldId id="289" r:id="rId30"/>
    <p:sldId id="290" r:id="rId31"/>
    <p:sldId id="291"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BD5E533-7B1E-4BB6-961C-07F66E44950C}">
          <p14:sldIdLst>
            <p14:sldId id="257"/>
            <p14:sldId id="270"/>
            <p14:sldId id="271"/>
            <p14:sldId id="272"/>
            <p14:sldId id="295"/>
            <p14:sldId id="273"/>
            <p14:sldId id="274"/>
            <p14:sldId id="296"/>
            <p14:sldId id="297"/>
            <p14:sldId id="298"/>
            <p14:sldId id="275"/>
            <p14:sldId id="299"/>
            <p14:sldId id="276"/>
            <p14:sldId id="278"/>
            <p14:sldId id="279"/>
            <p14:sldId id="280"/>
            <p14:sldId id="281"/>
            <p14:sldId id="282"/>
            <p14:sldId id="284"/>
            <p14:sldId id="285"/>
            <p14:sldId id="286"/>
            <p14:sldId id="287"/>
            <p14:sldId id="288"/>
            <p14:sldId id="300"/>
            <p14:sldId id="301"/>
            <p14:sldId id="303"/>
            <p14:sldId id="302"/>
            <p14:sldId id="304"/>
            <p14:sldId id="289"/>
            <p14:sldId id="290"/>
            <p14:sldId id="291"/>
          </p14:sldIdLst>
        </p14:section>
      </p14:sectionLst>
    </p:ext>
    <p:ext uri="{EFAFB233-063F-42B5-8137-9DF3F51BA10A}">
      <p15:sldGuideLst xmlns:p15="http://schemas.microsoft.com/office/powerpoint/2012/main">
        <p15:guide id="1" pos="3408" userDrawn="1">
          <p15:clr>
            <a:srgbClr val="A4A3A4"/>
          </p15:clr>
        </p15:guide>
        <p15:guide id="2" orient="horz" pos="2784" userDrawn="1">
          <p15:clr>
            <a:srgbClr val="A4A3A4"/>
          </p15:clr>
        </p15:guide>
        <p15:guide id="3" orient="horz" pos="480" userDrawn="1">
          <p15:clr>
            <a:srgbClr val="A4A3A4"/>
          </p15:clr>
        </p15:guide>
        <p15:guide id="4" orient="horz" pos="1968" userDrawn="1">
          <p15:clr>
            <a:srgbClr val="A4A3A4"/>
          </p15:clr>
        </p15:guide>
        <p15:guide id="5" orient="horz" pos="1200" userDrawn="1">
          <p15:clr>
            <a:srgbClr val="A4A3A4"/>
          </p15:clr>
        </p15:guide>
        <p15:guide id="6" orient="horz" pos="1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1A23"/>
    <a:srgbClr val="FFB600"/>
    <a:srgbClr val="E2DFCA"/>
    <a:srgbClr val="625D9C"/>
    <a:srgbClr val="F4F2EC"/>
    <a:srgbClr val="000000"/>
    <a:srgbClr val="7564A0"/>
    <a:srgbClr val="373A36"/>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4820" autoAdjust="0"/>
  </p:normalViewPr>
  <p:slideViewPr>
    <p:cSldViewPr snapToGrid="0">
      <p:cViewPr varScale="1">
        <p:scale>
          <a:sx n="66" d="100"/>
          <a:sy n="66" d="100"/>
        </p:scale>
        <p:origin x="1032" y="32"/>
      </p:cViewPr>
      <p:guideLst>
        <p:guide pos="3408"/>
        <p:guide orient="horz" pos="2784"/>
        <p:guide orient="horz" pos="480"/>
        <p:guide orient="horz" pos="1968"/>
        <p:guide orient="horz" pos="1200"/>
        <p:guide orient="horz" pos="1688"/>
      </p:guideLst>
    </p:cSldViewPr>
  </p:slideViewPr>
  <p:outlineViewPr>
    <p:cViewPr>
      <p:scale>
        <a:sx n="33" d="100"/>
        <a:sy n="33" d="100"/>
      </p:scale>
      <p:origin x="0" y="-14411"/>
    </p:cViewPr>
  </p:outlineViewPr>
  <p:notesTextViewPr>
    <p:cViewPr>
      <p:scale>
        <a:sx n="3" d="2"/>
        <a:sy n="3" d="2"/>
      </p:scale>
      <p:origin x="0" y="0"/>
    </p:cViewPr>
  </p:notesTextViewPr>
  <p:sorterViewPr>
    <p:cViewPr varScale="1">
      <p:scale>
        <a:sx n="100" d="100"/>
        <a:sy n="100" d="100"/>
      </p:scale>
      <p:origin x="0" y="-3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11/30/2025</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‹N›</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11/30/2025</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‹N›</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8" name="Picture 17">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9" name="Picture 18">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p15:guide id="1" orient="horz" pos="9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7"/>
            <a:ext cx="999514" cy="999514"/>
          </a:xfrm>
          <a:prstGeom prst="rect">
            <a:avLst/>
          </a:prstGeom>
        </p:spPr>
      </p:pic>
      <p:pic>
        <p:nvPicPr>
          <p:cNvPr id="16" name="Picture 15">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grpSp>
        <p:nvGrpSpPr>
          <p:cNvPr id="35" name="Group 34">
            <a:extLst>
              <a:ext uri="{FF2B5EF4-FFF2-40B4-BE49-F238E27FC236}">
                <a16:creationId xmlns:a16="http://schemas.microsoft.com/office/drawing/2014/main"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a:solidFill>
            <a:srgbClr val="FFFFFF">
              <a:alpha val="34902"/>
            </a:srgb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3"/>
          </p:nvPr>
        </p:nvSpPr>
        <p:spPr>
          <a:xfrm>
            <a:off x="1865851" y="6528816"/>
            <a:ext cx="5486400" cy="228600"/>
          </a:xfrm>
          <a:prstGeom prst="rect">
            <a:avLst/>
          </a:prstGeom>
          <a:solidFill>
            <a:srgbClr val="FFFFFF">
              <a:alpha val="34902"/>
            </a:srgbClr>
          </a:solidFill>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a:t>Click icon to add picture</a:t>
            </a:r>
            <a:endParaRPr lang="en-US" dirty="0"/>
          </a:p>
        </p:txBody>
      </p:sp>
      <p:sp>
        <p:nvSpPr>
          <p:cNvPr id="11"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9994DF0F-078F-4C4A-810D-ABEE40A74563}"/>
              </a:ext>
            </a:extLst>
          </p:cNvPr>
          <p:cNvSpPr>
            <a:spLocks noGrp="1"/>
          </p:cNvSpPr>
          <p:nvPr>
            <p:ph type="pic" sz="quarter" idx="10"/>
          </p:nvPr>
        </p:nvSpPr>
        <p:spPr>
          <a:xfrm>
            <a:off x="353951" y="2163986"/>
            <a:ext cx="1069848"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1" name="Picture 10">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p15:guide id="0" orient="horz" pos="206" userDrawn="1">
          <p15:clr>
            <a:srgbClr val="FBAE40"/>
          </p15:clr>
        </p15:guide>
        <p15:guide id="2" orient="horz"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8" name="Rectangle 7">
            <a:extLst>
              <a:ext uri="{FF2B5EF4-FFF2-40B4-BE49-F238E27FC236}">
                <a16:creationId xmlns:a16="http://schemas.microsoft.com/office/drawing/2014/main"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5" r:id="rId3"/>
    <p:sldLayoutId id="2147483666" r:id="rId4"/>
    <p:sldLayoutId id="2147483671" r:id="rId5"/>
    <p:sldLayoutId id="2147483669" r:id="rId6"/>
    <p:sldLayoutId id="2147483676" r:id="rId7"/>
    <p:sldLayoutId id="2147483675"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3008376"/>
            <a:ext cx="2857388" cy="1289304"/>
          </a:xfrm>
        </p:spPr>
        <p:txBody>
          <a:bodyPr/>
          <a:lstStyle/>
          <a:p>
            <a:r>
              <a:rPr lang="en-US" dirty="0">
                <a:solidFill>
                  <a:srgbClr val="FFB600"/>
                </a:solidFill>
              </a:rPr>
              <a:t>Chapter 15</a:t>
            </a:r>
          </a:p>
        </p:txBody>
      </p:sp>
      <p:sp>
        <p:nvSpPr>
          <p:cNvPr id="3" name="Subtitle 2"/>
          <p:cNvSpPr>
            <a:spLocks noGrp="1"/>
          </p:cNvSpPr>
          <p:nvPr>
            <p:ph type="subTitle" idx="1"/>
          </p:nvPr>
        </p:nvSpPr>
        <p:spPr>
          <a:xfrm>
            <a:off x="621792" y="4009644"/>
            <a:ext cx="2788920" cy="457200"/>
          </a:xfrm>
        </p:spPr>
        <p:txBody>
          <a:bodyPr/>
          <a:lstStyle/>
          <a:p>
            <a:r>
              <a:rPr lang="en-US" dirty="0"/>
              <a:t>Optimum currency areas</a:t>
            </a:r>
          </a:p>
        </p:txBody>
      </p:sp>
      <p:sp>
        <p:nvSpPr>
          <p:cNvPr id="6" name="Text Placeholder 5"/>
          <p:cNvSpPr>
            <a:spLocks noGrp="1"/>
          </p:cNvSpPr>
          <p:nvPr>
            <p:ph type="body" sz="quarter" idx="10"/>
          </p:nvPr>
        </p:nvSpPr>
        <p:spPr/>
        <p:txBody>
          <a:bodyPr/>
          <a:lstStyle/>
          <a:p>
            <a:r>
              <a:rPr lang="en-US" dirty="0"/>
              <a:t>The Economics of European Integration, Sixth Edition</a:t>
            </a:r>
            <a:endParaRPr lang="en-US" b="0" dirty="0"/>
          </a:p>
        </p:txBody>
      </p:sp>
      <p:pic>
        <p:nvPicPr>
          <p:cNvPr id="5" name="Picture 4">
            <a:extLst>
              <a:ext uri="{FF2B5EF4-FFF2-40B4-BE49-F238E27FC236}">
                <a16:creationId xmlns:a16="http://schemas.microsoft.com/office/drawing/2014/main" id="{E9E5E490-C3A2-48EE-A829-D701E4D31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076" y="946363"/>
            <a:ext cx="3886200" cy="5057455"/>
          </a:xfrm>
          <a:prstGeom prst="rect">
            <a:avLst/>
          </a:prstGeom>
        </p:spPr>
      </p:pic>
    </p:spTree>
    <p:extLst>
      <p:ext uri="{BB962C8B-B14F-4D97-AF65-F5344CB8AC3E}">
        <p14:creationId xmlns:p14="http://schemas.microsoft.com/office/powerpoint/2010/main" val="2488246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6975265" cy="472439"/>
          </a:xfrm>
        </p:spPr>
        <p:txBody>
          <a:bodyPr/>
          <a:lstStyle/>
          <a:p>
            <a:r>
              <a:rPr lang="en-US" dirty="0"/>
              <a:t>Asymmetric shock in a monetary union</a:t>
            </a:r>
            <a:endParaRPr lang="de-DE" dirty="0"/>
          </a:p>
        </p:txBody>
      </p:sp>
      <p:sp>
        <p:nvSpPr>
          <p:cNvPr id="3" name="Textplatzhalter 2"/>
          <p:cNvSpPr>
            <a:spLocks noGrp="1"/>
          </p:cNvSpPr>
          <p:nvPr>
            <p:ph type="body" sz="quarter" idx="12"/>
          </p:nvPr>
        </p:nvSpPr>
        <p:spPr>
          <a:xfrm>
            <a:off x="331900" y="1621919"/>
            <a:ext cx="8646415" cy="3901552"/>
          </a:xfrm>
        </p:spPr>
        <p:txBody>
          <a:bodyPr/>
          <a:lstStyle/>
          <a:p>
            <a:pPr>
              <a:spcBef>
                <a:spcPts val="800"/>
              </a:spcBef>
            </a:pPr>
            <a:r>
              <a:rPr lang="en-US" dirty="0">
                <a:latin typeface="Cambria" panose="02040503050406030204" pitchFamily="18" charset="0"/>
              </a:rPr>
              <a:t>Problem: </a:t>
            </a:r>
            <a:r>
              <a:rPr lang="en-US" dirty="0">
                <a:solidFill>
                  <a:srgbClr val="FF0000"/>
                </a:solidFill>
                <a:latin typeface="Cambria" panose="02040503050406030204" pitchFamily="18" charset="0"/>
              </a:rPr>
              <a:t>no good outcome simultaneously for both countries</a:t>
            </a:r>
          </a:p>
          <a:p>
            <a:pPr marL="342900" indent="-342900">
              <a:spcBef>
                <a:spcPts val="800"/>
              </a:spcBef>
              <a:buFont typeface="Arial" panose="020B0604020202020204" pitchFamily="34" charset="0"/>
              <a:buChar char="•"/>
            </a:pPr>
            <a:r>
              <a:rPr lang="en-US" dirty="0">
                <a:latin typeface="Cambria" panose="02040503050406030204" pitchFamily="18" charset="0"/>
              </a:rPr>
              <a:t>Fundamental and unavoidable cost of forming a monetary union. </a:t>
            </a:r>
          </a:p>
          <a:p>
            <a:pPr marL="342900" indent="-342900">
              <a:spcBef>
                <a:spcPts val="800"/>
              </a:spcBef>
              <a:buFont typeface="Arial" panose="020B0604020202020204" pitchFamily="34" charset="0"/>
              <a:buChar char="•"/>
            </a:pPr>
            <a:r>
              <a:rPr lang="en-US" dirty="0">
                <a:latin typeface="Cambria" panose="02040503050406030204" pitchFamily="18" charset="0"/>
              </a:rPr>
              <a:t>With </a:t>
            </a:r>
            <a:r>
              <a:rPr lang="en-US" b="1" i="1" dirty="0">
                <a:latin typeface="Cambria" panose="02040503050406030204" pitchFamily="18" charset="0"/>
              </a:rPr>
              <a:t>sticky prices</a:t>
            </a:r>
            <a:r>
              <a:rPr lang="en-US" dirty="0">
                <a:latin typeface="Cambria" panose="02040503050406030204" pitchFamily="18" charset="0"/>
              </a:rPr>
              <a:t>, the nominal exchange rate is the only way of adjusting a country’s competitiveness to changing conditions. </a:t>
            </a:r>
            <a:r>
              <a:rPr lang="en-US" dirty="0">
                <a:solidFill>
                  <a:srgbClr val="FF0000"/>
                </a:solidFill>
                <a:latin typeface="Cambria" panose="02040503050406030204" pitchFamily="18" charset="0"/>
              </a:rPr>
              <a:t>Within a monetary union, the common exchange rate cannot protect simultaneously all member countries</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b="1" dirty="0" smtClean="0">
                <a:latin typeface="Cambria" panose="02040503050406030204" pitchFamily="18" charset="0"/>
              </a:rPr>
              <a:t>Over time, prices become flexible</a:t>
            </a:r>
            <a:r>
              <a:rPr lang="en-US" dirty="0" smtClean="0">
                <a:latin typeface="Cambria" panose="02040503050406030204" pitchFamily="18" charset="0"/>
              </a:rPr>
              <a:t>. Prices will fall in country A until point B is reached while country B remains at point A. </a:t>
            </a:r>
            <a:r>
              <a:rPr lang="en-US" b="1" dirty="0" smtClean="0">
                <a:latin typeface="Cambria" panose="02040503050406030204" pitchFamily="18" charset="0"/>
              </a:rPr>
              <a:t>Yet, this price adjustment may take a few years of misery</a:t>
            </a:r>
            <a:r>
              <a:rPr lang="en-US" dirty="0" smtClean="0">
                <a:latin typeface="Cambria" panose="02040503050406030204" pitchFamily="18" charset="0"/>
              </a:rPr>
              <a:t>.</a:t>
            </a: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10</a:t>
            </a:fld>
            <a:endParaRPr lang="en-US" dirty="0"/>
          </a:p>
        </p:txBody>
      </p:sp>
    </p:spTree>
    <p:extLst>
      <p:ext uri="{BB962C8B-B14F-4D97-AF65-F5344CB8AC3E}">
        <p14:creationId xmlns:p14="http://schemas.microsoft.com/office/powerpoint/2010/main" val="27562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631175" cy="822960"/>
          </a:xfrm>
        </p:spPr>
        <p:txBody>
          <a:bodyPr/>
          <a:lstStyle/>
          <a:p>
            <a:r>
              <a:rPr lang="en-US" dirty="0"/>
              <a:t>The optimum currency area criteria: overview</a:t>
            </a:r>
            <a:endParaRPr lang="de-DE" dirty="0"/>
          </a:p>
        </p:txBody>
      </p:sp>
      <p:sp>
        <p:nvSpPr>
          <p:cNvPr id="3" name="Textplatzhalter 2"/>
          <p:cNvSpPr>
            <a:spLocks noGrp="1"/>
          </p:cNvSpPr>
          <p:nvPr>
            <p:ph type="body" sz="quarter" idx="12"/>
          </p:nvPr>
        </p:nvSpPr>
        <p:spPr>
          <a:xfrm>
            <a:off x="373759" y="876108"/>
            <a:ext cx="8470583" cy="539877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The </a:t>
            </a:r>
            <a:r>
              <a:rPr lang="en-US" b="1" dirty="0">
                <a:latin typeface="Cambria" panose="02040503050406030204" pitchFamily="18" charset="0"/>
              </a:rPr>
              <a:t>optimum currency area </a:t>
            </a:r>
            <a:r>
              <a:rPr lang="en-US" dirty="0">
                <a:latin typeface="Cambria" panose="02040503050406030204" pitchFamily="18" charset="0"/>
              </a:rPr>
              <a:t>(</a:t>
            </a:r>
            <a:r>
              <a:rPr lang="en-US" b="1" dirty="0">
                <a:latin typeface="Cambria" panose="02040503050406030204" pitchFamily="18" charset="0"/>
              </a:rPr>
              <a:t>OCA</a:t>
            </a:r>
            <a:r>
              <a:rPr lang="en-US" dirty="0">
                <a:latin typeface="Cambria" panose="02040503050406030204" pitchFamily="18" charset="0"/>
              </a:rPr>
              <a:t>) theory brings together the benefits and the costs to derive practical criteria to understand which countries should share the same currency.</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It derives criteria that make a common currency acceptable</a:t>
            </a:r>
            <a:r>
              <a:rPr lang="en-US" dirty="0">
                <a:latin typeface="Cambria" panose="02040503050406030204" pitchFamily="18" charset="0"/>
              </a:rPr>
              <a:t>, not optimal (!); and the criteria are never black or white, they are more or less fulfilled.</a:t>
            </a:r>
          </a:p>
          <a:p>
            <a:pPr marL="342900" indent="-342900">
              <a:spcBef>
                <a:spcPts val="800"/>
              </a:spcBef>
              <a:buFont typeface="Arial" panose="020B0604020202020204" pitchFamily="34" charset="0"/>
              <a:buChar char="•"/>
            </a:pPr>
            <a:r>
              <a:rPr lang="en-US" dirty="0">
                <a:latin typeface="Cambria" panose="02040503050406030204" pitchFamily="18" charset="0"/>
              </a:rPr>
              <a:t>Three classic (economic) criteria:</a:t>
            </a:r>
          </a:p>
          <a:p>
            <a:pPr marL="534988" indent="-173038">
              <a:spcBef>
                <a:spcPts val="800"/>
              </a:spcBef>
              <a:buFont typeface="Arial" panose="020B0604020202020204" pitchFamily="34" charset="0"/>
              <a:buChar char="•"/>
            </a:pPr>
            <a:r>
              <a:rPr lang="en-US" b="1" dirty="0">
                <a:latin typeface="Cambria" panose="02040503050406030204" pitchFamily="18" charset="0"/>
              </a:rPr>
              <a:t>Labour mobility </a:t>
            </a:r>
            <a:r>
              <a:rPr lang="en-US" dirty="0">
                <a:latin typeface="Cambria" panose="02040503050406030204" pitchFamily="18" charset="0"/>
              </a:rPr>
              <a:t>(Mundell): </a:t>
            </a:r>
            <a:r>
              <a:rPr lang="en-US" dirty="0">
                <a:solidFill>
                  <a:srgbClr val="FF0000"/>
                </a:solidFill>
                <a:latin typeface="Cambria" panose="02040503050406030204" pitchFamily="18" charset="0"/>
              </a:rPr>
              <a:t>Since prices and wages are sticky, one solution is for production facilities to move from the country that faces an adverse shock to the unaffected countries</a:t>
            </a:r>
            <a:r>
              <a:rPr lang="en-US" dirty="0">
                <a:latin typeface="Cambria" panose="02040503050406030204" pitchFamily="18" charset="0"/>
              </a:rPr>
              <a:t>. Equipment is relatively easy to move, but what about people?</a:t>
            </a:r>
          </a:p>
          <a:p>
            <a:pPr marL="534988" indent="-173038">
              <a:spcBef>
                <a:spcPts val="800"/>
              </a:spcBef>
              <a:buFont typeface="Arial" panose="020B0604020202020204" pitchFamily="34" charset="0"/>
              <a:buChar char="•"/>
            </a:pPr>
            <a:r>
              <a:rPr lang="en-US" b="1" dirty="0">
                <a:latin typeface="Cambria" panose="02040503050406030204" pitchFamily="18" charset="0"/>
              </a:rPr>
              <a:t>Diversification</a:t>
            </a:r>
            <a:r>
              <a:rPr lang="en-US" dirty="0">
                <a:latin typeface="Cambria" panose="02040503050406030204" pitchFamily="18" charset="0"/>
              </a:rPr>
              <a:t> (Kenen): </a:t>
            </a:r>
            <a:r>
              <a:rPr lang="en-US" dirty="0">
                <a:solidFill>
                  <a:srgbClr val="FF0000"/>
                </a:solidFill>
                <a:latin typeface="Cambria" panose="02040503050406030204" pitchFamily="18" charset="0"/>
              </a:rPr>
              <a:t>Strong asymmetric shocks are bound to be rare if all countries produce a wide and similar range of goods</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b="1" dirty="0">
                <a:latin typeface="Cambria" panose="02040503050406030204" pitchFamily="18" charset="0"/>
              </a:rPr>
              <a:t>Openness</a:t>
            </a:r>
            <a:r>
              <a:rPr lang="en-US" dirty="0">
                <a:latin typeface="Cambria" panose="02040503050406030204" pitchFamily="18" charset="0"/>
              </a:rPr>
              <a:t> (McKinnon): </a:t>
            </a:r>
            <a:r>
              <a:rPr lang="en-US" dirty="0">
                <a:solidFill>
                  <a:srgbClr val="FF0000"/>
                </a:solidFill>
                <a:latin typeface="Cambria" panose="02040503050406030204" pitchFamily="18" charset="0"/>
              </a:rPr>
              <a:t>Goods prices in countries that are very open to trade cannot be </a:t>
            </a:r>
            <a:r>
              <a:rPr lang="en-US" b="1" i="1" dirty="0" smtClean="0">
                <a:solidFill>
                  <a:srgbClr val="FF0000"/>
                </a:solidFill>
                <a:latin typeface="Cambria" panose="02040503050406030204" pitchFamily="18" charset="0"/>
              </a:rPr>
              <a:t>that</a:t>
            </a:r>
            <a:r>
              <a:rPr lang="en-US" dirty="0" smtClean="0">
                <a:solidFill>
                  <a:srgbClr val="FF0000"/>
                </a:solidFill>
                <a:latin typeface="Cambria" panose="02040503050406030204" pitchFamily="18" charset="0"/>
              </a:rPr>
              <a:t> rigid</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11</a:t>
            </a:fld>
            <a:endParaRPr lang="en-US" dirty="0"/>
          </a:p>
        </p:txBody>
      </p:sp>
    </p:spTree>
    <p:extLst>
      <p:ext uri="{BB962C8B-B14F-4D97-AF65-F5344CB8AC3E}">
        <p14:creationId xmlns:p14="http://schemas.microsoft.com/office/powerpoint/2010/main" val="12906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optimum currency area criteria: overview</a:t>
            </a:r>
            <a:endParaRPr lang="de-DE" dirty="0"/>
          </a:p>
        </p:txBody>
      </p:sp>
      <p:sp>
        <p:nvSpPr>
          <p:cNvPr id="3" name="Textplatzhalter 2"/>
          <p:cNvSpPr>
            <a:spLocks noGrp="1"/>
          </p:cNvSpPr>
          <p:nvPr>
            <p:ph type="body" sz="quarter" idx="12"/>
          </p:nvPr>
        </p:nvSpPr>
        <p:spPr>
          <a:xfrm>
            <a:off x="356615" y="1274747"/>
            <a:ext cx="8429031" cy="3964517"/>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Three criteria with more political </a:t>
            </a:r>
            <a:r>
              <a:rPr lang="en-US" dirty="0">
                <a:solidFill>
                  <a:schemeClr val="tx1"/>
                </a:solidFill>
                <a:latin typeface="Cambria" panose="02040503050406030204" pitchFamily="18" charset="0"/>
              </a:rPr>
              <a:t>flavour:</a:t>
            </a:r>
          </a:p>
          <a:p>
            <a:pPr>
              <a:spcBef>
                <a:spcPts val="800"/>
              </a:spcBef>
            </a:pPr>
            <a:endParaRPr lang="en-US" dirty="0">
              <a:solidFill>
                <a:schemeClr val="tx1"/>
              </a:solidFill>
              <a:latin typeface="Cambria" panose="02040503050406030204" pitchFamily="18" charset="0"/>
            </a:endParaRPr>
          </a:p>
          <a:p>
            <a:pPr marL="534988" indent="-173038">
              <a:spcBef>
                <a:spcPts val="800"/>
              </a:spcBef>
              <a:buFont typeface="Arial" panose="020B0604020202020204" pitchFamily="34" charset="0"/>
              <a:buChar char="•"/>
            </a:pPr>
            <a:r>
              <a:rPr lang="en-US" b="1" dirty="0">
                <a:latin typeface="Cambria" panose="02040503050406030204" pitchFamily="18" charset="0"/>
              </a:rPr>
              <a:t>(Fiscal) transfers</a:t>
            </a:r>
            <a:r>
              <a:rPr lang="en-US" dirty="0">
                <a:latin typeface="Cambria" panose="02040503050406030204" pitchFamily="18" charset="0"/>
              </a:rPr>
              <a:t>: Shocks are avoidable but their occurrence is a near-certainty. </a:t>
            </a:r>
            <a:r>
              <a:rPr lang="en-US" dirty="0">
                <a:solidFill>
                  <a:srgbClr val="FF0000"/>
                </a:solidFill>
                <a:latin typeface="Cambria" panose="02040503050406030204" pitchFamily="18" charset="0"/>
              </a:rPr>
              <a:t>Are there insurance mechanisms that mitigate, or even eliminate, their consequences</a:t>
            </a:r>
            <a:r>
              <a:rPr lang="en-US" dirty="0">
                <a:latin typeface="Cambria" panose="02040503050406030204" pitchFamily="18" charset="0"/>
              </a:rPr>
              <a:t>?</a:t>
            </a:r>
            <a:endParaRPr lang="en-US" b="1" dirty="0">
              <a:latin typeface="Cambria" panose="02040503050406030204" pitchFamily="18" charset="0"/>
            </a:endParaRPr>
          </a:p>
          <a:p>
            <a:pPr marL="534988" indent="-173038">
              <a:spcBef>
                <a:spcPts val="800"/>
              </a:spcBef>
              <a:buFont typeface="Arial" panose="020B0604020202020204" pitchFamily="34" charset="0"/>
              <a:buChar char="•"/>
            </a:pPr>
            <a:r>
              <a:rPr lang="en-US" b="1" dirty="0">
                <a:latin typeface="Cambria" panose="02040503050406030204" pitchFamily="18" charset="0"/>
              </a:rPr>
              <a:t>Homogeneous preferences</a:t>
            </a:r>
            <a:r>
              <a:rPr lang="en-US" dirty="0">
                <a:latin typeface="Cambria" panose="02040503050406030204" pitchFamily="18" charset="0"/>
              </a:rPr>
              <a:t>: </a:t>
            </a:r>
            <a:r>
              <a:rPr lang="en-US" dirty="0">
                <a:solidFill>
                  <a:srgbClr val="FF0000"/>
                </a:solidFill>
                <a:latin typeface="Cambria" panose="02040503050406030204" pitchFamily="18" charset="0"/>
              </a:rPr>
              <a:t>Even in the presence of symmetric shocks, countries may disagree on the remedy</a:t>
            </a:r>
            <a:r>
              <a:rPr lang="en-US" dirty="0">
                <a:latin typeface="Cambria" panose="02040503050406030204" pitchFamily="18" charset="0"/>
              </a:rPr>
              <a:t>. In the opposite, like-minded countries can promptly agree on policy responses.</a:t>
            </a:r>
          </a:p>
          <a:p>
            <a:pPr marL="534988" indent="-173038">
              <a:spcBef>
                <a:spcPts val="800"/>
              </a:spcBef>
              <a:buFont typeface="Arial" panose="020B0604020202020204" pitchFamily="34" charset="0"/>
              <a:buChar char="•"/>
            </a:pPr>
            <a:r>
              <a:rPr lang="en-US" b="1" dirty="0">
                <a:latin typeface="Cambria" panose="02040503050406030204" pitchFamily="18" charset="0"/>
              </a:rPr>
              <a:t>Degree of solidarity</a:t>
            </a:r>
            <a:r>
              <a:rPr lang="en-US" dirty="0">
                <a:latin typeface="Cambria" panose="02040503050406030204" pitchFamily="18" charset="0"/>
              </a:rPr>
              <a:t>: When one country suffers from a serious shock and cannot respond with an exchange rate change, </a:t>
            </a:r>
            <a:r>
              <a:rPr lang="en-US" dirty="0">
                <a:solidFill>
                  <a:srgbClr val="FF0000"/>
                </a:solidFill>
                <a:latin typeface="Cambria" panose="02040503050406030204" pitchFamily="18" charset="0"/>
              </a:rPr>
              <a:t>it often is in the collective interest for the other members to rescue it in various ways</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12</a:t>
            </a:fld>
            <a:endParaRPr lang="en-US" dirty="0"/>
          </a:p>
        </p:txBody>
      </p:sp>
    </p:spTree>
    <p:extLst>
      <p:ext uri="{BB962C8B-B14F-4D97-AF65-F5344CB8AC3E}">
        <p14:creationId xmlns:p14="http://schemas.microsoft.com/office/powerpoint/2010/main" val="41586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165" y="150496"/>
            <a:ext cx="6975265" cy="822960"/>
          </a:xfrm>
        </p:spPr>
        <p:txBody>
          <a:bodyPr/>
          <a:lstStyle/>
          <a:p>
            <a:r>
              <a:rPr lang="en-US" dirty="0"/>
              <a:t>Criterion 1 (Mundell): Labour mobility</a:t>
            </a:r>
            <a:endParaRPr lang="de-DE" dirty="0"/>
          </a:p>
        </p:txBody>
      </p:sp>
      <p:sp>
        <p:nvSpPr>
          <p:cNvPr id="3" name="Textplatzhalter 2"/>
          <p:cNvSpPr>
            <a:spLocks noGrp="1"/>
          </p:cNvSpPr>
          <p:nvPr>
            <p:ph type="body" sz="quarter" idx="12"/>
          </p:nvPr>
        </p:nvSpPr>
        <p:spPr>
          <a:xfrm>
            <a:off x="356614" y="652395"/>
            <a:ext cx="8626748" cy="5535246"/>
          </a:xfrm>
        </p:spPr>
        <p:txBody>
          <a:bodyPr/>
          <a:lstStyle/>
          <a:p>
            <a:pPr>
              <a:spcBef>
                <a:spcPts val="800"/>
              </a:spcBef>
            </a:pPr>
            <a:r>
              <a:rPr lang="en-US" sz="1600" b="1" dirty="0">
                <a:latin typeface="Cambria" panose="02040503050406030204" pitchFamily="18" charset="0"/>
              </a:rPr>
              <a:t>Optimum currency areas are those within which people move easily:</a:t>
            </a:r>
          </a:p>
          <a:p>
            <a:pPr>
              <a:spcBef>
                <a:spcPts val="800"/>
              </a:spcBef>
            </a:pPr>
            <a:r>
              <a:rPr lang="en-US" sz="1600" dirty="0">
                <a:latin typeface="Cambria" panose="02040503050406030204" pitchFamily="18" charset="0"/>
              </a:rPr>
              <a:t>Unemployment in A and inflationary pressures in B could be solved by </a:t>
            </a:r>
            <a:r>
              <a:rPr lang="en-US" sz="1600" dirty="0">
                <a:solidFill>
                  <a:srgbClr val="FF0000"/>
                </a:solidFill>
                <a:latin typeface="Cambria" panose="02040503050406030204" pitchFamily="18" charset="0"/>
              </a:rPr>
              <a:t>moving production factors from A to B</a:t>
            </a:r>
            <a:r>
              <a:rPr lang="en-US" sz="1600" dirty="0">
                <a:latin typeface="Cambria" panose="02040503050406030204" pitchFamily="18" charset="0"/>
              </a:rPr>
              <a:t>.</a:t>
            </a:r>
          </a:p>
          <a:p>
            <a:pPr>
              <a:spcBef>
                <a:spcPts val="800"/>
              </a:spcBef>
            </a:pPr>
            <a:endParaRPr lang="en-US" sz="1600" dirty="0">
              <a:latin typeface="Cambria" panose="02040503050406030204" pitchFamily="18" charset="0"/>
            </a:endParaRPr>
          </a:p>
          <a:p>
            <a:pPr>
              <a:spcBef>
                <a:spcPts val="800"/>
              </a:spcBef>
            </a:pPr>
            <a:endParaRPr lang="en-US" sz="1600" dirty="0">
              <a:latin typeface="Cambria" panose="02040503050406030204" pitchFamily="18" charset="0"/>
            </a:endParaRPr>
          </a:p>
          <a:p>
            <a:pPr>
              <a:spcBef>
                <a:spcPts val="800"/>
              </a:spcBef>
            </a:pPr>
            <a:endParaRPr lang="en-US" sz="1600" dirty="0">
              <a:latin typeface="Cambria" panose="02040503050406030204" pitchFamily="18" charset="0"/>
            </a:endParaRPr>
          </a:p>
          <a:p>
            <a:pPr>
              <a:spcBef>
                <a:spcPts val="800"/>
              </a:spcBef>
            </a:pPr>
            <a:endParaRPr lang="en-US" sz="1600" dirty="0">
              <a:latin typeface="Cambria" panose="02040503050406030204" pitchFamily="18" charset="0"/>
            </a:endParaRPr>
          </a:p>
          <a:p>
            <a:pPr>
              <a:spcBef>
                <a:spcPts val="800"/>
              </a:spcBef>
            </a:pPr>
            <a:endParaRPr lang="en-US" sz="1600" dirty="0">
              <a:latin typeface="Cambria" panose="02040503050406030204" pitchFamily="18" charset="0"/>
            </a:endParaRPr>
          </a:p>
          <a:p>
            <a:pPr>
              <a:spcBef>
                <a:spcPts val="800"/>
              </a:spcBef>
            </a:pPr>
            <a:endParaRPr lang="en-US" sz="1600" dirty="0">
              <a:latin typeface="Cambria" panose="02040503050406030204" pitchFamily="18" charset="0"/>
            </a:endParaRPr>
          </a:p>
          <a:p>
            <a:pPr>
              <a:spcBef>
                <a:spcPts val="800"/>
              </a:spcBef>
            </a:pPr>
            <a:endParaRPr lang="en-US" sz="1600" dirty="0">
              <a:latin typeface="Cambria" panose="02040503050406030204" pitchFamily="18" charset="0"/>
            </a:endParaRPr>
          </a:p>
          <a:p>
            <a:pPr>
              <a:spcBef>
                <a:spcPts val="800"/>
              </a:spcBef>
            </a:pPr>
            <a:r>
              <a:rPr lang="en-US" sz="1600" dirty="0">
                <a:latin typeface="Cambria" panose="02040503050406030204" pitchFamily="18" charset="0"/>
              </a:rPr>
              <a:t>Caveats and </a:t>
            </a:r>
            <a:r>
              <a:rPr lang="de-DE" sz="1600" dirty="0">
                <a:latin typeface="Cambria" panose="02040503050406030204" pitchFamily="18" charset="0"/>
              </a:rPr>
              <a:t>criticism</a:t>
            </a:r>
            <a:r>
              <a:rPr lang="en-US" sz="1600" dirty="0">
                <a:latin typeface="Cambria" panose="02040503050406030204" pitchFamily="18" charset="0"/>
              </a:rPr>
              <a:t>:</a:t>
            </a:r>
          </a:p>
          <a:p>
            <a:pPr marL="342900" indent="-342900">
              <a:spcBef>
                <a:spcPts val="800"/>
              </a:spcBef>
              <a:buFont typeface="Arial" panose="020B0604020202020204" pitchFamily="34" charset="0"/>
              <a:buChar char="•"/>
            </a:pPr>
            <a:r>
              <a:rPr lang="en-US" sz="1600" dirty="0">
                <a:solidFill>
                  <a:srgbClr val="FF0000"/>
                </a:solidFill>
                <a:latin typeface="Cambria" panose="02040503050406030204" pitchFamily="18" charset="0"/>
              </a:rPr>
              <a:t>Labour mobility is easier within national borders</a:t>
            </a:r>
            <a:r>
              <a:rPr lang="en-US" sz="1600" dirty="0">
                <a:latin typeface="Cambria" panose="02040503050406030204" pitchFamily="18" charset="0"/>
              </a:rPr>
              <a:t> (culture, language, legislation, welfare, etc.) </a:t>
            </a:r>
            <a:r>
              <a:rPr lang="en-US" sz="1600" dirty="0">
                <a:solidFill>
                  <a:srgbClr val="FF0000"/>
                </a:solidFill>
                <a:latin typeface="Cambria" panose="02040503050406030204" pitchFamily="18" charset="0"/>
              </a:rPr>
              <a:t>than across countries</a:t>
            </a:r>
            <a:r>
              <a:rPr lang="en-US" sz="1600" dirty="0">
                <a:latin typeface="Cambria" panose="02040503050406030204" pitchFamily="18" charset="0"/>
              </a:rPr>
              <a:t>.</a:t>
            </a:r>
          </a:p>
          <a:p>
            <a:pPr marL="342900" indent="-342900">
              <a:spcBef>
                <a:spcPts val="800"/>
              </a:spcBef>
              <a:buFont typeface="Arial" panose="020B0604020202020204" pitchFamily="34" charset="0"/>
              <a:buChar char="•"/>
            </a:pPr>
            <a:r>
              <a:rPr lang="en-US" sz="1600" dirty="0">
                <a:latin typeface="Cambria" panose="02040503050406030204" pitchFamily="18" charset="0"/>
              </a:rPr>
              <a:t>The goods produced in country A may differ from those produced in country B. </a:t>
            </a:r>
            <a:r>
              <a:rPr lang="en-US" sz="1600" dirty="0">
                <a:solidFill>
                  <a:srgbClr val="FF0000"/>
                </a:solidFill>
                <a:latin typeface="Cambria" panose="02040503050406030204" pitchFamily="18" charset="0"/>
              </a:rPr>
              <a:t>In presence of country specialization, skills also matter</a:t>
            </a:r>
            <a:r>
              <a:rPr lang="en-US" sz="1600" dirty="0">
                <a:latin typeface="Cambria" panose="02040503050406030204" pitchFamily="18" charset="0"/>
              </a:rPr>
              <a:t>.</a:t>
            </a:r>
          </a:p>
          <a:p>
            <a:pPr marL="342900" indent="-342900">
              <a:spcBef>
                <a:spcPts val="800"/>
              </a:spcBef>
              <a:buFont typeface="Arial" panose="020B0604020202020204" pitchFamily="34" charset="0"/>
              <a:buChar char="•"/>
            </a:pPr>
            <a:r>
              <a:rPr lang="en-US" sz="1600" dirty="0">
                <a:latin typeface="Cambria" panose="02040503050406030204" pitchFamily="18" charset="0"/>
              </a:rPr>
              <a:t>Labour needs equipment: </a:t>
            </a:r>
            <a:r>
              <a:rPr lang="en-US" sz="1600" dirty="0">
                <a:solidFill>
                  <a:srgbClr val="FF0000"/>
                </a:solidFill>
                <a:latin typeface="Cambria" panose="02040503050406030204" pitchFamily="18" charset="0"/>
              </a:rPr>
              <a:t>physical (installed) capital also immobile</a:t>
            </a:r>
            <a:r>
              <a:rPr lang="en-US" sz="1600" dirty="0">
                <a:latin typeface="Cambria" panose="02040503050406030204" pitchFamily="18" charset="0"/>
              </a:rPr>
              <a:t>.</a:t>
            </a:r>
          </a:p>
          <a:p>
            <a:pPr>
              <a:spcBef>
                <a:spcPts val="800"/>
              </a:spcBef>
            </a:pPr>
            <a:endParaRPr lang="en-US" sz="1600" dirty="0">
              <a:latin typeface="Cambria" panose="02040503050406030204" pitchFamily="18" charset="0"/>
            </a:endParaRPr>
          </a:p>
          <a:p>
            <a:pPr>
              <a:spcBef>
                <a:spcPts val="800"/>
              </a:spcBef>
            </a:pPr>
            <a:endParaRPr lang="de-DE" sz="16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13</a:t>
            </a:fld>
            <a:endParaRPr lang="en-US" dirty="0"/>
          </a:p>
        </p:txBody>
      </p:sp>
      <p:pic>
        <p:nvPicPr>
          <p:cNvPr id="9" name="Picture 8">
            <a:extLst>
              <a:ext uri="{FF2B5EF4-FFF2-40B4-BE49-F238E27FC236}">
                <a16:creationId xmlns:a16="http://schemas.microsoft.com/office/drawing/2014/main" id="{036EC529-550F-4E61-8C57-793F7F4E177F}"/>
              </a:ext>
            </a:extLst>
          </p:cNvPr>
          <p:cNvPicPr>
            <a:picLocks noChangeAspect="1"/>
          </p:cNvPicPr>
          <p:nvPr/>
        </p:nvPicPr>
        <p:blipFill>
          <a:blip r:embed="rId2"/>
          <a:stretch>
            <a:fillRect/>
          </a:stretch>
        </p:blipFill>
        <p:spPr>
          <a:xfrm>
            <a:off x="1631966" y="1362255"/>
            <a:ext cx="6195067" cy="2707500"/>
          </a:xfrm>
          <a:prstGeom prst="rect">
            <a:avLst/>
          </a:prstGeom>
        </p:spPr>
      </p:pic>
    </p:spTree>
    <p:extLst>
      <p:ext uri="{BB962C8B-B14F-4D97-AF65-F5344CB8AC3E}">
        <p14:creationId xmlns:p14="http://schemas.microsoft.com/office/powerpoint/2010/main" val="21104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Criterion</a:t>
            </a:r>
            <a:r>
              <a:rPr lang="fr-FR" dirty="0"/>
              <a:t> 2 (Kenen): Production diversification</a:t>
            </a:r>
            <a:endParaRPr lang="de-DE" dirty="0"/>
          </a:p>
        </p:txBody>
      </p:sp>
      <p:sp>
        <p:nvSpPr>
          <p:cNvPr id="3" name="Textplatzhalter 2"/>
          <p:cNvSpPr>
            <a:spLocks noGrp="1"/>
          </p:cNvSpPr>
          <p:nvPr>
            <p:ph type="body" sz="quarter" idx="12"/>
          </p:nvPr>
        </p:nvSpPr>
        <p:spPr>
          <a:xfrm>
            <a:off x="356615" y="1285372"/>
            <a:ext cx="8429031" cy="4707890"/>
          </a:xfrm>
        </p:spPr>
        <p:txBody>
          <a:bodyPr/>
          <a:lstStyle/>
          <a:p>
            <a:pPr>
              <a:spcBef>
                <a:spcPts val="800"/>
              </a:spcBef>
            </a:pPr>
            <a:r>
              <a:rPr lang="en-US" b="1" dirty="0">
                <a:latin typeface="Cambria" panose="02040503050406030204" pitchFamily="18" charset="0"/>
              </a:rPr>
              <a:t>Countries whose production and exports are widely diversified and of similar structure form an optimum currency area:</a:t>
            </a:r>
          </a:p>
          <a:p>
            <a:pPr>
              <a:spcBef>
                <a:spcPts val="800"/>
              </a:spcBef>
            </a:pPr>
            <a:endParaRPr lang="en-US" b="1"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Severe shocks are more likely to occur in countries that specialize in the production of a narrow range of goods</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Conversely, a country that produces a wide range of products will be little affected by shocks that concern any particular good because that good weighs relatively little in total production.</a:t>
            </a:r>
          </a:p>
          <a:p>
            <a:pPr>
              <a:spcBef>
                <a:spcPts val="800"/>
              </a:spcBef>
            </a:pPr>
            <a:endParaRPr lang="en-US" dirty="0">
              <a:latin typeface="Cambria" panose="02040503050406030204" pitchFamily="18" charset="0"/>
            </a:endParaRPr>
          </a:p>
          <a:p>
            <a:pPr>
              <a:spcBef>
                <a:spcPts val="800"/>
              </a:spcBef>
            </a:pPr>
            <a:r>
              <a:rPr lang="en-US" dirty="0">
                <a:latin typeface="Cambria" panose="02040503050406030204" pitchFamily="18" charset="0"/>
              </a:rPr>
              <a:t>Caveat and </a:t>
            </a:r>
            <a:r>
              <a:rPr lang="de-DE" dirty="0">
                <a:latin typeface="Cambria" panose="02040503050406030204" pitchFamily="18" charset="0"/>
              </a:rPr>
              <a:t>criticism</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A very broad statement: </a:t>
            </a:r>
            <a:r>
              <a:rPr lang="en-US" dirty="0">
                <a:solidFill>
                  <a:srgbClr val="FF0000"/>
                </a:solidFill>
                <a:latin typeface="Cambria" panose="02040503050406030204" pitchFamily="18" charset="0"/>
              </a:rPr>
              <a:t>How much diversification and production similarity is enough?</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14</a:t>
            </a:fld>
            <a:endParaRPr lang="en-US" dirty="0"/>
          </a:p>
        </p:txBody>
      </p:sp>
    </p:spTree>
    <p:extLst>
      <p:ext uri="{BB962C8B-B14F-4D97-AF65-F5344CB8AC3E}">
        <p14:creationId xmlns:p14="http://schemas.microsoft.com/office/powerpoint/2010/main" val="13521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Criterion 3 (McKinnon): Openness</a:t>
            </a:r>
          </a:p>
        </p:txBody>
      </p:sp>
      <p:sp>
        <p:nvSpPr>
          <p:cNvPr id="3" name="Textplatzhalter 2"/>
          <p:cNvSpPr>
            <a:spLocks noGrp="1"/>
          </p:cNvSpPr>
          <p:nvPr>
            <p:ph type="body" sz="quarter" idx="12"/>
          </p:nvPr>
        </p:nvSpPr>
        <p:spPr>
          <a:xfrm>
            <a:off x="356615" y="958615"/>
            <a:ext cx="8101013" cy="5330973"/>
          </a:xfrm>
        </p:spPr>
        <p:txBody>
          <a:bodyPr>
            <a:normAutofit lnSpcReduction="10000"/>
          </a:bodyPr>
          <a:lstStyle/>
          <a:p>
            <a:pPr>
              <a:spcBef>
                <a:spcPts val="800"/>
              </a:spcBef>
            </a:pPr>
            <a:r>
              <a:rPr lang="en-US" b="1" dirty="0">
                <a:latin typeface="Cambria" panose="02040503050406030204" pitchFamily="18" charset="0"/>
              </a:rPr>
              <a:t>Countries that are very open to trade and trade heavily with each other form an optimum currency area:</a:t>
            </a:r>
          </a:p>
          <a:p>
            <a:pPr marL="342900" indent="-342900">
              <a:spcBef>
                <a:spcPts val="800"/>
              </a:spcBef>
              <a:buFont typeface="Arial" panose="020B0604020202020204" pitchFamily="34" charset="0"/>
              <a:buChar char="•"/>
            </a:pPr>
            <a:r>
              <a:rPr lang="en-US" dirty="0" smtClean="0">
                <a:latin typeface="Cambria" panose="02040503050406030204" pitchFamily="18" charset="0"/>
              </a:rPr>
              <a:t>If </a:t>
            </a:r>
            <a:r>
              <a:rPr lang="en-US" dirty="0">
                <a:latin typeface="Cambria" panose="02040503050406030204" pitchFamily="18" charset="0"/>
              </a:rPr>
              <a:t>all goods are traded, domestic good prices must be flexible and the exchange rate does not matter for competitiveness.</a:t>
            </a:r>
          </a:p>
          <a:p>
            <a:pPr marL="342900" indent="-342900">
              <a:spcBef>
                <a:spcPts val="800"/>
              </a:spcBef>
              <a:buFont typeface="Arial" panose="020B0604020202020204" pitchFamily="34" charset="0"/>
              <a:buChar char="•"/>
            </a:pPr>
            <a:r>
              <a:rPr lang="en-US" dirty="0">
                <a:latin typeface="Cambria" panose="02040503050406030204" pitchFamily="18" charset="0"/>
              </a:rPr>
              <a:t>In addition, </a:t>
            </a:r>
            <a:r>
              <a:rPr lang="en-US" dirty="0">
                <a:solidFill>
                  <a:srgbClr val="FF0000"/>
                </a:solidFill>
                <a:latin typeface="Cambria" panose="02040503050406030204" pitchFamily="18" charset="0"/>
              </a:rPr>
              <a:t>modern trade takes the form of value chains whereby finished products incorporate many parts produced literally all over the world</a:t>
            </a:r>
            <a:r>
              <a:rPr lang="en-US" dirty="0">
                <a:latin typeface="Cambria" panose="02040503050406030204" pitchFamily="18" charset="0"/>
              </a:rPr>
              <a:t>. </a:t>
            </a:r>
            <a:r>
              <a:rPr lang="en-US" dirty="0">
                <a:solidFill>
                  <a:srgbClr val="FF0000"/>
                </a:solidFill>
                <a:latin typeface="Cambria" panose="02040503050406030204" pitchFamily="18" charset="0"/>
              </a:rPr>
              <a:t>It becomes increasingly difficult to talk about national goods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Losing the exchange rate is of little consequence and the two countries can form a currency area without suffering much hardship in the presence of asymmetric shocks.</a:t>
            </a:r>
          </a:p>
          <a:p>
            <a:pPr>
              <a:spcBef>
                <a:spcPts val="800"/>
              </a:spcBef>
            </a:pPr>
            <a:r>
              <a:rPr lang="en-US" dirty="0">
                <a:latin typeface="Cambria" panose="02040503050406030204" pitchFamily="18" charset="0"/>
              </a:rPr>
              <a:t>Caveat and </a:t>
            </a:r>
            <a:r>
              <a:rPr lang="de-DE" dirty="0">
                <a:latin typeface="Cambria" panose="02040503050406030204" pitchFamily="18" charset="0"/>
              </a:rPr>
              <a:t>criticism</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Exchange rate can affect profits for </a:t>
            </a:r>
            <a:r>
              <a:rPr lang="en-US" dirty="0" smtClean="0">
                <a:solidFill>
                  <a:srgbClr val="FF0000"/>
                </a:solidFill>
                <a:latin typeface="Cambria" panose="02040503050406030204" pitchFamily="18" charset="0"/>
              </a:rPr>
              <a:t>exporters</a:t>
            </a:r>
            <a:r>
              <a:rPr lang="en-US" dirty="0">
                <a:latin typeface="Cambria" panose="02040503050406030204" pitchFamily="18" charset="0"/>
              </a:rPr>
              <a:t> </a:t>
            </a:r>
            <a:r>
              <a:rPr lang="en-US" dirty="0" smtClean="0">
                <a:latin typeface="Cambria" panose="02040503050406030204" pitchFamily="18" charset="0"/>
              </a:rPr>
              <a:t>(both upwards and downwards, but this is less relevant if firms are integrated in global value chains, because some times they will gain and some other times they will lose)</a:t>
            </a:r>
            <a:endParaRPr lang="en-US" dirty="0">
              <a:latin typeface="Cambria" panose="02040503050406030204" pitchFamily="18" charset="0"/>
            </a:endParaRP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15</a:t>
            </a:fld>
            <a:endParaRPr lang="en-US" dirty="0"/>
          </a:p>
        </p:txBody>
      </p:sp>
    </p:spTree>
    <p:extLst>
      <p:ext uri="{BB962C8B-B14F-4D97-AF65-F5344CB8AC3E}">
        <p14:creationId xmlns:p14="http://schemas.microsoft.com/office/powerpoint/2010/main" val="30852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Criterion 4: Insurance through transfers</a:t>
            </a:r>
          </a:p>
        </p:txBody>
      </p:sp>
      <p:sp>
        <p:nvSpPr>
          <p:cNvPr id="3" name="Textplatzhalter 2"/>
          <p:cNvSpPr>
            <a:spLocks noGrp="1"/>
          </p:cNvSpPr>
          <p:nvPr>
            <p:ph type="body" sz="quarter" idx="12"/>
          </p:nvPr>
        </p:nvSpPr>
        <p:spPr>
          <a:xfrm>
            <a:off x="302367" y="913489"/>
            <a:ext cx="8613368" cy="5031021"/>
          </a:xfrm>
        </p:spPr>
        <p:txBody>
          <a:bodyPr/>
          <a:lstStyle/>
          <a:p>
            <a:pPr>
              <a:spcBef>
                <a:spcPts val="800"/>
              </a:spcBef>
            </a:pPr>
            <a:r>
              <a:rPr lang="en-US" b="1" dirty="0">
                <a:latin typeface="Cambria" panose="02040503050406030204" pitchFamily="18" charset="0"/>
              </a:rPr>
              <a:t>Countries that agree to compensate each other for adverse shocks form an optimum currency area:</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Transfers can act as an insurance that mitigates the costs of an asymmetric shocks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Transfers exist within national borders (the welfare system and explicit regional arrangements).</a:t>
            </a:r>
          </a:p>
          <a:p>
            <a:pPr marL="342900" indent="-342900">
              <a:spcBef>
                <a:spcPts val="800"/>
              </a:spcBef>
              <a:buFont typeface="Arial" panose="020B0604020202020204" pitchFamily="34" charset="0"/>
              <a:buChar char="•"/>
            </a:pPr>
            <a:r>
              <a:rPr lang="en-US" dirty="0" smtClean="0">
                <a:latin typeface="Cambria" panose="02040503050406030204" pitchFamily="18" charset="0"/>
              </a:rPr>
              <a:t>Transfers can be achieved publicly or privately.</a:t>
            </a:r>
          </a:p>
          <a:p>
            <a:pPr marL="342900" indent="-342900">
              <a:spcBef>
                <a:spcPts val="800"/>
              </a:spcBef>
              <a:buFont typeface="Arial" panose="020B0604020202020204" pitchFamily="34" charset="0"/>
              <a:buChar char="•"/>
            </a:pPr>
            <a:endParaRPr lang="en-US" dirty="0">
              <a:latin typeface="Cambria" panose="02040503050406030204" pitchFamily="18" charset="0"/>
            </a:endParaRPr>
          </a:p>
          <a:p>
            <a:pPr>
              <a:spcBef>
                <a:spcPts val="800"/>
              </a:spcBef>
            </a:pPr>
            <a:r>
              <a:rPr lang="en-US" dirty="0">
                <a:latin typeface="Cambria" panose="02040503050406030204" pitchFamily="18" charset="0"/>
              </a:rPr>
              <a:t>Caveats and </a:t>
            </a:r>
            <a:r>
              <a:rPr lang="de-DE" dirty="0">
                <a:latin typeface="Cambria" panose="02040503050406030204" pitchFamily="18" charset="0"/>
              </a:rPr>
              <a:t>criticism</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Insurance inevitably raises the issue of </a:t>
            </a:r>
            <a:r>
              <a:rPr lang="en-US" dirty="0">
                <a:solidFill>
                  <a:srgbClr val="FF0000"/>
                </a:solidFill>
                <a:latin typeface="Cambria" panose="02040503050406030204" pitchFamily="18" charset="0"/>
              </a:rPr>
              <a:t>moral hazard</a:t>
            </a:r>
            <a:r>
              <a:rPr lang="en-US" dirty="0">
                <a:latin typeface="Cambria" panose="02040503050406030204" pitchFamily="18" charset="0"/>
              </a:rPr>
              <a:t>; </a:t>
            </a:r>
            <a:r>
              <a:rPr lang="en-US" dirty="0">
                <a:solidFill>
                  <a:srgbClr val="FF0000"/>
                </a:solidFill>
                <a:latin typeface="Cambria" panose="02040503050406030204" pitchFamily="18" charset="0"/>
              </a:rPr>
              <a:t>the Eurozone debt crisis has brought forward the issue of transfers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a:t>
            </a:r>
            <a:r>
              <a:rPr lang="en-US" dirty="0" smtClean="0">
                <a:latin typeface="Cambria" panose="02040503050406030204" pitchFamily="18" charset="0"/>
              </a:rPr>
              <a:t>he </a:t>
            </a:r>
            <a:r>
              <a:rPr lang="en-US" dirty="0">
                <a:latin typeface="Cambria" panose="02040503050406030204" pitchFamily="18" charset="0"/>
              </a:rPr>
              <a:t>insurance mechanism is somehow linked to financial markets (through borrowing and repayment): governments may loose access to financial markets and/or banking system collapses.</a:t>
            </a:r>
          </a:p>
          <a:p>
            <a:pPr marL="342900" indent="-342900">
              <a:spcBef>
                <a:spcPts val="800"/>
              </a:spcBef>
              <a:buFont typeface="Arial" panose="020B0604020202020204" pitchFamily="34" charset="0"/>
              <a:buChar char="•"/>
            </a:pP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en-US" dirty="0">
              <a:latin typeface="Cambria" panose="02040503050406030204" pitchFamily="18" charset="0"/>
            </a:endParaRP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16</a:t>
            </a:fld>
            <a:endParaRPr lang="en-US" dirty="0"/>
          </a:p>
        </p:txBody>
      </p:sp>
    </p:spTree>
    <p:extLst>
      <p:ext uri="{BB962C8B-B14F-4D97-AF65-F5344CB8AC3E}">
        <p14:creationId xmlns:p14="http://schemas.microsoft.com/office/powerpoint/2010/main" val="40487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Criterion 5: Homogeneous preferences</a:t>
            </a:r>
          </a:p>
        </p:txBody>
      </p:sp>
      <p:sp>
        <p:nvSpPr>
          <p:cNvPr id="3" name="Textplatzhalter 2"/>
          <p:cNvSpPr>
            <a:spLocks noGrp="1"/>
          </p:cNvSpPr>
          <p:nvPr>
            <p:ph type="body" sz="quarter" idx="12"/>
          </p:nvPr>
        </p:nvSpPr>
        <p:spPr>
          <a:xfrm>
            <a:off x="198238" y="871664"/>
            <a:ext cx="8600115" cy="5370110"/>
          </a:xfrm>
        </p:spPr>
        <p:txBody>
          <a:bodyPr/>
          <a:lstStyle/>
          <a:p>
            <a:pPr>
              <a:spcBef>
                <a:spcPts val="800"/>
              </a:spcBef>
            </a:pPr>
            <a:r>
              <a:rPr lang="en-US" b="1" dirty="0">
                <a:latin typeface="Cambria" panose="02040503050406030204" pitchFamily="18" charset="0"/>
              </a:rPr>
              <a:t>A high degree of homogeneity of national preferences is required in a currency union:</a:t>
            </a:r>
          </a:p>
          <a:p>
            <a:pPr marL="342900" indent="-342900">
              <a:spcBef>
                <a:spcPts val="800"/>
              </a:spcBef>
              <a:buFont typeface="Arial" panose="020B0604020202020204" pitchFamily="34" charset="0"/>
              <a:buChar char="•"/>
            </a:pPr>
            <a:r>
              <a:rPr lang="en-US" dirty="0">
                <a:latin typeface="Cambria" panose="02040503050406030204" pitchFamily="18" charset="0"/>
              </a:rPr>
              <a:t>Member countries must therefore agree on a common monetary policy and a host of other features.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Currency union member countries must be able to routinely reach consensus on the best way to manage the economy, which is possible only if national preferences are not too different</a:t>
            </a:r>
            <a:r>
              <a:rPr lang="en-US" dirty="0">
                <a:latin typeface="Cambria" panose="02040503050406030204" pitchFamily="18" charset="0"/>
              </a:rPr>
              <a:t>. </a:t>
            </a:r>
          </a:p>
          <a:p>
            <a:pPr>
              <a:spcBef>
                <a:spcPts val="800"/>
              </a:spcBef>
            </a:pPr>
            <a:endParaRPr lang="de-DE" dirty="0">
              <a:latin typeface="Cambria" panose="02040503050406030204" pitchFamily="18" charset="0"/>
            </a:endParaRPr>
          </a:p>
          <a:p>
            <a:pPr>
              <a:spcBef>
                <a:spcPts val="800"/>
              </a:spcBef>
            </a:pPr>
            <a:r>
              <a:rPr lang="en-US" dirty="0">
                <a:latin typeface="Cambria" panose="02040503050406030204" pitchFamily="18" charset="0"/>
              </a:rPr>
              <a:t>Caveats and </a:t>
            </a:r>
            <a:r>
              <a:rPr lang="de-DE" dirty="0">
                <a:latin typeface="Cambria" panose="02040503050406030204" pitchFamily="18" charset="0"/>
              </a:rPr>
              <a:t>criticism:</a:t>
            </a:r>
          </a:p>
          <a:p>
            <a:pPr marL="342900" indent="-342900">
              <a:spcBef>
                <a:spcPts val="800"/>
              </a:spcBef>
              <a:buFont typeface="Arial" panose="020B0604020202020204" pitchFamily="34" charset="0"/>
              <a:buChar char="•"/>
            </a:pPr>
            <a:r>
              <a:rPr lang="en-US" dirty="0">
                <a:latin typeface="Cambria" panose="02040503050406030204" pitchFamily="18" charset="0"/>
              </a:rPr>
              <a:t>Source of disagreement amount European countries.</a:t>
            </a:r>
          </a:p>
          <a:p>
            <a:pPr marL="573088" lvl="1" indent="-342900"/>
            <a:r>
              <a:rPr lang="en-US" dirty="0">
                <a:solidFill>
                  <a:srgbClr val="FF0000"/>
                </a:solidFill>
                <a:latin typeface="Cambria" panose="02040503050406030204" pitchFamily="18" charset="0"/>
              </a:rPr>
              <a:t>Inflation</a:t>
            </a:r>
            <a:r>
              <a:rPr lang="en-US" dirty="0">
                <a:latin typeface="Cambria" panose="02040503050406030204" pitchFamily="18" charset="0"/>
              </a:rPr>
              <a:t>: hawks and doves in central banks.</a:t>
            </a:r>
          </a:p>
          <a:p>
            <a:pPr marL="573088" lvl="1" indent="-342900"/>
            <a:r>
              <a:rPr lang="en-US" dirty="0">
                <a:solidFill>
                  <a:srgbClr val="FF0000"/>
                </a:solidFill>
                <a:latin typeface="Cambria" panose="02040503050406030204" pitchFamily="18" charset="0"/>
              </a:rPr>
              <a:t>Labor markets policies and institutions</a:t>
            </a:r>
            <a:r>
              <a:rPr lang="en-US" dirty="0">
                <a:latin typeface="Cambria" panose="02040503050406030204" pitchFamily="18" charset="0"/>
              </a:rPr>
              <a:t>: differences result in different costs of adopting a common currency.</a:t>
            </a:r>
          </a:p>
          <a:p>
            <a:pPr marL="573088" lvl="1" indent="-342900"/>
            <a:r>
              <a:rPr lang="en-US" dirty="0">
                <a:solidFill>
                  <a:srgbClr val="FF0000"/>
                </a:solidFill>
                <a:latin typeface="Cambria" panose="02040503050406030204" pitchFamily="18" charset="0"/>
              </a:rPr>
              <a:t>Public deficits and Debt</a:t>
            </a:r>
            <a:r>
              <a:rPr lang="en-US" dirty="0">
                <a:latin typeface="Cambria" panose="02040503050406030204" pitchFamily="18" charset="0"/>
              </a:rPr>
              <a:t>: government may be tempted to let its debt grow. </a:t>
            </a:r>
          </a:p>
          <a:p>
            <a:pPr marL="573088" lvl="1" indent="-342900"/>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spTree>
    <p:extLst>
      <p:ext uri="{BB962C8B-B14F-4D97-AF65-F5344CB8AC3E}">
        <p14:creationId xmlns:p14="http://schemas.microsoft.com/office/powerpoint/2010/main" val="4048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Criterion 6: Degree of solidarity</a:t>
            </a:r>
          </a:p>
        </p:txBody>
      </p:sp>
      <p:sp>
        <p:nvSpPr>
          <p:cNvPr id="3" name="Textplatzhalter 2"/>
          <p:cNvSpPr>
            <a:spLocks noGrp="1"/>
          </p:cNvSpPr>
          <p:nvPr>
            <p:ph type="body" sz="quarter" idx="12"/>
          </p:nvPr>
        </p:nvSpPr>
        <p:spPr>
          <a:xfrm>
            <a:off x="356615" y="1060584"/>
            <a:ext cx="8321993" cy="4707890"/>
          </a:xfrm>
        </p:spPr>
        <p:txBody>
          <a:bodyPr/>
          <a:lstStyle/>
          <a:p>
            <a:pPr>
              <a:spcBef>
                <a:spcPts val="800"/>
              </a:spcBef>
            </a:pPr>
            <a:r>
              <a:rPr lang="en-US" b="1" dirty="0">
                <a:latin typeface="Cambria" panose="02040503050406030204" pitchFamily="18" charset="0"/>
              </a:rPr>
              <a:t>When the common monetary policy gives rise to conflicts of national interest, the countries that form a currency area need to accept some costs in the name of a common destiny:</a:t>
            </a:r>
          </a:p>
          <a:p>
            <a:pPr marL="342900" indent="-342900">
              <a:spcBef>
                <a:spcPts val="800"/>
              </a:spcBef>
              <a:buFont typeface="Arial" panose="020B0604020202020204" pitchFamily="34" charset="0"/>
              <a:buChar char="•"/>
            </a:pPr>
            <a:r>
              <a:rPr lang="en-US" dirty="0">
                <a:latin typeface="Cambria" panose="02040503050406030204" pitchFamily="18" charset="0"/>
              </a:rPr>
              <a:t>It is unavoidable that there will be times when there will be disagreements and that these disagreements may follow national lines: </a:t>
            </a:r>
            <a:r>
              <a:rPr lang="en-US" dirty="0">
                <a:solidFill>
                  <a:srgbClr val="FF0000"/>
                </a:solidFill>
                <a:latin typeface="Cambria" panose="02040503050406030204" pitchFamily="18" charset="0"/>
              </a:rPr>
              <a:t>people must accept that they will be living together and extend their sense of solidarity to the whole union</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Common destiny needs to outweigh the nationalist tendencies.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This argument is sometimes used to show that a monetary union can only come about after a political union</a:t>
            </a:r>
            <a:r>
              <a:rPr lang="en-US" dirty="0">
                <a:latin typeface="Cambria" panose="02040503050406030204" pitchFamily="18" charset="0"/>
              </a:rPr>
              <a:t>.</a:t>
            </a:r>
          </a:p>
          <a:p>
            <a:pPr>
              <a:spcBef>
                <a:spcPts val="800"/>
              </a:spcBef>
            </a:pPr>
            <a:endParaRPr lang="en-US" dirty="0">
              <a:latin typeface="Cambria" panose="02040503050406030204" pitchFamily="18" charset="0"/>
            </a:endParaRPr>
          </a:p>
          <a:p>
            <a:pPr>
              <a:spcBef>
                <a:spcPts val="800"/>
              </a:spcBef>
            </a:pPr>
            <a:r>
              <a:rPr lang="en-US" dirty="0">
                <a:latin typeface="Cambria" panose="02040503050406030204" pitchFamily="18" charset="0"/>
              </a:rPr>
              <a:t>Caveats and </a:t>
            </a:r>
            <a:r>
              <a:rPr lang="de-DE" dirty="0">
                <a:latin typeface="Cambria" panose="02040503050406030204" pitchFamily="18" charset="0"/>
              </a:rPr>
              <a:t>criticism:</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 currency union is not a free ride and costs are bound to arise now and then, when asymmetric shocks occur</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18</a:t>
            </a:fld>
            <a:endParaRPr lang="en-US" dirty="0"/>
          </a:p>
        </p:txBody>
      </p:sp>
    </p:spTree>
    <p:extLst>
      <p:ext uri="{BB962C8B-B14F-4D97-AF65-F5344CB8AC3E}">
        <p14:creationId xmlns:p14="http://schemas.microsoft.com/office/powerpoint/2010/main" val="25190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endParaRPr lang="de-DE" dirty="0"/>
          </a:p>
        </p:txBody>
      </p:sp>
      <p:sp>
        <p:nvSpPr>
          <p:cNvPr id="3" name="Textplatzhalter 2"/>
          <p:cNvSpPr>
            <a:spLocks noGrp="1"/>
          </p:cNvSpPr>
          <p:nvPr>
            <p:ph type="body" sz="quarter" idx="12"/>
          </p:nvPr>
        </p:nvSpPr>
        <p:spPr>
          <a:xfrm>
            <a:off x="356614" y="955207"/>
            <a:ext cx="6975265" cy="632461"/>
          </a:xfrm>
        </p:spPr>
        <p:txBody>
          <a:bodyPr/>
          <a:lstStyle/>
          <a:p>
            <a:pPr>
              <a:spcBef>
                <a:spcPts val="800"/>
              </a:spcBef>
            </a:pPr>
            <a:r>
              <a:rPr lang="en-US" altLang="de-DE" dirty="0">
                <a:latin typeface="Cambria" panose="02040503050406030204" pitchFamily="18" charset="0"/>
              </a:rPr>
              <a:t>Labour mobility: Europeans move </a:t>
            </a:r>
            <a:r>
              <a:rPr lang="en-US" altLang="de-DE" dirty="0" smtClean="0">
                <a:latin typeface="Cambria" panose="02040503050406030204" pitchFamily="18" charset="0"/>
              </a:rPr>
              <a:t>little</a:t>
            </a:r>
            <a:r>
              <a:rPr lang="en-US" altLang="de-DE"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51" y="1654002"/>
            <a:ext cx="6488282" cy="426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0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389906" cy="822960"/>
          </a:xfrm>
        </p:spPr>
        <p:txBody>
          <a:bodyPr/>
          <a:lstStyle/>
          <a:p>
            <a:r>
              <a:rPr lang="en-US" dirty="0"/>
              <a:t>The question, the problem and the short answer</a:t>
            </a:r>
            <a:endParaRPr lang="de-DE" dirty="0"/>
          </a:p>
        </p:txBody>
      </p:sp>
      <p:sp>
        <p:nvSpPr>
          <p:cNvPr id="3" name="Textplatzhalter 2"/>
          <p:cNvSpPr>
            <a:spLocks noGrp="1"/>
          </p:cNvSpPr>
          <p:nvPr>
            <p:ph type="body" sz="quarter" idx="12"/>
          </p:nvPr>
        </p:nvSpPr>
        <p:spPr>
          <a:xfrm>
            <a:off x="356615" y="972132"/>
            <a:ext cx="8551165" cy="4707890"/>
          </a:xfrm>
        </p:spPr>
        <p:txBody>
          <a:bodyPr/>
          <a:lstStyle/>
          <a:p>
            <a:pPr>
              <a:spcBef>
                <a:spcPts val="800"/>
              </a:spcBef>
            </a:pPr>
            <a:r>
              <a:rPr lang="en-US" sz="1800" dirty="0">
                <a:latin typeface="Cambria" panose="02040503050406030204" pitchFamily="18" charset="0"/>
              </a:rPr>
              <a:t>Should currency area borders coincide with national borders?</a:t>
            </a:r>
          </a:p>
          <a:p>
            <a:pPr marL="342900" indent="-342900">
              <a:spcBef>
                <a:spcPts val="800"/>
              </a:spcBef>
              <a:buFont typeface="Arial" panose="020B0604020202020204" pitchFamily="34" charset="0"/>
              <a:buChar char="•"/>
            </a:pPr>
            <a:r>
              <a:rPr lang="en-US" sz="1800" dirty="0">
                <a:latin typeface="Cambria" panose="02040503050406030204" pitchFamily="18" charset="0"/>
              </a:rPr>
              <a:t>Money makes transactions immensely easier: the more people accept a currency, the more useful it is;</a:t>
            </a:r>
          </a:p>
          <a:p>
            <a:pPr marL="342900" indent="-342900">
              <a:spcBef>
                <a:spcPts val="800"/>
              </a:spcBef>
              <a:buFont typeface="Arial" panose="020B0604020202020204" pitchFamily="34" charset="0"/>
              <a:buChar char="•"/>
            </a:pPr>
            <a:r>
              <a:rPr lang="en-US" sz="1800" dirty="0">
                <a:latin typeface="Cambria" panose="02040503050406030204" pitchFamily="18" charset="0"/>
              </a:rPr>
              <a:t>as a currency area grows larger, it becomes more </a:t>
            </a:r>
            <a:r>
              <a:rPr lang="en-US" sz="1800" dirty="0">
                <a:solidFill>
                  <a:srgbClr val="FF0000"/>
                </a:solidFill>
                <a:latin typeface="Cambria" panose="02040503050406030204" pitchFamily="18" charset="0"/>
              </a:rPr>
              <a:t>diverse</a:t>
            </a:r>
            <a:r>
              <a:rPr lang="en-US" sz="1800" dirty="0">
                <a:latin typeface="Cambria" panose="02040503050406030204" pitchFamily="18" charset="0"/>
              </a:rPr>
              <a:t>, which means </a:t>
            </a:r>
            <a:r>
              <a:rPr lang="en-US" sz="1800" dirty="0">
                <a:solidFill>
                  <a:srgbClr val="FF0000"/>
                </a:solidFill>
                <a:latin typeface="Cambria" panose="02040503050406030204" pitchFamily="18" charset="0"/>
              </a:rPr>
              <a:t>more costly</a:t>
            </a:r>
            <a:r>
              <a:rPr lang="en-US" sz="1800" dirty="0">
                <a:latin typeface="Cambria" panose="02040503050406030204" pitchFamily="18" charset="0"/>
              </a:rPr>
              <a:t>.</a:t>
            </a:r>
          </a:p>
          <a:p>
            <a:r>
              <a:rPr lang="en-US" sz="1800" dirty="0">
                <a:latin typeface="Cambria" panose="02040503050406030204" pitchFamily="18" charset="0"/>
              </a:rPr>
              <a:t>The solution has to involve trading off these costs and benefits (at the margin):</a:t>
            </a:r>
          </a:p>
          <a:p>
            <a:endParaRPr lang="de-DE"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a:t>
            </a:fld>
            <a:endParaRPr lang="en-US" dirty="0"/>
          </a:p>
        </p:txBody>
      </p:sp>
      <p:pic>
        <p:nvPicPr>
          <p:cNvPr id="7" name="Picture 6">
            <a:extLst>
              <a:ext uri="{FF2B5EF4-FFF2-40B4-BE49-F238E27FC236}">
                <a16:creationId xmlns:a16="http://schemas.microsoft.com/office/drawing/2014/main" id="{2CA32906-0DCD-4EEA-883F-21F48C9D63FD}"/>
              </a:ext>
            </a:extLst>
          </p:cNvPr>
          <p:cNvPicPr>
            <a:picLocks noChangeAspect="1"/>
          </p:cNvPicPr>
          <p:nvPr/>
        </p:nvPicPr>
        <p:blipFill>
          <a:blip r:embed="rId2"/>
          <a:stretch>
            <a:fillRect/>
          </a:stretch>
        </p:blipFill>
        <p:spPr>
          <a:xfrm>
            <a:off x="727403" y="3103175"/>
            <a:ext cx="7689194" cy="3173800"/>
          </a:xfrm>
          <a:prstGeom prst="rect">
            <a:avLst/>
          </a:prstGeom>
        </p:spPr>
      </p:pic>
    </p:spTree>
    <p:extLst>
      <p:ext uri="{BB962C8B-B14F-4D97-AF65-F5344CB8AC3E}">
        <p14:creationId xmlns:p14="http://schemas.microsoft.com/office/powerpoint/2010/main" val="287167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endParaRPr lang="de-DE" dirty="0"/>
          </a:p>
        </p:txBody>
      </p:sp>
      <p:sp>
        <p:nvSpPr>
          <p:cNvPr id="3" name="Textplatzhalter 2"/>
          <p:cNvSpPr>
            <a:spLocks noGrp="1"/>
          </p:cNvSpPr>
          <p:nvPr>
            <p:ph type="body" sz="quarter" idx="12"/>
          </p:nvPr>
        </p:nvSpPr>
        <p:spPr>
          <a:xfrm>
            <a:off x="356615" y="735601"/>
            <a:ext cx="8128255" cy="475448"/>
          </a:xfrm>
        </p:spPr>
        <p:txBody>
          <a:bodyPr/>
          <a:lstStyle/>
          <a:p>
            <a:pPr>
              <a:spcBef>
                <a:spcPts val="800"/>
              </a:spcBef>
            </a:pPr>
            <a:r>
              <a:rPr lang="en-US" dirty="0">
                <a:latin typeface="Cambria" panose="02040503050406030204" pitchFamily="18" charset="0"/>
              </a:rPr>
              <a:t>Diversification and trade dissimilarity = trade dissimilarity index: </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20</a:t>
            </a:fld>
            <a:endParaRPr lang="en-US" dirty="0"/>
          </a:p>
        </p:txBody>
      </p:sp>
      <p:pic>
        <p:nvPicPr>
          <p:cNvPr id="8" name="Picture 7">
            <a:extLst>
              <a:ext uri="{FF2B5EF4-FFF2-40B4-BE49-F238E27FC236}">
                <a16:creationId xmlns:a16="http://schemas.microsoft.com/office/drawing/2014/main" id="{4E27E120-3A98-4BDA-A45D-E0F50E954663}"/>
              </a:ext>
            </a:extLst>
          </p:cNvPr>
          <p:cNvPicPr>
            <a:picLocks noChangeAspect="1"/>
          </p:cNvPicPr>
          <p:nvPr/>
        </p:nvPicPr>
        <p:blipFill>
          <a:blip r:embed="rId2"/>
          <a:stretch>
            <a:fillRect/>
          </a:stretch>
        </p:blipFill>
        <p:spPr>
          <a:xfrm>
            <a:off x="1651814" y="1154431"/>
            <a:ext cx="5840371" cy="5154433"/>
          </a:xfrm>
          <a:prstGeom prst="rect">
            <a:avLst/>
          </a:prstGeom>
        </p:spPr>
      </p:pic>
    </p:spTree>
    <p:extLst>
      <p:ext uri="{BB962C8B-B14F-4D97-AF65-F5344CB8AC3E}">
        <p14:creationId xmlns:p14="http://schemas.microsoft.com/office/powerpoint/2010/main" val="38549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endParaRPr lang="de-DE" dirty="0"/>
          </a:p>
        </p:txBody>
      </p:sp>
      <p:sp>
        <p:nvSpPr>
          <p:cNvPr id="3" name="Textplatzhalter 2"/>
          <p:cNvSpPr>
            <a:spLocks noGrp="1"/>
          </p:cNvSpPr>
          <p:nvPr>
            <p:ph type="body" sz="quarter" idx="12"/>
          </p:nvPr>
        </p:nvSpPr>
        <p:spPr>
          <a:xfrm>
            <a:off x="356615" y="685800"/>
            <a:ext cx="6995636" cy="529189"/>
          </a:xfrm>
        </p:spPr>
        <p:txBody>
          <a:bodyPr/>
          <a:lstStyle/>
          <a:p>
            <a:pPr>
              <a:spcBef>
                <a:spcPts val="800"/>
              </a:spcBef>
            </a:pPr>
            <a:r>
              <a:rPr lang="de-DE" dirty="0">
                <a:latin typeface="Cambria" panose="02040503050406030204" pitchFamily="18" charset="0"/>
              </a:rPr>
              <a:t>Openness = openness to trade: </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21</a:t>
            </a:fld>
            <a:endParaRPr lang="en-US" dirty="0"/>
          </a:p>
        </p:txBody>
      </p:sp>
      <p:pic>
        <p:nvPicPr>
          <p:cNvPr id="8" name="Picture 7">
            <a:extLst>
              <a:ext uri="{FF2B5EF4-FFF2-40B4-BE49-F238E27FC236}">
                <a16:creationId xmlns:a16="http://schemas.microsoft.com/office/drawing/2014/main" id="{D102830B-02ED-4F4A-A23C-66829305DA51}"/>
              </a:ext>
            </a:extLst>
          </p:cNvPr>
          <p:cNvPicPr>
            <a:picLocks noChangeAspect="1"/>
          </p:cNvPicPr>
          <p:nvPr/>
        </p:nvPicPr>
        <p:blipFill>
          <a:blip r:embed="rId2"/>
          <a:stretch>
            <a:fillRect/>
          </a:stretch>
        </p:blipFill>
        <p:spPr>
          <a:xfrm>
            <a:off x="1873298" y="1097281"/>
            <a:ext cx="5397404" cy="5202353"/>
          </a:xfrm>
          <a:prstGeom prst="rect">
            <a:avLst/>
          </a:prstGeom>
        </p:spPr>
      </p:pic>
    </p:spTree>
    <p:extLst>
      <p:ext uri="{BB962C8B-B14F-4D97-AF65-F5344CB8AC3E}">
        <p14:creationId xmlns:p14="http://schemas.microsoft.com/office/powerpoint/2010/main" val="8133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endParaRPr lang="de-DE" dirty="0"/>
          </a:p>
        </p:txBody>
      </p:sp>
      <p:sp>
        <p:nvSpPr>
          <p:cNvPr id="3" name="Textplatzhalter 2"/>
          <p:cNvSpPr>
            <a:spLocks noGrp="1"/>
          </p:cNvSpPr>
          <p:nvPr>
            <p:ph type="body" sz="quarter" idx="12"/>
          </p:nvPr>
        </p:nvSpPr>
        <p:spPr>
          <a:xfrm>
            <a:off x="356615" y="852616"/>
            <a:ext cx="8105395" cy="5412259"/>
          </a:xfrm>
        </p:spPr>
        <p:txBody>
          <a:bodyPr/>
          <a:lstStyle/>
          <a:p>
            <a:pPr>
              <a:spcBef>
                <a:spcPts val="800"/>
              </a:spcBef>
            </a:pPr>
            <a:r>
              <a:rPr lang="en-US" b="1" dirty="0">
                <a:latin typeface="Cambria" panose="02040503050406030204" pitchFamily="18" charset="0"/>
              </a:rPr>
              <a:t>Fiscal transfers:</a:t>
            </a:r>
          </a:p>
          <a:p>
            <a:pPr marL="342900" indent="-342900">
              <a:spcBef>
                <a:spcPts val="800"/>
              </a:spcBef>
              <a:buFont typeface="Arial" panose="020B0604020202020204" pitchFamily="34" charset="0"/>
              <a:buChar char="•"/>
            </a:pPr>
            <a:r>
              <a:rPr lang="en-US" dirty="0">
                <a:latin typeface="Cambria" panose="02040503050406030204" pitchFamily="18" charset="0"/>
              </a:rPr>
              <a:t>up until the debt crisis, there was no transfer system in the EU;</a:t>
            </a:r>
          </a:p>
          <a:p>
            <a:pPr marL="342900" indent="-342900">
              <a:spcBef>
                <a:spcPts val="800"/>
              </a:spcBef>
              <a:buFont typeface="Arial" panose="020B0604020202020204" pitchFamily="34" charset="0"/>
              <a:buChar char="•"/>
            </a:pPr>
            <a:r>
              <a:rPr lang="en-US" dirty="0">
                <a:latin typeface="Cambria" panose="02040503050406030204" pitchFamily="18" charset="0"/>
              </a:rPr>
              <a:t>EU budget is small (slightly above 1% of GDP) and almost entirely spent on operating expenses, CAP, and Structural Funds;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crisis led to the creation of the European Financial Stability Fund (EFSF), transformed into the European Stability Mechanism (ESM</a:t>
            </a:r>
            <a:r>
              <a:rPr lang="en-US" dirty="0" smtClean="0">
                <a:solidFill>
                  <a:srgbClr val="FF0000"/>
                </a:solidFill>
                <a:latin typeface="Cambria" panose="02040503050406030204" pitchFamily="18" charset="0"/>
              </a:rPr>
              <a:t>).</a:t>
            </a:r>
          </a:p>
          <a:p>
            <a:pPr marL="342900" indent="-342900">
              <a:spcBef>
                <a:spcPts val="800"/>
              </a:spcBef>
              <a:buFont typeface="Arial" panose="020B0604020202020204" pitchFamily="34" charset="0"/>
              <a:buChar char="•"/>
            </a:pPr>
            <a:r>
              <a:rPr lang="en-US" b="1" i="1" dirty="0" smtClean="0">
                <a:solidFill>
                  <a:srgbClr val="FF0000"/>
                </a:solidFill>
                <a:latin typeface="Cambria" panose="02040503050406030204" pitchFamily="18" charset="0"/>
              </a:rPr>
              <a:t>Now, the </a:t>
            </a:r>
            <a:r>
              <a:rPr lang="en-US" b="1" i="1" dirty="0" err="1" smtClean="0">
                <a:solidFill>
                  <a:srgbClr val="FF0000"/>
                </a:solidFill>
                <a:latin typeface="Cambria" panose="02040503050406030204" pitchFamily="18" charset="0"/>
              </a:rPr>
              <a:t>NextGenerationEU</a:t>
            </a:r>
            <a:r>
              <a:rPr lang="en-US" b="1" i="1" dirty="0" smtClean="0">
                <a:solidFill>
                  <a:srgbClr val="FF0000"/>
                </a:solidFill>
                <a:latin typeface="Cambria" panose="02040503050406030204" pitchFamily="18" charset="0"/>
              </a:rPr>
              <a:t> and the issuance of green bonds (more related to solidarity)</a:t>
            </a:r>
            <a:endParaRPr lang="en-US" b="1" i="1" dirty="0">
              <a:solidFill>
                <a:srgbClr val="FF0000"/>
              </a:solidFill>
              <a:latin typeface="Cambria" panose="02040503050406030204" pitchFamily="18" charset="0"/>
            </a:endParaRPr>
          </a:p>
          <a:p>
            <a:pPr>
              <a:spcBef>
                <a:spcPts val="800"/>
              </a:spcBef>
            </a:pPr>
            <a:endParaRPr lang="en-US" dirty="0">
              <a:latin typeface="Cambria" panose="02040503050406030204" pitchFamily="18" charset="0"/>
            </a:endParaRPr>
          </a:p>
          <a:p>
            <a:pPr>
              <a:spcBef>
                <a:spcPts val="800"/>
              </a:spcBef>
            </a:pPr>
            <a:r>
              <a:rPr lang="en-US" b="1" dirty="0">
                <a:latin typeface="Cambria" panose="02040503050406030204" pitchFamily="18" charset="0"/>
              </a:rPr>
              <a:t>Homogeneous preferences:</a:t>
            </a:r>
          </a:p>
          <a:p>
            <a:pPr marL="342900" indent="-342900">
              <a:spcBef>
                <a:spcPts val="800"/>
              </a:spcBef>
              <a:buFont typeface="Arial" panose="020B0604020202020204" pitchFamily="34" charset="0"/>
              <a:buChar char="•"/>
            </a:pPr>
            <a:r>
              <a:rPr lang="en-US" dirty="0">
                <a:latin typeface="Cambria" panose="02040503050406030204" pitchFamily="18" charset="0"/>
              </a:rPr>
              <a:t>based on past inflation rates, </a:t>
            </a:r>
            <a:r>
              <a:rPr lang="en-US" dirty="0">
                <a:solidFill>
                  <a:srgbClr val="FF0000"/>
                </a:solidFill>
                <a:latin typeface="Cambria" panose="02040503050406030204" pitchFamily="18" charset="0"/>
              </a:rPr>
              <a:t>it does not seem that country share similar views on monetary policy</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similar story when looking at public debts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there remains </a:t>
            </a:r>
            <a:r>
              <a:rPr lang="en-US" dirty="0">
                <a:solidFill>
                  <a:srgbClr val="FF0000"/>
                </a:solidFill>
                <a:latin typeface="Cambria" panose="02040503050406030204" pitchFamily="18" charset="0"/>
              </a:rPr>
              <a:t>some heterogeneity among national preferences</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22</a:t>
            </a:fld>
            <a:endParaRPr lang="en-US" dirty="0"/>
          </a:p>
        </p:txBody>
      </p:sp>
    </p:spTree>
    <p:extLst>
      <p:ext uri="{BB962C8B-B14F-4D97-AF65-F5344CB8AC3E}">
        <p14:creationId xmlns:p14="http://schemas.microsoft.com/office/powerpoint/2010/main" val="399952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endParaRPr lang="de-DE" dirty="0"/>
          </a:p>
        </p:txBody>
      </p:sp>
      <p:sp>
        <p:nvSpPr>
          <p:cNvPr id="3" name="Textplatzhalter 2"/>
          <p:cNvSpPr>
            <a:spLocks noGrp="1"/>
          </p:cNvSpPr>
          <p:nvPr>
            <p:ph type="body" sz="quarter" idx="12"/>
          </p:nvPr>
        </p:nvSpPr>
        <p:spPr>
          <a:xfrm>
            <a:off x="418399" y="796011"/>
            <a:ext cx="6995636" cy="545833"/>
          </a:xfrm>
        </p:spPr>
        <p:txBody>
          <a:bodyPr/>
          <a:lstStyle/>
          <a:p>
            <a:pPr>
              <a:spcBef>
                <a:spcPts val="800"/>
              </a:spcBef>
            </a:pPr>
            <a:r>
              <a:rPr lang="en-US" dirty="0">
                <a:latin typeface="Cambria" panose="02040503050406030204" pitchFamily="18" charset="0"/>
              </a:rPr>
              <a:t>Solidarity vs. nationalism = feeling European? (2018)</a:t>
            </a: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671" y="1260389"/>
            <a:ext cx="5028189" cy="492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9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r>
              <a:rPr lang="en-US" dirty="0" smtClean="0"/>
              <a:t>? (2)</a:t>
            </a:r>
            <a:endParaRPr lang="de-DE" dirty="0"/>
          </a:p>
        </p:txBody>
      </p:sp>
      <p:sp>
        <p:nvSpPr>
          <p:cNvPr id="3" name="Textplatzhalter 2"/>
          <p:cNvSpPr>
            <a:spLocks noGrp="1"/>
          </p:cNvSpPr>
          <p:nvPr>
            <p:ph type="body" sz="quarter" idx="12"/>
          </p:nvPr>
        </p:nvSpPr>
        <p:spPr>
          <a:xfrm>
            <a:off x="418399" y="796011"/>
            <a:ext cx="6995636" cy="545833"/>
          </a:xfrm>
        </p:spPr>
        <p:txBody>
          <a:bodyPr/>
          <a:lstStyle/>
          <a:p>
            <a:pPr>
              <a:spcBef>
                <a:spcPts val="800"/>
              </a:spcBef>
            </a:pPr>
            <a:r>
              <a:rPr lang="en-US" dirty="0" smtClean="0">
                <a:latin typeface="Cambria" panose="02040503050406030204" pitchFamily="18" charset="0"/>
              </a:rPr>
              <a:t>Eurobarometer (Spring 2021)</a:t>
            </a:r>
            <a:endParaRPr lang="en-US" dirty="0">
              <a:latin typeface="Cambria" panose="02040503050406030204" pitchFamily="18" charset="0"/>
            </a:endParaRP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14" y="1383826"/>
            <a:ext cx="8531526" cy="412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4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r>
              <a:rPr lang="en-US" dirty="0" smtClean="0"/>
              <a:t>? (3)</a:t>
            </a:r>
            <a:endParaRPr lang="de-DE" dirty="0"/>
          </a:p>
        </p:txBody>
      </p:sp>
      <p:sp>
        <p:nvSpPr>
          <p:cNvPr id="3" name="Textplatzhalter 2"/>
          <p:cNvSpPr>
            <a:spLocks noGrp="1"/>
          </p:cNvSpPr>
          <p:nvPr>
            <p:ph type="body" sz="quarter" idx="12"/>
          </p:nvPr>
        </p:nvSpPr>
        <p:spPr>
          <a:xfrm>
            <a:off x="418399" y="796011"/>
            <a:ext cx="6995636" cy="545833"/>
          </a:xfrm>
        </p:spPr>
        <p:txBody>
          <a:bodyPr/>
          <a:lstStyle/>
          <a:p>
            <a:pPr>
              <a:spcBef>
                <a:spcPts val="800"/>
              </a:spcBef>
            </a:pPr>
            <a:r>
              <a:rPr lang="en-US" dirty="0" smtClean="0">
                <a:latin typeface="Cambria" panose="02040503050406030204" pitchFamily="18" charset="0"/>
              </a:rPr>
              <a:t>Eurobarometer (Winter 2021-2022)</a:t>
            </a:r>
            <a:endParaRPr lang="en-US" dirty="0">
              <a:latin typeface="Cambria" panose="02040503050406030204" pitchFamily="18" charset="0"/>
            </a:endParaRP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25</a:t>
            </a:fld>
            <a:endParaRPr lang="en-US" dirty="0"/>
          </a:p>
        </p:txBody>
      </p:sp>
      <p:pic>
        <p:nvPicPr>
          <p:cNvPr id="6" name="Immagine 5"/>
          <p:cNvPicPr>
            <a:picLocks noChangeAspect="1"/>
          </p:cNvPicPr>
          <p:nvPr/>
        </p:nvPicPr>
        <p:blipFill>
          <a:blip r:embed="rId2"/>
          <a:stretch>
            <a:fillRect/>
          </a:stretch>
        </p:blipFill>
        <p:spPr>
          <a:xfrm>
            <a:off x="356615" y="1618971"/>
            <a:ext cx="8395206" cy="3569046"/>
          </a:xfrm>
          <a:prstGeom prst="rect">
            <a:avLst/>
          </a:prstGeom>
        </p:spPr>
      </p:pic>
    </p:spTree>
    <p:extLst>
      <p:ext uri="{BB962C8B-B14F-4D97-AF65-F5344CB8AC3E}">
        <p14:creationId xmlns:p14="http://schemas.microsoft.com/office/powerpoint/2010/main" val="2229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r>
              <a:rPr lang="en-US" dirty="0" smtClean="0"/>
              <a:t>? (4)</a:t>
            </a:r>
            <a:endParaRPr lang="de-DE" dirty="0"/>
          </a:p>
        </p:txBody>
      </p:sp>
      <p:sp>
        <p:nvSpPr>
          <p:cNvPr id="3" name="Textplatzhalter 2"/>
          <p:cNvSpPr>
            <a:spLocks noGrp="1"/>
          </p:cNvSpPr>
          <p:nvPr>
            <p:ph type="body" sz="quarter" idx="12"/>
          </p:nvPr>
        </p:nvSpPr>
        <p:spPr>
          <a:xfrm>
            <a:off x="418399" y="796011"/>
            <a:ext cx="6995636" cy="545833"/>
          </a:xfrm>
        </p:spPr>
        <p:txBody>
          <a:bodyPr/>
          <a:lstStyle/>
          <a:p>
            <a:pPr>
              <a:spcBef>
                <a:spcPts val="800"/>
              </a:spcBef>
            </a:pPr>
            <a:r>
              <a:rPr lang="en-US" dirty="0" smtClean="0">
                <a:latin typeface="Cambria" panose="02040503050406030204" pitchFamily="18" charset="0"/>
              </a:rPr>
              <a:t>Eurobarometer (Spring 2023)</a:t>
            </a:r>
            <a:endParaRPr lang="en-US" dirty="0">
              <a:latin typeface="Cambria" panose="02040503050406030204" pitchFamily="18" charset="0"/>
            </a:endParaRP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26</a:t>
            </a:fld>
            <a:endParaRPr lang="en-US" dirty="0"/>
          </a:p>
        </p:txBody>
      </p:sp>
      <p:pic>
        <p:nvPicPr>
          <p:cNvPr id="7" name="Immagine 6"/>
          <p:cNvPicPr>
            <a:picLocks noChangeAspect="1"/>
          </p:cNvPicPr>
          <p:nvPr/>
        </p:nvPicPr>
        <p:blipFill>
          <a:blip r:embed="rId2"/>
          <a:stretch>
            <a:fillRect/>
          </a:stretch>
        </p:blipFill>
        <p:spPr>
          <a:xfrm>
            <a:off x="182880" y="1341844"/>
            <a:ext cx="8863584" cy="4558415"/>
          </a:xfrm>
          <a:prstGeom prst="rect">
            <a:avLst/>
          </a:prstGeom>
        </p:spPr>
      </p:pic>
    </p:spTree>
    <p:extLst>
      <p:ext uri="{BB962C8B-B14F-4D97-AF65-F5344CB8AC3E}">
        <p14:creationId xmlns:p14="http://schemas.microsoft.com/office/powerpoint/2010/main" val="330198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r>
              <a:rPr lang="en-US" dirty="0" smtClean="0"/>
              <a:t>? (5)</a:t>
            </a:r>
            <a:endParaRPr lang="de-DE" dirty="0"/>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27</a:t>
            </a:fld>
            <a:endParaRPr lang="en-US" dirty="0"/>
          </a:p>
        </p:txBody>
      </p:sp>
      <p:pic>
        <p:nvPicPr>
          <p:cNvPr id="7" name="Immagine 6"/>
          <p:cNvPicPr>
            <a:picLocks noChangeAspect="1"/>
          </p:cNvPicPr>
          <p:nvPr/>
        </p:nvPicPr>
        <p:blipFill>
          <a:blip r:embed="rId2"/>
          <a:stretch>
            <a:fillRect/>
          </a:stretch>
        </p:blipFill>
        <p:spPr>
          <a:xfrm>
            <a:off x="886828" y="782053"/>
            <a:ext cx="6136798" cy="5611228"/>
          </a:xfrm>
          <a:prstGeom prst="rect">
            <a:avLst/>
          </a:prstGeom>
        </p:spPr>
      </p:pic>
    </p:spTree>
    <p:extLst>
      <p:ext uri="{BB962C8B-B14F-4D97-AF65-F5344CB8AC3E}">
        <p14:creationId xmlns:p14="http://schemas.microsoft.com/office/powerpoint/2010/main" val="3912188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r>
              <a:rPr lang="en-US" dirty="0" smtClean="0"/>
              <a:t>? (6)</a:t>
            </a:r>
            <a:endParaRPr lang="de-DE" dirty="0"/>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28</a:t>
            </a:fld>
            <a:endParaRPr lang="en-US" dirty="0"/>
          </a:p>
        </p:txBody>
      </p:sp>
      <p:pic>
        <p:nvPicPr>
          <p:cNvPr id="3" name="Immagine 2"/>
          <p:cNvPicPr>
            <a:picLocks noChangeAspect="1"/>
          </p:cNvPicPr>
          <p:nvPr/>
        </p:nvPicPr>
        <p:blipFill>
          <a:blip r:embed="rId2"/>
          <a:stretch>
            <a:fillRect/>
          </a:stretch>
        </p:blipFill>
        <p:spPr>
          <a:xfrm>
            <a:off x="356615" y="1737360"/>
            <a:ext cx="8322785" cy="3627310"/>
          </a:xfrm>
          <a:prstGeom prst="rect">
            <a:avLst/>
          </a:prstGeom>
        </p:spPr>
      </p:pic>
    </p:spTree>
    <p:extLst>
      <p:ext uri="{BB962C8B-B14F-4D97-AF65-F5344CB8AC3E}">
        <p14:creationId xmlns:p14="http://schemas.microsoft.com/office/powerpoint/2010/main" val="1239520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Is Europe an optimum currency area?</a:t>
            </a:r>
            <a:endParaRPr lang="de-DE" dirty="0"/>
          </a:p>
        </p:txBody>
      </p:sp>
      <p:sp>
        <p:nvSpPr>
          <p:cNvPr id="3" name="Textplatzhalter 2"/>
          <p:cNvSpPr>
            <a:spLocks noGrp="1"/>
          </p:cNvSpPr>
          <p:nvPr>
            <p:ph type="body" sz="quarter" idx="12"/>
          </p:nvPr>
        </p:nvSpPr>
        <p:spPr>
          <a:xfrm>
            <a:off x="503788" y="955473"/>
            <a:ext cx="8221112" cy="5450442"/>
          </a:xfrm>
        </p:spPr>
        <p:txBody>
          <a:bodyPr/>
          <a:lstStyle/>
          <a:p>
            <a:pPr>
              <a:spcBef>
                <a:spcPts val="800"/>
              </a:spcBef>
            </a:pPr>
            <a:r>
              <a:rPr lang="en-US" dirty="0">
                <a:latin typeface="Cambria" panose="02040503050406030204" pitchFamily="18" charset="0"/>
              </a:rPr>
              <a:t>So, is Europe an optimum currency area? Mixed performance:</a:t>
            </a:r>
          </a:p>
          <a:p>
            <a:pPr>
              <a:spcBef>
                <a:spcPts val="800"/>
              </a:spcBef>
            </a:pPr>
            <a:endParaRPr lang="en-US" dirty="0">
              <a:latin typeface="Cambria" panose="02040503050406030204" pitchFamily="18" charset="0"/>
            </a:endParaRPr>
          </a:p>
          <a:p>
            <a:pPr>
              <a:spcBef>
                <a:spcPts val="800"/>
              </a:spcBef>
            </a:pPr>
            <a:endParaRPr lang="en-US" dirty="0">
              <a:latin typeface="Cambria" panose="02040503050406030204" pitchFamily="18" charset="0"/>
            </a:endParaRPr>
          </a:p>
          <a:p>
            <a:pPr>
              <a:spcBef>
                <a:spcPts val="800"/>
              </a:spcBef>
            </a:pPr>
            <a:endParaRPr lang="en-US" dirty="0">
              <a:latin typeface="Cambria" panose="02040503050406030204" pitchFamily="18" charset="0"/>
            </a:endParaRPr>
          </a:p>
          <a:p>
            <a:pPr>
              <a:spcBef>
                <a:spcPts val="800"/>
              </a:spcBef>
            </a:pPr>
            <a:endParaRPr lang="en-US" dirty="0">
              <a:latin typeface="Cambria" panose="02040503050406030204" pitchFamily="18" charset="0"/>
            </a:endParaRPr>
          </a:p>
          <a:p>
            <a:pPr>
              <a:spcBef>
                <a:spcPts val="800"/>
              </a:spcBef>
            </a:pPr>
            <a:endParaRPr lang="en-US" dirty="0">
              <a:latin typeface="Cambria" panose="02040503050406030204" pitchFamily="18" charset="0"/>
            </a:endParaRPr>
          </a:p>
          <a:p>
            <a:pPr>
              <a:spcBef>
                <a:spcPts val="800"/>
              </a:spcBef>
            </a:pPr>
            <a:r>
              <a:rPr lang="en-US" dirty="0" smtClean="0">
                <a:latin typeface="Cambria" panose="02040503050406030204" pitchFamily="18" charset="0"/>
              </a:rPr>
              <a:t>                                                                                                                          COVID-19?</a:t>
            </a:r>
            <a:endParaRPr lang="en-US" dirty="0">
              <a:latin typeface="Cambria" panose="02040503050406030204" pitchFamily="18" charset="0"/>
            </a:endParaRPr>
          </a:p>
          <a:p>
            <a:pPr>
              <a:spcBef>
                <a:spcPts val="800"/>
              </a:spcBef>
            </a:pPr>
            <a:endParaRPr lang="en-US" dirty="0">
              <a:latin typeface="Cambria" panose="02040503050406030204" pitchFamily="18" charset="0"/>
            </a:endParaRPr>
          </a:p>
          <a:p>
            <a:pPr marL="358775" indent="-358775">
              <a:spcBef>
                <a:spcPts val="800"/>
              </a:spcBef>
            </a:pPr>
            <a:r>
              <a:rPr lang="en-US" dirty="0">
                <a:latin typeface="Cambria" panose="02040503050406030204" pitchFamily="18" charset="0"/>
              </a:rPr>
              <a:t>→ The </a:t>
            </a:r>
            <a:r>
              <a:rPr lang="en-US" dirty="0">
                <a:solidFill>
                  <a:srgbClr val="FF0000"/>
                </a:solidFill>
                <a:latin typeface="Cambria" panose="02040503050406030204" pitchFamily="18" charset="0"/>
              </a:rPr>
              <a:t>OCA criteria themselves are not clear-cut</a:t>
            </a:r>
            <a:r>
              <a:rPr lang="en-US" dirty="0">
                <a:latin typeface="Cambria" panose="02040503050406030204" pitchFamily="18" charset="0"/>
              </a:rPr>
              <a:t>. They are unlikely to be entirely satisfied or entirely violated. </a:t>
            </a:r>
          </a:p>
          <a:p>
            <a:pPr marL="358775" indent="-358775">
              <a:spcBef>
                <a:spcPts val="800"/>
              </a:spcBef>
            </a:pPr>
            <a:r>
              <a:rPr lang="en-US" dirty="0">
                <a:latin typeface="Cambria" panose="02040503050406030204" pitchFamily="18" charset="0"/>
              </a:rPr>
              <a:t>→ Ultimately, </a:t>
            </a:r>
            <a:r>
              <a:rPr lang="en-US" dirty="0">
                <a:solidFill>
                  <a:srgbClr val="FF0000"/>
                </a:solidFill>
                <a:latin typeface="Cambria" panose="02040503050406030204" pitchFamily="18" charset="0"/>
              </a:rPr>
              <a:t>the economic case is undecided</a:t>
            </a:r>
            <a:r>
              <a:rPr lang="en-US" dirty="0">
                <a:latin typeface="Cambria" panose="02040503050406030204" pitchFamily="18" charset="0"/>
              </a:rPr>
              <a:t>, and the decision to create the monetary union must rest on political considerations.</a:t>
            </a:r>
          </a:p>
          <a:p>
            <a:pPr marL="358775" indent="-358775">
              <a:spcBef>
                <a:spcPts val="800"/>
              </a:spcBef>
            </a:pPr>
            <a:r>
              <a:rPr lang="en-US" dirty="0">
                <a:latin typeface="Cambria" panose="02040503050406030204" pitchFamily="18" charset="0"/>
              </a:rPr>
              <a:t>→ The </a:t>
            </a:r>
            <a:r>
              <a:rPr lang="en-US" smtClean="0">
                <a:latin typeface="Cambria" panose="02040503050406030204" pitchFamily="18" charset="0"/>
              </a:rPr>
              <a:t>sovereign crises </a:t>
            </a:r>
            <a:r>
              <a:rPr lang="en-US" dirty="0">
                <a:latin typeface="Cambria" panose="02040503050406030204" pitchFamily="18" charset="0"/>
              </a:rPr>
              <a:t>reminds that </a:t>
            </a:r>
            <a:r>
              <a:rPr lang="en-US" dirty="0">
                <a:solidFill>
                  <a:srgbClr val="FF0000"/>
                </a:solidFill>
                <a:latin typeface="Cambria" panose="02040503050406030204" pitchFamily="18" charset="0"/>
              </a:rPr>
              <a:t>asymmetric shocks do happen and that they can be painful</a:t>
            </a:r>
            <a:r>
              <a:rPr lang="en-US" dirty="0">
                <a:latin typeface="Cambria" panose="02040503050406030204" pitchFamily="18" charset="0"/>
              </a:rPr>
              <a:t>. </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29</a:t>
            </a:fld>
            <a:endParaRPr lang="en-US" dirty="0"/>
          </a:p>
        </p:txBody>
      </p:sp>
      <p:pic>
        <p:nvPicPr>
          <p:cNvPr id="8" name="Picture 7">
            <a:extLst>
              <a:ext uri="{FF2B5EF4-FFF2-40B4-BE49-F238E27FC236}">
                <a16:creationId xmlns:a16="http://schemas.microsoft.com/office/drawing/2014/main" id="{BEC22436-419B-4639-8CA1-62AF9D195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496" y="1381125"/>
            <a:ext cx="4169007" cy="2852736"/>
          </a:xfrm>
          <a:prstGeom prst="rect">
            <a:avLst/>
          </a:prstGeom>
        </p:spPr>
      </p:pic>
      <p:sp>
        <p:nvSpPr>
          <p:cNvPr id="6" name="Freccia a destra 5"/>
          <p:cNvSpPr/>
          <p:nvPr/>
        </p:nvSpPr>
        <p:spPr>
          <a:xfrm rot="838373">
            <a:off x="6638634" y="3283896"/>
            <a:ext cx="767245" cy="2476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20089433">
            <a:off x="6643040" y="3795021"/>
            <a:ext cx="877538" cy="2560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672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Benefits of a currency area</a:t>
            </a:r>
            <a:endParaRPr lang="de-DE" dirty="0"/>
          </a:p>
        </p:txBody>
      </p:sp>
      <p:sp>
        <p:nvSpPr>
          <p:cNvPr id="3" name="Textplatzhalter 2"/>
          <p:cNvSpPr>
            <a:spLocks noGrp="1"/>
          </p:cNvSpPr>
          <p:nvPr>
            <p:ph type="body" sz="quarter" idx="12"/>
          </p:nvPr>
        </p:nvSpPr>
        <p:spPr>
          <a:xfrm>
            <a:off x="356615" y="887732"/>
            <a:ext cx="8516302" cy="5311140"/>
          </a:xfrm>
        </p:spPr>
        <p:txBody>
          <a:bodyPr>
            <a:normAutofit lnSpcReduction="10000"/>
          </a:bodyPr>
          <a:lstStyle/>
          <a:p>
            <a:pPr marL="449263" indent="-449263">
              <a:spcBef>
                <a:spcPts val="800"/>
              </a:spcBef>
            </a:pPr>
            <a:r>
              <a:rPr lang="en-US" sz="1800" dirty="0">
                <a:latin typeface="Cambria" panose="02040503050406030204" pitchFamily="18" charset="0"/>
              </a:rPr>
              <a:t>(1)	</a:t>
            </a:r>
            <a:r>
              <a:rPr lang="en-US" sz="1800" dirty="0">
                <a:solidFill>
                  <a:srgbClr val="FF0000"/>
                </a:solidFill>
                <a:latin typeface="Cambria" panose="02040503050406030204" pitchFamily="18" charset="0"/>
              </a:rPr>
              <a:t>Elimination of transaction costs</a:t>
            </a:r>
            <a:r>
              <a:rPr lang="en-US" sz="1800" dirty="0">
                <a:latin typeface="Cambria" panose="02040503050406030204" pitchFamily="18" charset="0"/>
              </a:rPr>
              <a:t>:</a:t>
            </a:r>
          </a:p>
          <a:p>
            <a:pPr marL="715963" lvl="1" indent="-266700"/>
            <a:r>
              <a:rPr lang="en-US" sz="1800" dirty="0">
                <a:latin typeface="Cambria" panose="02040503050406030204" pitchFamily="18" charset="0"/>
              </a:rPr>
              <a:t>If you started with one EU currency and exchanged it successively in all the currencies of the EU (before the Euro) and then exchanged it back into the initial currency, you would get less than 50% of the initial amount! </a:t>
            </a:r>
          </a:p>
          <a:p>
            <a:pPr marL="457200" indent="-457200">
              <a:spcBef>
                <a:spcPts val="800"/>
              </a:spcBef>
              <a:buAutoNum type="arabicParenBoth" startAt="2"/>
            </a:pPr>
            <a:r>
              <a:rPr lang="en-US" sz="1800" dirty="0">
                <a:solidFill>
                  <a:srgbClr val="FF0000"/>
                </a:solidFill>
                <a:latin typeface="Cambria" panose="02040503050406030204" pitchFamily="18" charset="0"/>
              </a:rPr>
              <a:t>Price transparency</a:t>
            </a:r>
          </a:p>
          <a:p>
            <a:pPr marL="715963" lvl="1" indent="-266700"/>
            <a:r>
              <a:rPr lang="en-US" sz="1800" dirty="0">
                <a:latin typeface="Cambria" panose="02040503050406030204" pitchFamily="18" charset="0"/>
              </a:rPr>
              <a:t>Prices become directly comparable across countries and intensified competition;</a:t>
            </a:r>
          </a:p>
          <a:p>
            <a:pPr marL="715963" lvl="1" indent="-266700"/>
            <a:r>
              <a:rPr lang="en-US" sz="1800" dirty="0">
                <a:latin typeface="Cambria" panose="02040503050406030204" pitchFamily="18" charset="0"/>
              </a:rPr>
              <a:t>transparency and competition also affect wage-setting.</a:t>
            </a:r>
          </a:p>
          <a:p>
            <a:pPr marL="449263" indent="-449263">
              <a:spcBef>
                <a:spcPts val="800"/>
              </a:spcBef>
            </a:pPr>
            <a:r>
              <a:rPr lang="en-US" sz="1800" dirty="0">
                <a:latin typeface="Cambria" panose="02040503050406030204" pitchFamily="18" charset="0"/>
              </a:rPr>
              <a:t>(3)	</a:t>
            </a:r>
            <a:r>
              <a:rPr lang="en-US" sz="1800" dirty="0">
                <a:solidFill>
                  <a:srgbClr val="FF0000"/>
                </a:solidFill>
                <a:latin typeface="Cambria" panose="02040503050406030204" pitchFamily="18" charset="0"/>
              </a:rPr>
              <a:t>Uncertainty</a:t>
            </a:r>
          </a:p>
          <a:p>
            <a:pPr marL="715963" lvl="1" indent="-266700"/>
            <a:r>
              <a:rPr lang="en-US" sz="1800" dirty="0">
                <a:latin typeface="Cambria" panose="02040503050406030204" pitchFamily="18" charset="0"/>
              </a:rPr>
              <a:t>Elimination of exchange rate risk (for trade transactions and FDI) = less uncertainty.</a:t>
            </a:r>
          </a:p>
          <a:p>
            <a:pPr marL="457200" indent="-457200">
              <a:spcBef>
                <a:spcPts val="800"/>
              </a:spcBef>
              <a:buAutoNum type="arabicParenBoth" startAt="4"/>
            </a:pPr>
            <a:r>
              <a:rPr lang="en-US" sz="1800" dirty="0">
                <a:solidFill>
                  <a:srgbClr val="FF0000"/>
                </a:solidFill>
                <a:latin typeface="Cambria" panose="02040503050406030204" pitchFamily="18" charset="0"/>
              </a:rPr>
              <a:t>Intensified trade</a:t>
            </a:r>
          </a:p>
          <a:p>
            <a:pPr marL="715963" indent="-266700">
              <a:spcBef>
                <a:spcPts val="800"/>
              </a:spcBef>
              <a:buFont typeface="Arial" panose="020B0604020202020204" pitchFamily="34" charset="0"/>
              <a:buChar char="•"/>
            </a:pPr>
            <a:r>
              <a:rPr lang="en-US" sz="1800" dirty="0">
                <a:latin typeface="Cambria" panose="02040503050406030204" pitchFamily="18" charset="0"/>
              </a:rPr>
              <a:t>Common currency eliminates a number </a:t>
            </a:r>
            <a:r>
              <a:rPr lang="en-US" sz="1800" dirty="0" smtClean="0">
                <a:latin typeface="Cambria" panose="02040503050406030204" pitchFamily="18" charset="0"/>
              </a:rPr>
              <a:t>of barriers (thanks to increased competition)</a:t>
            </a:r>
            <a:endParaRPr lang="en-US" sz="1800" dirty="0">
              <a:latin typeface="Cambria" panose="02040503050406030204" pitchFamily="18" charset="0"/>
            </a:endParaRPr>
          </a:p>
          <a:p>
            <a:pPr marL="449263" indent="-449263">
              <a:spcBef>
                <a:spcPts val="800"/>
              </a:spcBef>
            </a:pPr>
            <a:r>
              <a:rPr lang="en-US" sz="1800" dirty="0">
                <a:latin typeface="Cambria" panose="02040503050406030204" pitchFamily="18" charset="0"/>
              </a:rPr>
              <a:t>(5)	</a:t>
            </a:r>
            <a:r>
              <a:rPr lang="de-DE" sz="1800" dirty="0">
                <a:latin typeface="Cambria" panose="02040503050406030204" pitchFamily="18" charset="0"/>
              </a:rPr>
              <a:t> </a:t>
            </a:r>
            <a:r>
              <a:rPr lang="de-DE" sz="1800" dirty="0">
                <a:solidFill>
                  <a:srgbClr val="FF0000"/>
                </a:solidFill>
                <a:latin typeface="Cambria" panose="02040503050406030204" pitchFamily="18" charset="0"/>
              </a:rPr>
              <a:t>Quality </a:t>
            </a:r>
            <a:r>
              <a:rPr lang="de-DE" sz="1800" dirty="0" err="1">
                <a:solidFill>
                  <a:srgbClr val="FF0000"/>
                </a:solidFill>
                <a:latin typeface="Cambria" panose="02040503050406030204" pitchFamily="18" charset="0"/>
              </a:rPr>
              <a:t>of</a:t>
            </a:r>
            <a:r>
              <a:rPr lang="de-DE" sz="1800" dirty="0">
                <a:solidFill>
                  <a:srgbClr val="FF0000"/>
                </a:solidFill>
                <a:latin typeface="Cambria" panose="02040503050406030204" pitchFamily="18" charset="0"/>
              </a:rPr>
              <a:t> </a:t>
            </a:r>
            <a:r>
              <a:rPr lang="de-DE" sz="1800" dirty="0" err="1">
                <a:solidFill>
                  <a:srgbClr val="FF0000"/>
                </a:solidFill>
                <a:latin typeface="Cambria" panose="02040503050406030204" pitchFamily="18" charset="0"/>
              </a:rPr>
              <a:t>monetary</a:t>
            </a:r>
            <a:r>
              <a:rPr lang="de-DE" sz="1800" dirty="0">
                <a:solidFill>
                  <a:srgbClr val="FF0000"/>
                </a:solidFill>
                <a:latin typeface="Cambria" panose="02040503050406030204" pitchFamily="18" charset="0"/>
              </a:rPr>
              <a:t> </a:t>
            </a:r>
            <a:r>
              <a:rPr lang="de-DE" sz="1800" dirty="0" err="1">
                <a:solidFill>
                  <a:srgbClr val="FF0000"/>
                </a:solidFill>
                <a:latin typeface="Cambria" panose="02040503050406030204" pitchFamily="18" charset="0"/>
              </a:rPr>
              <a:t>policy</a:t>
            </a:r>
            <a:endParaRPr lang="en-US" sz="1800" dirty="0">
              <a:solidFill>
                <a:srgbClr val="FF0000"/>
              </a:solidFill>
              <a:latin typeface="Cambria" panose="02040503050406030204" pitchFamily="18" charset="0"/>
            </a:endParaRPr>
          </a:p>
          <a:p>
            <a:pPr marL="715963" indent="-266700">
              <a:spcBef>
                <a:spcPts val="800"/>
              </a:spcBef>
              <a:buFont typeface="Arial" panose="020B0604020202020204" pitchFamily="34" charset="0"/>
              <a:buChar char="•"/>
            </a:pPr>
            <a:r>
              <a:rPr lang="en-US" sz="1800" dirty="0">
                <a:latin typeface="Cambria" panose="02040503050406030204" pitchFamily="18" charset="0"/>
              </a:rPr>
              <a:t>More independent central bank and better quality of monetary policy.</a:t>
            </a:r>
          </a:p>
          <a:p>
            <a:pPr marL="342900" indent="-342900">
              <a:spcBef>
                <a:spcPts val="800"/>
              </a:spcBef>
              <a:buFont typeface="Arial" panose="020B0604020202020204" pitchFamily="34" charset="0"/>
              <a:buChar char="•"/>
            </a:pPr>
            <a:endParaRPr lang="de-DE"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a:t>
            </a:fld>
            <a:endParaRPr lang="en-US" dirty="0"/>
          </a:p>
        </p:txBody>
      </p:sp>
    </p:spTree>
    <p:extLst>
      <p:ext uri="{BB962C8B-B14F-4D97-AF65-F5344CB8AC3E}">
        <p14:creationId xmlns:p14="http://schemas.microsoft.com/office/powerpoint/2010/main" val="226628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286389" cy="822960"/>
          </a:xfrm>
        </p:spPr>
        <p:txBody>
          <a:bodyPr/>
          <a:lstStyle/>
          <a:p>
            <a:r>
              <a:rPr lang="en-US" dirty="0"/>
              <a:t>Is Europe becoming an optimum currency area?</a:t>
            </a:r>
            <a:endParaRPr lang="de-DE" dirty="0"/>
          </a:p>
        </p:txBody>
      </p:sp>
      <p:sp>
        <p:nvSpPr>
          <p:cNvPr id="3" name="Textplatzhalter 2"/>
          <p:cNvSpPr>
            <a:spLocks noGrp="1"/>
          </p:cNvSpPr>
          <p:nvPr>
            <p:ph type="body" sz="quarter" idx="12"/>
          </p:nvPr>
        </p:nvSpPr>
        <p:spPr>
          <a:xfrm>
            <a:off x="356615" y="1097281"/>
            <a:ext cx="8516875" cy="4884954"/>
          </a:xfrm>
        </p:spPr>
        <p:txBody>
          <a:bodyPr/>
          <a:lstStyle/>
          <a:p>
            <a:pPr>
              <a:spcBef>
                <a:spcPts val="800"/>
              </a:spcBef>
            </a:pPr>
            <a:r>
              <a:rPr lang="en-US" dirty="0">
                <a:latin typeface="Cambria" panose="02040503050406030204" pitchFamily="18" charset="0"/>
              </a:rPr>
              <a:t>The degree of fulfilment of the six OCA criteria is not a given, </a:t>
            </a:r>
            <a:r>
              <a:rPr lang="en-US" dirty="0">
                <a:solidFill>
                  <a:srgbClr val="FF0000"/>
                </a:solidFill>
                <a:latin typeface="Cambria" panose="02040503050406030204" pitchFamily="18" charset="0"/>
              </a:rPr>
              <a:t>it may change over time</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This possibility is called the </a:t>
            </a:r>
            <a:r>
              <a:rPr lang="en-US" dirty="0">
                <a:solidFill>
                  <a:srgbClr val="FF0000"/>
                </a:solidFill>
                <a:latin typeface="Cambria" panose="02040503050406030204" pitchFamily="18" charset="0"/>
              </a:rPr>
              <a:t>endogeneity of the OCA </a:t>
            </a:r>
            <a:r>
              <a:rPr lang="en-US" dirty="0">
                <a:latin typeface="Cambria" panose="02040503050406030204" pitchFamily="18" charset="0"/>
              </a:rPr>
              <a:t>criteria: </a:t>
            </a:r>
          </a:p>
          <a:p>
            <a:pPr marL="573088" lvl="1" indent="-342900"/>
            <a:r>
              <a:rPr lang="en-US" dirty="0">
                <a:latin typeface="Cambria" panose="02040503050406030204" pitchFamily="18" charset="0"/>
              </a:rPr>
              <a:t>effects on </a:t>
            </a:r>
            <a:r>
              <a:rPr lang="en-US" dirty="0">
                <a:solidFill>
                  <a:srgbClr val="FF0000"/>
                </a:solidFill>
                <a:latin typeface="Cambria" panose="02040503050406030204" pitchFamily="18" charset="0"/>
              </a:rPr>
              <a:t>labour markets and mobility</a:t>
            </a:r>
            <a:r>
              <a:rPr lang="en-US" dirty="0">
                <a:latin typeface="Cambria" panose="02040503050406030204" pitchFamily="18" charset="0"/>
              </a:rPr>
              <a:t>;</a:t>
            </a:r>
          </a:p>
          <a:p>
            <a:pPr marL="573088" lvl="1" indent="-342900"/>
            <a:r>
              <a:rPr lang="en-US" dirty="0">
                <a:latin typeface="Cambria" panose="02040503050406030204" pitchFamily="18" charset="0"/>
              </a:rPr>
              <a:t>effects on </a:t>
            </a:r>
            <a:r>
              <a:rPr lang="en-US" dirty="0">
                <a:solidFill>
                  <a:srgbClr val="FF0000"/>
                </a:solidFill>
                <a:latin typeface="Cambria" panose="02040503050406030204" pitchFamily="18" charset="0"/>
              </a:rPr>
              <a:t>trade and specialization</a:t>
            </a:r>
            <a:r>
              <a:rPr lang="en-US" dirty="0">
                <a:latin typeface="Cambria" panose="02040503050406030204" pitchFamily="18" charset="0"/>
              </a:rPr>
              <a:t>;</a:t>
            </a:r>
          </a:p>
          <a:p>
            <a:pPr marL="573088" lvl="1" indent="-342900"/>
            <a:r>
              <a:rPr lang="en-US" dirty="0">
                <a:solidFill>
                  <a:srgbClr val="FF0000"/>
                </a:solidFill>
                <a:latin typeface="Cambria" panose="02040503050406030204" pitchFamily="18" charset="0"/>
              </a:rPr>
              <a:t>fiscal transfers</a:t>
            </a:r>
            <a:r>
              <a:rPr lang="en-US" dirty="0">
                <a:latin typeface="Cambria" panose="02040503050406030204" pitchFamily="18" charset="0"/>
              </a:rPr>
              <a:t>.</a:t>
            </a:r>
          </a:p>
          <a:p>
            <a:pPr marL="573088" lvl="1" indent="-342900"/>
            <a:r>
              <a:rPr lang="en-US" dirty="0">
                <a:solidFill>
                  <a:srgbClr val="FF0000"/>
                </a:solidFill>
                <a:latin typeface="Cambria" panose="02040503050406030204" pitchFamily="18" charset="0"/>
              </a:rPr>
              <a:t>Politics</a:t>
            </a:r>
            <a:r>
              <a:rPr lang="en-US" dirty="0">
                <a:latin typeface="Cambria" panose="02040503050406030204" pitchFamily="18" charset="0"/>
              </a:rPr>
              <a:t>: preferences and common destiny.</a:t>
            </a:r>
          </a:p>
          <a:p>
            <a:pPr marL="536575" lvl="1" indent="0">
              <a:buNone/>
            </a:pPr>
            <a:r>
              <a:rPr lang="en-US" dirty="0">
                <a:solidFill>
                  <a:srgbClr val="FF0000"/>
                </a:solidFill>
                <a:latin typeface="Cambria" panose="02040503050406030204" pitchFamily="18" charset="0"/>
              </a:rPr>
              <a:t>Political considerations have been paramount in launching the euro; political leaders agreed on the monetary union without thinking in terms of the OCA theory</a:t>
            </a:r>
            <a:r>
              <a:rPr lang="en-US" dirty="0">
                <a:latin typeface="Cambria" panose="02040503050406030204" pitchFamily="18" charset="0"/>
              </a:rPr>
              <a:t>. They were largely focusing on the symbolic nature of the undertaking. Their intention was to move one step further in the direction of an ‘ever-closer union’.</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30</a:t>
            </a:fld>
            <a:endParaRPr lang="en-US" dirty="0"/>
          </a:p>
        </p:txBody>
      </p:sp>
    </p:spTree>
    <p:extLst>
      <p:ext uri="{BB962C8B-B14F-4D97-AF65-F5344CB8AC3E}">
        <p14:creationId xmlns:p14="http://schemas.microsoft.com/office/powerpoint/2010/main" val="33796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200125" cy="822960"/>
          </a:xfrm>
        </p:spPr>
        <p:txBody>
          <a:bodyPr/>
          <a:lstStyle/>
          <a:p>
            <a:r>
              <a:rPr lang="en-US" dirty="0"/>
              <a:t>The logic of the optimum currency area criteria</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31</a:t>
            </a:fld>
            <a:endParaRPr lang="en-US" dirty="0"/>
          </a:p>
        </p:txBody>
      </p:sp>
      <p:pic>
        <p:nvPicPr>
          <p:cNvPr id="7" name="Picture 6">
            <a:extLst>
              <a:ext uri="{FF2B5EF4-FFF2-40B4-BE49-F238E27FC236}">
                <a16:creationId xmlns:a16="http://schemas.microsoft.com/office/drawing/2014/main" id="{A35A9052-465C-4A53-B23A-7AD9A717A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752" y="681037"/>
            <a:ext cx="4802495" cy="5646322"/>
          </a:xfrm>
          <a:prstGeom prst="rect">
            <a:avLst/>
          </a:prstGeom>
        </p:spPr>
      </p:pic>
    </p:spTree>
    <p:extLst>
      <p:ext uri="{BB962C8B-B14F-4D97-AF65-F5344CB8AC3E}">
        <p14:creationId xmlns:p14="http://schemas.microsoft.com/office/powerpoint/2010/main" val="1100585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Costs of a currency area</a:t>
            </a:r>
            <a:endParaRPr lang="de-DE" dirty="0"/>
          </a:p>
        </p:txBody>
      </p:sp>
      <p:sp>
        <p:nvSpPr>
          <p:cNvPr id="3" name="Textplatzhalter 2"/>
          <p:cNvSpPr>
            <a:spLocks noGrp="1"/>
          </p:cNvSpPr>
          <p:nvPr>
            <p:ph type="body" sz="quarter" idx="12"/>
          </p:nvPr>
        </p:nvSpPr>
        <p:spPr>
          <a:xfrm>
            <a:off x="356615" y="1285775"/>
            <a:ext cx="8429031"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Diversity in a currency area is costly because a common currency makes it impossible to react to each and every local particularity. </a:t>
            </a:r>
          </a:p>
          <a:p>
            <a:pPr marL="342900" indent="-342900">
              <a:spcBef>
                <a:spcPts val="800"/>
              </a:spcBef>
              <a:buFont typeface="Arial" panose="020B0604020202020204" pitchFamily="34" charset="0"/>
              <a:buChar char="•"/>
            </a:pPr>
            <a:r>
              <a:rPr lang="en-US" dirty="0">
                <a:latin typeface="Cambria" panose="02040503050406030204" pitchFamily="18" charset="0"/>
              </a:rPr>
              <a:t>The theory of optimum currency areas (OCA) aims at identifying these costs more precisely. </a:t>
            </a:r>
          </a:p>
          <a:p>
            <a:pPr marL="342900" indent="-342900">
              <a:spcBef>
                <a:spcPts val="800"/>
              </a:spcBef>
              <a:buFont typeface="Arial" panose="020B0604020202020204" pitchFamily="34" charset="0"/>
              <a:buChar char="•"/>
            </a:pPr>
            <a:r>
              <a:rPr lang="en-US" dirty="0">
                <a:latin typeface="Cambria" panose="02040503050406030204" pitchFamily="18" charset="0"/>
              </a:rPr>
              <a:t>We proceed in four steps:</a:t>
            </a:r>
          </a:p>
          <a:p>
            <a:pPr marL="361950">
              <a:spcBef>
                <a:spcPts val="800"/>
              </a:spcBef>
            </a:pPr>
            <a:r>
              <a:rPr lang="en-US" dirty="0">
                <a:latin typeface="Cambria" panose="02040503050406030204" pitchFamily="18" charset="0"/>
              </a:rPr>
              <a:t>1. provide some theory background;</a:t>
            </a:r>
          </a:p>
          <a:p>
            <a:pPr marL="361950">
              <a:spcBef>
                <a:spcPts val="800"/>
              </a:spcBef>
            </a:pPr>
            <a:r>
              <a:rPr lang="en-US" dirty="0">
                <a:latin typeface="Cambria" panose="02040503050406030204" pitchFamily="18" charset="0"/>
              </a:rPr>
              <a:t>2. define and examine the effects of asymmetric shocks;</a:t>
            </a:r>
          </a:p>
          <a:p>
            <a:pPr marL="361950">
              <a:spcBef>
                <a:spcPts val="800"/>
              </a:spcBef>
            </a:pPr>
            <a:r>
              <a:rPr lang="en-US" dirty="0">
                <a:latin typeface="Cambria" panose="02040503050406030204" pitchFamily="18" charset="0"/>
              </a:rPr>
              <a:t>3. study the problems of asymmetric shocks in a currency area;</a:t>
            </a:r>
          </a:p>
          <a:p>
            <a:pPr marL="628650" indent="-266700">
              <a:spcBef>
                <a:spcPts val="800"/>
              </a:spcBef>
            </a:pPr>
            <a:r>
              <a:rPr lang="en-US" dirty="0">
                <a:latin typeface="Cambria" panose="02040503050406030204" pitchFamily="18" charset="0"/>
              </a:rPr>
              <a:t>4. examine how the effects of asymmetric shocks can be mitigated when national exchange rates are no longer available.</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4</a:t>
            </a:fld>
            <a:endParaRPr lang="en-US" dirty="0"/>
          </a:p>
        </p:txBody>
      </p:sp>
    </p:spTree>
    <p:extLst>
      <p:ext uri="{BB962C8B-B14F-4D97-AF65-F5344CB8AC3E}">
        <p14:creationId xmlns:p14="http://schemas.microsoft.com/office/powerpoint/2010/main" val="37224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0"/>
            <a:ext cx="6975265" cy="1017269"/>
          </a:xfrm>
        </p:spPr>
        <p:txBody>
          <a:bodyPr/>
          <a:lstStyle/>
          <a:p>
            <a:r>
              <a:rPr lang="en-US" dirty="0"/>
              <a:t>Shocks and the exchange rate</a:t>
            </a:r>
            <a:endParaRPr lang="de-DE" dirty="0"/>
          </a:p>
        </p:txBody>
      </p:sp>
      <p:sp>
        <p:nvSpPr>
          <p:cNvPr id="3" name="Textplatzhalter 2"/>
          <p:cNvSpPr>
            <a:spLocks noGrp="1"/>
          </p:cNvSpPr>
          <p:nvPr>
            <p:ph type="body" sz="quarter" idx="12"/>
          </p:nvPr>
        </p:nvSpPr>
        <p:spPr>
          <a:xfrm>
            <a:off x="356615" y="1277751"/>
            <a:ext cx="8317434" cy="4686300"/>
          </a:xfrm>
        </p:spPr>
        <p:txBody>
          <a:bodyPr>
            <a:normAutofit fontScale="92500" lnSpcReduction="10000"/>
          </a:bodyPr>
          <a:lstStyle/>
          <a:p>
            <a:pPr>
              <a:spcBef>
                <a:spcPts val="800"/>
              </a:spcBef>
            </a:pPr>
            <a:r>
              <a:rPr lang="en-US" dirty="0">
                <a:latin typeface="Cambria" panose="02040503050406030204" pitchFamily="18" charset="0"/>
              </a:rPr>
              <a:t>Consider an adverse (external) demand shock: </a:t>
            </a:r>
          </a:p>
          <a:p>
            <a:pPr marL="342900" indent="-342900">
              <a:spcBef>
                <a:spcPts val="800"/>
              </a:spcBef>
              <a:buFont typeface="Arial" panose="020B0604020202020204" pitchFamily="34" charset="0"/>
              <a:buChar char="•"/>
            </a:pPr>
            <a:r>
              <a:rPr lang="en-US" dirty="0">
                <a:latin typeface="Cambria" panose="02040503050406030204" pitchFamily="18" charset="0"/>
              </a:rPr>
              <a:t>Starting from point </a:t>
            </a:r>
            <a:r>
              <a:rPr lang="en-US" i="1" dirty="0">
                <a:latin typeface="Cambria" panose="02040503050406030204" pitchFamily="18" charset="0"/>
              </a:rPr>
              <a:t>A</a:t>
            </a:r>
            <a:r>
              <a:rPr lang="en-US" dirty="0">
                <a:latin typeface="Cambria" panose="02040503050406030204" pitchFamily="18" charset="0"/>
              </a:rPr>
              <a:t>, the decline in the foreign demand for our goods is captured by the leftward shift of the demand curve from </a:t>
            </a:r>
            <a:r>
              <a:rPr lang="en-US" i="1" dirty="0">
                <a:latin typeface="Cambria" panose="02040503050406030204" pitchFamily="18" charset="0"/>
              </a:rPr>
              <a:t>D</a:t>
            </a:r>
            <a:r>
              <a:rPr lang="en-US" baseline="-25000" dirty="0">
                <a:latin typeface="Cambria" panose="02040503050406030204" pitchFamily="18" charset="0"/>
              </a:rPr>
              <a:t>1</a:t>
            </a:r>
            <a:r>
              <a:rPr lang="en-US" dirty="0">
                <a:latin typeface="Cambria" panose="02040503050406030204" pitchFamily="18" charset="0"/>
              </a:rPr>
              <a:t> to </a:t>
            </a:r>
            <a:r>
              <a:rPr lang="en-US" i="1" dirty="0">
                <a:latin typeface="Cambria" panose="02040503050406030204" pitchFamily="18" charset="0"/>
              </a:rPr>
              <a:t>D</a:t>
            </a:r>
            <a:r>
              <a:rPr lang="en-US" baseline="-25000" dirty="0">
                <a:latin typeface="Cambria" panose="02040503050406030204" pitchFamily="18" charset="0"/>
              </a:rPr>
              <a:t>2</a:t>
            </a:r>
            <a:r>
              <a:rPr lang="en-US" dirty="0" smtClean="0">
                <a:latin typeface="Cambria" panose="02040503050406030204" pitchFamily="18" charset="0"/>
              </a:rPr>
              <a:t>. (see next slide)</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Eventually, the economy will move to point </a:t>
            </a:r>
            <a:r>
              <a:rPr lang="en-US" i="1" dirty="0">
                <a:latin typeface="Cambria" panose="02040503050406030204" pitchFamily="18" charset="0"/>
              </a:rPr>
              <a:t>B</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This will be the case </a:t>
            </a:r>
            <a:r>
              <a:rPr lang="en-US" dirty="0" smtClean="0">
                <a:latin typeface="Cambria" panose="02040503050406030204" pitchFamily="18" charset="0"/>
              </a:rPr>
              <a:t>if </a:t>
            </a:r>
            <a:endParaRPr lang="en-US" dirty="0">
              <a:latin typeface="Cambria" panose="02040503050406030204" pitchFamily="18" charset="0"/>
            </a:endParaRPr>
          </a:p>
          <a:p>
            <a:pPr marL="573088" lvl="1" indent="-342900"/>
            <a:r>
              <a:rPr lang="en-US" dirty="0">
                <a:latin typeface="Cambria" panose="02040503050406030204" pitchFamily="18" charset="0"/>
              </a:rPr>
              <a:t>the nominal exchange rate were allowed to depreciate to enhance competitiveness through a real depreciation (</a:t>
            </a:r>
            <a:r>
              <a:rPr lang="en-US" i="1" dirty="0">
                <a:latin typeface="Cambria" panose="02040503050406030204" pitchFamily="18" charset="0"/>
              </a:rPr>
              <a:t>EP/P</a:t>
            </a:r>
            <a:r>
              <a:rPr lang="en-US" dirty="0">
                <a:latin typeface="Cambria" panose="02040503050406030204" pitchFamily="18" charset="0"/>
              </a:rPr>
              <a:t>* declines with </a:t>
            </a:r>
            <a:r>
              <a:rPr lang="en-US" i="1" dirty="0">
                <a:latin typeface="Cambria" panose="02040503050406030204" pitchFamily="18" charset="0"/>
              </a:rPr>
              <a:t>E</a:t>
            </a:r>
            <a:r>
              <a:rPr lang="en-US" dirty="0">
                <a:latin typeface="Cambria" panose="02040503050406030204" pitchFamily="18" charset="0"/>
              </a:rPr>
              <a:t>); </a:t>
            </a:r>
          </a:p>
          <a:p>
            <a:pPr marL="573088" lvl="1" indent="-342900"/>
            <a:r>
              <a:rPr lang="en-US" dirty="0">
                <a:latin typeface="Cambria" panose="02040503050406030204" pitchFamily="18" charset="0"/>
              </a:rPr>
              <a:t>or if prices were flexible (</a:t>
            </a:r>
            <a:r>
              <a:rPr lang="en-US" i="1" dirty="0">
                <a:latin typeface="Cambria" panose="02040503050406030204" pitchFamily="18" charset="0"/>
              </a:rPr>
              <a:t>EP/P</a:t>
            </a:r>
            <a:r>
              <a:rPr lang="en-US" dirty="0">
                <a:latin typeface="Cambria" panose="02040503050406030204" pitchFamily="18" charset="0"/>
              </a:rPr>
              <a:t>* declines with </a:t>
            </a:r>
            <a:r>
              <a:rPr lang="en-US" i="1" dirty="0">
                <a:latin typeface="Cambria" panose="02040503050406030204" pitchFamily="18" charset="0"/>
              </a:rPr>
              <a:t>P</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But the latter adjustment through declining prices (and wages) is likely to be the outcome of a painful and protracted process, in contrast to a rapid exchange rate depreciation </a:t>
            </a:r>
            <a:r>
              <a:rPr lang="en-US" dirty="0" smtClean="0">
                <a:solidFill>
                  <a:srgbClr val="FF0000"/>
                </a:solidFill>
                <a:latin typeface="Cambria" panose="02040503050406030204" pitchFamily="18" charset="0"/>
              </a:rPr>
              <a:t>option</a:t>
            </a:r>
            <a:r>
              <a:rPr lang="en-US" dirty="0">
                <a:latin typeface="Cambria" panose="02040503050406030204" pitchFamily="18" charset="0"/>
              </a:rPr>
              <a:t> </a:t>
            </a:r>
            <a:r>
              <a:rPr lang="en-US" dirty="0" smtClean="0">
                <a:latin typeface="Cambria" panose="02040503050406030204" pitchFamily="18" charset="0"/>
              </a:rPr>
              <a:t>(if prices do not float, the economy will stay for some time at point C, where there is greater supply than demand and inventories will have to be sold eventually at the lower price P</a:t>
            </a:r>
            <a:r>
              <a:rPr lang="en-US" baseline="-25000" dirty="0" smtClean="0">
                <a:latin typeface="Cambria" panose="02040503050406030204" pitchFamily="18" charset="0"/>
              </a:rPr>
              <a:t>2</a:t>
            </a:r>
            <a:r>
              <a:rPr lang="en-US" dirty="0" smtClean="0">
                <a:latin typeface="Cambria" panose="02040503050406030204" pitchFamily="18" charset="0"/>
              </a:rPr>
              <a:t>).</a:t>
            </a:r>
            <a:endParaRPr lang="en-US" dirty="0">
              <a:latin typeface="Cambria" panose="02040503050406030204" pitchFamily="18" charset="0"/>
            </a:endParaRP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5</a:t>
            </a:fld>
            <a:endParaRPr lang="en-US" dirty="0"/>
          </a:p>
        </p:txBody>
      </p:sp>
    </p:spTree>
    <p:extLst>
      <p:ext uri="{BB962C8B-B14F-4D97-AF65-F5344CB8AC3E}">
        <p14:creationId xmlns:p14="http://schemas.microsoft.com/office/powerpoint/2010/main" val="36905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0"/>
            <a:ext cx="6975265" cy="1017269"/>
          </a:xfrm>
        </p:spPr>
        <p:txBody>
          <a:bodyPr/>
          <a:lstStyle/>
          <a:p>
            <a:r>
              <a:rPr lang="en-US" dirty="0"/>
              <a:t>Shocks and the exchange rate</a:t>
            </a:r>
            <a:endParaRPr lang="de-DE" dirty="0"/>
          </a:p>
        </p:txBody>
      </p:sp>
      <p:sp>
        <p:nvSpPr>
          <p:cNvPr id="3" name="Textplatzhalter 2"/>
          <p:cNvSpPr>
            <a:spLocks noGrp="1"/>
          </p:cNvSpPr>
          <p:nvPr>
            <p:ph type="body" sz="quarter" idx="12"/>
          </p:nvPr>
        </p:nvSpPr>
        <p:spPr>
          <a:xfrm>
            <a:off x="413282" y="905512"/>
            <a:ext cx="8317434" cy="495300"/>
          </a:xfrm>
        </p:spPr>
        <p:txBody>
          <a:bodyPr/>
          <a:lstStyle/>
          <a:p>
            <a:pPr>
              <a:spcBef>
                <a:spcPts val="800"/>
              </a:spcBef>
            </a:pPr>
            <a:r>
              <a:rPr lang="en-US" dirty="0">
                <a:latin typeface="Cambria" panose="02040503050406030204" pitchFamily="18" charset="0"/>
              </a:rPr>
              <a:t>Adverse (external) demand shock: </a:t>
            </a: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6</a:t>
            </a:fld>
            <a:endParaRPr lang="en-US" dirty="0"/>
          </a:p>
        </p:txBody>
      </p:sp>
      <p:pic>
        <p:nvPicPr>
          <p:cNvPr id="8" name="Picture 7">
            <a:extLst>
              <a:ext uri="{FF2B5EF4-FFF2-40B4-BE49-F238E27FC236}">
                <a16:creationId xmlns:a16="http://schemas.microsoft.com/office/drawing/2014/main" id="{2BEAFB5F-21AA-457D-87E2-300A6D0CCC3B}"/>
              </a:ext>
            </a:extLst>
          </p:cNvPr>
          <p:cNvPicPr>
            <a:picLocks noChangeAspect="1"/>
          </p:cNvPicPr>
          <p:nvPr/>
        </p:nvPicPr>
        <p:blipFill>
          <a:blip r:embed="rId2"/>
          <a:stretch>
            <a:fillRect/>
          </a:stretch>
        </p:blipFill>
        <p:spPr>
          <a:xfrm>
            <a:off x="184379" y="1510035"/>
            <a:ext cx="8775241" cy="3837930"/>
          </a:xfrm>
          <a:prstGeom prst="rect">
            <a:avLst/>
          </a:prstGeom>
        </p:spPr>
      </p:pic>
    </p:spTree>
    <p:extLst>
      <p:ext uri="{BB962C8B-B14F-4D97-AF65-F5344CB8AC3E}">
        <p14:creationId xmlns:p14="http://schemas.microsoft.com/office/powerpoint/2010/main" val="186117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6975265" cy="472439"/>
          </a:xfrm>
        </p:spPr>
        <p:txBody>
          <a:bodyPr/>
          <a:lstStyle/>
          <a:p>
            <a:r>
              <a:rPr lang="en-US" dirty="0"/>
              <a:t>Asymmetric shock in a monetary union</a:t>
            </a:r>
            <a:endParaRPr lang="de-DE" dirty="0"/>
          </a:p>
        </p:txBody>
      </p:sp>
      <p:sp>
        <p:nvSpPr>
          <p:cNvPr id="3" name="Textplatzhalter 2"/>
          <p:cNvSpPr>
            <a:spLocks noGrp="1"/>
          </p:cNvSpPr>
          <p:nvPr>
            <p:ph type="body" sz="quarter" idx="12"/>
          </p:nvPr>
        </p:nvSpPr>
        <p:spPr>
          <a:xfrm>
            <a:off x="356615" y="993647"/>
            <a:ext cx="8429031" cy="5097780"/>
          </a:xfrm>
        </p:spPr>
        <p:txBody>
          <a:bodyPr/>
          <a:lstStyle/>
          <a:p>
            <a:pPr>
              <a:spcBef>
                <a:spcPts val="800"/>
              </a:spcBef>
            </a:pPr>
            <a:r>
              <a:rPr lang="en-US" dirty="0">
                <a:solidFill>
                  <a:srgbClr val="FF0000"/>
                </a:solidFill>
                <a:latin typeface="Cambria" panose="02040503050406030204" pitchFamily="18" charset="0"/>
              </a:rPr>
              <a:t>Consider a currency area with two member countries A and B</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Within the monetary union, there is no exchange rate, but both countries share the same exchange rate vis-à-vis the rest of the world.</a:t>
            </a:r>
          </a:p>
          <a:p>
            <a:pPr marL="342900" indent="-342900">
              <a:spcBef>
                <a:spcPts val="800"/>
              </a:spcBef>
              <a:buFont typeface="Arial" panose="020B0604020202020204" pitchFamily="34" charset="0"/>
              <a:buChar char="•"/>
            </a:pPr>
            <a:r>
              <a:rPr lang="en-US" dirty="0">
                <a:latin typeface="Cambria" panose="02040503050406030204" pitchFamily="18" charset="0"/>
              </a:rPr>
              <a:t>If countries A and B are hit by the same (</a:t>
            </a:r>
            <a:r>
              <a:rPr lang="en-US" dirty="0">
                <a:solidFill>
                  <a:srgbClr val="FF0000"/>
                </a:solidFill>
                <a:latin typeface="Cambria" panose="02040503050406030204" pitchFamily="18" charset="0"/>
              </a:rPr>
              <a:t>=</a:t>
            </a:r>
            <a:r>
              <a:rPr lang="en-US" dirty="0">
                <a:latin typeface="Cambria" panose="02040503050406030204" pitchFamily="18" charset="0"/>
              </a:rPr>
              <a:t> </a:t>
            </a:r>
            <a:r>
              <a:rPr lang="en-US" dirty="0">
                <a:solidFill>
                  <a:srgbClr val="FF0000"/>
                </a:solidFill>
                <a:latin typeface="Cambria" panose="02040503050406030204" pitchFamily="18" charset="0"/>
              </a:rPr>
              <a:t>symmetric</a:t>
            </a:r>
            <a:r>
              <a:rPr lang="en-US" dirty="0">
                <a:latin typeface="Cambria" panose="02040503050406030204" pitchFamily="18" charset="0"/>
              </a:rPr>
              <a:t>) adverse shock, both have to undergo a real depreciation vis-à-vis the rest of the world (see before).</a:t>
            </a:r>
          </a:p>
          <a:p>
            <a:pPr marL="573088" lvl="1" indent="-342900"/>
            <a:r>
              <a:rPr lang="en-US" dirty="0">
                <a:latin typeface="Cambria" panose="02040503050406030204" pitchFamily="18" charset="0"/>
              </a:rPr>
              <a:t>If they are similar enough, there is no need for their bilateral exchange rate to change. </a:t>
            </a:r>
          </a:p>
          <a:p>
            <a:pPr marL="573088" lvl="1" indent="-342900"/>
            <a:r>
              <a:rPr lang="en-US" dirty="0">
                <a:latin typeface="Cambria" panose="02040503050406030204" pitchFamily="18" charset="0"/>
              </a:rPr>
              <a:t>The union will simply adjust its common exchange rate vis-à-vis the rest of the world and its member countries are as well off as if they had each independently changed their own exchange rates.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situation is very different in the presence of an asymmetric shock</a:t>
            </a:r>
            <a:r>
              <a:rPr lang="en-US" dirty="0">
                <a:latin typeface="Cambria" panose="02040503050406030204" pitchFamily="18" charset="0"/>
              </a:rPr>
              <a:t>.</a:t>
            </a:r>
          </a:p>
          <a:p>
            <a:pPr marL="573088" lvl="1" indent="-342900"/>
            <a:r>
              <a:rPr lang="en-US" dirty="0">
                <a:latin typeface="Cambria" panose="02040503050406030204" pitchFamily="18" charset="0"/>
              </a:rPr>
              <a:t>Assume, for instance, that country A is hit by an adverse shock, but not country B. </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7</a:t>
            </a:fld>
            <a:endParaRPr lang="en-US" dirty="0"/>
          </a:p>
        </p:txBody>
      </p:sp>
    </p:spTree>
    <p:extLst>
      <p:ext uri="{BB962C8B-B14F-4D97-AF65-F5344CB8AC3E}">
        <p14:creationId xmlns:p14="http://schemas.microsoft.com/office/powerpoint/2010/main" val="8808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6975265" cy="472439"/>
          </a:xfrm>
        </p:spPr>
        <p:txBody>
          <a:bodyPr/>
          <a:lstStyle/>
          <a:p>
            <a:r>
              <a:rPr lang="en-US" dirty="0"/>
              <a:t>Asymmetric shock in a monetary union</a:t>
            </a:r>
            <a:endParaRPr lang="de-DE" dirty="0"/>
          </a:p>
        </p:txBody>
      </p:sp>
      <p:sp>
        <p:nvSpPr>
          <p:cNvPr id="3" name="Textplatzhalter 2"/>
          <p:cNvSpPr>
            <a:spLocks noGrp="1"/>
          </p:cNvSpPr>
          <p:nvPr>
            <p:ph type="body" sz="quarter" idx="12"/>
          </p:nvPr>
        </p:nvSpPr>
        <p:spPr>
          <a:xfrm>
            <a:off x="356614" y="758894"/>
            <a:ext cx="8429031" cy="2058448"/>
          </a:xfrm>
        </p:spPr>
        <p:txBody>
          <a:bodyPr/>
          <a:lstStyle/>
          <a:p>
            <a:pPr>
              <a:spcBef>
                <a:spcPts val="800"/>
              </a:spcBef>
            </a:pPr>
            <a:r>
              <a:rPr lang="en-US" sz="1400" dirty="0">
                <a:solidFill>
                  <a:srgbClr val="FF0000"/>
                </a:solidFill>
                <a:latin typeface="Cambria" panose="02040503050406030204" pitchFamily="18" charset="0"/>
              </a:rPr>
              <a:t>Reduction in demand – from outside the monetary union – affects only country A</a:t>
            </a:r>
            <a:r>
              <a:rPr lang="en-US" sz="1400" dirty="0">
                <a:latin typeface="Cambria" panose="02040503050406030204" pitchFamily="18" charset="0"/>
              </a:rPr>
              <a:t> (not country B):</a:t>
            </a:r>
          </a:p>
          <a:p>
            <a:pPr marL="342900" indent="-342900">
              <a:spcBef>
                <a:spcPts val="800"/>
              </a:spcBef>
              <a:buFont typeface="Arial" panose="020B0604020202020204" pitchFamily="34" charset="0"/>
              <a:buChar char="•"/>
            </a:pPr>
            <a:r>
              <a:rPr lang="en-US" sz="1400" dirty="0">
                <a:latin typeface="Cambria" panose="02040503050406030204" pitchFamily="18" charset="0"/>
              </a:rPr>
              <a:t>T</a:t>
            </a:r>
            <a:r>
              <a:rPr lang="en-US" sz="1400" dirty="0" smtClean="0">
                <a:latin typeface="Cambria" panose="02040503050406030204" pitchFamily="18" charset="0"/>
              </a:rPr>
              <a:t>he </a:t>
            </a:r>
            <a:r>
              <a:rPr lang="en-US" sz="1400" dirty="0">
                <a:latin typeface="Cambria" panose="02040503050406030204" pitchFamily="18" charset="0"/>
              </a:rPr>
              <a:t>left-hand chart </a:t>
            </a:r>
            <a:r>
              <a:rPr lang="en-US" sz="1400" dirty="0" smtClean="0">
                <a:latin typeface="Cambria" panose="02040503050406030204" pitchFamily="18" charset="0"/>
              </a:rPr>
              <a:t>shows </a:t>
            </a:r>
            <a:r>
              <a:rPr lang="en-US" sz="1400" dirty="0">
                <a:latin typeface="Cambria" panose="02040503050406030204" pitchFamily="18" charset="0"/>
              </a:rPr>
              <a:t>a leftward shift of the demand schedule from </a:t>
            </a:r>
            <a:r>
              <a:rPr lang="en-US" sz="1400" i="1" dirty="0">
                <a:latin typeface="Cambria" panose="02040503050406030204" pitchFamily="18" charset="0"/>
              </a:rPr>
              <a:t>D</a:t>
            </a:r>
            <a:r>
              <a:rPr lang="en-US" sz="1400" baseline="-25000" dirty="0">
                <a:latin typeface="Cambria" panose="02040503050406030204" pitchFamily="18" charset="0"/>
              </a:rPr>
              <a:t>1</a:t>
            </a:r>
            <a:r>
              <a:rPr lang="en-US" sz="1400" dirty="0">
                <a:latin typeface="Cambria" panose="02040503050406030204" pitchFamily="18" charset="0"/>
              </a:rPr>
              <a:t> to </a:t>
            </a:r>
            <a:r>
              <a:rPr lang="en-US" sz="1400" i="1" dirty="0">
                <a:latin typeface="Cambria" panose="02040503050406030204" pitchFamily="18" charset="0"/>
              </a:rPr>
              <a:t>D</a:t>
            </a:r>
            <a:r>
              <a:rPr lang="en-US" sz="1400" baseline="-25000" dirty="0">
                <a:latin typeface="Cambria" panose="02040503050406030204" pitchFamily="18" charset="0"/>
              </a:rPr>
              <a:t>2</a:t>
            </a:r>
            <a:r>
              <a:rPr lang="en-US" sz="1400" dirty="0">
                <a:latin typeface="Cambria" panose="02040503050406030204" pitchFamily="18" charset="0"/>
              </a:rPr>
              <a:t>. </a:t>
            </a:r>
          </a:p>
          <a:p>
            <a:pPr marL="342900" indent="-342900">
              <a:spcBef>
                <a:spcPts val="800"/>
              </a:spcBef>
              <a:buFont typeface="Arial" panose="020B0604020202020204" pitchFamily="34" charset="0"/>
              <a:buChar char="•"/>
            </a:pPr>
            <a:r>
              <a:rPr lang="en-US" sz="1400" dirty="0">
                <a:latin typeface="Cambria" panose="02040503050406030204" pitchFamily="18" charset="0"/>
              </a:rPr>
              <a:t>With </a:t>
            </a:r>
            <a:r>
              <a:rPr lang="en-US" sz="1400" dirty="0">
                <a:solidFill>
                  <a:srgbClr val="FF0000"/>
                </a:solidFill>
                <a:latin typeface="Cambria" panose="02040503050406030204" pitchFamily="18" charset="0"/>
              </a:rPr>
              <a:t>flexible prices, the price level would decline to </a:t>
            </a:r>
            <a:r>
              <a:rPr lang="en-US" sz="1400" i="1" dirty="0">
                <a:solidFill>
                  <a:srgbClr val="FF0000"/>
                </a:solidFill>
                <a:latin typeface="Cambria" panose="02040503050406030204" pitchFamily="18" charset="0"/>
              </a:rPr>
              <a:t>P</a:t>
            </a:r>
            <a:r>
              <a:rPr lang="en-US" sz="1400" baseline="-25000" dirty="0">
                <a:solidFill>
                  <a:srgbClr val="FF0000"/>
                </a:solidFill>
                <a:latin typeface="Cambria" panose="02040503050406030204" pitchFamily="18" charset="0"/>
              </a:rPr>
              <a:t>2</a:t>
            </a:r>
            <a:r>
              <a:rPr lang="en-US" sz="1400" dirty="0">
                <a:solidFill>
                  <a:srgbClr val="FF0000"/>
                </a:solidFill>
                <a:latin typeface="Cambria" panose="02040503050406030204" pitchFamily="18" charset="0"/>
              </a:rPr>
              <a:t> and the economy would land at point </a:t>
            </a:r>
            <a:r>
              <a:rPr lang="en-US" sz="1400" i="1" dirty="0">
                <a:solidFill>
                  <a:srgbClr val="FF0000"/>
                </a:solidFill>
                <a:latin typeface="Cambria" panose="02040503050406030204" pitchFamily="18" charset="0"/>
              </a:rPr>
              <a:t>B</a:t>
            </a:r>
            <a:r>
              <a:rPr lang="en-US" sz="1400" dirty="0">
                <a:solidFill>
                  <a:srgbClr val="FF0000"/>
                </a:solidFill>
                <a:latin typeface="Cambria" panose="02040503050406030204" pitchFamily="18" charset="0"/>
              </a:rPr>
              <a:t>, like in the previous section</a:t>
            </a:r>
            <a:r>
              <a:rPr lang="en-US" sz="1400" dirty="0">
                <a:latin typeface="Cambria" panose="02040503050406030204" pitchFamily="18" charset="0"/>
              </a:rPr>
              <a:t>. </a:t>
            </a:r>
          </a:p>
          <a:p>
            <a:pPr marL="342900" indent="-342900">
              <a:spcBef>
                <a:spcPts val="800"/>
              </a:spcBef>
              <a:buFont typeface="Arial" panose="020B0604020202020204" pitchFamily="34" charset="0"/>
              <a:buChar char="•"/>
            </a:pPr>
            <a:r>
              <a:rPr lang="en-US" sz="1400" dirty="0">
                <a:latin typeface="Cambria" panose="02040503050406030204" pitchFamily="18" charset="0"/>
              </a:rPr>
              <a:t>With the price level stuck at </a:t>
            </a:r>
            <a:r>
              <a:rPr lang="en-US" sz="1400" i="1" dirty="0" smtClean="0">
                <a:latin typeface="Cambria" panose="02040503050406030204" pitchFamily="18" charset="0"/>
              </a:rPr>
              <a:t>P</a:t>
            </a:r>
            <a:r>
              <a:rPr lang="en-US" sz="1400" baseline="-25000" dirty="0" smtClean="0">
                <a:latin typeface="Cambria" panose="02040503050406030204" pitchFamily="18" charset="0"/>
              </a:rPr>
              <a:t>1</a:t>
            </a:r>
            <a:r>
              <a:rPr lang="en-US" sz="1400" dirty="0" smtClean="0">
                <a:latin typeface="Cambria" panose="02040503050406030204" pitchFamily="18" charset="0"/>
              </a:rPr>
              <a:t>, </a:t>
            </a:r>
            <a:r>
              <a:rPr lang="en-US" sz="1400" dirty="0">
                <a:latin typeface="Cambria" panose="02040503050406030204" pitchFamily="18" charset="0"/>
              </a:rPr>
              <a:t>if country A were </a:t>
            </a:r>
            <a:r>
              <a:rPr lang="en-US" sz="1400" u="sng" dirty="0">
                <a:latin typeface="Cambria" panose="02040503050406030204" pitchFamily="18" charset="0"/>
              </a:rPr>
              <a:t>not</a:t>
            </a:r>
            <a:r>
              <a:rPr lang="en-US" sz="1400" dirty="0">
                <a:latin typeface="Cambria" panose="02040503050406030204" pitchFamily="18" charset="0"/>
              </a:rPr>
              <a:t> part of a monetary union, the same situation </a:t>
            </a:r>
            <a:r>
              <a:rPr lang="en-US" sz="1400" dirty="0">
                <a:solidFill>
                  <a:srgbClr val="FF0000"/>
                </a:solidFill>
                <a:latin typeface="Cambria" panose="02040503050406030204" pitchFamily="18" charset="0"/>
              </a:rPr>
              <a:t>could be reached through a depreciation</a:t>
            </a:r>
            <a:r>
              <a:rPr lang="en-US" sz="1400" dirty="0">
                <a:latin typeface="Cambria" panose="02040503050406030204" pitchFamily="18" charset="0"/>
              </a:rPr>
              <a:t>, which would mimic the flexible price outcome. </a:t>
            </a:r>
          </a:p>
          <a:p>
            <a:pPr marL="342900" indent="-342900">
              <a:spcBef>
                <a:spcPts val="800"/>
              </a:spcBef>
              <a:buFont typeface="Arial" panose="020B0604020202020204" pitchFamily="34" charset="0"/>
              <a:buChar char="•"/>
            </a:pPr>
            <a:r>
              <a:rPr lang="en-US" sz="1400" dirty="0">
                <a:latin typeface="Cambria" panose="02040503050406030204" pitchFamily="18" charset="0"/>
              </a:rPr>
              <a:t>The </a:t>
            </a:r>
            <a:r>
              <a:rPr lang="en-US" sz="1400" dirty="0">
                <a:solidFill>
                  <a:srgbClr val="FF0000"/>
                </a:solidFill>
                <a:latin typeface="Cambria" panose="02040503050406030204" pitchFamily="18" charset="0"/>
              </a:rPr>
              <a:t>foreign country B would have no reason to change its exchange rate and would remain at point </a:t>
            </a:r>
            <a:r>
              <a:rPr lang="en-US" sz="1400" i="1" dirty="0">
                <a:solidFill>
                  <a:srgbClr val="FF0000"/>
                </a:solidFill>
                <a:latin typeface="Cambria" panose="02040503050406030204" pitchFamily="18" charset="0"/>
              </a:rPr>
              <a:t>A</a:t>
            </a:r>
            <a:r>
              <a:rPr lang="en-US" sz="1400" dirty="0">
                <a:latin typeface="Cambria" panose="02040503050406030204" pitchFamily="18" charset="0"/>
              </a:rPr>
              <a:t>.</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pic>
        <p:nvPicPr>
          <p:cNvPr id="6" name="Picture 6">
            <a:extLst>
              <a:ext uri="{FF2B5EF4-FFF2-40B4-BE49-F238E27FC236}">
                <a16:creationId xmlns:a16="http://schemas.microsoft.com/office/drawing/2014/main" id="{E3DBBD25-9FE8-45D8-ABA4-414A12E2B52F}"/>
              </a:ext>
            </a:extLst>
          </p:cNvPr>
          <p:cNvPicPr>
            <a:picLocks noChangeAspect="1"/>
          </p:cNvPicPr>
          <p:nvPr/>
        </p:nvPicPr>
        <p:blipFill>
          <a:blip r:embed="rId2"/>
          <a:stretch>
            <a:fillRect/>
          </a:stretch>
        </p:blipFill>
        <p:spPr>
          <a:xfrm>
            <a:off x="561159" y="2706130"/>
            <a:ext cx="8286750" cy="3559796"/>
          </a:xfrm>
          <a:prstGeom prst="rect">
            <a:avLst/>
          </a:prstGeom>
        </p:spPr>
      </p:pic>
    </p:spTree>
    <p:extLst>
      <p:ext uri="{BB962C8B-B14F-4D97-AF65-F5344CB8AC3E}">
        <p14:creationId xmlns:p14="http://schemas.microsoft.com/office/powerpoint/2010/main" val="37373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6975265" cy="472439"/>
          </a:xfrm>
        </p:spPr>
        <p:txBody>
          <a:bodyPr/>
          <a:lstStyle/>
          <a:p>
            <a:r>
              <a:rPr lang="en-US" dirty="0"/>
              <a:t>Asymmetric shock in a monetary union</a:t>
            </a:r>
            <a:endParaRPr lang="de-DE" dirty="0"/>
          </a:p>
        </p:txBody>
      </p:sp>
      <p:sp>
        <p:nvSpPr>
          <p:cNvPr id="3" name="Textplatzhalter 2"/>
          <p:cNvSpPr>
            <a:spLocks noGrp="1"/>
          </p:cNvSpPr>
          <p:nvPr>
            <p:ph type="body" sz="quarter" idx="12"/>
          </p:nvPr>
        </p:nvSpPr>
        <p:spPr>
          <a:xfrm>
            <a:off x="356615" y="853439"/>
            <a:ext cx="8429031" cy="5151121"/>
          </a:xfrm>
        </p:spPr>
        <p:txBody>
          <a:bodyPr/>
          <a:lstStyle/>
          <a:p>
            <a:pPr>
              <a:spcBef>
                <a:spcPts val="800"/>
              </a:spcBef>
            </a:pPr>
            <a:r>
              <a:rPr lang="en-US" dirty="0" smtClean="0">
                <a:latin typeface="Cambria" panose="02040503050406030204" pitchFamily="18" charset="0"/>
              </a:rPr>
              <a:t>The </a:t>
            </a:r>
            <a:r>
              <a:rPr lang="en-US" dirty="0">
                <a:latin typeface="Cambria" panose="02040503050406030204" pitchFamily="18" charset="0"/>
              </a:rPr>
              <a:t>now-common central bank must make a choice on their behalf. </a:t>
            </a:r>
          </a:p>
          <a:p>
            <a:pPr marL="515938" lvl="1" indent="-285750"/>
            <a:r>
              <a:rPr lang="en-US" dirty="0">
                <a:latin typeface="Cambria" panose="02040503050406030204" pitchFamily="18" charset="0"/>
              </a:rPr>
              <a:t>If it cares only about country A, it could cut the interest rate and let the common exchange rate depreciate to boost demand back to </a:t>
            </a:r>
            <a:r>
              <a:rPr lang="en-US" i="1" dirty="0">
                <a:latin typeface="Cambria" panose="02040503050406030204" pitchFamily="18" charset="0"/>
              </a:rPr>
              <a:t>D</a:t>
            </a:r>
            <a:r>
              <a:rPr lang="en-US" baseline="-25000" dirty="0">
                <a:latin typeface="Cambria" panose="02040503050406030204" pitchFamily="18" charset="0"/>
              </a:rPr>
              <a:t>1</a:t>
            </a:r>
            <a:r>
              <a:rPr lang="en-US" dirty="0">
                <a:latin typeface="Cambria" panose="02040503050406030204" pitchFamily="18" charset="0"/>
              </a:rPr>
              <a:t>. This would not suit country B, because the depreciation would shift its demand curve to the right and create excess demand (not shown). </a:t>
            </a:r>
          </a:p>
          <a:p>
            <a:pPr marL="515938" lvl="1" indent="-285750"/>
            <a:r>
              <a:rPr lang="en-US" dirty="0">
                <a:latin typeface="Cambria" panose="02040503050406030204" pitchFamily="18" charset="0"/>
              </a:rPr>
              <a:t>If the central bank instead favours country B, it will keep the common exchange rate unchanged as this country does not face any disturbance and would rather stay at point </a:t>
            </a:r>
            <a:r>
              <a:rPr lang="en-US" i="1" dirty="0">
                <a:latin typeface="Cambria" panose="02040503050406030204" pitchFamily="18" charset="0"/>
              </a:rPr>
              <a:t>A</a:t>
            </a:r>
            <a:r>
              <a:rPr lang="en-US" dirty="0">
                <a:latin typeface="Cambria" panose="02040503050406030204" pitchFamily="18" charset="0"/>
              </a:rPr>
              <a:t>. </a:t>
            </a:r>
          </a:p>
          <a:p>
            <a:pPr marL="285750" indent="-285750">
              <a:spcBef>
                <a:spcPts val="800"/>
              </a:spcBef>
              <a:buFont typeface="Arial" panose="020B0604020202020204" pitchFamily="34" charset="0"/>
              <a:buChar char="•"/>
            </a:pPr>
            <a:r>
              <a:rPr lang="en-US" dirty="0">
                <a:solidFill>
                  <a:srgbClr val="FF0000"/>
                </a:solidFill>
                <a:latin typeface="Cambria" panose="02040503050406030204" pitchFamily="18" charset="0"/>
              </a:rPr>
              <a:t>Country A, however, is in a most uncomfortable position. At price </a:t>
            </a:r>
            <a:r>
              <a:rPr lang="en-US" i="1" dirty="0">
                <a:solidFill>
                  <a:srgbClr val="FF0000"/>
                </a:solidFill>
                <a:latin typeface="Cambria" panose="02040503050406030204" pitchFamily="18" charset="0"/>
              </a:rPr>
              <a:t>P</a:t>
            </a:r>
            <a:r>
              <a:rPr lang="en-US" baseline="-25000" dirty="0">
                <a:solidFill>
                  <a:srgbClr val="FF0000"/>
                </a:solidFill>
                <a:latin typeface="Cambria" panose="02040503050406030204" pitchFamily="18" charset="0"/>
              </a:rPr>
              <a:t>1</a:t>
            </a:r>
            <a:r>
              <a:rPr lang="en-US" dirty="0">
                <a:solidFill>
                  <a:srgbClr val="FF0000"/>
                </a:solidFill>
                <a:latin typeface="Cambria" panose="02040503050406030204" pitchFamily="18" charset="0"/>
              </a:rPr>
              <a:t>, supply is represented by point </a:t>
            </a:r>
            <a:r>
              <a:rPr lang="en-US" i="1" dirty="0">
                <a:solidFill>
                  <a:srgbClr val="FF0000"/>
                </a:solidFill>
                <a:latin typeface="Cambria" panose="02040503050406030204" pitchFamily="18" charset="0"/>
              </a:rPr>
              <a:t>A</a:t>
            </a:r>
            <a:r>
              <a:rPr lang="en-US" dirty="0">
                <a:solidFill>
                  <a:srgbClr val="FF0000"/>
                </a:solidFill>
                <a:latin typeface="Cambria" panose="02040503050406030204" pitchFamily="18" charset="0"/>
              </a:rPr>
              <a:t> but demand is represented by point </a:t>
            </a:r>
            <a:r>
              <a:rPr lang="en-US" i="1" dirty="0">
                <a:solidFill>
                  <a:srgbClr val="FF0000"/>
                </a:solidFill>
                <a:latin typeface="Cambria" panose="02040503050406030204" pitchFamily="18" charset="0"/>
              </a:rPr>
              <a:t>A</a:t>
            </a:r>
            <a:r>
              <a:rPr lang="en-US" dirty="0">
                <a:solidFill>
                  <a:srgbClr val="FF0000"/>
                </a:solidFill>
                <a:latin typeface="Cambria" panose="02040503050406030204" pitchFamily="18" charset="0"/>
              </a:rPr>
              <a:t>′. This means excess supply in country A: the distance </a:t>
            </a:r>
            <a:r>
              <a:rPr lang="en-US" i="1" dirty="0">
                <a:solidFill>
                  <a:srgbClr val="FF0000"/>
                </a:solidFill>
                <a:latin typeface="Cambria" panose="02040503050406030204" pitchFamily="18" charset="0"/>
              </a:rPr>
              <a:t>A</a:t>
            </a:r>
            <a:r>
              <a:rPr lang="en-US" dirty="0">
                <a:solidFill>
                  <a:srgbClr val="FF0000"/>
                </a:solidFill>
                <a:latin typeface="Cambria" panose="02040503050406030204" pitchFamily="18" charset="0"/>
              </a:rPr>
              <a:t>′</a:t>
            </a:r>
            <a:r>
              <a:rPr lang="en-US" i="1" dirty="0">
                <a:solidFill>
                  <a:srgbClr val="FF0000"/>
                </a:solidFill>
                <a:latin typeface="Cambria" panose="02040503050406030204" pitchFamily="18" charset="0"/>
              </a:rPr>
              <a:t>A </a:t>
            </a:r>
            <a:r>
              <a:rPr lang="en-US" dirty="0">
                <a:solidFill>
                  <a:srgbClr val="FF0000"/>
                </a:solidFill>
                <a:latin typeface="Cambria" panose="02040503050406030204" pitchFamily="18" charset="0"/>
              </a:rPr>
              <a:t>represents the inventories of unsold goods that firms accumulate</a:t>
            </a:r>
            <a:r>
              <a:rPr lang="en-US" dirty="0">
                <a:latin typeface="Cambria" panose="02040503050406030204" pitchFamily="18" charset="0"/>
              </a:rPr>
              <a:t>. </a:t>
            </a:r>
          </a:p>
          <a:p>
            <a:pPr marL="285750" indent="-285750">
              <a:spcBef>
                <a:spcPts val="800"/>
              </a:spcBef>
              <a:buFont typeface="Arial" panose="020B0604020202020204" pitchFamily="34" charset="0"/>
              <a:buChar char="•"/>
            </a:pPr>
            <a:r>
              <a:rPr lang="en-US" dirty="0">
                <a:solidFill>
                  <a:srgbClr val="FF0000"/>
                </a:solidFill>
                <a:latin typeface="Cambria" panose="02040503050406030204" pitchFamily="18" charset="0"/>
              </a:rPr>
              <a:t>Clearly, in the presence of an asymmetric shock, what suits one country hurts the other</a:t>
            </a:r>
            <a:r>
              <a:rPr lang="en-US" dirty="0">
                <a:latin typeface="Cambria" panose="02040503050406030204" pitchFamily="18" charset="0"/>
              </a:rPr>
              <a:t>.</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9</a:t>
            </a:fld>
            <a:endParaRPr lang="en-US" dirty="0"/>
          </a:p>
        </p:txBody>
      </p:sp>
    </p:spTree>
    <p:extLst>
      <p:ext uri="{BB962C8B-B14F-4D97-AF65-F5344CB8AC3E}">
        <p14:creationId xmlns:p14="http://schemas.microsoft.com/office/powerpoint/2010/main" val="29201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A1891DD-A5C0-4630-81B1-08D45A7408CF}" vid="{0290D77E-F08B-4974-ADF7-14D29EE16C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MHE_PPT TEMPLATE_V11.FNL_Compressed_July-5-2018</Template>
  <TotalTime>2936</TotalTime>
  <Words>2499</Words>
  <Application>Microsoft Office PowerPoint</Application>
  <PresentationFormat>Presentazione su schermo (4:3)</PresentationFormat>
  <Paragraphs>241</Paragraphs>
  <Slides>31</Slides>
  <Notes>0</Notes>
  <HiddenSlides>1</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31</vt:i4>
      </vt:variant>
    </vt:vector>
  </HeadingPairs>
  <TitlesOfParts>
    <vt:vector size="35" baseType="lpstr">
      <vt:lpstr>Arial</vt:lpstr>
      <vt:lpstr>Calibri</vt:lpstr>
      <vt:lpstr>Cambria</vt:lpstr>
      <vt:lpstr>Office Theme</vt:lpstr>
      <vt:lpstr>Chapter 15</vt:lpstr>
      <vt:lpstr>The question, the problem and the short answer</vt:lpstr>
      <vt:lpstr>Benefits of a currency area</vt:lpstr>
      <vt:lpstr>Costs of a currency area</vt:lpstr>
      <vt:lpstr>Shocks and the exchange rate</vt:lpstr>
      <vt:lpstr>Shocks and the exchange rate</vt:lpstr>
      <vt:lpstr>Asymmetric shock in a monetary union</vt:lpstr>
      <vt:lpstr>Asymmetric shock in a monetary union</vt:lpstr>
      <vt:lpstr>Asymmetric shock in a monetary union</vt:lpstr>
      <vt:lpstr>Asymmetric shock in a monetary union</vt:lpstr>
      <vt:lpstr>The optimum currency area criteria: overview</vt:lpstr>
      <vt:lpstr>The optimum currency area criteria: overview</vt:lpstr>
      <vt:lpstr>Criterion 1 (Mundell): Labour mobility</vt:lpstr>
      <vt:lpstr>Criterion 2 (Kenen): Production diversification</vt:lpstr>
      <vt:lpstr>Criterion 3 (McKinnon): Openness</vt:lpstr>
      <vt:lpstr>Criterion 4: Insurance through transfers</vt:lpstr>
      <vt:lpstr>Criterion 5: Homogeneous preferences</vt:lpstr>
      <vt:lpstr>Criterion 6: Degree of solidarity</vt:lpstr>
      <vt:lpstr>Is Europe an optimum currency area?</vt:lpstr>
      <vt:lpstr>Is Europe an optimum currency area?</vt:lpstr>
      <vt:lpstr>Is Europe an optimum currency area?</vt:lpstr>
      <vt:lpstr>Is Europe an optimum currency area?</vt:lpstr>
      <vt:lpstr>Is Europe an optimum currency area?</vt:lpstr>
      <vt:lpstr>Is Europe an optimum currency area? (2)</vt:lpstr>
      <vt:lpstr>Is Europe an optimum currency area? (3)</vt:lpstr>
      <vt:lpstr>Is Europe an optimum currency area? (4)</vt:lpstr>
      <vt:lpstr>Is Europe an optimum currency area? (5)</vt:lpstr>
      <vt:lpstr>Is Europe an optimum currency area? (6)</vt:lpstr>
      <vt:lpstr>Is Europe an optimum currency area?</vt:lpstr>
      <vt:lpstr>Is Europe becoming an optimum currency area?</vt:lpstr>
      <vt:lpstr>The logic of the optimum currency area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Simmons, Matthew</dc:creator>
  <cp:lastModifiedBy>Marco Giansoldati</cp:lastModifiedBy>
  <cp:revision>142</cp:revision>
  <cp:lastPrinted>2018-06-20T22:52:35Z</cp:lastPrinted>
  <dcterms:created xsi:type="dcterms:W3CDTF">2018-07-12T13:31:51Z</dcterms:created>
  <dcterms:modified xsi:type="dcterms:W3CDTF">2025-11-30T19:18:54Z</dcterms:modified>
</cp:coreProperties>
</file>