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318" r:id="rId3"/>
    <p:sldId id="312" r:id="rId4"/>
    <p:sldId id="313" r:id="rId5"/>
    <p:sldId id="315" r:id="rId6"/>
    <p:sldId id="322" r:id="rId7"/>
    <p:sldId id="323" r:id="rId8"/>
    <p:sldId id="337" r:id="rId9"/>
    <p:sldId id="324" r:id="rId10"/>
    <p:sldId id="325" r:id="rId11"/>
    <p:sldId id="326" r:id="rId12"/>
    <p:sldId id="327" r:id="rId13"/>
    <p:sldId id="328" r:id="rId14"/>
    <p:sldId id="329" r:id="rId15"/>
    <p:sldId id="330" r:id="rId16"/>
    <p:sldId id="331" r:id="rId17"/>
    <p:sldId id="348" r:id="rId18"/>
    <p:sldId id="332" r:id="rId19"/>
    <p:sldId id="349" r:id="rId20"/>
    <p:sldId id="350" r:id="rId21"/>
    <p:sldId id="351" r:id="rId22"/>
    <p:sldId id="352" r:id="rId23"/>
    <p:sldId id="353" r:id="rId24"/>
    <p:sldId id="339" r:id="rId25"/>
    <p:sldId id="340" r:id="rId26"/>
    <p:sldId id="341" r:id="rId27"/>
    <p:sldId id="342" r:id="rId28"/>
    <p:sldId id="343" r:id="rId29"/>
    <p:sldId id="344" r:id="rId30"/>
    <p:sldId id="346" r:id="rId31"/>
    <p:sldId id="347" r:id="rId3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0" d="100"/>
          <a:sy n="100" d="100"/>
        </p:scale>
        <p:origin x="9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914400" y="2130426"/>
            <a:ext cx="10363200" cy="1470025"/>
          </a:xfrm>
        </p:spPr>
        <p:txBody>
          <a:bodyPr/>
          <a:lstStyle/>
          <a:p>
            <a:r>
              <a:rPr lang="it-IT"/>
              <a:t>Fare clic per modificare lo stile del titolo</a:t>
            </a:r>
          </a:p>
        </p:txBody>
      </p:sp>
      <p:sp>
        <p:nvSpPr>
          <p:cNvPr id="3" name="Sottotitolo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AF2AE953-A89F-4EBA-A36C-C44561FE991C}" type="datetimeFigureOut">
              <a:rPr lang="it-IT" smtClean="0"/>
              <a:t>26/11/2025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8317F0E-9A10-4FEA-9656-7034A507F98F}" type="slidenum">
              <a:rPr lang="it-IT" smtClean="0"/>
              <a:t>‹N›</a:t>
            </a:fld>
            <a:endParaRPr lang="it-IT"/>
          </a:p>
        </p:txBody>
      </p:sp>
    </p:spTree>
    <p:extLst>
      <p:ext uri="{BB962C8B-B14F-4D97-AF65-F5344CB8AC3E}">
        <p14:creationId xmlns:p14="http://schemas.microsoft.com/office/powerpoint/2010/main" val="250448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AF2AE953-A89F-4EBA-A36C-C44561FE991C}" type="datetimeFigureOut">
              <a:rPr lang="it-IT" smtClean="0"/>
              <a:t>26/11/2025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8317F0E-9A10-4FEA-9656-7034A507F98F}" type="slidenum">
              <a:rPr lang="it-IT" smtClean="0"/>
              <a:t>‹N›</a:t>
            </a:fld>
            <a:endParaRPr lang="it-IT"/>
          </a:p>
        </p:txBody>
      </p:sp>
    </p:spTree>
    <p:extLst>
      <p:ext uri="{BB962C8B-B14F-4D97-AF65-F5344CB8AC3E}">
        <p14:creationId xmlns:p14="http://schemas.microsoft.com/office/powerpoint/2010/main" val="592611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39200" y="274639"/>
            <a:ext cx="27432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09600" y="274639"/>
            <a:ext cx="80264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AF2AE953-A89F-4EBA-A36C-C44561FE991C}" type="datetimeFigureOut">
              <a:rPr lang="it-IT" smtClean="0"/>
              <a:t>26/11/2025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8317F0E-9A10-4FEA-9656-7034A507F98F}" type="slidenum">
              <a:rPr lang="it-IT" smtClean="0"/>
              <a:t>‹N›</a:t>
            </a:fld>
            <a:endParaRPr lang="it-IT"/>
          </a:p>
        </p:txBody>
      </p:sp>
    </p:spTree>
    <p:extLst>
      <p:ext uri="{BB962C8B-B14F-4D97-AF65-F5344CB8AC3E}">
        <p14:creationId xmlns:p14="http://schemas.microsoft.com/office/powerpoint/2010/main" val="30538421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870272-C15F-2549-2205-CA33C852EEC7}"/>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9B6A8823-4134-A023-634D-3B4971FA17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5843B639-FD0B-F726-CD32-1FA5DADD2FCA}"/>
              </a:ext>
            </a:extLst>
          </p:cNvPr>
          <p:cNvSpPr>
            <a:spLocks noGrp="1"/>
          </p:cNvSpPr>
          <p:nvPr>
            <p:ph type="dt" sz="half" idx="10"/>
          </p:nvPr>
        </p:nvSpPr>
        <p:spPr/>
        <p:txBody>
          <a:bodyPr/>
          <a:lstStyle/>
          <a:p>
            <a:fld id="{F7A2AAB6-DC60-4876-9E2C-2CBC9449B6EA}" type="datetimeFigureOut">
              <a:rPr lang="it-IT" smtClean="0"/>
              <a:t>26/11/2025</a:t>
            </a:fld>
            <a:endParaRPr lang="it-IT"/>
          </a:p>
        </p:txBody>
      </p:sp>
      <p:sp>
        <p:nvSpPr>
          <p:cNvPr id="5" name="Segnaposto piè di pagina 4">
            <a:extLst>
              <a:ext uri="{FF2B5EF4-FFF2-40B4-BE49-F238E27FC236}">
                <a16:creationId xmlns:a16="http://schemas.microsoft.com/office/drawing/2014/main" id="{9C3F6A6E-8225-61AF-0492-EBE89B391B3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62B2750-CCEE-94D2-73C4-C233336022CF}"/>
              </a:ext>
            </a:extLst>
          </p:cNvPr>
          <p:cNvSpPr>
            <a:spLocks noGrp="1"/>
          </p:cNvSpPr>
          <p:nvPr>
            <p:ph type="sldNum" sz="quarter" idx="12"/>
          </p:nvPr>
        </p:nvSpPr>
        <p:spPr/>
        <p:txBody>
          <a:bodyPr/>
          <a:lstStyle/>
          <a:p>
            <a:fld id="{750CDE94-8D53-4EAE-9D40-C3FEE6313109}" type="slidenum">
              <a:rPr lang="it-IT" smtClean="0"/>
              <a:t>‹N›</a:t>
            </a:fld>
            <a:endParaRPr lang="it-IT"/>
          </a:p>
        </p:txBody>
      </p:sp>
    </p:spTree>
    <p:extLst>
      <p:ext uri="{BB962C8B-B14F-4D97-AF65-F5344CB8AC3E}">
        <p14:creationId xmlns:p14="http://schemas.microsoft.com/office/powerpoint/2010/main" val="35757990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837751-4CEB-00CF-E9AB-1BD4ACDBD63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D4759CC-A4C8-21C5-DC9C-12E09E116598}"/>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07195FD-95B3-BA60-338F-4245487CB552}"/>
              </a:ext>
            </a:extLst>
          </p:cNvPr>
          <p:cNvSpPr>
            <a:spLocks noGrp="1"/>
          </p:cNvSpPr>
          <p:nvPr>
            <p:ph type="dt" sz="half" idx="10"/>
          </p:nvPr>
        </p:nvSpPr>
        <p:spPr/>
        <p:txBody>
          <a:bodyPr/>
          <a:lstStyle/>
          <a:p>
            <a:fld id="{F7A2AAB6-DC60-4876-9E2C-2CBC9449B6EA}" type="datetimeFigureOut">
              <a:rPr lang="it-IT" smtClean="0"/>
              <a:t>26/11/2025</a:t>
            </a:fld>
            <a:endParaRPr lang="it-IT"/>
          </a:p>
        </p:txBody>
      </p:sp>
      <p:sp>
        <p:nvSpPr>
          <p:cNvPr id="5" name="Segnaposto piè di pagina 4">
            <a:extLst>
              <a:ext uri="{FF2B5EF4-FFF2-40B4-BE49-F238E27FC236}">
                <a16:creationId xmlns:a16="http://schemas.microsoft.com/office/drawing/2014/main" id="{4DA0BF0B-A3E0-1D06-2631-DE025F1203F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B429579-F372-AD10-5AAF-660DFA663430}"/>
              </a:ext>
            </a:extLst>
          </p:cNvPr>
          <p:cNvSpPr>
            <a:spLocks noGrp="1"/>
          </p:cNvSpPr>
          <p:nvPr>
            <p:ph type="sldNum" sz="quarter" idx="12"/>
          </p:nvPr>
        </p:nvSpPr>
        <p:spPr/>
        <p:txBody>
          <a:bodyPr/>
          <a:lstStyle/>
          <a:p>
            <a:fld id="{750CDE94-8D53-4EAE-9D40-C3FEE6313109}" type="slidenum">
              <a:rPr lang="it-IT" smtClean="0"/>
              <a:t>‹N›</a:t>
            </a:fld>
            <a:endParaRPr lang="it-IT"/>
          </a:p>
        </p:txBody>
      </p:sp>
    </p:spTree>
    <p:extLst>
      <p:ext uri="{BB962C8B-B14F-4D97-AF65-F5344CB8AC3E}">
        <p14:creationId xmlns:p14="http://schemas.microsoft.com/office/powerpoint/2010/main" val="21120298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EBCEC0-3A9F-69ED-CEF4-FA12E1678D17}"/>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7A28CAB-A46B-6B66-4F5B-88A692887C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8AD751E5-ECC4-B6BD-28A6-B71CFF1D3664}"/>
              </a:ext>
            </a:extLst>
          </p:cNvPr>
          <p:cNvSpPr>
            <a:spLocks noGrp="1"/>
          </p:cNvSpPr>
          <p:nvPr>
            <p:ph type="dt" sz="half" idx="10"/>
          </p:nvPr>
        </p:nvSpPr>
        <p:spPr/>
        <p:txBody>
          <a:bodyPr/>
          <a:lstStyle/>
          <a:p>
            <a:fld id="{F7A2AAB6-DC60-4876-9E2C-2CBC9449B6EA}" type="datetimeFigureOut">
              <a:rPr lang="it-IT" smtClean="0"/>
              <a:t>26/11/2025</a:t>
            </a:fld>
            <a:endParaRPr lang="it-IT"/>
          </a:p>
        </p:txBody>
      </p:sp>
      <p:sp>
        <p:nvSpPr>
          <p:cNvPr id="5" name="Segnaposto piè di pagina 4">
            <a:extLst>
              <a:ext uri="{FF2B5EF4-FFF2-40B4-BE49-F238E27FC236}">
                <a16:creationId xmlns:a16="http://schemas.microsoft.com/office/drawing/2014/main" id="{919C0707-D558-D6C7-CE25-6BEB104E85D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1134607-D9F6-0EFC-C0B4-F0AB511CF55A}"/>
              </a:ext>
            </a:extLst>
          </p:cNvPr>
          <p:cNvSpPr>
            <a:spLocks noGrp="1"/>
          </p:cNvSpPr>
          <p:nvPr>
            <p:ph type="sldNum" sz="quarter" idx="12"/>
          </p:nvPr>
        </p:nvSpPr>
        <p:spPr/>
        <p:txBody>
          <a:bodyPr/>
          <a:lstStyle/>
          <a:p>
            <a:fld id="{750CDE94-8D53-4EAE-9D40-C3FEE6313109}" type="slidenum">
              <a:rPr lang="it-IT" smtClean="0"/>
              <a:t>‹N›</a:t>
            </a:fld>
            <a:endParaRPr lang="it-IT"/>
          </a:p>
        </p:txBody>
      </p:sp>
    </p:spTree>
    <p:extLst>
      <p:ext uri="{BB962C8B-B14F-4D97-AF65-F5344CB8AC3E}">
        <p14:creationId xmlns:p14="http://schemas.microsoft.com/office/powerpoint/2010/main" val="13328871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4239632-A6EF-8976-9B14-8878D57D6E1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F0C7C43-5585-D149-64C5-ECD025BDECB2}"/>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C800D748-1CFC-1820-9C40-02B6C2D4D9A3}"/>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F9B02116-7222-722A-E54A-8418D79475E6}"/>
              </a:ext>
            </a:extLst>
          </p:cNvPr>
          <p:cNvSpPr>
            <a:spLocks noGrp="1"/>
          </p:cNvSpPr>
          <p:nvPr>
            <p:ph type="dt" sz="half" idx="10"/>
          </p:nvPr>
        </p:nvSpPr>
        <p:spPr/>
        <p:txBody>
          <a:bodyPr/>
          <a:lstStyle/>
          <a:p>
            <a:fld id="{F7A2AAB6-DC60-4876-9E2C-2CBC9449B6EA}" type="datetimeFigureOut">
              <a:rPr lang="it-IT" smtClean="0"/>
              <a:t>26/11/2025</a:t>
            </a:fld>
            <a:endParaRPr lang="it-IT"/>
          </a:p>
        </p:txBody>
      </p:sp>
      <p:sp>
        <p:nvSpPr>
          <p:cNvPr id="6" name="Segnaposto piè di pagina 5">
            <a:extLst>
              <a:ext uri="{FF2B5EF4-FFF2-40B4-BE49-F238E27FC236}">
                <a16:creationId xmlns:a16="http://schemas.microsoft.com/office/drawing/2014/main" id="{0933E1A9-1D61-CC05-1DF9-2E07C18B172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3077636-460E-B530-A3ED-E3633B939B11}"/>
              </a:ext>
            </a:extLst>
          </p:cNvPr>
          <p:cNvSpPr>
            <a:spLocks noGrp="1"/>
          </p:cNvSpPr>
          <p:nvPr>
            <p:ph type="sldNum" sz="quarter" idx="12"/>
          </p:nvPr>
        </p:nvSpPr>
        <p:spPr/>
        <p:txBody>
          <a:bodyPr/>
          <a:lstStyle/>
          <a:p>
            <a:fld id="{750CDE94-8D53-4EAE-9D40-C3FEE6313109}" type="slidenum">
              <a:rPr lang="it-IT" smtClean="0"/>
              <a:t>‹N›</a:t>
            </a:fld>
            <a:endParaRPr lang="it-IT"/>
          </a:p>
        </p:txBody>
      </p:sp>
    </p:spTree>
    <p:extLst>
      <p:ext uri="{BB962C8B-B14F-4D97-AF65-F5344CB8AC3E}">
        <p14:creationId xmlns:p14="http://schemas.microsoft.com/office/powerpoint/2010/main" val="1445578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D9DA38-B43A-4EDB-B592-6DF2906573A7}"/>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1E211DA-B1F1-F586-0C0E-CE6EAE7B42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E2F8C5B1-F049-4B3B-C335-64D57EF46F93}"/>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737AA042-A169-9705-9CAE-D1570335AD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7B0A0CB6-6AAF-90FE-1EFF-C57F387697CE}"/>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428873A0-6595-8FA1-0696-F0E93526C31F}"/>
              </a:ext>
            </a:extLst>
          </p:cNvPr>
          <p:cNvSpPr>
            <a:spLocks noGrp="1"/>
          </p:cNvSpPr>
          <p:nvPr>
            <p:ph type="dt" sz="half" idx="10"/>
          </p:nvPr>
        </p:nvSpPr>
        <p:spPr/>
        <p:txBody>
          <a:bodyPr/>
          <a:lstStyle/>
          <a:p>
            <a:fld id="{F7A2AAB6-DC60-4876-9E2C-2CBC9449B6EA}" type="datetimeFigureOut">
              <a:rPr lang="it-IT" smtClean="0"/>
              <a:t>26/11/2025</a:t>
            </a:fld>
            <a:endParaRPr lang="it-IT"/>
          </a:p>
        </p:txBody>
      </p:sp>
      <p:sp>
        <p:nvSpPr>
          <p:cNvPr id="8" name="Segnaposto piè di pagina 7">
            <a:extLst>
              <a:ext uri="{FF2B5EF4-FFF2-40B4-BE49-F238E27FC236}">
                <a16:creationId xmlns:a16="http://schemas.microsoft.com/office/drawing/2014/main" id="{644AE041-D1F2-511A-15C9-F7675E96AE80}"/>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68CFB1D-E69F-B130-321C-41A7FB82AFA0}"/>
              </a:ext>
            </a:extLst>
          </p:cNvPr>
          <p:cNvSpPr>
            <a:spLocks noGrp="1"/>
          </p:cNvSpPr>
          <p:nvPr>
            <p:ph type="sldNum" sz="quarter" idx="12"/>
          </p:nvPr>
        </p:nvSpPr>
        <p:spPr/>
        <p:txBody>
          <a:bodyPr/>
          <a:lstStyle/>
          <a:p>
            <a:fld id="{750CDE94-8D53-4EAE-9D40-C3FEE6313109}" type="slidenum">
              <a:rPr lang="it-IT" smtClean="0"/>
              <a:t>‹N›</a:t>
            </a:fld>
            <a:endParaRPr lang="it-IT"/>
          </a:p>
        </p:txBody>
      </p:sp>
    </p:spTree>
    <p:extLst>
      <p:ext uri="{BB962C8B-B14F-4D97-AF65-F5344CB8AC3E}">
        <p14:creationId xmlns:p14="http://schemas.microsoft.com/office/powerpoint/2010/main" val="2028086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5B4E75-624A-0BCB-03CC-2EAE53DD0207}"/>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1E5A642F-EA3B-5B9B-DB38-D1FC7788A281}"/>
              </a:ext>
            </a:extLst>
          </p:cNvPr>
          <p:cNvSpPr>
            <a:spLocks noGrp="1"/>
          </p:cNvSpPr>
          <p:nvPr>
            <p:ph type="dt" sz="half" idx="10"/>
          </p:nvPr>
        </p:nvSpPr>
        <p:spPr/>
        <p:txBody>
          <a:bodyPr/>
          <a:lstStyle/>
          <a:p>
            <a:fld id="{F7A2AAB6-DC60-4876-9E2C-2CBC9449B6EA}" type="datetimeFigureOut">
              <a:rPr lang="it-IT" smtClean="0"/>
              <a:t>26/11/2025</a:t>
            </a:fld>
            <a:endParaRPr lang="it-IT"/>
          </a:p>
        </p:txBody>
      </p:sp>
      <p:sp>
        <p:nvSpPr>
          <p:cNvPr id="4" name="Segnaposto piè di pagina 3">
            <a:extLst>
              <a:ext uri="{FF2B5EF4-FFF2-40B4-BE49-F238E27FC236}">
                <a16:creationId xmlns:a16="http://schemas.microsoft.com/office/drawing/2014/main" id="{B12C9098-E496-9FD5-F195-17394FC76FEE}"/>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D3E5F3FD-48B3-0F9F-E292-397A29E21DA6}"/>
              </a:ext>
            </a:extLst>
          </p:cNvPr>
          <p:cNvSpPr>
            <a:spLocks noGrp="1"/>
          </p:cNvSpPr>
          <p:nvPr>
            <p:ph type="sldNum" sz="quarter" idx="12"/>
          </p:nvPr>
        </p:nvSpPr>
        <p:spPr/>
        <p:txBody>
          <a:bodyPr/>
          <a:lstStyle/>
          <a:p>
            <a:fld id="{750CDE94-8D53-4EAE-9D40-C3FEE6313109}" type="slidenum">
              <a:rPr lang="it-IT" smtClean="0"/>
              <a:t>‹N›</a:t>
            </a:fld>
            <a:endParaRPr lang="it-IT"/>
          </a:p>
        </p:txBody>
      </p:sp>
    </p:spTree>
    <p:extLst>
      <p:ext uri="{BB962C8B-B14F-4D97-AF65-F5344CB8AC3E}">
        <p14:creationId xmlns:p14="http://schemas.microsoft.com/office/powerpoint/2010/main" val="3652885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CA0B19FD-8564-7D49-8FE4-B3F9B1E50B31}"/>
              </a:ext>
            </a:extLst>
          </p:cNvPr>
          <p:cNvSpPr>
            <a:spLocks noGrp="1"/>
          </p:cNvSpPr>
          <p:nvPr>
            <p:ph type="dt" sz="half" idx="10"/>
          </p:nvPr>
        </p:nvSpPr>
        <p:spPr/>
        <p:txBody>
          <a:bodyPr/>
          <a:lstStyle/>
          <a:p>
            <a:fld id="{F7A2AAB6-DC60-4876-9E2C-2CBC9449B6EA}" type="datetimeFigureOut">
              <a:rPr lang="it-IT" smtClean="0"/>
              <a:t>26/11/2025</a:t>
            </a:fld>
            <a:endParaRPr lang="it-IT"/>
          </a:p>
        </p:txBody>
      </p:sp>
      <p:sp>
        <p:nvSpPr>
          <p:cNvPr id="3" name="Segnaposto piè di pagina 2">
            <a:extLst>
              <a:ext uri="{FF2B5EF4-FFF2-40B4-BE49-F238E27FC236}">
                <a16:creationId xmlns:a16="http://schemas.microsoft.com/office/drawing/2014/main" id="{B3153F76-2CAF-A327-7156-B3F3DD6D83CB}"/>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FD429CD2-9170-5BD9-5793-1CFC84DAB38F}"/>
              </a:ext>
            </a:extLst>
          </p:cNvPr>
          <p:cNvSpPr>
            <a:spLocks noGrp="1"/>
          </p:cNvSpPr>
          <p:nvPr>
            <p:ph type="sldNum" sz="quarter" idx="12"/>
          </p:nvPr>
        </p:nvSpPr>
        <p:spPr/>
        <p:txBody>
          <a:bodyPr/>
          <a:lstStyle/>
          <a:p>
            <a:fld id="{750CDE94-8D53-4EAE-9D40-C3FEE6313109}" type="slidenum">
              <a:rPr lang="it-IT" smtClean="0"/>
              <a:t>‹N›</a:t>
            </a:fld>
            <a:endParaRPr lang="it-IT"/>
          </a:p>
        </p:txBody>
      </p:sp>
    </p:spTree>
    <p:extLst>
      <p:ext uri="{BB962C8B-B14F-4D97-AF65-F5344CB8AC3E}">
        <p14:creationId xmlns:p14="http://schemas.microsoft.com/office/powerpoint/2010/main" val="5360882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3C87FC-F5C7-BD24-60CD-8BC9AE59DD0A}"/>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B8D5C04-107B-7707-BEA1-2446F894D6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0C292EDF-1021-F091-2926-0D20323C8B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06ECCA67-6A78-43C7-B3C5-D5537C88C2D6}"/>
              </a:ext>
            </a:extLst>
          </p:cNvPr>
          <p:cNvSpPr>
            <a:spLocks noGrp="1"/>
          </p:cNvSpPr>
          <p:nvPr>
            <p:ph type="dt" sz="half" idx="10"/>
          </p:nvPr>
        </p:nvSpPr>
        <p:spPr/>
        <p:txBody>
          <a:bodyPr/>
          <a:lstStyle/>
          <a:p>
            <a:fld id="{F7A2AAB6-DC60-4876-9E2C-2CBC9449B6EA}" type="datetimeFigureOut">
              <a:rPr lang="it-IT" smtClean="0"/>
              <a:t>26/11/2025</a:t>
            </a:fld>
            <a:endParaRPr lang="it-IT"/>
          </a:p>
        </p:txBody>
      </p:sp>
      <p:sp>
        <p:nvSpPr>
          <p:cNvPr id="6" name="Segnaposto piè di pagina 5">
            <a:extLst>
              <a:ext uri="{FF2B5EF4-FFF2-40B4-BE49-F238E27FC236}">
                <a16:creationId xmlns:a16="http://schemas.microsoft.com/office/drawing/2014/main" id="{C3CC40EB-578B-E9E3-6129-EE86992F358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5F06066-BE4D-C82B-4A1F-C1C1DD99750B}"/>
              </a:ext>
            </a:extLst>
          </p:cNvPr>
          <p:cNvSpPr>
            <a:spLocks noGrp="1"/>
          </p:cNvSpPr>
          <p:nvPr>
            <p:ph type="sldNum" sz="quarter" idx="12"/>
          </p:nvPr>
        </p:nvSpPr>
        <p:spPr/>
        <p:txBody>
          <a:bodyPr/>
          <a:lstStyle/>
          <a:p>
            <a:fld id="{750CDE94-8D53-4EAE-9D40-C3FEE6313109}" type="slidenum">
              <a:rPr lang="it-IT" smtClean="0"/>
              <a:t>‹N›</a:t>
            </a:fld>
            <a:endParaRPr lang="it-IT"/>
          </a:p>
        </p:txBody>
      </p:sp>
    </p:spTree>
    <p:extLst>
      <p:ext uri="{BB962C8B-B14F-4D97-AF65-F5344CB8AC3E}">
        <p14:creationId xmlns:p14="http://schemas.microsoft.com/office/powerpoint/2010/main" val="1588598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AF2AE953-A89F-4EBA-A36C-C44561FE991C}" type="datetimeFigureOut">
              <a:rPr lang="it-IT" smtClean="0"/>
              <a:t>26/11/2025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8317F0E-9A10-4FEA-9656-7034A507F98F}" type="slidenum">
              <a:rPr lang="it-IT" smtClean="0"/>
              <a:t>‹N›</a:t>
            </a:fld>
            <a:endParaRPr lang="it-IT"/>
          </a:p>
        </p:txBody>
      </p:sp>
    </p:spTree>
    <p:extLst>
      <p:ext uri="{BB962C8B-B14F-4D97-AF65-F5344CB8AC3E}">
        <p14:creationId xmlns:p14="http://schemas.microsoft.com/office/powerpoint/2010/main" val="41143219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1F75F0-064D-09AB-CB3A-87766341363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DD65BAEF-7115-9816-43CE-55AD2F3EB9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950AE3EA-C0FA-ABF8-0459-053EA2A640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4A4434A-EAA4-BF14-70D9-13900BBCEBB5}"/>
              </a:ext>
            </a:extLst>
          </p:cNvPr>
          <p:cNvSpPr>
            <a:spLocks noGrp="1"/>
          </p:cNvSpPr>
          <p:nvPr>
            <p:ph type="dt" sz="half" idx="10"/>
          </p:nvPr>
        </p:nvSpPr>
        <p:spPr/>
        <p:txBody>
          <a:bodyPr/>
          <a:lstStyle/>
          <a:p>
            <a:fld id="{F7A2AAB6-DC60-4876-9E2C-2CBC9449B6EA}" type="datetimeFigureOut">
              <a:rPr lang="it-IT" smtClean="0"/>
              <a:t>26/11/2025</a:t>
            </a:fld>
            <a:endParaRPr lang="it-IT"/>
          </a:p>
        </p:txBody>
      </p:sp>
      <p:sp>
        <p:nvSpPr>
          <p:cNvPr id="6" name="Segnaposto piè di pagina 5">
            <a:extLst>
              <a:ext uri="{FF2B5EF4-FFF2-40B4-BE49-F238E27FC236}">
                <a16:creationId xmlns:a16="http://schemas.microsoft.com/office/drawing/2014/main" id="{5AE1375A-F880-5678-98B3-D80BCEB0DED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5CEBB96-6439-6152-7A1F-CD92022115B4}"/>
              </a:ext>
            </a:extLst>
          </p:cNvPr>
          <p:cNvSpPr>
            <a:spLocks noGrp="1"/>
          </p:cNvSpPr>
          <p:nvPr>
            <p:ph type="sldNum" sz="quarter" idx="12"/>
          </p:nvPr>
        </p:nvSpPr>
        <p:spPr/>
        <p:txBody>
          <a:bodyPr/>
          <a:lstStyle/>
          <a:p>
            <a:fld id="{750CDE94-8D53-4EAE-9D40-C3FEE6313109}" type="slidenum">
              <a:rPr lang="it-IT" smtClean="0"/>
              <a:t>‹N›</a:t>
            </a:fld>
            <a:endParaRPr lang="it-IT"/>
          </a:p>
        </p:txBody>
      </p:sp>
    </p:spTree>
    <p:extLst>
      <p:ext uri="{BB962C8B-B14F-4D97-AF65-F5344CB8AC3E}">
        <p14:creationId xmlns:p14="http://schemas.microsoft.com/office/powerpoint/2010/main" val="29278530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568379-A5BE-DCAB-9AE6-18E92F7B50D1}"/>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DDD7D70-0143-BEA5-F6F2-F6129F5322C3}"/>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B8F2456-762C-EBD1-5825-3F1D4CD78AE9}"/>
              </a:ext>
            </a:extLst>
          </p:cNvPr>
          <p:cNvSpPr>
            <a:spLocks noGrp="1"/>
          </p:cNvSpPr>
          <p:nvPr>
            <p:ph type="dt" sz="half" idx="10"/>
          </p:nvPr>
        </p:nvSpPr>
        <p:spPr/>
        <p:txBody>
          <a:bodyPr/>
          <a:lstStyle/>
          <a:p>
            <a:fld id="{F7A2AAB6-DC60-4876-9E2C-2CBC9449B6EA}" type="datetimeFigureOut">
              <a:rPr lang="it-IT" smtClean="0"/>
              <a:t>26/11/2025</a:t>
            </a:fld>
            <a:endParaRPr lang="it-IT"/>
          </a:p>
        </p:txBody>
      </p:sp>
      <p:sp>
        <p:nvSpPr>
          <p:cNvPr id="5" name="Segnaposto piè di pagina 4">
            <a:extLst>
              <a:ext uri="{FF2B5EF4-FFF2-40B4-BE49-F238E27FC236}">
                <a16:creationId xmlns:a16="http://schemas.microsoft.com/office/drawing/2014/main" id="{9D1ADAF3-6B59-7472-F64F-A530AA984E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038BAF5-3089-3CDE-6EAE-03F9E9EB112E}"/>
              </a:ext>
            </a:extLst>
          </p:cNvPr>
          <p:cNvSpPr>
            <a:spLocks noGrp="1"/>
          </p:cNvSpPr>
          <p:nvPr>
            <p:ph type="sldNum" sz="quarter" idx="12"/>
          </p:nvPr>
        </p:nvSpPr>
        <p:spPr/>
        <p:txBody>
          <a:bodyPr/>
          <a:lstStyle/>
          <a:p>
            <a:fld id="{750CDE94-8D53-4EAE-9D40-C3FEE6313109}" type="slidenum">
              <a:rPr lang="it-IT" smtClean="0"/>
              <a:t>‹N›</a:t>
            </a:fld>
            <a:endParaRPr lang="it-IT"/>
          </a:p>
        </p:txBody>
      </p:sp>
    </p:spTree>
    <p:extLst>
      <p:ext uri="{BB962C8B-B14F-4D97-AF65-F5344CB8AC3E}">
        <p14:creationId xmlns:p14="http://schemas.microsoft.com/office/powerpoint/2010/main" val="13713843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D923A150-14D5-03C4-9951-C9AD0E766AB5}"/>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AE209B7-314E-DCA8-C614-EC83895A6D71}"/>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2259025-DA45-8108-9085-039AAE38BCC8}"/>
              </a:ext>
            </a:extLst>
          </p:cNvPr>
          <p:cNvSpPr>
            <a:spLocks noGrp="1"/>
          </p:cNvSpPr>
          <p:nvPr>
            <p:ph type="dt" sz="half" idx="10"/>
          </p:nvPr>
        </p:nvSpPr>
        <p:spPr/>
        <p:txBody>
          <a:bodyPr/>
          <a:lstStyle/>
          <a:p>
            <a:fld id="{F7A2AAB6-DC60-4876-9E2C-2CBC9449B6EA}" type="datetimeFigureOut">
              <a:rPr lang="it-IT" smtClean="0"/>
              <a:t>26/11/2025</a:t>
            </a:fld>
            <a:endParaRPr lang="it-IT"/>
          </a:p>
        </p:txBody>
      </p:sp>
      <p:sp>
        <p:nvSpPr>
          <p:cNvPr id="5" name="Segnaposto piè di pagina 4">
            <a:extLst>
              <a:ext uri="{FF2B5EF4-FFF2-40B4-BE49-F238E27FC236}">
                <a16:creationId xmlns:a16="http://schemas.microsoft.com/office/drawing/2014/main" id="{2AC03030-0302-F1B7-D486-F12C9FD515F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266C3D8-2D50-1861-E2CB-E4A174CAF995}"/>
              </a:ext>
            </a:extLst>
          </p:cNvPr>
          <p:cNvSpPr>
            <a:spLocks noGrp="1"/>
          </p:cNvSpPr>
          <p:nvPr>
            <p:ph type="sldNum" sz="quarter" idx="12"/>
          </p:nvPr>
        </p:nvSpPr>
        <p:spPr/>
        <p:txBody>
          <a:bodyPr/>
          <a:lstStyle/>
          <a:p>
            <a:fld id="{750CDE94-8D53-4EAE-9D40-C3FEE6313109}" type="slidenum">
              <a:rPr lang="it-IT" smtClean="0"/>
              <a:t>‹N›</a:t>
            </a:fld>
            <a:endParaRPr lang="it-IT"/>
          </a:p>
        </p:txBody>
      </p:sp>
    </p:spTree>
    <p:extLst>
      <p:ext uri="{BB962C8B-B14F-4D97-AF65-F5344CB8AC3E}">
        <p14:creationId xmlns:p14="http://schemas.microsoft.com/office/powerpoint/2010/main" val="2512886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963084" y="4406901"/>
            <a:ext cx="103632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AF2AE953-A89F-4EBA-A36C-C44561FE991C}" type="datetimeFigureOut">
              <a:rPr lang="it-IT" smtClean="0"/>
              <a:t>26/11/2025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8317F0E-9A10-4FEA-9656-7034A507F98F}" type="slidenum">
              <a:rPr lang="it-IT" smtClean="0"/>
              <a:t>‹N›</a:t>
            </a:fld>
            <a:endParaRPr lang="it-IT"/>
          </a:p>
        </p:txBody>
      </p:sp>
    </p:spTree>
    <p:extLst>
      <p:ext uri="{BB962C8B-B14F-4D97-AF65-F5344CB8AC3E}">
        <p14:creationId xmlns:p14="http://schemas.microsoft.com/office/powerpoint/2010/main" val="3899662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AF2AE953-A89F-4EBA-A36C-C44561FE991C}" type="datetimeFigureOut">
              <a:rPr lang="it-IT" smtClean="0"/>
              <a:t>26/11/2025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8317F0E-9A10-4FEA-9656-7034A507F98F}" type="slidenum">
              <a:rPr lang="it-IT" smtClean="0"/>
              <a:t>‹N›</a:t>
            </a:fld>
            <a:endParaRPr lang="it-IT"/>
          </a:p>
        </p:txBody>
      </p:sp>
    </p:spTree>
    <p:extLst>
      <p:ext uri="{BB962C8B-B14F-4D97-AF65-F5344CB8AC3E}">
        <p14:creationId xmlns:p14="http://schemas.microsoft.com/office/powerpoint/2010/main" val="464165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AF2AE953-A89F-4EBA-A36C-C44561FE991C}" type="datetimeFigureOut">
              <a:rPr lang="it-IT" smtClean="0"/>
              <a:t>26/11/2025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08317F0E-9A10-4FEA-9656-7034A507F98F}" type="slidenum">
              <a:rPr lang="it-IT" smtClean="0"/>
              <a:t>‹N›</a:t>
            </a:fld>
            <a:endParaRPr lang="it-IT"/>
          </a:p>
        </p:txBody>
      </p:sp>
    </p:spTree>
    <p:extLst>
      <p:ext uri="{BB962C8B-B14F-4D97-AF65-F5344CB8AC3E}">
        <p14:creationId xmlns:p14="http://schemas.microsoft.com/office/powerpoint/2010/main" val="1425766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AF2AE953-A89F-4EBA-A36C-C44561FE991C}" type="datetimeFigureOut">
              <a:rPr lang="it-IT" smtClean="0"/>
              <a:t>26/11/2025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08317F0E-9A10-4FEA-9656-7034A507F98F}" type="slidenum">
              <a:rPr lang="it-IT" smtClean="0"/>
              <a:t>‹N›</a:t>
            </a:fld>
            <a:endParaRPr lang="it-IT"/>
          </a:p>
        </p:txBody>
      </p:sp>
    </p:spTree>
    <p:extLst>
      <p:ext uri="{BB962C8B-B14F-4D97-AF65-F5344CB8AC3E}">
        <p14:creationId xmlns:p14="http://schemas.microsoft.com/office/powerpoint/2010/main" val="767441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F2AE953-A89F-4EBA-A36C-C44561FE991C}" type="datetimeFigureOut">
              <a:rPr lang="it-IT" smtClean="0"/>
              <a:t>26/11/2025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08317F0E-9A10-4FEA-9656-7034A507F98F}" type="slidenum">
              <a:rPr lang="it-IT" smtClean="0"/>
              <a:t>‹N›</a:t>
            </a:fld>
            <a:endParaRPr lang="it-IT"/>
          </a:p>
        </p:txBody>
      </p:sp>
    </p:spTree>
    <p:extLst>
      <p:ext uri="{BB962C8B-B14F-4D97-AF65-F5344CB8AC3E}">
        <p14:creationId xmlns:p14="http://schemas.microsoft.com/office/powerpoint/2010/main" val="2400901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1" y="273050"/>
            <a:ext cx="4011084"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AF2AE953-A89F-4EBA-A36C-C44561FE991C}" type="datetimeFigureOut">
              <a:rPr lang="it-IT" smtClean="0"/>
              <a:t>26/11/2025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8317F0E-9A10-4FEA-9656-7034A507F98F}" type="slidenum">
              <a:rPr lang="it-IT" smtClean="0"/>
              <a:t>‹N›</a:t>
            </a:fld>
            <a:endParaRPr lang="it-IT"/>
          </a:p>
        </p:txBody>
      </p:sp>
    </p:spTree>
    <p:extLst>
      <p:ext uri="{BB962C8B-B14F-4D97-AF65-F5344CB8AC3E}">
        <p14:creationId xmlns:p14="http://schemas.microsoft.com/office/powerpoint/2010/main" val="788717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389717" y="4800600"/>
            <a:ext cx="73152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AF2AE953-A89F-4EBA-A36C-C44561FE991C}" type="datetimeFigureOut">
              <a:rPr lang="it-IT" smtClean="0"/>
              <a:t>26/11/2025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8317F0E-9A10-4FEA-9656-7034A507F98F}" type="slidenum">
              <a:rPr lang="it-IT" smtClean="0"/>
              <a:t>‹N›</a:t>
            </a:fld>
            <a:endParaRPr lang="it-IT"/>
          </a:p>
        </p:txBody>
      </p:sp>
    </p:spTree>
    <p:extLst>
      <p:ext uri="{BB962C8B-B14F-4D97-AF65-F5344CB8AC3E}">
        <p14:creationId xmlns:p14="http://schemas.microsoft.com/office/powerpoint/2010/main" val="2107106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2AE953-A89F-4EBA-A36C-C44561FE991C}" type="datetimeFigureOut">
              <a:rPr lang="it-IT" smtClean="0"/>
              <a:t>26/11/2025</a:t>
            </a:fld>
            <a:endParaRPr lang="it-IT"/>
          </a:p>
        </p:txBody>
      </p:sp>
      <p:sp>
        <p:nvSpPr>
          <p:cNvPr id="5" name="Segnaposto piè di pagina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317F0E-9A10-4FEA-9656-7034A507F98F}" type="slidenum">
              <a:rPr lang="it-IT" smtClean="0"/>
              <a:t>‹N›</a:t>
            </a:fld>
            <a:endParaRPr lang="it-IT"/>
          </a:p>
        </p:txBody>
      </p:sp>
    </p:spTree>
    <p:extLst>
      <p:ext uri="{BB962C8B-B14F-4D97-AF65-F5344CB8AC3E}">
        <p14:creationId xmlns:p14="http://schemas.microsoft.com/office/powerpoint/2010/main" val="3258821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D5AF150C-5889-35CB-9254-D2345DD908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EC54BF6-D3D4-D94D-FE98-0AADBBF17C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3B96854-C524-79F5-2D0B-40621D73D3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2AAB6-DC60-4876-9E2C-2CBC9449B6EA}" type="datetimeFigureOut">
              <a:rPr lang="it-IT" smtClean="0"/>
              <a:t>26/11/2025</a:t>
            </a:fld>
            <a:endParaRPr lang="it-IT"/>
          </a:p>
        </p:txBody>
      </p:sp>
      <p:sp>
        <p:nvSpPr>
          <p:cNvPr id="5" name="Segnaposto piè di pagina 4">
            <a:extLst>
              <a:ext uri="{FF2B5EF4-FFF2-40B4-BE49-F238E27FC236}">
                <a16:creationId xmlns:a16="http://schemas.microsoft.com/office/drawing/2014/main" id="{707573A2-B2F2-9893-4156-0BCA4EEF3A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9277E1C2-AC83-A89C-A03E-CA0D285AB5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0CDE94-8D53-4EAE-9D40-C3FEE6313109}" type="slidenum">
              <a:rPr lang="it-IT" smtClean="0"/>
              <a:t>‹N›</a:t>
            </a:fld>
            <a:endParaRPr lang="it-IT"/>
          </a:p>
        </p:txBody>
      </p:sp>
    </p:spTree>
    <p:extLst>
      <p:ext uri="{BB962C8B-B14F-4D97-AF65-F5344CB8AC3E}">
        <p14:creationId xmlns:p14="http://schemas.microsoft.com/office/powerpoint/2010/main" val="27572615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88565" y="696286"/>
            <a:ext cx="10553351" cy="5486400"/>
          </a:xfrm>
        </p:spPr>
        <p:txBody>
          <a:bodyPr/>
          <a:lstStyle/>
          <a:p>
            <a:pPr algn="just"/>
            <a:r>
              <a:rPr lang="it-IT" sz="2800" dirty="0"/>
              <a:t>Il XX Congresso del </a:t>
            </a:r>
            <a:r>
              <a:rPr lang="it-IT" sz="2800" dirty="0" err="1"/>
              <a:t>Pcus</a:t>
            </a:r>
            <a:r>
              <a:rPr lang="it-IT" sz="2800" dirty="0"/>
              <a:t> fu responsabile della crisi finale del comunismo degli anni Ottanta?</a:t>
            </a:r>
          </a:p>
          <a:p>
            <a:pPr algn="just"/>
            <a:r>
              <a:rPr lang="it-IT" sz="2800" dirty="0"/>
              <a:t>Da un lato consentì le «vie nazionali al socialismo» e aprì alla possibilità di giungere al socialismo per via parlamentare e pluralistica</a:t>
            </a:r>
          </a:p>
          <a:p>
            <a:pPr algn="just"/>
            <a:r>
              <a:rPr lang="it-IT" sz="2800" dirty="0"/>
              <a:t>Dall’altro lato però pose le basi per un consolidamento del blocco sovietico, che si voleva «riformare» moderatamente denunciando gli eccessi dello stalinismo e i suoi fallimenti economici</a:t>
            </a:r>
          </a:p>
          <a:p>
            <a:pPr marL="0" indent="0">
              <a:buNone/>
            </a:pPr>
            <a:endParaRPr lang="it-IT" dirty="0"/>
          </a:p>
        </p:txBody>
      </p:sp>
    </p:spTree>
    <p:extLst>
      <p:ext uri="{BB962C8B-B14F-4D97-AF65-F5344CB8AC3E}">
        <p14:creationId xmlns:p14="http://schemas.microsoft.com/office/powerpoint/2010/main" val="723537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05343" y="620689"/>
            <a:ext cx="10469461" cy="5505475"/>
          </a:xfrm>
        </p:spPr>
        <p:txBody>
          <a:bodyPr>
            <a:normAutofit/>
          </a:bodyPr>
          <a:lstStyle/>
          <a:p>
            <a:pPr algn="just"/>
            <a:r>
              <a:rPr lang="it-IT" sz="2800" dirty="0"/>
              <a:t>Negli anni Settanta in tutto il «socialismo reale» si sviluppa un movimento per la difesa dei diritti umani</a:t>
            </a:r>
          </a:p>
          <a:p>
            <a:pPr algn="just"/>
            <a:r>
              <a:rPr lang="it-IT" sz="2800" dirty="0"/>
              <a:t>Conferenza sulla sicurezza e la cooperazione in Europa di Helsinki del 1975, con la partecipazione di Stati Uniti, Urss e paesi della Nato e del Patto di Varsavia: l’Urss ottiene il riconoscimento dello status quo territoriale in Europa e del principio di non ingerenza negli affari interni degli altri Stati, e l’Occidente un impegno sul rispetto dei diritti umani e delle libertà fondamentali</a:t>
            </a:r>
          </a:p>
          <a:p>
            <a:pPr algn="just"/>
            <a:r>
              <a:rPr lang="it-IT" sz="2800" dirty="0"/>
              <a:t>La </a:t>
            </a:r>
            <a:r>
              <a:rPr lang="it-IT" sz="2800" i="1" dirty="0"/>
              <a:t>Ostpolitik</a:t>
            </a:r>
            <a:r>
              <a:rPr lang="it-IT" sz="2800" dirty="0"/>
              <a:t> di Bonn verso la Germania Est porta all’inizio degli anni Settanta al riconoscimento dei confini da parte dei due paesi e a un processo di distensione</a:t>
            </a:r>
          </a:p>
        </p:txBody>
      </p:sp>
    </p:spTree>
    <p:extLst>
      <p:ext uri="{BB962C8B-B14F-4D97-AF65-F5344CB8AC3E}">
        <p14:creationId xmlns:p14="http://schemas.microsoft.com/office/powerpoint/2010/main" val="7763814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899" y="548681"/>
            <a:ext cx="10368793" cy="5577483"/>
          </a:xfrm>
        </p:spPr>
        <p:txBody>
          <a:bodyPr>
            <a:normAutofit/>
          </a:bodyPr>
          <a:lstStyle/>
          <a:p>
            <a:pPr algn="just"/>
            <a:r>
              <a:rPr lang="it-IT" sz="2400" dirty="0"/>
              <a:t>Soprattutto gli intellettuali dell’Est europeo puntano ad utilizzare l’Atto Finale della Conferenza di Helsinki (1° agosto 1975) come strumento per denunciare le violazioni compiute dai regimi comunisti rispetto ai diritti umani</a:t>
            </a:r>
          </a:p>
          <a:p>
            <a:pPr algn="just"/>
            <a:r>
              <a:rPr lang="it-IT" sz="2400" dirty="0"/>
              <a:t>La lotta per i «diritti umani» prese il posto dell’ideologia marxista presso i circoli intellettuali</a:t>
            </a:r>
          </a:p>
          <a:p>
            <a:pPr algn="just"/>
            <a:r>
              <a:rPr lang="it-IT" sz="2400" dirty="0"/>
              <a:t>I «diritti umani» univano intellettuali di sinistra dissidenti, liberali e cattolici</a:t>
            </a:r>
          </a:p>
          <a:p>
            <a:pPr algn="just"/>
            <a:r>
              <a:rPr lang="it-IT" sz="2400" dirty="0"/>
              <a:t>Dalla fine degli anni Settanta, a partire dalla presidenza Carter, e poi negli anni Ottanta, durante la presidenza Reagan, gli Stati Uniti intensificano il supporto all’anticomunismo in Europa orientale nel nome dei diritti umani</a:t>
            </a:r>
          </a:p>
          <a:p>
            <a:pPr algn="just"/>
            <a:r>
              <a:rPr lang="it-IT" sz="2400" dirty="0"/>
              <a:t>Le giovani generazioni imitano i modelli occidentali (atteggiamenti, mode, gusti musicali), che sono sanzionati dalle autorità, sono generalmente apolitiche e disilluse nei confronti del sistema</a:t>
            </a:r>
          </a:p>
        </p:txBody>
      </p:sp>
    </p:spTree>
    <p:extLst>
      <p:ext uri="{BB962C8B-B14F-4D97-AF65-F5344CB8AC3E}">
        <p14:creationId xmlns:p14="http://schemas.microsoft.com/office/powerpoint/2010/main" val="276135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72455" y="274637"/>
            <a:ext cx="10385571" cy="547483"/>
          </a:xfrm>
        </p:spPr>
        <p:txBody>
          <a:bodyPr>
            <a:noAutofit/>
          </a:bodyPr>
          <a:lstStyle/>
          <a:p>
            <a:pPr algn="just"/>
            <a:r>
              <a:rPr lang="it-IT" sz="3200" dirty="0"/>
              <a:t>La crisi finale dei regimi comunisti</a:t>
            </a:r>
          </a:p>
        </p:txBody>
      </p:sp>
      <p:sp>
        <p:nvSpPr>
          <p:cNvPr id="3" name="Segnaposto contenuto 2"/>
          <p:cNvSpPr>
            <a:spLocks noGrp="1"/>
          </p:cNvSpPr>
          <p:nvPr>
            <p:ph idx="1"/>
          </p:nvPr>
        </p:nvSpPr>
        <p:spPr>
          <a:xfrm>
            <a:off x="872455" y="989901"/>
            <a:ext cx="10503017" cy="5136263"/>
          </a:xfrm>
        </p:spPr>
        <p:txBody>
          <a:bodyPr>
            <a:normAutofit/>
          </a:bodyPr>
          <a:lstStyle/>
          <a:p>
            <a:pPr algn="just"/>
            <a:r>
              <a:rPr lang="it-IT" dirty="0"/>
              <a:t>In Cecoslovacchia si sviluppa il movimento dissidente </a:t>
            </a:r>
            <a:r>
              <a:rPr lang="it-IT" dirty="0" err="1"/>
              <a:t>Charta</a:t>
            </a:r>
            <a:r>
              <a:rPr lang="it-IT" dirty="0"/>
              <a:t> 77</a:t>
            </a:r>
          </a:p>
          <a:p>
            <a:pPr algn="just"/>
            <a:r>
              <a:rPr lang="it-IT" dirty="0"/>
              <a:t>Nel 1978 viene eletto papa il polacco Karol </a:t>
            </a:r>
            <a:r>
              <a:rPr lang="it-IT" dirty="0" err="1"/>
              <a:t>Wojtyła</a:t>
            </a:r>
            <a:r>
              <a:rPr lang="it-IT" dirty="0"/>
              <a:t> (Giovanni Paolo II), che nel 1979 compie un viaggio in Polonia, rappresentando agli occhi dei polacchi il simbolo della speranza in una Polonia diversa e libera</a:t>
            </a:r>
          </a:p>
          <a:p>
            <a:pPr algn="just"/>
            <a:r>
              <a:rPr lang="it-IT" dirty="0"/>
              <a:t>Il nuovo papa appoggia i movimenti anticomunisti in Europa orientale</a:t>
            </a:r>
          </a:p>
          <a:p>
            <a:pPr algn="just"/>
            <a:r>
              <a:rPr lang="it-IT" dirty="0"/>
              <a:t>Nell’agosto 1980 gli operai dei cantieri navali di Danzica scioperano chiedendo un aumento dei salari, sotto la guida di Lech </a:t>
            </a:r>
            <a:r>
              <a:rPr lang="it-IT" dirty="0" err="1"/>
              <a:t>Wałęsa</a:t>
            </a:r>
            <a:r>
              <a:rPr lang="it-IT" dirty="0"/>
              <a:t>, e il movimento di protesta dilaga in altre fabbriche</a:t>
            </a:r>
          </a:p>
          <a:p>
            <a:pPr algn="just"/>
            <a:r>
              <a:rPr lang="it-IT" dirty="0"/>
              <a:t>Le richieste non sono solo salariali: libertà di stampa e di associazione sindacale</a:t>
            </a:r>
          </a:p>
          <a:p>
            <a:endParaRPr lang="it-IT" dirty="0"/>
          </a:p>
          <a:p>
            <a:endParaRPr lang="it-IT" dirty="0"/>
          </a:p>
        </p:txBody>
      </p:sp>
    </p:spTree>
    <p:extLst>
      <p:ext uri="{BB962C8B-B14F-4D97-AF65-F5344CB8AC3E}">
        <p14:creationId xmlns:p14="http://schemas.microsoft.com/office/powerpoint/2010/main" val="3204533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0510" y="796954"/>
            <a:ext cx="10528184" cy="5394120"/>
          </a:xfrm>
        </p:spPr>
        <p:txBody>
          <a:bodyPr>
            <a:normAutofit fontScale="55000" lnSpcReduction="20000"/>
          </a:bodyPr>
          <a:lstStyle/>
          <a:p>
            <a:pPr algn="just"/>
            <a:r>
              <a:rPr lang="it-IT" sz="5100" dirty="0"/>
              <a:t>Il sindacato indipendente </a:t>
            </a:r>
            <a:r>
              <a:rPr lang="it-IT" sz="5100" dirty="0" err="1"/>
              <a:t>Solidarność</a:t>
            </a:r>
            <a:r>
              <a:rPr lang="it-IT" sz="5100" dirty="0"/>
              <a:t> ottiene da parte del regime il diritto a rappresentare gli operai</a:t>
            </a:r>
          </a:p>
          <a:p>
            <a:pPr algn="just"/>
            <a:r>
              <a:rPr lang="it-IT" sz="5100" dirty="0"/>
              <a:t>Il nuovo segretario del </a:t>
            </a:r>
            <a:r>
              <a:rPr lang="it-IT" sz="5100" dirty="0" err="1"/>
              <a:t>Poup</a:t>
            </a:r>
            <a:r>
              <a:rPr lang="it-IT" sz="5100" dirty="0"/>
              <a:t>, il generale Jaruzelski, proclama nel dicembre 1981 la legge marziale e mette fuori legge </a:t>
            </a:r>
            <a:r>
              <a:rPr lang="it-IT" sz="5100" dirty="0" err="1"/>
              <a:t>Solidarność</a:t>
            </a:r>
            <a:endParaRPr lang="it-IT" sz="5100" dirty="0"/>
          </a:p>
          <a:p>
            <a:pPr algn="just"/>
            <a:r>
              <a:rPr lang="it-IT" sz="5100" dirty="0"/>
              <a:t>Nel 1985 Gorbačëv diventa segretario del Pcus: obiettivo riformare il sistema comunista attraverso maggiore democrazia e allentare il controllo sovietico sull’Europa orientale</a:t>
            </a:r>
          </a:p>
          <a:p>
            <a:pPr algn="just"/>
            <a:r>
              <a:rPr lang="it-IT" sz="5100" dirty="0"/>
              <a:t>Negli anni Ottanta </a:t>
            </a:r>
            <a:r>
              <a:rPr lang="it-IT" sz="5100" dirty="0" err="1"/>
              <a:t>Ceauşescu</a:t>
            </a:r>
            <a:r>
              <a:rPr lang="it-IT" sz="5100" dirty="0"/>
              <a:t> destina la produzione interna al mercato estero per ripagare il debito romeno e attua drastici tagli al livello di vita della popolazione</a:t>
            </a:r>
          </a:p>
          <a:p>
            <a:pPr algn="just"/>
            <a:r>
              <a:rPr lang="it-IT" sz="5100" dirty="0"/>
              <a:t>Il principio del «non intervento» enunciato da </a:t>
            </a:r>
            <a:r>
              <a:rPr lang="it-IT" sz="5100" dirty="0">
                <a:solidFill>
                  <a:prstClr val="black"/>
                </a:solidFill>
              </a:rPr>
              <a:t>Gorbačëv rende evidente il fatto che i regimi comunisti dell’Europa orientale non possono più difendere se stessi dal malcontento popolare </a:t>
            </a:r>
            <a:endParaRPr lang="it-IT" sz="5100" dirty="0"/>
          </a:p>
          <a:p>
            <a:pPr marL="0" indent="0">
              <a:buNone/>
            </a:pPr>
            <a:r>
              <a:rPr lang="it-IT" sz="5100" dirty="0"/>
              <a:t> </a:t>
            </a:r>
          </a:p>
          <a:p>
            <a:endParaRPr lang="it-IT" dirty="0"/>
          </a:p>
        </p:txBody>
      </p:sp>
    </p:spTree>
    <p:extLst>
      <p:ext uri="{BB962C8B-B14F-4D97-AF65-F5344CB8AC3E}">
        <p14:creationId xmlns:p14="http://schemas.microsoft.com/office/powerpoint/2010/main" val="32696673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121" y="713064"/>
            <a:ext cx="10486239" cy="5413100"/>
          </a:xfrm>
        </p:spPr>
        <p:txBody>
          <a:bodyPr>
            <a:normAutofit/>
          </a:bodyPr>
          <a:lstStyle/>
          <a:p>
            <a:pPr algn="just"/>
            <a:r>
              <a:rPr lang="it-IT" sz="2800" dirty="0"/>
              <a:t>L’Ungheria aveva avviato negli anni Ottanta una serie di riforme economiche e un’apertura ai consumi e all’Occidente</a:t>
            </a:r>
          </a:p>
          <a:p>
            <a:pPr algn="just"/>
            <a:r>
              <a:rPr lang="it-IT" sz="2800" dirty="0"/>
              <a:t>Nella DDR un controllo sociale da parte delle autorità coesiste con uno sviluppo dell’economia dei consumi</a:t>
            </a:r>
          </a:p>
          <a:p>
            <a:pPr algn="just"/>
            <a:r>
              <a:rPr lang="it-IT" sz="2800" dirty="0"/>
              <a:t>Nel giugno 1989 viene rimosso il filo spinato fra Austria e Ungheria</a:t>
            </a:r>
          </a:p>
          <a:p>
            <a:pPr algn="just"/>
            <a:r>
              <a:rPr lang="it-IT" sz="2800" dirty="0"/>
              <a:t>I tedeschi orientali fuggono in Ungheria per poi passare in Austria e nella Repubblica federale tedesca</a:t>
            </a:r>
          </a:p>
          <a:p>
            <a:pPr algn="just"/>
            <a:r>
              <a:rPr lang="it-IT" dirty="0"/>
              <a:t>Nell’</a:t>
            </a:r>
            <a:r>
              <a:rPr lang="it-IT" sz="2800" dirty="0"/>
              <a:t>aprile 1989 il governo polacco, pressato da nuovi scioperi, trova un accordo con </a:t>
            </a:r>
            <a:r>
              <a:rPr lang="it-IT" sz="2800" dirty="0" err="1"/>
              <a:t>Solidarność</a:t>
            </a:r>
            <a:r>
              <a:rPr lang="it-IT" sz="2800" dirty="0"/>
              <a:t> e autorizza la sua partecipazione alle elezioni</a:t>
            </a:r>
          </a:p>
          <a:p>
            <a:pPr algn="just"/>
            <a:r>
              <a:rPr lang="it-IT" sz="2800" dirty="0"/>
              <a:t>Nel giugno 1989 </a:t>
            </a:r>
            <a:r>
              <a:rPr lang="it-IT" sz="2800" dirty="0" err="1"/>
              <a:t>Solidarność</a:t>
            </a:r>
            <a:r>
              <a:rPr lang="it-IT" sz="2800" dirty="0"/>
              <a:t> vince le elezioni e al governo va </a:t>
            </a:r>
            <a:r>
              <a:rPr lang="it-IT" sz="2800" dirty="0" err="1"/>
              <a:t>Tadeusz</a:t>
            </a:r>
            <a:r>
              <a:rPr lang="it-IT" sz="2800" dirty="0"/>
              <a:t> </a:t>
            </a:r>
            <a:r>
              <a:rPr lang="it-IT" sz="2800" dirty="0" err="1"/>
              <a:t>Mazowiecki</a:t>
            </a:r>
            <a:endParaRPr lang="it-IT" sz="2800" dirty="0"/>
          </a:p>
          <a:p>
            <a:endParaRPr lang="it-IT" dirty="0"/>
          </a:p>
        </p:txBody>
      </p:sp>
    </p:spTree>
    <p:extLst>
      <p:ext uri="{BB962C8B-B14F-4D97-AF65-F5344CB8AC3E}">
        <p14:creationId xmlns:p14="http://schemas.microsoft.com/office/powerpoint/2010/main" val="2068673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47287" y="687897"/>
            <a:ext cx="10402349" cy="5438267"/>
          </a:xfrm>
        </p:spPr>
        <p:txBody>
          <a:bodyPr>
            <a:normAutofit/>
          </a:bodyPr>
          <a:lstStyle/>
          <a:p>
            <a:pPr algn="just"/>
            <a:r>
              <a:rPr lang="it-IT" sz="2200" dirty="0"/>
              <a:t>Il 9 novembre 1989 i berlinesi della Germania Est possono passare nella parte occidentale della città</a:t>
            </a:r>
          </a:p>
          <a:p>
            <a:pPr algn="just"/>
            <a:r>
              <a:rPr lang="it-IT" sz="2200" dirty="0"/>
              <a:t>In Romania profonda crisi economica, nazionalismo, repressione della minoranza ungherese, deterioramento dei rapporti con l’Ungheria e culto della personalità di </a:t>
            </a:r>
            <a:r>
              <a:rPr lang="it-IT" sz="2200" dirty="0" err="1"/>
              <a:t>Ceauşescu</a:t>
            </a:r>
            <a:endParaRPr lang="it-IT" sz="2200" dirty="0"/>
          </a:p>
          <a:p>
            <a:pPr algn="just"/>
            <a:r>
              <a:rPr lang="it-IT" sz="2200" dirty="0"/>
              <a:t>Nel partito comunista romeno non era presente una corrente «liberale», ma c’erano dei nuclei di cospirazione, tenuti a bada dal regime</a:t>
            </a:r>
          </a:p>
          <a:p>
            <a:pPr algn="just"/>
            <a:r>
              <a:rPr lang="it-IT" sz="2200" dirty="0"/>
              <a:t>Nel dicembre 1989 un moto anticomunista parte dalla Transilvania e porta all’esecuzione di </a:t>
            </a:r>
            <a:r>
              <a:rPr lang="it-IT" sz="2200" dirty="0" err="1"/>
              <a:t>Ceauşescu</a:t>
            </a:r>
            <a:r>
              <a:rPr lang="it-IT" sz="2200" dirty="0"/>
              <a:t> e di sua moglie</a:t>
            </a:r>
          </a:p>
          <a:p>
            <a:pPr algn="just"/>
            <a:r>
              <a:rPr lang="it-IT" sz="2200" dirty="0"/>
              <a:t>In Romania si forma un Fronte di salvezza nazionale composto da ex membri del Partito comunista romeno e diretto da Ion Iliescu, poi eletto presidente della Romania</a:t>
            </a:r>
          </a:p>
          <a:p>
            <a:pPr algn="just"/>
            <a:r>
              <a:rPr lang="it-IT" sz="2200" dirty="0"/>
              <a:t>Il riformismo di </a:t>
            </a:r>
            <a:r>
              <a:rPr kumimoji="0" lang="it-IT" sz="2200" b="0" i="0" u="none" strike="noStrike" kern="1200" cap="none" spc="0" normalizeH="0" baseline="0" noProof="0" dirty="0">
                <a:ln>
                  <a:noFill/>
                </a:ln>
                <a:solidFill>
                  <a:prstClr val="black"/>
                </a:solidFill>
                <a:effectLst/>
                <a:uLnTx/>
                <a:uFillTx/>
                <a:ea typeface="+mn-ea"/>
                <a:cs typeface="+mn-cs"/>
              </a:rPr>
              <a:t>Gorbačëv ha aperto la strada alla fine dei regimi comunisti in Europa orientale, ma questo a sua volta ha accelerato la disgregazione dell’Urss, ideologicamente delegittimata e minata dai nazionalismi interni</a:t>
            </a:r>
            <a:endParaRPr lang="it-IT" sz="2200" dirty="0"/>
          </a:p>
        </p:txBody>
      </p:sp>
    </p:spTree>
    <p:extLst>
      <p:ext uri="{BB962C8B-B14F-4D97-AF65-F5344CB8AC3E}">
        <p14:creationId xmlns:p14="http://schemas.microsoft.com/office/powerpoint/2010/main" val="28536893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DD77EF2-F366-1848-6750-2D7FDF4FBFB3}"/>
              </a:ext>
            </a:extLst>
          </p:cNvPr>
          <p:cNvSpPr>
            <a:spLocks noGrp="1"/>
          </p:cNvSpPr>
          <p:nvPr>
            <p:ph idx="1"/>
          </p:nvPr>
        </p:nvSpPr>
        <p:spPr>
          <a:xfrm>
            <a:off x="609600" y="855677"/>
            <a:ext cx="10972800" cy="5270487"/>
          </a:xfrm>
        </p:spPr>
        <p:txBody>
          <a:bodyPr/>
          <a:lstStyle/>
          <a:p>
            <a:pPr algn="just"/>
            <a:r>
              <a:rPr lang="it-IT" sz="2400" dirty="0"/>
              <a:t>In Jugoslavia la costituzione del 1974 aveva messo definitivamente in atto l’impianto federale del paese: sei repubbliche e le due provincie autonome di Vojvodina e Kosovo dotate di larghe autonomie</a:t>
            </a:r>
          </a:p>
          <a:p>
            <a:pPr algn="just"/>
            <a:r>
              <a:rPr lang="it-IT" sz="2400" dirty="0"/>
              <a:t>La morte di Tito (1980) e la crisi economica compromisero la tenuta della Jugoslavia</a:t>
            </a:r>
          </a:p>
          <a:p>
            <a:pPr algn="just"/>
            <a:r>
              <a:rPr lang="it-IT" sz="2400" dirty="0"/>
              <a:t>Le repubbliche diventano progressivamente autonome dal punto di vista economico e commerciale</a:t>
            </a:r>
          </a:p>
          <a:p>
            <a:pPr algn="just"/>
            <a:r>
              <a:rPr lang="it-IT" sz="2400" dirty="0"/>
              <a:t>L’aumento del debito estero porta a misure di austerità, con un’impennata dell’inflazione</a:t>
            </a:r>
          </a:p>
          <a:p>
            <a:pPr algn="just"/>
            <a:r>
              <a:rPr lang="it-IT" sz="2400" dirty="0"/>
              <a:t>Crescono le tensioni di tipo nazionale, con una frattura fra spinta centrifuga da parte di Slovenia e Croazia, più avanzate economicamente, e la Serbia, che si sente minacciata nelle proprie posizioni</a:t>
            </a:r>
          </a:p>
          <a:p>
            <a:endParaRPr lang="it-IT" dirty="0"/>
          </a:p>
          <a:p>
            <a:endParaRPr lang="it-IT" dirty="0"/>
          </a:p>
        </p:txBody>
      </p:sp>
    </p:spTree>
    <p:extLst>
      <p:ext uri="{BB962C8B-B14F-4D97-AF65-F5344CB8AC3E}">
        <p14:creationId xmlns:p14="http://schemas.microsoft.com/office/powerpoint/2010/main" val="1385542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336800-C15C-4C7F-8A11-71157DB827B2}"/>
              </a:ext>
            </a:extLst>
          </p:cNvPr>
          <p:cNvSpPr>
            <a:spLocks noGrp="1"/>
          </p:cNvSpPr>
          <p:nvPr>
            <p:ph type="title"/>
          </p:nvPr>
        </p:nvSpPr>
        <p:spPr>
          <a:xfrm>
            <a:off x="609600" y="427838"/>
            <a:ext cx="10972800" cy="604007"/>
          </a:xfrm>
        </p:spPr>
        <p:txBody>
          <a:bodyPr>
            <a:normAutofit/>
          </a:bodyPr>
          <a:lstStyle/>
          <a:p>
            <a:pPr algn="just"/>
            <a:r>
              <a:rPr lang="it-IT" sz="3200" dirty="0"/>
              <a:t>Il postcomunismo in Europa orientale</a:t>
            </a:r>
          </a:p>
        </p:txBody>
      </p:sp>
      <p:sp>
        <p:nvSpPr>
          <p:cNvPr id="3" name="Segnaposto contenuto 2">
            <a:extLst>
              <a:ext uri="{FF2B5EF4-FFF2-40B4-BE49-F238E27FC236}">
                <a16:creationId xmlns:a16="http://schemas.microsoft.com/office/drawing/2014/main" id="{F36AAF0B-E857-4BCD-90E2-61E7993A703E}"/>
              </a:ext>
            </a:extLst>
          </p:cNvPr>
          <p:cNvSpPr>
            <a:spLocks noGrp="1"/>
          </p:cNvSpPr>
          <p:nvPr>
            <p:ph idx="1"/>
          </p:nvPr>
        </p:nvSpPr>
        <p:spPr>
          <a:xfrm>
            <a:off x="609600" y="1283517"/>
            <a:ext cx="10972800" cy="4842648"/>
          </a:xfrm>
        </p:spPr>
        <p:txBody>
          <a:bodyPr>
            <a:normAutofit/>
          </a:bodyPr>
          <a:lstStyle/>
          <a:p>
            <a:pPr algn="just"/>
            <a:r>
              <a:rPr lang="it-IT" sz="2800" dirty="0"/>
              <a:t>Dal punto di vista geopolitico, la fine del «socialismo reale» in Europa orientale ha prodotto nuove entità statuali costituite sul principio nazionale, in seguito alla dissoluzione di Unione Sovietica, Cecoslovacchia e Jugoslavia</a:t>
            </a:r>
          </a:p>
          <a:p>
            <a:pPr algn="just"/>
            <a:r>
              <a:rPr lang="it-IT" sz="2800" dirty="0"/>
              <a:t>Ha ripreso forza il nazionalismo, che tuttavia non era mai realmente scomparso durante l’epoca comunista: guerra nella ex Jugoslavia</a:t>
            </a:r>
          </a:p>
          <a:p>
            <a:pPr algn="just"/>
            <a:r>
              <a:rPr lang="it-IT" sz="2800" dirty="0"/>
              <a:t>Adozione di istituzioni liberal-democratiche sul modello occidentale, ma la transizione è spesso problematica</a:t>
            </a:r>
          </a:p>
          <a:p>
            <a:pPr algn="just"/>
            <a:r>
              <a:rPr lang="it-IT" sz="2800" dirty="0"/>
              <a:t>Questione della «lustrazione» rispetto al passato comunista: esiti controversi</a:t>
            </a:r>
          </a:p>
          <a:p>
            <a:endParaRPr lang="it-IT" dirty="0"/>
          </a:p>
        </p:txBody>
      </p:sp>
    </p:spTree>
    <p:extLst>
      <p:ext uri="{BB962C8B-B14F-4D97-AF65-F5344CB8AC3E}">
        <p14:creationId xmlns:p14="http://schemas.microsoft.com/office/powerpoint/2010/main" val="18547886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336800-C15C-4C7F-8A11-71157DB827B2}"/>
              </a:ext>
            </a:extLst>
          </p:cNvPr>
          <p:cNvSpPr>
            <a:spLocks noGrp="1"/>
          </p:cNvSpPr>
          <p:nvPr>
            <p:ph type="title"/>
          </p:nvPr>
        </p:nvSpPr>
        <p:spPr>
          <a:xfrm>
            <a:off x="609600" y="427838"/>
            <a:ext cx="10972800" cy="604007"/>
          </a:xfrm>
        </p:spPr>
        <p:txBody>
          <a:bodyPr>
            <a:normAutofit/>
          </a:bodyPr>
          <a:lstStyle/>
          <a:p>
            <a:pPr algn="just"/>
            <a:r>
              <a:rPr lang="it-IT" sz="3200" dirty="0"/>
              <a:t>Il postcomunismo in Europa orientale</a:t>
            </a:r>
          </a:p>
        </p:txBody>
      </p:sp>
      <p:sp>
        <p:nvSpPr>
          <p:cNvPr id="3" name="Segnaposto contenuto 2">
            <a:extLst>
              <a:ext uri="{FF2B5EF4-FFF2-40B4-BE49-F238E27FC236}">
                <a16:creationId xmlns:a16="http://schemas.microsoft.com/office/drawing/2014/main" id="{F36AAF0B-E857-4BCD-90E2-61E7993A703E}"/>
              </a:ext>
            </a:extLst>
          </p:cNvPr>
          <p:cNvSpPr>
            <a:spLocks noGrp="1"/>
          </p:cNvSpPr>
          <p:nvPr>
            <p:ph idx="1"/>
          </p:nvPr>
        </p:nvSpPr>
        <p:spPr>
          <a:xfrm>
            <a:off x="609600" y="1283517"/>
            <a:ext cx="10972800" cy="4842648"/>
          </a:xfrm>
        </p:spPr>
        <p:txBody>
          <a:bodyPr>
            <a:normAutofit/>
          </a:bodyPr>
          <a:lstStyle/>
          <a:p>
            <a:pPr algn="just"/>
            <a:r>
              <a:rPr lang="it-IT" sz="2800" dirty="0"/>
              <a:t>Dal punto di vista geopolitico, la fine del «socialismo reale» in Europa orientale ha prodotto nuove entità statuali costituite sul principio nazionale, in seguito alla dissoluzione di Unione Sovietica, Cecoslovacchia e Jugoslavia</a:t>
            </a:r>
          </a:p>
          <a:p>
            <a:pPr algn="just"/>
            <a:r>
              <a:rPr lang="it-IT" sz="2800" dirty="0"/>
              <a:t>Ha ripreso forza il nazionalismo, che tuttavia non era mai realmente scomparso durante l’epoca comunista: guerra nella ex Jugoslavia</a:t>
            </a:r>
          </a:p>
          <a:p>
            <a:pPr algn="just"/>
            <a:r>
              <a:rPr lang="it-IT" sz="2800" dirty="0"/>
              <a:t>Adozione di istituzioni liberal-democratiche sul modello occidentale, ma la transizione è spesso problematica</a:t>
            </a:r>
          </a:p>
          <a:p>
            <a:pPr algn="just"/>
            <a:r>
              <a:rPr lang="it-IT" sz="2800" dirty="0"/>
              <a:t>Questione della «lustrazione» rispetto al passato comunista: esiti controversi</a:t>
            </a:r>
          </a:p>
          <a:p>
            <a:endParaRPr lang="it-IT" dirty="0"/>
          </a:p>
        </p:txBody>
      </p:sp>
    </p:spTree>
    <p:extLst>
      <p:ext uri="{BB962C8B-B14F-4D97-AF65-F5344CB8AC3E}">
        <p14:creationId xmlns:p14="http://schemas.microsoft.com/office/powerpoint/2010/main" val="20119666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5506F53-A415-40D2-9186-4AAA50B71FE8}"/>
              </a:ext>
            </a:extLst>
          </p:cNvPr>
          <p:cNvSpPr>
            <a:spLocks noGrp="1"/>
          </p:cNvSpPr>
          <p:nvPr>
            <p:ph idx="1"/>
          </p:nvPr>
        </p:nvSpPr>
        <p:spPr>
          <a:xfrm>
            <a:off x="609600" y="755009"/>
            <a:ext cx="10972800" cy="5371155"/>
          </a:xfrm>
        </p:spPr>
        <p:txBody>
          <a:bodyPr>
            <a:normAutofit/>
          </a:bodyPr>
          <a:lstStyle/>
          <a:p>
            <a:pPr algn="just"/>
            <a:r>
              <a:rPr lang="it-IT" dirty="0"/>
              <a:t>Scomparsa della Germania Est e riunificazione della Germania (ottobre 1990)</a:t>
            </a:r>
          </a:p>
          <a:p>
            <a:pPr algn="just"/>
            <a:r>
              <a:rPr lang="it-IT" dirty="0"/>
              <a:t>Iniziali timori per una nuova Germania unificata al centro dell’Europa</a:t>
            </a:r>
          </a:p>
          <a:p>
            <a:pPr algn="just"/>
            <a:r>
              <a:rPr lang="it-IT" dirty="0"/>
              <a:t>La Germania, tramite un forte asse con la Francia, contribuisce alla costruzione dell’Unione Europea (trattato di Maastricht del 1992)</a:t>
            </a:r>
          </a:p>
          <a:p>
            <a:pPr algn="just"/>
            <a:r>
              <a:rPr lang="it-IT" dirty="0"/>
              <a:t>In Europa orientale si ripropone il tema dell’importazione dei modelli occidentali</a:t>
            </a:r>
          </a:p>
          <a:p>
            <a:pPr algn="just"/>
            <a:r>
              <a:rPr lang="it-IT" dirty="0"/>
              <a:t>La fine dei regimi comunisti comporta la necessità di adattare ai contesti locali il modello liberal-democratico occidentale</a:t>
            </a:r>
          </a:p>
        </p:txBody>
      </p:sp>
    </p:spTree>
    <p:extLst>
      <p:ext uri="{BB962C8B-B14F-4D97-AF65-F5344CB8AC3E}">
        <p14:creationId xmlns:p14="http://schemas.microsoft.com/office/powerpoint/2010/main" val="1767466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55009" y="595618"/>
            <a:ext cx="10637241" cy="5530546"/>
          </a:xfrm>
        </p:spPr>
        <p:txBody>
          <a:bodyPr>
            <a:normAutofit/>
          </a:bodyPr>
          <a:lstStyle/>
          <a:p>
            <a:pPr algn="just"/>
            <a:r>
              <a:rPr lang="it-IT" sz="2800" dirty="0"/>
              <a:t>Ambivalenze di </a:t>
            </a:r>
            <a:r>
              <a:rPr lang="it-IT" sz="2800" dirty="0" err="1"/>
              <a:t>Chruščëv</a:t>
            </a:r>
            <a:r>
              <a:rPr lang="it-IT" sz="2800" dirty="0"/>
              <a:t>: da un lato aperture all’Occidente e «distensione», dall’altra costruzione del Muro di Berlino nel 1961 e tentativo di installazione nel 1962 di missili nucleari a Cuba («crisi dei missili»)</a:t>
            </a:r>
          </a:p>
          <a:p>
            <a:pPr algn="just"/>
            <a:r>
              <a:rPr lang="it-IT" sz="2800" dirty="0"/>
              <a:t>La Cina, seguita dall’Albania, critica la politica di </a:t>
            </a:r>
            <a:r>
              <a:rPr lang="it-IT" sz="2800" dirty="0" err="1"/>
              <a:t>Chruščëv</a:t>
            </a:r>
            <a:r>
              <a:rPr lang="it-IT" sz="2800" dirty="0"/>
              <a:t>, ritenuta «revisionista» rispetto ai canoni del leninismo: rottura fra Urss e Cina nel 1962</a:t>
            </a:r>
          </a:p>
          <a:p>
            <a:pPr algn="just"/>
            <a:r>
              <a:rPr lang="it-IT" sz="2800" dirty="0"/>
              <a:t>Nel 1964 i fallimenti della politica di </a:t>
            </a:r>
            <a:r>
              <a:rPr lang="it-IT" sz="2800" dirty="0" err="1"/>
              <a:t>Chruščëv</a:t>
            </a:r>
            <a:r>
              <a:rPr lang="it-IT" sz="2800" dirty="0"/>
              <a:t> in campo politico, economico e nel confronto internazionale con gli Usa portarono alla sua rimozione dal potere e alla sua sostituzione con </a:t>
            </a:r>
            <a:r>
              <a:rPr lang="it-IT" sz="2800" dirty="0" err="1"/>
              <a:t>Brežnev</a:t>
            </a:r>
            <a:r>
              <a:rPr lang="it-IT" sz="2800" dirty="0"/>
              <a:t> a segretario del Pcus</a:t>
            </a:r>
          </a:p>
        </p:txBody>
      </p:sp>
    </p:spTree>
    <p:extLst>
      <p:ext uri="{BB962C8B-B14F-4D97-AF65-F5344CB8AC3E}">
        <p14:creationId xmlns:p14="http://schemas.microsoft.com/office/powerpoint/2010/main" val="23244358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C905925-353B-4828-B2D9-03CD79983A3E}"/>
              </a:ext>
            </a:extLst>
          </p:cNvPr>
          <p:cNvSpPr>
            <a:spLocks noGrp="1"/>
          </p:cNvSpPr>
          <p:nvPr>
            <p:ph idx="1"/>
          </p:nvPr>
        </p:nvSpPr>
        <p:spPr>
          <a:xfrm>
            <a:off x="609600" y="729843"/>
            <a:ext cx="10972800" cy="5396322"/>
          </a:xfrm>
        </p:spPr>
        <p:txBody>
          <a:bodyPr>
            <a:normAutofit/>
          </a:bodyPr>
          <a:lstStyle/>
          <a:p>
            <a:pPr algn="just"/>
            <a:r>
              <a:rPr lang="it-IT" dirty="0"/>
              <a:t>Spesso però non si trattava di «ritornare» a quel modello, che non aveva mai avuto la possibilità di svilupparsi realmente in contesti generalmente autoritari</a:t>
            </a:r>
          </a:p>
          <a:p>
            <a:pPr algn="just"/>
            <a:r>
              <a:rPr lang="it-IT" dirty="0"/>
              <a:t>Negli anni Novanta nascono partiti ideologicamente eclettici, caratterizzati da liberalismo e nazionalismo, su una piattaforma anticomunista</a:t>
            </a:r>
          </a:p>
          <a:p>
            <a:pPr algn="just"/>
            <a:r>
              <a:rPr lang="it-IT" dirty="0"/>
              <a:t>Nuove costituzioni democratiche prendono il posto di quelle sovietiche</a:t>
            </a:r>
          </a:p>
          <a:p>
            <a:pPr algn="just"/>
            <a:r>
              <a:rPr lang="it-IT" dirty="0"/>
              <a:t>Bipolarismo destra-sinistra dove però spesso le coordinate ideologiche (nazionalismo, protezionismo, cosmopolitismo, liberismo) sono variabili rispetto ai canoni classici</a:t>
            </a:r>
          </a:p>
        </p:txBody>
      </p:sp>
    </p:spTree>
    <p:extLst>
      <p:ext uri="{BB962C8B-B14F-4D97-AF65-F5344CB8AC3E}">
        <p14:creationId xmlns:p14="http://schemas.microsoft.com/office/powerpoint/2010/main" val="10630737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CE2D062-D5B4-4271-85AE-2ED786A50B4C}"/>
              </a:ext>
            </a:extLst>
          </p:cNvPr>
          <p:cNvSpPr>
            <a:spLocks noGrp="1"/>
          </p:cNvSpPr>
          <p:nvPr>
            <p:ph idx="1"/>
          </p:nvPr>
        </p:nvSpPr>
        <p:spPr>
          <a:xfrm>
            <a:off x="609600" y="662731"/>
            <a:ext cx="10972800" cy="5463434"/>
          </a:xfrm>
        </p:spPr>
        <p:txBody>
          <a:bodyPr>
            <a:normAutofit/>
          </a:bodyPr>
          <a:lstStyle/>
          <a:p>
            <a:pPr algn="just"/>
            <a:r>
              <a:rPr lang="it-IT" dirty="0"/>
              <a:t>Per la stabilizzazione delle economie dell’Europa orientale si utilizzano ricette economiche ispirate dalle istituzioni finanziarie occidentali (Fmi e Banca mondiale), dagli Stati Uniti e dalla CEE basate su liberalizzazioni, privatizzazioni e deregolamentazioni</a:t>
            </a:r>
          </a:p>
          <a:p>
            <a:pPr algn="just"/>
            <a:r>
              <a:rPr lang="it-IT" dirty="0"/>
              <a:t>Obiettivo: smantellare il vecchio stato sociale comunista e rendere più competitive quelle economie</a:t>
            </a:r>
          </a:p>
          <a:p>
            <a:pPr algn="just"/>
            <a:r>
              <a:rPr lang="it-IT" dirty="0"/>
              <a:t>Le privatizzazioni in una prima fase comportano l’arricchimento di una parte ristretta della popolazione e l’allargarsi delle disuguaglianze socio-economiche</a:t>
            </a:r>
          </a:p>
          <a:p>
            <a:pPr algn="just"/>
            <a:r>
              <a:rPr lang="it-IT" dirty="0"/>
              <a:t>Viene colpita soprattutto la classe operaia, precedentemente garantita dal sistema comunista: precarizzazione e disoccupazione</a:t>
            </a:r>
          </a:p>
        </p:txBody>
      </p:sp>
    </p:spTree>
    <p:extLst>
      <p:ext uri="{BB962C8B-B14F-4D97-AF65-F5344CB8AC3E}">
        <p14:creationId xmlns:p14="http://schemas.microsoft.com/office/powerpoint/2010/main" val="42853769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E068150-E6AC-4442-8DE9-5DAEE5FFDA2B}"/>
              </a:ext>
            </a:extLst>
          </p:cNvPr>
          <p:cNvSpPr>
            <a:spLocks noGrp="1"/>
          </p:cNvSpPr>
          <p:nvPr>
            <p:ph idx="1"/>
          </p:nvPr>
        </p:nvSpPr>
        <p:spPr>
          <a:xfrm>
            <a:off x="609600" y="629175"/>
            <a:ext cx="10972800" cy="5496990"/>
          </a:xfrm>
        </p:spPr>
        <p:txBody>
          <a:bodyPr>
            <a:normAutofit/>
          </a:bodyPr>
          <a:lstStyle/>
          <a:p>
            <a:pPr algn="just"/>
            <a:r>
              <a:rPr lang="it-IT" dirty="0"/>
              <a:t>Passaggio da un’economia basata sull’industria a un’economia basata sui servizi</a:t>
            </a:r>
          </a:p>
          <a:p>
            <a:pPr algn="just"/>
            <a:r>
              <a:rPr lang="it-IT" dirty="0"/>
              <a:t>Progressiva scomparsa di una «coscienza di classe» dei lavoratori: presenza delle multinazionali e scoraggiamento dell’attività sindacale</a:t>
            </a:r>
          </a:p>
          <a:p>
            <a:pPr algn="just"/>
            <a:r>
              <a:rPr lang="it-IT" dirty="0"/>
              <a:t>Le giovani generazioni però sono più dinamiche e cosmopolite</a:t>
            </a:r>
          </a:p>
          <a:p>
            <a:pPr algn="just"/>
            <a:r>
              <a:rPr lang="it-IT" dirty="0"/>
              <a:t>Problema dei «conti con il passato»: molti esponenti della classe politica, di tutti gli schieramenti, si erano compromessi con i regimi comunisti o con i loro apparati di sicurezza</a:t>
            </a:r>
          </a:p>
          <a:p>
            <a:pPr algn="just"/>
            <a:r>
              <a:rPr lang="it-IT" dirty="0"/>
              <a:t>Da un lato presenza di una memoria pubblica anticomunista, dall’altro permanenza di una nostalgia per i vecchi regimi da parte dei settori più marginalizzati della società</a:t>
            </a:r>
          </a:p>
        </p:txBody>
      </p:sp>
    </p:spTree>
    <p:extLst>
      <p:ext uri="{BB962C8B-B14F-4D97-AF65-F5344CB8AC3E}">
        <p14:creationId xmlns:p14="http://schemas.microsoft.com/office/powerpoint/2010/main" val="12342414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8AED4C-C0D5-4D97-A579-EEC0E7C05D2D}"/>
              </a:ext>
            </a:extLst>
          </p:cNvPr>
          <p:cNvSpPr>
            <a:spLocks noGrp="1"/>
          </p:cNvSpPr>
          <p:nvPr>
            <p:ph type="title"/>
          </p:nvPr>
        </p:nvSpPr>
        <p:spPr>
          <a:xfrm>
            <a:off x="609600" y="419450"/>
            <a:ext cx="10972800" cy="671119"/>
          </a:xfrm>
        </p:spPr>
        <p:txBody>
          <a:bodyPr>
            <a:normAutofit/>
          </a:bodyPr>
          <a:lstStyle/>
          <a:p>
            <a:pPr algn="just"/>
            <a:r>
              <a:rPr lang="it-IT" sz="3200" dirty="0"/>
              <a:t>Il postcomunismo nei Balcani</a:t>
            </a:r>
          </a:p>
        </p:txBody>
      </p:sp>
      <p:sp>
        <p:nvSpPr>
          <p:cNvPr id="3" name="Segnaposto contenuto 2">
            <a:extLst>
              <a:ext uri="{FF2B5EF4-FFF2-40B4-BE49-F238E27FC236}">
                <a16:creationId xmlns:a16="http://schemas.microsoft.com/office/drawing/2014/main" id="{B5BECBF5-24DA-43B0-8067-2E88723DE47E}"/>
              </a:ext>
            </a:extLst>
          </p:cNvPr>
          <p:cNvSpPr>
            <a:spLocks noGrp="1"/>
          </p:cNvSpPr>
          <p:nvPr>
            <p:ph idx="1"/>
          </p:nvPr>
        </p:nvSpPr>
        <p:spPr>
          <a:xfrm>
            <a:off x="609600" y="1317073"/>
            <a:ext cx="10972800" cy="4809092"/>
          </a:xfrm>
        </p:spPr>
        <p:txBody>
          <a:bodyPr>
            <a:normAutofit fontScale="92500"/>
          </a:bodyPr>
          <a:lstStyle/>
          <a:p>
            <a:pPr algn="just"/>
            <a:r>
              <a:rPr lang="it-IT" dirty="0"/>
              <a:t>Slobodan </a:t>
            </a:r>
            <a:r>
              <a:rPr lang="it-IT" dirty="0" err="1"/>
              <a:t>Milošević</a:t>
            </a:r>
            <a:r>
              <a:rPr lang="it-IT" dirty="0"/>
              <a:t>, a capo del partito comunista serbo dal 1987, porta avanti una politica nazionalista: abolizione dell’autonomia del Kosovo e tentativo di accentrare sulla Serbia il controllo della Jugoslavia</a:t>
            </a:r>
          </a:p>
          <a:p>
            <a:pPr algn="just"/>
            <a:r>
              <a:rPr lang="it-IT" dirty="0"/>
              <a:t>Indipendenza della Slovenia (1991), accettata presto dalla Serbia</a:t>
            </a:r>
          </a:p>
          <a:p>
            <a:pPr algn="just"/>
            <a:r>
              <a:rPr lang="it-IT" dirty="0"/>
              <a:t>Indipendenza della Croazia (1991), guidata dal partito nazionalista HDZ di Franjo </a:t>
            </a:r>
            <a:r>
              <a:rPr lang="it-IT" dirty="0" err="1"/>
              <a:t>Tuđman</a:t>
            </a:r>
            <a:endParaRPr lang="it-IT" dirty="0"/>
          </a:p>
          <a:p>
            <a:pPr algn="just"/>
            <a:r>
              <a:rPr lang="it-IT" dirty="0"/>
              <a:t>In Slavonia e nella Krajina viene proclamata una Repubblica serba di Krajina</a:t>
            </a:r>
          </a:p>
          <a:p>
            <a:pPr algn="just"/>
            <a:r>
              <a:rPr lang="it-IT" dirty="0"/>
              <a:t>Nel 1992 Serbia e Montenegro formano una nuova Repubblica federale di Jugoslavia</a:t>
            </a:r>
          </a:p>
          <a:p>
            <a:pPr algn="just"/>
            <a:r>
              <a:rPr lang="it-IT" dirty="0"/>
              <a:t>In una prima fase, la comunità internazionale sostiene la preservazione della Jugoslavia e respinge gli indipendentismi sloveno e croato</a:t>
            </a:r>
          </a:p>
          <a:p>
            <a:endParaRPr lang="it-IT" dirty="0"/>
          </a:p>
        </p:txBody>
      </p:sp>
    </p:spTree>
    <p:extLst>
      <p:ext uri="{BB962C8B-B14F-4D97-AF65-F5344CB8AC3E}">
        <p14:creationId xmlns:p14="http://schemas.microsoft.com/office/powerpoint/2010/main" val="15164969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5C4D848-0AC6-4FA6-8A56-594D80497DF3}"/>
              </a:ext>
            </a:extLst>
          </p:cNvPr>
          <p:cNvSpPr>
            <a:spLocks noGrp="1"/>
          </p:cNvSpPr>
          <p:nvPr>
            <p:ph idx="1"/>
          </p:nvPr>
        </p:nvSpPr>
        <p:spPr>
          <a:xfrm>
            <a:off x="609600" y="696287"/>
            <a:ext cx="10972800" cy="5429878"/>
          </a:xfrm>
        </p:spPr>
        <p:txBody>
          <a:bodyPr>
            <a:normAutofit/>
          </a:bodyPr>
          <a:lstStyle/>
          <a:p>
            <a:pPr algn="just"/>
            <a:r>
              <a:rPr lang="it-IT" dirty="0"/>
              <a:t>Conflitto serbo-croato (1991-92) e riconoscimento da parte dell’Unione Europea dell’indipendenza di Slovenia e Croazia (gennaio 1992)</a:t>
            </a:r>
          </a:p>
          <a:p>
            <a:pPr algn="just"/>
            <a:r>
              <a:rPr lang="it-IT" dirty="0"/>
              <a:t>Nel marzo 1992 la Bosnia-Erzegovina proclama l’indipendenza, non riconosciuta dai serbi, ma riconosciuta da UE e USA</a:t>
            </a:r>
          </a:p>
          <a:p>
            <a:pPr algn="just"/>
            <a:r>
              <a:rPr lang="it-IT" dirty="0"/>
              <a:t>Il leader serbo-bosniaco Radovan </a:t>
            </a:r>
            <a:r>
              <a:rPr lang="it-IT" dirty="0" err="1"/>
              <a:t>Karadžić</a:t>
            </a:r>
            <a:r>
              <a:rPr lang="it-IT" dirty="0"/>
              <a:t> crea una repubblica serba di Bosnia-Erzegovina</a:t>
            </a:r>
          </a:p>
          <a:p>
            <a:pPr algn="just"/>
            <a:r>
              <a:rPr lang="it-IT" dirty="0"/>
              <a:t>Bande paramilitari si affiancano o sostituiscono gli eserciti regolari avendo come obiettivo militari ma soprattutto civili (1992-95)</a:t>
            </a:r>
          </a:p>
          <a:p>
            <a:pPr algn="just"/>
            <a:r>
              <a:rPr lang="it-IT" dirty="0"/>
              <a:t>Tentativi di «pulizia etnica»: assedio serbo di Sarajevo, genocidio serbo dei musulmani di Srebrenica, assedio croato di Mostar</a:t>
            </a:r>
          </a:p>
          <a:p>
            <a:pPr marL="0" indent="0">
              <a:buNone/>
            </a:pPr>
            <a:endParaRPr lang="it-IT" dirty="0"/>
          </a:p>
        </p:txBody>
      </p:sp>
    </p:spTree>
    <p:extLst>
      <p:ext uri="{BB962C8B-B14F-4D97-AF65-F5344CB8AC3E}">
        <p14:creationId xmlns:p14="http://schemas.microsoft.com/office/powerpoint/2010/main" val="918143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A1D86B-973E-357B-8000-CC688BB6D665}"/>
              </a:ext>
            </a:extLst>
          </p:cNvPr>
          <p:cNvSpPr>
            <a:spLocks noGrp="1"/>
          </p:cNvSpPr>
          <p:nvPr>
            <p:ph type="title"/>
          </p:nvPr>
        </p:nvSpPr>
        <p:spPr>
          <a:xfrm>
            <a:off x="609600" y="274638"/>
            <a:ext cx="10972800" cy="782375"/>
          </a:xfrm>
        </p:spPr>
        <p:txBody>
          <a:bodyPr>
            <a:normAutofit/>
          </a:bodyPr>
          <a:lstStyle/>
          <a:p>
            <a:r>
              <a:rPr lang="it-IT" sz="3200" dirty="0"/>
              <a:t>La guerra nella ex Jugoslavia</a:t>
            </a:r>
          </a:p>
        </p:txBody>
      </p:sp>
      <p:pic>
        <p:nvPicPr>
          <p:cNvPr id="1026" name="Picture 2">
            <a:extLst>
              <a:ext uri="{FF2B5EF4-FFF2-40B4-BE49-F238E27FC236}">
                <a16:creationId xmlns:a16="http://schemas.microsoft.com/office/drawing/2014/main" id="{7ADB7FFA-4468-90A8-8FDB-1D4E5A911BA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455178" y="1199627"/>
            <a:ext cx="7281644" cy="48342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27570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3186BAB-398B-4BDB-B513-2E21106A4330}"/>
              </a:ext>
            </a:extLst>
          </p:cNvPr>
          <p:cNvSpPr>
            <a:spLocks noGrp="1"/>
          </p:cNvSpPr>
          <p:nvPr>
            <p:ph idx="1"/>
          </p:nvPr>
        </p:nvSpPr>
        <p:spPr>
          <a:xfrm>
            <a:off x="609600" y="771787"/>
            <a:ext cx="10972800" cy="5354377"/>
          </a:xfrm>
        </p:spPr>
        <p:txBody>
          <a:bodyPr/>
          <a:lstStyle/>
          <a:p>
            <a:pPr algn="just"/>
            <a:r>
              <a:rPr lang="it-IT" dirty="0"/>
              <a:t>La Nato iniziò ad appoggiare militarmente la coalizione croato-musulmana in funzione antiserba</a:t>
            </a:r>
          </a:p>
          <a:p>
            <a:pPr algn="just"/>
            <a:r>
              <a:rPr lang="it-IT" dirty="0"/>
              <a:t>Accordo di Dayton (novembre 1995), stipulato fra Serbia, Croazia e musulmani bosniaci</a:t>
            </a:r>
          </a:p>
          <a:p>
            <a:pPr algn="just"/>
            <a:r>
              <a:rPr lang="it-IT" dirty="0"/>
              <a:t>La Bosnia-Erzegovina è divisa in due entità: Federazione croato-musulmana (51% di territorio) e </a:t>
            </a:r>
            <a:r>
              <a:rPr lang="it-IT" dirty="0" err="1"/>
              <a:t>Republika</a:t>
            </a:r>
            <a:r>
              <a:rPr lang="it-IT" dirty="0"/>
              <a:t> </a:t>
            </a:r>
            <a:r>
              <a:rPr lang="it-IT" dirty="0" err="1"/>
              <a:t>Srpska</a:t>
            </a:r>
            <a:r>
              <a:rPr lang="it-IT" dirty="0"/>
              <a:t> (49% di territorio)</a:t>
            </a:r>
          </a:p>
          <a:p>
            <a:pPr algn="just"/>
            <a:r>
              <a:rPr lang="it-IT" dirty="0"/>
              <a:t>Una presidenza collegiale vede alternarsi serbi, croati e musulmani</a:t>
            </a:r>
          </a:p>
          <a:p>
            <a:endParaRPr lang="it-IT" dirty="0"/>
          </a:p>
        </p:txBody>
      </p:sp>
    </p:spTree>
    <p:extLst>
      <p:ext uri="{BB962C8B-B14F-4D97-AF65-F5344CB8AC3E}">
        <p14:creationId xmlns:p14="http://schemas.microsoft.com/office/powerpoint/2010/main" val="19774896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289B16-08A6-4BD9-BDEE-4275DDAE5BAA}"/>
              </a:ext>
            </a:extLst>
          </p:cNvPr>
          <p:cNvSpPr>
            <a:spLocks noGrp="1"/>
          </p:cNvSpPr>
          <p:nvPr>
            <p:ph type="title"/>
          </p:nvPr>
        </p:nvSpPr>
        <p:spPr>
          <a:xfrm>
            <a:off x="609600" y="461394"/>
            <a:ext cx="10972800" cy="696287"/>
          </a:xfrm>
        </p:spPr>
        <p:txBody>
          <a:bodyPr>
            <a:normAutofit/>
          </a:bodyPr>
          <a:lstStyle/>
          <a:p>
            <a:r>
              <a:rPr lang="it-IT" sz="3200" dirty="0"/>
              <a:t>La Bosnia-Erzegovina dopo Dayton (1995)</a:t>
            </a:r>
          </a:p>
        </p:txBody>
      </p:sp>
      <p:pic>
        <p:nvPicPr>
          <p:cNvPr id="1026" name="Picture 2" descr="MAPS">
            <a:extLst>
              <a:ext uri="{FF2B5EF4-FFF2-40B4-BE49-F238E27FC236}">
                <a16:creationId xmlns:a16="http://schemas.microsoft.com/office/drawing/2014/main" id="{FB555EB1-C10A-4BDC-9BD6-E7BA1CE9CC2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83497" y="1417739"/>
            <a:ext cx="5025006" cy="46051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7111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F30B33C-52DF-48E6-87A9-D21031DB044E}"/>
              </a:ext>
            </a:extLst>
          </p:cNvPr>
          <p:cNvSpPr>
            <a:spLocks noGrp="1"/>
          </p:cNvSpPr>
          <p:nvPr>
            <p:ph idx="1"/>
          </p:nvPr>
        </p:nvSpPr>
        <p:spPr>
          <a:xfrm>
            <a:off x="609600" y="847289"/>
            <a:ext cx="10972800" cy="5278876"/>
          </a:xfrm>
        </p:spPr>
        <p:txBody>
          <a:bodyPr>
            <a:normAutofit/>
          </a:bodyPr>
          <a:lstStyle/>
          <a:p>
            <a:pPr algn="just"/>
            <a:r>
              <a:rPr lang="it-IT" dirty="0"/>
              <a:t>Dal 1998 iniziano gli scontri in Kosovo fra l’Esercito di liberazione del Kosovo e l’esercito serbo</a:t>
            </a:r>
          </a:p>
          <a:p>
            <a:pPr algn="just"/>
            <a:r>
              <a:rPr lang="it-IT" dirty="0"/>
              <a:t>Nel marzo 1999 la Nato attacca obiettivi serbi, mentre la Serbia intensifica la «pulizia etnica» nei confronti dei kosovari albanesi</a:t>
            </a:r>
          </a:p>
          <a:p>
            <a:pPr algn="just"/>
            <a:r>
              <a:rPr lang="it-IT" dirty="0"/>
              <a:t>Dal giugno 1999 presenza di una forza di interposizione Nato in Kosovo, sottoposto ad amministrazione provvisoria Onu sotto la sovranità della Federazione jugoslava</a:t>
            </a:r>
          </a:p>
          <a:p>
            <a:pPr algn="just"/>
            <a:r>
              <a:rPr lang="it-IT" dirty="0"/>
              <a:t>Nel 2008 il Kosovo proclama la propria indipendenza, non riconosciuta dalla Serbia</a:t>
            </a:r>
          </a:p>
          <a:p>
            <a:pPr algn="just"/>
            <a:r>
              <a:rPr lang="it-IT" dirty="0"/>
              <a:t>Nel 2006 il Montenegro proclama la propria indipendenza </a:t>
            </a:r>
          </a:p>
        </p:txBody>
      </p:sp>
    </p:spTree>
    <p:extLst>
      <p:ext uri="{BB962C8B-B14F-4D97-AF65-F5344CB8AC3E}">
        <p14:creationId xmlns:p14="http://schemas.microsoft.com/office/powerpoint/2010/main" val="7694401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EC4B47-8C7E-408D-8796-B4412E3D8967}"/>
              </a:ext>
            </a:extLst>
          </p:cNvPr>
          <p:cNvSpPr>
            <a:spLocks noGrp="1"/>
          </p:cNvSpPr>
          <p:nvPr>
            <p:ph type="title"/>
          </p:nvPr>
        </p:nvSpPr>
        <p:spPr>
          <a:xfrm>
            <a:off x="609600" y="274638"/>
            <a:ext cx="10972800" cy="706874"/>
          </a:xfrm>
        </p:spPr>
        <p:txBody>
          <a:bodyPr>
            <a:normAutofit/>
          </a:bodyPr>
          <a:lstStyle/>
          <a:p>
            <a:pPr algn="just"/>
            <a:r>
              <a:rPr lang="it-IT" sz="3200" dirty="0"/>
              <a:t>Nuove relazioni diplomatiche</a:t>
            </a:r>
          </a:p>
        </p:txBody>
      </p:sp>
      <p:sp>
        <p:nvSpPr>
          <p:cNvPr id="3" name="Segnaposto contenuto 2">
            <a:extLst>
              <a:ext uri="{FF2B5EF4-FFF2-40B4-BE49-F238E27FC236}">
                <a16:creationId xmlns:a16="http://schemas.microsoft.com/office/drawing/2014/main" id="{D52B4E5F-7511-4C0C-89CA-4BF4CEF7B156}"/>
              </a:ext>
            </a:extLst>
          </p:cNvPr>
          <p:cNvSpPr>
            <a:spLocks noGrp="1"/>
          </p:cNvSpPr>
          <p:nvPr>
            <p:ph idx="1"/>
          </p:nvPr>
        </p:nvSpPr>
        <p:spPr>
          <a:xfrm>
            <a:off x="609600" y="1115737"/>
            <a:ext cx="10972800" cy="5010428"/>
          </a:xfrm>
        </p:spPr>
        <p:txBody>
          <a:bodyPr>
            <a:normAutofit lnSpcReduction="10000"/>
          </a:bodyPr>
          <a:lstStyle/>
          <a:p>
            <a:pPr algn="just"/>
            <a:r>
              <a:rPr lang="it-IT" sz="2800" dirty="0"/>
              <a:t>L’Italia giocò un ruolo importante nella fase di uscita dei paesi dell’Europa centro-orientale dal comunismo e di costruzione di istituzioni democratiche</a:t>
            </a:r>
          </a:p>
          <a:p>
            <a:pPr algn="just"/>
            <a:r>
              <a:rPr lang="it-IT" sz="2800" dirty="0"/>
              <a:t>Iniziativa Quadrangolare (novembre 1989) fra Italia, Austria, Jugoslavia e Ungheria: attività del ministro degli Esteri italiano Gianni De Michelis</a:t>
            </a:r>
          </a:p>
          <a:p>
            <a:pPr algn="just"/>
            <a:r>
              <a:rPr lang="it-IT" sz="2800" dirty="0"/>
              <a:t>L’Iniziativa Quadrangolare si trasforma nel 1992 in Ince (Iniziativa Centro Europea) con l’ingresso di altri paesi dell’Europa orientale</a:t>
            </a:r>
          </a:p>
          <a:p>
            <a:pPr algn="just"/>
            <a:r>
              <a:rPr lang="it-IT" sz="2800" dirty="0"/>
              <a:t>Obiettivo dell’Italia: costruire un’area di influenza politico-economica presso gli ex paesi comunisti in concorrenza con la Germania</a:t>
            </a:r>
          </a:p>
          <a:p>
            <a:pPr algn="just"/>
            <a:r>
              <a:rPr lang="it-IT" sz="2800" dirty="0"/>
              <a:t>I risultati furono inferiori alle aspettative</a:t>
            </a:r>
          </a:p>
          <a:p>
            <a:pPr algn="just"/>
            <a:r>
              <a:rPr lang="it-IT" sz="2800" dirty="0"/>
              <a:t>Integrazione progressiva dei paesi dell’Europa orientale nelle strutture della Nato e dell’Unione Europea</a:t>
            </a:r>
          </a:p>
        </p:txBody>
      </p:sp>
    </p:spTree>
    <p:extLst>
      <p:ext uri="{BB962C8B-B14F-4D97-AF65-F5344CB8AC3E}">
        <p14:creationId xmlns:p14="http://schemas.microsoft.com/office/powerpoint/2010/main" val="3555362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71787" y="822120"/>
            <a:ext cx="10620463" cy="5343787"/>
          </a:xfrm>
        </p:spPr>
        <p:txBody>
          <a:bodyPr>
            <a:normAutofit/>
          </a:bodyPr>
          <a:lstStyle/>
          <a:p>
            <a:pPr algn="just"/>
            <a:r>
              <a:rPr lang="it-IT" sz="2400" dirty="0"/>
              <a:t>Negli anni Cinquanta e Sessanta in Europa orientale si alternano repressione e liberalizzazione e soprattutto quei paesi si avviano verso l’industrializzazione e la modernizzazione</a:t>
            </a:r>
          </a:p>
          <a:p>
            <a:pPr algn="just"/>
            <a:r>
              <a:rPr lang="it-IT" sz="2400" dirty="0"/>
              <a:t>Maggiore attenzione ai consumi in una società di massa: tentativi di riforma economica, «mercato socialista» (Liberman, Lange, </a:t>
            </a:r>
            <a:r>
              <a:rPr lang="it-IT" sz="2400" dirty="0" err="1"/>
              <a:t>Šik</a:t>
            </a:r>
            <a:r>
              <a:rPr lang="it-IT" sz="2400" dirty="0"/>
              <a:t>)</a:t>
            </a:r>
          </a:p>
          <a:p>
            <a:pPr algn="just"/>
            <a:r>
              <a:rPr lang="it-IT" sz="2400" dirty="0"/>
              <a:t>L’idea delle «vie nazionali» apre però anche la strada al nazional-comunismo, cioè alla costruzione di regimi comunisti caratterizzati da forme di nazionalismo: emblematica la Romania prima di </a:t>
            </a:r>
            <a:r>
              <a:rPr lang="it-IT" sz="2400" dirty="0" err="1"/>
              <a:t>Gheorghe</a:t>
            </a:r>
            <a:r>
              <a:rPr lang="it-IT" sz="2400" dirty="0"/>
              <a:t> </a:t>
            </a:r>
            <a:r>
              <a:rPr lang="it-IT" sz="2400" dirty="0" err="1"/>
              <a:t>Gheorghiu-Dej</a:t>
            </a:r>
            <a:r>
              <a:rPr lang="it-IT" sz="2400" dirty="0"/>
              <a:t> e poi, dal 1965, di Nicolae </a:t>
            </a:r>
            <a:r>
              <a:rPr lang="it-IT" sz="2400" dirty="0" err="1"/>
              <a:t>Ceauşescu</a:t>
            </a:r>
            <a:endParaRPr lang="it-IT" sz="2400" dirty="0"/>
          </a:p>
          <a:p>
            <a:pPr algn="just"/>
            <a:r>
              <a:rPr lang="it-IT" sz="2400" dirty="0"/>
              <a:t>In Romania negli anni Sessanta fu depotenziata l’autonomia della Regione autonoma ungherese creata nel 1952, definitivamente abolita nel 1968. Si incoraggiò l’emigrazione ebraica in Israele. Si enfatizzava l’autonomia nazionale romena dall’Urss, che nel 1958 aveva ritirato le proprie truppe dal paese</a:t>
            </a:r>
          </a:p>
        </p:txBody>
      </p:sp>
    </p:spTree>
    <p:extLst>
      <p:ext uri="{BB962C8B-B14F-4D97-AF65-F5344CB8AC3E}">
        <p14:creationId xmlns:p14="http://schemas.microsoft.com/office/powerpoint/2010/main" val="28393033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1A83B1-C7E7-47B6-8953-52DD301E4C79}"/>
              </a:ext>
            </a:extLst>
          </p:cNvPr>
          <p:cNvSpPr>
            <a:spLocks noGrp="1"/>
          </p:cNvSpPr>
          <p:nvPr>
            <p:ph type="title"/>
          </p:nvPr>
        </p:nvSpPr>
        <p:spPr>
          <a:xfrm>
            <a:off x="609600" y="444617"/>
            <a:ext cx="10972800" cy="713064"/>
          </a:xfrm>
        </p:spPr>
        <p:txBody>
          <a:bodyPr>
            <a:normAutofit/>
          </a:bodyPr>
          <a:lstStyle/>
          <a:p>
            <a:r>
              <a:rPr lang="it-IT" sz="3200" dirty="0"/>
              <a:t>Membri della Nato (sinistra) e dell’UE (destra)</a:t>
            </a:r>
          </a:p>
        </p:txBody>
      </p:sp>
      <p:pic>
        <p:nvPicPr>
          <p:cNvPr id="4" name="Picture 2">
            <a:extLst>
              <a:ext uri="{FF2B5EF4-FFF2-40B4-BE49-F238E27FC236}">
                <a16:creationId xmlns:a16="http://schemas.microsoft.com/office/drawing/2014/main" id="{FCE58F92-3988-D63F-FD17-090A5C4270D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7511" y="1369087"/>
            <a:ext cx="5156208" cy="51745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EU Countries: Map of European Union member countries and official candidates, and official potential candidate. Updated to July 2025 with addition of Georgia as a candidate country. Also shows EU status of territories in and around Europe, including Gibraltar, Ceuta and Melilla, Akrotiri and Dhekelia, the Channel Islands of Jersey and Guernsey, the Isle of Man, Faroe Islands, and Greenland (colorblind accessible).">
            <a:extLst>
              <a:ext uri="{FF2B5EF4-FFF2-40B4-BE49-F238E27FC236}">
                <a16:creationId xmlns:a16="http://schemas.microsoft.com/office/drawing/2014/main" id="{D3FEB723-5E98-A723-3672-A75301E1EF4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3290" y="1369087"/>
            <a:ext cx="5791199" cy="51929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5798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63397" y="755009"/>
            <a:ext cx="10570129" cy="5360565"/>
          </a:xfrm>
        </p:spPr>
        <p:txBody>
          <a:bodyPr>
            <a:noAutofit/>
          </a:bodyPr>
          <a:lstStyle/>
          <a:p>
            <a:pPr algn="just"/>
            <a:r>
              <a:rPr lang="it-IT" sz="2800" dirty="0"/>
              <a:t>La Jugoslavia sviluppa una via originale al socialismo, con l’autogestione operaia e il decentramento amministrativo. Liberalizzazione degli spostamenti all’estero dalla fine degli anni Sessanta e incremento del turismo straniero</a:t>
            </a:r>
          </a:p>
          <a:p>
            <a:pPr algn="just"/>
            <a:r>
              <a:rPr lang="it-IT" sz="2800" dirty="0"/>
              <a:t>Tuttavia, il sistema resta saldamente nelle mani di Tito: emarginazione di Milovan </a:t>
            </a:r>
            <a:r>
              <a:rPr lang="it-IT" sz="2800" dirty="0" err="1"/>
              <a:t>Đilas</a:t>
            </a:r>
            <a:r>
              <a:rPr lang="it-IT" sz="2800" dirty="0"/>
              <a:t>, autore di </a:t>
            </a:r>
            <a:r>
              <a:rPr lang="it-IT" sz="2800" i="1" dirty="0"/>
              <a:t>Nova </a:t>
            </a:r>
            <a:r>
              <a:rPr lang="it-IT" sz="2800" i="1" dirty="0" err="1"/>
              <a:t>klasa</a:t>
            </a:r>
            <a:r>
              <a:rPr lang="it-IT" sz="2800" dirty="0"/>
              <a:t> (la nuova classe, 1957), in cui criticava il «capitalismo di stato» jugoslavo</a:t>
            </a:r>
          </a:p>
          <a:p>
            <a:pPr algn="just"/>
            <a:r>
              <a:rPr lang="it-IT" sz="2800" dirty="0"/>
              <a:t>Fra fine anni Sessanta e inizio anni Settanta in Jugoslavia la richiesta di liberalizzazione politica (proteste studentesche del 1968) si fonde con l’insorgere di fenomeni di nazionalismo antiserbo (gli albanesi del Kosovo e i croati). Il Kosovo diventa regione autonoma e il dissenso croato viene silenziato</a:t>
            </a:r>
          </a:p>
          <a:p>
            <a:pPr algn="just"/>
            <a:endParaRPr lang="it-IT" sz="2800" dirty="0"/>
          </a:p>
          <a:p>
            <a:endParaRPr lang="it-IT" sz="2400" dirty="0"/>
          </a:p>
          <a:p>
            <a:pPr marL="0" indent="0">
              <a:buNone/>
            </a:pPr>
            <a:r>
              <a:rPr lang="it-IT" sz="2400" dirty="0"/>
              <a:t> </a:t>
            </a:r>
          </a:p>
        </p:txBody>
      </p:sp>
    </p:spTree>
    <p:extLst>
      <p:ext uri="{BB962C8B-B14F-4D97-AF65-F5344CB8AC3E}">
        <p14:creationId xmlns:p14="http://schemas.microsoft.com/office/powerpoint/2010/main" val="17448224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560ACE-8BDE-2A3E-D439-327298486097}"/>
              </a:ext>
            </a:extLst>
          </p:cNvPr>
          <p:cNvSpPr>
            <a:spLocks noGrp="1"/>
          </p:cNvSpPr>
          <p:nvPr>
            <p:ph type="title"/>
          </p:nvPr>
        </p:nvSpPr>
        <p:spPr/>
        <p:txBody>
          <a:bodyPr>
            <a:normAutofit/>
          </a:bodyPr>
          <a:lstStyle/>
          <a:p>
            <a:pPr algn="just"/>
            <a:r>
              <a:rPr lang="it-IT" sz="3200" dirty="0"/>
              <a:t>Nuove dinamiche nel campo socialista</a:t>
            </a:r>
          </a:p>
        </p:txBody>
      </p:sp>
      <p:sp>
        <p:nvSpPr>
          <p:cNvPr id="3" name="Segnaposto contenuto 2"/>
          <p:cNvSpPr>
            <a:spLocks noGrp="1"/>
          </p:cNvSpPr>
          <p:nvPr>
            <p:ph idx="1"/>
          </p:nvPr>
        </p:nvSpPr>
        <p:spPr/>
        <p:txBody>
          <a:bodyPr>
            <a:normAutofit lnSpcReduction="10000"/>
          </a:bodyPr>
          <a:lstStyle/>
          <a:p>
            <a:pPr algn="just"/>
            <a:r>
              <a:rPr lang="it-IT" sz="2800" dirty="0"/>
              <a:t>Nel 1968 Alexander </a:t>
            </a:r>
            <a:r>
              <a:rPr lang="it-IT" sz="2800" dirty="0" err="1"/>
              <a:t>Dubček</a:t>
            </a:r>
            <a:r>
              <a:rPr lang="it-IT" sz="2800" dirty="0"/>
              <a:t> diventa segretario del Partito comunista cecoslovacco</a:t>
            </a:r>
          </a:p>
          <a:p>
            <a:pPr algn="just"/>
            <a:r>
              <a:rPr lang="it-IT" sz="2800" dirty="0"/>
              <a:t>Vuole costruire un «socialismo dal volto umano», con una liberalizzazione che restasse tuttavia nel perimetro del sistema comunista</a:t>
            </a:r>
          </a:p>
          <a:p>
            <a:pPr algn="just"/>
            <a:r>
              <a:rPr lang="it-IT" sz="2800" dirty="0"/>
              <a:t>Nell’agosto del 1968 intervento militare del Patto di Varsavia (senza la Romania) in Cecoslovacchia. Alcuni mesi dopo </a:t>
            </a:r>
            <a:r>
              <a:rPr lang="it-IT" sz="2800" dirty="0" err="1"/>
              <a:t>Dubček</a:t>
            </a:r>
            <a:r>
              <a:rPr lang="it-IT" sz="2800" dirty="0"/>
              <a:t> è sostituito con il conservatore </a:t>
            </a:r>
            <a:r>
              <a:rPr lang="it-IT" sz="2800" dirty="0" err="1"/>
              <a:t>Gustáv</a:t>
            </a:r>
            <a:r>
              <a:rPr lang="it-IT" sz="2800" dirty="0"/>
              <a:t> </a:t>
            </a:r>
            <a:r>
              <a:rPr lang="it-IT" sz="2800" dirty="0" err="1"/>
              <a:t>Husák</a:t>
            </a:r>
            <a:endParaRPr lang="it-IT" sz="2800" dirty="0"/>
          </a:p>
          <a:p>
            <a:pPr algn="just"/>
            <a:r>
              <a:rPr lang="it-IT" sz="2800" dirty="0"/>
              <a:t>Condanna internazionale dell’intervento militare sovietico anche da parte dei partiti comunisti occidentali, oltre che della Romania</a:t>
            </a:r>
          </a:p>
        </p:txBody>
      </p:sp>
    </p:spTree>
    <p:extLst>
      <p:ext uri="{BB962C8B-B14F-4D97-AF65-F5344CB8AC3E}">
        <p14:creationId xmlns:p14="http://schemas.microsoft.com/office/powerpoint/2010/main" val="2036668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96953" y="548681"/>
            <a:ext cx="10503017" cy="5577483"/>
          </a:xfrm>
        </p:spPr>
        <p:txBody>
          <a:bodyPr/>
          <a:lstStyle/>
          <a:p>
            <a:pPr algn="just"/>
            <a:r>
              <a:rPr lang="it-IT" sz="2800" dirty="0"/>
              <a:t>In Polonia, il leader riformatore </a:t>
            </a:r>
            <a:r>
              <a:rPr lang="it-IT" sz="2800" dirty="0" err="1"/>
              <a:t>Gomułka</a:t>
            </a:r>
            <a:r>
              <a:rPr lang="it-IT" sz="2800" dirty="0"/>
              <a:t>, andato al potere nel 1956, prese una direzione sempre più conservatrice e nazionalista alla fine degli anni Sessanta, puntando sull’antisemitismo, mascherato da antisionismo, anche usando come pretesto il conflitto arabo-israeliano (la «guerra dei Sei giorni» del giugno 1967)</a:t>
            </a:r>
          </a:p>
          <a:p>
            <a:pPr algn="just"/>
            <a:r>
              <a:rPr lang="it-IT" sz="2800" dirty="0"/>
              <a:t>In seguito a manifestazioni operaie nel 1970 </a:t>
            </a:r>
            <a:r>
              <a:rPr lang="it-IT" sz="2800" dirty="0" err="1"/>
              <a:t>Gomułka</a:t>
            </a:r>
            <a:r>
              <a:rPr lang="it-IT" sz="2800" dirty="0"/>
              <a:t> dovette dimettersi, sostituito dal tecnocrate Edward Gierek: apertura ai consumi, moderata liberalizzazione e normalizzazione dei rapporti con la Chiesa cattolica</a:t>
            </a:r>
          </a:p>
          <a:p>
            <a:pPr algn="just"/>
            <a:r>
              <a:rPr lang="it-IT" sz="2800" dirty="0"/>
              <a:t>L’epoca della «distensione» aveva mostrato nel blocco orientale le sue contraddizioni</a:t>
            </a:r>
          </a:p>
        </p:txBody>
      </p:sp>
    </p:spTree>
    <p:extLst>
      <p:ext uri="{BB962C8B-B14F-4D97-AF65-F5344CB8AC3E}">
        <p14:creationId xmlns:p14="http://schemas.microsoft.com/office/powerpoint/2010/main" val="169667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13731" y="620689"/>
            <a:ext cx="10503017" cy="5505475"/>
          </a:xfrm>
        </p:spPr>
        <p:txBody>
          <a:bodyPr>
            <a:normAutofit fontScale="92500"/>
          </a:bodyPr>
          <a:lstStyle/>
          <a:p>
            <a:pPr algn="just"/>
            <a:r>
              <a:rPr lang="it-IT" sz="2800" dirty="0"/>
              <a:t>Dottrina </a:t>
            </a:r>
            <a:r>
              <a:rPr lang="it-IT" sz="2800" dirty="0" err="1"/>
              <a:t>Brežnev</a:t>
            </a:r>
            <a:r>
              <a:rPr lang="it-IT" sz="2800" dirty="0"/>
              <a:t> della «sovranità limitata»: i paesi comunisti dell’Europa orientale potevano sviluppare vie nazionali al socialismo a condizione che non compromettessero l’integrità del «blocco orientale», garantendo il mantenimento del partito unico e la permanenza nel Patto di Varsavia</a:t>
            </a:r>
          </a:p>
          <a:p>
            <a:pPr algn="just"/>
            <a:r>
              <a:rPr lang="it-IT" sz="2800" dirty="0"/>
              <a:t>Dalla metà degli anni Settanta, a causa della crisi energetica e del sistema di produzione datato (industria pesante), le economie dei paesi dell’Europa orientale rallentano</a:t>
            </a:r>
          </a:p>
          <a:p>
            <a:pPr algn="just"/>
            <a:r>
              <a:rPr lang="it-IT" sz="2800" dirty="0"/>
              <a:t>Nonostante l’aumento del prezzo del petrolio, l’URSS rifornisce i paesi dell’Europa orientale a un prezzo calmierato: crisi economica progressiva del sistema sovietico</a:t>
            </a:r>
          </a:p>
          <a:p>
            <a:pPr algn="just"/>
            <a:r>
              <a:rPr lang="it-IT" sz="2800" dirty="0"/>
              <a:t>I paesi dell’Europa orientale iniziano ad accumulare debiti con l’estero e negli anni Ottanta sono costretti ad introdurre misure di austerità</a:t>
            </a:r>
          </a:p>
          <a:p>
            <a:endParaRPr lang="it-IT" dirty="0"/>
          </a:p>
          <a:p>
            <a:endParaRPr lang="it-IT" dirty="0"/>
          </a:p>
        </p:txBody>
      </p:sp>
    </p:spTree>
    <p:extLst>
      <p:ext uri="{BB962C8B-B14F-4D97-AF65-F5344CB8AC3E}">
        <p14:creationId xmlns:p14="http://schemas.microsoft.com/office/powerpoint/2010/main" val="1049732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899" y="548681"/>
            <a:ext cx="10477850" cy="5577483"/>
          </a:xfrm>
        </p:spPr>
        <p:txBody>
          <a:bodyPr>
            <a:normAutofit fontScale="92500"/>
          </a:bodyPr>
          <a:lstStyle/>
          <a:p>
            <a:pPr algn="just"/>
            <a:r>
              <a:rPr lang="it-IT" sz="2800" dirty="0"/>
              <a:t>I paesi dell’Europa orientale tentavano di sviluppare una forma di consumismo imitando i paesi occidentali, ma la «società dei consumi» stentava ad imporsi, per mancanza di risorse economiche e strutturali</a:t>
            </a:r>
          </a:p>
          <a:p>
            <a:pPr algn="just"/>
            <a:r>
              <a:rPr lang="it-IT" sz="2800" dirty="0"/>
              <a:t>Fra anni Settanta e Ottanta la società tende a ritirarsi nella dimensione privata, manifestando indifferenza verso l’ideologia ufficiale</a:t>
            </a:r>
          </a:p>
          <a:p>
            <a:pPr algn="just"/>
            <a:r>
              <a:rPr lang="it-IT" sz="2800" dirty="0"/>
              <a:t>Conformismo culturale e moderato nazionalismo: l’ideologia marxista era ormai un vuoto involucro</a:t>
            </a:r>
          </a:p>
          <a:p>
            <a:pPr algn="just"/>
            <a:r>
              <a:rPr lang="it-IT" sz="2800" dirty="0"/>
              <a:t>Negli anni Ottanta la situazione tese a peggiorare, con una crescente carenza di prodotti disponibili nei negozi. Dal punto di vista tecnologico (ad esempio nel campo dell’elettronica) il gap con i paesi occidentali era enorme</a:t>
            </a:r>
          </a:p>
          <a:p>
            <a:pPr algn="just"/>
            <a:r>
              <a:rPr lang="it-IT" sz="2800" dirty="0"/>
              <a:t>Anche questa situazione genera scontento e la diffusa percezione nelle masse dell’arretratezza dei paesi comunisti rispetto all’Occidente</a:t>
            </a:r>
          </a:p>
        </p:txBody>
      </p:sp>
    </p:spTree>
    <p:extLst>
      <p:ext uri="{BB962C8B-B14F-4D97-AF65-F5344CB8AC3E}">
        <p14:creationId xmlns:p14="http://schemas.microsoft.com/office/powerpoint/2010/main" val="4007394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0510" y="620689"/>
            <a:ext cx="10444294" cy="5505475"/>
          </a:xfrm>
        </p:spPr>
        <p:txBody>
          <a:bodyPr>
            <a:normAutofit/>
          </a:bodyPr>
          <a:lstStyle/>
          <a:p>
            <a:pPr algn="just"/>
            <a:r>
              <a:rPr lang="it-IT" sz="2800" dirty="0"/>
              <a:t>I paesi comunisti producono beni per i paesi occidentali, richiesti in quanto più economici, e riservano al mercato interno e socialista prodotti di qualità inferiore</a:t>
            </a:r>
          </a:p>
          <a:p>
            <a:pPr algn="just"/>
            <a:r>
              <a:rPr lang="it-IT" sz="2800" dirty="0"/>
              <a:t>Nei centri urbani si sviluppa l’edilizia socialista, grigia e uniforme e spesso i centri storici si deteriorano</a:t>
            </a:r>
          </a:p>
          <a:p>
            <a:pPr algn="just"/>
            <a:r>
              <a:rPr lang="it-IT" sz="2800" dirty="0"/>
              <a:t>Nel 1976, la Polonia che doveva restituire i prestiti avuti dalle banche occidentali alza i prezzi dei beni di consumo</a:t>
            </a:r>
          </a:p>
          <a:p>
            <a:pPr algn="just"/>
            <a:r>
              <a:rPr lang="it-IT" sz="2800" dirty="0"/>
              <a:t>Scioperi degli operai contro il governo e repressione governativa</a:t>
            </a:r>
          </a:p>
          <a:p>
            <a:pPr algn="just"/>
            <a:r>
              <a:rPr lang="it-IT" sz="2800" dirty="0"/>
              <a:t>Si forma il KOR (Comitato per la difesa degli operai): collaborazione fra intellettuali marxisti critici e dissidenza cattolica</a:t>
            </a:r>
          </a:p>
          <a:p>
            <a:endParaRPr lang="it-IT" dirty="0"/>
          </a:p>
        </p:txBody>
      </p:sp>
    </p:spTree>
    <p:extLst>
      <p:ext uri="{BB962C8B-B14F-4D97-AF65-F5344CB8AC3E}">
        <p14:creationId xmlns:p14="http://schemas.microsoft.com/office/powerpoint/2010/main" val="2900333458"/>
      </p:ext>
    </p:extLst>
  </p:cSld>
  <p:clrMapOvr>
    <a:masterClrMapping/>
  </p:clrMapOvr>
</p:sld>
</file>

<file path=ppt/theme/theme1.xml><?xml version="1.0" encoding="utf-8"?>
<a:theme xmlns:a="http://schemas.openxmlformats.org/drawingml/2006/main" name="2_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TotalTime>
  <Words>2739</Words>
  <Application>Microsoft Office PowerPoint</Application>
  <PresentationFormat>Widescreen</PresentationFormat>
  <Paragraphs>134</Paragraphs>
  <Slides>30</Slides>
  <Notes>0</Notes>
  <HiddenSlides>0</HiddenSlides>
  <MMClips>0</MMClips>
  <ScaleCrop>false</ScaleCrop>
  <HeadingPairs>
    <vt:vector size="6" baseType="variant">
      <vt:variant>
        <vt:lpstr>Caratteri utilizzati</vt:lpstr>
      </vt:variant>
      <vt:variant>
        <vt:i4>3</vt:i4>
      </vt:variant>
      <vt:variant>
        <vt:lpstr>Tema</vt:lpstr>
      </vt:variant>
      <vt:variant>
        <vt:i4>2</vt:i4>
      </vt:variant>
      <vt:variant>
        <vt:lpstr>Titoli diapositive</vt:lpstr>
      </vt:variant>
      <vt:variant>
        <vt:i4>30</vt:i4>
      </vt:variant>
    </vt:vector>
  </HeadingPairs>
  <TitlesOfParts>
    <vt:vector size="35" baseType="lpstr">
      <vt:lpstr>Arial</vt:lpstr>
      <vt:lpstr>Calibri</vt:lpstr>
      <vt:lpstr>Calibri Light</vt:lpstr>
      <vt:lpstr>2_Tema di Office</vt:lpstr>
      <vt:lpstr>1_Tema di Office</vt:lpstr>
      <vt:lpstr>Presentazione standard di PowerPoint</vt:lpstr>
      <vt:lpstr>Presentazione standard di PowerPoint</vt:lpstr>
      <vt:lpstr>Presentazione standard di PowerPoint</vt:lpstr>
      <vt:lpstr>Presentazione standard di PowerPoint</vt:lpstr>
      <vt:lpstr>Nuove dinamiche nel campo socialista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La crisi finale dei regimi comunisti</vt:lpstr>
      <vt:lpstr>Presentazione standard di PowerPoint</vt:lpstr>
      <vt:lpstr>Presentazione standard di PowerPoint</vt:lpstr>
      <vt:lpstr>Presentazione standard di PowerPoint</vt:lpstr>
      <vt:lpstr>Presentazione standard di PowerPoint</vt:lpstr>
      <vt:lpstr>Il postcomunismo in Europa orientale</vt:lpstr>
      <vt:lpstr>Il postcomunismo in Europa orientale</vt:lpstr>
      <vt:lpstr>Presentazione standard di PowerPoint</vt:lpstr>
      <vt:lpstr>Presentazione standard di PowerPoint</vt:lpstr>
      <vt:lpstr>Presentazione standard di PowerPoint</vt:lpstr>
      <vt:lpstr>Presentazione standard di PowerPoint</vt:lpstr>
      <vt:lpstr>Il postcomunismo nei Balcani</vt:lpstr>
      <vt:lpstr>Presentazione standard di PowerPoint</vt:lpstr>
      <vt:lpstr>La guerra nella ex Jugoslavia</vt:lpstr>
      <vt:lpstr>Presentazione standard di PowerPoint</vt:lpstr>
      <vt:lpstr>La Bosnia-Erzegovina dopo Dayton (1995)</vt:lpstr>
      <vt:lpstr>Presentazione standard di PowerPoint</vt:lpstr>
      <vt:lpstr>Nuove relazioni diplomatiche</vt:lpstr>
      <vt:lpstr>Membri della Nato (sinistra) e dell’UE (destra)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SANTORO STEFANO</dc:creator>
  <cp:lastModifiedBy>SANTORO STEFANO</cp:lastModifiedBy>
  <cp:revision>8</cp:revision>
  <dcterms:created xsi:type="dcterms:W3CDTF">2025-11-26T10:19:00Z</dcterms:created>
  <dcterms:modified xsi:type="dcterms:W3CDTF">2025-11-26T13:01:14Z</dcterms:modified>
</cp:coreProperties>
</file>