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6" r:id="rId6"/>
    <p:sldId id="322" r:id="rId7"/>
    <p:sldId id="287" r:id="rId8"/>
    <p:sldId id="288" r:id="rId9"/>
    <p:sldId id="323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196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200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559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808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647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38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72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067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758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41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45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731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67DDF0-F85B-46BA-88E2-32B29E1AC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54341"/>
            <a:ext cx="10972800" cy="5471823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La LANC prende contatti con i movimenti e partiti antisemiti di estrema destra operanti in Europa centrale e centro-orientale: nel 1925 suoi delegati, fra cui Ionel </a:t>
            </a:r>
            <a:r>
              <a:rPr lang="it-IT" sz="2800" dirty="0" err="1"/>
              <a:t>Moţa</a:t>
            </a:r>
            <a:r>
              <a:rPr lang="it-IT" sz="2800" dirty="0"/>
              <a:t> e </a:t>
            </a:r>
            <a:r>
              <a:rPr lang="it-IT" sz="2800" dirty="0" err="1"/>
              <a:t>Cuza</a:t>
            </a:r>
            <a:r>
              <a:rPr lang="it-IT" sz="2800" dirty="0"/>
              <a:t>, partecipano al Congresso mondiale antisemita riunitosi a Budapest sotto la direzione di </a:t>
            </a:r>
            <a:r>
              <a:rPr lang="it-IT" sz="2800" dirty="0" err="1"/>
              <a:t>Gyula</a:t>
            </a:r>
            <a:r>
              <a:rPr lang="it-IT" sz="2800" dirty="0"/>
              <a:t> </a:t>
            </a:r>
            <a:r>
              <a:rPr lang="it-IT" sz="2800" dirty="0" err="1"/>
              <a:t>Gömbös</a:t>
            </a:r>
            <a:r>
              <a:rPr lang="it-IT" sz="2800" dirty="0"/>
              <a:t>, leader del nazionalismo radicale ungherese</a:t>
            </a:r>
          </a:p>
          <a:p>
            <a:pPr algn="just"/>
            <a:r>
              <a:rPr lang="it-IT" sz="2800" dirty="0"/>
              <a:t>Nel 1926 il PNR si fonde con il Partito contadino, dando vita al Partito nazional-contadino (PNŢ), che si propone come alternativa al vecchio Partito liberale</a:t>
            </a:r>
          </a:p>
          <a:p>
            <a:pPr algn="just"/>
            <a:r>
              <a:rPr lang="it-IT" sz="2800" dirty="0"/>
              <a:t>All’interno del PNŢ i nazionalisti transilvani continuano a giocare un ruolo importante: </a:t>
            </a:r>
            <a:r>
              <a:rPr lang="it-IT" sz="2800" dirty="0" err="1"/>
              <a:t>Iuliu</a:t>
            </a:r>
            <a:r>
              <a:rPr lang="it-IT" sz="2800" dirty="0"/>
              <a:t> </a:t>
            </a:r>
            <a:r>
              <a:rPr lang="it-IT" sz="2800" dirty="0" err="1"/>
              <a:t>Maniu</a:t>
            </a:r>
            <a:r>
              <a:rPr lang="it-IT" sz="2800" dirty="0"/>
              <a:t> ha posizioni più moderate, mentre Alexandru </a:t>
            </a:r>
            <a:r>
              <a:rPr lang="it-IT" sz="2800" dirty="0" err="1"/>
              <a:t>Vaida-Voevod</a:t>
            </a:r>
            <a:r>
              <a:rPr lang="it-IT" sz="2800" dirty="0"/>
              <a:t> e Aurel Vlad si spostano verso posizioni di nazionalismo radicale</a:t>
            </a:r>
          </a:p>
        </p:txBody>
      </p:sp>
    </p:spTree>
    <p:extLst>
      <p:ext uri="{BB962C8B-B14F-4D97-AF65-F5344CB8AC3E}">
        <p14:creationId xmlns:p14="http://schemas.microsoft.com/office/powerpoint/2010/main" val="128365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949586-A74D-4391-A35F-FF36384CD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80177"/>
            <a:ext cx="10972800" cy="5345988"/>
          </a:xfrm>
        </p:spPr>
        <p:txBody>
          <a:bodyPr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 1928 va al governo il PNŢ, ma il suo programma riformatore si arena sia a causa della crisi economica, sia per il conflitto sorto con re Carol II, asceso al trono nel 1930 e accusato di condotta immorale e mire autoritarie</a:t>
            </a:r>
            <a:endParaRPr lang="it-IT" sz="2800" dirty="0"/>
          </a:p>
          <a:p>
            <a:pPr algn="just"/>
            <a:r>
              <a:rPr lang="it-IT" sz="2800" dirty="0"/>
              <a:t>Nel corso degli anni Trenta, l’equilibrio politico romeno si sposta verso destra</a:t>
            </a:r>
          </a:p>
          <a:p>
            <a:pPr algn="just"/>
            <a:r>
              <a:rPr lang="it-IT" sz="2800" dirty="0"/>
              <a:t>Alcuni fra i principali esponenti del vecchio PNR fondano nuovi partiti di estrema destra: slittamento dalle posizioni democratiche dei primi del Novecento (suffragio universale, riforma agraria, libertà di stampa), sostenute in senso anti-ungherese, a posizioni conservatrici a tutela dell’elemento etnico romeno</a:t>
            </a:r>
          </a:p>
        </p:txBody>
      </p:sp>
    </p:spTree>
    <p:extLst>
      <p:ext uri="{BB962C8B-B14F-4D97-AF65-F5344CB8AC3E}">
        <p14:creationId xmlns:p14="http://schemas.microsoft.com/office/powerpoint/2010/main" val="157866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2B6D3A-2470-4363-A674-5F8B83E77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55009"/>
            <a:ext cx="10972800" cy="5371155"/>
          </a:xfrm>
        </p:spPr>
        <p:txBody>
          <a:bodyPr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Goga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fonda nel 1932 il Partito nazionale agrario, di ispirazione nazionalista radicale e tradizionalista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 1933 nasce il partito </a:t>
            </a: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Totul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pentru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Ţara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(tutto per la patria), cioè la Guardia di Ferro con un nome nuovo</a:t>
            </a:r>
            <a:endParaRPr lang="it-IT" sz="2800" dirty="0"/>
          </a:p>
          <a:p>
            <a:pPr algn="just"/>
            <a:r>
              <a:rPr lang="it-IT" sz="2800" dirty="0"/>
              <a:t>Carol II fonda un’organizzazione di ispirazione fascista, chiamata </a:t>
            </a:r>
            <a:r>
              <a:rPr lang="it-IT" sz="2800" dirty="0" err="1"/>
              <a:t>Straja</a:t>
            </a:r>
            <a:r>
              <a:rPr lang="it-IT" sz="2800" dirty="0"/>
              <a:t> </a:t>
            </a:r>
            <a:r>
              <a:rPr lang="it-IT" sz="2800" dirty="0" err="1"/>
              <a:t>Ţarii</a:t>
            </a:r>
            <a:r>
              <a:rPr lang="it-IT" sz="2800" dirty="0"/>
              <a:t> (la guardia della patria), che si poneva su una posizione concorrenziale rispetto al movimento legionario</a:t>
            </a:r>
          </a:p>
          <a:p>
            <a:pPr algn="just"/>
            <a:r>
              <a:rPr lang="it-IT" sz="2800" dirty="0" err="1"/>
              <a:t>Vaida-Voevod</a:t>
            </a:r>
            <a:r>
              <a:rPr lang="it-IT" sz="2800" dirty="0"/>
              <a:t> stringe una collaborazione con i legionari: nel 1935 esce dal PNŢ e fonda il Fronte romeno, un’organizzazione antisemita </a:t>
            </a:r>
            <a:r>
              <a:rPr lang="it-IT" sz="2800" dirty="0" err="1"/>
              <a:t>etnicista</a:t>
            </a:r>
            <a:r>
              <a:rPr lang="it-IT" sz="2800" dirty="0"/>
              <a:t> e dichiaratamente filonazista</a:t>
            </a:r>
          </a:p>
          <a:p>
            <a:pPr algn="just"/>
            <a:endParaRPr lang="it-IT" sz="2400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0982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73FE50-F120-4DE8-B938-584292313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38231"/>
            <a:ext cx="10972800" cy="5387933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Altri membri del vecchio PNR (poi PNŢ), compreso Aurel Vlad, lo seguono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Alle elezioni del 1937 viene stipulato il «patto di non aggressione» elettorale fra il PNŢ di </a:t>
            </a:r>
            <a:r>
              <a:rPr kumimoji="0" lang="it-IT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Iuliu</a:t>
            </a:r>
            <a:r>
              <a:rPr kumimoji="0" lang="it-IT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Maniu</a:t>
            </a:r>
            <a:r>
              <a:rPr kumimoji="0" lang="it-IT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 il partito </a:t>
            </a:r>
            <a:r>
              <a:rPr kumimoji="0" lang="it-IT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Totul</a:t>
            </a:r>
            <a:r>
              <a:rPr kumimoji="0" lang="it-IT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pentru</a:t>
            </a:r>
            <a:r>
              <a:rPr kumimoji="0" lang="it-IT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Ţara</a:t>
            </a:r>
            <a:r>
              <a:rPr kumimoji="0" lang="it-IT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 Codreanu in senso </a:t>
            </a:r>
            <a:r>
              <a:rPr kumimoji="0" lang="it-IT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anticarlista</a:t>
            </a:r>
            <a:r>
              <a:rPr kumimoji="0" lang="it-IT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 antiliberale</a:t>
            </a:r>
            <a:endParaRPr lang="it-IT" sz="3000" dirty="0"/>
          </a:p>
          <a:p>
            <a:pPr algn="just"/>
            <a:r>
              <a:rPr lang="it-IT" sz="3000" dirty="0" err="1"/>
              <a:t>Goga</a:t>
            </a:r>
            <a:r>
              <a:rPr lang="it-IT" sz="3000" dirty="0"/>
              <a:t> e </a:t>
            </a:r>
            <a:r>
              <a:rPr lang="it-IT" sz="3000" dirty="0" err="1"/>
              <a:t>Cuza</a:t>
            </a:r>
            <a:r>
              <a:rPr lang="it-IT" sz="3000" dirty="0"/>
              <a:t> fra il 1933 e il 1934 avevano preso contatti con il Partito nazista in Germania</a:t>
            </a:r>
          </a:p>
          <a:p>
            <a:pPr algn="just"/>
            <a:r>
              <a:rPr lang="it-IT" sz="3000" dirty="0"/>
              <a:t>Nel 1935 </a:t>
            </a:r>
            <a:r>
              <a:rPr lang="it-IT" sz="3000" dirty="0" err="1"/>
              <a:t>Goga</a:t>
            </a:r>
            <a:r>
              <a:rPr lang="it-IT" sz="3000" dirty="0"/>
              <a:t> e </a:t>
            </a:r>
            <a:r>
              <a:rPr lang="it-IT" sz="3000" dirty="0" err="1"/>
              <a:t>Cuza</a:t>
            </a:r>
            <a:r>
              <a:rPr lang="it-IT" sz="3000" dirty="0"/>
              <a:t> uniscono il Partito nazionale agrario (PNA) e la LANC per formare il Partito nazionale cristiano: </a:t>
            </a:r>
            <a:r>
              <a:rPr lang="it-IT" sz="3000" dirty="0" err="1"/>
              <a:t>agrarismo</a:t>
            </a:r>
            <a:r>
              <a:rPr lang="it-IT" sz="3000" dirty="0"/>
              <a:t>, antisemitismo, antimarxismo, corporativismo, </a:t>
            </a:r>
            <a:r>
              <a:rPr lang="it-IT" sz="3000" dirty="0" err="1"/>
              <a:t>ortodossismo</a:t>
            </a:r>
            <a:r>
              <a:rPr lang="it-IT" sz="3000" dirty="0"/>
              <a:t>, filofascismo</a:t>
            </a:r>
          </a:p>
          <a:p>
            <a:pPr algn="just"/>
            <a:r>
              <a:rPr lang="it-IT" sz="3000" dirty="0" err="1"/>
              <a:t>Vaida-Voevod</a:t>
            </a:r>
            <a:r>
              <a:rPr lang="it-IT" sz="3000" dirty="0"/>
              <a:t> confluisce nel PNC: posizioni </a:t>
            </a:r>
            <a:r>
              <a:rPr lang="it-IT" sz="3000" dirty="0" err="1"/>
              <a:t>etnocratiche</a:t>
            </a:r>
            <a:r>
              <a:rPr lang="it-IT" sz="3000" dirty="0"/>
              <a:t> totalitarie</a:t>
            </a:r>
          </a:p>
          <a:p>
            <a:pPr algn="just"/>
            <a:r>
              <a:rPr lang="it-IT" sz="3000" dirty="0"/>
              <a:t>Nel gennaio 1937 morte di Ionel </a:t>
            </a:r>
            <a:r>
              <a:rPr lang="it-IT" sz="3000" dirty="0" err="1"/>
              <a:t>Moţa</a:t>
            </a:r>
            <a:r>
              <a:rPr lang="it-IT" sz="3000" dirty="0"/>
              <a:t> e Vasile Marin in Spagna: crociata anticomunista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270929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691F3E-AA87-4EB6-8546-7EDCE4B11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46621"/>
            <a:ext cx="10972800" cy="5379544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Dicembre 1937: formazione del governo </a:t>
            </a: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Goga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Programma: realizzazione di una Romania </a:t>
            </a: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etnocratica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(«la Romania ai romeni»)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Leggi antisemite e revisione della legge sulla cittadinanza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Centralizzazione, autoritarismo, ma anche provvedimenti fiscali a favore dei contadini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Febbraio 1938: colpo di Stato di Carol II e instaurazione di una dittatura regia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Nuova costituzione autoritaria-corporativa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Persecuzione e arresto dei legionari e uccisione di Codreanu (novembre 1938)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Istituzione del Fronte di rinascita nazionale (dicembre 1938): partito unico del regime monarchico ispirato al modello fascista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2800" dirty="0">
                <a:solidFill>
                  <a:prstClr val="black"/>
                </a:solidFill>
                <a:latin typeface="Calibri"/>
              </a:rPr>
              <a:t>Smembramento della Romania, abdicazione di re Carol II, presa del potere del generale Ion Antonescu e creazione dello Stato nazionale-legionario (settembre 1940)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2800" dirty="0">
                <a:solidFill>
                  <a:prstClr val="black"/>
                </a:solidFill>
                <a:latin typeface="Calibri"/>
              </a:rPr>
              <a:t>Rivolta legionaria (gennaio 1941), repressione e instaurazione di un regime autoritario-militare da parte di Antonescu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5886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221520-9CF6-48D7-B944-91013BE9D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50253"/>
            <a:ext cx="10972800" cy="973123"/>
          </a:xfrm>
        </p:spPr>
        <p:txBody>
          <a:bodyPr/>
          <a:lstStyle/>
          <a:p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L’instaurazione dei regimi comunisti in Europa orientale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6904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6FA2B2-A10C-454B-B312-FA2272717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56345"/>
            <a:ext cx="10972800" cy="5169819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Fra il 1944 e il 1945 l’Armata rossa sovietica libera l’Europa orientale, con l’appoggio di importanti movimenti partigiani (soprattutto in Polonia e Jugoslavia)</a:t>
            </a:r>
          </a:p>
          <a:p>
            <a:pPr algn="just"/>
            <a:r>
              <a:rPr lang="it-IT" sz="2800" dirty="0"/>
              <a:t>«Democrazie popolari» (1945-48): coalizioni antifasciste con i partiti comunisti in posizioni chiave</a:t>
            </a:r>
          </a:p>
          <a:p>
            <a:pPr algn="just"/>
            <a:r>
              <a:rPr lang="it-IT" sz="2800" dirty="0"/>
              <a:t>Dal 1948 i regimi comunisti eliminano le opposizioni, obbligando i socialisti ad unificarsi con i partiti comunisti in posizione di subalternità</a:t>
            </a:r>
          </a:p>
        </p:txBody>
      </p:sp>
    </p:spTree>
    <p:extLst>
      <p:ext uri="{BB962C8B-B14F-4D97-AF65-F5344CB8AC3E}">
        <p14:creationId xmlns:p14="http://schemas.microsoft.com/office/powerpoint/2010/main" val="2655762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9DC6FC-1DF9-4DC1-B0A1-50BAC79DE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0511"/>
            <a:ext cx="10972800" cy="5295654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In Romania il Partito comunista (dal 1948 al 1965 Partito romeno dei lavoratori) è guidato dal 1944 al 1965 da </a:t>
            </a:r>
            <a:r>
              <a:rPr lang="it-IT" sz="2400" dirty="0" err="1"/>
              <a:t>Gheorghe</a:t>
            </a:r>
            <a:r>
              <a:rPr lang="it-IT" sz="2400" dirty="0"/>
              <a:t> Gheorghiu-</a:t>
            </a:r>
            <a:r>
              <a:rPr lang="it-IT" sz="2400" dirty="0" err="1"/>
              <a:t>Dej</a:t>
            </a:r>
            <a:endParaRPr lang="it-IT" sz="2400" dirty="0"/>
          </a:p>
          <a:p>
            <a:pPr algn="just"/>
            <a:r>
              <a:rPr lang="it-IT" sz="2400" dirty="0"/>
              <a:t>Gradualmente, dopo il XX Congresso del Pcus (1956) la Romania inizia un processo limitato di riforma</a:t>
            </a:r>
          </a:p>
          <a:p>
            <a:pPr algn="just"/>
            <a:r>
              <a:rPr lang="it-IT" sz="2400" dirty="0"/>
              <a:t>Obiettivo: allargare il consenso della popolazione intorno al partito e al regime</a:t>
            </a:r>
          </a:p>
          <a:p>
            <a:pPr algn="just"/>
            <a:r>
              <a:rPr lang="it-IT" sz="2400" dirty="0"/>
              <a:t>Strumento principale: recupero ed esaltazione del sentimento nazionale</a:t>
            </a:r>
          </a:p>
          <a:p>
            <a:pPr algn="just"/>
            <a:r>
              <a:rPr lang="it-IT" sz="2400" dirty="0"/>
              <a:t>Crescente autonomia dall’Urss, tollerata da Mosca</a:t>
            </a:r>
          </a:p>
          <a:p>
            <a:pPr algn="just"/>
            <a:r>
              <a:rPr lang="it-IT" sz="2400" dirty="0"/>
              <a:t>Scioglimento delle società miste sovietico-romene</a:t>
            </a:r>
          </a:p>
          <a:p>
            <a:pPr algn="just"/>
            <a:r>
              <a:rPr lang="it-IT" sz="2400" dirty="0"/>
              <a:t>Ritiro dell’Armata rossa dalla Romania (1958)</a:t>
            </a:r>
          </a:p>
          <a:p>
            <a:pPr algn="just"/>
            <a:r>
              <a:rPr lang="it-IT" sz="2400" dirty="0"/>
              <a:t>Inizia a venire elaborato un «comunismo nazionale» che sarà poi portato avanti da Nicolae </a:t>
            </a:r>
            <a:r>
              <a:rPr lang="it-IT" sz="2400" dirty="0" err="1"/>
              <a:t>Ceauşescu</a:t>
            </a:r>
            <a:r>
              <a:rPr lang="it-IT" sz="2400" dirty="0"/>
              <a:t>, segretario del PC romeno dal 1965 al 1989</a:t>
            </a:r>
          </a:p>
          <a:p>
            <a:pPr algn="just"/>
            <a:r>
              <a:rPr lang="it-IT" sz="2400" dirty="0"/>
              <a:t>Il recupero del nazionalismo si coniuga con l’ideologia marxista-leninista</a:t>
            </a:r>
          </a:p>
        </p:txBody>
      </p:sp>
    </p:spTree>
    <p:extLst>
      <p:ext uri="{BB962C8B-B14F-4D97-AF65-F5344CB8AC3E}">
        <p14:creationId xmlns:p14="http://schemas.microsoft.com/office/powerpoint/2010/main" val="3287835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9DC6FC-1DF9-4DC1-B0A1-50BAC79DE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0511"/>
            <a:ext cx="10972800" cy="5295654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In Romania il Partito comunista (dal 1948 al 1965 Partito romeno dei lavoratori) è guidato dal 1944 al 1965 da </a:t>
            </a:r>
            <a:r>
              <a:rPr lang="it-IT" sz="2400" dirty="0" err="1"/>
              <a:t>Gheorghe</a:t>
            </a:r>
            <a:r>
              <a:rPr lang="it-IT" sz="2400" dirty="0"/>
              <a:t> Gheorghiu-</a:t>
            </a:r>
            <a:r>
              <a:rPr lang="it-IT" sz="2400" dirty="0" err="1"/>
              <a:t>Dej</a:t>
            </a:r>
            <a:endParaRPr lang="it-IT" sz="2400" dirty="0"/>
          </a:p>
          <a:p>
            <a:pPr algn="just"/>
            <a:r>
              <a:rPr lang="it-IT" sz="2400" dirty="0"/>
              <a:t>Gradualmente, dopo il XX Congresso del Pcus (1956) la Romania inizia un processo limitato di riforma</a:t>
            </a:r>
          </a:p>
          <a:p>
            <a:pPr algn="just"/>
            <a:r>
              <a:rPr lang="it-IT" sz="2400" dirty="0"/>
              <a:t>Obiettivo: allargare il consenso della popolazione intorno al partito e al regime</a:t>
            </a:r>
          </a:p>
          <a:p>
            <a:pPr algn="just"/>
            <a:r>
              <a:rPr lang="it-IT" sz="2400" dirty="0"/>
              <a:t>Strumento principale: recupero ed esaltazione del sentimento nazionale</a:t>
            </a:r>
          </a:p>
          <a:p>
            <a:pPr algn="just"/>
            <a:r>
              <a:rPr lang="it-IT" sz="2400" dirty="0"/>
              <a:t>Crescente autonomia dall’Urss, tollerata da Mosca</a:t>
            </a:r>
          </a:p>
          <a:p>
            <a:pPr algn="just"/>
            <a:r>
              <a:rPr lang="it-IT" sz="2400" dirty="0"/>
              <a:t>Scioglimento delle società miste sovietico-romene</a:t>
            </a:r>
          </a:p>
          <a:p>
            <a:pPr algn="just"/>
            <a:r>
              <a:rPr lang="it-IT" sz="2400" dirty="0"/>
              <a:t>Ritiro dell’Armata rossa dalla Romania (1958)</a:t>
            </a:r>
          </a:p>
          <a:p>
            <a:pPr algn="just"/>
            <a:r>
              <a:rPr lang="it-IT" sz="2400" dirty="0"/>
              <a:t>Inizia a venire elaborato un «comunismo nazionale» che sarà poi portato avanti da Nicolae </a:t>
            </a:r>
            <a:r>
              <a:rPr lang="it-IT" sz="2400" dirty="0" err="1"/>
              <a:t>Ceauşescu</a:t>
            </a:r>
            <a:r>
              <a:rPr lang="it-IT" sz="2400" dirty="0"/>
              <a:t>, segretario del PC romeno dal 1965 al 1989</a:t>
            </a:r>
          </a:p>
          <a:p>
            <a:pPr algn="just"/>
            <a:r>
              <a:rPr lang="it-IT" sz="2400" dirty="0"/>
              <a:t>Il recupero del nazionalismo si coniuga con l’ideologia marxista-leninista</a:t>
            </a:r>
          </a:p>
        </p:txBody>
      </p:sp>
    </p:spTree>
    <p:extLst>
      <p:ext uri="{BB962C8B-B14F-4D97-AF65-F5344CB8AC3E}">
        <p14:creationId xmlns:p14="http://schemas.microsoft.com/office/powerpoint/2010/main" val="1993460009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876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Calibri</vt:lpstr>
      <vt:lpstr>2_Tema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L’instaurazione dei regimi comunisti in Europa orientale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2025-12-01T12:35:06Z</dcterms:created>
  <dcterms:modified xsi:type="dcterms:W3CDTF">2025-12-01T12:35:40Z</dcterms:modified>
</cp:coreProperties>
</file>