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8" r:id="rId2"/>
    <p:sldId id="259" r:id="rId3"/>
    <p:sldId id="260" r:id="rId4"/>
    <p:sldId id="261" r:id="rId5"/>
    <p:sldId id="282" r:id="rId6"/>
    <p:sldId id="262" r:id="rId7"/>
    <p:sldId id="264" r:id="rId8"/>
    <p:sldId id="263" r:id="rId9"/>
    <p:sldId id="265" r:id="rId10"/>
    <p:sldId id="284" r:id="rId11"/>
    <p:sldId id="267" r:id="rId12"/>
    <p:sldId id="268" r:id="rId13"/>
    <p:sldId id="269" r:id="rId14"/>
    <p:sldId id="270" r:id="rId15"/>
    <p:sldId id="271" r:id="rId16"/>
    <p:sldId id="272" r:id="rId17"/>
    <p:sldId id="285" r:id="rId18"/>
    <p:sldId id="274" r:id="rId19"/>
    <p:sldId id="275" r:id="rId20"/>
    <p:sldId id="276" r:id="rId21"/>
    <p:sldId id="277" r:id="rId22"/>
    <p:sldId id="278" r:id="rId23"/>
    <p:sldId id="283" r:id="rId24"/>
    <p:sldId id="286" r:id="rId25"/>
    <p:sldId id="287" r:id="rId26"/>
    <p:sldId id="279" r:id="rId27"/>
    <p:sldId id="280"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190"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13/12/2025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13/12/2025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algn="ctr"/>
            <a:r>
              <a:rPr lang="it-IT" sz="1200" b="0" i="0" kern="1200" dirty="0">
                <a:solidFill>
                  <a:schemeClr val="tx1"/>
                </a:solidFill>
                <a:effectLst/>
                <a:latin typeface="+mn-lt"/>
                <a:ea typeface="+mn-ea"/>
                <a:cs typeface="+mn-cs"/>
              </a:rPr>
              <a:t>Blanchard O., </a:t>
            </a:r>
            <a:r>
              <a:rPr lang="it-IT" sz="1200" b="0" i="0" kern="1200" dirty="0" err="1">
                <a:solidFill>
                  <a:schemeClr val="tx1"/>
                </a:solidFill>
                <a:effectLst/>
                <a:latin typeface="+mn-lt"/>
                <a:ea typeface="+mn-ea"/>
                <a:cs typeface="+mn-cs"/>
              </a:rPr>
              <a:t>Amighini</a:t>
            </a:r>
            <a:r>
              <a:rPr lang="it-IT" sz="1200" b="0" i="0" kern="1200" dirty="0">
                <a:solidFill>
                  <a:schemeClr val="tx1"/>
                </a:solidFill>
                <a:effectLst/>
                <a:latin typeface="+mn-lt"/>
                <a:ea typeface="+mn-ea"/>
                <a:cs typeface="+mn-cs"/>
              </a:rPr>
              <a:t> A., Giavazzi F.</a:t>
            </a:r>
            <a:r>
              <a:rPr kumimoji="0" lang="it-IT" sz="1200" b="0" i="0" u="none" strike="noStrike" kern="0" cap="none" spc="0" normalizeH="0" baseline="0" noProof="0" dirty="0">
                <a:ln>
                  <a:noFill/>
                </a:ln>
                <a:solidFill>
                  <a:sysClr val="windowText" lastClr="000000"/>
                </a:solidFill>
                <a:effectLst/>
                <a:uLnTx/>
                <a:uFillTx/>
                <a:latin typeface="+mn-lt"/>
              </a:rPr>
              <a:t>, «</a:t>
            </a:r>
            <a:r>
              <a:rPr lang="it-IT" sz="1200" dirty="0">
                <a:latin typeface="+mn-lt"/>
              </a:rPr>
              <a:t>Macroeconomia</a:t>
            </a:r>
            <a:r>
              <a:rPr kumimoji="0" lang="it-IT" sz="1200" b="0" i="0" u="none" strike="noStrike" kern="0" cap="none" spc="0" normalizeH="0" baseline="0" noProof="0" dirty="0">
                <a:ln>
                  <a:noFill/>
                </a:ln>
                <a:solidFill>
                  <a:sysClr val="windowText" lastClr="000000"/>
                </a:solidFill>
                <a:effectLst/>
                <a:uLnTx/>
                <a:uFillTx/>
                <a:latin typeface="+mn-lt"/>
              </a:rPr>
              <a:t>» Il Mulino, 2024</a:t>
            </a:r>
            <a:br>
              <a:rPr kumimoji="0" lang="it-IT" sz="1200" b="0" i="0" u="none" strike="noStrike" kern="0" cap="none" spc="0" normalizeH="0" baseline="0" noProof="0" dirty="0">
                <a:ln>
                  <a:noFill/>
                </a:ln>
                <a:solidFill>
                  <a:sysClr val="windowText" lastClr="000000"/>
                </a:solidFill>
                <a:effectLst/>
                <a:uLnTx/>
                <a:uFillTx/>
                <a:latin typeface="+mn-lt"/>
              </a:rPr>
            </a:br>
            <a:r>
              <a:rPr kumimoji="0" lang="it-IT" sz="1200" b="0" i="0" u="none" strike="noStrike" kern="0" cap="none" spc="0" normalizeH="0" baseline="0" noProof="0" dirty="0">
                <a:ln>
                  <a:noFill/>
                </a:ln>
                <a:solidFill>
                  <a:sysClr val="windowText" lastClr="000000"/>
                </a:solidFill>
                <a:effectLst/>
                <a:uLnTx/>
                <a:uFillTx/>
                <a:latin typeface="+mn-lt"/>
              </a:rPr>
              <a:t>Capitolo XIII. Le sfide della crescita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DYg3CBeXneY" TargetMode="External"/><Relationship Id="rId2" Type="http://schemas.openxmlformats.org/officeDocument/2006/relationships/hyperlink" Target="https://www.youtube.com/watch?v=R7CHckj2su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JKsHhXwqDqM&amp;t=314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Cc4jfgFqQpM" TargetMode="External"/><Relationship Id="rId2" Type="http://schemas.openxmlformats.org/officeDocument/2006/relationships/hyperlink" Target="https://www.youtube.com/watch?v=yfNgsKrPKsg" TargetMode="External"/><Relationship Id="rId1" Type="http://schemas.openxmlformats.org/officeDocument/2006/relationships/slideLayout" Target="../slideLayouts/slideLayout2.xml"/><Relationship Id="rId4" Type="http://schemas.openxmlformats.org/officeDocument/2006/relationships/hyperlink" Target="https://www.youtube.com/watch?v=B683QtJaUVI"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F7F2B0-DF11-4F2B-9E5C-992DB35732C9}"/>
              </a:ext>
            </a:extLst>
          </p:cNvPr>
          <p:cNvSpPr>
            <a:spLocks noGrp="1"/>
          </p:cNvSpPr>
          <p:nvPr>
            <p:ph type="ctrTitle"/>
          </p:nvPr>
        </p:nvSpPr>
        <p:spPr/>
        <p:txBody>
          <a:bodyPr/>
          <a:lstStyle/>
          <a:p>
            <a:r>
              <a:rPr lang="it-IT" dirty="0"/>
              <a:t>Capitolo XIII</a:t>
            </a:r>
          </a:p>
        </p:txBody>
      </p:sp>
      <p:sp>
        <p:nvSpPr>
          <p:cNvPr id="3" name="Sottotitolo 2">
            <a:extLst>
              <a:ext uri="{FF2B5EF4-FFF2-40B4-BE49-F238E27FC236}">
                <a16:creationId xmlns:a16="http://schemas.microsoft.com/office/drawing/2014/main" id="{BEEDCC73-C738-4556-90EB-9C90EEA8B326}"/>
              </a:ext>
            </a:extLst>
          </p:cNvPr>
          <p:cNvSpPr>
            <a:spLocks noGrp="1"/>
          </p:cNvSpPr>
          <p:nvPr>
            <p:ph type="subTitle" idx="1"/>
          </p:nvPr>
        </p:nvSpPr>
        <p:spPr/>
        <p:txBody>
          <a:bodyPr/>
          <a:lstStyle/>
          <a:p>
            <a:r>
              <a:rPr lang="it-IT" dirty="0"/>
              <a:t>Le sfide della crescita</a:t>
            </a:r>
          </a:p>
        </p:txBody>
      </p:sp>
      <p:sp>
        <p:nvSpPr>
          <p:cNvPr id="4" name="Segnaposto numero diapositiva 3">
            <a:extLst>
              <a:ext uri="{FF2B5EF4-FFF2-40B4-BE49-F238E27FC236}">
                <a16:creationId xmlns:a16="http://schemas.microsoft.com/office/drawing/2014/main" id="{4B0E0976-5C74-4C5F-BD7A-D32EDDE35DB3}"/>
              </a:ext>
            </a:extLst>
          </p:cNvPr>
          <p:cNvSpPr>
            <a:spLocks noGrp="1"/>
          </p:cNvSpPr>
          <p:nvPr>
            <p:ph type="sldNum" sz="quarter" idx="12"/>
          </p:nvPr>
        </p:nvSpPr>
        <p:spPr/>
        <p:txBody>
          <a:bodyPr/>
          <a:lstStyle/>
          <a:p>
            <a:fld id="{E3AAEEB7-370C-4CD1-84ED-44A96922B98A}" type="slidenum">
              <a:rPr lang="it-IT" smtClean="0"/>
              <a:pPr/>
              <a:t>1</a:t>
            </a:fld>
            <a:endParaRPr lang="it-IT"/>
          </a:p>
        </p:txBody>
      </p:sp>
    </p:spTree>
    <p:extLst>
      <p:ext uri="{BB962C8B-B14F-4D97-AF65-F5344CB8AC3E}">
        <p14:creationId xmlns:p14="http://schemas.microsoft.com/office/powerpoint/2010/main" val="2381480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457200" y="409228"/>
            <a:ext cx="8229600" cy="643508"/>
          </a:xfrm>
        </p:spPr>
        <p:txBody>
          <a:bodyPr/>
          <a:lstStyle/>
          <a:p>
            <a:r>
              <a:rPr lang="it-IT" sz="3200" dirty="0"/>
              <a:t>2. Progresso tecnologico e disoccupazione</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179512" y="1340768"/>
            <a:ext cx="8964488" cy="4313637"/>
          </a:xfrm>
        </p:spPr>
        <p:txBody>
          <a:bodyPr>
            <a:normAutofit fontScale="92500"/>
          </a:bodyPr>
          <a:lstStyle/>
          <a:p>
            <a:pPr marL="0" indent="0">
              <a:buNone/>
            </a:pPr>
            <a:r>
              <a:rPr lang="it-IT" sz="2400" dirty="0"/>
              <a:t>Il discorso è leggermente diverso per quanto riguarda l’implementazione dell’intelligenza artificiale. </a:t>
            </a:r>
          </a:p>
          <a:p>
            <a:pPr marL="0" indent="0">
              <a:buNone/>
            </a:pPr>
            <a:br>
              <a:rPr lang="en-US" sz="2400" dirty="0"/>
            </a:br>
            <a:endParaRPr lang="it-IT" sz="2400" dirty="0"/>
          </a:p>
          <a:p>
            <a:pPr marL="0" indent="0">
              <a:buNone/>
            </a:pPr>
            <a:r>
              <a:rPr lang="it-IT" sz="2400" dirty="0">
                <a:solidFill>
                  <a:srgbClr val="FF0000"/>
                </a:solidFill>
              </a:rPr>
              <a:t>Difatti, mentre la robotizzazione ha effetto principalmente su lavoratori con basse qualifiche, </a:t>
            </a:r>
            <a:r>
              <a:rPr lang="it-IT" sz="2400" dirty="0"/>
              <a:t>(</a:t>
            </a:r>
            <a:r>
              <a:rPr lang="en-US" sz="2400" dirty="0"/>
              <a:t>Daron Acemoglu - Automation and Labor in the Post-COVID World: </a:t>
            </a:r>
            <a:r>
              <a:rPr lang="en-US" sz="2400" dirty="0">
                <a:hlinkClick r:id="rId2"/>
              </a:rPr>
              <a:t>https://www.youtube.com/watch?v=R7CHckj2suQ</a:t>
            </a:r>
            <a:r>
              <a:rPr lang="en-US" sz="2400" dirty="0"/>
              <a:t>), </a:t>
            </a:r>
            <a:r>
              <a:rPr lang="it-IT" sz="2400" dirty="0">
                <a:solidFill>
                  <a:srgbClr val="FF0000"/>
                </a:solidFill>
              </a:rPr>
              <a:t>l’AI può avere effetto anche su lavoratori con competenze ed istruzione più elevate</a:t>
            </a:r>
            <a:r>
              <a:rPr lang="it-IT" sz="2400" dirty="0"/>
              <a:t>.</a:t>
            </a:r>
            <a:endParaRPr lang="en-US" sz="2400" dirty="0"/>
          </a:p>
          <a:p>
            <a:pPr marL="0" indent="0">
              <a:buNone/>
            </a:pPr>
            <a:endParaRPr lang="en-US" sz="2400" dirty="0"/>
          </a:p>
          <a:p>
            <a:pPr marL="0" indent="0">
              <a:buNone/>
            </a:pPr>
            <a:r>
              <a:rPr lang="en-US" sz="2400" dirty="0"/>
              <a:t>Daron </a:t>
            </a:r>
            <a:r>
              <a:rPr lang="en-US" sz="2400" dirty="0" err="1"/>
              <a:t>Acemoglu</a:t>
            </a:r>
            <a:r>
              <a:rPr lang="en-US" sz="2400" dirty="0"/>
              <a:t>: "It's very important to have some degree of realism instead of techno-optimism.“: </a:t>
            </a:r>
            <a:r>
              <a:rPr lang="en-US" sz="2400" dirty="0">
                <a:hlinkClick r:id="rId3"/>
              </a:rPr>
              <a:t>https://www.youtube.com/watch?v=DYg3CBeXneY</a:t>
            </a:r>
            <a:r>
              <a:rPr lang="en-US" sz="2400" dirty="0"/>
              <a:t> </a:t>
            </a:r>
          </a:p>
          <a:p>
            <a:pPr marL="0" indent="0">
              <a:buNone/>
            </a:pPr>
            <a:endParaRPr lang="it-IT" sz="2400" dirty="0"/>
          </a:p>
          <a:p>
            <a:pPr marL="0" indent="0">
              <a:buNone/>
            </a:pPr>
            <a:endParaRPr lang="it-IT" sz="2400" dirty="0"/>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10</a:t>
            </a:fld>
            <a:endParaRPr lang="it-IT"/>
          </a:p>
        </p:txBody>
      </p:sp>
    </p:spTree>
    <p:extLst>
      <p:ext uri="{BB962C8B-B14F-4D97-AF65-F5344CB8AC3E}">
        <p14:creationId xmlns:p14="http://schemas.microsoft.com/office/powerpoint/2010/main" val="394692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0" y="409228"/>
            <a:ext cx="9144000" cy="1143000"/>
          </a:xfrm>
        </p:spPr>
        <p:txBody>
          <a:bodyPr/>
          <a:lstStyle/>
          <a:p>
            <a:r>
              <a:rPr lang="it-IT" sz="2850" dirty="0"/>
              <a:t>3. Progresso tecnologico, «rimescolamento» e disuguaglianza</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179512" y="980728"/>
            <a:ext cx="8964488" cy="4525963"/>
          </a:xfrm>
        </p:spPr>
        <p:txBody>
          <a:bodyPr>
            <a:normAutofit/>
          </a:bodyPr>
          <a:lstStyle/>
          <a:p>
            <a:pPr marL="0" indent="0">
              <a:buNone/>
            </a:pPr>
            <a:r>
              <a:rPr lang="it-IT" sz="2400" dirty="0" err="1"/>
              <a:t>Schumpeter</a:t>
            </a:r>
            <a:r>
              <a:rPr lang="it-IT" sz="2400" dirty="0"/>
              <a:t>, economista di Harvard, negli anni Trenta ha teorizzato in tema di crescita economica la </a:t>
            </a:r>
            <a:r>
              <a:rPr lang="it-IT" sz="2400" i="1" dirty="0"/>
              <a:t>distruzione creatrice</a:t>
            </a:r>
            <a:r>
              <a:rPr lang="it-IT" sz="2400" dirty="0"/>
              <a:t>.</a:t>
            </a:r>
          </a:p>
          <a:p>
            <a:r>
              <a:rPr lang="it-IT" sz="2400" dirty="0">
                <a:solidFill>
                  <a:srgbClr val="FF0000"/>
                </a:solidFill>
              </a:rPr>
              <a:t>Nuovi beni vengono sviluppati, rendendone altri obsoleti</a:t>
            </a:r>
            <a:r>
              <a:rPr lang="it-IT" sz="2400" dirty="0"/>
              <a:t>. </a:t>
            </a:r>
          </a:p>
          <a:p>
            <a:r>
              <a:rPr lang="it-IT" sz="2400" dirty="0">
                <a:solidFill>
                  <a:srgbClr val="FF0000"/>
                </a:solidFill>
              </a:rPr>
              <a:t>Nuove tecniche vengono implementate, rendendo alcune abilità meno utili</a:t>
            </a:r>
            <a:r>
              <a:rPr lang="it-IT" sz="2400" dirty="0"/>
              <a:t>.</a:t>
            </a:r>
          </a:p>
          <a:p>
            <a:pPr marL="0" indent="0">
              <a:buNone/>
            </a:pPr>
            <a:endParaRPr lang="it-IT" sz="2400" dirty="0"/>
          </a:p>
          <a:p>
            <a:pPr marL="0" indent="0">
              <a:buNone/>
            </a:pPr>
            <a:r>
              <a:rPr lang="it-IT" sz="2400" dirty="0"/>
              <a:t>Questo «processo di rimescolamento» si nota profondamente in alcune professioni come sellai, fabbri… scomparse per sempre.</a:t>
            </a:r>
          </a:p>
          <a:p>
            <a:pPr marL="0" indent="0">
              <a:buNone/>
            </a:pPr>
            <a:r>
              <a:rPr lang="it-IT" sz="2400" dirty="0"/>
              <a:t>11 milioni di contadini negli USA nel 1900 sono sostituiti solo da 1 milione. Esistono tuttavia ad oggi professioni come autisti e informatici assenti allora.</a:t>
            </a:r>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11</a:t>
            </a:fld>
            <a:endParaRPr lang="it-IT"/>
          </a:p>
        </p:txBody>
      </p:sp>
    </p:spTree>
    <p:extLst>
      <p:ext uri="{BB962C8B-B14F-4D97-AF65-F5344CB8AC3E}">
        <p14:creationId xmlns:p14="http://schemas.microsoft.com/office/powerpoint/2010/main" val="2744394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457200" y="409228"/>
            <a:ext cx="8229600" cy="1143000"/>
          </a:xfrm>
        </p:spPr>
        <p:txBody>
          <a:bodyPr/>
          <a:lstStyle/>
          <a:p>
            <a:r>
              <a:rPr lang="it-IT" sz="3200" dirty="0"/>
              <a:t>3.1 L’aumento della disuguaglianza salariale</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179512" y="1552228"/>
            <a:ext cx="8964488" cy="4525963"/>
          </a:xfrm>
        </p:spPr>
        <p:txBody>
          <a:bodyPr>
            <a:normAutofit/>
          </a:bodyPr>
          <a:lstStyle/>
          <a:p>
            <a:pPr marL="0" indent="0">
              <a:buNone/>
            </a:pPr>
            <a:r>
              <a:rPr lang="it-IT" sz="2400" dirty="0"/>
              <a:t>Per coloro che sono occupati in settori entrati in crisi, il </a:t>
            </a:r>
            <a:r>
              <a:rPr lang="it-IT" sz="2400" dirty="0">
                <a:solidFill>
                  <a:srgbClr val="FF0000"/>
                </a:solidFill>
              </a:rPr>
              <a:t>progresso tecnologico può significare la perdita del posto di lavoro, disoccupazione e salari futuri più bassi</a:t>
            </a:r>
            <a:r>
              <a:rPr lang="it-IT" sz="2400" dirty="0"/>
              <a:t>.</a:t>
            </a:r>
          </a:p>
          <a:p>
            <a:pPr marL="0" indent="0">
              <a:buNone/>
            </a:pPr>
            <a:r>
              <a:rPr lang="it-IT" sz="2400" dirty="0">
                <a:solidFill>
                  <a:srgbClr val="FF0000"/>
                </a:solidFill>
              </a:rPr>
              <a:t>La disuguaglianza salariale è aumentata vistosamente negli ultimi 25 anni</a:t>
            </a:r>
            <a:r>
              <a:rPr lang="it-IT" sz="2400" dirty="0"/>
              <a:t>. Dagli anni Ottanta in poi, i soggetti a basso livello di istruzione hanno visto diminuire il proprio salario.</a:t>
            </a:r>
          </a:p>
          <a:p>
            <a:pPr marL="0" indent="0">
              <a:buNone/>
            </a:pPr>
            <a:endParaRPr lang="it-IT" sz="2400" dirty="0"/>
          </a:p>
          <a:p>
            <a:pPr marL="0" indent="0">
              <a:buNone/>
            </a:pPr>
            <a:endParaRPr lang="it-IT" sz="2400" dirty="0"/>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12</a:t>
            </a:fld>
            <a:endParaRPr lang="it-IT"/>
          </a:p>
        </p:txBody>
      </p:sp>
    </p:spTree>
    <p:extLst>
      <p:ext uri="{BB962C8B-B14F-4D97-AF65-F5344CB8AC3E}">
        <p14:creationId xmlns:p14="http://schemas.microsoft.com/office/powerpoint/2010/main" val="949328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457200" y="409228"/>
            <a:ext cx="8229600" cy="1143000"/>
          </a:xfrm>
        </p:spPr>
        <p:txBody>
          <a:bodyPr/>
          <a:lstStyle/>
          <a:p>
            <a:r>
              <a:rPr lang="it-IT" sz="3200"/>
              <a:t>3.1 L’aumento della disuguaglianza salariale</a:t>
            </a:r>
            <a:endParaRPr lang="it-IT" sz="3200" dirty="0"/>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179512" y="980729"/>
            <a:ext cx="8964487" cy="936104"/>
          </a:xfrm>
        </p:spPr>
        <p:txBody>
          <a:bodyPr>
            <a:normAutofit/>
          </a:bodyPr>
          <a:lstStyle/>
          <a:p>
            <a:pPr marL="0" indent="0">
              <a:buNone/>
            </a:pPr>
            <a:r>
              <a:rPr lang="it-IT" sz="2200" dirty="0"/>
              <a:t>Nel seguente grafico tratto dall’</a:t>
            </a:r>
            <a:r>
              <a:rPr lang="it-IT" sz="2200" dirty="0" err="1"/>
              <a:t>Economic</a:t>
            </a:r>
            <a:r>
              <a:rPr lang="it-IT" sz="2200" dirty="0"/>
              <a:t> Policy </a:t>
            </a:r>
            <a:r>
              <a:rPr lang="it-IT" sz="2200" dirty="0" err="1"/>
              <a:t>Institute</a:t>
            </a:r>
            <a:r>
              <a:rPr lang="it-IT" sz="2200" dirty="0"/>
              <a:t> si nota l’evoluzione dei salari relativi per livello di istruzione.</a:t>
            </a:r>
          </a:p>
          <a:p>
            <a:pPr marL="0" indent="0">
              <a:buNone/>
            </a:pPr>
            <a:endParaRPr lang="it-IT" sz="2400" dirty="0"/>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13</a:t>
            </a:fld>
            <a:endParaRPr lang="it-IT"/>
          </a:p>
        </p:txBody>
      </p:sp>
      <p:pic>
        <p:nvPicPr>
          <p:cNvPr id="9" name="Immagine 8">
            <a:extLst>
              <a:ext uri="{FF2B5EF4-FFF2-40B4-BE49-F238E27FC236}">
                <a16:creationId xmlns:a16="http://schemas.microsoft.com/office/drawing/2014/main" id="{9FE0FA6D-274D-21B4-5FA8-C530D503C379}"/>
              </a:ext>
            </a:extLst>
          </p:cNvPr>
          <p:cNvPicPr>
            <a:picLocks noChangeAspect="1"/>
          </p:cNvPicPr>
          <p:nvPr/>
        </p:nvPicPr>
        <p:blipFill rotWithShape="1">
          <a:blip r:embed="rId2"/>
          <a:srcRect l="16158" t="9895" r="15869" b="10527"/>
          <a:stretch/>
        </p:blipFill>
        <p:spPr>
          <a:xfrm>
            <a:off x="1497379" y="1802468"/>
            <a:ext cx="6149242" cy="4049501"/>
          </a:xfrm>
          <a:prstGeom prst="rect">
            <a:avLst/>
          </a:prstGeom>
        </p:spPr>
      </p:pic>
    </p:spTree>
    <p:extLst>
      <p:ext uri="{BB962C8B-B14F-4D97-AF65-F5344CB8AC3E}">
        <p14:creationId xmlns:p14="http://schemas.microsoft.com/office/powerpoint/2010/main" val="120435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0" y="409228"/>
            <a:ext cx="9144000" cy="1143000"/>
          </a:xfrm>
        </p:spPr>
        <p:txBody>
          <a:bodyPr/>
          <a:lstStyle/>
          <a:p>
            <a:r>
              <a:rPr lang="it-IT" sz="3200" dirty="0"/>
              <a:t>3.2 Le causa dell’aumento </a:t>
            </a:r>
            <a:br>
              <a:rPr lang="it-IT" sz="3200" dirty="0"/>
            </a:br>
            <a:r>
              <a:rPr lang="it-IT" sz="3200" dirty="0"/>
              <a:t>della disuguaglianza dei salari</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179512" y="1552228"/>
            <a:ext cx="8964488" cy="4525963"/>
          </a:xfrm>
        </p:spPr>
        <p:txBody>
          <a:bodyPr>
            <a:normAutofit/>
          </a:bodyPr>
          <a:lstStyle/>
          <a:p>
            <a:pPr marL="0" indent="0">
              <a:buNone/>
              <a:defRPr/>
            </a:pPr>
            <a:r>
              <a:rPr lang="it-IT" altLang="it-IT" sz="2400" kern="0" dirty="0"/>
              <a:t>C’è un accordo generale sul fatto che il principale fattore dietro all’aumento del salario dei lavoratori qualificati relativamente a quello dei lavoratori poco qualificati sia un </a:t>
            </a:r>
            <a:r>
              <a:rPr lang="it-IT" altLang="it-IT" sz="2400" kern="0" dirty="0">
                <a:solidFill>
                  <a:srgbClr val="FF0000"/>
                </a:solidFill>
              </a:rPr>
              <a:t>costante aumento della domanda di lavoratori qualificati rispetto alla domanda di lavoratori poco qualificati</a:t>
            </a:r>
            <a:r>
              <a:rPr lang="it-IT" altLang="it-IT" sz="2400" kern="0" dirty="0"/>
              <a:t>.</a:t>
            </a:r>
          </a:p>
          <a:p>
            <a:pPr marL="0" indent="0">
              <a:buNone/>
              <a:defRPr/>
            </a:pPr>
            <a:r>
              <a:rPr lang="it-IT" altLang="it-IT" sz="2400" kern="0" dirty="0"/>
              <a:t>Alla base di questo cambiamento della domanda relativa troviamo:</a:t>
            </a:r>
          </a:p>
          <a:p>
            <a:pPr>
              <a:defRPr/>
            </a:pPr>
            <a:r>
              <a:rPr lang="it-IT" altLang="it-IT" sz="2400" kern="0" dirty="0"/>
              <a:t>il </a:t>
            </a:r>
            <a:r>
              <a:rPr lang="it-IT" altLang="it-IT" sz="2400" i="1" kern="0" dirty="0">
                <a:solidFill>
                  <a:srgbClr val="FF0000"/>
                </a:solidFill>
              </a:rPr>
              <a:t>commercio internazionale</a:t>
            </a:r>
            <a:r>
              <a:rPr lang="it-IT" altLang="it-IT" sz="2400" kern="0" dirty="0"/>
              <a:t>;</a:t>
            </a:r>
          </a:p>
          <a:p>
            <a:pPr>
              <a:defRPr/>
            </a:pPr>
            <a:r>
              <a:rPr lang="it-IT" altLang="it-IT" sz="2400" kern="0" dirty="0"/>
              <a:t>il </a:t>
            </a:r>
            <a:r>
              <a:rPr lang="it-IT" altLang="it-IT" sz="2400" kern="0" dirty="0">
                <a:solidFill>
                  <a:srgbClr val="FF0000"/>
                </a:solidFill>
              </a:rPr>
              <a:t>progresso tecnologico orientato verso il lavoro qualificato</a:t>
            </a:r>
            <a:r>
              <a:rPr lang="it-IT" altLang="it-IT" sz="2400" kern="0" dirty="0"/>
              <a:t>.</a:t>
            </a:r>
          </a:p>
          <a:p>
            <a:pPr marL="0" indent="0">
              <a:buNone/>
            </a:pPr>
            <a:endParaRPr lang="it-IT" sz="2400" dirty="0"/>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14</a:t>
            </a:fld>
            <a:endParaRPr lang="it-IT"/>
          </a:p>
        </p:txBody>
      </p:sp>
    </p:spTree>
    <p:extLst>
      <p:ext uri="{BB962C8B-B14F-4D97-AF65-F5344CB8AC3E}">
        <p14:creationId xmlns:p14="http://schemas.microsoft.com/office/powerpoint/2010/main" val="1376255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457200" y="409228"/>
            <a:ext cx="8229600" cy="1143000"/>
          </a:xfrm>
        </p:spPr>
        <p:txBody>
          <a:bodyPr/>
          <a:lstStyle/>
          <a:p>
            <a:r>
              <a:rPr lang="it-IT" sz="3200" dirty="0"/>
              <a:t>3.3 Disuguaglianza e il top 1%</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457200" y="5360141"/>
            <a:ext cx="8229600" cy="386210"/>
          </a:xfrm>
        </p:spPr>
        <p:txBody>
          <a:bodyPr>
            <a:normAutofit/>
          </a:bodyPr>
          <a:lstStyle/>
          <a:p>
            <a:pPr marL="0" indent="0">
              <a:buNone/>
            </a:pPr>
            <a:r>
              <a:rPr lang="it-IT" sz="1600" dirty="0"/>
              <a:t>Fonte: World </a:t>
            </a:r>
            <a:r>
              <a:rPr lang="it-IT" sz="1600" dirty="0" err="1"/>
              <a:t>Inequality</a:t>
            </a:r>
            <a:r>
              <a:rPr lang="it-IT" sz="1600" dirty="0"/>
              <a:t> Database.</a:t>
            </a:r>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15</a:t>
            </a:fld>
            <a:endParaRPr lang="it-IT"/>
          </a:p>
        </p:txBody>
      </p:sp>
      <p:pic>
        <p:nvPicPr>
          <p:cNvPr id="7" name="Immagine 6" descr="Immagine che contiene testo, Carattere, Diagramma, linea&#10;&#10;Descrizione generata automaticamente">
            <a:extLst>
              <a:ext uri="{FF2B5EF4-FFF2-40B4-BE49-F238E27FC236}">
                <a16:creationId xmlns:a16="http://schemas.microsoft.com/office/drawing/2014/main" id="{5EEB5F9C-1EE3-947A-E20A-E95F2B41D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81" y="1196752"/>
            <a:ext cx="7795571" cy="4179292"/>
          </a:xfrm>
          <a:prstGeom prst="rect">
            <a:avLst/>
          </a:prstGeom>
        </p:spPr>
      </p:pic>
    </p:spTree>
    <p:extLst>
      <p:ext uri="{BB962C8B-B14F-4D97-AF65-F5344CB8AC3E}">
        <p14:creationId xmlns:p14="http://schemas.microsoft.com/office/powerpoint/2010/main" val="3365928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457200" y="409228"/>
            <a:ext cx="8229600" cy="1143000"/>
          </a:xfrm>
        </p:spPr>
        <p:txBody>
          <a:bodyPr/>
          <a:lstStyle/>
          <a:p>
            <a:r>
              <a:rPr lang="it-IT" sz="3200" dirty="0"/>
              <a:t>3.3 Disuguaglianza e il top 1%</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179512" y="1019466"/>
            <a:ext cx="8964488" cy="4857806"/>
          </a:xfrm>
        </p:spPr>
        <p:txBody>
          <a:bodyPr>
            <a:normAutofit fontScale="92500"/>
          </a:bodyPr>
          <a:lstStyle/>
          <a:p>
            <a:pPr marL="0" indent="0">
              <a:buNone/>
              <a:defRPr/>
            </a:pPr>
            <a:endParaRPr lang="it-IT" altLang="it-IT" sz="2400" kern="0" dirty="0"/>
          </a:p>
          <a:p>
            <a:pPr marL="0" indent="0">
              <a:buNone/>
              <a:defRPr/>
            </a:pPr>
            <a:r>
              <a:rPr lang="it-IT" altLang="it-IT" sz="2400" kern="0" dirty="0"/>
              <a:t>Quando si studia la disuguaglianza a livelli di ricchezza elevati, il salario non è più uno strumento per misurare detta disuguaglianza, perché gli </a:t>
            </a:r>
            <a:r>
              <a:rPr lang="it-IT" altLang="it-IT" sz="2400" kern="0" dirty="0">
                <a:solidFill>
                  <a:srgbClr val="FF0000"/>
                </a:solidFill>
              </a:rPr>
              <a:t>imprenditori ottengono grosse percentuali, se non la totalità, del loro reddito da plusvalenze finanziarie e dal reddito proveniente dal capitale</a:t>
            </a:r>
            <a:r>
              <a:rPr lang="it-IT" altLang="it-IT" sz="2400" kern="0" dirty="0"/>
              <a:t>.</a:t>
            </a:r>
          </a:p>
          <a:p>
            <a:pPr marL="0" indent="0">
              <a:buNone/>
              <a:defRPr/>
            </a:pPr>
            <a:endParaRPr lang="it-IT" altLang="it-IT" sz="2400" kern="0" dirty="0"/>
          </a:p>
          <a:p>
            <a:pPr marL="0" indent="0">
              <a:buNone/>
              <a:defRPr/>
            </a:pPr>
            <a:r>
              <a:rPr lang="it-IT" altLang="it-IT" sz="2400" kern="0" dirty="0" err="1"/>
              <a:t>Piketty</a:t>
            </a:r>
            <a:r>
              <a:rPr lang="it-IT" altLang="it-IT" sz="2400" kern="0" dirty="0"/>
              <a:t>, autore del libro </a:t>
            </a:r>
            <a:r>
              <a:rPr lang="it-IT" altLang="it-IT" sz="2400" i="1" kern="0" dirty="0"/>
              <a:t>Il capitale del XXI secolo</a:t>
            </a:r>
            <a:r>
              <a:rPr lang="it-IT" altLang="it-IT" sz="2400" kern="0" dirty="0"/>
              <a:t>, indica che la disuguaglianza negli Stati Uniti è probabilmente più alta che in qualsiasi altra società ed epoca passata.</a:t>
            </a:r>
          </a:p>
          <a:p>
            <a:pPr marL="0" indent="0">
              <a:buNone/>
            </a:pPr>
            <a:endParaRPr lang="it-IT" sz="2400" dirty="0"/>
          </a:p>
          <a:p>
            <a:pPr marL="0" indent="0">
              <a:buNone/>
            </a:pPr>
            <a:r>
              <a:rPr lang="en-US" sz="2400" kern="0" dirty="0"/>
              <a:t>Thomas Piketty: New thoughts on capital in the twenty-first century: </a:t>
            </a:r>
            <a:r>
              <a:rPr lang="en-US" sz="2400" kern="0" dirty="0">
                <a:hlinkClick r:id="rId2"/>
              </a:rPr>
              <a:t>https://www.youtube.com/watch?v=JKsHhXwqDqM&amp;t=314s</a:t>
            </a:r>
            <a:r>
              <a:rPr lang="en-US" sz="2400" kern="0" dirty="0"/>
              <a:t> </a:t>
            </a:r>
            <a:endParaRPr lang="it-IT" sz="2400" kern="0" dirty="0"/>
          </a:p>
          <a:p>
            <a:pPr marL="0" indent="0">
              <a:buNone/>
            </a:pPr>
            <a:r>
              <a:rPr lang="it-IT" sz="2400" i="1" dirty="0"/>
              <a:t>(Rimando ad altri link e video presenti su </a:t>
            </a:r>
            <a:r>
              <a:rPr lang="it-IT" sz="2400" i="1" dirty="0" err="1"/>
              <a:t>Moodle</a:t>
            </a:r>
            <a:r>
              <a:rPr lang="it-IT" sz="2400" i="1" dirty="0"/>
              <a:t>)</a:t>
            </a:r>
          </a:p>
          <a:p>
            <a:pPr marL="0" indent="0">
              <a:buNone/>
            </a:pPr>
            <a:endParaRPr lang="it-IT" sz="2400" dirty="0"/>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16</a:t>
            </a:fld>
            <a:endParaRPr lang="it-IT"/>
          </a:p>
        </p:txBody>
      </p:sp>
    </p:spTree>
    <p:extLst>
      <p:ext uri="{BB962C8B-B14F-4D97-AF65-F5344CB8AC3E}">
        <p14:creationId xmlns:p14="http://schemas.microsoft.com/office/powerpoint/2010/main" val="1694216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457200" y="409228"/>
            <a:ext cx="8229600" cy="1143000"/>
          </a:xfrm>
        </p:spPr>
        <p:txBody>
          <a:bodyPr/>
          <a:lstStyle/>
          <a:p>
            <a:r>
              <a:rPr lang="it-IT" sz="3200" dirty="0"/>
              <a:t>3.3 Disuguaglianza e il top 1%</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179512" y="992673"/>
            <a:ext cx="8964488" cy="5256584"/>
          </a:xfrm>
        </p:spPr>
        <p:txBody>
          <a:bodyPr>
            <a:normAutofit lnSpcReduction="10000"/>
          </a:bodyPr>
          <a:lstStyle/>
          <a:p>
            <a:pPr marL="0" indent="0">
              <a:buNone/>
              <a:defRPr/>
            </a:pPr>
            <a:r>
              <a:rPr lang="it-IT" altLang="it-IT" sz="2400" kern="0" dirty="0"/>
              <a:t>Ci si chiede dunque </a:t>
            </a:r>
            <a:r>
              <a:rPr lang="it-IT" altLang="it-IT" sz="2400" kern="0" dirty="0">
                <a:solidFill>
                  <a:srgbClr val="FF0000"/>
                </a:solidFill>
              </a:rPr>
              <a:t>chi sia questo 1%</a:t>
            </a:r>
            <a:r>
              <a:rPr lang="it-IT" altLang="it-IT" sz="2400" kern="0" dirty="0"/>
              <a:t>.</a:t>
            </a:r>
          </a:p>
          <a:p>
            <a:pPr marL="0" indent="0">
              <a:buNone/>
              <a:defRPr/>
            </a:pPr>
            <a:r>
              <a:rPr lang="it-IT" altLang="it-IT" sz="2400" kern="0" dirty="0">
                <a:solidFill>
                  <a:srgbClr val="FF0000"/>
                </a:solidFill>
              </a:rPr>
              <a:t>Un gruppo è dato dagli eredi, circa 1/3 dell’elenco stilato da Forbes dei 400 americani più ricchi, un altro gruppo da grandi imprenditori, fondatori di Amazon, Google, Facebook</a:t>
            </a:r>
            <a:r>
              <a:rPr lang="it-IT" altLang="it-IT" sz="2400" kern="0" dirty="0"/>
              <a:t>.</a:t>
            </a:r>
          </a:p>
          <a:p>
            <a:pPr marL="0" indent="0">
              <a:buNone/>
              <a:defRPr/>
            </a:pPr>
            <a:endParaRPr lang="it-IT" altLang="it-IT" sz="2400" kern="0" dirty="0"/>
          </a:p>
          <a:p>
            <a:pPr marL="0" indent="0">
              <a:buNone/>
              <a:defRPr/>
            </a:pPr>
            <a:r>
              <a:rPr lang="it-IT" altLang="it-IT" sz="2400" kern="0" dirty="0" err="1"/>
              <a:t>Piketty</a:t>
            </a:r>
            <a:r>
              <a:rPr lang="it-IT" altLang="it-IT" sz="2400" kern="0" dirty="0"/>
              <a:t>, nell’indicare perché sono diventati così ricchi, punta il dito verso consigli di amministrazione di società con pessima governance societaria, che garantisce agli amministratori delegati delle retribuzioni esorbitanti.</a:t>
            </a:r>
          </a:p>
          <a:p>
            <a:pPr marL="0" indent="0">
              <a:buNone/>
              <a:defRPr/>
            </a:pPr>
            <a:endParaRPr lang="it-IT" altLang="it-IT" sz="2400" kern="0" dirty="0"/>
          </a:p>
          <a:p>
            <a:pPr marL="0" indent="0">
              <a:buNone/>
              <a:defRPr/>
            </a:pPr>
            <a:r>
              <a:rPr lang="it-IT" altLang="it-IT" sz="2400" kern="0" dirty="0"/>
              <a:t>Altro fattore può essere trovato nella </a:t>
            </a:r>
            <a:r>
              <a:rPr lang="it-IT" altLang="it-IT" sz="2400" kern="0" dirty="0">
                <a:solidFill>
                  <a:srgbClr val="FF0000"/>
                </a:solidFill>
              </a:rPr>
              <a:t>tecnologia</a:t>
            </a:r>
            <a:r>
              <a:rPr lang="it-IT" altLang="it-IT" sz="2400" kern="0" dirty="0"/>
              <a:t>, che permette a imprese come Facebook e Amazon </a:t>
            </a:r>
            <a:r>
              <a:rPr lang="it-IT" altLang="it-IT" sz="2400" kern="0" dirty="0">
                <a:solidFill>
                  <a:srgbClr val="FF0000"/>
                </a:solidFill>
              </a:rPr>
              <a:t>di far leva su economie di scala</a:t>
            </a:r>
            <a:r>
              <a:rPr lang="it-IT" altLang="it-IT" sz="2400" kern="0" dirty="0"/>
              <a:t>. Ciò comporta la creazione di </a:t>
            </a:r>
            <a:r>
              <a:rPr lang="it-IT" altLang="it-IT" sz="2400" kern="0" dirty="0">
                <a:solidFill>
                  <a:srgbClr val="FF0000"/>
                </a:solidFill>
              </a:rPr>
              <a:t>colossi con moltissimi clienti, costi per cliente molto bassi e elevati profitti</a:t>
            </a:r>
            <a:r>
              <a:rPr lang="it-IT" altLang="it-IT" sz="2400" kern="0" dirty="0"/>
              <a:t>.</a:t>
            </a:r>
          </a:p>
          <a:p>
            <a:pPr marL="0" indent="0">
              <a:buNone/>
            </a:pPr>
            <a:endParaRPr lang="it-IT" sz="2400" dirty="0"/>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17</a:t>
            </a:fld>
            <a:endParaRPr lang="it-IT"/>
          </a:p>
        </p:txBody>
      </p:sp>
    </p:spTree>
    <p:extLst>
      <p:ext uri="{BB962C8B-B14F-4D97-AF65-F5344CB8AC3E}">
        <p14:creationId xmlns:p14="http://schemas.microsoft.com/office/powerpoint/2010/main" val="1156291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457200" y="409228"/>
            <a:ext cx="8229600" cy="1143000"/>
          </a:xfrm>
        </p:spPr>
        <p:txBody>
          <a:bodyPr/>
          <a:lstStyle/>
          <a:p>
            <a:r>
              <a:rPr lang="it-IT" sz="3200" dirty="0"/>
              <a:t>3.4 La disuguaglianza in Italia</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457200" y="992673"/>
            <a:ext cx="8229600" cy="559555"/>
          </a:xfrm>
        </p:spPr>
        <p:txBody>
          <a:bodyPr>
            <a:normAutofit fontScale="85000" lnSpcReduction="20000"/>
          </a:bodyPr>
          <a:lstStyle/>
          <a:p>
            <a:pPr marL="0" indent="0">
              <a:buNone/>
              <a:defRPr/>
            </a:pPr>
            <a:r>
              <a:rPr lang="it-IT" altLang="it-IT" sz="2200" kern="0" dirty="0"/>
              <a:t>Quota di ricchezza detenuta dal decimo di famiglie più ricche.</a:t>
            </a:r>
          </a:p>
          <a:p>
            <a:pPr marL="0" indent="0">
              <a:buNone/>
              <a:defRPr/>
            </a:pPr>
            <a:r>
              <a:rPr lang="it-IT" altLang="it-IT" sz="1600" kern="0" dirty="0"/>
              <a:t>Fonte: </a:t>
            </a:r>
            <a:r>
              <a:rPr lang="it-IT" altLang="it-IT" sz="1600" kern="0" dirty="0" err="1"/>
              <a:t>wealth</a:t>
            </a:r>
            <a:r>
              <a:rPr lang="it-IT" altLang="it-IT" sz="1600" kern="0" dirty="0"/>
              <a:t> and </a:t>
            </a:r>
            <a:r>
              <a:rPr lang="it-IT" altLang="it-IT" sz="1600" kern="0" dirty="0" err="1"/>
              <a:t>Income</a:t>
            </a:r>
            <a:r>
              <a:rPr lang="it-IT" altLang="it-IT" sz="1600" kern="0" dirty="0"/>
              <a:t> Database.</a:t>
            </a:r>
          </a:p>
          <a:p>
            <a:pPr marL="0" indent="0">
              <a:buNone/>
            </a:pPr>
            <a:endParaRPr lang="it-IT" sz="2400" dirty="0"/>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18</a:t>
            </a:fld>
            <a:endParaRPr lang="it-IT"/>
          </a:p>
        </p:txBody>
      </p:sp>
      <p:pic>
        <p:nvPicPr>
          <p:cNvPr id="7" name="Immagine 6" descr="Immagine che contiene testo, diagramma, Diagramma, schermata&#10;&#10;Descrizione generata automaticamente">
            <a:extLst>
              <a:ext uri="{FF2B5EF4-FFF2-40B4-BE49-F238E27FC236}">
                <a16:creationId xmlns:a16="http://schemas.microsoft.com/office/drawing/2014/main" id="{E7760BBE-FAF1-8F96-6811-7CD95241F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628800"/>
            <a:ext cx="6966520" cy="4373427"/>
          </a:xfrm>
          <a:prstGeom prst="rect">
            <a:avLst/>
          </a:prstGeom>
        </p:spPr>
      </p:pic>
    </p:spTree>
    <p:extLst>
      <p:ext uri="{BB962C8B-B14F-4D97-AF65-F5344CB8AC3E}">
        <p14:creationId xmlns:p14="http://schemas.microsoft.com/office/powerpoint/2010/main" val="1722141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457200" y="409228"/>
            <a:ext cx="8229600" cy="1143000"/>
          </a:xfrm>
        </p:spPr>
        <p:txBody>
          <a:bodyPr/>
          <a:lstStyle/>
          <a:p>
            <a:r>
              <a:rPr lang="it-IT" sz="3200" dirty="0"/>
              <a:t>3.5 Disuguaglianza e ruolo dello stato</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179512" y="992673"/>
            <a:ext cx="8964488" cy="5256584"/>
          </a:xfrm>
        </p:spPr>
        <p:txBody>
          <a:bodyPr>
            <a:normAutofit/>
          </a:bodyPr>
          <a:lstStyle/>
          <a:p>
            <a:pPr marL="0" indent="0">
              <a:buNone/>
              <a:defRPr/>
            </a:pPr>
            <a:r>
              <a:rPr lang="it-IT" sz="2400" kern="0" dirty="0">
                <a:solidFill>
                  <a:srgbClr val="FF0000"/>
                </a:solidFill>
              </a:rPr>
              <a:t>È possibile che un paese cresca senza avere disuguaglianza?</a:t>
            </a:r>
          </a:p>
          <a:p>
            <a:pPr marL="0" indent="0">
              <a:buNone/>
              <a:defRPr/>
            </a:pPr>
            <a:endParaRPr lang="it-IT" sz="2400" kern="0" dirty="0"/>
          </a:p>
          <a:p>
            <a:pPr marL="0" indent="0">
              <a:buNone/>
              <a:defRPr/>
            </a:pPr>
            <a:r>
              <a:rPr lang="it-IT" sz="2400" kern="0" dirty="0">
                <a:solidFill>
                  <a:srgbClr val="FF0000"/>
                </a:solidFill>
              </a:rPr>
              <a:t>Nonostante le premesse, ciò è possibile</a:t>
            </a:r>
            <a:r>
              <a:rPr lang="it-IT" sz="2400" kern="0" dirty="0"/>
              <a:t>.</a:t>
            </a:r>
          </a:p>
          <a:p>
            <a:pPr marL="0" indent="0">
              <a:buNone/>
              <a:defRPr/>
            </a:pPr>
            <a:r>
              <a:rPr lang="it-IT" sz="2400" kern="0" dirty="0">
                <a:solidFill>
                  <a:srgbClr val="FF0000"/>
                </a:solidFill>
              </a:rPr>
              <a:t>Non tutte le economie avanzate sono come gli Stati Uniti</a:t>
            </a:r>
            <a:r>
              <a:rPr lang="it-IT" sz="2400" kern="0" dirty="0"/>
              <a:t>. C’è un generale aumento della ricchezza del top 1%, ma nettamente minore in altre economie rispetto agli USA.</a:t>
            </a:r>
          </a:p>
          <a:p>
            <a:pPr marL="0" indent="0">
              <a:buNone/>
              <a:defRPr/>
            </a:pPr>
            <a:endParaRPr lang="it-IT" sz="2400" kern="0" dirty="0"/>
          </a:p>
          <a:p>
            <a:pPr marL="0" indent="0">
              <a:buNone/>
              <a:defRPr/>
            </a:pPr>
            <a:r>
              <a:rPr lang="it-IT" sz="2400" kern="0" dirty="0"/>
              <a:t>Un </a:t>
            </a:r>
            <a:r>
              <a:rPr lang="it-IT" sz="2400" kern="0" dirty="0">
                <a:solidFill>
                  <a:srgbClr val="FF0000"/>
                </a:solidFill>
              </a:rPr>
              <a:t>ottimo indice per analizzare la disuguaglianza all’interno di un paese è l’indice di Gini</a:t>
            </a:r>
            <a:r>
              <a:rPr lang="it-IT" sz="2400" kern="0" dirty="0"/>
              <a:t>.</a:t>
            </a:r>
          </a:p>
          <a:p>
            <a:pPr marL="0" indent="0">
              <a:buNone/>
              <a:defRPr/>
            </a:pPr>
            <a:r>
              <a:rPr lang="it-IT" sz="2400" kern="0" dirty="0"/>
              <a:t>Esso varia da 0 a 1, per cui 0 indica completa uguaglianza e 1 completa disuguaglianza.</a:t>
            </a:r>
            <a:endParaRPr lang="it-IT" sz="2400" dirty="0"/>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19</a:t>
            </a:fld>
            <a:endParaRPr lang="it-IT"/>
          </a:p>
        </p:txBody>
      </p:sp>
    </p:spTree>
    <p:extLst>
      <p:ext uri="{BB962C8B-B14F-4D97-AF65-F5344CB8AC3E}">
        <p14:creationId xmlns:p14="http://schemas.microsoft.com/office/powerpoint/2010/main" val="3917958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9D1A9D4-9DE7-4CDC-BB56-DAE8ADED8807}"/>
              </a:ext>
            </a:extLst>
          </p:cNvPr>
          <p:cNvSpPr>
            <a:spLocks noGrp="1"/>
          </p:cNvSpPr>
          <p:nvPr>
            <p:ph idx="1"/>
          </p:nvPr>
        </p:nvSpPr>
        <p:spPr/>
        <p:txBody>
          <a:bodyPr>
            <a:normAutofit/>
          </a:bodyPr>
          <a:lstStyle/>
          <a:p>
            <a:pPr marL="0" indent="0">
              <a:buNone/>
            </a:pPr>
            <a:r>
              <a:rPr lang="it-IT" sz="2400" dirty="0"/>
              <a:t>La crescita è un processo complesso che deve difatti affrontare molte sfide.</a:t>
            </a:r>
          </a:p>
          <a:p>
            <a:pPr marL="0" indent="0">
              <a:buNone/>
            </a:pPr>
            <a:endParaRPr lang="it-IT" sz="2400" dirty="0"/>
          </a:p>
          <a:p>
            <a:r>
              <a:rPr lang="it-IT" sz="2400" dirty="0"/>
              <a:t>Il progresso tecnologico aumenterà allo stesso ritmo?</a:t>
            </a:r>
          </a:p>
          <a:p>
            <a:r>
              <a:rPr lang="it-IT" sz="2400" dirty="0"/>
              <a:t>Il progresso tecnologico distruggerà i posti di lavoro?</a:t>
            </a:r>
          </a:p>
          <a:p>
            <a:r>
              <a:rPr lang="it-IT" sz="2400" dirty="0"/>
              <a:t>Beneficiamo tutti della crescita?</a:t>
            </a:r>
          </a:p>
          <a:p>
            <a:r>
              <a:rPr lang="it-IT" sz="2400" dirty="0"/>
              <a:t>Nel processo di crescita stiamo rispettando l’ambiente?</a:t>
            </a:r>
          </a:p>
          <a:p>
            <a:pPr marL="0" indent="0">
              <a:buNone/>
            </a:pPr>
            <a:endParaRPr lang="it-IT" sz="2400" dirty="0"/>
          </a:p>
        </p:txBody>
      </p:sp>
      <p:sp>
        <p:nvSpPr>
          <p:cNvPr id="4" name="Segnaposto numero diapositiva 3">
            <a:extLst>
              <a:ext uri="{FF2B5EF4-FFF2-40B4-BE49-F238E27FC236}">
                <a16:creationId xmlns:a16="http://schemas.microsoft.com/office/drawing/2014/main" id="{AA9137DF-A871-4616-BCCC-4879CCE1E313}"/>
              </a:ext>
            </a:extLst>
          </p:cNvPr>
          <p:cNvSpPr>
            <a:spLocks noGrp="1"/>
          </p:cNvSpPr>
          <p:nvPr>
            <p:ph type="sldNum" sz="quarter" idx="12"/>
          </p:nvPr>
        </p:nvSpPr>
        <p:spPr/>
        <p:txBody>
          <a:bodyPr/>
          <a:lstStyle/>
          <a:p>
            <a:fld id="{E3AAEEB7-370C-4CD1-84ED-44A96922B98A}" type="slidenum">
              <a:rPr lang="it-IT" smtClean="0"/>
              <a:pPr/>
              <a:t>2</a:t>
            </a:fld>
            <a:endParaRPr lang="it-IT"/>
          </a:p>
        </p:txBody>
      </p:sp>
    </p:spTree>
    <p:extLst>
      <p:ext uri="{BB962C8B-B14F-4D97-AF65-F5344CB8AC3E}">
        <p14:creationId xmlns:p14="http://schemas.microsoft.com/office/powerpoint/2010/main" val="1734382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457200" y="409228"/>
            <a:ext cx="8229600" cy="1143000"/>
          </a:xfrm>
        </p:spPr>
        <p:txBody>
          <a:bodyPr/>
          <a:lstStyle/>
          <a:p>
            <a:r>
              <a:rPr lang="it-IT" sz="3200" dirty="0"/>
              <a:t>3.5 Disuguaglianza e ruolo dello stato</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457200" y="992673"/>
            <a:ext cx="8229600" cy="1143000"/>
          </a:xfrm>
        </p:spPr>
        <p:txBody>
          <a:bodyPr>
            <a:normAutofit/>
          </a:bodyPr>
          <a:lstStyle/>
          <a:p>
            <a:pPr marL="0" indent="0">
              <a:buNone/>
              <a:defRPr/>
            </a:pPr>
            <a:r>
              <a:rPr lang="it-IT" sz="2200" kern="0" dirty="0"/>
              <a:t>L’andamento dell’indice di Gini per reddito imponibile e per reddito disponibile in Francia e negli Stati Uniti a partire dagli anni Ottanta.</a:t>
            </a:r>
          </a:p>
          <a:p>
            <a:pPr marL="0" indent="0">
              <a:buNone/>
              <a:defRPr/>
            </a:pPr>
            <a:r>
              <a:rPr lang="it-IT" sz="1600" kern="0" dirty="0"/>
              <a:t>Fonte: </a:t>
            </a:r>
            <a:r>
              <a:rPr lang="it-IT" sz="1600" kern="0" dirty="0" err="1"/>
              <a:t>Income</a:t>
            </a:r>
            <a:r>
              <a:rPr lang="it-IT" sz="1600" kern="0" dirty="0"/>
              <a:t> </a:t>
            </a:r>
            <a:r>
              <a:rPr lang="it-IT" sz="1600" kern="0" dirty="0" err="1"/>
              <a:t>inequality</a:t>
            </a:r>
            <a:r>
              <a:rPr lang="it-IT" sz="1600" kern="0" dirty="0"/>
              <a:t> di Max </a:t>
            </a:r>
            <a:r>
              <a:rPr lang="it-IT" sz="1600" kern="0" dirty="0" err="1"/>
              <a:t>Roser</a:t>
            </a:r>
            <a:r>
              <a:rPr lang="it-IT" sz="1600" kern="0" dirty="0"/>
              <a:t> e Esteban Ortiz-</a:t>
            </a:r>
            <a:r>
              <a:rPr lang="it-IT" sz="1600" kern="0" dirty="0" err="1"/>
              <a:t>Ospina</a:t>
            </a:r>
            <a:endParaRPr lang="it-IT" sz="1600" dirty="0"/>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20</a:t>
            </a:fld>
            <a:endParaRPr lang="it-IT"/>
          </a:p>
        </p:txBody>
      </p:sp>
      <p:pic>
        <p:nvPicPr>
          <p:cNvPr id="7" name="Immagine 6" descr="Immagine che contiene testo, schermata, linea, Diagramma&#10;&#10;Descrizione generata automaticamente">
            <a:extLst>
              <a:ext uri="{FF2B5EF4-FFF2-40B4-BE49-F238E27FC236}">
                <a16:creationId xmlns:a16="http://schemas.microsoft.com/office/drawing/2014/main" id="{DE4A4934-B820-369D-149A-D07111D26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628" y="2164276"/>
            <a:ext cx="6696744" cy="3691557"/>
          </a:xfrm>
          <a:prstGeom prst="rect">
            <a:avLst/>
          </a:prstGeom>
        </p:spPr>
      </p:pic>
    </p:spTree>
    <p:extLst>
      <p:ext uri="{BB962C8B-B14F-4D97-AF65-F5344CB8AC3E}">
        <p14:creationId xmlns:p14="http://schemas.microsoft.com/office/powerpoint/2010/main" val="2566335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0" y="409228"/>
            <a:ext cx="9144000" cy="1143000"/>
          </a:xfrm>
        </p:spPr>
        <p:txBody>
          <a:bodyPr/>
          <a:lstStyle/>
          <a:p>
            <a:r>
              <a:rPr lang="it-IT" sz="3200" dirty="0"/>
              <a:t>4. Cambiamento climatico e surriscaldamento globale</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204543" y="947770"/>
            <a:ext cx="8507288" cy="5256584"/>
          </a:xfrm>
        </p:spPr>
        <p:txBody>
          <a:bodyPr>
            <a:normAutofit/>
          </a:bodyPr>
          <a:lstStyle/>
          <a:p>
            <a:pPr marL="0" indent="0">
              <a:buNone/>
              <a:defRPr/>
            </a:pPr>
            <a:endParaRPr lang="it-IT" sz="2400" dirty="0"/>
          </a:p>
          <a:p>
            <a:pPr marL="0" indent="0">
              <a:buNone/>
              <a:defRPr/>
            </a:pPr>
            <a:r>
              <a:rPr lang="it-IT" sz="2400" dirty="0"/>
              <a:t>È noto il mal funzionamento dei mercati in presenza di esternalità.</a:t>
            </a:r>
          </a:p>
          <a:p>
            <a:pPr marL="0" indent="0">
              <a:buNone/>
              <a:defRPr/>
            </a:pPr>
            <a:endParaRPr lang="it-IT" sz="2400" dirty="0"/>
          </a:p>
          <a:p>
            <a:pPr marL="0" indent="0">
              <a:buNone/>
              <a:defRPr/>
            </a:pPr>
            <a:r>
              <a:rPr lang="it-IT" sz="2400" dirty="0">
                <a:solidFill>
                  <a:srgbClr val="FF0000"/>
                </a:solidFill>
              </a:rPr>
              <a:t>Una delle esternalità maggiori nel contesto della crescita è l’emissione dei gas serra, di cui il più importante è il CO</a:t>
            </a:r>
            <a:r>
              <a:rPr lang="it-IT" sz="2400" baseline="-25000" dirty="0">
                <a:solidFill>
                  <a:srgbClr val="FF0000"/>
                </a:solidFill>
              </a:rPr>
              <a:t>2</a:t>
            </a:r>
            <a:r>
              <a:rPr lang="it-IT" sz="2400" dirty="0"/>
              <a:t>, la cui quantità nell’atmosfera determina la forza dell’effetto serra.</a:t>
            </a:r>
          </a:p>
          <a:p>
            <a:pPr marL="0" indent="0">
              <a:buNone/>
              <a:defRPr/>
            </a:pPr>
            <a:r>
              <a:rPr lang="it-IT" sz="2400" dirty="0"/>
              <a:t>Se eccessivo, questo effetto comporta l’aumento generale della temperatura, causando il riscaldamento globale.</a:t>
            </a:r>
          </a:p>
          <a:p>
            <a:pPr marL="0" indent="0">
              <a:buNone/>
              <a:defRPr/>
            </a:pPr>
            <a:endParaRPr lang="it-IT" sz="2400" dirty="0"/>
          </a:p>
          <a:p>
            <a:pPr marL="0" indent="0">
              <a:buNone/>
              <a:defRPr/>
            </a:pPr>
            <a:r>
              <a:rPr lang="it-IT" sz="2400" dirty="0"/>
              <a:t>Dalla rivoluzione industriale in poi l’uso di combustibili fossili ha portato a un grande aumento di CO</a:t>
            </a:r>
            <a:r>
              <a:rPr lang="it-IT" sz="2400" baseline="-25000" dirty="0"/>
              <a:t>2</a:t>
            </a:r>
            <a:r>
              <a:rPr lang="it-IT" sz="2400" dirty="0"/>
              <a:t> nell’aria.</a:t>
            </a:r>
          </a:p>
          <a:p>
            <a:pPr marL="0" indent="0">
              <a:buNone/>
              <a:defRPr/>
            </a:pPr>
            <a:endParaRPr lang="it-IT" sz="2400" dirty="0"/>
          </a:p>
          <a:p>
            <a:pPr marL="0" indent="0">
              <a:buNone/>
            </a:pPr>
            <a:endParaRPr lang="it-IT" sz="2400" dirty="0"/>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21</a:t>
            </a:fld>
            <a:endParaRPr lang="it-IT"/>
          </a:p>
        </p:txBody>
      </p:sp>
    </p:spTree>
    <p:extLst>
      <p:ext uri="{BB962C8B-B14F-4D97-AF65-F5344CB8AC3E}">
        <p14:creationId xmlns:p14="http://schemas.microsoft.com/office/powerpoint/2010/main" val="2853388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0" y="409228"/>
            <a:ext cx="9144000" cy="1143000"/>
          </a:xfrm>
        </p:spPr>
        <p:txBody>
          <a:bodyPr/>
          <a:lstStyle/>
          <a:p>
            <a:r>
              <a:rPr lang="it-IT" sz="3200" dirty="0"/>
              <a:t>4. Cambiamento climatico e surriscaldamento globale</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354360" y="1076827"/>
            <a:ext cx="8435280" cy="950801"/>
          </a:xfrm>
        </p:spPr>
        <p:txBody>
          <a:bodyPr>
            <a:normAutofit lnSpcReduction="10000"/>
          </a:bodyPr>
          <a:lstStyle/>
          <a:p>
            <a:pPr marL="0" indent="0">
              <a:buNone/>
              <a:defRPr/>
            </a:pPr>
            <a:r>
              <a:rPr lang="it-IT" sz="2400" dirty="0"/>
              <a:t>Emissioni di CO2 dal 1850 per regione.</a:t>
            </a:r>
          </a:p>
          <a:p>
            <a:pPr marL="0" indent="0">
              <a:buNone/>
              <a:defRPr/>
            </a:pPr>
            <a:r>
              <a:rPr lang="it-IT" sz="1600" dirty="0"/>
              <a:t>Fonte: Emissioni annuali di anidride carbonica (CO2) misurate in miliardi di tonnellate (</a:t>
            </a:r>
            <a:r>
              <a:rPr lang="it-IT" sz="1600" dirty="0" err="1"/>
              <a:t>Gt</a:t>
            </a:r>
            <a:r>
              <a:rPr lang="it-IT" sz="1600" dirty="0"/>
              <a:t>) per anno. Carbon </a:t>
            </a:r>
            <a:r>
              <a:rPr lang="it-IT" sz="1600" dirty="0" err="1"/>
              <a:t>Dioxide</a:t>
            </a:r>
            <a:r>
              <a:rPr lang="it-IT" sz="1600" dirty="0"/>
              <a:t> Information Analysis Center (</a:t>
            </a:r>
            <a:r>
              <a:rPr lang="it-IT" sz="1600" dirty="0" err="1"/>
              <a:t>Cdiac</a:t>
            </a:r>
            <a:r>
              <a:rPr lang="it-IT" sz="1600" dirty="0"/>
              <a:t>)</a:t>
            </a:r>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22</a:t>
            </a:fld>
            <a:endParaRPr lang="it-IT"/>
          </a:p>
        </p:txBody>
      </p:sp>
      <p:pic>
        <p:nvPicPr>
          <p:cNvPr id="9" name="Immagine 8">
            <a:extLst>
              <a:ext uri="{FF2B5EF4-FFF2-40B4-BE49-F238E27FC236}">
                <a16:creationId xmlns:a16="http://schemas.microsoft.com/office/drawing/2014/main" id="{F615B646-4F9D-D505-B24A-3B8736CF0D5F}"/>
              </a:ext>
            </a:extLst>
          </p:cNvPr>
          <p:cNvPicPr>
            <a:picLocks noChangeAspect="1"/>
          </p:cNvPicPr>
          <p:nvPr/>
        </p:nvPicPr>
        <p:blipFill rotWithShape="1">
          <a:blip r:embed="rId2"/>
          <a:srcRect l="3875" t="16400" r="7751" b="10801"/>
          <a:stretch/>
        </p:blipFill>
        <p:spPr>
          <a:xfrm>
            <a:off x="531540" y="2036757"/>
            <a:ext cx="8080920" cy="3744416"/>
          </a:xfrm>
          <a:prstGeom prst="rect">
            <a:avLst/>
          </a:prstGeom>
        </p:spPr>
      </p:pic>
    </p:spTree>
    <p:extLst>
      <p:ext uri="{BB962C8B-B14F-4D97-AF65-F5344CB8AC3E}">
        <p14:creationId xmlns:p14="http://schemas.microsoft.com/office/powerpoint/2010/main" val="3311366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0" y="409228"/>
            <a:ext cx="9144000" cy="1143000"/>
          </a:xfrm>
        </p:spPr>
        <p:txBody>
          <a:bodyPr/>
          <a:lstStyle/>
          <a:p>
            <a:r>
              <a:rPr lang="it-IT" sz="3200" dirty="0"/>
              <a:t>4. Cambiamento climatico e surriscaldamento globale</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354360" y="1038992"/>
            <a:ext cx="8435280" cy="659091"/>
          </a:xfrm>
        </p:spPr>
        <p:txBody>
          <a:bodyPr>
            <a:normAutofit fontScale="92500" lnSpcReduction="20000"/>
          </a:bodyPr>
          <a:lstStyle/>
          <a:p>
            <a:pPr marL="0" indent="0">
              <a:buNone/>
              <a:defRPr/>
            </a:pPr>
            <a:r>
              <a:rPr lang="it-IT" sz="2400" dirty="0"/>
              <a:t>Volgendo lo sguardo verso il futuro, è rilevante comprende la velocità alla quale saremo in grado di abbattere le emissioni</a:t>
            </a:r>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23</a:t>
            </a:fld>
            <a:endParaRPr lang="it-IT"/>
          </a:p>
        </p:txBody>
      </p:sp>
      <p:pic>
        <p:nvPicPr>
          <p:cNvPr id="8" name="Immagine 7">
            <a:extLst>
              <a:ext uri="{FF2B5EF4-FFF2-40B4-BE49-F238E27FC236}">
                <a16:creationId xmlns:a16="http://schemas.microsoft.com/office/drawing/2014/main" id="{E0320B4F-80FE-947F-0E1F-50773397A0D2}"/>
              </a:ext>
            </a:extLst>
          </p:cNvPr>
          <p:cNvPicPr>
            <a:picLocks noChangeAspect="1"/>
          </p:cNvPicPr>
          <p:nvPr/>
        </p:nvPicPr>
        <p:blipFill rotWithShape="1">
          <a:blip r:embed="rId2"/>
          <a:srcRect l="5113" t="13512" r="20075" b="8000"/>
          <a:stretch/>
        </p:blipFill>
        <p:spPr>
          <a:xfrm>
            <a:off x="1151620" y="1698083"/>
            <a:ext cx="6840760" cy="4037012"/>
          </a:xfrm>
          <a:prstGeom prst="rect">
            <a:avLst/>
          </a:prstGeom>
        </p:spPr>
      </p:pic>
      <p:sp>
        <p:nvSpPr>
          <p:cNvPr id="5" name="Rettangolo 4"/>
          <p:cNvSpPr/>
          <p:nvPr/>
        </p:nvSpPr>
        <p:spPr>
          <a:xfrm>
            <a:off x="1151620" y="5735095"/>
            <a:ext cx="3402598" cy="369332"/>
          </a:xfrm>
          <a:prstGeom prst="rect">
            <a:avLst/>
          </a:prstGeom>
        </p:spPr>
        <p:txBody>
          <a:bodyPr wrap="none">
            <a:spAutoFit/>
          </a:bodyPr>
          <a:lstStyle/>
          <a:p>
            <a:pPr>
              <a:defRPr/>
            </a:pPr>
            <a:r>
              <a:rPr lang="it-IT" dirty="0"/>
              <a:t>Fonte: M. </a:t>
            </a:r>
            <a:r>
              <a:rPr lang="it-IT" dirty="0" err="1"/>
              <a:t>Roser</a:t>
            </a:r>
            <a:r>
              <a:rPr lang="it-IT" dirty="0"/>
              <a:t>, </a:t>
            </a:r>
            <a:r>
              <a:rPr lang="it-IT" dirty="0" err="1"/>
              <a:t>Our</a:t>
            </a:r>
            <a:r>
              <a:rPr lang="it-IT" dirty="0"/>
              <a:t> world in data</a:t>
            </a:r>
            <a:endParaRPr lang="it-IT" sz="1400" dirty="0"/>
          </a:p>
        </p:txBody>
      </p:sp>
    </p:spTree>
    <p:extLst>
      <p:ext uri="{BB962C8B-B14F-4D97-AF65-F5344CB8AC3E}">
        <p14:creationId xmlns:p14="http://schemas.microsoft.com/office/powerpoint/2010/main" val="2241392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0" y="409228"/>
            <a:ext cx="9144000" cy="1143000"/>
          </a:xfrm>
        </p:spPr>
        <p:txBody>
          <a:bodyPr/>
          <a:lstStyle/>
          <a:p>
            <a:r>
              <a:rPr lang="it-IT" sz="3200" dirty="0"/>
              <a:t>4. Cambiamento climatico e surriscaldamento globale</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204543" y="947770"/>
            <a:ext cx="8507288" cy="5256584"/>
          </a:xfrm>
        </p:spPr>
        <p:txBody>
          <a:bodyPr>
            <a:normAutofit/>
          </a:bodyPr>
          <a:lstStyle/>
          <a:p>
            <a:pPr marL="0" indent="0">
              <a:buNone/>
              <a:defRPr/>
            </a:pPr>
            <a:r>
              <a:rPr lang="it-IT" sz="2400" dirty="0"/>
              <a:t>Quali politiche attuare?</a:t>
            </a:r>
          </a:p>
          <a:p>
            <a:pPr marL="0" indent="0">
              <a:buNone/>
              <a:defRPr/>
            </a:pPr>
            <a:endParaRPr lang="it-IT" sz="2400" dirty="0"/>
          </a:p>
          <a:p>
            <a:pPr marL="0" indent="0">
              <a:buNone/>
              <a:defRPr/>
            </a:pPr>
            <a:r>
              <a:rPr lang="it-IT" sz="2400" dirty="0">
                <a:solidFill>
                  <a:srgbClr val="FF0000"/>
                </a:solidFill>
              </a:rPr>
              <a:t>Secondo molti, una scelta ottimale sarebbe dare un prezzo alle emissioni di carbonio, per </a:t>
            </a:r>
            <a:r>
              <a:rPr lang="it-IT" sz="2400" dirty="0" err="1">
                <a:solidFill>
                  <a:srgbClr val="FF0000"/>
                </a:solidFill>
              </a:rPr>
              <a:t>internalizzare</a:t>
            </a:r>
            <a:r>
              <a:rPr lang="it-IT" sz="2400" dirty="0">
                <a:solidFill>
                  <a:srgbClr val="FF0000"/>
                </a:solidFill>
              </a:rPr>
              <a:t> le esternalità</a:t>
            </a:r>
            <a:r>
              <a:rPr lang="it-IT" sz="2400" dirty="0"/>
              <a:t>.</a:t>
            </a:r>
          </a:p>
          <a:p>
            <a:pPr marL="0" indent="0">
              <a:buNone/>
              <a:defRPr/>
            </a:pPr>
            <a:endParaRPr lang="it-IT" sz="2400" dirty="0"/>
          </a:p>
          <a:p>
            <a:pPr marL="0" indent="0">
              <a:buNone/>
              <a:defRPr/>
            </a:pPr>
            <a:r>
              <a:rPr lang="it-IT" sz="2400" dirty="0"/>
              <a:t>Resta comunque complesso raggiungere un accordo di tipo internazionale, rischiando l’avvento di </a:t>
            </a:r>
            <a:r>
              <a:rPr lang="it-IT" sz="2400" dirty="0">
                <a:solidFill>
                  <a:srgbClr val="FF0000"/>
                </a:solidFill>
              </a:rPr>
              <a:t>tensioni politiche tra paesi sviluppati e in via di sviluppo</a:t>
            </a:r>
            <a:r>
              <a:rPr lang="it-IT" sz="2400" dirty="0"/>
              <a:t>. </a:t>
            </a:r>
          </a:p>
          <a:p>
            <a:pPr marL="0" indent="0">
              <a:buNone/>
              <a:defRPr/>
            </a:pPr>
            <a:endParaRPr lang="it-IT" sz="2400" dirty="0"/>
          </a:p>
          <a:p>
            <a:pPr marL="0" indent="0">
              <a:buNone/>
            </a:pPr>
            <a:endParaRPr lang="it-IT" sz="2400" dirty="0"/>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24</a:t>
            </a:fld>
            <a:endParaRPr lang="it-IT"/>
          </a:p>
        </p:txBody>
      </p:sp>
    </p:spTree>
    <p:extLst>
      <p:ext uri="{BB962C8B-B14F-4D97-AF65-F5344CB8AC3E}">
        <p14:creationId xmlns:p14="http://schemas.microsoft.com/office/powerpoint/2010/main" val="3982983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0" y="409228"/>
            <a:ext cx="9144000" cy="1143000"/>
          </a:xfrm>
        </p:spPr>
        <p:txBody>
          <a:bodyPr/>
          <a:lstStyle/>
          <a:p>
            <a:r>
              <a:rPr lang="it-IT" sz="3200" dirty="0"/>
              <a:t>4. Cambiamento climatico e surriscaldamento globale</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204543" y="947770"/>
            <a:ext cx="8507288" cy="5256584"/>
          </a:xfrm>
        </p:spPr>
        <p:txBody>
          <a:bodyPr>
            <a:normAutofit/>
          </a:bodyPr>
          <a:lstStyle/>
          <a:p>
            <a:pPr marL="0" indent="0" algn="ctr">
              <a:buNone/>
              <a:defRPr/>
            </a:pPr>
            <a:endParaRPr lang="it-IT" sz="2400" i="1" dirty="0"/>
          </a:p>
          <a:p>
            <a:pPr marL="0" indent="0" algn="ctr">
              <a:buNone/>
              <a:defRPr/>
            </a:pPr>
            <a:r>
              <a:rPr lang="it-IT" sz="2400" i="1" dirty="0"/>
              <a:t>Le scelte dell’Unione Europea</a:t>
            </a:r>
          </a:p>
          <a:p>
            <a:pPr marL="0" indent="0">
              <a:buNone/>
              <a:defRPr/>
            </a:pPr>
            <a:endParaRPr lang="it-IT" sz="2400" dirty="0"/>
          </a:p>
          <a:p>
            <a:r>
              <a:rPr lang="en-US" sz="2400" i="1" dirty="0"/>
              <a:t>The EU Emissions Trading System explained</a:t>
            </a:r>
            <a:r>
              <a:rPr lang="en-US" sz="2400" dirty="0"/>
              <a:t>: </a:t>
            </a:r>
            <a:r>
              <a:rPr lang="en-US" sz="2400" dirty="0">
                <a:hlinkClick r:id="rId2"/>
              </a:rPr>
              <a:t>https://www.youtube.com/watch?v=yfNgsKrPKsg</a:t>
            </a:r>
            <a:endParaRPr lang="en-US" sz="2400" dirty="0"/>
          </a:p>
          <a:p>
            <a:r>
              <a:rPr lang="en-US" sz="2400" i="1" dirty="0"/>
              <a:t>Carbon Border Adjustment Mechanism in 60 seconds</a:t>
            </a:r>
            <a:r>
              <a:rPr lang="en-US" sz="2400" dirty="0"/>
              <a:t>: </a:t>
            </a:r>
            <a:r>
              <a:rPr lang="en-US" sz="2400" dirty="0">
                <a:hlinkClick r:id="rId3"/>
              </a:rPr>
              <a:t>https://www.youtube.com/watch?v=Cc4jfgFqQpM</a:t>
            </a:r>
            <a:r>
              <a:rPr lang="en-US" sz="2400" dirty="0"/>
              <a:t> </a:t>
            </a:r>
          </a:p>
          <a:p>
            <a:r>
              <a:rPr lang="en-US" sz="2400" i="1" dirty="0"/>
              <a:t>The Carbon Border Adjustment Mechanism explained</a:t>
            </a:r>
            <a:r>
              <a:rPr lang="en-US" sz="2400" dirty="0"/>
              <a:t>: </a:t>
            </a:r>
            <a:r>
              <a:rPr lang="en-US" sz="2400" dirty="0">
                <a:hlinkClick r:id="rId4"/>
              </a:rPr>
              <a:t>https://www.youtube.com/watch?v=B683QtJaUVI</a:t>
            </a:r>
            <a:r>
              <a:rPr lang="en-US" sz="2400" dirty="0"/>
              <a:t> </a:t>
            </a:r>
          </a:p>
          <a:p>
            <a:pPr marL="0" indent="0">
              <a:buNone/>
            </a:pPr>
            <a:endParaRPr lang="it-IT" sz="2400" dirty="0"/>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25</a:t>
            </a:fld>
            <a:endParaRPr lang="it-IT"/>
          </a:p>
        </p:txBody>
      </p:sp>
    </p:spTree>
    <p:extLst>
      <p:ext uri="{BB962C8B-B14F-4D97-AF65-F5344CB8AC3E}">
        <p14:creationId xmlns:p14="http://schemas.microsoft.com/office/powerpoint/2010/main" val="4145632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0" y="409228"/>
            <a:ext cx="9144000" cy="1143000"/>
          </a:xfrm>
        </p:spPr>
        <p:txBody>
          <a:bodyPr/>
          <a:lstStyle/>
          <a:p>
            <a:r>
              <a:rPr lang="it-IT" sz="3200" dirty="0"/>
              <a:t>4. Cambiamento climatico e surriscaldamento globale</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354360" y="980728"/>
            <a:ext cx="8435280" cy="1296144"/>
          </a:xfrm>
        </p:spPr>
        <p:txBody>
          <a:bodyPr>
            <a:normAutofit/>
          </a:bodyPr>
          <a:lstStyle/>
          <a:p>
            <a:pPr marL="0" indent="0">
              <a:buNone/>
              <a:defRPr/>
            </a:pPr>
            <a:r>
              <a:rPr lang="it-IT" sz="2400" dirty="0"/>
              <a:t>Il passaggio verso fonti rinnovabili di energia è necessario. Lo sviluppo tecnologico porta anche ad una riduzione dei prezzi di alcuni strumenti necessari a questo scopo, come i pannelli solari</a:t>
            </a:r>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26</a:t>
            </a:fld>
            <a:endParaRPr lang="it-IT"/>
          </a:p>
        </p:txBody>
      </p:sp>
      <p:pic>
        <p:nvPicPr>
          <p:cNvPr id="7" name="Immagine 6">
            <a:extLst>
              <a:ext uri="{FF2B5EF4-FFF2-40B4-BE49-F238E27FC236}">
                <a16:creationId xmlns:a16="http://schemas.microsoft.com/office/drawing/2014/main" id="{8BC7E9F8-538E-5D3D-2E74-3712FD7CE1BA}"/>
              </a:ext>
            </a:extLst>
          </p:cNvPr>
          <p:cNvPicPr>
            <a:picLocks noChangeAspect="1"/>
          </p:cNvPicPr>
          <p:nvPr/>
        </p:nvPicPr>
        <p:blipFill rotWithShape="1">
          <a:blip r:embed="rId2"/>
          <a:srcRect l="24013" t="22000" r="20075" b="19201"/>
          <a:stretch/>
        </p:blipFill>
        <p:spPr>
          <a:xfrm>
            <a:off x="1763688" y="2309196"/>
            <a:ext cx="5616624" cy="3322510"/>
          </a:xfrm>
          <a:prstGeom prst="rect">
            <a:avLst/>
          </a:prstGeom>
        </p:spPr>
      </p:pic>
      <p:sp>
        <p:nvSpPr>
          <p:cNvPr id="5" name="Rettangolo 4"/>
          <p:cNvSpPr/>
          <p:nvPr/>
        </p:nvSpPr>
        <p:spPr>
          <a:xfrm>
            <a:off x="1691680" y="5596985"/>
            <a:ext cx="2529923" cy="369332"/>
          </a:xfrm>
          <a:prstGeom prst="rect">
            <a:avLst/>
          </a:prstGeom>
        </p:spPr>
        <p:txBody>
          <a:bodyPr wrap="none">
            <a:spAutoFit/>
          </a:bodyPr>
          <a:lstStyle/>
          <a:p>
            <a:pPr>
              <a:defRPr/>
            </a:pPr>
            <a:r>
              <a:rPr lang="it-IT" dirty="0"/>
              <a:t>Fonte: </a:t>
            </a:r>
            <a:r>
              <a:rPr lang="it-IT" dirty="0" err="1"/>
              <a:t>Our</a:t>
            </a:r>
            <a:r>
              <a:rPr lang="it-IT" dirty="0"/>
              <a:t> World in Data</a:t>
            </a:r>
          </a:p>
        </p:txBody>
      </p:sp>
    </p:spTree>
    <p:extLst>
      <p:ext uri="{BB962C8B-B14F-4D97-AF65-F5344CB8AC3E}">
        <p14:creationId xmlns:p14="http://schemas.microsoft.com/office/powerpoint/2010/main" val="1291637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0" y="409228"/>
            <a:ext cx="9144000" cy="1143000"/>
          </a:xfrm>
        </p:spPr>
        <p:txBody>
          <a:bodyPr/>
          <a:lstStyle/>
          <a:p>
            <a:r>
              <a:rPr lang="it-IT" sz="3200" dirty="0"/>
              <a:t>4. Cambiamento climatico e surriscaldamento globale</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182394" y="2060848"/>
            <a:ext cx="8964488" cy="3111041"/>
          </a:xfrm>
        </p:spPr>
        <p:txBody>
          <a:bodyPr>
            <a:normAutofit/>
          </a:bodyPr>
          <a:lstStyle/>
          <a:p>
            <a:pPr marL="0" indent="0">
              <a:buNone/>
              <a:defRPr/>
            </a:pPr>
            <a:r>
              <a:rPr lang="it-IT" sz="2400" dirty="0"/>
              <a:t>La questione aperta è in merito a chi dovrebbe pagare per la transizione. Dato che il cambiamento della temperatura mondiale dipende dalle emissioni accumulate, le economie avanzate hanno una responsabilità più elevata, con trasferimenti dalle economie avanzate verso le meno avanzate al fine di finanziare lo sviluppo ecosostenibile.</a:t>
            </a:r>
          </a:p>
          <a:p>
            <a:pPr marL="0" indent="0">
              <a:buNone/>
              <a:defRPr/>
            </a:pPr>
            <a:endParaRPr lang="it-IT" sz="2400" dirty="0"/>
          </a:p>
          <a:p>
            <a:pPr marL="0" indent="0">
              <a:buNone/>
              <a:defRPr/>
            </a:pPr>
            <a:endParaRPr lang="it-IT" sz="2400" dirty="0"/>
          </a:p>
          <a:p>
            <a:pPr marL="0" indent="0">
              <a:buNone/>
              <a:defRPr/>
            </a:pPr>
            <a:endParaRPr lang="it-IT" sz="2400" dirty="0"/>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27</a:t>
            </a:fld>
            <a:endParaRPr lang="it-IT"/>
          </a:p>
        </p:txBody>
      </p:sp>
    </p:spTree>
    <p:extLst>
      <p:ext uri="{BB962C8B-B14F-4D97-AF65-F5344CB8AC3E}">
        <p14:creationId xmlns:p14="http://schemas.microsoft.com/office/powerpoint/2010/main" val="339302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457200" y="409228"/>
            <a:ext cx="8229600" cy="1143000"/>
          </a:xfrm>
        </p:spPr>
        <p:txBody>
          <a:bodyPr/>
          <a:lstStyle/>
          <a:p>
            <a:r>
              <a:rPr lang="it-IT" sz="3200" dirty="0"/>
              <a:t>1. Il futuro del progresso tecnologico</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215516" y="1520788"/>
            <a:ext cx="8712968" cy="3816424"/>
          </a:xfrm>
        </p:spPr>
        <p:txBody>
          <a:bodyPr>
            <a:normAutofit/>
          </a:bodyPr>
          <a:lstStyle/>
          <a:p>
            <a:pPr marL="0" indent="0">
              <a:buNone/>
            </a:pPr>
            <a:r>
              <a:rPr lang="it-IT" sz="2400" dirty="0"/>
              <a:t>Percezione del progresso tecnologico e dati della crescita non sembrano andare di pari passo.</a:t>
            </a:r>
          </a:p>
          <a:p>
            <a:pPr marL="0" indent="0">
              <a:buNone/>
            </a:pPr>
            <a:r>
              <a:rPr lang="it-IT" sz="2400" dirty="0"/>
              <a:t>Vi è una grande impressione di cambiamento tecnologico, affiancato da tassi di crescita della produttività bassi.</a:t>
            </a:r>
          </a:p>
          <a:p>
            <a:pPr marL="0" indent="0">
              <a:buNone/>
            </a:pPr>
            <a:endParaRPr lang="it-IT" sz="2400" dirty="0"/>
          </a:p>
          <a:p>
            <a:pPr marL="0" indent="0">
              <a:buNone/>
            </a:pPr>
            <a:r>
              <a:rPr lang="it-IT" sz="2400" dirty="0"/>
              <a:t>Questo perché? </a:t>
            </a:r>
          </a:p>
          <a:p>
            <a:pPr marL="0" indent="0">
              <a:buNone/>
            </a:pPr>
            <a:r>
              <a:rPr lang="it-IT" sz="2400" dirty="0"/>
              <a:t>Ci sono errori di valutazione? </a:t>
            </a:r>
          </a:p>
          <a:p>
            <a:pPr marL="0" indent="0">
              <a:buNone/>
            </a:pPr>
            <a:r>
              <a:rPr lang="it-IT" sz="2400" dirty="0"/>
              <a:t>Sottovalutiamo la crescita?</a:t>
            </a:r>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3</a:t>
            </a:fld>
            <a:endParaRPr lang="it-IT"/>
          </a:p>
        </p:txBody>
      </p:sp>
    </p:spTree>
    <p:extLst>
      <p:ext uri="{BB962C8B-B14F-4D97-AF65-F5344CB8AC3E}">
        <p14:creationId xmlns:p14="http://schemas.microsoft.com/office/powerpoint/2010/main" val="388906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457200" y="409228"/>
            <a:ext cx="8229600" cy="1143000"/>
          </a:xfrm>
        </p:spPr>
        <p:txBody>
          <a:bodyPr/>
          <a:lstStyle/>
          <a:p>
            <a:r>
              <a:rPr lang="it-IT" sz="3200" dirty="0"/>
              <a:t>1. Il futuro del progresso tecnologico</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179512" y="980728"/>
            <a:ext cx="8856984" cy="4896544"/>
          </a:xfrm>
        </p:spPr>
        <p:txBody>
          <a:bodyPr>
            <a:normAutofit/>
          </a:bodyPr>
          <a:lstStyle/>
          <a:p>
            <a:pPr marL="0" indent="0">
              <a:buNone/>
            </a:pPr>
            <a:r>
              <a:rPr lang="it-IT" sz="2400" dirty="0"/>
              <a:t>Una corrente sostiene che le grandi innovazioni di oggi riguardano le </a:t>
            </a:r>
            <a:r>
              <a:rPr lang="it-IT" sz="2400" i="1" dirty="0"/>
              <a:t>tecnologie di uso generale</a:t>
            </a:r>
            <a:r>
              <a:rPr lang="it-IT" sz="2400" dirty="0"/>
              <a:t>, e dunque sono meno radicali, rispetto a innovazioni passate come l’elettricità e i motori a combustione.</a:t>
            </a:r>
          </a:p>
          <a:p>
            <a:pPr marL="0" indent="0">
              <a:buNone/>
            </a:pPr>
            <a:r>
              <a:rPr lang="it-IT" sz="2400" dirty="0">
                <a:solidFill>
                  <a:srgbClr val="FF0000"/>
                </a:solidFill>
              </a:rPr>
              <a:t>Robert Gordon sostiene difatti che il periodo ad alto progresso tecnologico ce lo siamo lasciato alle spalle</a:t>
            </a:r>
            <a:r>
              <a:rPr lang="it-IT" sz="2400" dirty="0"/>
              <a:t>.</a:t>
            </a:r>
          </a:p>
          <a:p>
            <a:pPr marL="0" indent="0">
              <a:buNone/>
            </a:pPr>
            <a:endParaRPr lang="it-IT" sz="2400" dirty="0"/>
          </a:p>
          <a:p>
            <a:pPr marL="0" indent="0">
              <a:buNone/>
            </a:pPr>
            <a:r>
              <a:rPr lang="it-IT" sz="2400" dirty="0">
                <a:solidFill>
                  <a:srgbClr val="FF0000"/>
                </a:solidFill>
              </a:rPr>
              <a:t>Altri, come Eric </a:t>
            </a:r>
            <a:r>
              <a:rPr lang="it-IT" sz="2400" dirty="0" err="1">
                <a:solidFill>
                  <a:srgbClr val="FF0000"/>
                </a:solidFill>
              </a:rPr>
              <a:t>Brynjolfsson</a:t>
            </a:r>
            <a:r>
              <a:rPr lang="it-IT" sz="2400" dirty="0">
                <a:solidFill>
                  <a:srgbClr val="FF0000"/>
                </a:solidFill>
              </a:rPr>
              <a:t>, sostengono che la digitalizzazione avrà un impatto simile a quello dell’elettricità o del motore a combustione</a:t>
            </a:r>
            <a:r>
              <a:rPr lang="it-IT" sz="2400" dirty="0"/>
              <a:t>. </a:t>
            </a:r>
          </a:p>
          <a:p>
            <a:pPr marL="0" indent="0">
              <a:buNone/>
            </a:pPr>
            <a:endParaRPr lang="it-IT" sz="2400" dirty="0"/>
          </a:p>
          <a:p>
            <a:pPr marL="0" indent="0" algn="ctr">
              <a:buNone/>
            </a:pPr>
            <a:r>
              <a:rPr lang="it-IT" sz="2400" dirty="0"/>
              <a:t>Chi ha ragione e chi torto?</a:t>
            </a:r>
          </a:p>
          <a:p>
            <a:pPr marL="0" indent="0" algn="ctr">
              <a:buNone/>
            </a:pPr>
            <a:r>
              <a:rPr lang="it-IT" sz="2400" dirty="0"/>
              <a:t>Ad oggi, </a:t>
            </a:r>
            <a:r>
              <a:rPr lang="it-IT" sz="2400" dirty="0">
                <a:solidFill>
                  <a:srgbClr val="FF0000"/>
                </a:solidFill>
              </a:rPr>
              <a:t>non lo sappiamo ancora</a:t>
            </a:r>
          </a:p>
          <a:p>
            <a:pPr marL="0" indent="0">
              <a:buNone/>
            </a:pPr>
            <a:endParaRPr lang="it-IT" sz="2400" dirty="0"/>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4</a:t>
            </a:fld>
            <a:endParaRPr lang="it-IT"/>
          </a:p>
        </p:txBody>
      </p:sp>
    </p:spTree>
    <p:extLst>
      <p:ext uri="{BB962C8B-B14F-4D97-AF65-F5344CB8AC3E}">
        <p14:creationId xmlns:p14="http://schemas.microsoft.com/office/powerpoint/2010/main" val="2184030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457200" y="409228"/>
            <a:ext cx="8229600" cy="1143000"/>
          </a:xfrm>
        </p:spPr>
        <p:txBody>
          <a:bodyPr/>
          <a:lstStyle/>
          <a:p>
            <a:r>
              <a:rPr lang="it-IT" sz="3200" dirty="0"/>
              <a:t>1. Il futuro del progresso tecnologico</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179512" y="980728"/>
            <a:ext cx="2664296" cy="4896544"/>
          </a:xfrm>
        </p:spPr>
        <p:txBody>
          <a:bodyPr>
            <a:normAutofit fontScale="92500"/>
          </a:bodyPr>
          <a:lstStyle/>
          <a:p>
            <a:pPr marL="0" indent="0">
              <a:buNone/>
            </a:pPr>
            <a:r>
              <a:rPr lang="it-IT" sz="2400" dirty="0"/>
              <a:t>A sostegno della tesi di Eric </a:t>
            </a:r>
            <a:r>
              <a:rPr lang="it-IT" sz="2400" dirty="0" err="1"/>
              <a:t>Brynjolfsson</a:t>
            </a:r>
            <a:r>
              <a:rPr lang="it-IT" sz="2400" dirty="0"/>
              <a:t>, al giorno d’oggi, vi è sicuramente l’implementazione nei processi produttivi dell’intelligenza artificiale.</a:t>
            </a:r>
          </a:p>
          <a:p>
            <a:pPr marL="0" indent="0">
              <a:buNone/>
            </a:pPr>
            <a:endParaRPr lang="it-IT" sz="2400" dirty="0"/>
          </a:p>
          <a:p>
            <a:pPr marL="0" indent="0">
              <a:buNone/>
            </a:pPr>
            <a:r>
              <a:rPr lang="it-IT" sz="1600" dirty="0"/>
              <a:t>Grafico: potenziale tempo risparmiato con l’AI</a:t>
            </a:r>
          </a:p>
          <a:p>
            <a:pPr marL="0" indent="0">
              <a:buNone/>
            </a:pPr>
            <a:r>
              <a:rPr lang="it-IT" sz="1600" dirty="0"/>
              <a:t>Fonte: McKinsey, generative AI and the future of work in America</a:t>
            </a:r>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5</a:t>
            </a:fld>
            <a:endParaRPr lang="it-IT"/>
          </a:p>
        </p:txBody>
      </p:sp>
      <p:pic>
        <p:nvPicPr>
          <p:cNvPr id="6" name="Immagine 5" descr="Immagine che contiene testo, schermata, numero, Carattere&#10;&#10;Descrizione generata automaticamente">
            <a:extLst>
              <a:ext uri="{FF2B5EF4-FFF2-40B4-BE49-F238E27FC236}">
                <a16:creationId xmlns:a16="http://schemas.microsoft.com/office/drawing/2014/main" id="{6E153AE4-2511-10C7-8704-E4F281BCB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952345"/>
            <a:ext cx="4937270" cy="5087713"/>
          </a:xfrm>
          <a:prstGeom prst="rect">
            <a:avLst/>
          </a:prstGeom>
        </p:spPr>
      </p:pic>
    </p:spTree>
    <p:extLst>
      <p:ext uri="{BB962C8B-B14F-4D97-AF65-F5344CB8AC3E}">
        <p14:creationId xmlns:p14="http://schemas.microsoft.com/office/powerpoint/2010/main" val="234807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457200" y="409228"/>
            <a:ext cx="8229600" cy="571500"/>
          </a:xfrm>
        </p:spPr>
        <p:txBody>
          <a:bodyPr/>
          <a:lstStyle/>
          <a:p>
            <a:r>
              <a:rPr lang="it-IT" sz="3200" dirty="0"/>
              <a:t>2. Progresso </a:t>
            </a:r>
            <a:r>
              <a:rPr lang="it-IT" sz="3200" dirty="0" err="1"/>
              <a:t>tecnoogico</a:t>
            </a:r>
            <a:r>
              <a:rPr lang="it-IT" sz="3200" dirty="0"/>
              <a:t> e disoccupazione</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395536" y="980728"/>
            <a:ext cx="8424936" cy="4525963"/>
          </a:xfrm>
        </p:spPr>
        <p:txBody>
          <a:bodyPr>
            <a:normAutofit/>
          </a:bodyPr>
          <a:lstStyle/>
          <a:p>
            <a:pPr marL="0" indent="0">
              <a:buNone/>
            </a:pPr>
            <a:r>
              <a:rPr lang="it-IT" sz="2400" dirty="0"/>
              <a:t>I lavoratori hanno timore della perdita dei posti di lavoro a causa del progresso tecnologico sin dall’inizio della rivoluzione industriale, su tutti i Luddisti in Inghilterra nel XIX secolo.</a:t>
            </a:r>
          </a:p>
          <a:p>
            <a:pPr marL="0" indent="0">
              <a:buNone/>
            </a:pPr>
            <a:r>
              <a:rPr lang="it-IT" sz="2400" dirty="0"/>
              <a:t>Quando la disoccupazione è elevata, riemerge il tema della </a:t>
            </a:r>
            <a:r>
              <a:rPr lang="it-IT" sz="2400" i="1" dirty="0"/>
              <a:t>disoccupazione tecnologica</a:t>
            </a:r>
            <a:r>
              <a:rPr lang="it-IT" sz="2400" dirty="0"/>
              <a:t>.</a:t>
            </a:r>
          </a:p>
          <a:p>
            <a:pPr marL="0" indent="0">
              <a:buNone/>
            </a:pPr>
            <a:endParaRPr lang="it-IT" sz="2400" dirty="0"/>
          </a:p>
          <a:p>
            <a:pPr marL="0" indent="0">
              <a:buNone/>
            </a:pPr>
            <a:r>
              <a:rPr lang="it-IT" sz="2400" dirty="0"/>
              <a:t>Nella sua forma grossolana, l’argomento secondo cui il progresso tecnologico debba portare a una disoccupazione maggiore è falso.</a:t>
            </a:r>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6</a:t>
            </a:fld>
            <a:endParaRPr lang="it-IT"/>
          </a:p>
        </p:txBody>
      </p:sp>
    </p:spTree>
    <p:extLst>
      <p:ext uri="{BB962C8B-B14F-4D97-AF65-F5344CB8AC3E}">
        <p14:creationId xmlns:p14="http://schemas.microsoft.com/office/powerpoint/2010/main" val="3477952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457200" y="409228"/>
            <a:ext cx="8229600" cy="1143000"/>
          </a:xfrm>
        </p:spPr>
        <p:txBody>
          <a:bodyPr/>
          <a:lstStyle/>
          <a:p>
            <a:r>
              <a:rPr lang="it-IT" sz="3200" dirty="0"/>
              <a:t>2. Progresso tecnologico e disoccupazione</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179512" y="980728"/>
            <a:ext cx="8964488" cy="4525963"/>
          </a:xfrm>
        </p:spPr>
        <p:txBody>
          <a:bodyPr>
            <a:normAutofit/>
          </a:bodyPr>
          <a:lstStyle/>
          <a:p>
            <a:pPr marL="0" indent="0">
              <a:buNone/>
            </a:pPr>
            <a:r>
              <a:rPr lang="it-IT" sz="2400" dirty="0"/>
              <a:t>Ci sono tuttavia delle argomentazioni più sofisticate da tenere in considerazione.</a:t>
            </a:r>
          </a:p>
          <a:p>
            <a:pPr marL="0" indent="0">
              <a:buNone/>
            </a:pPr>
            <a:endParaRPr lang="it-IT" sz="2400" dirty="0"/>
          </a:p>
          <a:p>
            <a:pPr marL="0" indent="0">
              <a:buNone/>
            </a:pPr>
            <a:r>
              <a:rPr lang="it-IT" sz="2400" dirty="0"/>
              <a:t>Ci si potrebbe aspettare, ad esempio, che poiché l’aumento della produttività porta alcune imprese a ridurre l’occupazione, ci vorrà del tempo prima che nuovi posti di lavoro sostituiscano i vecchi. </a:t>
            </a:r>
            <a:r>
              <a:rPr lang="it-IT" sz="2400" dirty="0">
                <a:solidFill>
                  <a:srgbClr val="FF0000"/>
                </a:solidFill>
              </a:rPr>
              <a:t>L’evidenza suggerisce tuttavia che non è così, come possiamo osservare nella figura nella slide successiva</a:t>
            </a:r>
            <a:r>
              <a:rPr lang="it-IT" sz="2400" dirty="0"/>
              <a:t>.</a:t>
            </a:r>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7</a:t>
            </a:fld>
            <a:endParaRPr lang="it-IT"/>
          </a:p>
        </p:txBody>
      </p:sp>
    </p:spTree>
    <p:extLst>
      <p:ext uri="{BB962C8B-B14F-4D97-AF65-F5344CB8AC3E}">
        <p14:creationId xmlns:p14="http://schemas.microsoft.com/office/powerpoint/2010/main" val="244962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457200" y="409228"/>
            <a:ext cx="8229600" cy="1143000"/>
          </a:xfrm>
        </p:spPr>
        <p:txBody>
          <a:bodyPr/>
          <a:lstStyle/>
          <a:p>
            <a:r>
              <a:rPr lang="it-IT" sz="3200" dirty="0"/>
              <a:t>2. Progresso tecnologico e disoccupazione</a:t>
            </a:r>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8</a:t>
            </a:fld>
            <a:endParaRPr lang="it-IT"/>
          </a:p>
        </p:txBody>
      </p:sp>
      <p:sp>
        <p:nvSpPr>
          <p:cNvPr id="7" name="CasellaDiTesto 6">
            <a:extLst>
              <a:ext uri="{FF2B5EF4-FFF2-40B4-BE49-F238E27FC236}">
                <a16:creationId xmlns:a16="http://schemas.microsoft.com/office/drawing/2014/main" id="{6946AECA-CDCA-49A7-ACB2-3A89319F2E4F}"/>
              </a:ext>
            </a:extLst>
          </p:cNvPr>
          <p:cNvSpPr txBox="1"/>
          <p:nvPr/>
        </p:nvSpPr>
        <p:spPr>
          <a:xfrm>
            <a:off x="251520" y="980728"/>
            <a:ext cx="8579296" cy="646331"/>
          </a:xfrm>
          <a:prstGeom prst="rect">
            <a:avLst/>
          </a:prstGeom>
          <a:noFill/>
        </p:spPr>
        <p:txBody>
          <a:bodyPr wrap="square" rtlCol="0">
            <a:spAutoFit/>
          </a:bodyPr>
          <a:lstStyle/>
          <a:p>
            <a:r>
              <a:rPr lang="it-IT" dirty="0"/>
              <a:t>Nel seguente grafico da «</a:t>
            </a:r>
            <a:r>
              <a:rPr lang="it-IT" dirty="0" err="1"/>
              <a:t>Historical</a:t>
            </a:r>
            <a:r>
              <a:rPr lang="it-IT" dirty="0"/>
              <a:t> </a:t>
            </a:r>
            <a:r>
              <a:rPr lang="it-IT" dirty="0" err="1"/>
              <a:t>Statistics</a:t>
            </a:r>
            <a:r>
              <a:rPr lang="it-IT" dirty="0"/>
              <a:t> of the </a:t>
            </a:r>
            <a:r>
              <a:rPr lang="it-IT" dirty="0" err="1"/>
              <a:t>United</a:t>
            </a:r>
            <a:r>
              <a:rPr lang="it-IT" dirty="0"/>
              <a:t> </a:t>
            </a:r>
            <a:r>
              <a:rPr lang="it-IT" dirty="0" err="1"/>
              <a:t>States</a:t>
            </a:r>
            <a:r>
              <a:rPr lang="it-IT" dirty="0"/>
              <a:t>» si può notare la relazione tra crescita della produttività e disoccupazione.</a:t>
            </a:r>
          </a:p>
        </p:txBody>
      </p:sp>
      <p:pic>
        <p:nvPicPr>
          <p:cNvPr id="5" name="Immagine 4" descr="Immagine che contiene testo, schermata, numero, Carattere&#10;&#10;Descrizione generata automaticamente">
            <a:extLst>
              <a:ext uri="{FF2B5EF4-FFF2-40B4-BE49-F238E27FC236}">
                <a16:creationId xmlns:a16="http://schemas.microsoft.com/office/drawing/2014/main" id="{A6CD4550-D2DD-8AE1-9FAE-E7D121B10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844" y="1630024"/>
            <a:ext cx="6888311" cy="4190389"/>
          </a:xfrm>
          <a:prstGeom prst="rect">
            <a:avLst/>
          </a:prstGeom>
        </p:spPr>
      </p:pic>
    </p:spTree>
    <p:extLst>
      <p:ext uri="{BB962C8B-B14F-4D97-AF65-F5344CB8AC3E}">
        <p14:creationId xmlns:p14="http://schemas.microsoft.com/office/powerpoint/2010/main" val="177279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1789D-E008-487A-9666-A83EC7B95AAB}"/>
              </a:ext>
            </a:extLst>
          </p:cNvPr>
          <p:cNvSpPr>
            <a:spLocks noGrp="1"/>
          </p:cNvSpPr>
          <p:nvPr>
            <p:ph type="title"/>
          </p:nvPr>
        </p:nvSpPr>
        <p:spPr>
          <a:xfrm>
            <a:off x="457200" y="409228"/>
            <a:ext cx="8229600" cy="643508"/>
          </a:xfrm>
        </p:spPr>
        <p:txBody>
          <a:bodyPr/>
          <a:lstStyle/>
          <a:p>
            <a:r>
              <a:rPr lang="it-IT" sz="3200" dirty="0"/>
              <a:t>2. Progresso tecnologico e disoccupazione</a:t>
            </a:r>
          </a:p>
        </p:txBody>
      </p:sp>
      <p:sp>
        <p:nvSpPr>
          <p:cNvPr id="3" name="Segnaposto contenuto 2">
            <a:extLst>
              <a:ext uri="{FF2B5EF4-FFF2-40B4-BE49-F238E27FC236}">
                <a16:creationId xmlns:a16="http://schemas.microsoft.com/office/drawing/2014/main" id="{DD38A2C9-6C5B-4E1E-A44B-257C20262884}"/>
              </a:ext>
            </a:extLst>
          </p:cNvPr>
          <p:cNvSpPr>
            <a:spLocks noGrp="1"/>
          </p:cNvSpPr>
          <p:nvPr>
            <p:ph idx="1"/>
          </p:nvPr>
        </p:nvSpPr>
        <p:spPr>
          <a:xfrm>
            <a:off x="179512" y="1128442"/>
            <a:ext cx="8964488" cy="4525963"/>
          </a:xfrm>
        </p:spPr>
        <p:txBody>
          <a:bodyPr>
            <a:normAutofit/>
          </a:bodyPr>
          <a:lstStyle/>
          <a:p>
            <a:pPr marL="0" indent="0">
              <a:buNone/>
            </a:pPr>
            <a:endParaRPr lang="it-IT" sz="2400" dirty="0"/>
          </a:p>
          <a:p>
            <a:pPr marL="0" indent="0">
              <a:buNone/>
            </a:pPr>
            <a:r>
              <a:rPr lang="it-IT" sz="2400" dirty="0"/>
              <a:t>La robotizzazione, ad esempio, per sua stessa natura, potrebbe andare a sostituire i lavoratori meno qualificati e nel tempo anche quelli con competenze più elevate.</a:t>
            </a:r>
          </a:p>
          <a:p>
            <a:pPr marL="0" indent="0">
              <a:buNone/>
            </a:pPr>
            <a:endParaRPr lang="it-IT" sz="2400" dirty="0"/>
          </a:p>
          <a:p>
            <a:pPr marL="0" indent="0">
              <a:buNone/>
            </a:pPr>
            <a:r>
              <a:rPr lang="it-IT" sz="2400" dirty="0"/>
              <a:t>Più studi condotti all’MIT (in particolare da </a:t>
            </a:r>
            <a:r>
              <a:rPr lang="it-IT" sz="2400" dirty="0" err="1"/>
              <a:t>Acemoglu</a:t>
            </a:r>
            <a:r>
              <a:rPr lang="it-IT" sz="2400" dirty="0"/>
              <a:t> e </a:t>
            </a:r>
            <a:r>
              <a:rPr lang="it-IT" sz="2400" dirty="0" err="1"/>
              <a:t>Restrepo</a:t>
            </a:r>
            <a:r>
              <a:rPr lang="it-IT" sz="2400" dirty="0"/>
              <a:t>) esaminano il mercato del lavoro e conferma l’effettiva distruzione di alcuni posti di lavoro da parte dei robot.</a:t>
            </a:r>
          </a:p>
          <a:p>
            <a:pPr marL="0" indent="0">
              <a:buNone/>
            </a:pPr>
            <a:endParaRPr lang="it-IT" sz="2400" dirty="0"/>
          </a:p>
          <a:p>
            <a:pPr marL="0" indent="0">
              <a:buNone/>
            </a:pPr>
            <a:r>
              <a:rPr lang="it-IT" sz="2400" dirty="0"/>
              <a:t>Bisogna </a:t>
            </a:r>
            <a:r>
              <a:rPr lang="it-IT" sz="2400" dirty="0">
                <a:solidFill>
                  <a:srgbClr val="FF0000"/>
                </a:solidFill>
              </a:rPr>
              <a:t>comunque chiedersi se ciò non comporti comunque alla creazione di posti di lavoro in altre imprese</a:t>
            </a:r>
            <a:r>
              <a:rPr lang="it-IT" sz="2400" dirty="0"/>
              <a:t>.</a:t>
            </a:r>
          </a:p>
          <a:p>
            <a:pPr marL="0" indent="0">
              <a:buNone/>
            </a:pPr>
            <a:endParaRPr lang="it-IT" sz="2400" dirty="0"/>
          </a:p>
          <a:p>
            <a:pPr marL="0" indent="0">
              <a:buNone/>
            </a:pPr>
            <a:endParaRPr lang="it-IT" sz="2400" dirty="0"/>
          </a:p>
        </p:txBody>
      </p:sp>
      <p:sp>
        <p:nvSpPr>
          <p:cNvPr id="4" name="Segnaposto numero diapositiva 3">
            <a:extLst>
              <a:ext uri="{FF2B5EF4-FFF2-40B4-BE49-F238E27FC236}">
                <a16:creationId xmlns:a16="http://schemas.microsoft.com/office/drawing/2014/main" id="{F032A081-5A08-4E5C-B998-9FFE535AB15D}"/>
              </a:ext>
            </a:extLst>
          </p:cNvPr>
          <p:cNvSpPr>
            <a:spLocks noGrp="1"/>
          </p:cNvSpPr>
          <p:nvPr>
            <p:ph type="sldNum" sz="quarter" idx="12"/>
          </p:nvPr>
        </p:nvSpPr>
        <p:spPr/>
        <p:txBody>
          <a:bodyPr/>
          <a:lstStyle/>
          <a:p>
            <a:fld id="{E3AAEEB7-370C-4CD1-84ED-44A96922B98A}" type="slidenum">
              <a:rPr lang="it-IT" smtClean="0"/>
              <a:pPr/>
              <a:t>9</a:t>
            </a:fld>
            <a:endParaRPr lang="it-IT"/>
          </a:p>
        </p:txBody>
      </p:sp>
    </p:spTree>
    <p:extLst>
      <p:ext uri="{BB962C8B-B14F-4D97-AF65-F5344CB8AC3E}">
        <p14:creationId xmlns:p14="http://schemas.microsoft.com/office/powerpoint/2010/main" val="22603844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1705</Words>
  <Application>Microsoft Office PowerPoint</Application>
  <PresentationFormat>Presentazione su schermo (4:3)</PresentationFormat>
  <Paragraphs>160</Paragraphs>
  <Slides>27</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27</vt:i4>
      </vt:variant>
    </vt:vector>
  </HeadingPairs>
  <TitlesOfParts>
    <vt:vector size="30" baseType="lpstr">
      <vt:lpstr>Arial</vt:lpstr>
      <vt:lpstr>Calibri</vt:lpstr>
      <vt:lpstr>Tema di Office</vt:lpstr>
      <vt:lpstr>Capitolo XIII</vt:lpstr>
      <vt:lpstr>Presentazione standard di PowerPoint</vt:lpstr>
      <vt:lpstr>1. Il futuro del progresso tecnologico</vt:lpstr>
      <vt:lpstr>1. Il futuro del progresso tecnologico</vt:lpstr>
      <vt:lpstr>1. Il futuro del progresso tecnologico</vt:lpstr>
      <vt:lpstr>2. Progresso tecnoogico e disoccupazione</vt:lpstr>
      <vt:lpstr>2. Progresso tecnologico e disoccupazione</vt:lpstr>
      <vt:lpstr>2. Progresso tecnologico e disoccupazione</vt:lpstr>
      <vt:lpstr>2. Progresso tecnologico e disoccupazione</vt:lpstr>
      <vt:lpstr>2. Progresso tecnologico e disoccupazione</vt:lpstr>
      <vt:lpstr>3. Progresso tecnologico, «rimescolamento» e disuguaglianza</vt:lpstr>
      <vt:lpstr>3.1 L’aumento della disuguaglianza salariale</vt:lpstr>
      <vt:lpstr>3.1 L’aumento della disuguaglianza salariale</vt:lpstr>
      <vt:lpstr>3.2 Le causa dell’aumento  della disuguaglianza dei salari</vt:lpstr>
      <vt:lpstr>3.3 Disuguaglianza e il top 1%</vt:lpstr>
      <vt:lpstr>3.3 Disuguaglianza e il top 1%</vt:lpstr>
      <vt:lpstr>3.3 Disuguaglianza e il top 1%</vt:lpstr>
      <vt:lpstr>3.4 La disuguaglianza in Italia</vt:lpstr>
      <vt:lpstr>3.5 Disuguaglianza e ruolo dello stato</vt:lpstr>
      <vt:lpstr>3.5 Disuguaglianza e ruolo dello stato</vt:lpstr>
      <vt:lpstr>4. Cambiamento climatico e surriscaldamento globale</vt:lpstr>
      <vt:lpstr>4. Cambiamento climatico e surriscaldamento globale</vt:lpstr>
      <vt:lpstr>4. Cambiamento climatico e surriscaldamento globale</vt:lpstr>
      <vt:lpstr>4. Cambiamento climatico e surriscaldamento globale</vt:lpstr>
      <vt:lpstr>4. Cambiamento climatico e surriscaldamento globale</vt:lpstr>
      <vt:lpstr>4. Cambiamento climatico e surriscaldamento globale</vt:lpstr>
      <vt:lpstr>4. Cambiamento climatico e surriscaldamento globale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GIANSOLDATI MARCO</cp:lastModifiedBy>
  <cp:revision>75</cp:revision>
  <dcterms:created xsi:type="dcterms:W3CDTF">2014-07-28T14:21:47Z</dcterms:created>
  <dcterms:modified xsi:type="dcterms:W3CDTF">2025-12-13T18:55:17Z</dcterms:modified>
</cp:coreProperties>
</file>