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5" r:id="rId3"/>
    <p:sldId id="266" r:id="rId4"/>
    <p:sldId id="261" r:id="rId5"/>
    <p:sldId id="258" r:id="rId6"/>
    <p:sldId id="260" r:id="rId7"/>
    <p:sldId id="262" r:id="rId8"/>
    <p:sldId id="259" r:id="rId9"/>
    <p:sldId id="267" r:id="rId10"/>
    <p:sldId id="263" r:id="rId11"/>
    <p:sldId id="264"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308"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2D52B0-9DB2-4751-881F-6412E5B64046}" type="doc">
      <dgm:prSet loTypeId="urn:microsoft.com/office/officeart/2005/8/layout/vList5" loCatId="list" qsTypeId="urn:microsoft.com/office/officeart/2005/8/quickstyle/simple4" qsCatId="simple" csTypeId="urn:microsoft.com/office/officeart/2005/8/colors/colorful2" csCatId="colorful"/>
      <dgm:spPr/>
      <dgm:t>
        <a:bodyPr/>
        <a:lstStyle/>
        <a:p>
          <a:endParaRPr lang="en-US"/>
        </a:p>
      </dgm:t>
    </dgm:pt>
    <dgm:pt modelId="{4AAA564E-5FA0-49DE-82EC-521C57283D83}">
      <dgm:prSet/>
      <dgm:spPr/>
      <dgm:t>
        <a:bodyPr/>
        <a:lstStyle/>
        <a:p>
          <a:r>
            <a:rPr lang="en-US"/>
            <a:t>Xerox ha creato uno dei modelli più influenti di benchmarking</a:t>
          </a:r>
        </a:p>
      </dgm:t>
    </dgm:pt>
    <dgm:pt modelId="{5213B011-A36E-489B-BEB4-C904E55C8CF8}" type="parTrans" cxnId="{8EACB5BF-34F9-42F3-A25C-F2AA4E9A2CF4}">
      <dgm:prSet/>
      <dgm:spPr/>
      <dgm:t>
        <a:bodyPr/>
        <a:lstStyle/>
        <a:p>
          <a:endParaRPr lang="en-US"/>
        </a:p>
      </dgm:t>
    </dgm:pt>
    <dgm:pt modelId="{1335C896-FFE9-4B3D-A908-488864429072}" type="sibTrans" cxnId="{8EACB5BF-34F9-42F3-A25C-F2AA4E9A2CF4}">
      <dgm:prSet/>
      <dgm:spPr/>
      <dgm:t>
        <a:bodyPr/>
        <a:lstStyle/>
        <a:p>
          <a:endParaRPr lang="en-US"/>
        </a:p>
      </dgm:t>
    </dgm:pt>
    <dgm:pt modelId="{3C2C4A28-E783-44AC-A6E9-3D2503AC6F18}">
      <dgm:prSet/>
      <dgm:spPr/>
      <dgm:t>
        <a:bodyPr/>
        <a:lstStyle/>
        <a:p>
          <a:r>
            <a:rPr lang="en-US"/>
            <a:t>Il caso dimostra la potenza dei dati per guidare il cambiamento</a:t>
          </a:r>
        </a:p>
      </dgm:t>
    </dgm:pt>
    <dgm:pt modelId="{A062BA91-0F29-4AAB-B801-FDAD76045687}" type="parTrans" cxnId="{B597C870-90F3-404C-B654-CE557C34B1B1}">
      <dgm:prSet/>
      <dgm:spPr/>
      <dgm:t>
        <a:bodyPr/>
        <a:lstStyle/>
        <a:p>
          <a:endParaRPr lang="en-US"/>
        </a:p>
      </dgm:t>
    </dgm:pt>
    <dgm:pt modelId="{84C6FEBF-908E-4602-90F3-5A4D156C0D0D}" type="sibTrans" cxnId="{B597C870-90F3-404C-B654-CE557C34B1B1}">
      <dgm:prSet/>
      <dgm:spPr/>
      <dgm:t>
        <a:bodyPr/>
        <a:lstStyle/>
        <a:p>
          <a:endParaRPr lang="en-US"/>
        </a:p>
      </dgm:t>
    </dgm:pt>
    <dgm:pt modelId="{9939E186-DDB2-419F-9DB6-211AE9933158}">
      <dgm:prSet/>
      <dgm:spPr/>
      <dgm:t>
        <a:bodyPr/>
        <a:lstStyle/>
        <a:p>
          <a:r>
            <a:rPr lang="en-US"/>
            <a:t>I</a:t>
          </a:r>
          <a:r>
            <a:rPr lang="it-IT"/>
            <a:t>l benchmarking diventa leva strategica e culturale</a:t>
          </a:r>
          <a:endParaRPr lang="en-US"/>
        </a:p>
      </dgm:t>
    </dgm:pt>
    <dgm:pt modelId="{D618E52B-4C51-4C2B-93CC-B6D31A4DFE5A}" type="parTrans" cxnId="{891F04B8-BA11-4E62-9AEF-5FE9D3DCBB3A}">
      <dgm:prSet/>
      <dgm:spPr/>
      <dgm:t>
        <a:bodyPr/>
        <a:lstStyle/>
        <a:p>
          <a:endParaRPr lang="en-US"/>
        </a:p>
      </dgm:t>
    </dgm:pt>
    <dgm:pt modelId="{0D05FC46-1571-41D8-AC68-4D937411E866}" type="sibTrans" cxnId="{891F04B8-BA11-4E62-9AEF-5FE9D3DCBB3A}">
      <dgm:prSet/>
      <dgm:spPr/>
      <dgm:t>
        <a:bodyPr/>
        <a:lstStyle/>
        <a:p>
          <a:endParaRPr lang="en-US"/>
        </a:p>
      </dgm:t>
    </dgm:pt>
    <dgm:pt modelId="{D86A6222-9437-4423-B50B-0A3F9448A0A9}">
      <dgm:prSet/>
      <dgm:spPr/>
      <dgm:t>
        <a:bodyPr/>
        <a:lstStyle/>
        <a:p>
          <a:r>
            <a:rPr lang="it-IT"/>
            <a:t>Appunti tratti da:</a:t>
          </a:r>
          <a:endParaRPr lang="en-US"/>
        </a:p>
      </dgm:t>
    </dgm:pt>
    <dgm:pt modelId="{BF102A03-DDB6-41D9-A289-0D92CF813AA8}" type="parTrans" cxnId="{9F20FB4A-1899-455F-A40B-0863D80D7448}">
      <dgm:prSet/>
      <dgm:spPr/>
      <dgm:t>
        <a:bodyPr/>
        <a:lstStyle/>
        <a:p>
          <a:endParaRPr lang="en-US"/>
        </a:p>
      </dgm:t>
    </dgm:pt>
    <dgm:pt modelId="{FC47FB9D-E0EF-4A2C-981E-2ED68CFB9BF7}" type="sibTrans" cxnId="{9F20FB4A-1899-455F-A40B-0863D80D7448}">
      <dgm:prSet/>
      <dgm:spPr/>
      <dgm:t>
        <a:bodyPr/>
        <a:lstStyle/>
        <a:p>
          <a:endParaRPr lang="en-US"/>
        </a:p>
      </dgm:t>
    </dgm:pt>
    <dgm:pt modelId="{97ABCBD6-5B15-41C0-95F0-61A697ED8A89}">
      <dgm:prSet/>
      <dgm:spPr/>
      <dgm:t>
        <a:bodyPr/>
        <a:lstStyle/>
        <a:p>
          <a:r>
            <a:rPr lang="it-IT"/>
            <a:t>Warren Jeffries, Manager at Xerox, 2009, March</a:t>
          </a:r>
          <a:endParaRPr lang="en-US"/>
        </a:p>
      </dgm:t>
    </dgm:pt>
    <dgm:pt modelId="{3AAE0229-7FA7-466E-8D79-58ADC6D33268}" type="parTrans" cxnId="{5F00E6EC-A85A-4868-A48D-F02E21C76E2E}">
      <dgm:prSet/>
      <dgm:spPr/>
      <dgm:t>
        <a:bodyPr/>
        <a:lstStyle/>
        <a:p>
          <a:endParaRPr lang="en-US"/>
        </a:p>
      </dgm:t>
    </dgm:pt>
    <dgm:pt modelId="{7F970B15-FA11-4E77-B6AF-757D18F1AE72}" type="sibTrans" cxnId="{5F00E6EC-A85A-4868-A48D-F02E21C76E2E}">
      <dgm:prSet/>
      <dgm:spPr/>
      <dgm:t>
        <a:bodyPr/>
        <a:lstStyle/>
        <a:p>
          <a:endParaRPr lang="en-US"/>
        </a:p>
      </dgm:t>
    </dgm:pt>
    <dgm:pt modelId="{FC00BEDA-3FD8-4C5D-A812-A3A3841CD933}">
      <dgm:prSet/>
      <dgm:spPr/>
      <dgm:t>
        <a:bodyPr/>
        <a:lstStyle/>
        <a:p>
          <a:r>
            <a:rPr lang="it-IT"/>
            <a:t>Khurrum S. Bhutta and Faizul Hug, «Benchmarking Best Practise: an integrated approach», University of Taxas, USA, September, 2014 9</a:t>
          </a:r>
          <a:endParaRPr lang="en-US"/>
        </a:p>
      </dgm:t>
    </dgm:pt>
    <dgm:pt modelId="{DE5DB7BD-2C3E-4B7B-BEA2-BFAF4DB8A2F4}" type="parTrans" cxnId="{44081A16-2FA0-41DA-8DFB-8F67DC4DBF48}">
      <dgm:prSet/>
      <dgm:spPr/>
      <dgm:t>
        <a:bodyPr/>
        <a:lstStyle/>
        <a:p>
          <a:endParaRPr lang="en-US"/>
        </a:p>
      </dgm:t>
    </dgm:pt>
    <dgm:pt modelId="{89E33C35-1C9E-44B5-8905-F02DBFE943B4}" type="sibTrans" cxnId="{44081A16-2FA0-41DA-8DFB-8F67DC4DBF48}">
      <dgm:prSet/>
      <dgm:spPr/>
      <dgm:t>
        <a:bodyPr/>
        <a:lstStyle/>
        <a:p>
          <a:endParaRPr lang="en-US"/>
        </a:p>
      </dgm:t>
    </dgm:pt>
    <dgm:pt modelId="{1AA1CD7C-2467-4E5B-86EF-3BDAC4AC5F7E}" type="pres">
      <dgm:prSet presAssocID="{812D52B0-9DB2-4751-881F-6412E5B64046}" presName="Name0" presStyleCnt="0">
        <dgm:presLayoutVars>
          <dgm:dir/>
          <dgm:animLvl val="lvl"/>
          <dgm:resizeHandles val="exact"/>
        </dgm:presLayoutVars>
      </dgm:prSet>
      <dgm:spPr/>
    </dgm:pt>
    <dgm:pt modelId="{74B3DAFB-F887-4A05-A24C-79C7425AA9FA}" type="pres">
      <dgm:prSet presAssocID="{4AAA564E-5FA0-49DE-82EC-521C57283D83}" presName="linNode" presStyleCnt="0"/>
      <dgm:spPr/>
    </dgm:pt>
    <dgm:pt modelId="{2CD1FF31-DB15-4672-A746-CECEAF7EF221}" type="pres">
      <dgm:prSet presAssocID="{4AAA564E-5FA0-49DE-82EC-521C57283D83}" presName="parentText" presStyleLbl="node1" presStyleIdx="0" presStyleCnt="4">
        <dgm:presLayoutVars>
          <dgm:chMax val="1"/>
          <dgm:bulletEnabled val="1"/>
        </dgm:presLayoutVars>
      </dgm:prSet>
      <dgm:spPr/>
    </dgm:pt>
    <dgm:pt modelId="{4E6A6272-06D3-478F-9573-A7202016B56C}" type="pres">
      <dgm:prSet presAssocID="{1335C896-FFE9-4B3D-A908-488864429072}" presName="sp" presStyleCnt="0"/>
      <dgm:spPr/>
    </dgm:pt>
    <dgm:pt modelId="{0A8FA4FE-D919-4716-A4DE-3ED7472A2585}" type="pres">
      <dgm:prSet presAssocID="{3C2C4A28-E783-44AC-A6E9-3D2503AC6F18}" presName="linNode" presStyleCnt="0"/>
      <dgm:spPr/>
    </dgm:pt>
    <dgm:pt modelId="{45C5F615-79AF-40D8-8FAF-A059CDA5D28F}" type="pres">
      <dgm:prSet presAssocID="{3C2C4A28-E783-44AC-A6E9-3D2503AC6F18}" presName="parentText" presStyleLbl="node1" presStyleIdx="1" presStyleCnt="4">
        <dgm:presLayoutVars>
          <dgm:chMax val="1"/>
          <dgm:bulletEnabled val="1"/>
        </dgm:presLayoutVars>
      </dgm:prSet>
      <dgm:spPr/>
    </dgm:pt>
    <dgm:pt modelId="{6D70B7CA-1E20-4873-8775-542A7E21C857}" type="pres">
      <dgm:prSet presAssocID="{84C6FEBF-908E-4602-90F3-5A4D156C0D0D}" presName="sp" presStyleCnt="0"/>
      <dgm:spPr/>
    </dgm:pt>
    <dgm:pt modelId="{29858CDC-C62D-458D-9DAC-505410F5783B}" type="pres">
      <dgm:prSet presAssocID="{9939E186-DDB2-419F-9DB6-211AE9933158}" presName="linNode" presStyleCnt="0"/>
      <dgm:spPr/>
    </dgm:pt>
    <dgm:pt modelId="{138514C4-A1C1-4244-A44D-48E7661B240B}" type="pres">
      <dgm:prSet presAssocID="{9939E186-DDB2-419F-9DB6-211AE9933158}" presName="parentText" presStyleLbl="node1" presStyleIdx="2" presStyleCnt="4">
        <dgm:presLayoutVars>
          <dgm:chMax val="1"/>
          <dgm:bulletEnabled val="1"/>
        </dgm:presLayoutVars>
      </dgm:prSet>
      <dgm:spPr/>
    </dgm:pt>
    <dgm:pt modelId="{C08BE926-3E9F-46D7-85CC-ABF6610C42F7}" type="pres">
      <dgm:prSet presAssocID="{0D05FC46-1571-41D8-AC68-4D937411E866}" presName="sp" presStyleCnt="0"/>
      <dgm:spPr/>
    </dgm:pt>
    <dgm:pt modelId="{A00A0945-2977-4940-B21C-D5EBBAB84A30}" type="pres">
      <dgm:prSet presAssocID="{D86A6222-9437-4423-B50B-0A3F9448A0A9}" presName="linNode" presStyleCnt="0"/>
      <dgm:spPr/>
    </dgm:pt>
    <dgm:pt modelId="{C73CB390-2589-43B6-B55D-CF7139D37607}" type="pres">
      <dgm:prSet presAssocID="{D86A6222-9437-4423-B50B-0A3F9448A0A9}" presName="parentText" presStyleLbl="node1" presStyleIdx="3" presStyleCnt="4">
        <dgm:presLayoutVars>
          <dgm:chMax val="1"/>
          <dgm:bulletEnabled val="1"/>
        </dgm:presLayoutVars>
      </dgm:prSet>
      <dgm:spPr/>
    </dgm:pt>
    <dgm:pt modelId="{36A58A5C-4B24-4A39-A870-03426BF7C06D}" type="pres">
      <dgm:prSet presAssocID="{D86A6222-9437-4423-B50B-0A3F9448A0A9}" presName="descendantText" presStyleLbl="alignAccFollowNode1" presStyleIdx="0" presStyleCnt="1">
        <dgm:presLayoutVars>
          <dgm:bulletEnabled val="1"/>
        </dgm:presLayoutVars>
      </dgm:prSet>
      <dgm:spPr/>
    </dgm:pt>
  </dgm:ptLst>
  <dgm:cxnLst>
    <dgm:cxn modelId="{8651EA0A-9B5E-46CE-A018-CBE3CD611D5D}" type="presOf" srcId="{3C2C4A28-E783-44AC-A6E9-3D2503AC6F18}" destId="{45C5F615-79AF-40D8-8FAF-A059CDA5D28F}" srcOrd="0" destOrd="0" presId="urn:microsoft.com/office/officeart/2005/8/layout/vList5"/>
    <dgm:cxn modelId="{4471910B-65F8-44B6-A12F-2956A07D8DAA}" type="presOf" srcId="{FC00BEDA-3FD8-4C5D-A812-A3A3841CD933}" destId="{36A58A5C-4B24-4A39-A870-03426BF7C06D}" srcOrd="0" destOrd="1" presId="urn:microsoft.com/office/officeart/2005/8/layout/vList5"/>
    <dgm:cxn modelId="{44081A16-2FA0-41DA-8DFB-8F67DC4DBF48}" srcId="{D86A6222-9437-4423-B50B-0A3F9448A0A9}" destId="{FC00BEDA-3FD8-4C5D-A812-A3A3841CD933}" srcOrd="1" destOrd="0" parTransId="{DE5DB7BD-2C3E-4B7B-BEA2-BFAF4DB8A2F4}" sibTransId="{89E33C35-1C9E-44B5-8905-F02DBFE943B4}"/>
    <dgm:cxn modelId="{7F4CDC41-BBA5-44F6-8B84-8648256A9EEF}" type="presOf" srcId="{97ABCBD6-5B15-41C0-95F0-61A697ED8A89}" destId="{36A58A5C-4B24-4A39-A870-03426BF7C06D}" srcOrd="0" destOrd="0" presId="urn:microsoft.com/office/officeart/2005/8/layout/vList5"/>
    <dgm:cxn modelId="{9F20FB4A-1899-455F-A40B-0863D80D7448}" srcId="{812D52B0-9DB2-4751-881F-6412E5B64046}" destId="{D86A6222-9437-4423-B50B-0A3F9448A0A9}" srcOrd="3" destOrd="0" parTransId="{BF102A03-DDB6-41D9-A289-0D92CF813AA8}" sibTransId="{FC47FB9D-E0EF-4A2C-981E-2ED68CFB9BF7}"/>
    <dgm:cxn modelId="{B597C870-90F3-404C-B654-CE557C34B1B1}" srcId="{812D52B0-9DB2-4751-881F-6412E5B64046}" destId="{3C2C4A28-E783-44AC-A6E9-3D2503AC6F18}" srcOrd="1" destOrd="0" parTransId="{A062BA91-0F29-4AAB-B801-FDAD76045687}" sibTransId="{84C6FEBF-908E-4602-90F3-5A4D156C0D0D}"/>
    <dgm:cxn modelId="{891F04B8-BA11-4E62-9AEF-5FE9D3DCBB3A}" srcId="{812D52B0-9DB2-4751-881F-6412E5B64046}" destId="{9939E186-DDB2-419F-9DB6-211AE9933158}" srcOrd="2" destOrd="0" parTransId="{D618E52B-4C51-4C2B-93CC-B6D31A4DFE5A}" sibTransId="{0D05FC46-1571-41D8-AC68-4D937411E866}"/>
    <dgm:cxn modelId="{8EACB5BF-34F9-42F3-A25C-F2AA4E9A2CF4}" srcId="{812D52B0-9DB2-4751-881F-6412E5B64046}" destId="{4AAA564E-5FA0-49DE-82EC-521C57283D83}" srcOrd="0" destOrd="0" parTransId="{5213B011-A36E-489B-BEB4-C904E55C8CF8}" sibTransId="{1335C896-FFE9-4B3D-A908-488864429072}"/>
    <dgm:cxn modelId="{C1F57EE2-DD93-4BB4-BA33-19C6D1BEEEA4}" type="presOf" srcId="{9939E186-DDB2-419F-9DB6-211AE9933158}" destId="{138514C4-A1C1-4244-A44D-48E7661B240B}" srcOrd="0" destOrd="0" presId="urn:microsoft.com/office/officeart/2005/8/layout/vList5"/>
    <dgm:cxn modelId="{C4F942E8-956F-42BB-BD7C-4979CD342F43}" type="presOf" srcId="{4AAA564E-5FA0-49DE-82EC-521C57283D83}" destId="{2CD1FF31-DB15-4672-A746-CECEAF7EF221}" srcOrd="0" destOrd="0" presId="urn:microsoft.com/office/officeart/2005/8/layout/vList5"/>
    <dgm:cxn modelId="{5F00E6EC-A85A-4868-A48D-F02E21C76E2E}" srcId="{D86A6222-9437-4423-B50B-0A3F9448A0A9}" destId="{97ABCBD6-5B15-41C0-95F0-61A697ED8A89}" srcOrd="0" destOrd="0" parTransId="{3AAE0229-7FA7-466E-8D79-58ADC6D33268}" sibTransId="{7F970B15-FA11-4E77-B6AF-757D18F1AE72}"/>
    <dgm:cxn modelId="{D103F8ED-999F-434D-8EBE-71C35632213C}" type="presOf" srcId="{D86A6222-9437-4423-B50B-0A3F9448A0A9}" destId="{C73CB390-2589-43B6-B55D-CF7139D37607}" srcOrd="0" destOrd="0" presId="urn:microsoft.com/office/officeart/2005/8/layout/vList5"/>
    <dgm:cxn modelId="{73DCCEF0-9B20-483E-9139-9063193F47AA}" type="presOf" srcId="{812D52B0-9DB2-4751-881F-6412E5B64046}" destId="{1AA1CD7C-2467-4E5B-86EF-3BDAC4AC5F7E}" srcOrd="0" destOrd="0" presId="urn:microsoft.com/office/officeart/2005/8/layout/vList5"/>
    <dgm:cxn modelId="{1A14B766-A8DB-4719-813F-ECD62A7DFEF8}" type="presParOf" srcId="{1AA1CD7C-2467-4E5B-86EF-3BDAC4AC5F7E}" destId="{74B3DAFB-F887-4A05-A24C-79C7425AA9FA}" srcOrd="0" destOrd="0" presId="urn:microsoft.com/office/officeart/2005/8/layout/vList5"/>
    <dgm:cxn modelId="{38EB3BE8-532C-4279-AB08-A8119C00A664}" type="presParOf" srcId="{74B3DAFB-F887-4A05-A24C-79C7425AA9FA}" destId="{2CD1FF31-DB15-4672-A746-CECEAF7EF221}" srcOrd="0" destOrd="0" presId="urn:microsoft.com/office/officeart/2005/8/layout/vList5"/>
    <dgm:cxn modelId="{D7EDD8FB-C52E-4CF8-BDCF-F3FE2B0B1AAF}" type="presParOf" srcId="{1AA1CD7C-2467-4E5B-86EF-3BDAC4AC5F7E}" destId="{4E6A6272-06D3-478F-9573-A7202016B56C}" srcOrd="1" destOrd="0" presId="urn:microsoft.com/office/officeart/2005/8/layout/vList5"/>
    <dgm:cxn modelId="{2C7E4391-533A-4E0C-B176-F040CA3E15D5}" type="presParOf" srcId="{1AA1CD7C-2467-4E5B-86EF-3BDAC4AC5F7E}" destId="{0A8FA4FE-D919-4716-A4DE-3ED7472A2585}" srcOrd="2" destOrd="0" presId="urn:microsoft.com/office/officeart/2005/8/layout/vList5"/>
    <dgm:cxn modelId="{BBA0EF5B-4752-4A9E-BFA1-31EA829B1666}" type="presParOf" srcId="{0A8FA4FE-D919-4716-A4DE-3ED7472A2585}" destId="{45C5F615-79AF-40D8-8FAF-A059CDA5D28F}" srcOrd="0" destOrd="0" presId="urn:microsoft.com/office/officeart/2005/8/layout/vList5"/>
    <dgm:cxn modelId="{55123F8D-3A03-4A21-9D32-ECF252CD4C32}" type="presParOf" srcId="{1AA1CD7C-2467-4E5B-86EF-3BDAC4AC5F7E}" destId="{6D70B7CA-1E20-4873-8775-542A7E21C857}" srcOrd="3" destOrd="0" presId="urn:microsoft.com/office/officeart/2005/8/layout/vList5"/>
    <dgm:cxn modelId="{6A04D7B2-7C48-44E4-9165-6B68079BE85B}" type="presParOf" srcId="{1AA1CD7C-2467-4E5B-86EF-3BDAC4AC5F7E}" destId="{29858CDC-C62D-458D-9DAC-505410F5783B}" srcOrd="4" destOrd="0" presId="urn:microsoft.com/office/officeart/2005/8/layout/vList5"/>
    <dgm:cxn modelId="{0EA60360-1165-4758-9BB0-02D85BEF6C9B}" type="presParOf" srcId="{29858CDC-C62D-458D-9DAC-505410F5783B}" destId="{138514C4-A1C1-4244-A44D-48E7661B240B}" srcOrd="0" destOrd="0" presId="urn:microsoft.com/office/officeart/2005/8/layout/vList5"/>
    <dgm:cxn modelId="{00788EFC-246B-4D50-B01F-9130F3D68490}" type="presParOf" srcId="{1AA1CD7C-2467-4E5B-86EF-3BDAC4AC5F7E}" destId="{C08BE926-3E9F-46D7-85CC-ABF6610C42F7}" srcOrd="5" destOrd="0" presId="urn:microsoft.com/office/officeart/2005/8/layout/vList5"/>
    <dgm:cxn modelId="{999E65A0-A4AD-4E05-9E27-80DC449C122E}" type="presParOf" srcId="{1AA1CD7C-2467-4E5B-86EF-3BDAC4AC5F7E}" destId="{A00A0945-2977-4940-B21C-D5EBBAB84A30}" srcOrd="6" destOrd="0" presId="urn:microsoft.com/office/officeart/2005/8/layout/vList5"/>
    <dgm:cxn modelId="{C34FC686-9194-4B7B-AB62-E4FAC80A08D8}" type="presParOf" srcId="{A00A0945-2977-4940-B21C-D5EBBAB84A30}" destId="{C73CB390-2589-43B6-B55D-CF7139D37607}" srcOrd="0" destOrd="0" presId="urn:microsoft.com/office/officeart/2005/8/layout/vList5"/>
    <dgm:cxn modelId="{B4B9F07B-76A4-4050-931D-41BC1EB7A7B4}" type="presParOf" srcId="{A00A0945-2977-4940-B21C-D5EBBAB84A30}" destId="{36A58A5C-4B24-4A39-A870-03426BF7C06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D1FF31-DB15-4672-A746-CECEAF7EF221}">
      <dsp:nvSpPr>
        <dsp:cNvPr id="0" name=""/>
        <dsp:cNvSpPr/>
      </dsp:nvSpPr>
      <dsp:spPr>
        <a:xfrm>
          <a:off x="0" y="2729"/>
          <a:ext cx="1800044" cy="1312882"/>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a:t>Xerox ha creato uno dei modelli più influenti di benchmarking</a:t>
          </a:r>
        </a:p>
      </dsp:txBody>
      <dsp:txXfrm>
        <a:off x="64090" y="66819"/>
        <a:ext cx="1671864" cy="1184702"/>
      </dsp:txXfrm>
    </dsp:sp>
    <dsp:sp modelId="{45C5F615-79AF-40D8-8FAF-A059CDA5D28F}">
      <dsp:nvSpPr>
        <dsp:cNvPr id="0" name=""/>
        <dsp:cNvSpPr/>
      </dsp:nvSpPr>
      <dsp:spPr>
        <a:xfrm>
          <a:off x="0" y="1381255"/>
          <a:ext cx="1800044" cy="1312882"/>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a:t>Il caso dimostra la potenza dei dati per guidare il cambiamento</a:t>
          </a:r>
        </a:p>
      </dsp:txBody>
      <dsp:txXfrm>
        <a:off x="64090" y="1445345"/>
        <a:ext cx="1671864" cy="1184702"/>
      </dsp:txXfrm>
    </dsp:sp>
    <dsp:sp modelId="{138514C4-A1C1-4244-A44D-48E7661B240B}">
      <dsp:nvSpPr>
        <dsp:cNvPr id="0" name=""/>
        <dsp:cNvSpPr/>
      </dsp:nvSpPr>
      <dsp:spPr>
        <a:xfrm>
          <a:off x="0" y="2759782"/>
          <a:ext cx="1800044" cy="1312882"/>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a:t>I</a:t>
          </a:r>
          <a:r>
            <a:rPr lang="it-IT" sz="1700" kern="1200"/>
            <a:t>l benchmarking diventa leva strategica e culturale</a:t>
          </a:r>
          <a:endParaRPr lang="en-US" sz="1700" kern="1200"/>
        </a:p>
      </dsp:txBody>
      <dsp:txXfrm>
        <a:off x="64090" y="2823872"/>
        <a:ext cx="1671864" cy="1184702"/>
      </dsp:txXfrm>
    </dsp:sp>
    <dsp:sp modelId="{36A58A5C-4B24-4A39-A870-03426BF7C06D}">
      <dsp:nvSpPr>
        <dsp:cNvPr id="0" name=""/>
        <dsp:cNvSpPr/>
      </dsp:nvSpPr>
      <dsp:spPr>
        <a:xfrm rot="5400000">
          <a:off x="2874931" y="3194709"/>
          <a:ext cx="1050305" cy="3200079"/>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it-IT" sz="1100" kern="1200"/>
            <a:t>Warren Jeffries, Manager at Xerox, 2009, March</a:t>
          </a:r>
          <a:endParaRPr lang="en-US" sz="1100" kern="1200"/>
        </a:p>
        <a:p>
          <a:pPr marL="57150" lvl="1" indent="-57150" algn="l" defTabSz="488950">
            <a:lnSpc>
              <a:spcPct val="90000"/>
            </a:lnSpc>
            <a:spcBef>
              <a:spcPct val="0"/>
            </a:spcBef>
            <a:spcAft>
              <a:spcPct val="15000"/>
            </a:spcAft>
            <a:buChar char="•"/>
          </a:pPr>
          <a:r>
            <a:rPr lang="it-IT" sz="1100" kern="1200"/>
            <a:t>Khurrum S. Bhutta and Faizul Hug, «Benchmarking Best Practise: an integrated approach», University of Taxas, USA, September, 2014 9</a:t>
          </a:r>
          <a:endParaRPr lang="en-US" sz="1100" kern="1200"/>
        </a:p>
      </dsp:txBody>
      <dsp:txXfrm rot="-5400000">
        <a:off x="1800044" y="4320868"/>
        <a:ext cx="3148807" cy="947761"/>
      </dsp:txXfrm>
    </dsp:sp>
    <dsp:sp modelId="{C73CB390-2589-43B6-B55D-CF7139D37607}">
      <dsp:nvSpPr>
        <dsp:cNvPr id="0" name=""/>
        <dsp:cNvSpPr/>
      </dsp:nvSpPr>
      <dsp:spPr>
        <a:xfrm>
          <a:off x="0" y="4138308"/>
          <a:ext cx="1800044" cy="1312882"/>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it-IT" sz="1700" kern="1200"/>
            <a:t>Appunti tratti da:</a:t>
          </a:r>
          <a:endParaRPr lang="en-US" sz="1700" kern="1200"/>
        </a:p>
      </dsp:txBody>
      <dsp:txXfrm>
        <a:off x="64090" y="4202398"/>
        <a:ext cx="1671864" cy="118470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8B3230-D654-270A-0488-F8DC5CA58D74}"/>
              </a:ext>
            </a:extLst>
          </p:cNvPr>
          <p:cNvSpPr>
            <a:spLocks noGrp="1"/>
          </p:cNvSpPr>
          <p:nvPr>
            <p:ph type="ctrTitle"/>
          </p:nvPr>
        </p:nvSpPr>
        <p:spPr>
          <a:xfrm>
            <a:off x="1143000" y="1122363"/>
            <a:ext cx="6858000" cy="2387600"/>
          </a:xfrm>
        </p:spPr>
        <p:txBody>
          <a:bodyPr anchor="b"/>
          <a:lstStyle>
            <a:lvl1pPr algn="ctr">
              <a:defRPr sz="45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B63E301-F63D-F583-81AD-B4E71A3976C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0E66E59-6C3D-887E-1108-31F567C6DA04}"/>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Segnaposto piè di pagina 4">
            <a:extLst>
              <a:ext uri="{FF2B5EF4-FFF2-40B4-BE49-F238E27FC236}">
                <a16:creationId xmlns:a16="http://schemas.microsoft.com/office/drawing/2014/main" id="{B89EF2F7-3E4A-5628-5A68-ED5EECBCA7E9}"/>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80D149C0-AF75-D235-209D-3A8259335097}"/>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970843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BC45A5-AAE3-9DDF-5B4E-A8221FE1CEF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B87F685-8895-9198-CCCC-F9A59C8CE15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42FE0E3-E9FA-948B-47EF-051CD3708B17}"/>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Segnaposto piè di pagina 4">
            <a:extLst>
              <a:ext uri="{FF2B5EF4-FFF2-40B4-BE49-F238E27FC236}">
                <a16:creationId xmlns:a16="http://schemas.microsoft.com/office/drawing/2014/main" id="{D55D2E2E-55CE-DE8E-4F2B-32DA2F5544EA}"/>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546C9259-B5F4-58BB-6F5A-41FA088D5F06}"/>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750361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384D671-6A08-C88F-91A9-A7A921C3CD35}"/>
              </a:ext>
            </a:extLst>
          </p:cNvPr>
          <p:cNvSpPr>
            <a:spLocks noGrp="1"/>
          </p:cNvSpPr>
          <p:nvPr>
            <p:ph type="title" orient="vert"/>
          </p:nvPr>
        </p:nvSpPr>
        <p:spPr>
          <a:xfrm>
            <a:off x="6543675" y="365125"/>
            <a:ext cx="1971675"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915089E-F18E-2A4C-CF6D-BC6A45103535}"/>
              </a:ext>
            </a:extLst>
          </p:cNvPr>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47C5CAE-3D37-F271-D4F7-9613AECDE100}"/>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Segnaposto piè di pagina 4">
            <a:extLst>
              <a:ext uri="{FF2B5EF4-FFF2-40B4-BE49-F238E27FC236}">
                <a16:creationId xmlns:a16="http://schemas.microsoft.com/office/drawing/2014/main" id="{F7CA8FF6-33F8-38E3-3459-4BA87B3F2710}"/>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8FB33830-26EC-AAB9-4FE1-9DC24FFAE3F7}"/>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457199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929E23-BFBA-EB12-CFEE-716319538F5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0186BEB-517B-CABC-2F78-290B779622D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206D307-7053-B9F7-867D-673E91C3F461}"/>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Segnaposto piè di pagina 4">
            <a:extLst>
              <a:ext uri="{FF2B5EF4-FFF2-40B4-BE49-F238E27FC236}">
                <a16:creationId xmlns:a16="http://schemas.microsoft.com/office/drawing/2014/main" id="{4FB04DA7-197E-4B3F-7F3C-29D1EDB4D3CD}"/>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D43C6A1C-883B-5EA1-A8DC-671305D89261}"/>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6512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0CDEBA-23F6-A848-3F5E-B6F418C82032}"/>
              </a:ext>
            </a:extLst>
          </p:cNvPr>
          <p:cNvSpPr>
            <a:spLocks noGrp="1"/>
          </p:cNvSpPr>
          <p:nvPr>
            <p:ph type="title"/>
          </p:nvPr>
        </p:nvSpPr>
        <p:spPr>
          <a:xfrm>
            <a:off x="623888" y="1709739"/>
            <a:ext cx="7886700" cy="2852737"/>
          </a:xfrm>
        </p:spPr>
        <p:txBody>
          <a:bodyPr anchor="b"/>
          <a:lstStyle>
            <a:lvl1pPr>
              <a:defRPr sz="45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9438A87-27E7-6725-0B5B-7F6095BEF527}"/>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4DDB5F2-B35F-D7FA-20E6-7E58DA792F0A}"/>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Segnaposto piè di pagina 4">
            <a:extLst>
              <a:ext uri="{FF2B5EF4-FFF2-40B4-BE49-F238E27FC236}">
                <a16:creationId xmlns:a16="http://schemas.microsoft.com/office/drawing/2014/main" id="{56E64DFC-B761-2175-5CE0-1A7446880DA7}"/>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AF513731-D992-6EA2-3244-7B544E211AC5}"/>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5931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E64417-3096-5B36-067E-D50682F5347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AC66DC2-F423-1C47-3D32-BAAEA41D075B}"/>
              </a:ext>
            </a:extLst>
          </p:cNvPr>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46EFB0D-84E2-7CBD-DA5E-6E6FB47F5172}"/>
              </a:ext>
            </a:extLst>
          </p:cNvPr>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33646EC-3D14-C3F2-3D67-8DE952EC4D31}"/>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Segnaposto piè di pagina 5">
            <a:extLst>
              <a:ext uri="{FF2B5EF4-FFF2-40B4-BE49-F238E27FC236}">
                <a16:creationId xmlns:a16="http://schemas.microsoft.com/office/drawing/2014/main" id="{30E82C5D-451A-B46E-4F5D-882CC0F3855E}"/>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C2D5C1E4-B33D-9D27-D892-9448B43FDBC0}"/>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207540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52B214-B7E5-4260-E77B-3896F1CD7D4F}"/>
              </a:ext>
            </a:extLst>
          </p:cNvPr>
          <p:cNvSpPr>
            <a:spLocks noGrp="1"/>
          </p:cNvSpPr>
          <p:nvPr>
            <p:ph type="title"/>
          </p:nvPr>
        </p:nvSpPr>
        <p:spPr>
          <a:xfrm>
            <a:off x="629841" y="365126"/>
            <a:ext cx="78867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40ED72F-51FF-7435-8C66-697256A1536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5CC85EE-6A83-D315-B55A-63CE642C6BD9}"/>
              </a:ext>
            </a:extLst>
          </p:cNvPr>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C165531-C25A-361B-77D0-B21DE4A5909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E36F48A2-4B42-07E0-8ACB-4312462A6C2B}"/>
              </a:ext>
            </a:extLst>
          </p:cNvPr>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04F3892D-A786-84BE-CF66-BA1FBDB60095}"/>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8" name="Segnaposto piè di pagina 7">
            <a:extLst>
              <a:ext uri="{FF2B5EF4-FFF2-40B4-BE49-F238E27FC236}">
                <a16:creationId xmlns:a16="http://schemas.microsoft.com/office/drawing/2014/main" id="{C0785320-3470-F52D-1967-8AC869493531}"/>
              </a:ext>
            </a:extLst>
          </p:cNvPr>
          <p:cNvSpPr>
            <a:spLocks noGrp="1"/>
          </p:cNvSpPr>
          <p:nvPr>
            <p:ph type="ftr" sz="quarter" idx="11"/>
          </p:nvPr>
        </p:nvSpPr>
        <p:spPr/>
        <p:txBody>
          <a:bodyPr/>
          <a:lstStyle/>
          <a:p>
            <a:endParaRPr lang="en-US"/>
          </a:p>
        </p:txBody>
      </p:sp>
      <p:sp>
        <p:nvSpPr>
          <p:cNvPr id="9" name="Segnaposto numero diapositiva 8">
            <a:extLst>
              <a:ext uri="{FF2B5EF4-FFF2-40B4-BE49-F238E27FC236}">
                <a16:creationId xmlns:a16="http://schemas.microsoft.com/office/drawing/2014/main" id="{78675F11-770B-22A3-57EA-723D73610E3F}"/>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9310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200E5A-8E0A-B79D-6834-3CD300D27BE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3FE30A13-3EC9-CEA2-BB41-6C7A79F3768F}"/>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4" name="Segnaposto piè di pagina 3">
            <a:extLst>
              <a:ext uri="{FF2B5EF4-FFF2-40B4-BE49-F238E27FC236}">
                <a16:creationId xmlns:a16="http://schemas.microsoft.com/office/drawing/2014/main" id="{50783740-4746-07E9-903B-081A973D0AAA}"/>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293A9A1F-7006-7DEC-B0FE-BB1798DB687C}"/>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36792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C96E762-0157-0004-EB89-576E16771F75}"/>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3" name="Segnaposto piè di pagina 2">
            <a:extLst>
              <a:ext uri="{FF2B5EF4-FFF2-40B4-BE49-F238E27FC236}">
                <a16:creationId xmlns:a16="http://schemas.microsoft.com/office/drawing/2014/main" id="{C76991CA-FD00-EA0B-A5D7-58EA2BB37D2B}"/>
              </a:ext>
            </a:extLst>
          </p:cNvPr>
          <p:cNvSpPr>
            <a:spLocks noGrp="1"/>
          </p:cNvSpPr>
          <p:nvPr>
            <p:ph type="ftr" sz="quarter" idx="11"/>
          </p:nvPr>
        </p:nvSpPr>
        <p:spPr/>
        <p:txBody>
          <a:bodyPr/>
          <a:lstStyle/>
          <a:p>
            <a:endParaRPr lang="en-US"/>
          </a:p>
        </p:txBody>
      </p:sp>
      <p:sp>
        <p:nvSpPr>
          <p:cNvPr id="4" name="Segnaposto numero diapositiva 3">
            <a:extLst>
              <a:ext uri="{FF2B5EF4-FFF2-40B4-BE49-F238E27FC236}">
                <a16:creationId xmlns:a16="http://schemas.microsoft.com/office/drawing/2014/main" id="{E000B432-EA12-F1C6-EE7D-6C519D228683}"/>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37387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A99AB6-B5E6-81D2-1859-E020344AB9BF}"/>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29D5A66-2272-2F17-9553-15B8AE3F01D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AD3E845-869F-FB7F-7BA8-943B8E4AA01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79A9AA9-698C-C468-1B17-50CBE88F703B}"/>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Segnaposto piè di pagina 5">
            <a:extLst>
              <a:ext uri="{FF2B5EF4-FFF2-40B4-BE49-F238E27FC236}">
                <a16:creationId xmlns:a16="http://schemas.microsoft.com/office/drawing/2014/main" id="{57CC95C6-D4BC-95A8-F44C-422B2F02ADDF}"/>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98E4FE26-5289-AFD8-9B9F-8E4A92FABBA2}"/>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511965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94CF4F-F2CB-59DE-C52D-21A768ECDDF8}"/>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7FF2418-4FE2-C06D-C725-2F85D499585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a:extLst>
              <a:ext uri="{FF2B5EF4-FFF2-40B4-BE49-F238E27FC236}">
                <a16:creationId xmlns:a16="http://schemas.microsoft.com/office/drawing/2014/main" id="{71FDC291-CA3F-91EF-40C4-50D3B5A5AA1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AF8DAA3-001D-01F4-7131-43F1AD49E053}"/>
              </a:ext>
            </a:extLst>
          </p:cNvPr>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Segnaposto piè di pagina 5">
            <a:extLst>
              <a:ext uri="{FF2B5EF4-FFF2-40B4-BE49-F238E27FC236}">
                <a16:creationId xmlns:a16="http://schemas.microsoft.com/office/drawing/2014/main" id="{F8F07E06-D2BB-EBF8-2359-1583D9A7418A}"/>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40533105-FF05-B1DE-D95D-0753A409071A}"/>
              </a:ext>
            </a:extLst>
          </p:cNvPr>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57340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A9115E4-ABA7-9862-A8C3-0D5EA71DC51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DA17091-54BD-D480-CFD4-5B42A043F20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369393E-6475-15F1-5E13-E6F1DA9B437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5BCAD085-E8A6-8845-BD4E-CB4CCA059FC4}" type="datetimeFigureOut">
              <a:rPr lang="en-US" smtClean="0"/>
              <a:t>12/1/2025</a:t>
            </a:fld>
            <a:endParaRPr lang="en-US"/>
          </a:p>
        </p:txBody>
      </p:sp>
      <p:sp>
        <p:nvSpPr>
          <p:cNvPr id="5" name="Segnaposto piè di pagina 4">
            <a:extLst>
              <a:ext uri="{FF2B5EF4-FFF2-40B4-BE49-F238E27FC236}">
                <a16:creationId xmlns:a16="http://schemas.microsoft.com/office/drawing/2014/main" id="{8A8096FE-5D49-0805-9926-B2A0BEEE4DB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egnaposto numero diapositiva 5">
            <a:extLst>
              <a:ext uri="{FF2B5EF4-FFF2-40B4-BE49-F238E27FC236}">
                <a16:creationId xmlns:a16="http://schemas.microsoft.com/office/drawing/2014/main" id="{3D970C14-2C77-6889-B4E3-A3B993B54FF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97991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986118" y="735106"/>
            <a:ext cx="7540322" cy="2928470"/>
          </a:xfrm>
        </p:spPr>
        <p:txBody>
          <a:bodyPr anchor="b">
            <a:normAutofit/>
          </a:bodyPr>
          <a:lstStyle/>
          <a:p>
            <a:pPr algn="l"/>
            <a:r>
              <a:rPr lang="it-IT" sz="4200" b="1">
                <a:solidFill>
                  <a:srgbClr val="FFFFFF"/>
                </a:solidFill>
              </a:rPr>
              <a:t>Il Benchmarking come Leva Strategica: Il Caso Xerox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51BA4DF-2BD4-4EC2-B1DB-B27C8AC71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415299" y="548464"/>
            <a:ext cx="5098906" cy="1675623"/>
          </a:xfrm>
        </p:spPr>
        <p:txBody>
          <a:bodyPr vert="horz" lIns="91440" tIns="45720" rIns="91440" bIns="45720" rtlCol="0" anchor="b">
            <a:normAutofit/>
          </a:bodyPr>
          <a:lstStyle/>
          <a:p>
            <a:pPr defTabSz="914400"/>
            <a:r>
              <a:rPr lang="en-US" sz="3500" b="1"/>
              <a:t>Risultati ottenuti</a:t>
            </a:r>
          </a:p>
        </p:txBody>
      </p:sp>
      <p:pic>
        <p:nvPicPr>
          <p:cNvPr id="6" name="Picture 5" descr="Codici su carta">
            <a:extLst>
              <a:ext uri="{FF2B5EF4-FFF2-40B4-BE49-F238E27FC236}">
                <a16:creationId xmlns:a16="http://schemas.microsoft.com/office/drawing/2014/main" id="{8A6EBCF6-5A29-F1A6-5CC0-B45807BA6224}"/>
              </a:ext>
            </a:extLst>
          </p:cNvPr>
          <p:cNvPicPr>
            <a:picLocks noChangeAspect="1"/>
          </p:cNvPicPr>
          <p:nvPr/>
        </p:nvPicPr>
        <p:blipFill>
          <a:blip r:embed="rId2"/>
          <a:srcRect l="35657" r="33709" b="-1"/>
          <a:stretch>
            <a:fillRect/>
          </a:stretch>
        </p:blipFill>
        <p:spPr>
          <a:xfrm>
            <a:off x="20" y="10"/>
            <a:ext cx="3147352" cy="6857990"/>
          </a:xfrm>
          <a:prstGeom prst="rect">
            <a:avLst/>
          </a:prstGeom>
          <a:effectLst/>
        </p:spPr>
      </p:pic>
      <p:sp>
        <p:nvSpPr>
          <p:cNvPr id="4" name="Rectangle 1">
            <a:extLst>
              <a:ext uri="{FF2B5EF4-FFF2-40B4-BE49-F238E27FC236}">
                <a16:creationId xmlns:a16="http://schemas.microsoft.com/office/drawing/2014/main" id="{8DEF134D-277B-B1AF-250C-98B0A22E987F}"/>
              </a:ext>
            </a:extLst>
          </p:cNvPr>
          <p:cNvSpPr>
            <a:spLocks noChangeArrowheads="1"/>
          </p:cNvSpPr>
          <p:nvPr/>
        </p:nvSpPr>
        <p:spPr bwMode="auto">
          <a:xfrm>
            <a:off x="3415300" y="2409830"/>
            <a:ext cx="5098904" cy="370521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285750" marR="0" lvl="0" indent="-228600" fontAlgn="base">
              <a:lnSpc>
                <a:spcPct val="90000"/>
              </a:lnSpc>
              <a:spcBef>
                <a:spcPct val="0"/>
              </a:spcBef>
              <a:spcAft>
                <a:spcPts val="600"/>
              </a:spcAft>
              <a:buClrTx/>
              <a:buSzTx/>
              <a:buFont typeface="Arial" panose="020B0604020202020204" pitchFamily="34" charset="0"/>
              <a:buChar char="•"/>
              <a:tabLst/>
            </a:pPr>
            <a:r>
              <a:rPr kumimoji="0" lang="en-US" altLang="it-IT" sz="1300" b="1" i="0" u="none" strike="noStrike" cap="none" normalizeH="0" baseline="0">
                <a:ln>
                  <a:noFill/>
                </a:ln>
                <a:effectLst/>
              </a:rPr>
              <a:t>Qualità e Costi:</a:t>
            </a:r>
            <a:endParaRPr kumimoji="0" lang="en-US" altLang="it-IT" sz="1300" b="0" i="0" u="none" strike="noStrike" cap="none" normalizeH="0" baseline="0">
              <a:ln>
                <a:noFill/>
              </a:ln>
              <a:effectLst/>
            </a:endParaRPr>
          </a:p>
          <a:p>
            <a:pPr marL="742950" lvl="1" indent="-228600" fontAlgn="base">
              <a:lnSpc>
                <a:spcPct val="90000"/>
              </a:lnSpc>
              <a:spcBef>
                <a:spcPct val="0"/>
              </a:spcBef>
              <a:spcAft>
                <a:spcPts val="600"/>
              </a:spcAft>
              <a:buFont typeface="Arial" panose="020B0604020202020204" pitchFamily="34" charset="0"/>
              <a:buChar char="•"/>
            </a:pPr>
            <a:r>
              <a:rPr kumimoji="0" lang="en-US" altLang="it-IT" sz="1300" b="0" i="0" u="none" strike="noStrike" cap="none" normalizeH="0" baseline="0">
                <a:ln>
                  <a:noFill/>
                </a:ln>
                <a:effectLst/>
              </a:rPr>
              <a:t> 	Variazioni di design ridotte del </a:t>
            </a:r>
            <a:r>
              <a:rPr kumimoji="0" lang="en-US" altLang="it-IT" sz="1300" b="1" i="0" u="none" strike="noStrike" cap="none" normalizeH="0" baseline="0">
                <a:ln>
                  <a:noFill/>
                </a:ln>
                <a:effectLst/>
              </a:rPr>
              <a:t>60%</a:t>
            </a:r>
            <a:r>
              <a:rPr kumimoji="0" lang="en-US" altLang="it-IT" sz="1300" b="0" i="0" u="none" strike="noStrike" cap="none" normalizeH="0" baseline="0">
                <a:ln>
                  <a:noFill/>
                </a:ln>
                <a:effectLst/>
              </a:rPr>
              <a:t>.</a:t>
            </a:r>
          </a:p>
          <a:p>
            <a:pPr marL="742950" lvl="1" indent="-228600" fontAlgn="base">
              <a:lnSpc>
                <a:spcPct val="90000"/>
              </a:lnSpc>
              <a:spcBef>
                <a:spcPct val="0"/>
              </a:spcBef>
              <a:spcAft>
                <a:spcPts val="600"/>
              </a:spcAft>
              <a:buFont typeface="Arial" panose="020B0604020202020204" pitchFamily="34" charset="0"/>
              <a:buChar char="•"/>
            </a:pPr>
            <a:r>
              <a:rPr kumimoji="0" lang="en-US" altLang="it-IT" sz="1300" b="0" i="0" u="none" strike="noStrike" cap="none" normalizeH="0" baseline="0">
                <a:ln>
                  <a:noFill/>
                </a:ln>
                <a:effectLst/>
              </a:rPr>
              <a:t>	Accorciamento del </a:t>
            </a:r>
            <a:r>
              <a:rPr kumimoji="0" lang="en-US" altLang="it-IT" sz="1300" b="0" i="1" u="none" strike="noStrike" cap="none" normalizeH="0" baseline="0">
                <a:ln>
                  <a:noFill/>
                </a:ln>
                <a:effectLst/>
              </a:rPr>
              <a:t>time-to-market</a:t>
            </a:r>
            <a:r>
              <a:rPr kumimoji="0" lang="en-US" altLang="it-IT" sz="1300" b="0" i="0" u="none" strike="noStrike" cap="none" normalizeH="0" baseline="0">
                <a:ln>
                  <a:noFill/>
                </a:ln>
                <a:effectLst/>
              </a:rPr>
              <a:t> del </a:t>
            </a:r>
            <a:r>
              <a:rPr kumimoji="0" lang="en-US" altLang="it-IT" sz="1300" b="1" i="0" u="none" strike="noStrike" cap="none" normalizeH="0" baseline="0">
                <a:ln>
                  <a:noFill/>
                </a:ln>
                <a:effectLst/>
              </a:rPr>
              <a:t>30%</a:t>
            </a:r>
            <a:endParaRPr kumimoji="0" lang="en-US" altLang="it-IT" sz="1300" b="0" i="0" u="none" strike="noStrike" cap="none" normalizeH="0" baseline="0">
              <a:ln>
                <a:noFill/>
              </a:ln>
              <a:effectLst/>
            </a:endParaRPr>
          </a:p>
          <a:p>
            <a:pPr marL="742950" lvl="1" indent="-228600" fontAlgn="base">
              <a:lnSpc>
                <a:spcPct val="90000"/>
              </a:lnSpc>
              <a:spcBef>
                <a:spcPct val="0"/>
              </a:spcBef>
              <a:spcAft>
                <a:spcPts val="600"/>
              </a:spcAft>
              <a:buFont typeface="Arial" panose="020B0604020202020204" pitchFamily="34" charset="0"/>
              <a:buChar char="•"/>
            </a:pPr>
            <a:r>
              <a:rPr kumimoji="0" lang="en-US" altLang="it-IT" sz="1300" b="0" i="0" u="none" strike="noStrike" cap="none" normalizeH="0" baseline="0">
                <a:ln>
                  <a:noFill/>
                </a:ln>
                <a:effectLst/>
              </a:rPr>
              <a:t>	Costi di inventario ridotti di </a:t>
            </a:r>
            <a:r>
              <a:rPr kumimoji="0" lang="en-US" altLang="it-IT" sz="1300" b="1" i="0" u="none" strike="noStrike" cap="none" normalizeH="0" baseline="0">
                <a:ln>
                  <a:noFill/>
                </a:ln>
                <a:effectLst/>
              </a:rPr>
              <a:t>due terzi</a:t>
            </a:r>
            <a:r>
              <a:rPr kumimoji="0" lang="en-US" altLang="it-IT" sz="1300" b="0" i="0" u="none" strike="noStrike" cap="none" normalizeH="0" baseline="0">
                <a:ln>
                  <a:noFill/>
                </a:ln>
                <a:effectLst/>
              </a:rPr>
              <a:t>.</a:t>
            </a:r>
          </a:p>
          <a:p>
            <a:pPr marL="742950" lvl="1" indent="-228600" fontAlgn="base">
              <a:lnSpc>
                <a:spcPct val="90000"/>
              </a:lnSpc>
              <a:spcBef>
                <a:spcPct val="0"/>
              </a:spcBef>
              <a:spcAft>
                <a:spcPts val="600"/>
              </a:spcAft>
              <a:buFont typeface="Arial" panose="020B0604020202020204" pitchFamily="34" charset="0"/>
              <a:buChar char="•"/>
            </a:pPr>
            <a:r>
              <a:rPr lang="en-US" altLang="it-IT" sz="1300"/>
              <a:t>	</a:t>
            </a:r>
            <a:r>
              <a:rPr kumimoji="0" lang="en-US" altLang="it-IT" sz="1300" b="0" i="0" u="none" strike="noStrike" cap="none" normalizeH="0" baseline="0">
                <a:ln>
                  <a:noFill/>
                </a:ln>
                <a:effectLst/>
              </a:rPr>
              <a:t>Errori di fatturazione ridotti dall'8,3% al </a:t>
            </a:r>
            <a:r>
              <a:rPr kumimoji="0" lang="en-US" altLang="it-IT" sz="1300" b="1" i="0" u="none" strike="noStrike" cap="none" normalizeH="0" baseline="0">
                <a:ln>
                  <a:noFill/>
                </a:ln>
                <a:effectLst/>
              </a:rPr>
              <a:t>3,5%</a:t>
            </a:r>
            <a:r>
              <a:rPr kumimoji="0" lang="en-US" altLang="it-IT" sz="1300" b="0" i="0" u="none" strike="noStrike" cap="none" normalizeH="0" baseline="0">
                <a:ln>
                  <a:noFill/>
                </a:ln>
                <a:effectLst/>
              </a:rPr>
              <a:t>.</a:t>
            </a:r>
          </a:p>
          <a:p>
            <a:pPr marL="742950" lvl="1" indent="-228600" fontAlgn="base">
              <a:lnSpc>
                <a:spcPct val="90000"/>
              </a:lnSpc>
              <a:spcBef>
                <a:spcPct val="0"/>
              </a:spcBef>
              <a:spcAft>
                <a:spcPts val="600"/>
              </a:spcAft>
              <a:buFont typeface="Arial" panose="020B0604020202020204" pitchFamily="34" charset="0"/>
              <a:buChar char="•"/>
            </a:pPr>
            <a:r>
              <a:rPr lang="en-US" altLang="it-IT" sz="1300"/>
              <a:t>	</a:t>
            </a:r>
            <a:r>
              <a:rPr kumimoji="0" lang="en-US" altLang="it-IT" sz="1300" b="0" i="0" u="none" strike="noStrike" cap="none" normalizeH="0" baseline="0">
                <a:ln>
                  <a:noFill/>
                </a:ln>
                <a:effectLst/>
              </a:rPr>
              <a:t>Aumento della produttività di marketing di </a:t>
            </a:r>
            <a:r>
              <a:rPr kumimoji="0" lang="en-US" altLang="it-IT" sz="1300" b="1" i="0" u="none" strike="noStrike" cap="none" normalizeH="0" baseline="0">
                <a:ln>
                  <a:noFill/>
                </a:ln>
                <a:effectLst/>
              </a:rPr>
              <a:t>un terzo</a:t>
            </a:r>
            <a:r>
              <a:rPr kumimoji="0" lang="en-US" altLang="it-IT" sz="1300" b="0" i="0" u="none" strike="noStrike" cap="none" normalizeH="0" baseline="0">
                <a:ln>
                  <a:noFill/>
                </a:ln>
                <a:effectLst/>
              </a:rPr>
              <a:t>.</a:t>
            </a:r>
          </a:p>
          <a:p>
            <a:pPr marL="742950" lvl="1" indent="-228600" fontAlgn="base">
              <a:lnSpc>
                <a:spcPct val="90000"/>
              </a:lnSpc>
              <a:spcBef>
                <a:spcPct val="0"/>
              </a:spcBef>
              <a:spcAft>
                <a:spcPts val="600"/>
              </a:spcAft>
              <a:buFont typeface="Arial" panose="020B0604020202020204" pitchFamily="34" charset="0"/>
              <a:buChar char="•"/>
            </a:pPr>
            <a:r>
              <a:rPr lang="en-US" altLang="it-IT" sz="1300"/>
              <a:t>	</a:t>
            </a:r>
            <a:r>
              <a:rPr kumimoji="0" lang="en-US" altLang="it-IT" sz="1300" b="0" i="0" u="none" strike="noStrike" cap="none" normalizeH="0" baseline="0">
                <a:ln>
                  <a:noFill/>
                </a:ln>
                <a:effectLst/>
              </a:rPr>
              <a:t>Affidabilità del prodotto aumentata grazie a una riduzione del 40% della manutenzione non programmata.</a:t>
            </a:r>
          </a:p>
          <a:p>
            <a:pPr marL="285750" marR="0" lvl="0" indent="-228600" fontAlgn="base">
              <a:lnSpc>
                <a:spcPct val="90000"/>
              </a:lnSpc>
              <a:spcBef>
                <a:spcPct val="0"/>
              </a:spcBef>
              <a:spcAft>
                <a:spcPts val="600"/>
              </a:spcAft>
              <a:buClrTx/>
              <a:buSzTx/>
              <a:buFont typeface="Arial" panose="020B0604020202020204" pitchFamily="34" charset="0"/>
              <a:buChar char="•"/>
              <a:tabLst/>
            </a:pPr>
            <a:endParaRPr lang="en-US" altLang="it-IT" sz="1300"/>
          </a:p>
          <a:p>
            <a:pPr marL="285750" marR="0" lvl="0" indent="-228600" fontAlgn="base">
              <a:lnSpc>
                <a:spcPct val="90000"/>
              </a:lnSpc>
              <a:spcBef>
                <a:spcPct val="0"/>
              </a:spcBef>
              <a:spcAft>
                <a:spcPts val="600"/>
              </a:spcAft>
              <a:buClrTx/>
              <a:buSzTx/>
              <a:buFont typeface="Arial" panose="020B0604020202020204" pitchFamily="34" charset="0"/>
              <a:buChar char="•"/>
              <a:tabLst/>
            </a:pPr>
            <a:r>
              <a:rPr kumimoji="0" lang="en-US" altLang="it-IT" sz="1300" b="1" i="0" u="none" strike="noStrike" cap="none" normalizeH="0" baseline="0">
                <a:ln>
                  <a:noFill/>
                </a:ln>
                <a:effectLst/>
              </a:rPr>
              <a:t>Soddisfazione del Cliente:</a:t>
            </a:r>
            <a:endParaRPr kumimoji="0" lang="en-US" altLang="it-IT" sz="1300" b="0" i="0" u="none" strike="noStrike" cap="none" normalizeH="0" baseline="0">
              <a:ln>
                <a:noFill/>
              </a:ln>
              <a:effectLst/>
            </a:endParaRPr>
          </a:p>
          <a:p>
            <a:pPr marL="742950" lvl="1" indent="-228600" fontAlgn="base">
              <a:lnSpc>
                <a:spcPct val="90000"/>
              </a:lnSpc>
              <a:spcBef>
                <a:spcPct val="0"/>
              </a:spcBef>
              <a:spcAft>
                <a:spcPts val="600"/>
              </a:spcAft>
              <a:buFont typeface="Arial" panose="020B0604020202020204" pitchFamily="34" charset="0"/>
              <a:buChar char="•"/>
            </a:pPr>
            <a:r>
              <a:rPr kumimoji="0" lang="en-US" altLang="it-IT" sz="1300" b="0" i="0" u="none" strike="noStrike" cap="none" normalizeH="0" baseline="0">
                <a:ln>
                  <a:noFill/>
                </a:ln>
                <a:effectLst/>
              </a:rPr>
              <a:t>I clienti altamente soddisfatti sono aumentati rispettivamente del </a:t>
            </a:r>
            <a:r>
              <a:rPr kumimoji="0" lang="en-US" altLang="it-IT" sz="1300" b="1" i="0" u="none" strike="noStrike" cap="none" normalizeH="0" baseline="0">
                <a:ln>
                  <a:noFill/>
                </a:ln>
                <a:effectLst/>
              </a:rPr>
              <a:t>38% e 39%</a:t>
            </a:r>
            <a:r>
              <a:rPr kumimoji="0" lang="en-US" altLang="it-IT" sz="1300" b="0" i="0" u="none" strike="noStrike" cap="none" normalizeH="0" baseline="0">
                <a:ln>
                  <a:noFill/>
                </a:ln>
                <a:effectLst/>
              </a:rPr>
              <a:t> (per fotocopiatrici/duplicatori e sistemi di stampa).</a:t>
            </a:r>
          </a:p>
          <a:p>
            <a:pPr marL="742950" lvl="1" indent="-228600" fontAlgn="base">
              <a:lnSpc>
                <a:spcPct val="90000"/>
              </a:lnSpc>
              <a:spcBef>
                <a:spcPct val="0"/>
              </a:spcBef>
              <a:spcAft>
                <a:spcPts val="600"/>
              </a:spcAft>
              <a:buFont typeface="Arial" panose="020B0604020202020204" pitchFamily="34" charset="0"/>
              <a:buChar char="•"/>
            </a:pPr>
            <a:r>
              <a:rPr kumimoji="0" lang="en-US" altLang="it-IT" sz="1300" b="0" i="0" u="none" strike="noStrike" cap="none" normalizeH="0" baseline="0">
                <a:ln>
                  <a:noFill/>
                </a:ln>
                <a:effectLst/>
              </a:rPr>
              <a:t>La soddisfazione complessiva dei clienti ha superato il </a:t>
            </a:r>
            <a:r>
              <a:rPr kumimoji="0" lang="en-US" altLang="it-IT" sz="1300" b="1" i="0" u="none" strike="noStrike" cap="none" normalizeH="0" baseline="0">
                <a:ln>
                  <a:noFill/>
                </a:ln>
                <a:effectLst/>
              </a:rPr>
              <a:t>90% nel 1991</a:t>
            </a:r>
            <a:endParaRPr kumimoji="0" lang="en-US" altLang="it-IT" sz="1300" b="0" i="0" u="none" strike="noStrike" cap="none" normalizeH="0" baseline="0">
              <a:ln>
                <a:noFill/>
              </a:ln>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9858" y="1683756"/>
            <a:ext cx="2336449" cy="2396359"/>
          </a:xfrm>
        </p:spPr>
        <p:txBody>
          <a:bodyPr anchor="b">
            <a:normAutofit/>
          </a:bodyPr>
          <a:lstStyle/>
          <a:p>
            <a:pPr algn="r"/>
            <a:r>
              <a:rPr lang="it-IT" sz="3200" b="1">
                <a:solidFill>
                  <a:srgbClr val="FFFFFF"/>
                </a:solidFill>
              </a:rPr>
              <a:t>Conclusioni</a:t>
            </a:r>
          </a:p>
        </p:txBody>
      </p:sp>
      <p:graphicFrame>
        <p:nvGraphicFramePr>
          <p:cNvPr id="12" name="Content Placeholder 2">
            <a:extLst>
              <a:ext uri="{FF2B5EF4-FFF2-40B4-BE49-F238E27FC236}">
                <a16:creationId xmlns:a16="http://schemas.microsoft.com/office/drawing/2014/main" id="{28168956-1518-8A84-72D5-A2BEF32F2CAD}"/>
              </a:ext>
            </a:extLst>
          </p:cNvPr>
          <p:cNvGraphicFramePr>
            <a:graphicFrameLocks noGrp="1"/>
          </p:cNvGraphicFramePr>
          <p:nvPr>
            <p:ph idx="1"/>
            <p:extLst>
              <p:ext uri="{D42A27DB-BD31-4B8C-83A1-F6EECF244321}">
                <p14:modId xmlns:p14="http://schemas.microsoft.com/office/powerpoint/2010/main" val="1289999902"/>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BE2B83-322E-B485-2403-23A8ED93077E}"/>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6A16A5-8079-A395-CB8B-CC53ACFDACC0}"/>
              </a:ext>
            </a:extLst>
          </p:cNvPr>
          <p:cNvSpPr>
            <a:spLocks noGrp="1"/>
          </p:cNvSpPr>
          <p:nvPr>
            <p:ph type="title"/>
          </p:nvPr>
        </p:nvSpPr>
        <p:spPr>
          <a:xfrm>
            <a:off x="350041" y="586855"/>
            <a:ext cx="2401025" cy="3387497"/>
          </a:xfrm>
        </p:spPr>
        <p:txBody>
          <a:bodyPr anchor="b">
            <a:normAutofit/>
          </a:bodyPr>
          <a:lstStyle/>
          <a:p>
            <a:pPr algn="r"/>
            <a:r>
              <a:rPr lang="it-IT" sz="2700" b="1">
                <a:solidFill>
                  <a:srgbClr val="FFFFFF"/>
                </a:solidFill>
              </a:rPr>
              <a:t>Il Contesto Competitivo e la Necessità di Cambiamento Declino e Minacce Giapponesi</a:t>
            </a:r>
          </a:p>
        </p:txBody>
      </p:sp>
      <p:sp>
        <p:nvSpPr>
          <p:cNvPr id="3" name="Content Placeholder 2">
            <a:extLst>
              <a:ext uri="{FF2B5EF4-FFF2-40B4-BE49-F238E27FC236}">
                <a16:creationId xmlns:a16="http://schemas.microsoft.com/office/drawing/2014/main" id="{6BF55701-2071-9480-71BE-301C0C72AC2A}"/>
              </a:ext>
            </a:extLst>
          </p:cNvPr>
          <p:cNvSpPr>
            <a:spLocks noGrp="1"/>
          </p:cNvSpPr>
          <p:nvPr>
            <p:ph idx="1"/>
          </p:nvPr>
        </p:nvSpPr>
        <p:spPr>
          <a:xfrm>
            <a:off x="3607694" y="649480"/>
            <a:ext cx="4916510" cy="5546047"/>
          </a:xfrm>
        </p:spPr>
        <p:txBody>
          <a:bodyPr anchor="ctr">
            <a:normAutofit/>
          </a:bodyPr>
          <a:lstStyle/>
          <a:p>
            <a:r>
              <a:rPr lang="it-IT" sz="1600" b="1"/>
              <a:t>Origini</a:t>
            </a:r>
            <a:r>
              <a:rPr lang="it-IT" sz="1600"/>
              <a:t>: La storia di Xerox risale al 1938, con l'invenzione dell'immagine xerografica da parte di Chester Carlson. L'azienda crebbe rapidamente negli anni '60, con ricavi passati da 37 milioni di dollari nel 1960 a 268 milioni di dollari nel 1965</a:t>
            </a:r>
          </a:p>
          <a:p>
            <a:endParaRPr lang="it-IT" sz="1600"/>
          </a:p>
          <a:p>
            <a:r>
              <a:rPr lang="it-IT" sz="1600" b="1"/>
              <a:t>Vulnerabilità</a:t>
            </a:r>
            <a:r>
              <a:rPr lang="it-IT" sz="1600"/>
              <a:t>: Tra la fine degli anni '60 e l'inizio degli anni '70, l'azienda si diversificò, ma l'aumento della complessità rallentò il processo decisionale, causando ritardi nello sviluppo dei prodotti.</a:t>
            </a:r>
          </a:p>
          <a:p>
            <a:endParaRPr lang="it-IT" sz="1600"/>
          </a:p>
          <a:p>
            <a:r>
              <a:rPr lang="it-IT" sz="1600" b="1"/>
              <a:t>La Minaccia Esterna</a:t>
            </a:r>
            <a:r>
              <a:rPr lang="it-IT" sz="1600"/>
              <a:t>: All'inizio degli anni '80, Xerox divenne vulnerabile alla forte concorrenza dei produttori giapponesi (come Ricoh, Canon e Sevin)</a:t>
            </a:r>
          </a:p>
          <a:p>
            <a:endParaRPr lang="it-IT" sz="1600"/>
          </a:p>
          <a:p>
            <a:r>
              <a:rPr lang="it-IT" sz="1600" b="1"/>
              <a:t>La crisi: </a:t>
            </a:r>
            <a:r>
              <a:rPr lang="it-IT" sz="1600"/>
              <a:t>La quota di mercato delle fotocopiatrici di Xerox crollò drasticamente dall'86% (1974) a solo il 17% (1984). I profitti diminuirono da $ 1,15 miliardi (1980) a $ 290 milioni (1984)</a:t>
            </a:r>
          </a:p>
        </p:txBody>
      </p:sp>
    </p:spTree>
    <p:extLst>
      <p:ext uri="{BB962C8B-B14F-4D97-AF65-F5344CB8AC3E}">
        <p14:creationId xmlns:p14="http://schemas.microsoft.com/office/powerpoint/2010/main" val="2437939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DFC110-8370-9D49-6478-D0FB56B276D7}"/>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Rectangle 3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AD8E8E6A-D75C-46ED-5DB2-21B35A8914EF}"/>
              </a:ext>
            </a:extLst>
          </p:cNvPr>
          <p:cNvSpPr txBox="1">
            <a:spLocks/>
          </p:cNvSpPr>
          <p:nvPr/>
        </p:nvSpPr>
        <p:spPr>
          <a:xfrm>
            <a:off x="350041" y="586855"/>
            <a:ext cx="2401025" cy="3387497"/>
          </a:xfrm>
          <a:prstGeom prst="rect">
            <a:avLst/>
          </a:prstGeom>
        </p:spPr>
        <p:txBody>
          <a:bodyPr vert="horz" lIns="91440" tIns="45720" rIns="91440" bIns="45720" rtlCol="0" anchor="b">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defTabSz="914400">
              <a:lnSpc>
                <a:spcPct val="90000"/>
              </a:lnSpc>
              <a:spcAft>
                <a:spcPts val="600"/>
              </a:spcAft>
            </a:pPr>
            <a:r>
              <a:rPr lang="en-US" sz="2700" b="1" kern="1200">
                <a:solidFill>
                  <a:srgbClr val="FFFFFF"/>
                </a:solidFill>
                <a:latin typeface="+mj-lt"/>
                <a:ea typeface="+mj-ea"/>
                <a:cs typeface="+mj-cs"/>
              </a:rPr>
              <a:t>La Risposta: Leadership Through Quality </a:t>
            </a:r>
          </a:p>
          <a:p>
            <a:pPr algn="r" defTabSz="914400">
              <a:lnSpc>
                <a:spcPct val="90000"/>
              </a:lnSpc>
              <a:spcAft>
                <a:spcPts val="600"/>
              </a:spcAft>
            </a:pPr>
            <a:r>
              <a:rPr lang="en-US" sz="2700" b="1" kern="1200">
                <a:solidFill>
                  <a:srgbClr val="FFFFFF"/>
                </a:solidFill>
                <a:latin typeface="+mj-lt"/>
                <a:ea typeface="+mj-ea"/>
                <a:cs typeface="+mj-cs"/>
              </a:rPr>
              <a:t>L'Adozione del Benchmarking Sistematico (1979)</a:t>
            </a:r>
          </a:p>
        </p:txBody>
      </p:sp>
      <p:sp>
        <p:nvSpPr>
          <p:cNvPr id="3" name="Content Placeholder 2">
            <a:extLst>
              <a:ext uri="{FF2B5EF4-FFF2-40B4-BE49-F238E27FC236}">
                <a16:creationId xmlns:a16="http://schemas.microsoft.com/office/drawing/2014/main" id="{B0A7D093-6997-1FCB-7B1D-48CFB61F0015}"/>
              </a:ext>
            </a:extLst>
          </p:cNvPr>
          <p:cNvSpPr>
            <a:spLocks noGrp="1"/>
          </p:cNvSpPr>
          <p:nvPr>
            <p:ph idx="1"/>
          </p:nvPr>
        </p:nvSpPr>
        <p:spPr>
          <a:xfrm>
            <a:off x="3607694" y="649480"/>
            <a:ext cx="4916510" cy="5546047"/>
          </a:xfrm>
        </p:spPr>
        <p:txBody>
          <a:bodyPr vert="horz" lIns="91440" tIns="45720" rIns="91440" bIns="45720" rtlCol="0" anchor="ctr">
            <a:normAutofit/>
          </a:bodyPr>
          <a:lstStyle/>
          <a:p>
            <a:pPr indent="-228600" defTabSz="914400"/>
            <a:r>
              <a:rPr lang="en-US" sz="1700" b="1"/>
              <a:t>Inizio del Benchmarking: </a:t>
            </a:r>
            <a:r>
              <a:rPr lang="en-US" sz="1700"/>
              <a:t>Xerox iniziò il benchmarking nel 1979, partendo dall'unità di produzione di fotocopiatrici per valutare i costi di produzione</a:t>
            </a:r>
          </a:p>
          <a:p>
            <a:pPr indent="-228600" defTabSz="914400"/>
            <a:r>
              <a:rPr lang="en-US" sz="1700" b="1"/>
              <a:t>La Leadership</a:t>
            </a:r>
            <a:r>
              <a:rPr lang="en-US" sz="1700"/>
              <a:t>: Nel 1982, David T. Kearns assunse la carica di CEO e lanciò il programma "Leadership Through Quality", ponendo l'accento sulla riduzione dei costi di produzione e sul controllo della qualità.</a:t>
            </a:r>
          </a:p>
          <a:p>
            <a:pPr indent="-228600" defTabSz="914400"/>
            <a:r>
              <a:rPr lang="en-US" sz="1700" b="1"/>
              <a:t>Focus Iniziale: </a:t>
            </a:r>
            <a:r>
              <a:rPr lang="en-US" sz="1700"/>
              <a:t>Xerox studiò per la prima volta la sua affiliata giapponese, Fuji-Xerox, e successivamente Canon, Minolta e Toyota. I costi giapponesi divennero l'obiettivo per Xerox</a:t>
            </a:r>
          </a:p>
          <a:p>
            <a:pPr indent="-228600" defTabSz="914400"/>
            <a:r>
              <a:rPr lang="en-US" sz="1700" b="1"/>
              <a:t>Obiettivo dichiarato: </a:t>
            </a:r>
            <a:r>
              <a:rPr lang="en-US" sz="1700"/>
              <a:t>L'obiettivo di Xerox era raggiungere la superiorità in qualità, affidabilità del prodotto e costo.</a:t>
            </a:r>
          </a:p>
        </p:txBody>
      </p:sp>
    </p:spTree>
    <p:extLst>
      <p:ext uri="{BB962C8B-B14F-4D97-AF65-F5344CB8AC3E}">
        <p14:creationId xmlns:p14="http://schemas.microsoft.com/office/powerpoint/2010/main" val="1481391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vert="horz" lIns="91440" tIns="45720" rIns="91440" bIns="45720" rtlCol="0" anchor="b">
            <a:normAutofit/>
          </a:bodyPr>
          <a:lstStyle/>
          <a:p>
            <a:pPr algn="r"/>
            <a:r>
              <a:rPr lang="it-IT" sz="2500" b="1">
                <a:solidFill>
                  <a:srgbClr val="FFFFFF"/>
                </a:solidFill>
              </a:rPr>
              <a:t>La Risposta: Il Modello Xerox</a:t>
            </a:r>
            <a:r>
              <a:rPr lang="it-IT" sz="2500">
                <a:solidFill>
                  <a:srgbClr val="FFFFFF"/>
                </a:solidFill>
              </a:rPr>
              <a:t>: L'azienda sviluppò la propria metodologia, categorizzata in cinque stadi</a:t>
            </a:r>
            <a:br>
              <a:rPr lang="it-IT" sz="2500">
                <a:solidFill>
                  <a:srgbClr val="FFFFFF"/>
                </a:solidFill>
              </a:rPr>
            </a:br>
            <a:endParaRPr lang="it-IT" sz="2500" b="1">
              <a:solidFill>
                <a:srgbClr val="FFFFFF"/>
              </a:solidFill>
            </a:endParaRPr>
          </a:p>
        </p:txBody>
      </p:sp>
      <p:sp>
        <p:nvSpPr>
          <p:cNvPr id="3" name="Content Placeholder 2"/>
          <p:cNvSpPr>
            <a:spLocks noGrp="1"/>
          </p:cNvSpPr>
          <p:nvPr>
            <p:ph idx="1"/>
          </p:nvPr>
        </p:nvSpPr>
        <p:spPr>
          <a:xfrm>
            <a:off x="3607694" y="649480"/>
            <a:ext cx="4916510" cy="5546047"/>
          </a:xfrm>
        </p:spPr>
        <p:txBody>
          <a:bodyPr anchor="ctr">
            <a:normAutofit/>
          </a:bodyPr>
          <a:lstStyle/>
          <a:p>
            <a:r>
              <a:rPr lang="it-IT" sz="1700">
                <a:latin typeface="+mj-lt"/>
                <a:ea typeface="+mj-ea"/>
                <a:cs typeface="+mj-cs"/>
              </a:rPr>
              <a:t>Identificazione processi critici</a:t>
            </a:r>
          </a:p>
          <a:p>
            <a:r>
              <a:rPr lang="it-IT" sz="1700">
                <a:latin typeface="+mj-lt"/>
                <a:ea typeface="+mj-ea"/>
                <a:cs typeface="+mj-cs"/>
              </a:rPr>
              <a:t>Raccolta dati da Xerox e concorrenti</a:t>
            </a:r>
          </a:p>
          <a:p>
            <a:r>
              <a:rPr lang="it-IT" sz="1700">
                <a:latin typeface="+mj-lt"/>
                <a:ea typeface="+mj-ea"/>
                <a:cs typeface="+mj-cs"/>
              </a:rPr>
              <a:t>Gap Analysis</a:t>
            </a:r>
          </a:p>
          <a:p>
            <a:r>
              <a:rPr lang="it-IT" sz="1700">
                <a:latin typeface="+mj-lt"/>
                <a:ea typeface="+mj-ea"/>
                <a:cs typeface="+mj-cs"/>
              </a:rPr>
              <a:t>Definizione piani di miglioramento</a:t>
            </a:r>
          </a:p>
          <a:p>
            <a:r>
              <a:rPr lang="it-IT" sz="1700">
                <a:latin typeface="+mj-lt"/>
                <a:ea typeface="+mj-ea"/>
                <a:cs typeface="+mj-cs"/>
              </a:rPr>
              <a:t>Implementazione e monitoraggio continuo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4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9">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82344"/>
            <a:ext cx="9143997"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1">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6086475"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3">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9143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4785" y="5490971"/>
            <a:ext cx="5221554" cy="1159200"/>
          </a:xfrm>
        </p:spPr>
        <p:txBody>
          <a:bodyPr vert="horz" lIns="91440" tIns="45720" rIns="91440" bIns="45720" rtlCol="0" anchor="ctr">
            <a:normAutofit/>
          </a:bodyPr>
          <a:lstStyle/>
          <a:p>
            <a:pPr defTabSz="914400"/>
            <a:r>
              <a:rPr lang="en-US" sz="3500" b="1" kern="1200">
                <a:solidFill>
                  <a:srgbClr val="FFFFFF"/>
                </a:solidFill>
                <a:latin typeface="+mj-lt"/>
                <a:ea typeface="+mj-ea"/>
                <a:cs typeface="+mj-cs"/>
              </a:rPr>
              <a:t>Alcuni risultati</a:t>
            </a:r>
            <a:br>
              <a:rPr lang="en-US" sz="3500" b="1" kern="1200">
                <a:solidFill>
                  <a:srgbClr val="FFFFFF"/>
                </a:solidFill>
                <a:latin typeface="+mj-lt"/>
                <a:ea typeface="+mj-ea"/>
                <a:cs typeface="+mj-cs"/>
              </a:rPr>
            </a:br>
            <a:r>
              <a:rPr lang="en-US" sz="3500" b="1" kern="1200">
                <a:solidFill>
                  <a:srgbClr val="FFFFFF"/>
                </a:solidFill>
                <a:latin typeface="+mj-lt"/>
                <a:ea typeface="+mj-ea"/>
                <a:cs typeface="+mj-cs"/>
              </a:rPr>
              <a:t>Gap di Time-to-Market</a:t>
            </a:r>
          </a:p>
        </p:txBody>
      </p:sp>
      <p:pic>
        <p:nvPicPr>
          <p:cNvPr id="3" name="Picture 2" descr="tm_gap.png"/>
          <p:cNvPicPr>
            <a:picLocks noChangeAspect="1"/>
          </p:cNvPicPr>
          <p:nvPr/>
        </p:nvPicPr>
        <p:blipFill>
          <a:blip r:embed="rId2"/>
          <a:stretch>
            <a:fillRect/>
          </a:stretch>
        </p:blipFill>
        <p:spPr>
          <a:xfrm>
            <a:off x="1103541" y="390832"/>
            <a:ext cx="7006381" cy="451911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4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82344"/>
            <a:ext cx="9143997"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6086475"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9143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4785" y="5490971"/>
            <a:ext cx="5221554" cy="1159200"/>
          </a:xfrm>
        </p:spPr>
        <p:txBody>
          <a:bodyPr vert="horz" lIns="91440" tIns="45720" rIns="91440" bIns="45720" rtlCol="0" anchor="ctr">
            <a:normAutofit/>
          </a:bodyPr>
          <a:lstStyle/>
          <a:p>
            <a:pPr defTabSz="914400"/>
            <a:r>
              <a:rPr lang="en-US" sz="2500" b="1" kern="1200">
                <a:solidFill>
                  <a:srgbClr val="FFFFFF"/>
                </a:solidFill>
                <a:latin typeface="+mj-lt"/>
                <a:ea typeface="+mj-ea"/>
                <a:cs typeface="+mj-cs"/>
              </a:rPr>
              <a:t>Alcuni Risultati</a:t>
            </a:r>
            <a:br>
              <a:rPr lang="en-US" sz="2500" b="1" kern="1200">
                <a:solidFill>
                  <a:srgbClr val="FFFFFF"/>
                </a:solidFill>
                <a:latin typeface="+mj-lt"/>
                <a:ea typeface="+mj-ea"/>
                <a:cs typeface="+mj-cs"/>
              </a:rPr>
            </a:br>
            <a:r>
              <a:rPr lang="en-US" sz="2500" b="1" kern="1200">
                <a:solidFill>
                  <a:srgbClr val="FFFFFF"/>
                </a:solidFill>
                <a:latin typeface="+mj-lt"/>
                <a:ea typeface="+mj-ea"/>
                <a:cs typeface="+mj-cs"/>
              </a:rPr>
              <a:t>Confronto dei costi di progettazione</a:t>
            </a:r>
          </a:p>
        </p:txBody>
      </p:sp>
      <p:pic>
        <p:nvPicPr>
          <p:cNvPr id="3" name="Picture 2" descr="design_costs.png"/>
          <p:cNvPicPr>
            <a:picLocks noChangeAspect="1"/>
          </p:cNvPicPr>
          <p:nvPr/>
        </p:nvPicPr>
        <p:blipFill>
          <a:blip r:embed="rId2"/>
          <a:stretch>
            <a:fillRect/>
          </a:stretch>
        </p:blipFill>
        <p:spPr>
          <a:xfrm>
            <a:off x="1048373" y="390832"/>
            <a:ext cx="7116718" cy="451911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4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82344"/>
            <a:ext cx="9143997"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6086475"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5282344"/>
            <a:ext cx="9143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4785" y="5490971"/>
            <a:ext cx="5221554" cy="1159200"/>
          </a:xfrm>
        </p:spPr>
        <p:txBody>
          <a:bodyPr vert="horz" lIns="91440" tIns="45720" rIns="91440" bIns="45720" rtlCol="0" anchor="ctr">
            <a:normAutofit/>
          </a:bodyPr>
          <a:lstStyle/>
          <a:p>
            <a:pPr defTabSz="914400"/>
            <a:r>
              <a:rPr lang="en-US" sz="3000" b="1" kern="1200">
                <a:solidFill>
                  <a:srgbClr val="FFFFFF"/>
                </a:solidFill>
                <a:latin typeface="+mj-lt"/>
                <a:ea typeface="+mj-ea"/>
                <a:cs typeface="+mj-cs"/>
              </a:rPr>
              <a:t>Alcuni Risultati </a:t>
            </a:r>
            <a:br>
              <a:rPr lang="en-US" sz="3000" b="1" kern="1200">
                <a:solidFill>
                  <a:srgbClr val="FFFFFF"/>
                </a:solidFill>
                <a:latin typeface="+mj-lt"/>
                <a:ea typeface="+mj-ea"/>
                <a:cs typeface="+mj-cs"/>
              </a:rPr>
            </a:br>
            <a:r>
              <a:rPr lang="en-US" sz="3000" b="1" kern="1200">
                <a:solidFill>
                  <a:srgbClr val="FFFFFF"/>
                </a:solidFill>
                <a:latin typeface="+mj-lt"/>
                <a:ea typeface="+mj-ea"/>
                <a:cs typeface="+mj-cs"/>
              </a:rPr>
              <a:t>Revisioni di design – Confronto</a:t>
            </a:r>
          </a:p>
        </p:txBody>
      </p:sp>
      <p:pic>
        <p:nvPicPr>
          <p:cNvPr id="3" name="Picture 2" descr="design_revisions.png"/>
          <p:cNvPicPr>
            <a:picLocks noChangeAspect="1"/>
          </p:cNvPicPr>
          <p:nvPr/>
        </p:nvPicPr>
        <p:blipFill>
          <a:blip r:embed="rId2"/>
          <a:stretch>
            <a:fillRect/>
          </a:stretch>
        </p:blipFill>
        <p:spPr>
          <a:xfrm>
            <a:off x="1103541" y="390832"/>
            <a:ext cx="7006381" cy="451911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it-IT" sz="3500" b="1">
                <a:solidFill>
                  <a:srgbClr val="FFFFFF"/>
                </a:solidFill>
              </a:rPr>
              <a:t>Numeri chiave individuati</a:t>
            </a:r>
          </a:p>
        </p:txBody>
      </p:sp>
      <p:sp>
        <p:nvSpPr>
          <p:cNvPr id="3" name="Content Placeholder 2"/>
          <p:cNvSpPr>
            <a:spLocks noGrp="1"/>
          </p:cNvSpPr>
          <p:nvPr>
            <p:ph idx="1"/>
          </p:nvPr>
        </p:nvSpPr>
        <p:spPr>
          <a:xfrm>
            <a:off x="3607694" y="649480"/>
            <a:ext cx="4916510" cy="5546047"/>
          </a:xfrm>
        </p:spPr>
        <p:txBody>
          <a:bodyPr anchor="ctr">
            <a:normAutofit/>
          </a:bodyPr>
          <a:lstStyle/>
          <a:p>
            <a:r>
              <a:rPr lang="it-IT" sz="1700" b="1"/>
              <a:t>Conclusioni</a:t>
            </a:r>
          </a:p>
          <a:p>
            <a:pPr lvl="1">
              <a:buFont typeface="Courier New" panose="02070309020205020404" pitchFamily="49" charset="0"/>
              <a:buChar char="o"/>
            </a:pPr>
            <a:r>
              <a:rPr lang="it-IT" sz="1700"/>
              <a:t>Xerox richiedeva 5× più ingegneri</a:t>
            </a:r>
          </a:p>
          <a:p>
            <a:pPr lvl="1">
              <a:buFont typeface="Courier New" panose="02070309020205020404" pitchFamily="49" charset="0"/>
              <a:buChar char="o"/>
            </a:pPr>
            <a:r>
              <a:rPr lang="it-IT" sz="1700"/>
              <a:t>4× più modifiche di design</a:t>
            </a:r>
          </a:p>
          <a:p>
            <a:pPr lvl="1">
              <a:buFont typeface="Courier New" panose="02070309020205020404" pitchFamily="49" charset="0"/>
              <a:buChar char="o"/>
            </a:pPr>
            <a:r>
              <a:rPr lang="it-IT" sz="1700"/>
              <a:t>3× il costo di progettazione</a:t>
            </a:r>
          </a:p>
          <a:p>
            <a:pPr lvl="1">
              <a:buFont typeface="Courier New" panose="02070309020205020404" pitchFamily="49" charset="0"/>
              <a:buChar char="o"/>
            </a:pPr>
            <a:r>
              <a:rPr lang="it-IT" sz="1700"/>
              <a:t>Time-to-market +50% rispetto ai concorrenti</a:t>
            </a:r>
          </a:p>
          <a:p>
            <a:endParaRPr lang="it-IT" sz="1700" b="1"/>
          </a:p>
          <a:p>
            <a:r>
              <a:rPr lang="it-IT" sz="1700" b="1"/>
              <a:t>Target di Crescita:</a:t>
            </a:r>
            <a:r>
              <a:rPr lang="it-IT" sz="1700"/>
              <a:t> Per recuperare il ritardo, Xerox avrebbe avuto bisogno di un tasso di crescita della produttività annuale del </a:t>
            </a:r>
            <a:r>
              <a:rPr lang="it-IT" sz="1700" b="1"/>
              <a:t>18% per cinque anni consecutivi</a:t>
            </a:r>
            <a:endParaRPr lang="it-IT" sz="17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F76140-54B2-559B-BB93-D4CB1AF6CF4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E07F4D-D4C0-5CC2-0424-A7D8BCD262B5}"/>
              </a:ext>
            </a:extLst>
          </p:cNvPr>
          <p:cNvSpPr>
            <a:spLocks noGrp="1"/>
          </p:cNvSpPr>
          <p:nvPr>
            <p:ph type="title"/>
          </p:nvPr>
        </p:nvSpPr>
        <p:spPr>
          <a:xfrm>
            <a:off x="350041" y="586855"/>
            <a:ext cx="2401025" cy="3387497"/>
          </a:xfrm>
        </p:spPr>
        <p:txBody>
          <a:bodyPr anchor="b">
            <a:normAutofit/>
          </a:bodyPr>
          <a:lstStyle/>
          <a:p>
            <a:pPr algn="r"/>
            <a:r>
              <a:rPr lang="it-IT" sz="3500" b="1">
                <a:solidFill>
                  <a:srgbClr val="FFFFFF"/>
                </a:solidFill>
              </a:rPr>
              <a:t>Le Azioni Intraprese (Focus su Acquisti e Processo)</a:t>
            </a:r>
          </a:p>
        </p:txBody>
      </p:sp>
      <p:sp>
        <p:nvSpPr>
          <p:cNvPr id="3" name="Content Placeholder 2">
            <a:extLst>
              <a:ext uri="{FF2B5EF4-FFF2-40B4-BE49-F238E27FC236}">
                <a16:creationId xmlns:a16="http://schemas.microsoft.com/office/drawing/2014/main" id="{03D3B1A4-9BA3-6444-7838-14A7C0205427}"/>
              </a:ext>
            </a:extLst>
          </p:cNvPr>
          <p:cNvSpPr>
            <a:spLocks noGrp="1"/>
          </p:cNvSpPr>
          <p:nvPr>
            <p:ph idx="1"/>
          </p:nvPr>
        </p:nvSpPr>
        <p:spPr>
          <a:xfrm>
            <a:off x="3607694" y="649480"/>
            <a:ext cx="4916510" cy="5546047"/>
          </a:xfrm>
        </p:spPr>
        <p:txBody>
          <a:bodyPr anchor="ctr">
            <a:normAutofit/>
          </a:bodyPr>
          <a:lstStyle/>
          <a:p>
            <a:pPr lvl="0" defTabSz="914400" eaLnBrk="0" fontAlgn="base" hangingPunct="0">
              <a:spcBef>
                <a:spcPct val="0"/>
              </a:spcBef>
              <a:spcAft>
                <a:spcPts val="600"/>
              </a:spcAft>
              <a:buFont typeface="Wingdings" panose="05000000000000000000" pitchFamily="2" charset="2"/>
              <a:buChar char="§"/>
            </a:pPr>
            <a:r>
              <a:rPr lang="it-IT" altLang="it-IT" sz="1700" b="1">
                <a:latin typeface="Arial" panose="020B0604020202020204" pitchFamily="34" charset="0"/>
              </a:rPr>
              <a:t>Riduzione della Base Fornitori:</a:t>
            </a:r>
            <a:r>
              <a:rPr lang="it-IT" altLang="it-IT" sz="1700">
                <a:latin typeface="Arial" panose="020B0604020202020204" pitchFamily="34" charset="0"/>
              </a:rPr>
              <a:t> Il numero di fornitori fu tagliato da oltre 5.000 all'inizio degli anni '80 a </a:t>
            </a:r>
            <a:r>
              <a:rPr lang="it-IT" altLang="it-IT" sz="1700" b="1">
                <a:latin typeface="Arial" panose="020B0604020202020204" pitchFamily="34" charset="0"/>
              </a:rPr>
              <a:t>420</a:t>
            </a:r>
          </a:p>
          <a:p>
            <a:pPr lvl="0" defTabSz="914400" eaLnBrk="0" fontAlgn="base" hangingPunct="0">
              <a:spcBef>
                <a:spcPct val="0"/>
              </a:spcBef>
              <a:spcAft>
                <a:spcPts val="600"/>
              </a:spcAft>
              <a:buFont typeface="Wingdings" panose="05000000000000000000" pitchFamily="2" charset="2"/>
              <a:buChar char="§"/>
            </a:pPr>
            <a:r>
              <a:rPr lang="it-IT" altLang="it-IT" sz="1700" b="1">
                <a:latin typeface="Arial" panose="020B0604020202020204" pitchFamily="34" charset="0"/>
              </a:rPr>
              <a:t>Riduzione dei Difetti:</a:t>
            </a:r>
            <a:r>
              <a:rPr lang="it-IT" altLang="it-IT" sz="1700">
                <a:latin typeface="Arial" panose="020B0604020202020204" pitchFamily="34" charset="0"/>
              </a:rPr>
              <a:t> I componenti difettosi furono ridotti da circa 10.000 parti per milione (1980) a </a:t>
            </a:r>
            <a:r>
              <a:rPr lang="it-IT" altLang="it-IT" sz="1700" b="1">
                <a:latin typeface="Arial" panose="020B0604020202020204" pitchFamily="34" charset="0"/>
              </a:rPr>
              <a:t>225</a:t>
            </a:r>
            <a:r>
              <a:rPr lang="it-IT" altLang="it-IT" sz="1700">
                <a:latin typeface="Arial" panose="020B0604020202020204" pitchFamily="34" charset="0"/>
              </a:rPr>
              <a:t>.</a:t>
            </a:r>
          </a:p>
          <a:p>
            <a:pPr lvl="0" defTabSz="914400" eaLnBrk="0" fontAlgn="base" hangingPunct="0">
              <a:spcBef>
                <a:spcPct val="0"/>
              </a:spcBef>
              <a:spcAft>
                <a:spcPts val="600"/>
              </a:spcAft>
              <a:buFont typeface="Wingdings" panose="05000000000000000000" pitchFamily="2" charset="2"/>
              <a:buChar char="§"/>
            </a:pPr>
            <a:r>
              <a:rPr lang="it-IT" altLang="it-IT" sz="1700" b="1">
                <a:latin typeface="Arial" panose="020B0604020202020204" pitchFamily="34" charset="0"/>
              </a:rPr>
              <a:t>Riduzione dei Controlli:</a:t>
            </a:r>
            <a:r>
              <a:rPr lang="it-IT" altLang="it-IT" sz="1700">
                <a:latin typeface="Arial" panose="020B0604020202020204" pitchFamily="34" charset="0"/>
              </a:rPr>
              <a:t> Il </a:t>
            </a:r>
            <a:r>
              <a:rPr lang="it-IT" altLang="it-IT" sz="1700" b="1">
                <a:latin typeface="Arial" panose="020B0604020202020204" pitchFamily="34" charset="0"/>
              </a:rPr>
              <a:t>95%</a:t>
            </a:r>
            <a:r>
              <a:rPr lang="it-IT" altLang="it-IT" sz="1700">
                <a:latin typeface="Arial" panose="020B0604020202020204" pitchFamily="34" charset="0"/>
              </a:rPr>
              <a:t> delle parti fornite non necessita più di ispezione.</a:t>
            </a:r>
          </a:p>
          <a:p>
            <a:pPr lvl="0" defTabSz="914400" eaLnBrk="0" fontAlgn="base" hangingPunct="0">
              <a:spcBef>
                <a:spcPct val="0"/>
              </a:spcBef>
              <a:spcAft>
                <a:spcPts val="600"/>
              </a:spcAft>
              <a:buFont typeface="Wingdings" panose="05000000000000000000" pitchFamily="2" charset="2"/>
              <a:buChar char="§"/>
            </a:pPr>
            <a:r>
              <a:rPr lang="it-IT" altLang="it-IT" sz="1700" b="1">
                <a:latin typeface="Arial" panose="020B0604020202020204" pitchFamily="34" charset="0"/>
              </a:rPr>
              <a:t>Costi di Acquisto:</a:t>
            </a:r>
            <a:r>
              <a:rPr lang="it-IT" altLang="it-IT" sz="1700">
                <a:latin typeface="Arial" panose="020B0604020202020204" pitchFamily="34" charset="0"/>
              </a:rPr>
              <a:t> Il costo delle parti acquistate fu </a:t>
            </a:r>
            <a:r>
              <a:rPr lang="it-IT" altLang="it-IT" sz="1700" b="1">
                <a:latin typeface="Arial" panose="020B0604020202020204" pitchFamily="34" charset="0"/>
              </a:rPr>
              <a:t>ridotto del 45%</a:t>
            </a:r>
            <a:r>
              <a:rPr lang="it-IT" altLang="it-IT" sz="1700">
                <a:latin typeface="Arial" panose="020B0604020202020204" pitchFamily="34" charset="0"/>
              </a:rPr>
              <a:t>.</a:t>
            </a:r>
          </a:p>
          <a:p>
            <a:pPr lvl="0" defTabSz="914400" eaLnBrk="0" fontAlgn="base" hangingPunct="0">
              <a:spcBef>
                <a:spcPct val="0"/>
              </a:spcBef>
              <a:spcAft>
                <a:spcPts val="600"/>
              </a:spcAft>
              <a:buFont typeface="Wingdings" panose="05000000000000000000" pitchFamily="2" charset="2"/>
              <a:buChar char="§"/>
            </a:pPr>
            <a:r>
              <a:rPr lang="it-IT" altLang="it-IT" sz="1700" b="1">
                <a:latin typeface="Arial" panose="020B0604020202020204" pitchFamily="34" charset="0"/>
              </a:rPr>
              <a:t>Tempi di Consegna (Lead Time):</a:t>
            </a:r>
            <a:r>
              <a:rPr lang="it-IT" altLang="it-IT" sz="1700">
                <a:latin typeface="Arial" panose="020B0604020202020204" pitchFamily="34" charset="0"/>
              </a:rPr>
              <a:t> Il tempo di consegna dei componenti fu abbassato da 39 settimane (1980) a </a:t>
            </a:r>
            <a:r>
              <a:rPr lang="it-IT" altLang="it-IT" sz="1700" b="1">
                <a:latin typeface="Arial" panose="020B0604020202020204" pitchFamily="34" charset="0"/>
              </a:rPr>
              <a:t>otto settimane</a:t>
            </a:r>
            <a:r>
              <a:rPr lang="it-IT" altLang="it-IT" sz="1700">
                <a:latin typeface="Arial" panose="020B0604020202020204" pitchFamily="34" charset="0"/>
              </a:rPr>
              <a:t>.</a:t>
            </a:r>
          </a:p>
          <a:p>
            <a:pPr lvl="0" defTabSz="914400" eaLnBrk="0" fontAlgn="base" hangingPunct="0">
              <a:spcBef>
                <a:spcPct val="0"/>
              </a:spcBef>
              <a:spcAft>
                <a:spcPts val="600"/>
              </a:spcAft>
              <a:buFont typeface="Wingdings" panose="05000000000000000000" pitchFamily="2" charset="2"/>
              <a:buChar char="§"/>
            </a:pPr>
            <a:r>
              <a:rPr lang="it-IT" altLang="it-IT" sz="1700" b="1">
                <a:latin typeface="Arial" panose="020B0604020202020204" pitchFamily="34" charset="0"/>
              </a:rPr>
              <a:t>Comunicazione:</a:t>
            </a:r>
            <a:r>
              <a:rPr lang="it-IT" altLang="it-IT" sz="1700">
                <a:latin typeface="Arial" panose="020B0604020202020204" pitchFamily="34" charset="0"/>
              </a:rPr>
              <a:t> Dopo aver stabilito e incorporato un nuovo </a:t>
            </a:r>
            <a:r>
              <a:rPr lang="it-IT" altLang="it-IT" sz="1700" i="1">
                <a:latin typeface="Arial" panose="020B0604020202020204" pitchFamily="34" charset="0"/>
              </a:rPr>
              <a:t>benchmark</a:t>
            </a:r>
            <a:r>
              <a:rPr lang="it-IT" altLang="it-IT" sz="1700">
                <a:latin typeface="Arial" panose="020B0604020202020204" pitchFamily="34" charset="0"/>
              </a:rPr>
              <a:t> nella strategia futura, questo veniva comunicato al resto dell'organizzazione</a:t>
            </a:r>
          </a:p>
        </p:txBody>
      </p:sp>
    </p:spTree>
    <p:extLst>
      <p:ext uri="{BB962C8B-B14F-4D97-AF65-F5344CB8AC3E}">
        <p14:creationId xmlns:p14="http://schemas.microsoft.com/office/powerpoint/2010/main" val="345220766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46</TotalTime>
  <Words>712</Words>
  <Application>Microsoft Office PowerPoint</Application>
  <PresentationFormat>Presentazione su schermo (4:3)</PresentationFormat>
  <Paragraphs>58</Paragraphs>
  <Slides>11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11</vt:i4>
      </vt:variant>
    </vt:vector>
  </HeadingPairs>
  <TitlesOfParts>
    <vt:vector size="17" baseType="lpstr">
      <vt:lpstr>Aptos</vt:lpstr>
      <vt:lpstr>Aptos Display</vt:lpstr>
      <vt:lpstr>Arial</vt:lpstr>
      <vt:lpstr>Courier New</vt:lpstr>
      <vt:lpstr>Wingdings</vt:lpstr>
      <vt:lpstr>Tema di Office</vt:lpstr>
      <vt:lpstr>Il Benchmarking come Leva Strategica: Il Caso Xerox </vt:lpstr>
      <vt:lpstr>Il Contesto Competitivo e la Necessità di Cambiamento Declino e Minacce Giapponesi</vt:lpstr>
      <vt:lpstr>Presentazione standard di PowerPoint</vt:lpstr>
      <vt:lpstr>La Risposta: Il Modello Xerox: L'azienda sviluppò la propria metodologia, categorizzata in cinque stadi </vt:lpstr>
      <vt:lpstr>Alcuni risultati Gap di Time-to-Market</vt:lpstr>
      <vt:lpstr>Alcuni Risultati Confronto dei costi di progettazione</vt:lpstr>
      <vt:lpstr>Alcuni Risultati  Revisioni di design – Confronto</vt:lpstr>
      <vt:lpstr>Numeri chiave individuati</vt:lpstr>
      <vt:lpstr>Le Azioni Intraprese (Focus su Acquisti e Processo)</vt:lpstr>
      <vt:lpstr>Risultati ottenuti</vt:lpstr>
      <vt:lpstr>Conclusioni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Roberto Cannata</dc:creator>
  <cp:keywords/>
  <dc:description>generated using python-pptx</dc:description>
  <cp:lastModifiedBy>CANNATA ROBERTO</cp:lastModifiedBy>
  <cp:revision>5</cp:revision>
  <dcterms:created xsi:type="dcterms:W3CDTF">2013-01-27T09:14:16Z</dcterms:created>
  <dcterms:modified xsi:type="dcterms:W3CDTF">2025-12-01T14:01:20Z</dcterms:modified>
  <cp:category/>
</cp:coreProperties>
</file>