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431" r:id="rId3"/>
    <p:sldId id="433" r:id="rId4"/>
    <p:sldId id="434" r:id="rId5"/>
    <p:sldId id="435" r:id="rId6"/>
    <p:sldId id="436" r:id="rId7"/>
    <p:sldId id="425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</p:sldIdLst>
  <p:sldSz cx="12192000" cy="6858000"/>
  <p:notesSz cx="6858000" cy="9144000"/>
  <p:custDataLst>
    <p:tags r:id="rId1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7C86CB0B-91E4-46BF-9667-402350DCE337}">
          <p14:sldIdLst>
            <p14:sldId id="257"/>
            <p14:sldId id="431"/>
            <p14:sldId id="433"/>
            <p14:sldId id="434"/>
            <p14:sldId id="435"/>
            <p14:sldId id="436"/>
            <p14:sldId id="42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9659" autoAdjust="0"/>
  </p:normalViewPr>
  <p:slideViewPr>
    <p:cSldViewPr snapToGrid="0">
      <p:cViewPr varScale="1">
        <p:scale>
          <a:sx n="66" d="100"/>
          <a:sy n="66" d="100"/>
        </p:scale>
        <p:origin x="6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961E6D8-7933-E92B-3E1F-D0897ED6E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EDE4D3-A6E4-EA30-04D9-CBDAD5A34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1AFD-08B7-403F-85BE-6ED0D3FBEB71}" type="datetimeFigureOut">
              <a:rPr lang="it-IT" smtClean="0"/>
              <a:t>23/11/2025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FC889E-4E4D-2F32-223D-54E38A05B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24A04A-6EE8-3767-FC57-DDE46B132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B6F7-0089-4E01-869B-3B49D2368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5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3D05-8067-4611-8B94-CE50F365D61A}" type="datetimeFigureOut">
              <a:rPr lang="it-IT" smtClean="0"/>
              <a:t>23/11/2025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6409-2579-49AF-964C-5DBD5C1DE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90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15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CF6FB-1F6E-63DA-F4B9-DFDD94C2D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2C6DE7-F0D9-3879-23C7-CB10E0A72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9D6A7D-9678-DA39-A3A4-E7E22FA0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200" y="6356350"/>
            <a:ext cx="8870949" cy="365125"/>
          </a:xfrm>
        </p:spPr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64A267-958E-4C00-8730-34D6C0A8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8" y="6356350"/>
            <a:ext cx="2152651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8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29279-DC48-D4D2-2750-A35F31FE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4E4194-74CD-3840-324D-458877E64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DED0FE-EF82-3607-34A1-603CE2F7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D34236-0584-20B1-DE03-8484786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6EFFE7-DB67-FB44-15CE-1522D943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4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5B404E-5E63-D2B0-B4ED-2B3D4557E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BA54F2-45CF-787A-DEAA-B67C654A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B1F606-483B-C867-F141-D91C16BA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84D75-F2B9-8A82-D239-83442686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4A8C8D-F900-C0A4-EE62-DA4114B2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254E5-2D79-653D-9112-2159C805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A57F7E-BE30-BD60-70CA-47E030FE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95D9A7-BB47-C964-A786-17A8130B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D27A9A-FAA8-78FB-A56E-A964FC9A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60D7F-7640-67A6-ACFF-68524D7B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1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03E51-93A6-A4F9-492E-A705A7BC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D27254-6690-DBAF-78E3-22CE9BE3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6B226-5EBE-64C0-5B75-BBADB3A3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FE4B5-9BC8-5015-4079-C51DE06F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F271C-566F-CC66-E583-EC36C9EE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8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C8B9E-EF09-3A41-AAB2-E34743FA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00EFA-A547-202C-5376-CC231B2DD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0AC687-9A57-CDFF-DC65-FDFB5971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C3453-60CF-D560-BECF-15D7EDF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7604E0-9169-112C-EA60-5899F731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4F90F5-9781-491A-8E9E-3F8E81AC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5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8CDD5-5FB3-50CD-CBBC-FDFFB335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A7E201-C595-8628-CEDF-A65E0FCE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2C20F8-1705-2032-4F6F-1294AF19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3E55F5-CE8C-4876-2852-813168292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65B1AD-9EC1-7570-1DCC-560321F4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DF2BDF-354D-476F-0E4B-4074173B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060739-3461-E269-6D0A-C982AE86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CB7261-942D-58D6-0555-AEBC8E08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E458C-CE1B-50A6-1008-E2E1819B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CCC8DC-3835-5C78-FE5A-4396EADA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0065DB-30B8-19E4-18F2-20AD81AE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07DD37-0045-C5BC-DD69-3F886809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7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023407-8438-36F4-7963-95152AEC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1A8EF0-9451-1D2B-553D-869E28B4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262DDC-5758-5393-9540-33D7EE1E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0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2938A-CAB1-9223-D1A7-D3719ADF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3D3512-6A5F-4F3D-70B3-80484CD4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9DC6EC-4DE7-1758-3F5C-CB9CECC62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B492B1-497C-39DF-028D-FD58675C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70D0BD-7DF4-4AD5-F90C-0C8F611A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6FB0B1-FF5C-C283-5CED-B96ED192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74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20B89D-FC45-EF9B-95ED-7935D009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680614-96DB-26D6-BDF3-2F6938AE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9B0C1D-55CB-75F6-F2DB-97723BEE3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347F05-27F6-B32C-BCE5-52E61874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17D427-A7FA-AF3A-5B8F-5806C7DF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0317D-40D6-868F-F3FB-801DA6FE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7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DD87C45-E9A1-9FEB-8B0C-A1FDFB25A0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62109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4" imgW="270" imgH="270" progId="TCLayout.ActiveDocument.1">
                  <p:embed/>
                </p:oleObj>
              </mc:Choice>
              <mc:Fallback>
                <p:oleObj name="Diapositiva think-cell" r:id="rId14" imgW="270" imgH="27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D87C45-E9A1-9FEB-8B0C-A1FDFB25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30B60A1-6E48-D0C8-0055-33B261F7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109C75-CA13-C3DE-BE2F-9CF13E06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5B45A-CD45-7C59-CF38-26901224C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CD34DD-3FB5-5BBF-50FA-891C6875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‘Statistica per l’Impresa’, Roberto Cannata, 2024 - ©Biggeri et al. (2017), Pearson / @Giovanni Millo slide corso Stat. Impresa 21-24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3E6C3-D073-10F3-74BB-F9531A3FF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1E48E-DAA0-470A-BBA8-637971DE5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3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F33A20C-27D8-6A67-071B-D06BFE8D7F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0840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04" imgH="403" progId="TCLayout.ActiveDocument.1">
                  <p:embed/>
                </p:oleObj>
              </mc:Choice>
              <mc:Fallback>
                <p:oleObj name="Diapositiva think-cell" r:id="rId4" imgW="404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E84C23F9-65C4-CF7D-4713-461D934EA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178401"/>
            <a:ext cx="9144000" cy="843597"/>
          </a:xfrm>
        </p:spPr>
        <p:txBody>
          <a:bodyPr vert="horz">
            <a:normAutofit/>
          </a:bodyPr>
          <a:lstStyle/>
          <a:p>
            <a:r>
              <a:rPr lang="it-IT" sz="4000" dirty="0"/>
              <a:t>Previsione delle serie storiche in Excel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/>
          <p:nvPr/>
        </p:nvCxnSpPr>
        <p:spPr>
          <a:xfrm>
            <a:off x="512064" y="6135624"/>
            <a:ext cx="11183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0BD4D5-8D0D-B888-C8A9-5F98CBD1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23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10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LE OPZIONI DELLA FUNZIONE DI PREVISIONE IN EXCEL</a:t>
            </a:r>
            <a:endParaRPr lang="it-IT" b="1" baseline="30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09EEDE-4E0B-09AB-D0DA-EF74489E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1" y="680948"/>
            <a:ext cx="8505825" cy="5316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521B73-EC0D-B167-93AD-18D346C7707B}"/>
              </a:ext>
            </a:extLst>
          </p:cNvPr>
          <p:cNvSpPr txBox="1"/>
          <p:nvPr/>
        </p:nvSpPr>
        <p:spPr>
          <a:xfrm>
            <a:off x="9344025" y="1873108"/>
            <a:ext cx="207644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Posso modificare l’intervallo temporale selezionato in precedenza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88B330-2F77-D18D-FD55-F76943F793A3}"/>
              </a:ext>
            </a:extLst>
          </p:cNvPr>
          <p:cNvCxnSpPr>
            <a:cxnSpLocks/>
          </p:cNvCxnSpPr>
          <p:nvPr/>
        </p:nvCxnSpPr>
        <p:spPr>
          <a:xfrm flipH="1">
            <a:off x="7115175" y="2663168"/>
            <a:ext cx="2228850" cy="1662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7C60E9-CF0B-7940-7529-E5870CBBC5A7}"/>
              </a:ext>
            </a:extLst>
          </p:cNvPr>
          <p:cNvSpPr txBox="1"/>
          <p:nvPr/>
        </p:nvSpPr>
        <p:spPr>
          <a:xfrm>
            <a:off x="9578520" y="3714446"/>
            <a:ext cx="207644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Posso modificare l’intervallo di dati storici su cui faccio la stima (deve essere coerente con l’intervallo temporale)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8008EEB-721E-9F14-3692-A215AB7604B0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781925" y="4710428"/>
            <a:ext cx="1796595" cy="158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11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LE OPZIONI DELLA FUNZIONE DI PREVISIONE IN EXCEL</a:t>
            </a:r>
            <a:endParaRPr lang="it-IT" b="1" baseline="30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09EEDE-4E0B-09AB-D0DA-EF74489E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1" y="680948"/>
            <a:ext cx="8505825" cy="5316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521B73-EC0D-B167-93AD-18D346C7707B}"/>
              </a:ext>
            </a:extLst>
          </p:cNvPr>
          <p:cNvSpPr txBox="1"/>
          <p:nvPr/>
        </p:nvSpPr>
        <p:spPr>
          <a:xfrm>
            <a:off x="9439275" y="680948"/>
            <a:ext cx="207644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 caso di dati mancanti nella serie originale Excel fa una stima. Con questa opzione posso indicare il metodo di stima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88B330-2F77-D18D-FD55-F76943F793A3}"/>
              </a:ext>
            </a:extLst>
          </p:cNvPr>
          <p:cNvCxnSpPr>
            <a:cxnSpLocks/>
          </p:cNvCxnSpPr>
          <p:nvPr/>
        </p:nvCxnSpPr>
        <p:spPr>
          <a:xfrm flipH="1">
            <a:off x="7334250" y="1679373"/>
            <a:ext cx="2120002" cy="3067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7C60E9-CF0B-7940-7529-E5870CBBC5A7}"/>
              </a:ext>
            </a:extLst>
          </p:cNvPr>
          <p:cNvSpPr txBox="1"/>
          <p:nvPr/>
        </p:nvSpPr>
        <p:spPr>
          <a:xfrm>
            <a:off x="9454252" y="3095110"/>
            <a:ext cx="207644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 ci fossero periodi duplicati, Excel li compatta e mi consente nel caso di selezionare il criterio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8008EEB-721E-9F14-3692-A215AB7604B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229475" y="3972273"/>
            <a:ext cx="2224777" cy="1138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FDC389-BD63-5CB8-1C29-E45DA28B32EA}"/>
              </a:ext>
            </a:extLst>
          </p:cNvPr>
          <p:cNvSpPr txBox="1"/>
          <p:nvPr/>
        </p:nvSpPr>
        <p:spPr>
          <a:xfrm>
            <a:off x="9493680" y="4940950"/>
            <a:ext cx="20764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SUGGERIMENTO: </a:t>
            </a:r>
            <a:r>
              <a:rPr lang="it-IT" b="1" dirty="0"/>
              <a:t>LASCIATE LE OPZIONI DI DEFAULT</a:t>
            </a:r>
          </a:p>
        </p:txBody>
      </p:sp>
    </p:spTree>
    <p:extLst>
      <p:ext uri="{BB962C8B-B14F-4D97-AF65-F5344CB8AC3E}">
        <p14:creationId xmlns:p14="http://schemas.microsoft.com/office/powerpoint/2010/main" val="28670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12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RIVEDIAMO L’OUTPUT DI SLIDE  5 CON L’OPZIONE DELLE STATISTICHE DESCRITTIVE</a:t>
            </a:r>
            <a:endParaRPr lang="it-IT" b="1" baseline="30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749DC44-FA60-833E-433C-BAD31A39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03185"/>
            <a:ext cx="7648575" cy="5002582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B6F8B36-BB72-B9E1-0A1E-3DB890EBE84B}"/>
              </a:ext>
            </a:extLst>
          </p:cNvPr>
          <p:cNvCxnSpPr>
            <a:cxnSpLocks/>
          </p:cNvCxnSpPr>
          <p:nvPr/>
        </p:nvCxnSpPr>
        <p:spPr>
          <a:xfrm flipH="1">
            <a:off x="5734050" y="1876425"/>
            <a:ext cx="2295525" cy="95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772688A-D2F6-0E05-3778-93341786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5" y="1609725"/>
            <a:ext cx="3873930" cy="3274376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DB20A7D-9794-CD69-9AF8-3929F607A104}"/>
              </a:ext>
            </a:extLst>
          </p:cNvPr>
          <p:cNvCxnSpPr>
            <a:cxnSpLocks/>
          </p:cNvCxnSpPr>
          <p:nvPr/>
        </p:nvCxnSpPr>
        <p:spPr>
          <a:xfrm flipH="1" flipV="1">
            <a:off x="5734050" y="2038350"/>
            <a:ext cx="2295525" cy="828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99013B2-BA04-7529-A523-9D682B8687F6}"/>
              </a:ext>
            </a:extLst>
          </p:cNvPr>
          <p:cNvCxnSpPr>
            <a:cxnSpLocks/>
          </p:cNvCxnSpPr>
          <p:nvPr/>
        </p:nvCxnSpPr>
        <p:spPr>
          <a:xfrm flipH="1">
            <a:off x="1056640" y="3429000"/>
            <a:ext cx="975360" cy="2787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5EF3BA6-697F-55AB-7DCA-592DA00348BD}"/>
              </a:ext>
            </a:extLst>
          </p:cNvPr>
          <p:cNvSpPr txBox="1"/>
          <p:nvPr/>
        </p:nvSpPr>
        <p:spPr>
          <a:xfrm>
            <a:off x="8153400" y="5002403"/>
            <a:ext cx="38004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/>
              <a:t>Pour </a:t>
            </a:r>
            <a:r>
              <a:rPr lang="it-IT" b="1" i="1" dirty="0" err="1"/>
              <a:t>memoire</a:t>
            </a:r>
            <a:r>
              <a:rPr lang="it-IT" b="1" i="1" dirty="0"/>
              <a:t> (slide 7)</a:t>
            </a:r>
            <a:r>
              <a:rPr lang="it-IT" b="1" dirty="0"/>
              <a:t>: i parametri sono compresi tra 0 1 . Maggiore è il valore</a:t>
            </a:r>
            <a:r>
              <a:rPr lang="it-IT" dirty="0"/>
              <a:t>, </a:t>
            </a:r>
            <a:r>
              <a:rPr lang="it-IT" b="1" dirty="0"/>
              <a:t>maggiore è il peso </a:t>
            </a:r>
            <a:r>
              <a:rPr lang="it-IT" dirty="0"/>
              <a:t>che diamo alle </a:t>
            </a:r>
            <a:r>
              <a:rPr lang="it-IT" b="1" dirty="0"/>
              <a:t>osservazioni più recenti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FE81D45-E144-CD99-B14A-24B952D4AEA4}"/>
              </a:ext>
            </a:extLst>
          </p:cNvPr>
          <p:cNvCxnSpPr>
            <a:cxnSpLocks/>
          </p:cNvCxnSpPr>
          <p:nvPr/>
        </p:nvCxnSpPr>
        <p:spPr>
          <a:xfrm flipH="1">
            <a:off x="1229360" y="3429000"/>
            <a:ext cx="1818640" cy="277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D499F525-AEA6-A913-192E-B42D19135786}"/>
              </a:ext>
            </a:extLst>
          </p:cNvPr>
          <p:cNvCxnSpPr>
            <a:cxnSpLocks/>
          </p:cNvCxnSpPr>
          <p:nvPr/>
        </p:nvCxnSpPr>
        <p:spPr>
          <a:xfrm flipH="1">
            <a:off x="1534160" y="3429000"/>
            <a:ext cx="2702560" cy="277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5B5815C-465E-EBDB-C32A-8F7299179F65}"/>
              </a:ext>
            </a:extLst>
          </p:cNvPr>
          <p:cNvSpPr txBox="1"/>
          <p:nvPr/>
        </p:nvSpPr>
        <p:spPr>
          <a:xfrm>
            <a:off x="288495" y="6321034"/>
            <a:ext cx="1090569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i="1" dirty="0"/>
              <a:t>Nelle celle vengono riportate le formule Excel che possono anche essere utilizzate singolarmente (</a:t>
            </a:r>
            <a:r>
              <a:rPr lang="it-IT" sz="1400" i="1" dirty="0" err="1"/>
              <a:t>previsione.ets</a:t>
            </a:r>
            <a:r>
              <a:rPr lang="it-IT" sz="1400" i="1" dirty="0"/>
              <a:t>) – slide 15</a:t>
            </a:r>
            <a:endParaRPr lang="it-IT" sz="1400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44579488-EB46-8DAC-1161-BB7EEEDA9877}"/>
              </a:ext>
            </a:extLst>
          </p:cNvPr>
          <p:cNvCxnSpPr>
            <a:cxnSpLocks/>
          </p:cNvCxnSpPr>
          <p:nvPr/>
        </p:nvCxnSpPr>
        <p:spPr>
          <a:xfrm flipH="1" flipV="1">
            <a:off x="5800725" y="2200275"/>
            <a:ext cx="2352675" cy="2066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13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RIVEDIAMO L’OUTPUT DI SLIDE  5 CON L’OPZIONE DELLE STATISTICHE DESCRITTIVE</a:t>
            </a:r>
            <a:endParaRPr lang="it-IT" b="1" baseline="30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749DC44-FA60-833E-433C-BAD31A39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03185"/>
            <a:ext cx="7648575" cy="5002582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B6F8B36-BB72-B9E1-0A1E-3DB890EBE84B}"/>
              </a:ext>
            </a:extLst>
          </p:cNvPr>
          <p:cNvCxnSpPr>
            <a:cxnSpLocks/>
          </p:cNvCxnSpPr>
          <p:nvPr/>
        </p:nvCxnSpPr>
        <p:spPr>
          <a:xfrm flipH="1">
            <a:off x="5734050" y="2008933"/>
            <a:ext cx="2398840" cy="436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DB20A7D-9794-CD69-9AF8-3929F607A104}"/>
              </a:ext>
            </a:extLst>
          </p:cNvPr>
          <p:cNvCxnSpPr>
            <a:cxnSpLocks/>
          </p:cNvCxnSpPr>
          <p:nvPr/>
        </p:nvCxnSpPr>
        <p:spPr>
          <a:xfrm flipH="1" flipV="1">
            <a:off x="5734050" y="2540691"/>
            <a:ext cx="2533650" cy="125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99013B2-BA04-7529-A523-9D682B8687F6}"/>
              </a:ext>
            </a:extLst>
          </p:cNvPr>
          <p:cNvCxnSpPr>
            <a:cxnSpLocks/>
          </p:cNvCxnSpPr>
          <p:nvPr/>
        </p:nvCxnSpPr>
        <p:spPr>
          <a:xfrm flipH="1" flipV="1">
            <a:off x="5803392" y="2700605"/>
            <a:ext cx="2329498" cy="387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8164B7E6-7B71-4350-C661-00910510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541" y="1013325"/>
            <a:ext cx="4140459" cy="2756401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89679BC-30C6-894C-C446-F5B46D019195}"/>
              </a:ext>
            </a:extLst>
          </p:cNvPr>
          <p:cNvCxnSpPr>
            <a:cxnSpLocks/>
          </p:cNvCxnSpPr>
          <p:nvPr/>
        </p:nvCxnSpPr>
        <p:spPr>
          <a:xfrm flipH="1">
            <a:off x="5734050" y="1393984"/>
            <a:ext cx="2398840" cy="891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250447A-6288-ED1C-B4DC-93A30678FC28}"/>
              </a:ext>
            </a:extLst>
          </p:cNvPr>
          <p:cNvSpPr txBox="1"/>
          <p:nvPr/>
        </p:nvSpPr>
        <p:spPr>
          <a:xfrm>
            <a:off x="8051541" y="3924979"/>
            <a:ext cx="380047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i="1" dirty="0"/>
              <a:t>MASE </a:t>
            </a:r>
            <a:r>
              <a:rPr lang="it-IT" sz="1400" i="1" dirty="0">
                <a:sym typeface="Wingdings" panose="05000000000000000000" pitchFamily="2" charset="2"/>
              </a:rPr>
              <a:t> per confrontare due modelli differenti. Si sceglie quello con il MASE più basso</a:t>
            </a:r>
          </a:p>
          <a:p>
            <a:r>
              <a:rPr lang="it-IT" sz="1400" b="1" i="1" dirty="0">
                <a:sym typeface="Wingdings" panose="05000000000000000000" pitchFamily="2" charset="2"/>
              </a:rPr>
              <a:t>SMAPE  MOLTO UTILE: varia tra 0 (previsione perfetta) e 1 (il modello non fa previsioni affidabili)</a:t>
            </a:r>
          </a:p>
          <a:p>
            <a:r>
              <a:rPr lang="it-IT" sz="1400" i="1" dirty="0">
                <a:sym typeface="Wingdings" panose="05000000000000000000" pitchFamily="2" charset="2"/>
              </a:rPr>
              <a:t>MAE  la media dei valori assoluti degli errori (la scala è quella della variabile in oggetto)</a:t>
            </a:r>
          </a:p>
          <a:p>
            <a:r>
              <a:rPr lang="it-IT" sz="1400" i="1" dirty="0">
                <a:sym typeface="Wingdings" panose="05000000000000000000" pitchFamily="2" charset="2"/>
              </a:rPr>
              <a:t>RMSE  Indice della variabilità degli errori (simile come utilità al MAE)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967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14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PER I CURIOSI DELLE FORMULE*</a:t>
            </a:r>
            <a:endParaRPr lang="it-IT" b="1" baseline="300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B6F8B36-BB72-B9E1-0A1E-3DB890EBE84B}"/>
              </a:ext>
            </a:extLst>
          </p:cNvPr>
          <p:cNvCxnSpPr>
            <a:cxnSpLocks/>
          </p:cNvCxnSpPr>
          <p:nvPr/>
        </p:nvCxnSpPr>
        <p:spPr>
          <a:xfrm flipH="1" flipV="1">
            <a:off x="7684810" y="1854266"/>
            <a:ext cx="880070" cy="10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DB20A7D-9794-CD69-9AF8-3929F607A104}"/>
              </a:ext>
            </a:extLst>
          </p:cNvPr>
          <p:cNvCxnSpPr>
            <a:cxnSpLocks/>
          </p:cNvCxnSpPr>
          <p:nvPr/>
        </p:nvCxnSpPr>
        <p:spPr>
          <a:xfrm flipH="1" flipV="1">
            <a:off x="5734050" y="2540691"/>
            <a:ext cx="2533650" cy="125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99013B2-BA04-7529-A523-9D682B8687F6}"/>
              </a:ext>
            </a:extLst>
          </p:cNvPr>
          <p:cNvCxnSpPr>
            <a:cxnSpLocks/>
          </p:cNvCxnSpPr>
          <p:nvPr/>
        </p:nvCxnSpPr>
        <p:spPr>
          <a:xfrm flipH="1">
            <a:off x="7277341" y="3164090"/>
            <a:ext cx="990359" cy="33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8164B7E6-7B71-4350-C661-00910510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259" y="827864"/>
            <a:ext cx="3660962" cy="2756401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89679BC-30C6-894C-C446-F5B46D019195}"/>
              </a:ext>
            </a:extLst>
          </p:cNvPr>
          <p:cNvCxnSpPr>
            <a:cxnSpLocks/>
          </p:cNvCxnSpPr>
          <p:nvPr/>
        </p:nvCxnSpPr>
        <p:spPr>
          <a:xfrm flipH="1">
            <a:off x="6096000" y="1200987"/>
            <a:ext cx="2362683" cy="69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14C5685-225E-E3D5-FB26-037921EF1011}"/>
                  </a:ext>
                </a:extLst>
              </p:cNvPr>
              <p:cNvSpPr txBox="1"/>
              <p:nvPr/>
            </p:nvSpPr>
            <p:spPr>
              <a:xfrm>
                <a:off x="310991" y="993878"/>
                <a:ext cx="5594509" cy="515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i="1" dirty="0"/>
                  <a:t>Mean Absolute </a:t>
                </a:r>
                <a:r>
                  <a:rPr lang="it-IT" i="1" dirty="0" err="1"/>
                  <a:t>Scaled</a:t>
                </a:r>
                <a:r>
                  <a:rPr lang="it-IT" i="1" dirty="0"/>
                  <a:t> </a:t>
                </a:r>
                <a:r>
                  <a:rPr lang="it-IT" i="1" dirty="0" err="1"/>
                  <a:t>Error</a:t>
                </a:r>
                <a:r>
                  <a:rPr lang="it-IT" dirty="0"/>
                  <a:t>:   MASE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 baseline="-25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𝑦𝑡</m:t>
                            </m:r>
                          </m:num>
                          <m:den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 baseline="-25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𝑦𝑡</m:t>
                            </m:r>
                            <m:r>
                              <a:rPr lang="it-IT" b="0" i="1" baseline="-1500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endParaRPr lang="it-IT" baseline="30000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14C5685-225E-E3D5-FB26-037921E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1" y="993878"/>
                <a:ext cx="5594509" cy="515910"/>
              </a:xfrm>
              <a:prstGeom prst="rect">
                <a:avLst/>
              </a:prstGeom>
              <a:blipFill>
                <a:blip r:embed="rId4"/>
                <a:stretch>
                  <a:fillRect l="-654" t="-74118" b="-115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87A4B5-10EF-5100-7892-8DC95B30CBCD}"/>
              </a:ext>
            </a:extLst>
          </p:cNvPr>
          <p:cNvSpPr txBox="1"/>
          <p:nvPr/>
        </p:nvSpPr>
        <p:spPr>
          <a:xfrm>
            <a:off x="5340930" y="901551"/>
            <a:ext cx="39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^</a:t>
            </a:r>
            <a:endParaRPr lang="it-IT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3A9247-21E2-9199-44CF-DD73FC84A771}"/>
                  </a:ext>
                </a:extLst>
              </p:cNvPr>
              <p:cNvSpPr txBox="1"/>
              <p:nvPr/>
            </p:nvSpPr>
            <p:spPr>
              <a:xfrm>
                <a:off x="187166" y="1661204"/>
                <a:ext cx="7740550" cy="521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i="1" dirty="0"/>
                  <a:t>Symmetric Mean Absolute </a:t>
                </a:r>
                <a:r>
                  <a:rPr lang="it-IT" i="1" dirty="0" err="1"/>
                  <a:t>Percentage</a:t>
                </a:r>
                <a:r>
                  <a:rPr lang="it-IT" i="1" dirty="0"/>
                  <a:t> </a:t>
                </a:r>
                <a:r>
                  <a:rPr lang="it-IT" i="1" dirty="0" err="1"/>
                  <a:t>Error</a:t>
                </a:r>
                <a:r>
                  <a:rPr lang="it-IT" dirty="0"/>
                  <a:t>:   SMAPE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 baseline="-25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𝑦𝑡</m:t>
                            </m:r>
                          </m:num>
                          <m:den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 baseline="-25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baseline="-2500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 baseline="-25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baseline="-25000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)/2</m:t>
                            </m:r>
                          </m:den>
                        </m:f>
                      </m:e>
                    </m:nary>
                  </m:oMath>
                </a14:m>
                <a:endParaRPr lang="it-IT" baseline="30000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3A9247-21E2-9199-44CF-DD73FC84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" y="1661204"/>
                <a:ext cx="7740550" cy="521233"/>
              </a:xfrm>
              <a:prstGeom prst="rect">
                <a:avLst/>
              </a:prstGeom>
              <a:blipFill>
                <a:blip r:embed="rId5"/>
                <a:stretch>
                  <a:fillRect l="-552" t="-74118" b="-115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4FB9AD5-6C4C-87CD-4E3F-B413EA58955B}"/>
              </a:ext>
            </a:extLst>
          </p:cNvPr>
          <p:cNvCxnSpPr/>
          <p:nvPr/>
        </p:nvCxnSpPr>
        <p:spPr>
          <a:xfrm>
            <a:off x="5112330" y="1066800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D3E1064-F392-00C5-A857-A83D157E7036}"/>
              </a:ext>
            </a:extLst>
          </p:cNvPr>
          <p:cNvCxnSpPr/>
          <p:nvPr/>
        </p:nvCxnSpPr>
        <p:spPr>
          <a:xfrm>
            <a:off x="5636205" y="107632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E1EC314-D2AA-5723-23F4-7ABB5F4406AA}"/>
              </a:ext>
            </a:extLst>
          </p:cNvPr>
          <p:cNvCxnSpPr/>
          <p:nvPr/>
        </p:nvCxnSpPr>
        <p:spPr>
          <a:xfrm>
            <a:off x="5045655" y="132397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4EA67A8-D211-AF35-A2FB-10791E33B2C3}"/>
              </a:ext>
            </a:extLst>
          </p:cNvPr>
          <p:cNvCxnSpPr/>
          <p:nvPr/>
        </p:nvCxnSpPr>
        <p:spPr>
          <a:xfrm>
            <a:off x="5712405" y="1352550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0F4A1397-8656-A513-BAFD-A8AD10565DD5}"/>
              </a:ext>
            </a:extLst>
          </p:cNvPr>
          <p:cNvCxnSpPr/>
          <p:nvPr/>
        </p:nvCxnSpPr>
        <p:spPr>
          <a:xfrm>
            <a:off x="6854770" y="170497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76376064-484A-7BD4-19DA-2E8543749D9B}"/>
              </a:ext>
            </a:extLst>
          </p:cNvPr>
          <p:cNvCxnSpPr/>
          <p:nvPr/>
        </p:nvCxnSpPr>
        <p:spPr>
          <a:xfrm>
            <a:off x="7453575" y="172402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2BA1549-A868-92BC-921D-DFC2CE2E5914}"/>
              </a:ext>
            </a:extLst>
          </p:cNvPr>
          <p:cNvSpPr txBox="1"/>
          <p:nvPr/>
        </p:nvSpPr>
        <p:spPr>
          <a:xfrm>
            <a:off x="7115012" y="1540876"/>
            <a:ext cx="39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^</a:t>
            </a:r>
            <a:endParaRPr lang="it-IT" baseline="-25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CC43F73-66DF-0B29-0EB3-26426B8D1D86}"/>
              </a:ext>
            </a:extLst>
          </p:cNvPr>
          <p:cNvSpPr txBox="1"/>
          <p:nvPr/>
        </p:nvSpPr>
        <p:spPr>
          <a:xfrm>
            <a:off x="7094692" y="1814107"/>
            <a:ext cx="39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^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55A4389-3318-3531-769D-63C1E98D044F}"/>
              </a:ext>
            </a:extLst>
          </p:cNvPr>
          <p:cNvCxnSpPr/>
          <p:nvPr/>
        </p:nvCxnSpPr>
        <p:spPr>
          <a:xfrm>
            <a:off x="6824925" y="195008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0AB556B6-F39E-90EE-A6D7-C303264AA15F}"/>
              </a:ext>
            </a:extLst>
          </p:cNvPr>
          <p:cNvCxnSpPr/>
          <p:nvPr/>
        </p:nvCxnSpPr>
        <p:spPr>
          <a:xfrm>
            <a:off x="6987485" y="195008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D7820776-6B0D-7A7A-99E4-3CBE5D35ACA2}"/>
              </a:ext>
            </a:extLst>
          </p:cNvPr>
          <p:cNvCxnSpPr/>
          <p:nvPr/>
        </p:nvCxnSpPr>
        <p:spPr>
          <a:xfrm>
            <a:off x="7180525" y="193992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2B519D68-AE33-5CCB-EFB9-675C9882E90E}"/>
              </a:ext>
            </a:extLst>
          </p:cNvPr>
          <p:cNvCxnSpPr/>
          <p:nvPr/>
        </p:nvCxnSpPr>
        <p:spPr>
          <a:xfrm>
            <a:off x="7343085" y="195008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41D0D99-195A-9503-096F-4C30BF6087E3}"/>
                  </a:ext>
                </a:extLst>
              </p:cNvPr>
              <p:cNvSpPr txBox="1"/>
              <p:nvPr/>
            </p:nvSpPr>
            <p:spPr>
              <a:xfrm>
                <a:off x="413099" y="2282900"/>
                <a:ext cx="10984801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i="1" dirty="0"/>
                  <a:t>Mean Absolute </a:t>
                </a:r>
                <a:r>
                  <a:rPr lang="it-IT" i="1" dirty="0" err="1"/>
                  <a:t>Error</a:t>
                </a:r>
                <a:r>
                  <a:rPr lang="it-IT" i="1" dirty="0"/>
                  <a:t> </a:t>
                </a:r>
                <a:r>
                  <a:rPr lang="it-IT" dirty="0"/>
                  <a:t>(MAE):   MAE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it-IT" baseline="-250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𝑦𝑡</m:t>
                        </m:r>
                      </m:e>
                    </m:nary>
                  </m:oMath>
                </a14:m>
                <a:endParaRPr lang="it-IT" baseline="30000" dirty="0"/>
              </a:p>
            </p:txBody>
          </p:sp>
        </mc:Choice>
        <mc:Fallback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41D0D99-195A-9503-096F-4C30BF608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" y="2282900"/>
                <a:ext cx="10984801" cy="483466"/>
              </a:xfrm>
              <a:prstGeom prst="rect">
                <a:avLst/>
              </a:prstGeom>
              <a:blipFill>
                <a:blip r:embed="rId6"/>
                <a:stretch>
                  <a:fillRect l="-388" t="-78750" b="-12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7D6E320-C2DC-E567-67FC-0A7333D19CDF}"/>
              </a:ext>
            </a:extLst>
          </p:cNvPr>
          <p:cNvSpPr txBox="1"/>
          <p:nvPr/>
        </p:nvSpPr>
        <p:spPr>
          <a:xfrm>
            <a:off x="5381085" y="2242013"/>
            <a:ext cx="39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^</a:t>
            </a:r>
            <a:endParaRPr lang="it-IT" baseline="-25000" dirty="0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A370C8BF-E48F-DC63-1B33-37069452C796}"/>
              </a:ext>
            </a:extLst>
          </p:cNvPr>
          <p:cNvCxnSpPr/>
          <p:nvPr/>
        </p:nvCxnSpPr>
        <p:spPr>
          <a:xfrm>
            <a:off x="4965010" y="247713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4F239E0-7127-42C3-58FC-530847E686BE}"/>
              </a:ext>
            </a:extLst>
          </p:cNvPr>
          <p:cNvCxnSpPr/>
          <p:nvPr/>
        </p:nvCxnSpPr>
        <p:spPr>
          <a:xfrm>
            <a:off x="5686370" y="2466975"/>
            <a:ext cx="0" cy="15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CCEC10ED-3AFC-B2FF-AF3A-EBF4CEF51F2B}"/>
                  </a:ext>
                </a:extLst>
              </p:cNvPr>
              <p:cNvSpPr txBox="1"/>
              <p:nvPr/>
            </p:nvSpPr>
            <p:spPr>
              <a:xfrm>
                <a:off x="413099" y="2951826"/>
                <a:ext cx="10984801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i="1" dirty="0"/>
                  <a:t>Root Mean </a:t>
                </a:r>
                <a:r>
                  <a:rPr lang="it-IT" i="1" dirty="0" err="1"/>
                  <a:t>Square</a:t>
                </a:r>
                <a:r>
                  <a:rPr lang="it-IT" i="1" dirty="0"/>
                  <a:t> </a:t>
                </a:r>
                <a:r>
                  <a:rPr lang="it-IT" i="1" dirty="0" err="1"/>
                  <a:t>Error</a:t>
                </a:r>
                <a:r>
                  <a:rPr lang="it-IT" i="1" dirty="0"/>
                  <a:t> </a:t>
                </a:r>
                <a:r>
                  <a:rPr lang="it-IT" dirty="0"/>
                  <a:t>(MSE):   RMSE =  radq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it-IT" baseline="-250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𝑦𝑡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𝑦𝑡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it-IT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CCEC10ED-3AFC-B2FF-AF3A-EBF4CEF5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" y="2951826"/>
                <a:ext cx="10984801" cy="483466"/>
              </a:xfrm>
              <a:prstGeom prst="rect">
                <a:avLst/>
              </a:prstGeom>
              <a:blipFill>
                <a:blip r:embed="rId7"/>
                <a:stretch>
                  <a:fillRect l="-388" t="-78750" b="-12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1D36224-23FA-CFFC-93F6-DB4BA1A33CB3}"/>
              </a:ext>
            </a:extLst>
          </p:cNvPr>
          <p:cNvSpPr txBox="1"/>
          <p:nvPr/>
        </p:nvSpPr>
        <p:spPr>
          <a:xfrm>
            <a:off x="6471483" y="2904402"/>
            <a:ext cx="39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^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9FF3D3B5-C3AB-774C-3E7F-AA5D796B5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13" y="4027745"/>
            <a:ext cx="276225" cy="400050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057EF0F-AFE2-B41F-A607-5F23E828909A}"/>
              </a:ext>
            </a:extLst>
          </p:cNvPr>
          <p:cNvSpPr txBox="1"/>
          <p:nvPr/>
        </p:nvSpPr>
        <p:spPr>
          <a:xfrm>
            <a:off x="413099" y="3643841"/>
            <a:ext cx="97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Dove:</a:t>
            </a:r>
            <a:endParaRPr lang="it-IT" dirty="0"/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09E4C53-85D6-14C0-FADD-06E22446DE1B}"/>
              </a:ext>
            </a:extLst>
          </p:cNvPr>
          <p:cNvCxnSpPr>
            <a:cxnSpLocks/>
          </p:cNvCxnSpPr>
          <p:nvPr/>
        </p:nvCxnSpPr>
        <p:spPr>
          <a:xfrm>
            <a:off x="1483360" y="4371996"/>
            <a:ext cx="1117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FE66574-29A1-89ED-E993-F096F1F04AD0}"/>
              </a:ext>
            </a:extLst>
          </p:cNvPr>
          <p:cNvSpPr txBox="1"/>
          <p:nvPr/>
        </p:nvSpPr>
        <p:spPr>
          <a:xfrm>
            <a:off x="2701182" y="4164079"/>
            <a:ext cx="242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Valore stimato</a:t>
            </a:r>
            <a:endParaRPr lang="it-IT" dirty="0"/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36C7DFF9-3E18-1E25-3701-043BE5E04A99}"/>
              </a:ext>
            </a:extLst>
          </p:cNvPr>
          <p:cNvCxnSpPr>
            <a:cxnSpLocks/>
          </p:cNvCxnSpPr>
          <p:nvPr/>
        </p:nvCxnSpPr>
        <p:spPr>
          <a:xfrm>
            <a:off x="1533579" y="4819689"/>
            <a:ext cx="1117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F408AC3-3946-F4AA-30A6-0220955AC9E8}"/>
              </a:ext>
            </a:extLst>
          </p:cNvPr>
          <p:cNvSpPr txBox="1"/>
          <p:nvPr/>
        </p:nvSpPr>
        <p:spPr>
          <a:xfrm>
            <a:off x="2751401" y="4611772"/>
            <a:ext cx="242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Numero osservazioni</a:t>
            </a:r>
            <a:endParaRPr lang="it-IT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21B16EE-9C65-8795-9150-8078892EBE76}"/>
              </a:ext>
            </a:extLst>
          </p:cNvPr>
          <p:cNvSpPr txBox="1"/>
          <p:nvPr/>
        </p:nvSpPr>
        <p:spPr>
          <a:xfrm>
            <a:off x="983561" y="4597101"/>
            <a:ext cx="242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m</a:t>
            </a:r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9AEE79C-F621-A5BA-E470-0CF73C8585CC}"/>
              </a:ext>
            </a:extLst>
          </p:cNvPr>
          <p:cNvSpPr txBox="1"/>
          <p:nvPr/>
        </p:nvSpPr>
        <p:spPr>
          <a:xfrm>
            <a:off x="171922" y="5758910"/>
            <a:ext cx="5733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* In sample, cioè limitatamente ai valori osservati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534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PER I CURIOSI DELLE FUNZIONI EXCEL</a:t>
            </a:r>
            <a:endParaRPr lang="it-IT" b="1" baseline="30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BFB41E-9161-94E5-932F-0CD5B6DD938E}"/>
              </a:ext>
            </a:extLst>
          </p:cNvPr>
          <p:cNvSpPr txBox="1"/>
          <p:nvPr/>
        </p:nvSpPr>
        <p:spPr>
          <a:xfrm>
            <a:off x="330200" y="606410"/>
            <a:ext cx="11390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funzionalità Previsioni in Excel non fa altro che utilizzare delle funzioni, che possono essere anche usate da sole, con l’opportuna sintassi. Di seguito un veloce cenno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9F2574C-3B82-D813-C17F-C084D004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3" y="1714106"/>
            <a:ext cx="4743450" cy="457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37EAAA2-1BED-BEE2-16DB-9A0B24F1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33" y="3081337"/>
            <a:ext cx="4267200" cy="69532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8F39A0F-8984-2414-ECCB-0771F68E3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3" y="5243643"/>
            <a:ext cx="4648200" cy="70485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918D34D-3711-9EB2-CFA1-EAEF25979726}"/>
              </a:ext>
            </a:extLst>
          </p:cNvPr>
          <p:cNvCxnSpPr>
            <a:cxnSpLocks/>
          </p:cNvCxnSpPr>
          <p:nvPr/>
        </p:nvCxnSpPr>
        <p:spPr>
          <a:xfrm>
            <a:off x="5429952" y="5598029"/>
            <a:ext cx="13503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2551E175-F8B2-9985-9095-BD1A45102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5" y="4720523"/>
            <a:ext cx="3986212" cy="2009799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977DB94-D4C3-A0D6-3532-7D40DA130281}"/>
              </a:ext>
            </a:extLst>
          </p:cNvPr>
          <p:cNvCxnSpPr>
            <a:cxnSpLocks/>
          </p:cNvCxnSpPr>
          <p:nvPr/>
        </p:nvCxnSpPr>
        <p:spPr>
          <a:xfrm>
            <a:off x="5429952" y="3428999"/>
            <a:ext cx="13503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C3D1AA2F-90CB-EFDF-1FAA-D1CE9927C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980" y="2813729"/>
            <a:ext cx="3879378" cy="183896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25922078-1BCE-D44B-C6BF-DDE50857C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979" y="1067882"/>
            <a:ext cx="3906643" cy="1678021"/>
          </a:xfrm>
          <a:prstGeom prst="rect">
            <a:avLst/>
          </a:prstGeom>
        </p:spPr>
      </p:pic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D887B3B9-11DD-3AD2-C8F9-2CC66A4ADBC2}"/>
              </a:ext>
            </a:extLst>
          </p:cNvPr>
          <p:cNvCxnSpPr>
            <a:cxnSpLocks/>
          </p:cNvCxnSpPr>
          <p:nvPr/>
        </p:nvCxnSpPr>
        <p:spPr>
          <a:xfrm>
            <a:off x="5620452" y="1889871"/>
            <a:ext cx="13503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679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1387905" y="147364"/>
            <a:ext cx="9144000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SERIE STORICHE: COSA, PERCHE’ E COME</a:t>
            </a:r>
            <a:endParaRPr lang="it-IT" b="1" baseline="30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DD9357-3650-FB81-DF71-9AC90F1A1509}"/>
              </a:ext>
            </a:extLst>
          </p:cNvPr>
          <p:cNvSpPr txBox="1"/>
          <p:nvPr/>
        </p:nvSpPr>
        <p:spPr>
          <a:xfrm>
            <a:off x="330199" y="577424"/>
            <a:ext cx="11546841" cy="622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1600" dirty="0"/>
              <a:t>Una serie storica è una </a:t>
            </a:r>
            <a:r>
              <a:rPr lang="it-IT" sz="1600" b="1" dirty="0"/>
              <a:t>successione di dati osservati su una variabile </a:t>
            </a:r>
            <a:r>
              <a:rPr lang="it-IT" sz="1600" b="1" i="1" dirty="0"/>
              <a:t>Y</a:t>
            </a:r>
            <a:r>
              <a:rPr lang="it-IT" sz="1600" b="1" dirty="0"/>
              <a:t> nel tempo </a:t>
            </a:r>
            <a:r>
              <a:rPr lang="it-IT" sz="1600" dirty="0"/>
              <a:t>(premi, raccolta netta, </a:t>
            </a:r>
            <a:r>
              <a:rPr lang="it-IT" sz="1600" dirty="0" err="1"/>
              <a:t>combined</a:t>
            </a:r>
            <a:r>
              <a:rPr lang="it-IT" sz="1600" dirty="0"/>
              <a:t> ratio, annuali, mensili, trimestrali….) 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1600" dirty="0"/>
              <a:t>Posso trovarmi a dover: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Prevedere l’andamento futuro </a:t>
            </a:r>
            <a:r>
              <a:rPr lang="it-IT" sz="1600" dirty="0"/>
              <a:t>della variabile (ho la raccolta netta dei primi 10 mesi dell’anno e voglio stimare gli ultimi due, ho i premi dei primi tre trimestri dell’anno e voglio stimare l’ultimo, …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Stimare dei dati storici mancanti </a:t>
            </a:r>
            <a:r>
              <a:rPr lang="it-IT" sz="1600" dirty="0"/>
              <a:t>conservando le caratteristiche (trend/stagionalità) della serie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1600" dirty="0"/>
              <a:t>Sfrutto il fatto che in una serie storica è </a:t>
            </a:r>
            <a:r>
              <a:rPr lang="it-IT" sz="1600" b="1" dirty="0"/>
              <a:t>comune la presenza di dipendenza tra ogni osservazione e le sue passate determinazioni</a:t>
            </a:r>
            <a:r>
              <a:rPr lang="it-IT" sz="1600" dirty="0"/>
              <a:t> ed è questo «</a:t>
            </a:r>
            <a:r>
              <a:rPr lang="it-IT" sz="1600" b="1" dirty="0"/>
              <a:t>modello di comportamento» che cerchiamo di catturare 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1600" b="1" dirty="0"/>
              <a:t>ATTENZIONE: 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 metodi qui descritti offrono </a:t>
            </a:r>
            <a:r>
              <a:rPr lang="it-IT" sz="1600" b="1" dirty="0"/>
              <a:t>ottimi risultati </a:t>
            </a:r>
            <a:r>
              <a:rPr lang="it-IT" sz="1600" dirty="0"/>
              <a:t>per previsioni di </a:t>
            </a:r>
            <a:r>
              <a:rPr lang="it-IT" sz="1600" b="1" dirty="0"/>
              <a:t>breve periodo </a:t>
            </a:r>
            <a:r>
              <a:rPr lang="it-IT" sz="1600" dirty="0"/>
              <a:t>(non oltre 1 anno) e </a:t>
            </a:r>
            <a:r>
              <a:rPr lang="it-IT" sz="1600" b="1" dirty="0"/>
              <a:t>non riescono mai a cogliere </a:t>
            </a:r>
            <a:r>
              <a:rPr lang="it-IT" sz="1600" dirty="0"/>
              <a:t>brusche</a:t>
            </a:r>
            <a:r>
              <a:rPr lang="it-IT" sz="1600" b="1" dirty="0"/>
              <a:t> inversioni di tendenza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È </a:t>
            </a:r>
            <a:r>
              <a:rPr lang="it-IT" sz="1600" b="1" dirty="0"/>
              <a:t>necessaria una certa numerosità delle osservazioni</a:t>
            </a:r>
            <a:r>
              <a:rPr lang="it-IT" sz="1600" dirty="0"/>
              <a:t>. Pur non esistendo una regola «aurea» meglio lavorare con serie storiche di almeno 4 anni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1600" dirty="0"/>
              <a:t>Più in dettaglio la serie storica può essere </a:t>
            </a:r>
            <a:r>
              <a:rPr lang="it-IT" sz="1600" b="1" dirty="0"/>
              <a:t>scomposta nelle seguenti componenti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i="1" dirty="0"/>
              <a:t>Trend</a:t>
            </a:r>
            <a:r>
              <a:rPr lang="it-IT" sz="1600" dirty="0"/>
              <a:t>: movimento tendenziale di fondo dovuto all’evoluzione di lungo periodo del fenomeno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Ciclo</a:t>
            </a:r>
            <a:r>
              <a:rPr lang="it-IT" sz="1600" dirty="0"/>
              <a:t>: oscillazione congiunturale di carattere ricorrente, spesso dovuto all’oscillare di un sistema economico attorno alle condizioni di equilibrio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Stagionalità</a:t>
            </a:r>
            <a:r>
              <a:rPr lang="it-IT" sz="1600" dirty="0"/>
              <a:t>: regolarità empirica legata ai periodi dell’anno e dovuta a fattori climatici (alternanza delle stagioni) oppure organizzativi (ferie, festività)</a:t>
            </a:r>
          </a:p>
          <a:p>
            <a:pPr marL="742950" lvl="1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Accidentalità</a:t>
            </a:r>
            <a:r>
              <a:rPr lang="it-IT" sz="1600" dirty="0"/>
              <a:t>: componente residuale rispetto alle cause strutturali 1)-3), in genere relativa a molte influenze di piccola entità o comunque non chiaramente identificabili né suscettibili di modellazione esplicita (v. errori del modello </a:t>
            </a:r>
            <a:r>
              <a:rPr lang="it-IT" sz="1600" i="1" dirty="0"/>
              <a:t>OLS</a:t>
            </a:r>
            <a:r>
              <a:rPr lang="it-IT" sz="1600" dirty="0"/>
              <a:t>)</a:t>
            </a:r>
          </a:p>
          <a:p>
            <a:pPr algn="just">
              <a:spcBef>
                <a:spcPts val="600"/>
              </a:spcBef>
              <a:spcAft>
                <a:spcPts val="200"/>
              </a:spcAft>
            </a:pPr>
            <a:r>
              <a:rPr lang="it-IT" sz="1100" i="1" dirty="0"/>
              <a:t>PS: siccome il ciclo economico/finanziario è molto difficile da identificare se non in serie lunghissime in </a:t>
            </a:r>
            <a:r>
              <a:rPr lang="it-IT" sz="1100" b="1" i="1" dirty="0"/>
              <a:t>genere si uniscono Trend e Ciclo. </a:t>
            </a:r>
            <a:r>
              <a:rPr lang="it-IT" sz="1100" i="1" dirty="0"/>
              <a:t>Solo la fase del ciclo assicurativo (dal min al max) è stimata in circa 7 anni, dunque una stima statistica  di questa componente necessità di almeno una trentina d’anni a prescindere dalla frequenza di rilevazione della serie stessa (annuale, mensile, eccetera</a:t>
            </a:r>
            <a:r>
              <a:rPr lang="it-IT" sz="1400" i="1" dirty="0"/>
              <a:t>)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CB63CF-4565-8495-CFB8-899D1999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2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679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1387905" y="147364"/>
            <a:ext cx="9144000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LA FUNZIONE PREVISIONE IN EXCEL</a:t>
            </a:r>
            <a:endParaRPr lang="it-IT" b="1" baseline="30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DD9357-3650-FB81-DF71-9AC90F1A1509}"/>
              </a:ext>
            </a:extLst>
          </p:cNvPr>
          <p:cNvSpPr txBox="1"/>
          <p:nvPr/>
        </p:nvSpPr>
        <p:spPr>
          <a:xfrm>
            <a:off x="330199" y="644099"/>
            <a:ext cx="11546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/>
              <a:t>Vediamo un esempio concreto: ho i premi trimestrali del ramo incendi a livello di mercato fino a set-24. Voglio stimare l’ultimo trimestre del 2024 per prevedere l’andamento su base annuale. Prendo il ramo incendio</a:t>
            </a:r>
            <a:endParaRPr lang="it-IT" sz="1400" i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177713-76B8-89AC-9142-637FC409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77" y="1584899"/>
            <a:ext cx="5118298" cy="4300131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896E86B-9812-762D-5C7A-8F2A9EE6E897}"/>
              </a:ext>
            </a:extLst>
          </p:cNvPr>
          <p:cNvCxnSpPr>
            <a:cxnSpLocks/>
          </p:cNvCxnSpPr>
          <p:nvPr/>
        </p:nvCxnSpPr>
        <p:spPr>
          <a:xfrm>
            <a:off x="2686050" y="3267075"/>
            <a:ext cx="1085850" cy="504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100562-E430-2041-D899-0F0CA50D3AE0}"/>
              </a:ext>
            </a:extLst>
          </p:cNvPr>
          <p:cNvSpPr txBox="1"/>
          <p:nvPr/>
        </p:nvSpPr>
        <p:spPr>
          <a:xfrm>
            <a:off x="523875" y="2285999"/>
            <a:ext cx="207644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Deve essere un numero in </a:t>
            </a:r>
            <a:r>
              <a:rPr lang="it-IT" b="1" u="sng" dirty="0"/>
              <a:t>formato data</a:t>
            </a:r>
            <a:r>
              <a:rPr lang="it-IT" u="sng" dirty="0"/>
              <a:t> </a:t>
            </a:r>
            <a:r>
              <a:rPr lang="it-IT" dirty="0"/>
              <a:t>con </a:t>
            </a:r>
            <a:r>
              <a:rPr lang="it-IT" b="1" u="sng" dirty="0"/>
              <a:t>periodicità costante </a:t>
            </a:r>
            <a:r>
              <a:rPr lang="it-IT" dirty="0"/>
              <a:t>(mensile, trimestrale, ecc.)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27EF2CE-CE56-08DB-AA92-09F3E25BD0AA}"/>
              </a:ext>
            </a:extLst>
          </p:cNvPr>
          <p:cNvCxnSpPr>
            <a:cxnSpLocks/>
          </p:cNvCxnSpPr>
          <p:nvPr/>
        </p:nvCxnSpPr>
        <p:spPr>
          <a:xfrm flipH="1" flipV="1">
            <a:off x="5514975" y="5372100"/>
            <a:ext cx="3228975" cy="512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684627E-4B59-753D-C1CE-2F0D41D666E3}"/>
              </a:ext>
            </a:extLst>
          </p:cNvPr>
          <p:cNvSpPr txBox="1"/>
          <p:nvPr/>
        </p:nvSpPr>
        <p:spPr>
          <a:xfrm>
            <a:off x="8743950" y="5381624"/>
            <a:ext cx="20764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Valore da stimare (ma potrebbero essere più periodi)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5EDC8D6F-B22F-6440-ABBE-6BBF6A41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8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BD6529AB-C26C-ACF4-224B-B149523723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1326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46" imgH="346" progId="TCLayout.ActiveDocument.1">
                  <p:embed/>
                </p:oleObj>
              </mc:Choice>
              <mc:Fallback>
                <p:oleObj name="Diapositiva think-cell" r:id="rId3" imgW="346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679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1387905" y="147364"/>
            <a:ext cx="9144000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LA FUNZIONE PREVISIONE IN EXCEL</a:t>
            </a:r>
            <a:endParaRPr lang="it-IT" b="1" baseline="300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C2D6EAE-40C6-7194-35D7-B3B825E82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24" y="825290"/>
            <a:ext cx="8743569" cy="5464731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2579B47-8945-CBA2-1EAE-FF48AA33340A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181224" y="2315437"/>
            <a:ext cx="819151" cy="656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751C754-80F7-1E04-70AB-628627174852}"/>
              </a:ext>
            </a:extLst>
          </p:cNvPr>
          <p:cNvSpPr txBox="1"/>
          <p:nvPr/>
        </p:nvSpPr>
        <p:spPr>
          <a:xfrm>
            <a:off x="104775" y="1438274"/>
            <a:ext cx="207644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Seleziono la colonna «Data» ed i valori storici della serie da prevedere (fino all’ultimo dato disponibile)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7D799CB-00D6-ABCC-0333-A1A9773C41C0}"/>
              </a:ext>
            </a:extLst>
          </p:cNvPr>
          <p:cNvCxnSpPr>
            <a:cxnSpLocks/>
          </p:cNvCxnSpPr>
          <p:nvPr/>
        </p:nvCxnSpPr>
        <p:spPr>
          <a:xfrm flipH="1" flipV="1">
            <a:off x="8543925" y="1514475"/>
            <a:ext cx="1581150" cy="2047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08C9FE9-855F-B838-921C-EA0A67479D02}"/>
              </a:ext>
            </a:extLst>
          </p:cNvPr>
          <p:cNvSpPr txBox="1"/>
          <p:nvPr/>
        </p:nvSpPr>
        <p:spPr>
          <a:xfrm>
            <a:off x="8648700" y="3557655"/>
            <a:ext cx="20764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Poi dal menu seleziono «Dati» e «Foglio di previsione»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119F6F14-FC9E-CB9B-934E-02A1738B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BD6529AB-C26C-ACF4-224B-B149523723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703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46" imgH="346" progId="TCLayout.ActiveDocument.1">
                  <p:embed/>
                </p:oleObj>
              </mc:Choice>
              <mc:Fallback>
                <p:oleObj name="Diapositiva think-cell" r:id="rId3" imgW="346" imgH="34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6529AB-C26C-ACF4-224B-B14952372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679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1387905" y="147364"/>
            <a:ext cx="9144000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LA FUNZIONE PREVISIONE IN EXCEL</a:t>
            </a:r>
            <a:endParaRPr lang="it-IT" b="1" baseline="300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751C754-80F7-1E04-70AB-628627174852}"/>
              </a:ext>
            </a:extLst>
          </p:cNvPr>
          <p:cNvSpPr txBox="1"/>
          <p:nvPr/>
        </p:nvSpPr>
        <p:spPr>
          <a:xfrm>
            <a:off x="104775" y="1352560"/>
            <a:ext cx="2076449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Mi appare graficamente la serie: in blue i valori storici sino a set-24, in rosso le stime. In arancione l’intervallo di confidenza della stime al 95%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290325-4972-BE95-CDB5-3EF6C2A7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899" y="807901"/>
            <a:ext cx="9144000" cy="5715000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2579B47-8945-CBA2-1EAE-FF48AA33340A}"/>
              </a:ext>
            </a:extLst>
          </p:cNvPr>
          <p:cNvCxnSpPr>
            <a:cxnSpLocks/>
          </p:cNvCxnSpPr>
          <p:nvPr/>
        </p:nvCxnSpPr>
        <p:spPr>
          <a:xfrm>
            <a:off x="2181224" y="2645222"/>
            <a:ext cx="4705351" cy="547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C232AF-05E8-35B7-EF29-CD94E77B4E07}"/>
              </a:ext>
            </a:extLst>
          </p:cNvPr>
          <p:cNvSpPr txBox="1"/>
          <p:nvPr/>
        </p:nvSpPr>
        <p:spPr>
          <a:xfrm>
            <a:off x="171450" y="4305111"/>
            <a:ext cx="20764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questa fase posso fissare la data di fine previsione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71915DE-4E81-3493-BA0C-9FE832922EC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47899" y="4905276"/>
            <a:ext cx="4638676" cy="124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C4DD5B-975A-977D-B194-176544C8E13E}"/>
              </a:ext>
            </a:extLst>
          </p:cNvPr>
          <p:cNvSpPr txBox="1"/>
          <p:nvPr/>
        </p:nvSpPr>
        <p:spPr>
          <a:xfrm>
            <a:off x="104774" y="5551141"/>
            <a:ext cx="20764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Fisso come fine previsione dic-24 e seleziono il tasto «Crea»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CE444B2-4C95-30A0-177C-ACEDB0F8CCF8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181223" y="5662746"/>
            <a:ext cx="7162802" cy="488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8595340D-EA43-D9C6-B1CD-19F174B9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3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BD6529AB-C26C-ACF4-224B-B149523723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6787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46" imgH="346" progId="TCLayout.ActiveDocument.1">
                  <p:embed/>
                </p:oleObj>
              </mc:Choice>
              <mc:Fallback>
                <p:oleObj name="Diapositiva think-cell" r:id="rId3" imgW="346" imgH="34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6529AB-C26C-ACF4-224B-B14952372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679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1387905" y="147364"/>
            <a:ext cx="9144000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LA FUNZIONE PREVISIONE IN EXCEL</a:t>
            </a:r>
            <a:endParaRPr lang="it-IT" b="1" baseline="300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751C754-80F7-1E04-70AB-628627174852}"/>
              </a:ext>
            </a:extLst>
          </p:cNvPr>
          <p:cNvSpPr txBox="1"/>
          <p:nvPr/>
        </p:nvSpPr>
        <p:spPr>
          <a:xfrm>
            <a:off x="104775" y="1352560"/>
            <a:ext cx="207644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un nuovo foglio, Excel mi fa vedere i valori storici della serie e, in colonne differenti, la stima a dic-24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C232AF-05E8-35B7-EF29-CD94E77B4E07}"/>
              </a:ext>
            </a:extLst>
          </p:cNvPr>
          <p:cNvSpPr txBox="1"/>
          <p:nvPr/>
        </p:nvSpPr>
        <p:spPr>
          <a:xfrm>
            <a:off x="104775" y="3663541"/>
            <a:ext cx="207644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Cosa mi dice l’intervallo di confidenza? Al 95% la previsione di dic-24 sarà compresa tra il limite di confidenza inferiore e quello superiore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975169-FD63-C9CD-DA4C-EAF0823F1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923" y="679585"/>
            <a:ext cx="9265918" cy="5791199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2579B47-8945-CBA2-1EAE-FF48AA33340A}"/>
              </a:ext>
            </a:extLst>
          </p:cNvPr>
          <p:cNvCxnSpPr>
            <a:cxnSpLocks/>
          </p:cNvCxnSpPr>
          <p:nvPr/>
        </p:nvCxnSpPr>
        <p:spPr>
          <a:xfrm>
            <a:off x="2181224" y="2645222"/>
            <a:ext cx="2162176" cy="659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71915DE-4E81-3493-BA0C-9FE832922EC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81224" y="3465252"/>
            <a:ext cx="4152901" cy="1629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B586EC-2234-A297-70CE-635981828411}"/>
              </a:ext>
            </a:extLst>
          </p:cNvPr>
          <p:cNvSpPr txBox="1"/>
          <p:nvPr/>
        </p:nvSpPr>
        <p:spPr>
          <a:xfrm>
            <a:off x="8632852" y="1997839"/>
            <a:ext cx="2825723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L’ampiezza dell’intervallo di previsione dipende da quanto «funziona» il modello stimato (minore è l’errore medio, più «stretto» è l’intervallo) e da quanto sono i periodi da stimare (ogni nuovo periodo da stimare, per esempio mar-25 introduce un’ulteriore variabilità)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5DC4463-51B8-C6DD-153D-D2256878E1C1}"/>
              </a:ext>
            </a:extLst>
          </p:cNvPr>
          <p:cNvCxnSpPr>
            <a:cxnSpLocks/>
          </p:cNvCxnSpPr>
          <p:nvPr/>
        </p:nvCxnSpPr>
        <p:spPr>
          <a:xfrm flipV="1">
            <a:off x="6470676" y="2957699"/>
            <a:ext cx="1939898" cy="347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D77823EA-F040-4BAE-B914-1EBF1930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7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COSA C’E’ DIETRO LA FUNZIONE DI PREVISIONE DI EXCEL</a:t>
            </a:r>
            <a:endParaRPr lang="it-IT" b="1" baseline="30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863A37-EC5F-78FE-71FE-72E996ADEF0A}"/>
              </a:ext>
            </a:extLst>
          </p:cNvPr>
          <p:cNvSpPr txBox="1"/>
          <p:nvPr/>
        </p:nvSpPr>
        <p:spPr>
          <a:xfrm>
            <a:off x="330200" y="680018"/>
            <a:ext cx="1139081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Nella previsione Excel sfrutta un «algoritmo» basato sul modello di livellamento esponenziale (una variante del modello di Holt e Winter)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L’idea di base del livellamento esponenziale (che funziona per serie stazionarie in media) è che il valore previsto della serie (nel ns esempio dic-24) sia una media pesata delle osservazioni passate</a:t>
            </a:r>
            <a:r>
              <a:rPr lang="it-IT" b="1" dirty="0"/>
              <a:t> assegnando ad ognuna di esse un peso </a:t>
            </a:r>
            <a:r>
              <a:rPr lang="it-IT" b="1" i="1" dirty="0" err="1"/>
              <a:t>w</a:t>
            </a:r>
            <a:r>
              <a:rPr lang="it-IT" b="1" i="1" baseline="-25000" dirty="0" err="1"/>
              <a:t>j</a:t>
            </a:r>
            <a:r>
              <a:rPr lang="it-IT" b="1" baseline="-25000" dirty="0"/>
              <a:t> </a:t>
            </a:r>
            <a:r>
              <a:rPr lang="it-IT" dirty="0"/>
              <a:t>la cui somma è pari a </a:t>
            </a:r>
            <a:r>
              <a:rPr lang="it-IT" i="1" dirty="0"/>
              <a:t>1</a:t>
            </a:r>
            <a:r>
              <a:rPr lang="it-IT" dirty="0"/>
              <a:t>, che decresce esponenzialmente a zero man mano che il dato diventa «più vecchio». Peso dunque di più i dati recenti, rispetto a quelli più lontani nel tempo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Nel modello a livellamento esponenziale, </a:t>
            </a:r>
            <a:r>
              <a:rPr lang="it-IT" b="1" dirty="0"/>
              <a:t>il peso è definito </a:t>
            </a:r>
            <a:r>
              <a:rPr lang="it-IT" dirty="0"/>
              <a:t>come segue: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br>
              <a:rPr lang="it-IT" dirty="0"/>
            </a:b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Maggiore è </a:t>
            </a:r>
            <a:r>
              <a:rPr lang="el-GR" b="1" i="1" dirty="0"/>
              <a:t>α</a:t>
            </a:r>
            <a:r>
              <a:rPr lang="it-IT" dirty="0"/>
              <a:t>, </a:t>
            </a:r>
            <a:r>
              <a:rPr lang="it-IT" b="1" dirty="0"/>
              <a:t>maggiore è il peso </a:t>
            </a:r>
            <a:r>
              <a:rPr lang="it-IT" dirty="0"/>
              <a:t>che diamo alle </a:t>
            </a:r>
            <a:r>
              <a:rPr lang="it-IT" b="1" dirty="0"/>
              <a:t>osservazioni più recenti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Il modello Holt e Winter sfrutta </a:t>
            </a:r>
            <a:r>
              <a:rPr lang="it-IT" b="1" dirty="0"/>
              <a:t>l’</a:t>
            </a:r>
            <a:r>
              <a:rPr lang="it-IT" b="1" i="1" dirty="0" err="1"/>
              <a:t>exponential</a:t>
            </a:r>
            <a:r>
              <a:rPr lang="it-IT" b="1" i="1" dirty="0"/>
              <a:t> </a:t>
            </a:r>
            <a:r>
              <a:rPr lang="it-IT" b="1" i="1" dirty="0" err="1"/>
              <a:t>smoothing</a:t>
            </a:r>
            <a:r>
              <a:rPr lang="it-IT" b="1" i="1" dirty="0"/>
              <a:t> </a:t>
            </a:r>
            <a:r>
              <a:rPr lang="it-IT" dirty="0"/>
              <a:t>per stimare le componenti deterministiche della serie, isolando trend/ciclo e stagionalità, se presenti. Dunque </a:t>
            </a:r>
            <a:r>
              <a:rPr lang="it-IT" b="1" dirty="0"/>
              <a:t>verrà stimato</a:t>
            </a:r>
            <a:r>
              <a:rPr lang="it-IT" dirty="0"/>
              <a:t>, oltre a </a:t>
            </a:r>
            <a:r>
              <a:rPr lang="el-GR" b="1" i="1" dirty="0"/>
              <a:t>α</a:t>
            </a:r>
            <a:r>
              <a:rPr lang="el-GR" b="1" dirty="0"/>
              <a:t> </a:t>
            </a:r>
            <a:r>
              <a:rPr lang="it-IT" b="1" dirty="0"/>
              <a:t>anche un </a:t>
            </a:r>
            <a:r>
              <a:rPr lang="el-GR" b="1" i="1" dirty="0"/>
              <a:t>β</a:t>
            </a:r>
            <a:r>
              <a:rPr lang="it-IT" b="1" dirty="0"/>
              <a:t> (trend) ed un </a:t>
            </a:r>
            <a:r>
              <a:rPr lang="el-GR" b="1" i="1" dirty="0"/>
              <a:t>γ</a:t>
            </a:r>
            <a:r>
              <a:rPr lang="it-IT" b="1" dirty="0"/>
              <a:t> (stagionalità)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Come vengono individuati da </a:t>
            </a:r>
            <a:r>
              <a:rPr lang="it-IT" dirty="0" err="1"/>
              <a:t>excel</a:t>
            </a:r>
            <a:r>
              <a:rPr lang="it-IT" dirty="0"/>
              <a:t> i parametri </a:t>
            </a:r>
            <a:r>
              <a:rPr lang="el-GR" i="1" dirty="0"/>
              <a:t>α</a:t>
            </a:r>
            <a:r>
              <a:rPr lang="it-IT" dirty="0"/>
              <a:t>, </a:t>
            </a:r>
            <a:r>
              <a:rPr lang="el-GR" i="1" dirty="0"/>
              <a:t>β</a:t>
            </a:r>
            <a:r>
              <a:rPr lang="it-IT" dirty="0"/>
              <a:t> e </a:t>
            </a:r>
            <a:r>
              <a:rPr lang="el-GR" i="1" dirty="0"/>
              <a:t>γ</a:t>
            </a:r>
            <a:r>
              <a:rPr lang="it-IT" i="1" dirty="0"/>
              <a:t>? </a:t>
            </a:r>
            <a:r>
              <a:rPr lang="it-IT" b="1" dirty="0"/>
              <a:t>In modo da minimizzare l’adattamento del  modello ai valori storici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683CF-C9E7-ED45-41FE-DFE503B8FA04}"/>
              </a:ext>
            </a:extLst>
          </p:cNvPr>
          <p:cNvSpPr txBox="1"/>
          <p:nvPr/>
        </p:nvSpPr>
        <p:spPr>
          <a:xfrm>
            <a:off x="4232274" y="3429000"/>
            <a:ext cx="405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w</a:t>
            </a:r>
            <a:r>
              <a:rPr lang="it-IT" baseline="-25000" dirty="0" err="1"/>
              <a:t>j</a:t>
            </a:r>
            <a:r>
              <a:rPr lang="it-IT" baseline="-25000" dirty="0"/>
              <a:t> </a:t>
            </a:r>
            <a:r>
              <a:rPr lang="it-IT" dirty="0"/>
              <a:t> = </a:t>
            </a:r>
            <a:r>
              <a:rPr lang="el-GR" dirty="0"/>
              <a:t>α </a:t>
            </a:r>
            <a:r>
              <a:rPr lang="it-IT" dirty="0"/>
              <a:t>(1- </a:t>
            </a:r>
            <a:r>
              <a:rPr lang="el-GR" dirty="0"/>
              <a:t>α</a:t>
            </a:r>
            <a:r>
              <a:rPr lang="it-IT" dirty="0"/>
              <a:t>)</a:t>
            </a:r>
            <a:r>
              <a:rPr lang="it-IT" baseline="30000" dirty="0"/>
              <a:t>j </a:t>
            </a:r>
            <a:r>
              <a:rPr lang="it-IT" dirty="0"/>
              <a:t>    j=0, …, n  e </a:t>
            </a:r>
            <a:r>
              <a:rPr lang="it-IT" b="1" dirty="0"/>
              <a:t>0 ≤ </a:t>
            </a:r>
            <a:r>
              <a:rPr lang="el-GR" b="1" dirty="0"/>
              <a:t>α </a:t>
            </a:r>
            <a:r>
              <a:rPr lang="it-IT" b="1" dirty="0"/>
              <a:t>≤ 1 </a:t>
            </a:r>
          </a:p>
        </p:txBody>
      </p:sp>
    </p:spTree>
    <p:extLst>
      <p:ext uri="{BB962C8B-B14F-4D97-AF65-F5344CB8AC3E}">
        <p14:creationId xmlns:p14="http://schemas.microsoft.com/office/powerpoint/2010/main" val="15009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8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LE OPZIONI DELLA FUNZIONE DI PREVISIONE IN EXCEL</a:t>
            </a:r>
            <a:endParaRPr lang="it-IT" b="1" baseline="30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09EEDE-4E0B-09AB-D0DA-EF74489E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1" y="668867"/>
            <a:ext cx="8505825" cy="5316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521B73-EC0D-B167-93AD-18D346C7707B}"/>
              </a:ext>
            </a:extLst>
          </p:cNvPr>
          <p:cNvSpPr txBox="1"/>
          <p:nvPr/>
        </p:nvSpPr>
        <p:spPr>
          <a:xfrm>
            <a:off x="123484" y="482436"/>
            <a:ext cx="207644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Tornando all’esempio di prima, la funzione previsioni mi consente di inserire alcune opzioni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88B330-2F77-D18D-FD55-F76943F793A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199933" y="1519355"/>
            <a:ext cx="4124667" cy="2199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7C60E9-CF0B-7940-7529-E5870CBBC5A7}"/>
              </a:ext>
            </a:extLst>
          </p:cNvPr>
          <p:cNvSpPr txBox="1"/>
          <p:nvPr/>
        </p:nvSpPr>
        <p:spPr>
          <a:xfrm>
            <a:off x="120055" y="2497580"/>
            <a:ext cx="2076449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L’inizio della previsione. Se inserisco per esempio mar-23, mi farà vedere le stime per i periodi passati. Un modo per visualizzare la precisione del metodo. Attenzione però alla lunghezza della serie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8008EEB-721E-9F14-3692-A215AB7604B0}"/>
              </a:ext>
            </a:extLst>
          </p:cNvPr>
          <p:cNvCxnSpPr>
            <a:cxnSpLocks/>
          </p:cNvCxnSpPr>
          <p:nvPr/>
        </p:nvCxnSpPr>
        <p:spPr>
          <a:xfrm>
            <a:off x="2199933" y="4171407"/>
            <a:ext cx="36034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C589-BBFD-B4DD-1AF7-EE5B7B32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05" y="6216333"/>
            <a:ext cx="2743200" cy="365125"/>
          </a:xfrm>
        </p:spPr>
        <p:txBody>
          <a:bodyPr/>
          <a:lstStyle/>
          <a:p>
            <a:fld id="{5A31E48E-DAA0-470A-BBA8-637971DE5CD5}" type="slidenum">
              <a:rPr lang="it-IT" smtClean="0"/>
              <a:t>9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5A74B-FDD5-308B-93BD-EF0AB055451A}"/>
              </a:ext>
            </a:extLst>
          </p:cNvPr>
          <p:cNvCxnSpPr>
            <a:cxnSpLocks/>
          </p:cNvCxnSpPr>
          <p:nvPr/>
        </p:nvCxnSpPr>
        <p:spPr>
          <a:xfrm>
            <a:off x="9144" y="5131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1F7D4E9-A1BA-9658-81C5-4C0BFA82B1D0}"/>
              </a:ext>
            </a:extLst>
          </p:cNvPr>
          <p:cNvSpPr txBox="1">
            <a:spLocks/>
          </p:cNvSpPr>
          <p:nvPr/>
        </p:nvSpPr>
        <p:spPr>
          <a:xfrm>
            <a:off x="894168" y="123046"/>
            <a:ext cx="9818448" cy="532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LE OPZIONI DELLA FUNZIONE DI PREVISIONE IN EXCEL</a:t>
            </a:r>
            <a:endParaRPr lang="it-IT" b="1" baseline="30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09EEDE-4E0B-09AB-D0DA-EF74489E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1" y="668867"/>
            <a:ext cx="8505825" cy="5316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521B73-EC0D-B167-93AD-18D346C7707B}"/>
              </a:ext>
            </a:extLst>
          </p:cNvPr>
          <p:cNvSpPr txBox="1"/>
          <p:nvPr/>
        </p:nvSpPr>
        <p:spPr>
          <a:xfrm>
            <a:off x="130335" y="2775561"/>
            <a:ext cx="207644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Di default la stagionalità è rilevata automaticamente, ma si può anche inserire manualmente 12=mensile, 4=trimestrale, ecc.)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88B330-2F77-D18D-FD55-F76943F793A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06784" y="1732288"/>
            <a:ext cx="3596608" cy="2587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7C60E9-CF0B-7940-7529-E5870CBBC5A7}"/>
              </a:ext>
            </a:extLst>
          </p:cNvPr>
          <p:cNvSpPr txBox="1"/>
          <p:nvPr/>
        </p:nvSpPr>
        <p:spPr>
          <a:xfrm>
            <a:off x="130335" y="4921793"/>
            <a:ext cx="207644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Calcola le statistiche descrittive del modello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8008EEB-721E-9F14-3692-A215AB7604B0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06784" y="5065539"/>
            <a:ext cx="3701378" cy="271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0A8653-E28A-877A-2298-5AFB7EF2C48E}"/>
              </a:ext>
            </a:extLst>
          </p:cNvPr>
          <p:cNvSpPr txBox="1"/>
          <p:nvPr/>
        </p:nvSpPr>
        <p:spPr>
          <a:xfrm>
            <a:off x="130335" y="578126"/>
            <a:ext cx="207644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Mi consente di definire il livello di confidenza dell’intervallo di stima. Maggiore è l’errore accettabile (la significatività), minore è l’ampiezza dell’intervallo,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AF3A34B-F021-3611-A75D-5299095B8A29}"/>
              </a:ext>
            </a:extLst>
          </p:cNvPr>
          <p:cNvCxnSpPr>
            <a:cxnSpLocks/>
          </p:cNvCxnSpPr>
          <p:nvPr/>
        </p:nvCxnSpPr>
        <p:spPr>
          <a:xfrm>
            <a:off x="2206785" y="3935362"/>
            <a:ext cx="3596607" cy="768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21014</TotalTime>
  <Words>1343</Words>
  <Application>Microsoft Office PowerPoint</Application>
  <PresentationFormat>Widescreen</PresentationFormat>
  <Paragraphs>100</Paragraphs>
  <Slides>15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Wingdings</vt:lpstr>
      <vt:lpstr>Tema di Office</vt:lpstr>
      <vt:lpstr>Diapositiva think-cell</vt:lpstr>
      <vt:lpstr>Previsione delle serie storiche in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per l’impresa</dc:title>
  <dc:creator>CANNATA VITTORIA [FA0300042]</dc:creator>
  <cp:lastModifiedBy>CANNATA ROBERTO</cp:lastModifiedBy>
  <cp:revision>444</cp:revision>
  <dcterms:created xsi:type="dcterms:W3CDTF">2024-08-05T10:15:54Z</dcterms:created>
  <dcterms:modified xsi:type="dcterms:W3CDTF">2025-11-23T09:27:59Z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2024-09-11T08:20:53Z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e7205b18-8d0b-4616-85af-5f1ff3f81136</vt:lpwstr>
  </property>
  <property fmtid="{D5CDD505-2E9C-101B-9397-08002B2CF9AE}" pid="8" name="MSIP_Label_5bf4bb52-9e9d-4296-940a-59002820a53c_ContentBits">
    <vt:lpwstr>0</vt:lpwstr>
  </property>
</Properties>
</file>