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44" r:id="rId2"/>
    <p:sldId id="445" r:id="rId3"/>
    <p:sldId id="446" r:id="rId4"/>
    <p:sldId id="447" r:id="rId5"/>
    <p:sldId id="443" r:id="rId6"/>
    <p:sldId id="449" r:id="rId7"/>
    <p:sldId id="451" r:id="rId8"/>
    <p:sldId id="45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221996-2CC1-4807-8C07-CAA96B616CB2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64516-B94F-4B83-8D76-44E07FA2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74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57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5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337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91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692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64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466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EA6409-2579-49AF-964C-5DBD5C1DEFD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855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F9137-C57C-73C0-A59F-21CC2B372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09DF12-53B0-9E5D-48A0-A7ACB464D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4C0495-93CB-ABAD-F60A-679447617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DBB774-DE80-A91E-7A77-DD61C791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F98EBE-19AE-D2C8-FB52-587D9DECA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19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9D36B-853C-0C78-A6A7-D1344F12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2545DC-CBBB-B8BD-59A1-364352498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4A33E7-4405-C1FB-3FDC-F73285F3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D070-196B-1CC5-0913-CB82F4BCE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59B9D7-C349-1EBC-CB70-02EB9083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46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B59C8C1-F382-05B3-D25A-97C134131E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7CD6235-043B-9F30-568A-2C7C9F09D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0FBD8-4AFE-FF22-0D0D-B5AEEFA9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291C63-2B63-5BB2-A375-69E2735B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21F358-9BCA-42F6-46B1-C6F572D4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39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E99E01-EB58-8B50-C522-CC1058509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8499FF-A435-771F-90E8-F5FC561FA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155345-C695-A1A1-4190-B75AE784B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69E12D-F637-0777-6DFD-E147A3AB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CEEB0A-74C2-EA3B-B9E6-C34C849C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879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F807D5-C1C6-763E-FBD8-70690565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E7E605-40CD-41DD-5886-68381B5DE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C494D7-5B11-7305-4657-E4756ADC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264077-122E-96CD-879C-0AF0FA53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810FAF-256A-9497-0EC2-3B9F0FDA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31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DF5365-B7D9-FFE4-DE4E-5EC72EF0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5DFF02-D482-026B-AF48-FBFE9B9CD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B06BA9-B3EB-6E2B-1FE3-7345E487B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FD884F4-BF75-3DBE-C0E5-3D6356240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8C8087-3FB8-F99E-B4BE-AAAF2B08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6394122-10E4-DE8E-0377-99D94F79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91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EC277-E35E-91BF-A0EA-86F3D9016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546ADD-119C-F43A-EAB5-E3B3A1A40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0AD605-886E-CC1A-174D-DA9D72FBA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E2674EB-B38E-D3A4-B6D9-EB592249E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5F07504-C253-C6A0-00AC-589DCE5BF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4C282FC-9CE0-F728-091B-4DDE4D7D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A5EA60D-4BB7-2498-40C0-65BBF1BC1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61E27B2-A0E9-F792-9194-5D3C8140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08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F421FF-5C4C-B06A-BBD4-62ABAA36F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7F91D14-21A3-3511-2D4F-FFC30760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DCFBDD-667F-F5FF-AE72-4715B5FB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7FD94D-8339-3EC8-CD58-99ECDA6C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1588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5C9A116-BF37-B1E1-0C8B-DB99BEF17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44E453-38AA-3506-26BC-229C5AEE8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3E97DC-27FB-7D1E-F506-9A28ECD1D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4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59E8D6-38B3-42B6-4BC0-317EE32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E55388-2D26-8667-925F-B58D224E0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7AABC48-83C4-610D-5EE0-AE6C4E597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68D47F-AF89-68A0-F2CC-4A1D218D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A78AAE-0418-4421-39AD-04826E4E3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062ABF-3FB9-47B8-4271-2FCD77D6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16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48D7F-5412-8E7E-4996-7828E168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63B2EB8-89CE-CA86-ADA2-28E82BB7A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6C8B99-3C9C-14B4-3AB8-FA225C1DCA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BE4214-CBF0-66DF-199F-233A64AF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D8EA9A-2A87-94BA-4E4E-97E02BC6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79CB469-B310-902B-39F5-131E02C4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388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B54A271-3111-CDAA-FF8A-AC30AB1E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9DE2C5-4A20-7697-1E26-DFCF834A3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D655C9-FBD3-3329-2926-C4E5595F3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3921E-6E72-48C9-8C98-4A5242A3F9DD}" type="datetimeFigureOut">
              <a:rPr lang="it-IT" smtClean="0"/>
              <a:t>08/11/2025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386D02-BCDB-2CD6-0583-238B4150B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86E8C1-2FED-26CF-57B6-FEC66E5EB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09E8B-D500-45B7-97E1-C4C7A46DA3D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98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>
            <a:cxnSpLocks/>
          </p:cNvCxnSpPr>
          <p:nvPr/>
        </p:nvCxnSpPr>
        <p:spPr>
          <a:xfrm>
            <a:off x="0" y="625754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9A8EA0-1BC5-E4A0-FEBC-697133682782}"/>
              </a:ext>
            </a:extLst>
          </p:cNvPr>
          <p:cNvCxnSpPr>
            <a:cxnSpLocks/>
          </p:cNvCxnSpPr>
          <p:nvPr/>
        </p:nvCxnSpPr>
        <p:spPr>
          <a:xfrm>
            <a:off x="0" y="640721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ottotitolo 2">
            <a:extLst>
              <a:ext uri="{FF2B5EF4-FFF2-40B4-BE49-F238E27FC236}">
                <a16:creationId xmlns:a16="http://schemas.microsoft.com/office/drawing/2014/main" id="{DC6D6567-63B4-411D-41A4-1E973840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24" y="98569"/>
            <a:ext cx="9144000" cy="532221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 Esercitazione in GRETL sulla stima di un modello di regressione lineare multivariato: il caso del tasso di povertà in US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4631C16-4EA6-A739-A914-9090357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1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40FF978-902E-F7D3-9107-702CD9B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‘Statistica per l’Impresa’, Roberto Cannata, 2024 - ©Biggeri et al. (2017), Pearson / @Giovanni Millo slide corso Stat. Impresa 21-24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0332B1D-0379-338B-ABEA-29B85B8A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39" y="6315504"/>
            <a:ext cx="1058721" cy="3800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2762EEB-D281-D7EA-4C4B-86A53B10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930" y="764380"/>
            <a:ext cx="7392609" cy="147321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95E88A9-2F6C-ECD3-9C63-7DADA73B1B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426" y="2714354"/>
            <a:ext cx="5803683" cy="3291792"/>
          </a:xfrm>
          <a:prstGeom prst="rect">
            <a:avLst/>
          </a:prstGeom>
        </p:spPr>
      </p:pic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7952183C-5B44-BE24-94EE-F1CEAF8CE588}"/>
              </a:ext>
            </a:extLst>
          </p:cNvPr>
          <p:cNvSpPr/>
          <p:nvPr/>
        </p:nvSpPr>
        <p:spPr>
          <a:xfrm>
            <a:off x="5926836" y="2260896"/>
            <a:ext cx="338328" cy="33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3AAA379-AC20-139E-EE93-BA5BBB872F1A}"/>
              </a:ext>
            </a:extLst>
          </p:cNvPr>
          <p:cNvSpPr txBox="1"/>
          <p:nvPr/>
        </p:nvSpPr>
        <p:spPr>
          <a:xfrm>
            <a:off x="265176" y="3094299"/>
            <a:ext cx="4590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GRETL</a:t>
            </a:r>
            <a:r>
              <a:rPr lang="it-IT" dirty="0"/>
              <a:t> è un </a:t>
            </a:r>
            <a:r>
              <a:rPr lang="it-IT" b="1" dirty="0"/>
              <a:t>software statistico </a:t>
            </a:r>
            <a:r>
              <a:rPr lang="it-IT" dirty="0"/>
              <a:t>orientato a stime di regressioni e analisi delle serie storiche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76DAAE-4DBB-869C-91B2-66F52B8615C4}"/>
              </a:ext>
            </a:extLst>
          </p:cNvPr>
          <p:cNvSpPr txBox="1"/>
          <p:nvPr/>
        </p:nvSpPr>
        <p:spPr>
          <a:xfrm>
            <a:off x="265176" y="4164667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E’ nato in ambito universitario e </a:t>
            </a:r>
            <a:r>
              <a:rPr lang="it-IT" b="1" dirty="0"/>
              <a:t>gratuito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A97BDA-90E3-7978-2D06-940612F302E7}"/>
              </a:ext>
            </a:extLst>
          </p:cNvPr>
          <p:cNvSpPr txBox="1"/>
          <p:nvPr/>
        </p:nvSpPr>
        <p:spPr>
          <a:xfrm>
            <a:off x="265176" y="4762241"/>
            <a:ext cx="459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Si integra con </a:t>
            </a:r>
            <a:r>
              <a:rPr lang="it-IT" b="1" dirty="0" err="1"/>
              <a:t>excel</a:t>
            </a:r>
            <a:r>
              <a:rPr lang="it-IT" b="1" dirty="0"/>
              <a:t> e 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05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>
            <a:cxnSpLocks/>
          </p:cNvCxnSpPr>
          <p:nvPr/>
        </p:nvCxnSpPr>
        <p:spPr>
          <a:xfrm>
            <a:off x="0" y="625754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9A8EA0-1BC5-E4A0-FEBC-697133682782}"/>
              </a:ext>
            </a:extLst>
          </p:cNvPr>
          <p:cNvCxnSpPr>
            <a:cxnSpLocks/>
          </p:cNvCxnSpPr>
          <p:nvPr/>
        </p:nvCxnSpPr>
        <p:spPr>
          <a:xfrm>
            <a:off x="0" y="640721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ottotitolo 2">
            <a:extLst>
              <a:ext uri="{FF2B5EF4-FFF2-40B4-BE49-F238E27FC236}">
                <a16:creationId xmlns:a16="http://schemas.microsoft.com/office/drawing/2014/main" id="{DC6D6567-63B4-411D-41A4-1E973840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24" y="98569"/>
            <a:ext cx="9144000" cy="532221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/>
              <a:t>STIMO UN MODELLO CHE SPIEGA IL TASSO DI POVERTA’ IN FUNZIONE DI TUTTE LE VARIABILI DEL DATABASE. TUTTE IN EFFETTI POTREBBERO AVERE A PRIORI UN IMPATTO SULLA VARIABILE DIPENDENTE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4631C16-4EA6-A739-A914-9090357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2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40FF978-902E-F7D3-9107-702CD9B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0332B1D-0379-338B-ABEA-29B85B8A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39" y="6315504"/>
            <a:ext cx="1058721" cy="38005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3B8D96F-BABC-AE9B-35F7-F313FACB4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14" y="729595"/>
            <a:ext cx="5633986" cy="3366509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30E8EF1E-85E0-E5C2-7AD4-46A8C3A3342D}"/>
              </a:ext>
            </a:extLst>
          </p:cNvPr>
          <p:cNvSpPr/>
          <p:nvPr/>
        </p:nvSpPr>
        <p:spPr>
          <a:xfrm rot="16200000">
            <a:off x="6321002" y="3761237"/>
            <a:ext cx="338328" cy="33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2A7C645A-65DC-BAD7-0C47-F07CD281D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961" y="1829706"/>
            <a:ext cx="5223564" cy="32388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C8B8D76-6494-EA60-0ACC-A936B171B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5" y="4030307"/>
            <a:ext cx="4853699" cy="212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5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magine 42">
            <a:extLst>
              <a:ext uri="{FF2B5EF4-FFF2-40B4-BE49-F238E27FC236}">
                <a16:creationId xmlns:a16="http://schemas.microsoft.com/office/drawing/2014/main" id="{A8334781-1406-9289-8C9E-9AAB3EEF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744" y="1828426"/>
            <a:ext cx="5871681" cy="3359478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520D4A2A-F09B-62F8-E3E3-0037F080C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21" y="771142"/>
            <a:ext cx="5106068" cy="5017651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>
            <a:cxnSpLocks/>
          </p:cNvCxnSpPr>
          <p:nvPr/>
        </p:nvCxnSpPr>
        <p:spPr>
          <a:xfrm>
            <a:off x="0" y="625754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9A8EA0-1BC5-E4A0-FEBC-697133682782}"/>
              </a:ext>
            </a:extLst>
          </p:cNvPr>
          <p:cNvCxnSpPr>
            <a:cxnSpLocks/>
          </p:cNvCxnSpPr>
          <p:nvPr/>
        </p:nvCxnSpPr>
        <p:spPr>
          <a:xfrm>
            <a:off x="0" y="640721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ottotitolo 2">
            <a:extLst>
              <a:ext uri="{FF2B5EF4-FFF2-40B4-BE49-F238E27FC236}">
                <a16:creationId xmlns:a16="http://schemas.microsoft.com/office/drawing/2014/main" id="{DC6D6567-63B4-411D-41A4-1E973840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24" y="98569"/>
            <a:ext cx="9144000" cy="532221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LA PRIMA COSA CHE DEVO FARE E’ GUARDARE I RESIDUI. DA UN’ANALISI GRAFICA VEDO ETEROSCHEDASTICITA’ E UN VALORE ANOMALO ….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4631C16-4EA6-A739-A914-9090357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3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40FF978-902E-F7D3-9107-702CD9B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0332B1D-0379-338B-ABEA-29B85B8AE8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539" y="6315504"/>
            <a:ext cx="1058721" cy="380054"/>
          </a:xfrm>
          <a:prstGeom prst="rect">
            <a:avLst/>
          </a:prstGeom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1987C52A-936D-0EFD-93E0-68E2037DB70C}"/>
              </a:ext>
            </a:extLst>
          </p:cNvPr>
          <p:cNvSpPr/>
          <p:nvPr/>
        </p:nvSpPr>
        <p:spPr>
          <a:xfrm rot="16200000">
            <a:off x="5598763" y="3114266"/>
            <a:ext cx="338328" cy="33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2D724AE8-E9B2-6705-DAEE-BBE9C9E2A2CB}"/>
              </a:ext>
            </a:extLst>
          </p:cNvPr>
          <p:cNvSpPr/>
          <p:nvPr/>
        </p:nvSpPr>
        <p:spPr>
          <a:xfrm rot="20416660">
            <a:off x="352314" y="4300884"/>
            <a:ext cx="2336200" cy="103327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F3351539-C517-0880-3F63-2FFF19F051BA}"/>
              </a:ext>
            </a:extLst>
          </p:cNvPr>
          <p:cNvSpPr/>
          <p:nvPr/>
        </p:nvSpPr>
        <p:spPr>
          <a:xfrm>
            <a:off x="4541379" y="1026449"/>
            <a:ext cx="949677" cy="72183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9733191-2C55-6540-409F-9176B4749AEB}"/>
              </a:ext>
            </a:extLst>
          </p:cNvPr>
          <p:cNvSpPr/>
          <p:nvPr/>
        </p:nvSpPr>
        <p:spPr>
          <a:xfrm>
            <a:off x="11251067" y="2009461"/>
            <a:ext cx="667112" cy="55879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FD3A0AD-40F0-C1F2-85F5-799F97CC7E71}"/>
              </a:ext>
            </a:extLst>
          </p:cNvPr>
          <p:cNvCxnSpPr/>
          <p:nvPr/>
        </p:nvCxnSpPr>
        <p:spPr>
          <a:xfrm flipV="1">
            <a:off x="9133840" y="2295906"/>
            <a:ext cx="0" cy="26520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2CDC3DC-C8D2-FFF5-B3D0-8176AD270179}"/>
              </a:ext>
            </a:extLst>
          </p:cNvPr>
          <p:cNvCxnSpPr>
            <a:cxnSpLocks/>
          </p:cNvCxnSpPr>
          <p:nvPr/>
        </p:nvCxnSpPr>
        <p:spPr>
          <a:xfrm flipH="1">
            <a:off x="7590536" y="3684679"/>
            <a:ext cx="1016" cy="12632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C6C66BAD-4419-EEB1-1D41-60C0044FB4DE}"/>
              </a:ext>
            </a:extLst>
          </p:cNvPr>
          <p:cNvCxnSpPr>
            <a:cxnSpLocks/>
          </p:cNvCxnSpPr>
          <p:nvPr/>
        </p:nvCxnSpPr>
        <p:spPr>
          <a:xfrm flipV="1">
            <a:off x="7590536" y="3348134"/>
            <a:ext cx="0" cy="391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98DEE045-F1CC-D321-422D-991C34806092}"/>
              </a:ext>
            </a:extLst>
          </p:cNvPr>
          <p:cNvCxnSpPr>
            <a:cxnSpLocks/>
          </p:cNvCxnSpPr>
          <p:nvPr/>
        </p:nvCxnSpPr>
        <p:spPr>
          <a:xfrm>
            <a:off x="9945624" y="3810839"/>
            <a:ext cx="0" cy="10109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7DE39D3C-3064-4BCF-AC28-BBC4C28B6A6D}"/>
              </a:ext>
            </a:extLst>
          </p:cNvPr>
          <p:cNvCxnSpPr>
            <a:cxnSpLocks/>
          </p:cNvCxnSpPr>
          <p:nvPr/>
        </p:nvCxnSpPr>
        <p:spPr>
          <a:xfrm flipV="1">
            <a:off x="9945624" y="3036035"/>
            <a:ext cx="0" cy="826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>
            <a:cxnSpLocks/>
          </p:cNvCxnSpPr>
          <p:nvPr/>
        </p:nvCxnSpPr>
        <p:spPr>
          <a:xfrm>
            <a:off x="0" y="625754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9A8EA0-1BC5-E4A0-FEBC-697133682782}"/>
              </a:ext>
            </a:extLst>
          </p:cNvPr>
          <p:cNvCxnSpPr>
            <a:cxnSpLocks/>
          </p:cNvCxnSpPr>
          <p:nvPr/>
        </p:nvCxnSpPr>
        <p:spPr>
          <a:xfrm>
            <a:off x="0" y="640721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ottotitolo 2">
            <a:extLst>
              <a:ext uri="{FF2B5EF4-FFF2-40B4-BE49-F238E27FC236}">
                <a16:creationId xmlns:a16="http://schemas.microsoft.com/office/drawing/2014/main" id="{DC6D6567-63B4-411D-41A4-1E973840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24" y="98569"/>
            <a:ext cx="9144000" cy="532221"/>
          </a:xfrm>
        </p:spPr>
        <p:txBody>
          <a:bodyPr>
            <a:normAutofit/>
          </a:bodyPr>
          <a:lstStyle/>
          <a:p>
            <a:r>
              <a:rPr lang="it-IT" b="1" dirty="0"/>
              <a:t>…. CONFERMATO DAI TEST OPPORTUNI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4631C16-4EA6-A739-A914-9090357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4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40FF978-902E-F7D3-9107-702CD9B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0332B1D-0379-338B-ABEA-29B85B8A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39" y="6315504"/>
            <a:ext cx="1058721" cy="380054"/>
          </a:xfrm>
          <a:prstGeom prst="rect">
            <a:avLst/>
          </a:prstGeom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1987C52A-936D-0EFD-93E0-68E2037DB70C}"/>
              </a:ext>
            </a:extLst>
          </p:cNvPr>
          <p:cNvSpPr/>
          <p:nvPr/>
        </p:nvSpPr>
        <p:spPr>
          <a:xfrm rot="16200000">
            <a:off x="6210304" y="3114266"/>
            <a:ext cx="338328" cy="33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C8CB45-7821-FBD6-0827-0F3FAD3F7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954" y="2628200"/>
            <a:ext cx="4429743" cy="685896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F9D01672-7817-93AC-EA8E-B8931FCCD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9" y="1555913"/>
            <a:ext cx="5704440" cy="4378543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EE7ADCD5-1C3C-5CB7-9EBD-E8B3A08B3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434" y="3793540"/>
            <a:ext cx="5006781" cy="45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4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>
            <a:cxnSpLocks/>
          </p:cNvCxnSpPr>
          <p:nvPr/>
        </p:nvCxnSpPr>
        <p:spPr>
          <a:xfrm>
            <a:off x="0" y="625754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9A8EA0-1BC5-E4A0-FEBC-697133682782}"/>
              </a:ext>
            </a:extLst>
          </p:cNvPr>
          <p:cNvCxnSpPr>
            <a:cxnSpLocks/>
          </p:cNvCxnSpPr>
          <p:nvPr/>
        </p:nvCxnSpPr>
        <p:spPr>
          <a:xfrm>
            <a:off x="0" y="640721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ottotitolo 2">
            <a:extLst>
              <a:ext uri="{FF2B5EF4-FFF2-40B4-BE49-F238E27FC236}">
                <a16:creationId xmlns:a16="http://schemas.microsoft.com/office/drawing/2014/main" id="{DC6D6567-63B4-411D-41A4-1E973840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24" y="98569"/>
            <a:ext cx="9144000" cy="532221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/>
              <a:t>Inserisco delle variabili dummies per correggere gli errori (nei periodi ante e post 1990 sono stati utilizzati due censimenti differenti e nell’osservazione 114 c’è probabilmente un errore di rilevazione)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4631C16-4EA6-A739-A914-9090357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5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40FF978-902E-F7D3-9107-702CD9B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0332B1D-0379-338B-ABEA-29B85B8A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39" y="6315504"/>
            <a:ext cx="1058721" cy="38005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D90374F-697B-391D-2D7B-C7AE1FE2B90F}"/>
              </a:ext>
            </a:extLst>
          </p:cNvPr>
          <p:cNvSpPr txBox="1"/>
          <p:nvPr/>
        </p:nvSpPr>
        <p:spPr>
          <a:xfrm>
            <a:off x="405384" y="3429000"/>
            <a:ext cx="5374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Errori</a:t>
            </a:r>
            <a:r>
              <a:rPr lang="it-IT" dirty="0"/>
              <a:t> normali </a:t>
            </a:r>
            <a:r>
              <a:rPr lang="it-IT" b="1" dirty="0"/>
              <a:t>omoschedastici</a:t>
            </a:r>
            <a:r>
              <a:rPr lang="it-IT" dirty="0"/>
              <a:t>. </a:t>
            </a:r>
            <a:r>
              <a:rPr lang="it-IT" b="1" dirty="0"/>
              <a:t>No correlazione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it-IT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985C3E1-90F0-8CA5-4D23-06A5AFE20B98}"/>
              </a:ext>
            </a:extLst>
          </p:cNvPr>
          <p:cNvSpPr txBox="1"/>
          <p:nvPr/>
        </p:nvSpPr>
        <p:spPr>
          <a:xfrm>
            <a:off x="458774" y="2406978"/>
            <a:ext cx="3579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D114:</a:t>
            </a:r>
          </a:p>
          <a:p>
            <a:pPr lvl="1"/>
            <a:r>
              <a:rPr lang="it-IT" sz="1600" i="1" dirty="0"/>
              <a:t>D114=1 per </a:t>
            </a:r>
            <a:r>
              <a:rPr lang="it-IT" sz="1600" i="1" dirty="0" err="1"/>
              <a:t>obs</a:t>
            </a:r>
            <a:r>
              <a:rPr lang="it-IT" sz="1600" i="1" dirty="0"/>
              <a:t>=114, poi D114=0</a:t>
            </a:r>
          </a:p>
          <a:p>
            <a:pPr lvl="1"/>
            <a:endParaRPr lang="it-IT" dirty="0"/>
          </a:p>
        </p:txBody>
      </p:sp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A3FEE77B-2902-04EC-9CB5-CA1C1DF57795}"/>
              </a:ext>
            </a:extLst>
          </p:cNvPr>
          <p:cNvSpPr/>
          <p:nvPr/>
        </p:nvSpPr>
        <p:spPr>
          <a:xfrm rot="16200000">
            <a:off x="5195321" y="3147543"/>
            <a:ext cx="338328" cy="33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601CE83-920E-9BB8-B319-926582D9DAA1}"/>
              </a:ext>
            </a:extLst>
          </p:cNvPr>
          <p:cNvSpPr txBox="1"/>
          <p:nvPr/>
        </p:nvSpPr>
        <p:spPr>
          <a:xfrm>
            <a:off x="410957" y="1246851"/>
            <a:ext cx="33217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b="1" dirty="0"/>
              <a:t>Creo</a:t>
            </a:r>
            <a:r>
              <a:rPr lang="it-IT" dirty="0"/>
              <a:t> due variabili </a:t>
            </a:r>
            <a:r>
              <a:rPr lang="it-IT" b="1" dirty="0"/>
              <a:t>dummies</a:t>
            </a:r>
          </a:p>
          <a:p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D90</a:t>
            </a:r>
            <a:r>
              <a:rPr lang="it-IT" sz="1600" dirty="0"/>
              <a:t>:</a:t>
            </a:r>
          </a:p>
          <a:p>
            <a:pPr lvl="1"/>
            <a:r>
              <a:rPr lang="it-IT" sz="1600" i="1" dirty="0"/>
              <a:t>D90=0 da 1 a 60, poi D90=1:</a:t>
            </a:r>
          </a:p>
          <a:p>
            <a:pPr lvl="1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8729AA6-3DE6-DB47-7550-AF52D2F01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850" y="1473023"/>
            <a:ext cx="5940766" cy="397435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6D4C548-24CA-EE2F-363C-EA96EF9674F3}"/>
              </a:ext>
            </a:extLst>
          </p:cNvPr>
          <p:cNvSpPr txBox="1"/>
          <p:nvPr/>
        </p:nvSpPr>
        <p:spPr>
          <a:xfrm>
            <a:off x="400618" y="4360250"/>
            <a:ext cx="515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Osservo che l’R</a:t>
            </a:r>
            <a:r>
              <a:rPr lang="it-IT" baseline="30000" dirty="0"/>
              <a:t>2 </a:t>
            </a:r>
            <a:r>
              <a:rPr lang="it-IT" dirty="0"/>
              <a:t>anche quello aggiustato sono molto aumentati: sono sulla buona strada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10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>
            <a:cxnSpLocks/>
          </p:cNvCxnSpPr>
          <p:nvPr/>
        </p:nvCxnSpPr>
        <p:spPr>
          <a:xfrm>
            <a:off x="0" y="625754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9A8EA0-1BC5-E4A0-FEBC-697133682782}"/>
              </a:ext>
            </a:extLst>
          </p:cNvPr>
          <p:cNvCxnSpPr>
            <a:cxnSpLocks/>
          </p:cNvCxnSpPr>
          <p:nvPr/>
        </p:nvCxnSpPr>
        <p:spPr>
          <a:xfrm>
            <a:off x="0" y="640721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ottotitolo 2">
            <a:extLst>
              <a:ext uri="{FF2B5EF4-FFF2-40B4-BE49-F238E27FC236}">
                <a16:creationId xmlns:a16="http://schemas.microsoft.com/office/drawing/2014/main" id="{DC6D6567-63B4-411D-41A4-1E973840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24" y="98569"/>
            <a:ext cx="9144000" cy="532221"/>
          </a:xfrm>
        </p:spPr>
        <p:txBody>
          <a:bodyPr>
            <a:normAutofit fontScale="77500" lnSpcReduction="20000"/>
          </a:bodyPr>
          <a:lstStyle/>
          <a:p>
            <a:r>
              <a:rPr lang="it-IT" b="1" dirty="0"/>
              <a:t>…. GLI ERRORI RISPETTANO ORA LE IPOTESI NECESSARIE PER FARE INFERENZA SUI COEFFICIENTI DELLA RETTA DI REGRESSIONE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4631C16-4EA6-A739-A914-9090357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6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40FF978-902E-F7D3-9107-702CD9B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0332B1D-0379-338B-ABEA-29B85B8A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39" y="6315504"/>
            <a:ext cx="1058721" cy="380054"/>
          </a:xfrm>
          <a:prstGeom prst="rect">
            <a:avLst/>
          </a:prstGeom>
        </p:spPr>
      </p:pic>
      <p:sp>
        <p:nvSpPr>
          <p:cNvPr id="12" name="Freccia in giù 11">
            <a:extLst>
              <a:ext uri="{FF2B5EF4-FFF2-40B4-BE49-F238E27FC236}">
                <a16:creationId xmlns:a16="http://schemas.microsoft.com/office/drawing/2014/main" id="{1987C52A-936D-0EFD-93E0-68E2037DB70C}"/>
              </a:ext>
            </a:extLst>
          </p:cNvPr>
          <p:cNvSpPr/>
          <p:nvPr/>
        </p:nvSpPr>
        <p:spPr>
          <a:xfrm rot="16200000">
            <a:off x="6210304" y="3114266"/>
            <a:ext cx="338328" cy="33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3C8CB45-7821-FBD6-0827-0F3FAD3F7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6954" y="2628200"/>
            <a:ext cx="4429743" cy="68589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E248E72-81A9-33CA-E43E-1CA0FA305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46" y="1464009"/>
            <a:ext cx="5607571" cy="429671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622EFC9-3B8E-9FC2-2C04-7AA5C0D45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592" y="3714901"/>
            <a:ext cx="4836868" cy="4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0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>
            <a:cxnSpLocks/>
          </p:cNvCxnSpPr>
          <p:nvPr/>
        </p:nvCxnSpPr>
        <p:spPr>
          <a:xfrm>
            <a:off x="0" y="625754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9A8EA0-1BC5-E4A0-FEBC-697133682782}"/>
              </a:ext>
            </a:extLst>
          </p:cNvPr>
          <p:cNvCxnSpPr>
            <a:cxnSpLocks/>
          </p:cNvCxnSpPr>
          <p:nvPr/>
        </p:nvCxnSpPr>
        <p:spPr>
          <a:xfrm>
            <a:off x="0" y="640721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ottotitolo 2">
            <a:extLst>
              <a:ext uri="{FF2B5EF4-FFF2-40B4-BE49-F238E27FC236}">
                <a16:creationId xmlns:a16="http://schemas.microsoft.com/office/drawing/2014/main" id="{DC6D6567-63B4-411D-41A4-1E973840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24" y="98569"/>
            <a:ext cx="9144000" cy="532221"/>
          </a:xfrm>
        </p:spPr>
        <p:txBody>
          <a:bodyPr>
            <a:normAutofit fontScale="92500"/>
          </a:bodyPr>
          <a:lstStyle/>
          <a:p>
            <a:r>
              <a:rPr lang="it-IT" b="1" dirty="0"/>
              <a:t>Stimo il modello eliminando ad una ad una le variabili non significative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4631C16-4EA6-A739-A914-9090357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7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40FF978-902E-F7D3-9107-702CD9B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0332B1D-0379-338B-ABEA-29B85B8A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39" y="6315504"/>
            <a:ext cx="1058721" cy="380054"/>
          </a:xfrm>
          <a:prstGeom prst="rect">
            <a:avLst/>
          </a:prstGeom>
        </p:spPr>
      </p:pic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A3FEE77B-2902-04EC-9CB5-CA1C1DF57795}"/>
              </a:ext>
            </a:extLst>
          </p:cNvPr>
          <p:cNvSpPr/>
          <p:nvPr/>
        </p:nvSpPr>
        <p:spPr>
          <a:xfrm rot="16200000">
            <a:off x="5195321" y="3147543"/>
            <a:ext cx="338328" cy="33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601CE83-920E-9BB8-B319-926582D9DAA1}"/>
              </a:ext>
            </a:extLst>
          </p:cNvPr>
          <p:cNvSpPr txBox="1"/>
          <p:nvPr/>
        </p:nvSpPr>
        <p:spPr>
          <a:xfrm>
            <a:off x="250668" y="942923"/>
            <a:ext cx="486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Finalmente gli errori si distribuiscono secondo le ipotesi desiderate. Dunque </a:t>
            </a:r>
            <a:r>
              <a:rPr lang="it-IT" b="1" dirty="0"/>
              <a:t>posso fare inferenza </a:t>
            </a:r>
            <a:r>
              <a:rPr lang="it-IT" dirty="0"/>
              <a:t>sui coefficienti (pagg.124-126 Slides del corso)</a:t>
            </a:r>
          </a:p>
          <a:p>
            <a:pPr lvl="1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88905A-A05B-8012-67A8-D5DFD717DBC8}"/>
              </a:ext>
            </a:extLst>
          </p:cNvPr>
          <p:cNvSpPr txBox="1"/>
          <p:nvPr/>
        </p:nvSpPr>
        <p:spPr>
          <a:xfrm>
            <a:off x="250668" y="2169664"/>
            <a:ext cx="48658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L’output a dx mostra, per ogni coefficiente delle variabili esplicative, la stima basata sul campione a disposizione. Poi viene effettuato un test per l’ipotesi H</a:t>
            </a:r>
            <a:r>
              <a:rPr lang="it-IT" baseline="-25000" dirty="0"/>
              <a:t>0 </a:t>
            </a:r>
            <a:r>
              <a:rPr lang="it-IT" dirty="0"/>
              <a:t>per verificare se ciascun coefficiente sia uguale a 0. </a:t>
            </a:r>
            <a:r>
              <a:rPr lang="it-IT" baseline="-25000" dirty="0"/>
              <a:t> </a:t>
            </a:r>
            <a:r>
              <a:rPr lang="it-IT" b="1" dirty="0"/>
              <a:t>Guardo il p-</a:t>
            </a:r>
            <a:r>
              <a:rPr lang="it-IT" b="1" dirty="0" err="1"/>
              <a:t>value</a:t>
            </a:r>
            <a:r>
              <a:rPr lang="it-IT" b="1" dirty="0"/>
              <a:t> </a:t>
            </a:r>
            <a:r>
              <a:rPr lang="it-IT" dirty="0"/>
              <a:t>delle singole variabili. </a:t>
            </a:r>
            <a:r>
              <a:rPr lang="it-IT" b="1" dirty="0"/>
              <a:t>Se è minore di 0,05 rifiuto </a:t>
            </a:r>
            <a:r>
              <a:rPr lang="it-IT" dirty="0"/>
              <a:t>l’ipotesi H</a:t>
            </a:r>
            <a:r>
              <a:rPr lang="it-IT" baseline="-25000" dirty="0"/>
              <a:t>0 </a:t>
            </a:r>
            <a:r>
              <a:rPr lang="it-IT" dirty="0"/>
              <a:t>: dunque il coefficiente è diverso da zero e la variabile in questione è significativa per spiegare la variabile dipendente. </a:t>
            </a:r>
            <a:r>
              <a:rPr lang="it-IT" b="1" dirty="0"/>
              <a:t>Se il p-</a:t>
            </a:r>
            <a:r>
              <a:rPr lang="it-IT" b="1" dirty="0" err="1"/>
              <a:t>value</a:t>
            </a:r>
            <a:r>
              <a:rPr lang="it-IT" b="1" dirty="0"/>
              <a:t> è maggiore o uguale di 0,05, non rifiuto </a:t>
            </a:r>
            <a:r>
              <a:rPr lang="it-IT" dirty="0"/>
              <a:t>l’ipotesi H</a:t>
            </a:r>
            <a:r>
              <a:rPr lang="it-IT" baseline="-25000" dirty="0"/>
              <a:t>0 </a:t>
            </a:r>
            <a:r>
              <a:rPr lang="it-IT" dirty="0"/>
              <a:t>e posso togliere la variabile dalla regressione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B12338-1435-FEE2-92D1-788B7144EF97}"/>
              </a:ext>
            </a:extLst>
          </p:cNvPr>
          <p:cNvSpPr txBox="1"/>
          <p:nvPr/>
        </p:nvSpPr>
        <p:spPr>
          <a:xfrm>
            <a:off x="291816" y="5768340"/>
            <a:ext cx="486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Tolgo le variabili ridondanti una alla volta</a:t>
            </a:r>
          </a:p>
          <a:p>
            <a:pPr lvl="1"/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0A5162C-9B96-850C-014D-D557975F9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683" y="1332346"/>
            <a:ext cx="5821098" cy="399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089C95DE-8148-8FA3-F5D2-82DCF7957332}"/>
              </a:ext>
            </a:extLst>
          </p:cNvPr>
          <p:cNvCxnSpPr>
            <a:cxnSpLocks/>
          </p:cNvCxnSpPr>
          <p:nvPr/>
        </p:nvCxnSpPr>
        <p:spPr>
          <a:xfrm>
            <a:off x="0" y="6257544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29A8EA0-1BC5-E4A0-FEBC-697133682782}"/>
              </a:ext>
            </a:extLst>
          </p:cNvPr>
          <p:cNvCxnSpPr>
            <a:cxnSpLocks/>
          </p:cNvCxnSpPr>
          <p:nvPr/>
        </p:nvCxnSpPr>
        <p:spPr>
          <a:xfrm>
            <a:off x="0" y="640721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ottotitolo 2">
            <a:extLst>
              <a:ext uri="{FF2B5EF4-FFF2-40B4-BE49-F238E27FC236}">
                <a16:creationId xmlns:a16="http://schemas.microsoft.com/office/drawing/2014/main" id="{DC6D6567-63B4-411D-41A4-1E9738406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224" y="98569"/>
            <a:ext cx="9144000" cy="532221"/>
          </a:xfrm>
        </p:spPr>
        <p:txBody>
          <a:bodyPr>
            <a:normAutofit/>
          </a:bodyPr>
          <a:lstStyle/>
          <a:p>
            <a:r>
              <a:rPr lang="it-IT" b="1" dirty="0"/>
              <a:t>IL MODELLO E’ ORA BEN SPECIFICATO. ANALIZZIAMO I RISULTATI</a:t>
            </a:r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34631C16-4EA6-A739-A914-909035748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1E48E-DAA0-470A-BBA8-637971DE5CD5}" type="slidenum">
              <a:rPr lang="it-IT" smtClean="0"/>
              <a:t>8</a:t>
            </a:fld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740FF978-902E-F7D3-9107-702CD9B94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‘Statistica per l’Impresa’, Roberto Cannata, 2024 - ©Biggeri et al. (2017), Pearson / @Giovanni Millo slide corso Stat. Impresa 21-24</a:t>
            </a:r>
            <a:endParaRPr lang="it-IT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0332B1D-0379-338B-ABEA-29B85B8A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539" y="6315504"/>
            <a:ext cx="1058721" cy="380054"/>
          </a:xfrm>
          <a:prstGeom prst="rect">
            <a:avLst/>
          </a:prstGeom>
        </p:spPr>
      </p:pic>
      <p:sp>
        <p:nvSpPr>
          <p:cNvPr id="24" name="Freccia in giù 23">
            <a:extLst>
              <a:ext uri="{FF2B5EF4-FFF2-40B4-BE49-F238E27FC236}">
                <a16:creationId xmlns:a16="http://schemas.microsoft.com/office/drawing/2014/main" id="{A3FEE77B-2902-04EC-9CB5-CA1C1DF57795}"/>
              </a:ext>
            </a:extLst>
          </p:cNvPr>
          <p:cNvSpPr/>
          <p:nvPr/>
        </p:nvSpPr>
        <p:spPr>
          <a:xfrm rot="16200000">
            <a:off x="5195321" y="3147543"/>
            <a:ext cx="338328" cy="3314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5601CE83-920E-9BB8-B319-926582D9DAA1}"/>
              </a:ext>
            </a:extLst>
          </p:cNvPr>
          <p:cNvSpPr txBox="1"/>
          <p:nvPr/>
        </p:nvSpPr>
        <p:spPr>
          <a:xfrm>
            <a:off x="250668" y="942923"/>
            <a:ext cx="486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it-IT" dirty="0"/>
          </a:p>
          <a:p>
            <a:pPr lvl="1"/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88905A-A05B-8012-67A8-D5DFD717DBC8}"/>
              </a:ext>
            </a:extLst>
          </p:cNvPr>
          <p:cNvSpPr txBox="1"/>
          <p:nvPr/>
        </p:nvSpPr>
        <p:spPr>
          <a:xfrm>
            <a:off x="209969" y="1303066"/>
            <a:ext cx="4865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I </a:t>
            </a:r>
            <a:r>
              <a:rPr lang="it-IT" b="1" dirty="0"/>
              <a:t>coefficienti della variabili hanno il «segno» atteso, </a:t>
            </a:r>
            <a:r>
              <a:rPr lang="it-IT" dirty="0"/>
              <a:t>anche la dimensione delle famiglie, che nel primo modello aveva invece un segno positivo. Questo dipende dal fatto che nel primo modello gli errori non rispondeva alle ipotesi richieste e dunque il test sui coefficienti non si distribuiva come una t-</a:t>
            </a:r>
            <a:r>
              <a:rPr lang="it-IT" dirty="0" err="1"/>
              <a:t>Student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B12338-1435-FEE2-92D1-788B7144EF97}"/>
              </a:ext>
            </a:extLst>
          </p:cNvPr>
          <p:cNvSpPr txBox="1"/>
          <p:nvPr/>
        </p:nvSpPr>
        <p:spPr>
          <a:xfrm>
            <a:off x="250668" y="3821752"/>
            <a:ext cx="4865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Guardiamo il </a:t>
            </a:r>
            <a:r>
              <a:rPr lang="it-IT" b="1" dirty="0"/>
              <a:t>p-</a:t>
            </a:r>
            <a:r>
              <a:rPr lang="it-IT" b="1" dirty="0" err="1"/>
              <a:t>value</a:t>
            </a:r>
            <a:r>
              <a:rPr lang="it-IT" b="1" dirty="0"/>
              <a:t> del test F</a:t>
            </a:r>
            <a:r>
              <a:rPr lang="it-IT" dirty="0"/>
              <a:t>. E’ </a:t>
            </a:r>
            <a:r>
              <a:rPr lang="it-IT" b="1" dirty="0"/>
              <a:t>inferiore</a:t>
            </a:r>
            <a:r>
              <a:rPr lang="it-IT" dirty="0"/>
              <a:t> al livello di significatività dello </a:t>
            </a:r>
            <a:r>
              <a:rPr lang="it-IT" b="1" dirty="0"/>
              <a:t>0,05</a:t>
            </a:r>
            <a:r>
              <a:rPr lang="it-IT" dirty="0"/>
              <a:t>, dunque </a:t>
            </a:r>
            <a:r>
              <a:rPr lang="it-IT" b="1" dirty="0"/>
              <a:t>rifiuto l’ipotesi H</a:t>
            </a:r>
            <a:r>
              <a:rPr lang="it-IT" b="1" baseline="-25000" dirty="0"/>
              <a:t>0</a:t>
            </a:r>
            <a:r>
              <a:rPr lang="it-IT" b="1" dirty="0"/>
              <a:t> che tutti i coefficienti della retta di regressione siano zero</a:t>
            </a:r>
          </a:p>
          <a:p>
            <a:pPr lvl="1"/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092283A-8F53-2ABA-E796-8D7DD0F5A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021" y="1793640"/>
            <a:ext cx="6015684" cy="37910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A4A7CE9-0180-C7F5-255B-7794B10DD4FC}"/>
              </a:ext>
            </a:extLst>
          </p:cNvPr>
          <p:cNvSpPr txBox="1"/>
          <p:nvPr/>
        </p:nvSpPr>
        <p:spPr>
          <a:xfrm>
            <a:off x="324295" y="5105224"/>
            <a:ext cx="486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/>
              <a:t>Guardiamo l’R2 aggiustato (siamo in un mondo multivariato): 0,89 è un livello soddisfacente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D6136BAD-66CA-85BD-381A-A5345DA40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4224" y="1023016"/>
            <a:ext cx="1298773" cy="14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700</Words>
  <Application>Microsoft Office PowerPoint</Application>
  <PresentationFormat>Widescreen</PresentationFormat>
  <Paragraphs>49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CANNATA ROBERTO</dc:creator>
  <cp:lastModifiedBy>CANNATA ROBERTO</cp:lastModifiedBy>
  <cp:revision>5</cp:revision>
  <dcterms:created xsi:type="dcterms:W3CDTF">2024-11-18T17:52:49Z</dcterms:created>
  <dcterms:modified xsi:type="dcterms:W3CDTF">2025-11-08T15:16:34Z</dcterms:modified>
</cp:coreProperties>
</file>