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17" r:id="rId2"/>
    <p:sldId id="318" r:id="rId3"/>
    <p:sldId id="325" r:id="rId4"/>
    <p:sldId id="321" r:id="rId5"/>
    <p:sldId id="339" r:id="rId6"/>
    <p:sldId id="331" r:id="rId7"/>
    <p:sldId id="338" r:id="rId8"/>
    <p:sldId id="332" r:id="rId9"/>
    <p:sldId id="323" r:id="rId10"/>
    <p:sldId id="324" r:id="rId11"/>
    <p:sldId id="337" r:id="rId12"/>
    <p:sldId id="330" r:id="rId13"/>
    <p:sldId id="340" r:id="rId14"/>
    <p:sldId id="341" r:id="rId15"/>
    <p:sldId id="342" r:id="rId16"/>
    <p:sldId id="343" r:id="rId17"/>
    <p:sldId id="344" r:id="rId18"/>
    <p:sldId id="345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74F"/>
    <a:srgbClr val="B85676"/>
    <a:srgbClr val="162456"/>
    <a:srgbClr val="DAD8F6"/>
    <a:srgbClr val="98B9E4"/>
    <a:srgbClr val="E7E7E7"/>
    <a:srgbClr val="18355A"/>
    <a:srgbClr val="CA2E61"/>
    <a:srgbClr val="FFFFFF"/>
    <a:srgbClr val="C3D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95563-B8F3-4D35-A6FA-5F06FFD165F5}" v="19" dt="2025-12-04T19:22:11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CCD8C-DFAC-4880-82C0-8823CA76F67A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F7C5E-8E72-49F3-AB6D-988F0ADC95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6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58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7840C-7D51-DBD3-7635-4847622DD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568FC0C-24D8-F07E-CBDA-B46F2A3F1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F0DF82-7B70-590C-9257-8D6277D7D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796F2E-E3CF-7F0D-BB1D-B64E5E0A9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54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3E5DC-F19C-1502-50E9-D4FDE3B54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B86B27-2D20-151A-DD95-A973F6575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8C8220-D4A8-845F-C0FD-4C061C3C1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44B63F-0D4C-C792-10AF-045CE0037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888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7C20-B396-3D46-BB96-2A54555B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44BA2F-35EF-9B00-C4B2-94D2E8938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B7C5FD-E4EE-104A-0F18-EAAAC2EA1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AD4A57-AEE9-0AF4-A6E4-621BA969D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87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C6A7B-C250-5A05-EB16-8D787E3F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AF8E16-3510-E377-A12F-34F8913FD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22386B2-C49E-8BBC-E9C4-85B0CF3C2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42C5F9-D04B-2E9F-8949-C9802CB2C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66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69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7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24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94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4240-3F2D-5AAA-7635-60F717C5E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5E9ABDF-4362-1DA5-88DE-24CD22797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5DB6C7A-D5ED-642B-4D31-27F70FB3B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70FDF2-8F33-DBEA-F17B-6CE99A0AE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68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A291-FE3E-EF4D-D418-82F0B3571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D8BF9FF-32E3-E3FA-3FFF-BA98E5D69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3AC342-D9B5-959C-AA61-6442E8B5D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EA8E48-C2DB-AA26-CB85-10CF558D9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15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2C0DE-67BE-2B0F-F05E-1CB96DC4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8BB0410-0C40-0209-BED2-40EB4672E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EE67F8-8B8D-FF80-A7AE-67DAF8C5D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762E9D-0323-DC3F-7454-99F59DAE9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F7C5E-8E72-49F3-AB6D-988F0ADC954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60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690EA-6809-0DDE-52C5-7C6004C9D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7F624F-CD56-0C94-9BD9-FBAAA7C75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4CEB09-5872-8C31-3146-F7C9EAB3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92E859-645E-B2FE-AB84-006C5320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4AD49F-0946-E1C8-0DCE-32C3CC47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59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E2FD7-3B25-1B87-883C-71E0A435E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162C0C-1A73-BDE3-3D2E-88B9D5B86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4BB945-1048-AAD4-5662-43A41B16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B993D-1A51-DABE-D591-EE75B720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454EF6-2C4C-F861-D8B3-01F6C59C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53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D6E2E1-748C-B552-67FF-3E51749B0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82F7EC-EB2A-2D98-C34E-82471030D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E87724-8F75-BE95-9DF8-B5DAEF31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11B779-F35B-68A0-B0BC-DFA14D15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2BA79E-CC61-870B-5F84-F2994BAC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54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393DB8-4876-4B47-9868-4697198F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F9279-80C6-4DDC-5233-1DF08AE4F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790696-F80E-6AFD-9383-B0186231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185251-DFFC-8621-2A35-67165038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AD2F27-D346-1CEA-FEDE-2FA1FF3E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84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D1CF40-50F0-6613-7559-7F2ACE1A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281713-11F3-F7A2-193E-0E4A4BDD2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0A2334-EEDF-0568-AD92-620D6E2F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2E5466-2556-12A6-0578-D51AB282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518C89-48EA-1F9A-1E21-B19EE7D4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53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F78EE-E94A-C823-EC93-02A7B150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247DAE-B570-B15C-FFDA-0876F5A02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FCBDBF-A311-FB1E-7689-DB9081456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42F22A-8D47-DEB9-4623-38AD6A48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F3B8E4-0AB5-0FB7-FC37-DE73AA21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434734-A646-24E1-CB02-D87CE52D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022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56EF4F-B246-3F81-08D7-99194BBB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228080-52F7-6F60-405F-257A5B07D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68805B-AAD2-9F7D-1855-DCFE7520E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F42F16-574B-9218-E9AE-46219B4BE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B966447-D452-3CBA-27F3-0D21F3260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4DCFD95-D847-A0E0-EA76-0E4BD216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4839B97-C86E-955B-ED7D-E743E7674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CBFCD2-A2C8-0713-8B1F-3A7753BA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01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D06B59-FB03-C3CE-C099-1332537D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FC5214-C7A7-B14C-9370-B951D73D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83575D-C39E-99A1-006F-CEDD9528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DEFBB1-6A9A-A294-FC85-F6413A68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44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CE6546-55AD-806E-4A0B-95B648FB6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887505-D52B-477C-B926-767C7DE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EBB0E6-02EF-7C30-F931-256FD4FC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51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178852-774F-0883-B6E1-38FDF16C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62FDDF-5877-5108-6BA4-1C48E7B4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F2B5E0-D737-D8E2-6C24-1CE817264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2A87BC-1898-7937-EFC3-091A0D8B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F78382-6DF9-2FF3-F435-7A2553AA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D144FE-0EAC-E239-15C8-04E764F0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81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4A9F3-F7E3-E94E-7493-8AADD183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137231C-6CEB-3579-2F83-79E163705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0197DE-1B48-8BFC-F18D-1D353F344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5B6181-5AE2-B5C7-BFF3-95F4232B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F1F5F7-496D-7BCA-0CBB-991E095D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7DA12E-FDB2-A624-75E7-230027E4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47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8586454-92A5-90FE-77C5-2CDCEE4E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A8B347-7565-F959-79FC-9D7D9FFE8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97BC9E-0355-1B5A-AA3C-20F5096D4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0F0C3-ED5D-4E42-91E1-253D185B1BFC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01BD2B-E1A1-E88A-FA0B-843AF063C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1D087-BA95-F4E7-573C-665AE4360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DE8CA-D011-F34D-A2BD-CE6ED9576D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57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.units.it/docs/units_LM5-SF10_tirocinio-lineeGuida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8FB3661-B2DA-2828-4CD3-22824D2C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3" y="867705"/>
            <a:ext cx="7489214" cy="485859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07B0F3-4F2C-13F0-C9C0-3281EA5AA036}"/>
              </a:ext>
            </a:extLst>
          </p:cNvPr>
          <p:cNvSpPr txBox="1"/>
          <p:nvPr/>
        </p:nvSpPr>
        <p:spPr>
          <a:xfrm>
            <a:off x="8893533" y="2163097"/>
            <a:ext cx="3023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 CURA DI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LISA DE GIUSTI</a:t>
            </a:r>
          </a:p>
          <a:p>
            <a:pPr algn="ctr"/>
            <a:r>
              <a:rPr lang="it-IT" b="1" dirty="0"/>
              <a:t>ROSARIA GUAGGENTI</a:t>
            </a:r>
          </a:p>
          <a:p>
            <a:pPr algn="ctr"/>
            <a:r>
              <a:rPr lang="it-IT" b="1" dirty="0"/>
              <a:t>AMBRA SIGNORI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TIROCINIO 1</a:t>
            </a:r>
          </a:p>
          <a:p>
            <a:pPr algn="ctr"/>
            <a:r>
              <a:rPr lang="it-IT" b="1" dirty="0"/>
              <a:t>A.A. 2025-26</a:t>
            </a:r>
          </a:p>
        </p:txBody>
      </p:sp>
      <p:pic>
        <p:nvPicPr>
          <p:cNvPr id="5" name="Immagine 4" descr="Immagine che contiene testo, Carattere, logo, Marchio&#10;&#10;Il contenuto generato dall'IA potrebbe non essere corretto.">
            <a:extLst>
              <a:ext uri="{FF2B5EF4-FFF2-40B4-BE49-F238E27FC236}">
                <a16:creationId xmlns:a16="http://schemas.microsoft.com/office/drawing/2014/main" id="{AB5DE57F-6659-2F25-8F56-597C8756D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399" y="5626518"/>
            <a:ext cx="3289546" cy="11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887391" y="1835933"/>
            <a:ext cx="1080316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Wingdings"/>
              <a:buChar char="ü"/>
            </a:pPr>
            <a:r>
              <a:rPr lang="it-IT" sz="3600" dirty="0">
                <a:solidFill>
                  <a:srgbClr val="162456"/>
                </a:solidFill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Bilancio finale 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(format caricato su </a:t>
            </a:r>
            <a:r>
              <a:rPr lang="it-IT" sz="3600" dirty="0" err="1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Moodle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)</a:t>
            </a:r>
            <a:endParaRPr lang="it-IT" sz="3600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685800" indent="-685800">
              <a:buFont typeface="Wingdings"/>
              <a:buChar char="ü"/>
            </a:pPr>
            <a:r>
              <a:rPr lang="it-IT" sz="3600" dirty="0">
                <a:solidFill>
                  <a:srgbClr val="162456"/>
                </a:solidFill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Relazione integrativa sostegno 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(format caricato su </a:t>
            </a:r>
            <a:r>
              <a:rPr lang="it-IT" sz="3600" dirty="0" err="1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Moodle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)</a:t>
            </a:r>
          </a:p>
          <a:p>
            <a:pPr marL="685800" indent="-685800">
              <a:buFont typeface="Wingdings"/>
              <a:buChar char="ü"/>
            </a:pP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Ppt per colloquio finale (seguire i prossimi avvisi Teams, </a:t>
            </a:r>
            <a:r>
              <a:rPr lang="it-IT" sz="3600" dirty="0" err="1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srà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 pubblicata la struttura del ppt da presentare in sede di colloquio)</a:t>
            </a:r>
          </a:p>
          <a:p>
            <a:pPr marL="685800" indent="-685800">
              <a:buFont typeface="Wingdings"/>
              <a:buChar char="ü"/>
            </a:pP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Sintesi finale (seguire i prossimi avvisi Teams)</a:t>
            </a:r>
          </a:p>
          <a:p>
            <a:endParaRPr lang="it-IT" sz="3600" dirty="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7ED41B-618E-0EBC-AD8D-0CF0D46797A4}"/>
              </a:ext>
            </a:extLst>
          </p:cNvPr>
          <p:cNvSpPr txBox="1"/>
          <p:nvPr/>
        </p:nvSpPr>
        <p:spPr>
          <a:xfrm>
            <a:off x="3222449" y="963460"/>
            <a:ext cx="57471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/>
                <a:cs typeface="Calibri"/>
              </a:rPr>
              <a:t>LE ESERCITAZIONI FINALI</a:t>
            </a:r>
            <a:endParaRPr lang="it-IT" sz="3600" b="1" dirty="0">
              <a:solidFill>
                <a:srgbClr val="A42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572110" y="1046526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contiene la cartella REPORT</a:t>
            </a:r>
          </a:p>
        </p:txBody>
      </p:sp>
      <p:pic>
        <p:nvPicPr>
          <p:cNvPr id="4" name="Immagine 3" descr="Creare una cartella per i documenti - Office online">
            <a:extLst>
              <a:ext uri="{FF2B5EF4-FFF2-40B4-BE49-F238E27FC236}">
                <a16:creationId xmlns:a16="http://schemas.microsoft.com/office/drawing/2014/main" id="{7B34DB02-CFE3-3DA5-85FC-2E586A435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59" b="54918"/>
          <a:stretch/>
        </p:blipFill>
        <p:spPr>
          <a:xfrm>
            <a:off x="9603070" y="1886390"/>
            <a:ext cx="988669" cy="760612"/>
          </a:xfrm>
          <a:prstGeom prst="rect">
            <a:avLst/>
          </a:prstGeom>
        </p:spPr>
      </p:pic>
      <p:pic>
        <p:nvPicPr>
          <p:cNvPr id="2" name="Immagine 1" descr="Pasta shapes - Aldo Cozzi Pasta Machines">
            <a:extLst>
              <a:ext uri="{FF2B5EF4-FFF2-40B4-BE49-F238E27FC236}">
                <a16:creationId xmlns:a16="http://schemas.microsoft.com/office/drawing/2014/main" id="{BF715431-0849-D135-7E66-96EEDF4A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152" y="1888888"/>
            <a:ext cx="672124" cy="6651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B4F2C-E487-692F-432B-E4AA1FF029B2}"/>
              </a:ext>
            </a:extLst>
          </p:cNvPr>
          <p:cNvSpPr txBox="1"/>
          <p:nvPr/>
        </p:nvSpPr>
        <p:spPr>
          <a:xfrm>
            <a:off x="726213" y="2266364"/>
            <a:ext cx="10605102" cy="37188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2800" b="1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La cartella va creata anche se rimane vuota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La cartella contiene i report delle lezioni seguite da remoto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Ogni studente carica i report in relazione al numero di accessi effettuati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COGNOME_NOME_gg-mm-aaaa.PDF</a:t>
            </a:r>
          </a:p>
        </p:txBody>
      </p:sp>
    </p:spTree>
    <p:extLst>
      <p:ext uri="{BB962C8B-B14F-4D97-AF65-F5344CB8AC3E}">
        <p14:creationId xmlns:p14="http://schemas.microsoft.com/office/powerpoint/2010/main" val="92604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432799" y="1705546"/>
            <a:ext cx="11474065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PUNTEGGI</a:t>
            </a:r>
          </a:p>
          <a:p>
            <a:endParaRPr lang="it-IT" sz="3600" dirty="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  <a:p>
            <a:pPr marL="685800" indent="-685800">
              <a:buFont typeface="Arial"/>
              <a:buChar char="•"/>
            </a:pP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APPROVATO </a:t>
            </a:r>
          </a:p>
          <a:p>
            <a:pPr marL="685800" indent="-685800">
              <a:buFont typeface="Arial"/>
              <a:buChar char="•"/>
            </a:pP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APPROVATO CON 0,25  </a:t>
            </a:r>
          </a:p>
          <a:p>
            <a:pPr marL="685800" indent="-685800">
              <a:buFont typeface="Arial"/>
              <a:buChar char="•"/>
            </a:pP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APPROVATO CON 0,5 </a:t>
            </a:r>
          </a:p>
          <a:p>
            <a:pPr marL="685800" indent="-685800">
              <a:buFont typeface="Arial"/>
              <a:buChar char="•"/>
            </a:pPr>
            <a:endParaRPr lang="it-IT" sz="3600" dirty="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Criteri quantitativi e qualitativi 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  <a:hlinkClick r:id="rId3"/>
              </a:rPr>
              <a:t>https://repo.units.it/docs/units_LM5-SF10_tirocinio-lineeGuida.pdf</a:t>
            </a:r>
            <a:r>
              <a:rPr lang="it-IT" sz="36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7ED41B-618E-0EBC-AD8D-0CF0D46797A4}"/>
              </a:ext>
            </a:extLst>
          </p:cNvPr>
          <p:cNvSpPr txBox="1"/>
          <p:nvPr/>
        </p:nvSpPr>
        <p:spPr>
          <a:xfrm>
            <a:off x="2522794" y="963460"/>
            <a:ext cx="71464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/>
                <a:cs typeface="Calibri"/>
              </a:rPr>
              <a:t>COLLOQUIO FINALE T1</a:t>
            </a:r>
          </a:p>
        </p:txBody>
      </p:sp>
      <p:pic>
        <p:nvPicPr>
          <p:cNvPr id="4" name="Immagine 3" descr="NPS (Net Promoter Score): o que é e como fazer a pesquisa?">
            <a:extLst>
              <a:ext uri="{FF2B5EF4-FFF2-40B4-BE49-F238E27FC236}">
                <a16:creationId xmlns:a16="http://schemas.microsoft.com/office/drawing/2014/main" id="{59078B4A-48BD-82F2-974B-5BB5CEBA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27" t="36000" r="13286" b="18857"/>
          <a:stretch/>
        </p:blipFill>
        <p:spPr>
          <a:xfrm>
            <a:off x="6296238" y="1819085"/>
            <a:ext cx="5194592" cy="2027768"/>
          </a:xfrm>
          <a:prstGeom prst="rect">
            <a:avLst/>
          </a:prstGeom>
          <a:effectLst>
            <a:softEdge rad="191343"/>
          </a:effectLst>
        </p:spPr>
      </p:pic>
    </p:spTree>
    <p:extLst>
      <p:ext uri="{BB962C8B-B14F-4D97-AF65-F5344CB8AC3E}">
        <p14:creationId xmlns:p14="http://schemas.microsoft.com/office/powerpoint/2010/main" val="312454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19EFB-E922-7BA2-9089-D98AA3C3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04323FA-080B-C331-354D-8F625BC65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7D8ABA-F7E4-7AC4-4545-B21FBD4BEC68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902A0C-970B-5FE9-38A8-F8CFD2CFCBBB}"/>
              </a:ext>
            </a:extLst>
          </p:cNvPr>
          <p:cNvSpPr txBox="1"/>
          <p:nvPr/>
        </p:nvSpPr>
        <p:spPr>
          <a:xfrm>
            <a:off x="572110" y="1046526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LIBRETTO DI TIROCINIO DIRETTO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4693A7-6779-D9D1-AD77-BC8B07DAB31C}"/>
              </a:ext>
            </a:extLst>
          </p:cNvPr>
          <p:cNvSpPr txBox="1"/>
          <p:nvPr/>
        </p:nvSpPr>
        <p:spPr>
          <a:xfrm>
            <a:off x="446679" y="1692857"/>
            <a:ext cx="11298639" cy="5011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VA FIRMATO DI VOLTA IN VOLTA DALLA DOCENTE ACCOGLIENTE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AL TERMINE DEL PERCORSO VA FIRMATO  E TIMBRATO DAL DS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USARE DUE PAGINE, UNA PER LA SCUOLA DELL’INFANZIA E UNA PER LA SCUOLA PRIMARIA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SE LAVORATRICE, BARRARE LA FACCIATA DEDICATA AL LIVELLO SCOLASTICO IN CUI IL SERVIZIO VIENE RICONOSCIUTO.  VA COMUNQUE FIRMATA E TIMBRATA DAL DS</a:t>
            </a:r>
          </a:p>
        </p:txBody>
      </p:sp>
    </p:spTree>
    <p:extLst>
      <p:ext uri="{BB962C8B-B14F-4D97-AF65-F5344CB8AC3E}">
        <p14:creationId xmlns:p14="http://schemas.microsoft.com/office/powerpoint/2010/main" val="343760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7238-04AD-0F90-6BF0-784436C1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A012EBF-850C-7C6D-2EAD-B4E1507D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5EF58D-EC77-B60E-FBAA-D9B6F2C770AB}"/>
              </a:ext>
            </a:extLst>
          </p:cNvPr>
          <p:cNvSpPr txBox="1"/>
          <p:nvPr/>
        </p:nvSpPr>
        <p:spPr>
          <a:xfrm>
            <a:off x="7149891" y="340962"/>
            <a:ext cx="50421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LIBRETTO DI TIROCINIO DIRETTO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CB9FF0C-819D-7D20-D6AF-DB2C98BCE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23" y="864182"/>
            <a:ext cx="7640219" cy="59011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905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3931F-FD67-069D-A252-9203C4461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A87AC3E-48F4-45AE-4690-A3218D14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93FA5A-8FB5-F92D-6048-9CFE690D44D3}"/>
              </a:ext>
            </a:extLst>
          </p:cNvPr>
          <p:cNvSpPr txBox="1"/>
          <p:nvPr/>
        </p:nvSpPr>
        <p:spPr>
          <a:xfrm>
            <a:off x="7149891" y="340962"/>
            <a:ext cx="504210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LIBRETTO DI TIROCINIO DIRETTO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3C1CAF-1FF0-BC68-1517-8CE727AE5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822961"/>
            <a:ext cx="7553069" cy="56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1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63A03-9CF1-3F05-3A82-1EE3593E3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A0C801D-05D3-E08E-3AE4-3E6982165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42804B-4741-09CE-CFC4-822999A23E50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C6F5AC-5488-718D-95EA-2D81AA88BDDF}"/>
              </a:ext>
            </a:extLst>
          </p:cNvPr>
          <p:cNvSpPr txBox="1"/>
          <p:nvPr/>
        </p:nvSpPr>
        <p:spPr>
          <a:xfrm>
            <a:off x="255639" y="932783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LIBRETTO DI TIROCINIO DIRETTO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A7E883-6E29-EFA5-3F16-F33AA367CC8E}"/>
              </a:ext>
            </a:extLst>
          </p:cNvPr>
          <p:cNvSpPr txBox="1"/>
          <p:nvPr/>
        </p:nvSpPr>
        <p:spPr>
          <a:xfrm>
            <a:off x="255639" y="1692857"/>
            <a:ext cx="11680722" cy="5236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highlight>
                  <a:srgbClr val="FFFF00"/>
                </a:highlight>
                <a:ea typeface="Calibri" panose="020F0502020204030204"/>
                <a:cs typeface="Calibri" panose="020F0502020204030204"/>
              </a:rPr>
              <a:t>DISTRIBUZIONE ORARIA (25 ORE PER CIASCUN LIVELLO SCOLASTICO) 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15 ORE A SUPPORTO DELLA DOCENTE ACCOGLIENTE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10 ORE PER SVOLGERE LE OSSERVAZIONI :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ETNOGRAFICA (DURATA 20 m di un momento strutturato)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SEMI STRUTTURATA (TEMPO 1 = 20 m di una attività strutturata + TEMPO 2 = 20 m di una attività  strutturata)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STRUTTURATA ( considerare uno o più momenti orari consecutivi della stessa disciplina o attività strutturata condotta dalla medesima insegnante)</a:t>
            </a:r>
          </a:p>
        </p:txBody>
      </p:sp>
    </p:spTree>
    <p:extLst>
      <p:ext uri="{BB962C8B-B14F-4D97-AF65-F5344CB8AC3E}">
        <p14:creationId xmlns:p14="http://schemas.microsoft.com/office/powerpoint/2010/main" val="3256344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2A579-854D-D6F8-2FD6-A5B93767A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AE0DEE4-FCEA-C839-6B58-C783A63D1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4C86FD-C389-CD95-DD45-F9D146A66C95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1E0020-4609-7A38-B083-5A42C7389057}"/>
              </a:ext>
            </a:extLst>
          </p:cNvPr>
          <p:cNvSpPr txBox="1"/>
          <p:nvPr/>
        </p:nvSpPr>
        <p:spPr>
          <a:xfrm>
            <a:off x="255639" y="932783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PROSSIMI APPUNTAMENTI OBBLIGATORI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ADF2CA-B8C2-CF98-090F-650C1C165C74}"/>
              </a:ext>
            </a:extLst>
          </p:cNvPr>
          <p:cNvSpPr txBox="1"/>
          <p:nvPr/>
        </p:nvSpPr>
        <p:spPr>
          <a:xfrm>
            <a:off x="255639" y="1692857"/>
            <a:ext cx="11680722" cy="31128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06.03.26 SEMINARIO SULL’EDUCAZIONE FINANZIARIA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MAGGIO/GIUGNO (DATA DA DEFINIRE) CONVEGNO FINALE ORGANIZZATO DALL’UFFICIO TIROCINIO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REVISIONI (2 H ) MONITORARE GLI AVVISI TEAMS . SONO PREVISTI PER OGNI MESE UNA SERIE DI APPUNTAMENTI DI MORMA IL GIOVEDÌ O IL VENERDÌ IN MODALITÀ ON LINE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1AB107E-0C7C-DB22-9095-345C90A5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78" y="4805697"/>
            <a:ext cx="1931731" cy="193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91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37480-388E-8CE9-2A9F-0619E2FD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95F9028-F8F6-D5B5-2014-0738A0A5C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6E34E2C-4EA5-597E-F111-8A04AB172B96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7D6AA8-2D59-517E-5FAB-1B08FFAD1D09}"/>
              </a:ext>
            </a:extLst>
          </p:cNvPr>
          <p:cNvSpPr txBox="1"/>
          <p:nvPr/>
        </p:nvSpPr>
        <p:spPr>
          <a:xfrm>
            <a:off x="255639" y="932783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A PRESTO!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0C9298-1F66-5EDD-B499-46F2E3D1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1644192"/>
            <a:ext cx="6647180" cy="443145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77E47D-A243-96D6-D8C5-8D2C64ED12CF}"/>
              </a:ext>
            </a:extLst>
          </p:cNvPr>
          <p:cNvSpPr txBox="1"/>
          <p:nvPr/>
        </p:nvSpPr>
        <p:spPr>
          <a:xfrm>
            <a:off x="7241715" y="5397910"/>
            <a:ext cx="2487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/>
              <a:t>TUTOR T1</a:t>
            </a:r>
          </a:p>
        </p:txBody>
      </p:sp>
    </p:spTree>
    <p:extLst>
      <p:ext uri="{BB962C8B-B14F-4D97-AF65-F5344CB8AC3E}">
        <p14:creationId xmlns:p14="http://schemas.microsoft.com/office/powerpoint/2010/main" val="355314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403124" y="1707035"/>
            <a:ext cx="604296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5400" b="1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FACCIAMO ORDINE!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502D3E-9735-8D5D-D236-FACDAD9DB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780" y="2381275"/>
            <a:ext cx="5715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648930" y="1966451"/>
            <a:ext cx="1115961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I documenti vanno divisi in 4 cartelle, denominare ciascun documento secondo le indicazioni contenute nel file VADEMECUM . Caricare solo file PDF </a:t>
            </a:r>
            <a:endParaRPr lang="it-IT" sz="3200" dirty="0"/>
          </a:p>
          <a:p>
            <a:endParaRPr lang="it-IT" sz="3200" dirty="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  <a:p>
            <a:pPr marL="685800" indent="-685800">
              <a:buBlip>
                <a:blip r:embed="rId3"/>
              </a:buBlip>
            </a:pP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DOCUMENTI</a:t>
            </a:r>
          </a:p>
          <a:p>
            <a:pPr marL="685800" indent="-685800">
              <a:buBlip>
                <a:blip r:embed="rId3"/>
              </a:buBlip>
            </a:pP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ELABORATI</a:t>
            </a:r>
          </a:p>
          <a:p>
            <a:pPr marL="685800" indent="-685800">
              <a:buBlip>
                <a:blip r:embed="rId3"/>
              </a:buBlip>
            </a:pP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ESERCITAZIONI FINALI</a:t>
            </a:r>
          </a:p>
          <a:p>
            <a:pPr marL="685800" indent="-685800">
              <a:buBlip>
                <a:blip r:embed="rId3"/>
              </a:buBlip>
            </a:pP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REPORT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90A5F2-4DE3-AF9E-F256-8933735AF89E}"/>
              </a:ext>
            </a:extLst>
          </p:cNvPr>
          <p:cNvSpPr txBox="1"/>
          <p:nvPr/>
        </p:nvSpPr>
        <p:spPr>
          <a:xfrm>
            <a:off x="2801375" y="948194"/>
            <a:ext cx="65892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/>
                <a:cs typeface="Calibri"/>
              </a:rPr>
              <a:t>ORGANIZZAZIONE PORTFOLIO</a:t>
            </a:r>
            <a:endParaRPr lang="it-IT" sz="3600" b="1">
              <a:solidFill>
                <a:srgbClr val="A4274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66D764-0856-93C5-1A77-7F5B242CC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103" y="4267200"/>
            <a:ext cx="1912233" cy="18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1946787" y="1046526"/>
            <a:ext cx="91924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contiene la cartella DOCUMENTI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B4F2C-E487-692F-432B-E4AA1FF029B2}"/>
              </a:ext>
            </a:extLst>
          </p:cNvPr>
          <p:cNvSpPr txBox="1"/>
          <p:nvPr/>
        </p:nvSpPr>
        <p:spPr>
          <a:xfrm>
            <a:off x="91440" y="1784595"/>
            <a:ext cx="11334611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COGNOME_NOME_ATTESTATI SICUREZZA 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  <a:sym typeface="Wingdings" panose="05000000000000000000" pitchFamily="2" charset="2"/>
              </a:rPr>
              <a:t> gli attestati vanno raggruppati in un unico file formato 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  <a:sym typeface="Wingdings" panose="05000000000000000000" pitchFamily="2" charset="2"/>
              </a:rPr>
              <a:t>COGNOME_NOME_RICONOSCIMENTO SERVIZIO LAVORATIVO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solidFill>
                <a:srgbClr val="162456"/>
              </a:solidFill>
              <a:ea typeface="Calibri" panose="020F0502020204030204"/>
              <a:cs typeface="Calibri" panose="020F0502020204030204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solidFill>
                <a:srgbClr val="162456"/>
              </a:solidFill>
              <a:ea typeface="Calibri" panose="020F0502020204030204"/>
              <a:cs typeface="Calibri" panose="020F0502020204030204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solidFill>
                <a:srgbClr val="162456"/>
              </a:solidFill>
              <a:ea typeface="Calibri" panose="020F0502020204030204"/>
              <a:cs typeface="Calibri" panose="020F0502020204030204"/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2400" dirty="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5A76D80-AC7D-48CB-A369-9F4209006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458" y="3136490"/>
            <a:ext cx="4113221" cy="35306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0CD7179A-4B22-7ACA-E99F-8B5E44D36770}"/>
              </a:ext>
            </a:extLst>
          </p:cNvPr>
          <p:cNvSpPr/>
          <p:nvPr/>
        </p:nvSpPr>
        <p:spPr>
          <a:xfrm>
            <a:off x="4962921" y="3657899"/>
            <a:ext cx="2349909" cy="13869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88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51C27-8D78-1B5B-429C-C0DDB8CC9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8B08D01-24F5-A5E8-2C00-389262842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D6D8B1-51B7-BB9A-ABA0-D63B758DE326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F84FA8-6519-E6DC-1959-3CA6AFEB86D3}"/>
              </a:ext>
            </a:extLst>
          </p:cNvPr>
          <p:cNvSpPr txBox="1"/>
          <p:nvPr/>
        </p:nvSpPr>
        <p:spPr>
          <a:xfrm>
            <a:off x="91440" y="1046526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contiene la cartella DOCUMENTI</a:t>
            </a:r>
          </a:p>
        </p:txBody>
      </p:sp>
      <p:pic>
        <p:nvPicPr>
          <p:cNvPr id="2" name="Immagine 1" descr="Pasta shapes - Aldo Cozzi Pasta Machines">
            <a:extLst>
              <a:ext uri="{FF2B5EF4-FFF2-40B4-BE49-F238E27FC236}">
                <a16:creationId xmlns:a16="http://schemas.microsoft.com/office/drawing/2014/main" id="{494A672E-AD4C-F181-1F54-CB0AECBE9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884" y="5220428"/>
            <a:ext cx="1269399" cy="12561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AD7EBF-731C-F477-3819-E77B7C75FC7F}"/>
              </a:ext>
            </a:extLst>
          </p:cNvPr>
          <p:cNvSpPr txBox="1"/>
          <p:nvPr/>
        </p:nvSpPr>
        <p:spPr>
          <a:xfrm>
            <a:off x="629627" y="1980516"/>
            <a:ext cx="1093274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COGNOME_NOME_PROGETTO FORMATIVO (2 file separati se in istituti diversi)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COGNOME_NOME_AUTO_PRIVACY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COGNOME_NOME_AUTO_SICUREZZA 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  <a:sym typeface="Wingdings" panose="05000000000000000000" pitchFamily="2" charset="2"/>
              </a:rPr>
              <a:t> (2 file se istituti diversi, INFANZIA, PRIMARIA)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COGNOME_NOME_LIBRETTO TIROCINIO INDIRETTO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COGNOME_NOME_LIBRETTO TIROCINIO DIRETTO</a:t>
            </a:r>
          </a:p>
        </p:txBody>
      </p:sp>
    </p:spTree>
    <p:extLst>
      <p:ext uri="{BB962C8B-B14F-4D97-AF65-F5344CB8AC3E}">
        <p14:creationId xmlns:p14="http://schemas.microsoft.com/office/powerpoint/2010/main" val="78635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91440" y="1046526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contiene la cartella ELABORATI</a:t>
            </a:r>
          </a:p>
        </p:txBody>
      </p:sp>
      <p:pic>
        <p:nvPicPr>
          <p:cNvPr id="4" name="Immagine 3" descr="Creare una cartella per i documenti - Office online">
            <a:extLst>
              <a:ext uri="{FF2B5EF4-FFF2-40B4-BE49-F238E27FC236}">
                <a16:creationId xmlns:a16="http://schemas.microsoft.com/office/drawing/2014/main" id="{7B34DB02-CFE3-3DA5-85FC-2E586A435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59" b="54918"/>
          <a:stretch/>
        </p:blipFill>
        <p:spPr>
          <a:xfrm>
            <a:off x="9367093" y="1178466"/>
            <a:ext cx="988669" cy="760612"/>
          </a:xfrm>
          <a:prstGeom prst="rect">
            <a:avLst/>
          </a:prstGeom>
        </p:spPr>
      </p:pic>
      <p:pic>
        <p:nvPicPr>
          <p:cNvPr id="2" name="Immagine 1" descr="Pasta shapes - Aldo Cozzi Pasta Machines">
            <a:extLst>
              <a:ext uri="{FF2B5EF4-FFF2-40B4-BE49-F238E27FC236}">
                <a16:creationId xmlns:a16="http://schemas.microsoft.com/office/drawing/2014/main" id="{BF715431-0849-D135-7E66-96EEDF4A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035" y="1180964"/>
            <a:ext cx="672124" cy="6651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B4F2C-E487-692F-432B-E4AA1FF029B2}"/>
              </a:ext>
            </a:extLst>
          </p:cNvPr>
          <p:cNvSpPr txBox="1"/>
          <p:nvPr/>
        </p:nvSpPr>
        <p:spPr>
          <a:xfrm>
            <a:off x="846788" y="1871678"/>
            <a:ext cx="10124307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01_COGNOME_NOME_T1_SCUOLA_INFANZIA.pdf</a:t>
            </a:r>
            <a:endParaRPr lang="it-IT" sz="32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02_</a:t>
            </a: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T1_SCUOLA_PRIMARIA.pdf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03_</a:t>
            </a: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T1_ES_OSS_ETNOGRAFICA.pdf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04_</a:t>
            </a: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T1_ES_ANALISI_CONTESTO.pdf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05_</a:t>
            </a: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T1_ES_OSS_SEMISTRUTTURATA.pdf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06_</a:t>
            </a:r>
            <a:r>
              <a:rPr lang="it-IT" sz="32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3200" dirty="0">
                <a:solidFill>
                  <a:srgbClr val="162456"/>
                </a:solidFill>
                <a:ea typeface="+mn-lt"/>
                <a:cs typeface="+mn-lt"/>
              </a:rPr>
              <a:t>T1_ES_OSS_STRUTTURATA.pdf</a:t>
            </a:r>
          </a:p>
        </p:txBody>
      </p:sp>
    </p:spTree>
    <p:extLst>
      <p:ext uri="{BB962C8B-B14F-4D97-AF65-F5344CB8AC3E}">
        <p14:creationId xmlns:p14="http://schemas.microsoft.com/office/powerpoint/2010/main" val="4147531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91440" y="1046526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contiene la cartella ELABORATI</a:t>
            </a:r>
          </a:p>
        </p:txBody>
      </p:sp>
      <p:pic>
        <p:nvPicPr>
          <p:cNvPr id="4" name="Immagine 3" descr="Creare una cartella per i documenti - Office online">
            <a:extLst>
              <a:ext uri="{FF2B5EF4-FFF2-40B4-BE49-F238E27FC236}">
                <a16:creationId xmlns:a16="http://schemas.microsoft.com/office/drawing/2014/main" id="{7B34DB02-CFE3-3DA5-85FC-2E586A435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59" b="54918"/>
          <a:stretch/>
        </p:blipFill>
        <p:spPr>
          <a:xfrm>
            <a:off x="9367093" y="1178466"/>
            <a:ext cx="988669" cy="760612"/>
          </a:xfrm>
          <a:prstGeom prst="rect">
            <a:avLst/>
          </a:prstGeom>
        </p:spPr>
      </p:pic>
      <p:pic>
        <p:nvPicPr>
          <p:cNvPr id="2" name="Immagine 1" descr="Pasta shapes - Aldo Cozzi Pasta Machines">
            <a:extLst>
              <a:ext uri="{FF2B5EF4-FFF2-40B4-BE49-F238E27FC236}">
                <a16:creationId xmlns:a16="http://schemas.microsoft.com/office/drawing/2014/main" id="{BF715431-0849-D135-7E66-96EEDF4A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035" y="1180964"/>
            <a:ext cx="672124" cy="6651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B4F2C-E487-692F-432B-E4AA1FF029B2}"/>
              </a:ext>
            </a:extLst>
          </p:cNvPr>
          <p:cNvSpPr txBox="1"/>
          <p:nvPr/>
        </p:nvSpPr>
        <p:spPr>
          <a:xfrm>
            <a:off x="793448" y="2229168"/>
            <a:ext cx="10605102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08_COGNOME_NOME_T1_STRUMENTO DI CONTESTO_UNICO.pdf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160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Ricorda: se il tirocinio viene effettuato in due istituti diversi è necessario fare l’analisi di contesto dei due istituti e nominare così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it-IT" sz="1600">
              <a:solidFill>
                <a:srgbClr val="162456"/>
              </a:solidFill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08_COGNOME_NOME_T1_STRUMENTO DI CONTESTO_INFANZIA.pdf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08_COGNOME_NOME_T1_STRUMENTO DI CONTESTO_PRIMARIA.pdf </a:t>
            </a:r>
          </a:p>
        </p:txBody>
      </p:sp>
    </p:spTree>
    <p:extLst>
      <p:ext uri="{BB962C8B-B14F-4D97-AF65-F5344CB8AC3E}">
        <p14:creationId xmlns:p14="http://schemas.microsoft.com/office/powerpoint/2010/main" val="328446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pic>
        <p:nvPicPr>
          <p:cNvPr id="7" name="Immagine 6" descr="Immagine che contiene testo, schermata, Elementi grafici, Carattere&#10;&#10;Descrizione generata automaticamente">
            <a:extLst>
              <a:ext uri="{FF2B5EF4-FFF2-40B4-BE49-F238E27FC236}">
                <a16:creationId xmlns:a16="http://schemas.microsoft.com/office/drawing/2014/main" id="{CBB16304-2068-08CC-0114-9D4071DE7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9" t="7149" r="3561" b="24236"/>
          <a:stretch/>
        </p:blipFill>
        <p:spPr>
          <a:xfrm>
            <a:off x="91440" y="406040"/>
            <a:ext cx="2206487" cy="54659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91440" y="1046526"/>
            <a:ext cx="110477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contiene la cartella ELABORATI</a:t>
            </a:r>
          </a:p>
        </p:txBody>
      </p:sp>
      <p:pic>
        <p:nvPicPr>
          <p:cNvPr id="4" name="Immagine 3" descr="Creare una cartella per i documenti - Office online">
            <a:extLst>
              <a:ext uri="{FF2B5EF4-FFF2-40B4-BE49-F238E27FC236}">
                <a16:creationId xmlns:a16="http://schemas.microsoft.com/office/drawing/2014/main" id="{7B34DB02-CFE3-3DA5-85FC-2E586A435A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959" b="54918"/>
          <a:stretch/>
        </p:blipFill>
        <p:spPr>
          <a:xfrm>
            <a:off x="9367093" y="1178466"/>
            <a:ext cx="988669" cy="760612"/>
          </a:xfrm>
          <a:prstGeom prst="rect">
            <a:avLst/>
          </a:prstGeom>
        </p:spPr>
      </p:pic>
      <p:pic>
        <p:nvPicPr>
          <p:cNvPr id="2" name="Immagine 1" descr="Pasta shapes - Aldo Cozzi Pasta Machines">
            <a:extLst>
              <a:ext uri="{FF2B5EF4-FFF2-40B4-BE49-F238E27FC236}">
                <a16:creationId xmlns:a16="http://schemas.microsoft.com/office/drawing/2014/main" id="{BF715431-0849-D135-7E66-96EEDF4A15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7035" y="1180964"/>
            <a:ext cx="672124" cy="6651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5B4F2C-E487-692F-432B-E4AA1FF029B2}"/>
              </a:ext>
            </a:extLst>
          </p:cNvPr>
          <p:cNvSpPr txBox="1"/>
          <p:nvPr/>
        </p:nvSpPr>
        <p:spPr>
          <a:xfrm>
            <a:off x="923112" y="2348004"/>
            <a:ext cx="10345773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09_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T1_OSSERVAZIONE_ETNOGRAFICA_INFANZIA.pdf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10_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T1_OSSERVAZIONE_ETNOGRAFICA_PRIMARIA.pdf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11_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T1_OSS_SEMI _STRUT_INFANZIA.pdf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12_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T1_OSS_SEMI_STRUT_PRIMARIA.pdf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13_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T1_OSS_STRUT_INFANZIA.pdf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14_</a:t>
            </a:r>
            <a:r>
              <a:rPr lang="it-IT" sz="2400" dirty="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</a:t>
            </a:r>
            <a:r>
              <a:rPr lang="it-IT" sz="2400" dirty="0">
                <a:solidFill>
                  <a:srgbClr val="162456"/>
                </a:solidFill>
                <a:ea typeface="+mn-lt"/>
                <a:cs typeface="+mn-lt"/>
              </a:rPr>
              <a:t>T1_OSS_STRUT_PRIMARIA.pdf</a:t>
            </a:r>
          </a:p>
        </p:txBody>
      </p:sp>
    </p:spTree>
    <p:extLst>
      <p:ext uri="{BB962C8B-B14F-4D97-AF65-F5344CB8AC3E}">
        <p14:creationId xmlns:p14="http://schemas.microsoft.com/office/powerpoint/2010/main" val="3172520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D37DB078-FBEB-A07D-74A0-CA5CD692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340963"/>
          </a:xfrm>
          <a:prstGeom prst="rect">
            <a:avLst/>
          </a:prstGeom>
        </p:spPr>
      </p:pic>
      <p:pic>
        <p:nvPicPr>
          <p:cNvPr id="7" name="Immagine 6" descr="Immagine che contiene testo, schermata, Elementi grafici, Carattere&#10;&#10;Descrizione generata automaticamente">
            <a:extLst>
              <a:ext uri="{FF2B5EF4-FFF2-40B4-BE49-F238E27FC236}">
                <a16:creationId xmlns:a16="http://schemas.microsoft.com/office/drawing/2014/main" id="{CBB16304-2068-08CC-0114-9D4071DE7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9" t="7149" r="3561" b="24236"/>
          <a:stretch/>
        </p:blipFill>
        <p:spPr>
          <a:xfrm>
            <a:off x="91440" y="406040"/>
            <a:ext cx="2206487" cy="54659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C3EB09-CAD9-FCDC-82C9-841CEB359864}"/>
              </a:ext>
            </a:extLst>
          </p:cNvPr>
          <p:cNvSpPr txBox="1"/>
          <p:nvPr/>
        </p:nvSpPr>
        <p:spPr>
          <a:xfrm>
            <a:off x="8893534" y="406040"/>
            <a:ext cx="3207026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18355A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SCIENZE DELLA FORMAZIONE PRIMARIA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427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TIROCINIO SECONDO ANNO – T1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5ABB58-0D54-A29A-EB48-8F8EFBA7A7BA}"/>
              </a:ext>
            </a:extLst>
          </p:cNvPr>
          <p:cNvSpPr txBox="1"/>
          <p:nvPr/>
        </p:nvSpPr>
        <p:spPr>
          <a:xfrm>
            <a:off x="1245968" y="983583"/>
            <a:ext cx="9700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>
                <a:solidFill>
                  <a:srgbClr val="A4274F"/>
                </a:solidFill>
                <a:ea typeface="Calibri" panose="020F0502020204030204"/>
                <a:cs typeface="Calibri" panose="020F0502020204030204"/>
              </a:rPr>
              <a:t>Cosa conterrà la cartella ESERCITAZIONI FINALI</a:t>
            </a:r>
          </a:p>
        </p:txBody>
      </p:sp>
      <p:pic>
        <p:nvPicPr>
          <p:cNvPr id="4" name="Immagine 3" descr="Creare una cartella per i documenti - Office online">
            <a:extLst>
              <a:ext uri="{FF2B5EF4-FFF2-40B4-BE49-F238E27FC236}">
                <a16:creationId xmlns:a16="http://schemas.microsoft.com/office/drawing/2014/main" id="{7B34DB02-CFE3-3DA5-85FC-2E586A435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59" b="54918"/>
          <a:stretch/>
        </p:blipFill>
        <p:spPr>
          <a:xfrm>
            <a:off x="9880397" y="1680540"/>
            <a:ext cx="988669" cy="760612"/>
          </a:xfrm>
          <a:prstGeom prst="rect">
            <a:avLst/>
          </a:prstGeom>
        </p:spPr>
      </p:pic>
      <p:pic>
        <p:nvPicPr>
          <p:cNvPr id="2" name="Immagine 1" descr="Pasta shapes - Aldo Cozzi Pasta Machines">
            <a:extLst>
              <a:ext uri="{FF2B5EF4-FFF2-40B4-BE49-F238E27FC236}">
                <a16:creationId xmlns:a16="http://schemas.microsoft.com/office/drawing/2014/main" id="{BF715431-0849-D135-7E66-96EEDF4A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181" y="1674867"/>
            <a:ext cx="672124" cy="6651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67F3BC-8F42-FDA7-C439-D5985EE2F40B}"/>
              </a:ext>
            </a:extLst>
          </p:cNvPr>
          <p:cNvSpPr txBox="1"/>
          <p:nvPr/>
        </p:nvSpPr>
        <p:spPr>
          <a:xfrm>
            <a:off x="500266" y="1932902"/>
            <a:ext cx="11191468" cy="45190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COGNOME_NOME_T1_BILANCIO_INIZIALE.pdf</a:t>
            </a:r>
            <a:endParaRPr lang="it-IT" sz="280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 </a:t>
            </a:r>
            <a:r>
              <a:rPr lang="it-IT" sz="2800">
                <a:solidFill>
                  <a:srgbClr val="162456"/>
                </a:solidFill>
                <a:ea typeface="+mn-lt"/>
                <a:cs typeface="+mn-lt"/>
              </a:rPr>
              <a:t>T1_BILANCIO_FINALE.pdf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 </a:t>
            </a:r>
            <a:r>
              <a:rPr lang="it-IT" sz="2800">
                <a:solidFill>
                  <a:srgbClr val="162456"/>
                </a:solidFill>
                <a:ea typeface="+mn-lt"/>
                <a:cs typeface="+mn-lt"/>
              </a:rPr>
              <a:t>T1_SINTESI_FINALE.pdf</a:t>
            </a:r>
            <a:endParaRPr lang="it-IT" sz="280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>
                <a:solidFill>
                  <a:srgbClr val="162456"/>
                </a:solidFill>
                <a:ea typeface="Calibri" panose="020F0502020204030204"/>
                <a:cs typeface="Calibri" panose="020F0502020204030204"/>
              </a:rPr>
              <a:t>COGNOME_NOME_ </a:t>
            </a:r>
            <a:r>
              <a:rPr lang="it-IT" sz="2800">
                <a:solidFill>
                  <a:srgbClr val="162456"/>
                </a:solidFill>
                <a:ea typeface="+mn-lt"/>
                <a:cs typeface="+mn-lt"/>
              </a:rPr>
              <a:t>T1_ELABORATO_INTEGRAZIONE_SOSTEGNO.pdf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800">
                <a:solidFill>
                  <a:srgbClr val="162456"/>
                </a:solidFill>
                <a:ea typeface="+mn-lt"/>
                <a:cs typeface="+mn-lt"/>
              </a:rPr>
              <a:t>COGNOME_NOME_COLLOQUIO FINALE.pdf (caricare il ppt di presentazione in formato PDF)</a:t>
            </a:r>
            <a:endParaRPr lang="it-IT" sz="2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93325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962</Words>
  <Application>Microsoft Office PowerPoint</Application>
  <PresentationFormat>Widescreen</PresentationFormat>
  <Paragraphs>136</Paragraphs>
  <Slides>18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isabellapeghin@gmail.com</dc:creator>
  <cp:lastModifiedBy>DE GIUSTI LISA</cp:lastModifiedBy>
  <cp:revision>3</cp:revision>
  <dcterms:created xsi:type="dcterms:W3CDTF">2023-09-21T08:46:07Z</dcterms:created>
  <dcterms:modified xsi:type="dcterms:W3CDTF">2025-12-04T19:23:19Z</dcterms:modified>
</cp:coreProperties>
</file>