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8" r:id="rId5"/>
    <p:sldId id="273" r:id="rId6"/>
    <p:sldId id="274" r:id="rId7"/>
    <p:sldId id="271" r:id="rId8"/>
    <p:sldId id="259" r:id="rId9"/>
    <p:sldId id="260" r:id="rId10"/>
    <p:sldId id="263" r:id="rId11"/>
    <p:sldId id="267" r:id="rId12"/>
    <p:sldId id="261" r:id="rId13"/>
    <p:sldId id="264" r:id="rId14"/>
    <p:sldId id="265" r:id="rId15"/>
    <p:sldId id="269" r:id="rId16"/>
    <p:sldId id="270" r:id="rId17"/>
    <p:sldId id="266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86C29-7CF8-E2E0-B095-858764E7B886}" v="84" dt="2025-12-04T09:35:26.123"/>
    <p1510:client id="{DB3CD65C-A044-B9F6-6D30-D025950F017C}" v="23" dt="2025-12-04T10:19:14.366"/>
    <p1510:client id="{E54B0372-504F-04A3-CE50-D47A2E03DD56}" v="711" dt="2025-12-04T12:15:53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8" /><Relationship Type="http://schemas.openxmlformats.org/officeDocument/2006/relationships/slide" Target="slides/slide10.xml" Id="rId13" /><Relationship Type="http://schemas.openxmlformats.org/officeDocument/2006/relationships/slide" Target="slides/slide15.xml" Id="rId18" /><Relationship Type="http://schemas.openxmlformats.org/officeDocument/2006/relationships/slideMaster" Target="slideMasters/slideMaster3.xml" Id="rId3" /><Relationship Type="http://schemas.openxmlformats.org/officeDocument/2006/relationships/viewProps" Target="viewProps.xml" Id="rId21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slide" Target="slides/slide14.xml" Id="rId17" /><Relationship Type="http://schemas.microsoft.com/office/2015/10/relationships/revisionInfo" Target="revisionInfo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13.xml" Id="rId16" /><Relationship Type="http://schemas.openxmlformats.org/officeDocument/2006/relationships/presProps" Target="pres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openxmlformats.org/officeDocument/2006/relationships/slide" Target="slides/slide2.xml" Id="rId5" /><Relationship Type="http://schemas.openxmlformats.org/officeDocument/2006/relationships/slide" Target="slides/slide12.xml" Id="rId15" /><Relationship Type="http://schemas.openxmlformats.org/officeDocument/2006/relationships/tableStyles" Target="tableStyles.xml" Id="rId23" /><Relationship Type="http://schemas.openxmlformats.org/officeDocument/2006/relationships/slide" Target="slides/slide7.xml" Id="rId10" /><Relationship Type="http://schemas.openxmlformats.org/officeDocument/2006/relationships/notesMaster" Target="notesMasters/notesMaster1.xml" Id="rId19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slide" Target="slides/slide11.xml" Id="rId14" /><Relationship Type="http://schemas.openxmlformats.org/officeDocument/2006/relationships/theme" Target="theme/theme1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spostare la diapositiva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60FA5E1-AA7D-4271-BFA5-666ED9E37FF1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7CE74F7-98EC-48C7-BF1B-5FD9E4DB48C7}" type="slidenum">
              <a:rPr lang="it-IT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it-IT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Immagine 3" descr="Immagine che contiene specchio, cielo, persona, aria aperta&#10;&#10;Descrizione generata automaticamente"/>
          <p:cNvPicPr/>
          <p:nvPr/>
        </p:nvPicPr>
        <p:blipFill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3000"/>
                    </a14:imgEffect>
                  </a14:imgLayer>
                </a14:imgProps>
              </a:ext>
            </a:extLst>
          </a:blip>
          <a:srcRect r="13780"/>
          <a:stretch/>
        </p:blipFill>
        <p:spPr>
          <a:xfrm>
            <a:off x="5004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1279080" y="2111040"/>
            <a:ext cx="9142920" cy="195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6000" b="0" strike="noStrike" spc="-1" dirty="0">
                <a:solidFill>
                  <a:srgbClr val="FFFFFF"/>
                </a:solidFill>
                <a:latin typeface="Calibri Light"/>
                <a:ea typeface="Calibri Light"/>
              </a:rPr>
              <a:t>L'OSSERVAZIONE NEI </a:t>
            </a:r>
            <a:r>
              <a:rPr lang="it-IT" sz="6000" b="0" strike="noStrike" spc="-1">
                <a:solidFill>
                  <a:srgbClr val="FFFFFF"/>
                </a:solidFill>
                <a:latin typeface="Calibri Light"/>
                <a:ea typeface="Calibri Light"/>
              </a:rPr>
              <a:t>CONTESTI </a:t>
            </a:r>
            <a:endParaRPr lang="it-IT" sz="6000" b="0" strike="noStrike" spc="-1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279080" y="4914000"/>
            <a:ext cx="9142920" cy="177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800" b="0" strike="noStrike" spc="-1">
                <a:solidFill>
                  <a:srgbClr val="FFFFFF"/>
                </a:solidFill>
                <a:latin typeface="Calibri"/>
                <a:ea typeface="Calibri"/>
              </a:rPr>
              <a:t>A CURA </a:t>
            </a:r>
            <a:r>
              <a:rPr lang="it-IT" sz="2800" spc="-1">
                <a:solidFill>
                  <a:srgbClr val="FFFFFF"/>
                </a:solidFill>
                <a:latin typeface="Calibri"/>
                <a:ea typeface="Calibri"/>
              </a:rPr>
              <a:t>DEL TEAM T1</a:t>
            </a:r>
            <a:endParaRPr lang="it-IT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800" spc="-1">
                <a:solidFill>
                  <a:srgbClr val="FFFFFF"/>
                </a:solidFill>
                <a:latin typeface="Calibri"/>
                <a:ea typeface="Calibri"/>
              </a:rPr>
              <a:t>AMBRA SIGNORI, ROSARIA GUAGGENTI, LISA DE GIUSTI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800" spc="-1">
                <a:solidFill>
                  <a:srgbClr val="FFFFFF"/>
                </a:solidFill>
                <a:latin typeface="Calibri"/>
                <a:ea typeface="Calibri"/>
              </a:rPr>
              <a:t>A.A 2025-2026</a:t>
            </a:r>
            <a:endParaRPr lang="it-IT" sz="2800" b="0" strike="noStrike" spc="-1">
              <a:solidFill>
                <a:srgbClr val="FFFFFF"/>
              </a:solidFill>
              <a:latin typeface="Calibri"/>
              <a:ea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2800" spc="-1">
              <a:latin typeface="Arial"/>
            </a:endParaRPr>
          </a:p>
        </p:txBody>
      </p:sp>
      <p:pic>
        <p:nvPicPr>
          <p:cNvPr id="124" name="Immagine 4" descr="Università degli Studi di Trieste | NQSTI"/>
          <p:cNvPicPr/>
          <p:nvPr/>
        </p:nvPicPr>
        <p:blipFill>
          <a:blip r:embed="rId5"/>
          <a:stretch/>
        </p:blipFill>
        <p:spPr>
          <a:xfrm>
            <a:off x="4680" y="-755"/>
            <a:ext cx="2209320" cy="6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-19793" y="-36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572400" y="238680"/>
            <a:ext cx="11017440" cy="14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0000"/>
          </a:bodyPr>
          <a:lstStyle/>
          <a:p>
            <a:pPr>
              <a:lnSpc>
                <a:spcPct val="90000"/>
              </a:lnSpc>
            </a:pPr>
            <a:r>
              <a:rPr lang="it-IT" sz="3800" b="1" strike="noStrike" spc="-1">
                <a:solidFill>
                  <a:srgbClr val="000000"/>
                </a:solidFill>
                <a:latin typeface="Calibri"/>
                <a:ea typeface="Calibri"/>
              </a:rPr>
              <a:t>IL CLASS – Classroom Assessment Scoring System™</a:t>
            </a:r>
            <a:br/>
            <a:endParaRPr lang="it-IT" sz="3800" b="0" strike="noStrike" spc="-1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475920" y="1278360"/>
            <a:ext cx="10971720" cy="17280"/>
          </a:xfrm>
          <a:custGeom>
            <a:avLst/>
            <a:gdLst/>
            <a:ahLst/>
            <a:cxnLst/>
            <a:rect l="l" t="t" r="r" b="b"/>
            <a:pathLst>
              <a:path w="10972800" h="18288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28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4"/>
          <p:cNvSpPr/>
          <p:nvPr/>
        </p:nvSpPr>
        <p:spPr>
          <a:xfrm>
            <a:off x="273480" y="2128128"/>
            <a:ext cx="6579362" cy="34438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800" b="0" strike="noStrike" spc="-1">
                <a:solidFill>
                  <a:srgbClr val="162456"/>
                </a:solidFill>
                <a:latin typeface="Calibri"/>
                <a:ea typeface="Calibri"/>
              </a:rPr>
              <a:t>Presenta una struttura multilivello</a:t>
            </a:r>
            <a:endParaRPr lang="it-IT" sz="2800" b="0" strike="noStrike" spc="-1">
              <a:latin typeface="Arial"/>
            </a:endParaRPr>
          </a:p>
          <a:p>
            <a:pPr marL="458470" indent="-457200">
              <a:lnSpc>
                <a:spcPct val="90000"/>
              </a:lnSpc>
              <a:spcBef>
                <a:spcPts val="1001"/>
              </a:spcBef>
              <a:buFont typeface="Arial"/>
              <a:buChar char="•"/>
              <a:tabLst>
                <a:tab pos="0" algn="l"/>
              </a:tabLst>
            </a:pPr>
            <a:r>
              <a:rPr lang="it-IT" sz="2800" b="1" strike="noStrike" spc="-1">
                <a:solidFill>
                  <a:srgbClr val="162456"/>
                </a:solidFill>
                <a:latin typeface="Calibri"/>
                <a:ea typeface="Calibri"/>
              </a:rPr>
              <a:t>Dominio</a:t>
            </a:r>
            <a:r>
              <a:rPr lang="it-IT" sz="2800" b="1" spc="-1">
                <a:solidFill>
                  <a:srgbClr val="162456"/>
                </a:solidFill>
                <a:latin typeface="Calibri"/>
                <a:ea typeface="Calibri"/>
              </a:rPr>
              <a:t>:</a:t>
            </a:r>
            <a:r>
              <a:rPr lang="it-IT" sz="2800" b="0" strike="noStrike" spc="-1">
                <a:solidFill>
                  <a:srgbClr val="162456"/>
                </a:solidFill>
                <a:latin typeface="Calibri"/>
                <a:ea typeface="Calibri"/>
              </a:rPr>
              <a:t> 3 categorie che definiscono le interazioni</a:t>
            </a:r>
            <a:endParaRPr lang="it-IT" sz="2800" b="0" strike="noStrike" spc="-1">
              <a:latin typeface="Arial"/>
            </a:endParaRPr>
          </a:p>
          <a:p>
            <a:pPr marL="458470" indent="-457200">
              <a:lnSpc>
                <a:spcPct val="90000"/>
              </a:lnSpc>
              <a:spcBef>
                <a:spcPts val="1001"/>
              </a:spcBef>
              <a:buFont typeface="Arial"/>
              <a:buChar char="•"/>
              <a:tabLst>
                <a:tab pos="0" algn="l"/>
              </a:tabLst>
            </a:pPr>
            <a:r>
              <a:rPr lang="it-IT" sz="2800" b="1" strike="noStrike" spc="-1">
                <a:solidFill>
                  <a:srgbClr val="162456"/>
                </a:solidFill>
                <a:latin typeface="Calibri"/>
                <a:ea typeface="Calibri"/>
              </a:rPr>
              <a:t>Dimensione</a:t>
            </a:r>
            <a:r>
              <a:rPr lang="it-IT" sz="2800" b="1" spc="-1">
                <a:solidFill>
                  <a:srgbClr val="162456"/>
                </a:solidFill>
                <a:latin typeface="Calibri"/>
                <a:ea typeface="Calibri"/>
              </a:rPr>
              <a:t>:</a:t>
            </a:r>
            <a:r>
              <a:rPr lang="it-IT" sz="2800" b="0" strike="noStrike" spc="-1">
                <a:solidFill>
                  <a:srgbClr val="162456"/>
                </a:solidFill>
                <a:latin typeface="Calibri"/>
                <a:ea typeface="Calibri"/>
              </a:rPr>
              <a:t> sottocategorie dei domini ne colgono aspetti specifici</a:t>
            </a:r>
            <a:endParaRPr lang="it-IT" sz="2800" b="0" strike="noStrike" spc="-1">
              <a:latin typeface="Arial"/>
            </a:endParaRPr>
          </a:p>
          <a:p>
            <a:pPr marL="458470" indent="-457200">
              <a:lnSpc>
                <a:spcPct val="90000"/>
              </a:lnSpc>
              <a:spcBef>
                <a:spcPts val="1001"/>
              </a:spcBef>
              <a:buFont typeface="Arial"/>
              <a:buChar char="•"/>
              <a:tabLst>
                <a:tab pos="0" algn="l"/>
              </a:tabLst>
            </a:pPr>
            <a:r>
              <a:rPr lang="it-IT" sz="2800" b="1" strike="noStrike" spc="-1">
                <a:solidFill>
                  <a:srgbClr val="162456"/>
                </a:solidFill>
                <a:latin typeface="Calibri"/>
                <a:ea typeface="Calibri"/>
              </a:rPr>
              <a:t>Descrizione</a:t>
            </a:r>
            <a:r>
              <a:rPr lang="it-IT" sz="2800" b="1" spc="-1">
                <a:solidFill>
                  <a:srgbClr val="162456"/>
                </a:solidFill>
                <a:latin typeface="Calibri"/>
                <a:ea typeface="Calibri"/>
              </a:rPr>
              <a:t>:</a:t>
            </a:r>
            <a:r>
              <a:rPr lang="it-IT" sz="2800" b="0" strike="noStrike" spc="-1">
                <a:solidFill>
                  <a:srgbClr val="162456"/>
                </a:solidFill>
                <a:latin typeface="Calibri"/>
                <a:ea typeface="Calibri"/>
              </a:rPr>
              <a:t> declina le dimensioni in marker comportamentali direttamente osservabili</a:t>
            </a:r>
            <a:endParaRPr lang="it-IT" sz="2800" b="0" strike="noStrike" spc="-1">
              <a:latin typeface="Arial"/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146" name="Immagine 5" descr="Università degli Studi di Trieste | NQSTI"/>
          <p:cNvPicPr/>
          <p:nvPr/>
        </p:nvPicPr>
        <p:blipFill>
          <a:blip r:embed="rId2"/>
          <a:stretch/>
        </p:blipFill>
        <p:spPr>
          <a:xfrm>
            <a:off x="291666" y="5934870"/>
            <a:ext cx="2065680" cy="694080"/>
          </a:xfrm>
          <a:prstGeom prst="rect">
            <a:avLst/>
          </a:prstGeom>
          <a:ln>
            <a:noFill/>
          </a:ln>
        </p:spPr>
      </p:pic>
      <p:pic>
        <p:nvPicPr>
          <p:cNvPr id="147" name="Immagine 146"/>
          <p:cNvPicPr/>
          <p:nvPr/>
        </p:nvPicPr>
        <p:blipFill>
          <a:blip r:embed="rId3"/>
          <a:stretch/>
        </p:blipFill>
        <p:spPr>
          <a:xfrm>
            <a:off x="7059227" y="1479937"/>
            <a:ext cx="5126091" cy="4238620"/>
          </a:xfrm>
          <a:prstGeom prst="rect">
            <a:avLst/>
          </a:prstGeom>
          <a:ln>
            <a:noFill/>
          </a:ln>
        </p:spPr>
      </p:pic>
      <p:sp>
        <p:nvSpPr>
          <p:cNvPr id="148" name="CustomShape 5"/>
          <p:cNvSpPr/>
          <p:nvPr/>
        </p:nvSpPr>
        <p:spPr>
          <a:xfrm>
            <a:off x="7165870" y="5849425"/>
            <a:ext cx="4491720" cy="85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latin typeface="Arial"/>
              </a:rPr>
              <a:t>Il CLASS è uno strumento osservativo</a:t>
            </a:r>
          </a:p>
          <a:p>
            <a:r>
              <a:rPr lang="it-IT" sz="1800" b="0" strike="noStrike" spc="-1">
                <a:latin typeface="Arial"/>
              </a:rPr>
              <a:t>standardizzato messo a punto per </a:t>
            </a:r>
            <a:r>
              <a:rPr lang="it-IT" spc="-1">
                <a:latin typeface="Arial"/>
              </a:rPr>
              <a:t>valutare la</a:t>
            </a:r>
            <a:r>
              <a:rPr lang="it-IT" sz="1800" b="0" strike="noStrike" spc="-1">
                <a:latin typeface="Arial"/>
              </a:rPr>
              <a:t> qualità dei contesti educativi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205117" y="2391350"/>
            <a:ext cx="5309170" cy="918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  <a:ea typeface="Calibri Light"/>
              </a:rPr>
              <a:t>SUPPORTO EMOTIVO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838080" y="1063440"/>
            <a:ext cx="10514520" cy="426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165" name="Immagine 4" descr="Università degli Studi di Trieste | NQSTI"/>
          <p:cNvPicPr/>
          <p:nvPr/>
        </p:nvPicPr>
        <p:blipFill>
          <a:blip r:embed="rId2"/>
          <a:stretch/>
        </p:blipFill>
        <p:spPr>
          <a:xfrm>
            <a:off x="141366" y="6077489"/>
            <a:ext cx="2065680" cy="694080"/>
          </a:xfrm>
          <a:prstGeom prst="rect">
            <a:avLst/>
          </a:prstGeom>
          <a:ln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1084130" y="3677854"/>
            <a:ext cx="7525899" cy="87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  <a:ea typeface="Calibri Light"/>
              </a:rPr>
              <a:t>ORGANIZZAZIONE DELLA CLASSE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1088883" y="4938312"/>
            <a:ext cx="5665430" cy="9384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  <a:ea typeface="Calibri Light"/>
              </a:rPr>
              <a:t>SUPPORTO DIDATTICO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360000" y="1584000"/>
            <a:ext cx="10971720" cy="17280"/>
          </a:xfrm>
          <a:custGeom>
            <a:avLst/>
            <a:gdLst/>
            <a:ahLst/>
            <a:cxnLst/>
            <a:rect l="l" t="t" r="r" b="b"/>
            <a:pathLst>
              <a:path w="10972800" h="18288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28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TextShape 6"/>
          <p:cNvSpPr txBox="1"/>
          <p:nvPr/>
        </p:nvSpPr>
        <p:spPr>
          <a:xfrm>
            <a:off x="497880" y="504000"/>
            <a:ext cx="10086120" cy="72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it-IT" sz="3800" b="1" spc="-1" dirty="0">
                <a:latin typeface="Calibri"/>
                <a:ea typeface="Calibri"/>
              </a:rPr>
              <a:t>QUALI SONO I DOMINI?</a:t>
            </a:r>
            <a:endParaRPr lang="it-IT" sz="3800" b="1" strike="noStrike" spc="-1" dirty="0">
              <a:latin typeface="Calibri"/>
              <a:ea typeface="Calibri"/>
            </a:endParaRPr>
          </a:p>
        </p:txBody>
      </p:sp>
      <p:pic>
        <p:nvPicPr>
          <p:cNvPr id="170" name="Immagine 169"/>
          <p:cNvPicPr/>
          <p:nvPr/>
        </p:nvPicPr>
        <p:blipFill>
          <a:blip r:embed="rId3"/>
          <a:stretch/>
        </p:blipFill>
        <p:spPr>
          <a:xfrm>
            <a:off x="6667065" y="1709411"/>
            <a:ext cx="1939813" cy="1712637"/>
          </a:xfrm>
          <a:prstGeom prst="rect">
            <a:avLst/>
          </a:prstGeom>
          <a:ln>
            <a:noFill/>
          </a:ln>
        </p:spPr>
      </p:pic>
      <p:pic>
        <p:nvPicPr>
          <p:cNvPr id="171" name="Immagine 170"/>
          <p:cNvPicPr/>
          <p:nvPr/>
        </p:nvPicPr>
        <p:blipFill>
          <a:blip r:embed="rId4"/>
          <a:stretch/>
        </p:blipFill>
        <p:spPr>
          <a:xfrm>
            <a:off x="8790779" y="3430052"/>
            <a:ext cx="1953000" cy="1369800"/>
          </a:xfrm>
          <a:prstGeom prst="rect">
            <a:avLst/>
          </a:prstGeom>
          <a:ln>
            <a:noFill/>
          </a:ln>
        </p:spPr>
      </p:pic>
      <p:pic>
        <p:nvPicPr>
          <p:cNvPr id="172" name="Immagine 171"/>
          <p:cNvPicPr/>
          <p:nvPr/>
        </p:nvPicPr>
        <p:blipFill>
          <a:blip r:embed="rId5"/>
          <a:stretch/>
        </p:blipFill>
        <p:spPr>
          <a:xfrm>
            <a:off x="6668989" y="4693636"/>
            <a:ext cx="1728000" cy="172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4" descr="Università degli Studi di Trieste | NQSTI">
            <a:extLst>
              <a:ext uri="{FF2B5EF4-FFF2-40B4-BE49-F238E27FC236}">
                <a16:creationId xmlns:a16="http://schemas.microsoft.com/office/drawing/2014/main" id="{E00C9A26-D4D9-79DB-8FC5-720B5F58089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1366" y="6077489"/>
            <a:ext cx="2065680" cy="69408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13E227D-0225-E8AA-3A30-1953F4B2E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65829"/>
              </p:ext>
            </p:extLst>
          </p:nvPr>
        </p:nvGraphicFramePr>
        <p:xfrm>
          <a:off x="894521" y="1490869"/>
          <a:ext cx="10322634" cy="349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317">
                  <a:extLst>
                    <a:ext uri="{9D8B030D-6E8A-4147-A177-3AD203B41FA5}">
                      <a16:colId xmlns:a16="http://schemas.microsoft.com/office/drawing/2014/main" val="1499220830"/>
                    </a:ext>
                  </a:extLst>
                </a:gridCol>
                <a:gridCol w="5161317">
                  <a:extLst>
                    <a:ext uri="{9D8B030D-6E8A-4147-A177-3AD203B41FA5}">
                      <a16:colId xmlns:a16="http://schemas.microsoft.com/office/drawing/2014/main" val="2274201391"/>
                    </a:ext>
                  </a:extLst>
                </a:gridCol>
              </a:tblGrid>
              <a:tr h="737893">
                <a:tc>
                  <a:txBody>
                    <a:bodyPr/>
                    <a:lstStyle/>
                    <a:p>
                      <a:r>
                        <a:rPr lang="it-IT" sz="2800" dirty="0"/>
                        <a:t>DOMINIO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DIMENSIONE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8033"/>
                  </a:ext>
                </a:extLst>
              </a:tr>
              <a:tr h="737893">
                <a:tc>
                  <a:txBody>
                    <a:bodyPr/>
                    <a:lstStyle/>
                    <a:p>
                      <a:r>
                        <a:rPr lang="it-IT" dirty="0"/>
                        <a:t>SUPPORTO EMOTIVO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CLIMA POSITIVO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54019"/>
                  </a:ext>
                </a:extLst>
              </a:tr>
              <a:tr h="737893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SENSIBILITA' DELL' INSEGNANTE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121999"/>
                  </a:ext>
                </a:extLst>
              </a:tr>
              <a:tr h="1280019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RISPETTO  DELLE PROSPETTIVE DEGLI ALUNNI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080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42F3E-B4D5-A3EF-C26C-DE5036F3D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4" descr="Università degli Studi di Trieste | NQSTI">
            <a:extLst>
              <a:ext uri="{FF2B5EF4-FFF2-40B4-BE49-F238E27FC236}">
                <a16:creationId xmlns:a16="http://schemas.microsoft.com/office/drawing/2014/main" id="{4A2D36D7-118F-901E-0751-61D45ADD53C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1366" y="6077489"/>
            <a:ext cx="2065680" cy="69408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7FCF13F-3612-2B19-B305-4C6AA13C9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9193"/>
              </p:ext>
            </p:extLst>
          </p:nvPr>
        </p:nvGraphicFramePr>
        <p:xfrm>
          <a:off x="1170608" y="1501913"/>
          <a:ext cx="10046486" cy="3188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3243">
                  <a:extLst>
                    <a:ext uri="{9D8B030D-6E8A-4147-A177-3AD203B41FA5}">
                      <a16:colId xmlns:a16="http://schemas.microsoft.com/office/drawing/2014/main" val="1499220830"/>
                    </a:ext>
                  </a:extLst>
                </a:gridCol>
                <a:gridCol w="5023243">
                  <a:extLst>
                    <a:ext uri="{9D8B030D-6E8A-4147-A177-3AD203B41FA5}">
                      <a16:colId xmlns:a16="http://schemas.microsoft.com/office/drawing/2014/main" val="2274201391"/>
                    </a:ext>
                  </a:extLst>
                </a:gridCol>
              </a:tblGrid>
              <a:tr h="672609">
                <a:tc>
                  <a:txBody>
                    <a:bodyPr/>
                    <a:lstStyle/>
                    <a:p>
                      <a:r>
                        <a:rPr lang="it-IT" sz="2800" dirty="0"/>
                        <a:t>DOMINIO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DIMENSIONE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8033"/>
                  </a:ext>
                </a:extLst>
              </a:tr>
              <a:tr h="672609">
                <a:tc>
                  <a:txBody>
                    <a:bodyPr/>
                    <a:lstStyle/>
                    <a:p>
                      <a:r>
                        <a:rPr lang="it-IT" dirty="0"/>
                        <a:t>ORGANIZZAZIONE DELLA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GESTIONE DEL COMPORTAMENTO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54019"/>
                  </a:ext>
                </a:extLst>
              </a:tr>
              <a:tr h="672609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PRODUTTIVITA'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121999"/>
                  </a:ext>
                </a:extLst>
              </a:tr>
              <a:tr h="1170837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FORMAT DI APPRENDIMENTO DIDATTICO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0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8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D7040-DCE6-35EA-BF55-56969BF7B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4" descr="Università degli Studi di Trieste | NQSTI">
            <a:extLst>
              <a:ext uri="{FF2B5EF4-FFF2-40B4-BE49-F238E27FC236}">
                <a16:creationId xmlns:a16="http://schemas.microsoft.com/office/drawing/2014/main" id="{68A2556D-2978-CAB9-1931-7E947AF795F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1366" y="6077489"/>
            <a:ext cx="2065680" cy="69408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529FF3A-44C2-DEAE-03F9-CF2C115F4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17946"/>
              </p:ext>
            </p:extLst>
          </p:nvPr>
        </p:nvGraphicFramePr>
        <p:xfrm>
          <a:off x="839304" y="1247913"/>
          <a:ext cx="10377866" cy="343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933">
                  <a:extLst>
                    <a:ext uri="{9D8B030D-6E8A-4147-A177-3AD203B41FA5}">
                      <a16:colId xmlns:a16="http://schemas.microsoft.com/office/drawing/2014/main" val="1499220830"/>
                    </a:ext>
                  </a:extLst>
                </a:gridCol>
                <a:gridCol w="5188933">
                  <a:extLst>
                    <a:ext uri="{9D8B030D-6E8A-4147-A177-3AD203B41FA5}">
                      <a16:colId xmlns:a16="http://schemas.microsoft.com/office/drawing/2014/main" val="2274201391"/>
                    </a:ext>
                  </a:extLst>
                </a:gridCol>
              </a:tblGrid>
              <a:tr h="726183">
                <a:tc>
                  <a:txBody>
                    <a:bodyPr/>
                    <a:lstStyle/>
                    <a:p>
                      <a:r>
                        <a:rPr lang="it-IT" sz="2800" dirty="0"/>
                        <a:t>DOMINIO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DIMENSIONE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88033"/>
                  </a:ext>
                </a:extLst>
              </a:tr>
              <a:tr h="726183">
                <a:tc>
                  <a:txBody>
                    <a:bodyPr/>
                    <a:lstStyle/>
                    <a:p>
                      <a:r>
                        <a:rPr lang="it-IT" dirty="0"/>
                        <a:t>SUPPORTO DIDATTICO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COMPRENSIONE DEI CONTENUTI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54019"/>
                  </a:ext>
                </a:extLst>
              </a:tr>
              <a:tr h="726183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QUALITA' DEI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121999"/>
                  </a:ext>
                </a:extLst>
              </a:tr>
              <a:tr h="125970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ANALISI E RISOLUZIONE DEI PROBLEMI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08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67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0" y="0"/>
            <a:ext cx="1219104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 rot="3967200" flipH="1">
            <a:off x="8628480" y="489960"/>
            <a:ext cx="2988000" cy="2986560"/>
          </a:xfrm>
          <a:prstGeom prst="arc">
            <a:avLst>
              <a:gd name="adj1" fmla="val 14441841"/>
              <a:gd name="adj2" fmla="val 0"/>
            </a:avLst>
          </a:prstGeom>
          <a:noFill/>
          <a:ln w="12708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5895000" y="479520"/>
            <a:ext cx="54576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  <a:ea typeface="Calibri Light"/>
              </a:rPr>
              <a:t>SCALA LIKERT</a:t>
            </a:r>
            <a:endParaRPr lang="it-IT" sz="4400" b="0" strike="noStrike" spc="-1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 flipH="1">
            <a:off x="-720" y="5486400"/>
            <a:ext cx="2671920" cy="1370520"/>
          </a:xfrm>
          <a:custGeom>
            <a:avLst/>
            <a:gdLst/>
            <a:ahLst/>
            <a:cxnLst/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8" name="Immagine 5" descr="Immagine che contiene testo, Carattere, diagramma, schermata&#10;&#10;Descrizione generata automaticamente"/>
          <p:cNvPicPr/>
          <p:nvPr/>
        </p:nvPicPr>
        <p:blipFill>
          <a:blip r:embed="rId2"/>
          <a:stretch/>
        </p:blipFill>
        <p:spPr>
          <a:xfrm>
            <a:off x="554638" y="630723"/>
            <a:ext cx="4776480" cy="4495320"/>
          </a:xfrm>
          <a:prstGeom prst="rect">
            <a:avLst/>
          </a:prstGeom>
          <a:ln>
            <a:noFill/>
          </a:ln>
        </p:spPr>
      </p:pic>
      <p:sp>
        <p:nvSpPr>
          <p:cNvPr id="179" name="CustomShape 5"/>
          <p:cNvSpPr/>
          <p:nvPr/>
        </p:nvSpPr>
        <p:spPr>
          <a:xfrm>
            <a:off x="5895000" y="1984320"/>
            <a:ext cx="5457600" cy="419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4000"/>
          </a:bodyPr>
          <a:lstStyle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Una scala Likert è una scala ordinata dalla quale si sceglie l'opzione che meglio corrisponde all'opinione. </a:t>
            </a:r>
            <a:endParaRPr lang="it-IT" sz="28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Viene spesso utilizzata per misurare il gradimento degli intervistati, chiedendo loro in che misura sono d'accordo o in disaccordo con una particolare domanda o affermazione.</a:t>
            </a:r>
            <a:endParaRPr lang="it-IT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it-IT" sz="2800" b="0" strike="noStrike" spc="-1">
              <a:latin typeface="Arial"/>
            </a:endParaRPr>
          </a:p>
        </p:txBody>
      </p:sp>
      <p:pic>
        <p:nvPicPr>
          <p:cNvPr id="180" name="Immagine 4" descr="Università degli Studi di Trieste | NQSTI"/>
          <p:cNvPicPr/>
          <p:nvPr/>
        </p:nvPicPr>
        <p:blipFill>
          <a:blip r:embed="rId3"/>
          <a:stretch/>
        </p:blipFill>
        <p:spPr>
          <a:xfrm>
            <a:off x="4680" y="6162480"/>
            <a:ext cx="2065680" cy="6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Table 1"/>
          <p:cNvGraphicFramePr/>
          <p:nvPr/>
        </p:nvGraphicFramePr>
        <p:xfrm>
          <a:off x="-55080" y="33120"/>
          <a:ext cx="12286080" cy="7192800"/>
        </p:xfrm>
        <a:graphic>
          <a:graphicData uri="http://schemas.openxmlformats.org/drawingml/2006/table">
            <a:tbl>
              <a:tblPr/>
              <a:tblGrid>
                <a:gridCol w="179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76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1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TIPOLOGIE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Osservazione </a:t>
                      </a:r>
                      <a:r>
                        <a:rPr lang="it-IT" sz="1800" b="1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ETNOGRAFICA</a:t>
                      </a:r>
                      <a:r>
                        <a:rPr lang="it-IT" sz="1800" b="0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: che cosa significa </a:t>
                      </a:r>
                      <a:r>
                        <a:rPr lang="it-IT" sz="1800" b="1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partecipare</a:t>
                      </a:r>
                      <a:r>
                        <a:rPr lang="it-IT" sz="1800" b="0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 a quella specifica classe?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Osservazione </a:t>
                      </a:r>
                      <a:r>
                        <a:rPr lang="it-IT" sz="1800" b="1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SEMISTRUTTURATA</a:t>
                      </a:r>
                      <a:r>
                        <a:rPr lang="it-IT" sz="1800" b="0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: l'analisi delle interazioni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Osservazione </a:t>
                      </a:r>
                      <a:r>
                        <a:rPr lang="it-IT" sz="1800" b="1" strike="noStrike" spc="-1">
                          <a:solidFill>
                            <a:srgbClr val="7030A0"/>
                          </a:solidFill>
                          <a:latin typeface="Calibri"/>
                        </a:rPr>
                        <a:t>STRUTTURATA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CARATTERISTICHE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L'osservatore si immerge nel contesto;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Categorie molto aperte di osservazione;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Prolungata raccolta dei dati;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Contestualizzazione delle attività didattiche;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Partecipazione di alunne/i.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t-IT" sz="16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20'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L'osservatore è in parte sganciato da schemi fissi sia nell'osservazione che nell'interpretazione dei dati;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Coglie aspetti e sfumature della realtà non rilevabili con i criteri su cui si basano gli strumenti di rilevazione strutturati.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Si avvale di strumenti strutturati di raccolta e classificazione delle informazioni: 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it-IT" sz="16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griglie di osservazione</a:t>
                      </a: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, che riportano elenchi di comportamenti attesi;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it-IT" sz="16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check list </a:t>
                      </a: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per controllare la presenza o meno di determinati comportamenti;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 marL="285840" indent="-2847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it-IT" sz="16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scale di valutazione</a:t>
                      </a: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, per definire l’intensità di determinati caratteri e comportamenti.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VANTAGGI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Costruisce interpretazioni </a:t>
                      </a:r>
                      <a:r>
                        <a:rPr lang="it-IT" sz="16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in progress</a:t>
                      </a: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Valorizza la specificità deil </a:t>
                      </a:r>
                      <a:r>
                        <a:rPr lang="it-IT" sz="160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setting</a:t>
                      </a: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Interpretazione non guidata.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Alta selettività dei dati.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SVANTAGGI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t-IT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t-IT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Scarsa generalizzabilità;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Basso controllo delle procedure;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Rischio di favorire linee interpretative.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Interpretazione non guidata.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Guidata da ipotesi: risultati attesi</a:t>
                      </a:r>
                      <a:endParaRPr lang="it-IT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1" name="Immagine 4" descr="Università degli Studi di Trieste | NQSTI"/>
          <p:cNvPicPr/>
          <p:nvPr/>
        </p:nvPicPr>
        <p:blipFill>
          <a:blip r:embed="rId2"/>
          <a:stretch/>
        </p:blipFill>
        <p:spPr>
          <a:xfrm>
            <a:off x="-1440" y="6667634"/>
            <a:ext cx="1779840" cy="55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6FD40-D9BC-F121-1797-021E399BC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0F18A4-0B07-AEFF-0C2E-75602CA7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817832" cy="1144800"/>
          </a:xfrm>
        </p:spPr>
        <p:txBody>
          <a:bodyPr/>
          <a:lstStyle/>
          <a:p>
            <a:pPr algn="ctr"/>
            <a:r>
              <a:rPr lang="it-IT"/>
              <a:t>I 3 STRUMENTI OSSERVATIVI</a:t>
            </a:r>
            <a:endParaRPr lang="it-IT" dirty="0"/>
          </a:p>
        </p:txBody>
      </p:sp>
      <p:pic>
        <p:nvPicPr>
          <p:cNvPr id="3" name="Immagine 2" descr="Immagine che contiene testo, schermata, Carattere&#10;&#10;Il contenuto generato dall&amp;#39;IA potrebbe non essere corretto.">
            <a:extLst>
              <a:ext uri="{FF2B5EF4-FFF2-40B4-BE49-F238E27FC236}">
                <a16:creationId xmlns:a16="http://schemas.microsoft.com/office/drawing/2014/main" id="{2135DCA3-9B78-2225-B39B-4440D99B0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09148"/>
            <a:ext cx="8827881" cy="51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4CA9B-578D-9CE0-0A3A-4F4B5463C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15C85-5281-A3D4-ECF0-6B16D352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817832" cy="1144800"/>
          </a:xfrm>
        </p:spPr>
        <p:txBody>
          <a:bodyPr/>
          <a:lstStyle/>
          <a:p>
            <a:pPr algn="ctr"/>
            <a:r>
              <a:rPr lang="it-IT"/>
              <a:t>I 3 STRUMENTI OSSERVATIVI</a:t>
            </a:r>
            <a:endParaRPr lang="it-IT" dirty="0"/>
          </a:p>
        </p:txBody>
      </p:sp>
      <p:pic>
        <p:nvPicPr>
          <p:cNvPr id="4" name="Immagine 3" descr="Immagine che contiene testo, schermata, Carattere, numero&#10;&#10;Il contenuto generato dall&amp;#39;IA potrebbe non essere corretto.">
            <a:extLst>
              <a:ext uri="{FF2B5EF4-FFF2-40B4-BE49-F238E27FC236}">
                <a16:creationId xmlns:a16="http://schemas.microsoft.com/office/drawing/2014/main" id="{56CF9B77-C847-4AA5-9B75-7680A23F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76" y="1281043"/>
            <a:ext cx="11405648" cy="557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B6E637-9EC5-A9D3-0CDA-EC85D4E2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817832" cy="1144800"/>
          </a:xfrm>
        </p:spPr>
        <p:txBody>
          <a:bodyPr/>
          <a:lstStyle/>
          <a:p>
            <a:pPr algn="ctr"/>
            <a:r>
              <a:rPr lang="it-IT"/>
              <a:t>I 3 STRUMENTI OSSERVATIVI</a:t>
            </a:r>
            <a:endParaRPr lang="it-IT" dirty="0"/>
          </a:p>
        </p:txBody>
      </p:sp>
      <p:pic>
        <p:nvPicPr>
          <p:cNvPr id="4" name="Immagine 3" descr="Immagine che contiene testo, schermata, Carattere, numero&#10;&#10;Il contenuto generato dall&amp;#39;IA potrebbe non essere corretto.">
            <a:extLst>
              <a:ext uri="{FF2B5EF4-FFF2-40B4-BE49-F238E27FC236}">
                <a16:creationId xmlns:a16="http://schemas.microsoft.com/office/drawing/2014/main" id="{5A9D5FB7-2284-8EBE-6DFC-7A50BF168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91" y="1409413"/>
            <a:ext cx="10822608" cy="492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0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32000" y="432000"/>
            <a:ext cx="8639640" cy="1484022"/>
          </a:xfrm>
          <a:prstGeom prst="rect">
            <a:avLst/>
          </a:prstGeom>
          <a:noFill/>
          <a:ln w="108000" cap="rnd">
            <a:solidFill>
              <a:srgbClr val="3465A4"/>
            </a:solidFill>
            <a:custDash>
              <a:ds d="17000" sp="42333"/>
              <a:ds d="17000" sp="42333"/>
              <a:ds d="84667" sp="42333"/>
              <a:ds d="84667" sp="42333"/>
              <a:ds d="84667" sp="42333"/>
            </a:custDash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99000" rIns="144000" bIns="99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000" b="0" strike="noStrike" spc="-1">
                <a:latin typeface="Chilanka"/>
              </a:rPr>
              <a:t>QUALE STRUMENTO SI UTILIZZA?</a:t>
            </a:r>
            <a:endParaRPr lang="it-IT" sz="4000" b="0" strike="noStrike" spc="-1">
              <a:latin typeface="Arial"/>
            </a:endParaRPr>
          </a:p>
        </p:txBody>
      </p:sp>
      <p:pic>
        <p:nvPicPr>
          <p:cNvPr id="133" name="Immagine 132"/>
          <p:cNvPicPr/>
          <p:nvPr/>
        </p:nvPicPr>
        <p:blipFill>
          <a:blip r:embed="rId2"/>
          <a:stretch/>
        </p:blipFill>
        <p:spPr>
          <a:xfrm>
            <a:off x="7586294" y="2323589"/>
            <a:ext cx="4185999" cy="3793793"/>
          </a:xfrm>
          <a:prstGeom prst="rect">
            <a:avLst/>
          </a:prstGeom>
          <a:ln>
            <a:noFill/>
          </a:ln>
        </p:spPr>
      </p:pic>
      <p:sp>
        <p:nvSpPr>
          <p:cNvPr id="134" name="TextShape 2"/>
          <p:cNvSpPr txBox="1"/>
          <p:nvPr/>
        </p:nvSpPr>
        <p:spPr>
          <a:xfrm>
            <a:off x="648000" y="3433589"/>
            <a:ext cx="6795970" cy="90661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it-IT" sz="3200" spc="-1">
                <a:latin typeface="Arial"/>
              </a:rPr>
              <a:t>STRUTTURATA=</a:t>
            </a:r>
            <a:r>
              <a:rPr lang="it-IT" sz="3200" b="0" strike="noStrike" spc="-1">
                <a:latin typeface="Arial"/>
              </a:rPr>
              <a:t> item predefiniti</a:t>
            </a: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72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572400" y="238680"/>
            <a:ext cx="11017440" cy="14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4000"/>
          </a:bodyPr>
          <a:lstStyle/>
          <a:p>
            <a:pPr>
              <a:lnSpc>
                <a:spcPct val="90000"/>
              </a:lnSpc>
            </a:pPr>
            <a:br/>
            <a:r>
              <a:rPr lang="it-IT" sz="3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</a:t>
            </a:r>
            <a:r>
              <a:rPr lang="it-IT" sz="2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L CLASS – </a:t>
            </a:r>
            <a:r>
              <a:rPr lang="it-IT" sz="2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Classroom</a:t>
            </a:r>
            <a:r>
              <a:rPr lang="it-IT" sz="2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it-IT" sz="28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Assessment</a:t>
            </a:r>
            <a:r>
              <a:rPr lang="it-IT" sz="2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Scoring System</a:t>
            </a:r>
            <a:r>
              <a:rPr lang="it-IT" sz="38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™</a:t>
            </a:r>
            <a:br/>
            <a:endParaRPr lang="it-IT" sz="3800" b="0" strike="noStrike" spc="-1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572400" y="1681560"/>
            <a:ext cx="10971720" cy="17280"/>
          </a:xfrm>
          <a:custGeom>
            <a:avLst/>
            <a:gdLst/>
            <a:ahLst/>
            <a:cxnLst/>
            <a:rect l="l" t="t" r="r" b="b"/>
            <a:pathLst>
              <a:path w="10972800" h="18288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28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572400" y="2071440"/>
            <a:ext cx="7732295" cy="41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È uno strumento utile per valutare la qualità delle relazioni nelle classi associate a:</a:t>
            </a:r>
            <a:endParaRPr lang="it-IT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rendimento  scolastico degli studenti</a:t>
            </a:r>
            <a:endParaRPr lang="it-IT" sz="2400" b="0" strike="noStrike" spc="-1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sviluppo  e comportamento degli studenti</a:t>
            </a:r>
            <a:endParaRPr lang="it-IT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  <a:ea typeface="Calibri"/>
              </a:rPr>
              <a:t>Si concentra sulle interazioni insegnante – gruppo classe con l’utilizzo dei materiali che gli insegnanti hanno a disposizione</a:t>
            </a:r>
            <a:endParaRPr lang="it-IT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2400" b="0" strike="noStrike" spc="-1">
              <a:latin typeface="Arial"/>
            </a:endParaRPr>
          </a:p>
        </p:txBody>
      </p:sp>
      <p:pic>
        <p:nvPicPr>
          <p:cNvPr id="139" name="Immagine 5" descr="Università degli Studi di Trieste | NQSTI"/>
          <p:cNvPicPr/>
          <p:nvPr/>
        </p:nvPicPr>
        <p:blipFill>
          <a:blip r:embed="rId2"/>
          <a:stretch/>
        </p:blipFill>
        <p:spPr>
          <a:xfrm>
            <a:off x="4680" y="6162480"/>
            <a:ext cx="2065680" cy="694080"/>
          </a:xfrm>
          <a:prstGeom prst="rect">
            <a:avLst/>
          </a:prstGeom>
          <a:ln>
            <a:noFill/>
          </a:ln>
        </p:spPr>
      </p:pic>
      <p:pic>
        <p:nvPicPr>
          <p:cNvPr id="140" name="Immagine 139"/>
          <p:cNvPicPr/>
          <p:nvPr/>
        </p:nvPicPr>
        <p:blipFill>
          <a:blip r:embed="rId3"/>
          <a:stretch/>
        </p:blipFill>
        <p:spPr>
          <a:xfrm>
            <a:off x="9000000" y="1944000"/>
            <a:ext cx="2739600" cy="3560400"/>
          </a:xfrm>
          <a:prstGeom prst="rect">
            <a:avLst/>
          </a:prstGeom>
          <a:ln>
            <a:noFill/>
          </a:ln>
        </p:spPr>
      </p:pic>
      <p:sp>
        <p:nvSpPr>
          <p:cNvPr id="141" name="CustomShape 5"/>
          <p:cNvSpPr/>
          <p:nvPr/>
        </p:nvSpPr>
        <p:spPr>
          <a:xfrm>
            <a:off x="569735" y="5138912"/>
            <a:ext cx="7575257" cy="10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latin typeface="Garamond"/>
              </a:rPr>
              <a:t>Le competenze dello studente dipendono in gran parte dalla qualità delle loro esperienze nel contesto educativo 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2"/>
          <p:cNvSpPr/>
          <p:nvPr/>
        </p:nvSpPr>
        <p:spPr>
          <a:xfrm>
            <a:off x="572400" y="238680"/>
            <a:ext cx="11017440" cy="14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br/>
            <a:r>
              <a:rPr lang="it-IT" sz="3800" b="1" strike="noStrike" spc="-1">
                <a:solidFill>
                  <a:srgbClr val="000000"/>
                </a:solidFill>
                <a:latin typeface="Calibri"/>
                <a:ea typeface="Calibri"/>
              </a:rPr>
              <a:t>A CHI È RIVOLTO?</a:t>
            </a:r>
            <a:br/>
            <a:endParaRPr lang="it-IT" sz="3800" b="0" strike="noStrike" spc="-1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618120" y="1422720"/>
            <a:ext cx="10971720" cy="17280"/>
          </a:xfrm>
          <a:custGeom>
            <a:avLst/>
            <a:gdLst/>
            <a:ahLst/>
            <a:cxnLst/>
            <a:rect l="l" t="t" r="r" b="b"/>
            <a:pathLst>
              <a:path w="10972800" h="18288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28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4"/>
          <p:cNvSpPr/>
          <p:nvPr/>
        </p:nvSpPr>
        <p:spPr>
          <a:xfrm>
            <a:off x="621880" y="1438106"/>
            <a:ext cx="6663080" cy="5059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1800" b="0" strike="noStrike" spc="-1">
              <a:latin typeface="Arial"/>
            </a:endParaRPr>
          </a:p>
          <a:p>
            <a:pPr marL="1270">
              <a:lnSpc>
                <a:spcPct val="90000"/>
              </a:lnSpc>
              <a:spcBef>
                <a:spcPts val="1001"/>
              </a:spcBef>
              <a:buClr>
                <a:srgbClr val="18355A"/>
              </a:buClr>
              <a:tabLst>
                <a:tab pos="0" algn="l"/>
              </a:tabLst>
            </a:pPr>
            <a:r>
              <a:rPr lang="it-IT" sz="2200" b="1" strike="noStrike" spc="-1">
                <a:solidFill>
                  <a:srgbClr val="18355A"/>
                </a:solidFill>
                <a:latin typeface="Calibri"/>
                <a:ea typeface="Calibri"/>
              </a:rPr>
              <a:t>Insegnanti in formazione </a:t>
            </a:r>
            <a:r>
              <a:rPr lang="it-IT" sz="2200" b="0" strike="noStrike" spc="-1">
                <a:solidFill>
                  <a:srgbClr val="18355A"/>
                </a:solidFill>
                <a:latin typeface="Calibri"/>
                <a:ea typeface="Calibri"/>
              </a:rPr>
              <a:t>come strumento di esercitazione utile per dare:</a:t>
            </a:r>
            <a:endParaRPr lang="it-IT" sz="2200" b="0" strike="noStrike" spc="-1">
              <a:latin typeface="Arial"/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Clr>
                <a:srgbClr val="18355A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200" b="0" strike="noStrike" spc="-1">
                <a:solidFill>
                  <a:srgbClr val="18355A"/>
                </a:solidFill>
                <a:latin typeface="Calibri"/>
                <a:ea typeface="Calibri"/>
              </a:rPr>
              <a:t>un quadro di riferimento per capire quali componenti del loro insegnamento contano veramente per gli studenti</a:t>
            </a:r>
            <a:endParaRPr lang="it-IT" sz="2200" b="0" strike="noStrike" spc="-1">
              <a:latin typeface="Arial"/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Clr>
                <a:srgbClr val="18355A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200" b="0" strike="noStrike" spc="-1">
                <a:solidFill>
                  <a:srgbClr val="18355A"/>
                </a:solidFill>
                <a:latin typeface="Calibri"/>
                <a:ea typeface="Calibri"/>
              </a:rPr>
              <a:t> un feedback sistematico</a:t>
            </a:r>
            <a:endParaRPr lang="it-IT" sz="2200" b="0" strike="noStrike" spc="-1">
              <a:latin typeface="Arial"/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Clr>
                <a:srgbClr val="18355A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200" b="0" strike="noStrike" spc="-1">
                <a:solidFill>
                  <a:srgbClr val="18355A"/>
                </a:solidFill>
                <a:latin typeface="Calibri"/>
                <a:ea typeface="Calibri"/>
              </a:rPr>
              <a:t>un’assistenza continua per la formazione e l’inizio della carriera</a:t>
            </a:r>
            <a:endParaRPr lang="it-IT" sz="2200" b="0" strike="noStrike" spc="-1">
              <a:latin typeface="Arial"/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Clr>
                <a:srgbClr val="18355A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200" b="0" strike="noStrike" spc="-1">
                <a:solidFill>
                  <a:srgbClr val="18355A"/>
                </a:solidFill>
                <a:latin typeface="Calibri"/>
                <a:ea typeface="Calibri"/>
              </a:rPr>
              <a:t>una base per nuovi modelli di formazione in servizio differenti dalla modalità tradizionale</a:t>
            </a:r>
            <a:endParaRPr lang="it-IT" sz="2200" b="0" strike="noStrike" spc="-1">
              <a:latin typeface="Arial"/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Clr>
                <a:srgbClr val="18355A"/>
              </a:buClr>
              <a:buFont typeface="Arial"/>
              <a:buChar char="•"/>
              <a:tabLst>
                <a:tab pos="0" algn="l"/>
              </a:tabLst>
            </a:pPr>
            <a:r>
              <a:rPr lang="it-IT" sz="2200" b="0" strike="noStrike" spc="-1">
                <a:solidFill>
                  <a:srgbClr val="18355A"/>
                </a:solidFill>
                <a:latin typeface="Calibri"/>
                <a:ea typeface="Calibri"/>
              </a:rPr>
              <a:t>sostegno e collaborazione continui, flessibili, individualizzati, per migliorare le interazioni con gli studenti.</a:t>
            </a:r>
            <a:endParaRPr lang="it-IT" sz="2200" b="0" strike="noStrike" spc="-1">
              <a:latin typeface="Arial"/>
            </a:endParaRPr>
          </a:p>
        </p:txBody>
      </p:sp>
      <p:pic>
        <p:nvPicPr>
          <p:cNvPr id="161" name="Immagine 3" descr="Immagine che contiene persona, bambino, aria aperta, vestiti&#10;&#10;Descrizione generata automaticamente"/>
          <p:cNvPicPr/>
          <p:nvPr/>
        </p:nvPicPr>
        <p:blipFill>
          <a:blip r:embed="rId2"/>
          <a:srcRect l="13021" r="22987" b="-6"/>
          <a:stretch/>
        </p:blipFill>
        <p:spPr>
          <a:xfrm>
            <a:off x="7675560" y="2094120"/>
            <a:ext cx="3939840" cy="4095360"/>
          </a:xfrm>
          <a:prstGeom prst="rect">
            <a:avLst/>
          </a:prstGeom>
          <a:ln>
            <a:noFill/>
          </a:ln>
        </p:spPr>
      </p:pic>
      <p:pic>
        <p:nvPicPr>
          <p:cNvPr id="162" name="Immagine 5" descr="Università degli Studi di Trieste | NQSTI"/>
          <p:cNvPicPr/>
          <p:nvPr/>
        </p:nvPicPr>
        <p:blipFill>
          <a:blip r:embed="rId3"/>
          <a:stretch/>
        </p:blipFill>
        <p:spPr>
          <a:xfrm>
            <a:off x="9641160" y="265680"/>
            <a:ext cx="2065680" cy="6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2419D7-600D-C8A7-C3F3-2503B4D5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>
            <a:extLst>
              <a:ext uri="{FF2B5EF4-FFF2-40B4-BE49-F238E27FC236}">
                <a16:creationId xmlns:a16="http://schemas.microsoft.com/office/drawing/2014/main" id="{03E93BC5-798A-867C-D101-B794DC9ADC24}"/>
              </a:ext>
            </a:extLst>
          </p:cNvPr>
          <p:cNvSpPr/>
          <p:nvPr/>
        </p:nvSpPr>
        <p:spPr>
          <a:xfrm>
            <a:off x="0" y="0"/>
            <a:ext cx="12187800" cy="685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2">
            <a:extLst>
              <a:ext uri="{FF2B5EF4-FFF2-40B4-BE49-F238E27FC236}">
                <a16:creationId xmlns:a16="http://schemas.microsoft.com/office/drawing/2014/main" id="{914431E7-A043-8F41-2966-0516C87886BA}"/>
              </a:ext>
            </a:extLst>
          </p:cNvPr>
          <p:cNvSpPr/>
          <p:nvPr/>
        </p:nvSpPr>
        <p:spPr>
          <a:xfrm>
            <a:off x="572400" y="238680"/>
            <a:ext cx="11017440" cy="14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br/>
            <a:r>
              <a:rPr lang="it-IT" sz="3800" b="1" strike="noStrike" spc="-1">
                <a:solidFill>
                  <a:srgbClr val="000000"/>
                </a:solidFill>
                <a:latin typeface="Calibri"/>
                <a:ea typeface="Calibri"/>
              </a:rPr>
              <a:t>A CHI È RIVOLTO?</a:t>
            </a:r>
            <a:br/>
            <a:endParaRPr lang="it-IT" sz="3800" b="0" strike="noStrike" spc="-1">
              <a:latin typeface="Arial"/>
            </a:endParaRPr>
          </a:p>
        </p:txBody>
      </p:sp>
      <p:sp>
        <p:nvSpPr>
          <p:cNvPr id="159" name="CustomShape 3">
            <a:extLst>
              <a:ext uri="{FF2B5EF4-FFF2-40B4-BE49-F238E27FC236}">
                <a16:creationId xmlns:a16="http://schemas.microsoft.com/office/drawing/2014/main" id="{7FA3F67F-10FE-CEB2-9EA5-26BA181E9EEF}"/>
              </a:ext>
            </a:extLst>
          </p:cNvPr>
          <p:cNvSpPr/>
          <p:nvPr/>
        </p:nvSpPr>
        <p:spPr>
          <a:xfrm>
            <a:off x="618120" y="1422720"/>
            <a:ext cx="10971720" cy="17280"/>
          </a:xfrm>
          <a:custGeom>
            <a:avLst/>
            <a:gdLst/>
            <a:ahLst/>
            <a:cxnLst/>
            <a:rect l="l" t="t" r="r" b="b"/>
            <a:pathLst>
              <a:path w="10972800" h="18288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28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4">
            <a:extLst>
              <a:ext uri="{FF2B5EF4-FFF2-40B4-BE49-F238E27FC236}">
                <a16:creationId xmlns:a16="http://schemas.microsoft.com/office/drawing/2014/main" id="{E1E3F33B-B774-D318-4437-E1E3DFBE2F57}"/>
              </a:ext>
            </a:extLst>
          </p:cNvPr>
          <p:cNvSpPr/>
          <p:nvPr/>
        </p:nvSpPr>
        <p:spPr>
          <a:xfrm>
            <a:off x="621880" y="1438106"/>
            <a:ext cx="6663080" cy="5059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2800" b="1" spc="-1">
                <a:latin typeface="Calibri"/>
                <a:ea typeface="Calibri"/>
                <a:cs typeface="Calibri"/>
              </a:rPr>
              <a:t>Insegnanti in servizio </a:t>
            </a:r>
            <a:r>
              <a:rPr lang="it-IT" sz="2800" spc="-1">
                <a:latin typeface="Calibri"/>
                <a:ea typeface="Calibri"/>
                <a:cs typeface="Calibri"/>
              </a:rPr>
              <a:t>come strumento di auto-osservazione e sviluppo professionale, fornisce:</a:t>
            </a:r>
          </a:p>
          <a:p>
            <a:pPr marL="215900" indent="-215265">
              <a:lnSpc>
                <a:spcPct val="90000"/>
              </a:lnSpc>
              <a:spcBef>
                <a:spcPts val="1001"/>
              </a:spcBef>
              <a:buFont typeface="Wingdings,Sans-Serif"/>
              <a:buChar char=""/>
              <a:tabLst>
                <a:tab pos="0" algn="l"/>
              </a:tabLst>
            </a:pPr>
            <a:r>
              <a:rPr lang="it-IT" sz="2800" spc="-1">
                <a:latin typeface="Calibri"/>
                <a:ea typeface="Calibri"/>
                <a:cs typeface="Calibri"/>
              </a:rPr>
              <a:t>feedback diretto sulle pratiche didattiche ed educative attuate in classe</a:t>
            </a:r>
          </a:p>
          <a:p>
            <a:pPr marL="215900" indent="-215265">
              <a:lnSpc>
                <a:spcPct val="90000"/>
              </a:lnSpc>
              <a:spcBef>
                <a:spcPts val="1001"/>
              </a:spcBef>
              <a:buFont typeface="Wingdings,Sans-Serif"/>
              <a:buChar char=""/>
              <a:tabLst>
                <a:tab pos="0" algn="l"/>
              </a:tabLst>
            </a:pPr>
            <a:r>
              <a:rPr lang="it-IT" sz="2800" spc="-1">
                <a:latin typeface="Calibri"/>
                <a:ea typeface="Calibri"/>
                <a:cs typeface="Calibri"/>
              </a:rPr>
              <a:t>feedback a intervalli regolari durante tutto l’anno scolastico</a:t>
            </a:r>
          </a:p>
          <a:p>
            <a:pPr marL="215900" indent="-215265">
              <a:lnSpc>
                <a:spcPct val="90000"/>
              </a:lnSpc>
              <a:spcBef>
                <a:spcPts val="1001"/>
              </a:spcBef>
              <a:buFont typeface="Wingdings,Sans-Serif"/>
              <a:buChar char=""/>
              <a:tabLst>
                <a:tab pos="0" algn="l"/>
              </a:tabLst>
            </a:pPr>
            <a:r>
              <a:rPr lang="it-IT" sz="2800" spc="-1">
                <a:latin typeface="Calibri"/>
                <a:ea typeface="Calibri"/>
                <a:cs typeface="Calibri"/>
              </a:rPr>
              <a:t>valutazione dell’effetto del proprio insegnamento sullo sviluppo sociale e scolastico degli studenti</a:t>
            </a:r>
          </a:p>
          <a:p>
            <a:pPr marL="215900" indent="-215265">
              <a:lnSpc>
                <a:spcPct val="90000"/>
              </a:lnSpc>
              <a:spcBef>
                <a:spcPts val="1001"/>
              </a:spcBef>
              <a:buFont typeface="Wingdings,Sans-Serif"/>
              <a:buChar char=""/>
              <a:tabLst>
                <a:tab pos="0" algn="l"/>
              </a:tabLst>
            </a:pPr>
            <a:r>
              <a:rPr lang="it-IT" sz="2800" spc="-1">
                <a:latin typeface="Calibri"/>
                <a:ea typeface="Calibri"/>
                <a:cs typeface="Calibri"/>
              </a:rPr>
              <a:t>misurazione obiettiva e concreta dei punti di forza e di quelli da potenzia</a:t>
            </a:r>
            <a:endParaRPr lang="it-IT" sz="2800"/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Clr>
                <a:srgbClr val="18355A"/>
              </a:buClr>
              <a:buFont typeface="Arial"/>
              <a:buChar char="•"/>
              <a:tabLst>
                <a:tab pos="0" algn="l"/>
              </a:tabLst>
            </a:pPr>
            <a:endParaRPr lang="it-IT" sz="2200" b="0" strike="noStrike" spc="-1">
              <a:solidFill>
                <a:srgbClr val="18355A"/>
              </a:solidFill>
              <a:latin typeface="Calibri"/>
              <a:ea typeface="Calibri"/>
            </a:endParaRPr>
          </a:p>
        </p:txBody>
      </p:sp>
      <p:pic>
        <p:nvPicPr>
          <p:cNvPr id="161" name="Immagine 3" descr="Immagine che contiene persona, bambino, aria aperta, vestiti&#10;&#10;Descrizione generata automaticamente">
            <a:extLst>
              <a:ext uri="{FF2B5EF4-FFF2-40B4-BE49-F238E27FC236}">
                <a16:creationId xmlns:a16="http://schemas.microsoft.com/office/drawing/2014/main" id="{DB743F93-F61D-2432-8E62-AC855D3E1905}"/>
              </a:ext>
            </a:extLst>
          </p:cNvPr>
          <p:cNvPicPr/>
          <p:nvPr/>
        </p:nvPicPr>
        <p:blipFill>
          <a:blip r:embed="rId2"/>
          <a:srcRect l="13021" r="22987" b="-6"/>
          <a:stretch/>
        </p:blipFill>
        <p:spPr>
          <a:xfrm>
            <a:off x="7675560" y="2094120"/>
            <a:ext cx="3939840" cy="4095360"/>
          </a:xfrm>
          <a:prstGeom prst="rect">
            <a:avLst/>
          </a:prstGeom>
          <a:ln>
            <a:noFill/>
          </a:ln>
        </p:spPr>
      </p:pic>
      <p:pic>
        <p:nvPicPr>
          <p:cNvPr id="162" name="Immagine 5" descr="Università degli Studi di Trieste | NQSTI">
            <a:extLst>
              <a:ext uri="{FF2B5EF4-FFF2-40B4-BE49-F238E27FC236}">
                <a16:creationId xmlns:a16="http://schemas.microsoft.com/office/drawing/2014/main" id="{B17345B6-DCFF-39E4-4D0D-75F8B716277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41160" y="265680"/>
            <a:ext cx="2065680" cy="694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15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Office Theme</vt:lpstr>
      <vt:lpstr>Office Theme</vt:lpstr>
      <vt:lpstr>Office Theme</vt:lpstr>
      <vt:lpstr>Presentazione standard di PowerPoint</vt:lpstr>
      <vt:lpstr>Presentazione standard di PowerPoint</vt:lpstr>
      <vt:lpstr>I 3 STRUMENTI OSSERVATIVI</vt:lpstr>
      <vt:lpstr>I 3 STRUMENTI OSSERVATIVI</vt:lpstr>
      <vt:lpstr>I 3 STRUMENTI OSSERVATIVI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DE GIUSTI LISA</dc:creator>
  <dc:description/>
  <cp:revision>86</cp:revision>
  <dcterms:created xsi:type="dcterms:W3CDTF">2024-12-11T09:19:57Z</dcterms:created>
  <dcterms:modified xsi:type="dcterms:W3CDTF">2025-12-04T12:15:54Z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