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3" r:id="rId4"/>
    <p:sldId id="282" r:id="rId5"/>
    <p:sldId id="259" r:id="rId6"/>
    <p:sldId id="260" r:id="rId7"/>
    <p:sldId id="261" r:id="rId8"/>
    <p:sldId id="281" r:id="rId9"/>
    <p:sldId id="262" r:id="rId10"/>
    <p:sldId id="263" r:id="rId11"/>
    <p:sldId id="284" r:id="rId12"/>
    <p:sldId id="275" r:id="rId13"/>
    <p:sldId id="285" r:id="rId14"/>
    <p:sldId id="286" r:id="rId15"/>
    <p:sldId id="287" r:id="rId16"/>
    <p:sldId id="276" r:id="rId17"/>
    <p:sldId id="271" r:id="rId18"/>
    <p:sldId id="272" r:id="rId19"/>
    <p:sldId id="278" r:id="rId20"/>
    <p:sldId id="288" r:id="rId21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2329"/>
  </p:normalViewPr>
  <p:slideViewPr>
    <p:cSldViewPr snapToGrid="0">
      <p:cViewPr>
        <p:scale>
          <a:sx n="92" d="100"/>
          <a:sy n="92" d="100"/>
        </p:scale>
        <p:origin x="216" y="720"/>
      </p:cViewPr>
      <p:guideLst/>
    </p:cSldViewPr>
  </p:slideViewPr>
  <p:outlineViewPr>
    <p:cViewPr>
      <p:scale>
        <a:sx n="33" d="100"/>
        <a:sy n="33" d="100"/>
      </p:scale>
      <p:origin x="0" y="-3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DD3B5-CF3B-4FBE-B236-4D0F6F80E0C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7EFE66-BC4B-42E6-A3FB-804111CFDC2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dirty="0">
              <a:latin typeface="Wandohope" panose="02030603000000000000" pitchFamily="18" charset="-128"/>
              <a:ea typeface="Wandohope" panose="02030603000000000000" pitchFamily="18" charset="-128"/>
            </a:rPr>
            <a:t>Day 0 (5 novembre): presentazione delle attività (13:00/15:00)</a:t>
          </a:r>
          <a:endParaRPr lang="en-US" dirty="0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46B685D1-05ED-49C1-B268-2C9C14D5C78F}" type="parTrans" cxnId="{2FC02338-24C6-4BA7-9CF6-9EF660B87083}">
      <dgm:prSet/>
      <dgm:spPr/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40778F96-3984-49ED-B896-B709AC1C0AFE}" type="sibTrans" cxnId="{2FC02338-24C6-4BA7-9CF6-9EF660B8708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EEDC4560-6C2E-4B96-BD22-F0FEE47215D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dirty="0">
              <a:latin typeface="Wandohope" panose="02030603000000000000" pitchFamily="18" charset="-128"/>
              <a:ea typeface="Wandohope" panose="02030603000000000000" pitchFamily="18" charset="-128"/>
            </a:rPr>
            <a:t>Day 1 (3 dicembre): preparazione delle piastre + inizio esposizione (16.00/19:00) </a:t>
          </a:r>
          <a:endParaRPr lang="en-US" dirty="0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0267A5BB-BD4F-4D10-B93B-D4684AED5B44}" type="parTrans" cxnId="{A61E9EE2-A3D5-497E-876B-02A60356819B}">
      <dgm:prSet/>
      <dgm:spPr/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CB22F38A-D421-4065-8844-836D928F904D}" type="sibTrans" cxnId="{A61E9EE2-A3D5-497E-876B-02A60356819B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848F7205-7AE5-4DF6-BC35-CFBC5F843B2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t-IT" dirty="0">
              <a:latin typeface="Wandohope" panose="02030603000000000000" pitchFamily="18" charset="-128"/>
              <a:ea typeface="Wandohope" panose="02030603000000000000" pitchFamily="18" charset="-128"/>
            </a:rPr>
            <a:t>Day 2 (4 dicembre): lettura a 24h + inizio analisi dati (13:00/15:00)</a:t>
          </a:r>
          <a:endParaRPr lang="en-US" dirty="0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43C7EFAC-6DB9-4182-882B-46109E426072}" type="parTrans" cxnId="{4C0C29DB-F064-4A47-814E-5141528A4F73}">
      <dgm:prSet/>
      <dgm:spPr/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1A7826BA-F420-4C25-B12D-8B22B1AE0D93}" type="sibTrans" cxnId="{4C0C29DB-F064-4A47-814E-5141528A4F73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11345C3E-F03B-4013-A1AD-0DACF493659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dirty="0">
              <a:latin typeface="Wandohope" panose="02030603000000000000" pitchFamily="18" charset="-128"/>
              <a:ea typeface="Wandohope" panose="02030603000000000000" pitchFamily="18" charset="-128"/>
            </a:rPr>
            <a:t>Day 3 (10 dicembre): fine analisi dati + impostazione poster (16:00/19:00)</a:t>
          </a:r>
          <a:endParaRPr lang="en-US" dirty="0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57499AC7-BFBC-42E9-90D0-0B2C081F7BB4}" type="parTrans" cxnId="{BCBEB721-04E6-4A0F-94B9-6C7F574D675A}">
      <dgm:prSet/>
      <dgm:spPr/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7F8CB6B7-1219-4F36-8EF8-5D87A44BC77A}" type="sibTrans" cxnId="{BCBEB721-04E6-4A0F-94B9-6C7F574D675A}">
      <dgm:prSet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2FF92E50-6235-4392-9022-AD3E6DB3B1F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t-IT" dirty="0">
              <a:latin typeface="Wandohope" panose="02030603000000000000" pitchFamily="18" charset="-128"/>
              <a:ea typeface="Wandohope" panose="02030603000000000000" pitchFamily="18" charset="-128"/>
            </a:rPr>
            <a:t>Day 4 (11 dicembre): poster (13:00/15:00)</a:t>
          </a:r>
          <a:endParaRPr lang="en-US" dirty="0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590E62FB-2702-4E98-B745-BEDCF285D45F}" type="parTrans" cxnId="{B766FBCA-19DA-4EB8-B00B-5F037FC65807}">
      <dgm:prSet/>
      <dgm:spPr/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81C88B88-2281-4154-AD37-F4D502A7E57D}" type="sibTrans" cxnId="{B766FBCA-19DA-4EB8-B00B-5F037FC65807}">
      <dgm:prSet/>
      <dgm:spPr/>
      <dgm:t>
        <a:bodyPr/>
        <a:lstStyle/>
        <a:p>
          <a:endParaRPr lang="en-US">
            <a:latin typeface="Wandohope" panose="02030603000000000000" pitchFamily="18" charset="-128"/>
            <a:ea typeface="Wandohope" panose="02030603000000000000" pitchFamily="18" charset="-128"/>
          </a:endParaRPr>
        </a:p>
      </dgm:t>
    </dgm:pt>
    <dgm:pt modelId="{5B0060E9-1DBD-FE47-8DAF-A38B5AEF1091}" type="pres">
      <dgm:prSet presAssocID="{4D1DD3B5-CF3B-4FBE-B236-4D0F6F80E0CB}" presName="vert0" presStyleCnt="0">
        <dgm:presLayoutVars>
          <dgm:dir/>
          <dgm:animOne val="branch"/>
          <dgm:animLvl val="lvl"/>
        </dgm:presLayoutVars>
      </dgm:prSet>
      <dgm:spPr/>
    </dgm:pt>
    <dgm:pt modelId="{68D987B5-F7F6-B74F-B37A-055B7C3C7352}" type="pres">
      <dgm:prSet presAssocID="{1D7EFE66-BC4B-42E6-A3FB-804111CFDC21}" presName="thickLine" presStyleLbl="alignNode1" presStyleIdx="0" presStyleCnt="5"/>
      <dgm:spPr/>
    </dgm:pt>
    <dgm:pt modelId="{11DA05C2-539D-6047-9A78-4790ACC1DC7D}" type="pres">
      <dgm:prSet presAssocID="{1D7EFE66-BC4B-42E6-A3FB-804111CFDC21}" presName="horz1" presStyleCnt="0"/>
      <dgm:spPr/>
    </dgm:pt>
    <dgm:pt modelId="{7DE004B8-7EE6-D246-8B0E-6D7A5F0F6F0A}" type="pres">
      <dgm:prSet presAssocID="{1D7EFE66-BC4B-42E6-A3FB-804111CFDC21}" presName="tx1" presStyleLbl="revTx" presStyleIdx="0" presStyleCnt="5"/>
      <dgm:spPr/>
    </dgm:pt>
    <dgm:pt modelId="{5C332016-BCA5-CD4E-80F8-F442184F42FD}" type="pres">
      <dgm:prSet presAssocID="{1D7EFE66-BC4B-42E6-A3FB-804111CFDC21}" presName="vert1" presStyleCnt="0"/>
      <dgm:spPr/>
    </dgm:pt>
    <dgm:pt modelId="{B4D7CE15-CAB6-F94A-99D6-608C108B3630}" type="pres">
      <dgm:prSet presAssocID="{EEDC4560-6C2E-4B96-BD22-F0FEE47215DB}" presName="thickLine" presStyleLbl="alignNode1" presStyleIdx="1" presStyleCnt="5"/>
      <dgm:spPr/>
    </dgm:pt>
    <dgm:pt modelId="{B3FC1580-B0F3-7348-A00B-6E9A1ACEFAB1}" type="pres">
      <dgm:prSet presAssocID="{EEDC4560-6C2E-4B96-BD22-F0FEE47215DB}" presName="horz1" presStyleCnt="0"/>
      <dgm:spPr/>
    </dgm:pt>
    <dgm:pt modelId="{E4F7A0FE-9D5C-D34A-9E75-4EEFD06C9CDC}" type="pres">
      <dgm:prSet presAssocID="{EEDC4560-6C2E-4B96-BD22-F0FEE47215DB}" presName="tx1" presStyleLbl="revTx" presStyleIdx="1" presStyleCnt="5"/>
      <dgm:spPr/>
    </dgm:pt>
    <dgm:pt modelId="{FA34D16D-3234-EB4F-A8DD-03E4B8F84E60}" type="pres">
      <dgm:prSet presAssocID="{EEDC4560-6C2E-4B96-BD22-F0FEE47215DB}" presName="vert1" presStyleCnt="0"/>
      <dgm:spPr/>
    </dgm:pt>
    <dgm:pt modelId="{CE0ECFDB-1BD3-D94F-B2F0-B07AD80D3856}" type="pres">
      <dgm:prSet presAssocID="{848F7205-7AE5-4DF6-BC35-CFBC5F843B29}" presName="thickLine" presStyleLbl="alignNode1" presStyleIdx="2" presStyleCnt="5"/>
      <dgm:spPr/>
    </dgm:pt>
    <dgm:pt modelId="{E5B62B1F-6598-5241-9354-3ABA78772B3D}" type="pres">
      <dgm:prSet presAssocID="{848F7205-7AE5-4DF6-BC35-CFBC5F843B29}" presName="horz1" presStyleCnt="0"/>
      <dgm:spPr/>
    </dgm:pt>
    <dgm:pt modelId="{79C8E89A-F703-094D-AF6E-440CB34E2FA3}" type="pres">
      <dgm:prSet presAssocID="{848F7205-7AE5-4DF6-BC35-CFBC5F843B29}" presName="tx1" presStyleLbl="revTx" presStyleIdx="2" presStyleCnt="5"/>
      <dgm:spPr/>
    </dgm:pt>
    <dgm:pt modelId="{35FFB0DF-C1E0-184D-8759-0D11928273EA}" type="pres">
      <dgm:prSet presAssocID="{848F7205-7AE5-4DF6-BC35-CFBC5F843B29}" presName="vert1" presStyleCnt="0"/>
      <dgm:spPr/>
    </dgm:pt>
    <dgm:pt modelId="{3B634EE7-9028-A84A-925F-3FB8DB021F1E}" type="pres">
      <dgm:prSet presAssocID="{11345C3E-F03B-4013-A1AD-0DACF4936591}" presName="thickLine" presStyleLbl="alignNode1" presStyleIdx="3" presStyleCnt="5"/>
      <dgm:spPr/>
    </dgm:pt>
    <dgm:pt modelId="{58FCA692-0868-C740-8191-70AA92EDC6D8}" type="pres">
      <dgm:prSet presAssocID="{11345C3E-F03B-4013-A1AD-0DACF4936591}" presName="horz1" presStyleCnt="0"/>
      <dgm:spPr/>
    </dgm:pt>
    <dgm:pt modelId="{50A9525E-A61E-554F-A4EC-99C85F181B7C}" type="pres">
      <dgm:prSet presAssocID="{11345C3E-F03B-4013-A1AD-0DACF4936591}" presName="tx1" presStyleLbl="revTx" presStyleIdx="3" presStyleCnt="5"/>
      <dgm:spPr/>
    </dgm:pt>
    <dgm:pt modelId="{2C1F71BE-AF92-DD4F-99CB-50C0F4A5E456}" type="pres">
      <dgm:prSet presAssocID="{11345C3E-F03B-4013-A1AD-0DACF4936591}" presName="vert1" presStyleCnt="0"/>
      <dgm:spPr/>
    </dgm:pt>
    <dgm:pt modelId="{FFC11A91-5738-2B4C-99B8-3E5995C55463}" type="pres">
      <dgm:prSet presAssocID="{2FF92E50-6235-4392-9022-AD3E6DB3B1F0}" presName="thickLine" presStyleLbl="alignNode1" presStyleIdx="4" presStyleCnt="5"/>
      <dgm:spPr/>
    </dgm:pt>
    <dgm:pt modelId="{14BE50EE-4F4F-C74F-994D-ED131D5A196D}" type="pres">
      <dgm:prSet presAssocID="{2FF92E50-6235-4392-9022-AD3E6DB3B1F0}" presName="horz1" presStyleCnt="0"/>
      <dgm:spPr/>
    </dgm:pt>
    <dgm:pt modelId="{1F770B5F-147A-644F-9A4C-E0B191B0F405}" type="pres">
      <dgm:prSet presAssocID="{2FF92E50-6235-4392-9022-AD3E6DB3B1F0}" presName="tx1" presStyleLbl="revTx" presStyleIdx="4" presStyleCnt="5"/>
      <dgm:spPr/>
    </dgm:pt>
    <dgm:pt modelId="{C22D587D-E241-DD42-AC9F-C390C065EA42}" type="pres">
      <dgm:prSet presAssocID="{2FF92E50-6235-4392-9022-AD3E6DB3B1F0}" presName="vert1" presStyleCnt="0"/>
      <dgm:spPr/>
    </dgm:pt>
  </dgm:ptLst>
  <dgm:cxnLst>
    <dgm:cxn modelId="{9E683B19-DCB4-9642-84BD-F7F0B3B5C894}" type="presOf" srcId="{4D1DD3B5-CF3B-4FBE-B236-4D0F6F80E0CB}" destId="{5B0060E9-1DBD-FE47-8DAF-A38B5AEF1091}" srcOrd="0" destOrd="0" presId="urn:microsoft.com/office/officeart/2008/layout/LinedList"/>
    <dgm:cxn modelId="{E7A5141D-EB55-9C46-8CBB-F250778085C4}" type="presOf" srcId="{1D7EFE66-BC4B-42E6-A3FB-804111CFDC21}" destId="{7DE004B8-7EE6-D246-8B0E-6D7A5F0F6F0A}" srcOrd="0" destOrd="0" presId="urn:microsoft.com/office/officeart/2008/layout/LinedList"/>
    <dgm:cxn modelId="{BCBEB721-04E6-4A0F-94B9-6C7F574D675A}" srcId="{4D1DD3B5-CF3B-4FBE-B236-4D0F6F80E0CB}" destId="{11345C3E-F03B-4013-A1AD-0DACF4936591}" srcOrd="3" destOrd="0" parTransId="{57499AC7-BFBC-42E9-90D0-0B2C081F7BB4}" sibTransId="{7F8CB6B7-1219-4F36-8EF8-5D87A44BC77A}"/>
    <dgm:cxn modelId="{51F08B26-D307-D746-A817-86F6CBFF23B4}" type="presOf" srcId="{11345C3E-F03B-4013-A1AD-0DACF4936591}" destId="{50A9525E-A61E-554F-A4EC-99C85F181B7C}" srcOrd="0" destOrd="0" presId="urn:microsoft.com/office/officeart/2008/layout/LinedList"/>
    <dgm:cxn modelId="{2FC02338-24C6-4BA7-9CF6-9EF660B87083}" srcId="{4D1DD3B5-CF3B-4FBE-B236-4D0F6F80E0CB}" destId="{1D7EFE66-BC4B-42E6-A3FB-804111CFDC21}" srcOrd="0" destOrd="0" parTransId="{46B685D1-05ED-49C1-B268-2C9C14D5C78F}" sibTransId="{40778F96-3984-49ED-B896-B709AC1C0AFE}"/>
    <dgm:cxn modelId="{149AC6AE-40EA-C245-A1BD-C1C064FA0313}" type="presOf" srcId="{EEDC4560-6C2E-4B96-BD22-F0FEE47215DB}" destId="{E4F7A0FE-9D5C-D34A-9E75-4EEFD06C9CDC}" srcOrd="0" destOrd="0" presId="urn:microsoft.com/office/officeart/2008/layout/LinedList"/>
    <dgm:cxn modelId="{B3FE76BA-DD7B-1943-812B-21173A71AE07}" type="presOf" srcId="{848F7205-7AE5-4DF6-BC35-CFBC5F843B29}" destId="{79C8E89A-F703-094D-AF6E-440CB34E2FA3}" srcOrd="0" destOrd="0" presId="urn:microsoft.com/office/officeart/2008/layout/LinedList"/>
    <dgm:cxn modelId="{B766FBCA-19DA-4EB8-B00B-5F037FC65807}" srcId="{4D1DD3B5-CF3B-4FBE-B236-4D0F6F80E0CB}" destId="{2FF92E50-6235-4392-9022-AD3E6DB3B1F0}" srcOrd="4" destOrd="0" parTransId="{590E62FB-2702-4E98-B745-BEDCF285D45F}" sibTransId="{81C88B88-2281-4154-AD37-F4D502A7E57D}"/>
    <dgm:cxn modelId="{4C0C29DB-F064-4A47-814E-5141528A4F73}" srcId="{4D1DD3B5-CF3B-4FBE-B236-4D0F6F80E0CB}" destId="{848F7205-7AE5-4DF6-BC35-CFBC5F843B29}" srcOrd="2" destOrd="0" parTransId="{43C7EFAC-6DB9-4182-882B-46109E426072}" sibTransId="{1A7826BA-F420-4C25-B12D-8B22B1AE0D93}"/>
    <dgm:cxn modelId="{A61E9EE2-A3D5-497E-876B-02A60356819B}" srcId="{4D1DD3B5-CF3B-4FBE-B236-4D0F6F80E0CB}" destId="{EEDC4560-6C2E-4B96-BD22-F0FEE47215DB}" srcOrd="1" destOrd="0" parTransId="{0267A5BB-BD4F-4D10-B93B-D4684AED5B44}" sibTransId="{CB22F38A-D421-4065-8844-836D928F904D}"/>
    <dgm:cxn modelId="{652835EC-F27D-944F-B931-AA71684DF9DB}" type="presOf" srcId="{2FF92E50-6235-4392-9022-AD3E6DB3B1F0}" destId="{1F770B5F-147A-644F-9A4C-E0B191B0F405}" srcOrd="0" destOrd="0" presId="urn:microsoft.com/office/officeart/2008/layout/LinedList"/>
    <dgm:cxn modelId="{9EE483A5-E34A-C243-9776-22718BFFE64A}" type="presParOf" srcId="{5B0060E9-1DBD-FE47-8DAF-A38B5AEF1091}" destId="{68D987B5-F7F6-B74F-B37A-055B7C3C7352}" srcOrd="0" destOrd="0" presId="urn:microsoft.com/office/officeart/2008/layout/LinedList"/>
    <dgm:cxn modelId="{8A1FF956-D932-3542-9336-A7201BDF7BDB}" type="presParOf" srcId="{5B0060E9-1DBD-FE47-8DAF-A38B5AEF1091}" destId="{11DA05C2-539D-6047-9A78-4790ACC1DC7D}" srcOrd="1" destOrd="0" presId="urn:microsoft.com/office/officeart/2008/layout/LinedList"/>
    <dgm:cxn modelId="{D2F6C16B-8612-FD49-89D0-9F5E7AD59DDE}" type="presParOf" srcId="{11DA05C2-539D-6047-9A78-4790ACC1DC7D}" destId="{7DE004B8-7EE6-D246-8B0E-6D7A5F0F6F0A}" srcOrd="0" destOrd="0" presId="urn:microsoft.com/office/officeart/2008/layout/LinedList"/>
    <dgm:cxn modelId="{DD4E9DC8-97FE-A540-894B-8D90C0E11B79}" type="presParOf" srcId="{11DA05C2-539D-6047-9A78-4790ACC1DC7D}" destId="{5C332016-BCA5-CD4E-80F8-F442184F42FD}" srcOrd="1" destOrd="0" presId="urn:microsoft.com/office/officeart/2008/layout/LinedList"/>
    <dgm:cxn modelId="{B24AE284-84E2-8249-B5AA-07AD9AD76E68}" type="presParOf" srcId="{5B0060E9-1DBD-FE47-8DAF-A38B5AEF1091}" destId="{B4D7CE15-CAB6-F94A-99D6-608C108B3630}" srcOrd="2" destOrd="0" presId="urn:microsoft.com/office/officeart/2008/layout/LinedList"/>
    <dgm:cxn modelId="{A83831B9-44D9-6F48-B1D3-60A2B55BC618}" type="presParOf" srcId="{5B0060E9-1DBD-FE47-8DAF-A38B5AEF1091}" destId="{B3FC1580-B0F3-7348-A00B-6E9A1ACEFAB1}" srcOrd="3" destOrd="0" presId="urn:microsoft.com/office/officeart/2008/layout/LinedList"/>
    <dgm:cxn modelId="{73B48F99-6FE1-9B49-8842-733C46631A62}" type="presParOf" srcId="{B3FC1580-B0F3-7348-A00B-6E9A1ACEFAB1}" destId="{E4F7A0FE-9D5C-D34A-9E75-4EEFD06C9CDC}" srcOrd="0" destOrd="0" presId="urn:microsoft.com/office/officeart/2008/layout/LinedList"/>
    <dgm:cxn modelId="{0C63A9B7-9E2E-2C41-9A3E-4CD1C3F244A8}" type="presParOf" srcId="{B3FC1580-B0F3-7348-A00B-6E9A1ACEFAB1}" destId="{FA34D16D-3234-EB4F-A8DD-03E4B8F84E60}" srcOrd="1" destOrd="0" presId="urn:microsoft.com/office/officeart/2008/layout/LinedList"/>
    <dgm:cxn modelId="{C2702C3F-580A-9F41-8102-038A4217AE5E}" type="presParOf" srcId="{5B0060E9-1DBD-FE47-8DAF-A38B5AEF1091}" destId="{CE0ECFDB-1BD3-D94F-B2F0-B07AD80D3856}" srcOrd="4" destOrd="0" presId="urn:microsoft.com/office/officeart/2008/layout/LinedList"/>
    <dgm:cxn modelId="{57D946C5-C6EE-6249-BE77-E9AB7C80724E}" type="presParOf" srcId="{5B0060E9-1DBD-FE47-8DAF-A38B5AEF1091}" destId="{E5B62B1F-6598-5241-9354-3ABA78772B3D}" srcOrd="5" destOrd="0" presId="urn:microsoft.com/office/officeart/2008/layout/LinedList"/>
    <dgm:cxn modelId="{3D2A9FD6-C419-1D47-BAB5-2E63BC8196E2}" type="presParOf" srcId="{E5B62B1F-6598-5241-9354-3ABA78772B3D}" destId="{79C8E89A-F703-094D-AF6E-440CB34E2FA3}" srcOrd="0" destOrd="0" presId="urn:microsoft.com/office/officeart/2008/layout/LinedList"/>
    <dgm:cxn modelId="{4411428C-E2DB-DA42-B980-7D20DE12D4F4}" type="presParOf" srcId="{E5B62B1F-6598-5241-9354-3ABA78772B3D}" destId="{35FFB0DF-C1E0-184D-8759-0D11928273EA}" srcOrd="1" destOrd="0" presId="urn:microsoft.com/office/officeart/2008/layout/LinedList"/>
    <dgm:cxn modelId="{89E71C60-18B7-2B4F-9D13-95172281CB35}" type="presParOf" srcId="{5B0060E9-1DBD-FE47-8DAF-A38B5AEF1091}" destId="{3B634EE7-9028-A84A-925F-3FB8DB021F1E}" srcOrd="6" destOrd="0" presId="urn:microsoft.com/office/officeart/2008/layout/LinedList"/>
    <dgm:cxn modelId="{4115BE20-0215-7B48-9219-5615F1488918}" type="presParOf" srcId="{5B0060E9-1DBD-FE47-8DAF-A38B5AEF1091}" destId="{58FCA692-0868-C740-8191-70AA92EDC6D8}" srcOrd="7" destOrd="0" presId="urn:microsoft.com/office/officeart/2008/layout/LinedList"/>
    <dgm:cxn modelId="{DFC3F6E4-5E83-994D-AB84-B816F1B22082}" type="presParOf" srcId="{58FCA692-0868-C740-8191-70AA92EDC6D8}" destId="{50A9525E-A61E-554F-A4EC-99C85F181B7C}" srcOrd="0" destOrd="0" presId="urn:microsoft.com/office/officeart/2008/layout/LinedList"/>
    <dgm:cxn modelId="{1FF2B617-0B33-6D42-9EDA-FE7523868C1A}" type="presParOf" srcId="{58FCA692-0868-C740-8191-70AA92EDC6D8}" destId="{2C1F71BE-AF92-DD4F-99CB-50C0F4A5E456}" srcOrd="1" destOrd="0" presId="urn:microsoft.com/office/officeart/2008/layout/LinedList"/>
    <dgm:cxn modelId="{E7449601-0A9A-9D42-94B2-02E03EA8CAF4}" type="presParOf" srcId="{5B0060E9-1DBD-FE47-8DAF-A38B5AEF1091}" destId="{FFC11A91-5738-2B4C-99B8-3E5995C55463}" srcOrd="8" destOrd="0" presId="urn:microsoft.com/office/officeart/2008/layout/LinedList"/>
    <dgm:cxn modelId="{957B7D34-CE16-D64A-AED4-E778504981A7}" type="presParOf" srcId="{5B0060E9-1DBD-FE47-8DAF-A38B5AEF1091}" destId="{14BE50EE-4F4F-C74F-994D-ED131D5A196D}" srcOrd="9" destOrd="0" presId="urn:microsoft.com/office/officeart/2008/layout/LinedList"/>
    <dgm:cxn modelId="{015881CA-5CD2-0441-9D83-C6F5AA5607F4}" type="presParOf" srcId="{14BE50EE-4F4F-C74F-994D-ED131D5A196D}" destId="{1F770B5F-147A-644F-9A4C-E0B191B0F405}" srcOrd="0" destOrd="0" presId="urn:microsoft.com/office/officeart/2008/layout/LinedList"/>
    <dgm:cxn modelId="{C0D92325-EEA0-7946-822D-CF563121FDEA}" type="presParOf" srcId="{14BE50EE-4F4F-C74F-994D-ED131D5A196D}" destId="{C22D587D-E241-DD42-AC9F-C390C065EA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87B5-F7F6-B74F-B37A-055B7C3C7352}">
      <dsp:nvSpPr>
        <dsp:cNvPr id="0" name=""/>
        <dsp:cNvSpPr/>
      </dsp:nvSpPr>
      <dsp:spPr>
        <a:xfrm>
          <a:off x="0" y="511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004B8-7EE6-D246-8B0E-6D7A5F0F6F0A}">
      <dsp:nvSpPr>
        <dsp:cNvPr id="0" name=""/>
        <dsp:cNvSpPr/>
      </dsp:nvSpPr>
      <dsp:spPr>
        <a:xfrm>
          <a:off x="0" y="511"/>
          <a:ext cx="10927829" cy="8383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Wandohope" panose="02030603000000000000" pitchFamily="18" charset="-128"/>
              <a:ea typeface="Wandohope" panose="02030603000000000000" pitchFamily="18" charset="-128"/>
            </a:rPr>
            <a:t>Day 0 (5 novembre): presentazione delle attività (13:00/15:00)</a:t>
          </a:r>
          <a:endParaRPr lang="en-US" sz="2500" kern="1200" dirty="0">
            <a:latin typeface="Wandohope" panose="02030603000000000000" pitchFamily="18" charset="-128"/>
            <a:ea typeface="Wandohope" panose="02030603000000000000" pitchFamily="18" charset="-128"/>
          </a:endParaRPr>
        </a:p>
      </dsp:txBody>
      <dsp:txXfrm>
        <a:off x="0" y="511"/>
        <a:ext cx="10927829" cy="838356"/>
      </dsp:txXfrm>
    </dsp:sp>
    <dsp:sp modelId="{B4D7CE15-CAB6-F94A-99D6-608C108B3630}">
      <dsp:nvSpPr>
        <dsp:cNvPr id="0" name=""/>
        <dsp:cNvSpPr/>
      </dsp:nvSpPr>
      <dsp:spPr>
        <a:xfrm>
          <a:off x="0" y="838868"/>
          <a:ext cx="10927829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7A0FE-9D5C-D34A-9E75-4EEFD06C9CDC}">
      <dsp:nvSpPr>
        <dsp:cNvPr id="0" name=""/>
        <dsp:cNvSpPr/>
      </dsp:nvSpPr>
      <dsp:spPr>
        <a:xfrm>
          <a:off x="0" y="838868"/>
          <a:ext cx="10927829" cy="83835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Wandohope" panose="02030603000000000000" pitchFamily="18" charset="-128"/>
              <a:ea typeface="Wandohope" panose="02030603000000000000" pitchFamily="18" charset="-128"/>
            </a:rPr>
            <a:t>Day 1 (3 dicembre): preparazione delle piastre + inizio esposizione (16.00/19:00) </a:t>
          </a:r>
          <a:endParaRPr lang="en-US" sz="2500" kern="1200" dirty="0">
            <a:latin typeface="Wandohope" panose="02030603000000000000" pitchFamily="18" charset="-128"/>
            <a:ea typeface="Wandohope" panose="02030603000000000000" pitchFamily="18" charset="-128"/>
          </a:endParaRPr>
        </a:p>
      </dsp:txBody>
      <dsp:txXfrm>
        <a:off x="0" y="838868"/>
        <a:ext cx="10927829" cy="838356"/>
      </dsp:txXfrm>
    </dsp:sp>
    <dsp:sp modelId="{CE0ECFDB-1BD3-D94F-B2F0-B07AD80D3856}">
      <dsp:nvSpPr>
        <dsp:cNvPr id="0" name=""/>
        <dsp:cNvSpPr/>
      </dsp:nvSpPr>
      <dsp:spPr>
        <a:xfrm>
          <a:off x="0" y="1677224"/>
          <a:ext cx="10927829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E89A-F703-094D-AF6E-440CB34E2FA3}">
      <dsp:nvSpPr>
        <dsp:cNvPr id="0" name=""/>
        <dsp:cNvSpPr/>
      </dsp:nvSpPr>
      <dsp:spPr>
        <a:xfrm>
          <a:off x="0" y="1677224"/>
          <a:ext cx="10927829" cy="8383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Wandohope" panose="02030603000000000000" pitchFamily="18" charset="-128"/>
              <a:ea typeface="Wandohope" panose="02030603000000000000" pitchFamily="18" charset="-128"/>
            </a:rPr>
            <a:t>Day 2 (4 dicembre): lettura a 24h + inizio analisi dati (13:00/15:00)</a:t>
          </a:r>
          <a:endParaRPr lang="en-US" sz="2500" kern="1200" dirty="0">
            <a:latin typeface="Wandohope" panose="02030603000000000000" pitchFamily="18" charset="-128"/>
            <a:ea typeface="Wandohope" panose="02030603000000000000" pitchFamily="18" charset="-128"/>
          </a:endParaRPr>
        </a:p>
      </dsp:txBody>
      <dsp:txXfrm>
        <a:off x="0" y="1677224"/>
        <a:ext cx="10927829" cy="838356"/>
      </dsp:txXfrm>
    </dsp:sp>
    <dsp:sp modelId="{3B634EE7-9028-A84A-925F-3FB8DB021F1E}">
      <dsp:nvSpPr>
        <dsp:cNvPr id="0" name=""/>
        <dsp:cNvSpPr/>
      </dsp:nvSpPr>
      <dsp:spPr>
        <a:xfrm>
          <a:off x="0" y="2515580"/>
          <a:ext cx="10927829" cy="0"/>
        </a:xfrm>
        <a:prstGeom prst="line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9525E-A61E-554F-A4EC-99C85F181B7C}">
      <dsp:nvSpPr>
        <dsp:cNvPr id="0" name=""/>
        <dsp:cNvSpPr/>
      </dsp:nvSpPr>
      <dsp:spPr>
        <a:xfrm>
          <a:off x="0" y="2515580"/>
          <a:ext cx="10927829" cy="83835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Wandohope" panose="02030603000000000000" pitchFamily="18" charset="-128"/>
              <a:ea typeface="Wandohope" panose="02030603000000000000" pitchFamily="18" charset="-128"/>
            </a:rPr>
            <a:t>Day 3 (10 dicembre): fine analisi dati + impostazione poster (16:00/19:00)</a:t>
          </a:r>
          <a:endParaRPr lang="en-US" sz="2500" kern="1200" dirty="0">
            <a:latin typeface="Wandohope" panose="02030603000000000000" pitchFamily="18" charset="-128"/>
            <a:ea typeface="Wandohope" panose="02030603000000000000" pitchFamily="18" charset="-128"/>
          </a:endParaRPr>
        </a:p>
      </dsp:txBody>
      <dsp:txXfrm>
        <a:off x="0" y="2515580"/>
        <a:ext cx="10927829" cy="838356"/>
      </dsp:txXfrm>
    </dsp:sp>
    <dsp:sp modelId="{FFC11A91-5738-2B4C-99B8-3E5995C55463}">
      <dsp:nvSpPr>
        <dsp:cNvPr id="0" name=""/>
        <dsp:cNvSpPr/>
      </dsp:nvSpPr>
      <dsp:spPr>
        <a:xfrm>
          <a:off x="0" y="3353936"/>
          <a:ext cx="10927829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0B5F-147A-644F-9A4C-E0B191B0F405}">
      <dsp:nvSpPr>
        <dsp:cNvPr id="0" name=""/>
        <dsp:cNvSpPr/>
      </dsp:nvSpPr>
      <dsp:spPr>
        <a:xfrm>
          <a:off x="0" y="3353936"/>
          <a:ext cx="10927829" cy="838356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Wandohope" panose="02030603000000000000" pitchFamily="18" charset="-128"/>
              <a:ea typeface="Wandohope" panose="02030603000000000000" pitchFamily="18" charset="-128"/>
            </a:rPr>
            <a:t>Day 4 (11 dicembre): poster (13:00/15:00)</a:t>
          </a:r>
          <a:endParaRPr lang="en-US" sz="2500" kern="1200" dirty="0">
            <a:latin typeface="Wandohope" panose="02030603000000000000" pitchFamily="18" charset="-128"/>
            <a:ea typeface="Wandohope" panose="02030603000000000000" pitchFamily="18" charset="-128"/>
          </a:endParaRPr>
        </a:p>
      </dsp:txBody>
      <dsp:txXfrm>
        <a:off x="0" y="3353936"/>
        <a:ext cx="10927829" cy="838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2AB8A-1953-CC46-B594-6575E526B8A4}" type="datetimeFigureOut">
              <a:rPr lang="en-US" smtClean="0"/>
              <a:t>12/5/25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7DD63-67F6-6841-BC89-FD89E4BACEF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4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7DD63-67F6-6841-BC89-FD89E4BACE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0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Campionamento il 2/12/2025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7DD63-67F6-6841-BC89-FD89E4BACE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7DD63-67F6-6841-BC89-FD89E4BACE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7DD63-67F6-6841-BC89-FD89E4BACE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Attenzione! Si portano gli incubatori a 25°C (entrambi) e uno dei due lo si alza a 35°C appena incubati…in modo da </a:t>
            </a:r>
            <a:r>
              <a:rPr lang="it-IT"/>
              <a:t>simulare un’ondata da calore!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7DD63-67F6-6841-BC89-FD89E4BACE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7DD63-67F6-6841-BC89-FD89E4BACE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3235-B0D7-54BB-7D46-80AC897D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6F6DE-FD2F-5FDD-51FF-95FEF15AF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FF06-6AF8-DFF9-618F-D525A856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F202D-3344-F04F-C7A0-007945B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4E96-1829-B170-01F6-28A6FDEB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6237-8317-57DC-0081-FF33909D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B57E8-65EF-2D10-C16F-71B6BA513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AFDF5-092A-BA2E-BF68-5095F229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75AC-2941-3F0B-5FF7-4FEBF1CB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3DE23-D090-498B-F35F-8D9668C5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9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98314-875E-EAEA-FFD4-3E726A6B9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916E7-DA43-ACA0-7B4F-435EA2762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50539-3CC3-E643-E561-33A2F8B5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60926-382B-7069-50A0-433E8DA8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42AC-DF61-A3E7-808B-18F4BDA3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7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B0E9-1219-877D-D003-93101B04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BF1F0-1BB3-DCF0-606A-57AAC0E2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CE486-03AB-8AC5-1FEC-3A24F970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DFF5-35E3-2166-8F8E-D9260C9C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C676-6D6A-A7A5-F12E-7628AFBC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849D-C3EB-D730-3574-0D65F439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66C81-8BD2-691D-CF3D-DED46E3D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67D53-AF13-E512-2816-07BA2F4B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8ECD-BC03-BCCA-3DDE-3F0FA466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6382F-D528-CD3A-18C5-CA9897B9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85A4-1E8E-99F7-9E24-ECBAC6B4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0C49-C648-1290-7234-F644CEC74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49FF6-92AC-8582-907B-A5EA097A5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FFDA5-5E7B-8309-68B8-5CD1B490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69E0B-3194-A9FD-F8D0-093C4561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A8DA6-CEDA-BE57-8B3E-D447B11A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1B71-B193-A05A-13A8-5A059A18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C54B6-78DB-716C-5112-906BFF8A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EE2AF-0CEF-30E2-16D4-D090B0558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A0FCE-A30F-6B09-4BAA-F20DF31E8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8ECCE-674A-C43A-A73B-73B32C2B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C82AB-C0DD-629A-61DF-93F3F5C3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6A54A-B0F7-946B-531C-36942EA6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ACDE1-7239-9468-D1F1-2408B4B3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B68-5C97-9746-64F1-F8E9F4D9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A425B-12B8-AFC6-787D-ED48B2E1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8B59E-212E-CA7B-40DB-B092F838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1F998-A397-3DE7-B229-19B0643D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891A2-F57D-E6C9-8B04-7B799D24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4CDA5-E500-86C1-0F6B-C24FF695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76550-7C9E-EA89-192E-2F9BE011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2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68A6-CDC6-E6DB-AAE5-5835EDD9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568A-7764-32CA-B812-2C97B44A3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D0157-1F7D-E7F8-2918-C060BED32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82B85-8130-48FB-B7E7-D9E38711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92AF2-BAD3-FB76-E719-9C9BEA84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2D515-2D22-ADE4-1131-3D394F9D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7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8DB8-997B-B774-BFE6-44FE9977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79B0F-8624-853A-13AA-45BA5176B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E1F0D-AE50-A326-F089-8E1F070EE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C591E-B415-16A6-3E74-48A49846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19A8E-C47D-8559-2104-B6485171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927EE-CE9F-EF12-7CF3-E9BE7D0A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E2942-8C3B-C656-062D-C671491E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ABE16-6AE0-26B7-F826-10E1B68A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51E7-E222-57AA-104D-1A5AEFE72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9A386-797C-E445-8357-012581A75DEB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A00F-5C15-2CA9-8B10-B72970DD1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6768-CB65-158A-DD11-E79A5CA83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86FC16-4863-6A4C-9553-D8D1F636AA8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3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106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2" descr="Brine shrimp Saltsøkrebs Salinenkrebs Artémie アルテミア">
            <a:extLst>
              <a:ext uri="{FF2B5EF4-FFF2-40B4-BE49-F238E27FC236}">
                <a16:creationId xmlns:a16="http://schemas.microsoft.com/office/drawing/2014/main" id="{B670230A-40F9-1EC9-BD99-355644D0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30553" b="-1"/>
          <a:stretch>
            <a:fillRect/>
          </a:stretch>
        </p:blipFill>
        <p:spPr bwMode="auto">
          <a:xfrm rot="5400000">
            <a:off x="2665475" y="-2665475"/>
            <a:ext cx="6858000" cy="12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70948-F8C6-9C6C-9D2A-25CF43EBE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Laboratorio di Ecotossicologia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5EB38-7DBD-934E-BCC7-15EFA680B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Verdiana Vellani</a:t>
            </a:r>
            <a:r>
              <a:rPr lang="it-IT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, Karin </a:t>
            </a: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Schlappa </a:t>
            </a:r>
            <a:b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</a:b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&amp; Prof. Monia Renzi</a:t>
            </a:r>
          </a:p>
        </p:txBody>
      </p:sp>
      <p:sp>
        <p:nvSpPr>
          <p:cNvPr id="1067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69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035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36B32-D869-B083-3B1B-2BE2A81D5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6901-1615-AF00-8474-75D88C5E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6181"/>
            <a:ext cx="10515600" cy="833295"/>
          </a:xfrm>
        </p:spPr>
        <p:txBody>
          <a:bodyPr/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Set-up sperimentale: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581CE-3616-1660-CFCE-8B27EC279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992016" y="3543818"/>
            <a:ext cx="1282631" cy="892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1A41E-B075-066E-C771-036AB3A9440A}"/>
              </a:ext>
            </a:extLst>
          </p:cNvPr>
          <p:cNvSpPr txBox="1"/>
          <p:nvPr/>
        </p:nvSpPr>
        <p:spPr>
          <a:xfrm>
            <a:off x="997349" y="1337739"/>
            <a:ext cx="395685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Effetto singolo vs. T °C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D2001-EB8A-E7B8-151D-1D78C365BED0}"/>
              </a:ext>
            </a:extLst>
          </p:cNvPr>
          <p:cNvSpPr txBox="1"/>
          <p:nvPr/>
        </p:nvSpPr>
        <p:spPr>
          <a:xfrm>
            <a:off x="967240" y="4401461"/>
            <a:ext cx="1310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O Urban 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25°C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862A9-C05F-BEF8-4C41-6919E8EC91C7}"/>
              </a:ext>
            </a:extLst>
          </p:cNvPr>
          <p:cNvSpPr txBox="1"/>
          <p:nvPr/>
        </p:nvSpPr>
        <p:spPr>
          <a:xfrm>
            <a:off x="1018287" y="6055954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O AMP </a:t>
            </a:r>
            <a:b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</a:b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25°C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15D32-EF6F-55B7-4BB4-F312B65EEA95}"/>
              </a:ext>
            </a:extLst>
          </p:cNvPr>
          <p:cNvSpPr txBox="1"/>
          <p:nvPr/>
        </p:nvSpPr>
        <p:spPr>
          <a:xfrm>
            <a:off x="3757297" y="4401461"/>
            <a:ext cx="1246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O Urban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 35°C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23EF0-4876-B871-F20F-970F4BDB2231}"/>
              </a:ext>
            </a:extLst>
          </p:cNvPr>
          <p:cNvSpPr txBox="1"/>
          <p:nvPr/>
        </p:nvSpPr>
        <p:spPr>
          <a:xfrm>
            <a:off x="3819676" y="6055953"/>
            <a:ext cx="108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O AMP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 35°C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926DFA-107E-06F9-F45F-6F3636DB0186}"/>
              </a:ext>
            </a:extLst>
          </p:cNvPr>
          <p:cNvSpPr txBox="1"/>
          <p:nvPr/>
        </p:nvSpPr>
        <p:spPr>
          <a:xfrm>
            <a:off x="6419445" y="4409051"/>
            <a:ext cx="1988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O Urban + NH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4+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25 °C </a:t>
            </a:r>
          </a:p>
          <a:p>
            <a:pPr algn="ctr"/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  <a:endParaRPr lang="it-IT" dirty="0"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B0A79-F6E3-AC95-3796-2FC711834BBB}"/>
              </a:ext>
            </a:extLst>
          </p:cNvPr>
          <p:cNvSpPr txBox="1"/>
          <p:nvPr/>
        </p:nvSpPr>
        <p:spPr>
          <a:xfrm>
            <a:off x="6412582" y="6052942"/>
            <a:ext cx="1829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O AMP + NH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4+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25 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CCDBAA-836A-229A-9793-C49C0FFDA5E9}"/>
              </a:ext>
            </a:extLst>
          </p:cNvPr>
          <p:cNvSpPr txBox="1"/>
          <p:nvPr/>
        </p:nvSpPr>
        <p:spPr>
          <a:xfrm>
            <a:off x="8988586" y="4409051"/>
            <a:ext cx="1988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O Urban + NH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4+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35 °C </a:t>
            </a:r>
          </a:p>
          <a:p>
            <a:pPr algn="ctr"/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  <a:endParaRPr lang="it-IT" dirty="0"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0ECC59-7C98-DD0C-D47A-2838305FEB83}"/>
              </a:ext>
            </a:extLst>
          </p:cNvPr>
          <p:cNvSpPr txBox="1"/>
          <p:nvPr/>
        </p:nvSpPr>
        <p:spPr>
          <a:xfrm>
            <a:off x="9102756" y="6043133"/>
            <a:ext cx="1829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O AMP + NH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4+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35 °C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B84BF-F952-6754-8897-4E9741CEDBE4}"/>
              </a:ext>
            </a:extLst>
          </p:cNvPr>
          <p:cNvSpPr txBox="1"/>
          <p:nvPr/>
        </p:nvSpPr>
        <p:spPr>
          <a:xfrm>
            <a:off x="7146889" y="2696695"/>
            <a:ext cx="216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aseline="-25000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BB003B-8397-B4E2-16EC-534C6376FD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981361" y="5160627"/>
            <a:ext cx="1282631" cy="892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0D472E-3C55-7DBB-8219-27B2CD76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3739358" y="3543817"/>
            <a:ext cx="1282631" cy="892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E1D56F-6477-B314-24DA-675EA9939A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3721874" y="5169493"/>
            <a:ext cx="1282631" cy="8923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BF996E4-3324-E9BF-4A90-DA2073F035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6722149" y="3552382"/>
            <a:ext cx="1282631" cy="8923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B1BFD06-738C-E449-C9E4-C973E0EC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6722149" y="5160626"/>
            <a:ext cx="1282631" cy="8923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CBE14DA-7D4F-50E9-99BE-BD9CA90D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9332723" y="3543816"/>
            <a:ext cx="1282631" cy="892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68C7C89-8D0B-F040-6320-DF0E96A0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9360104" y="5160626"/>
            <a:ext cx="1282631" cy="8923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5084DFF-F960-0FB1-94AE-1D4BD260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997348" y="1932523"/>
            <a:ext cx="1282631" cy="8923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DA5854-77C5-75A0-7A49-F3961050C5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3721873" y="1897882"/>
            <a:ext cx="1282631" cy="892315"/>
          </a:xfrm>
          <a:prstGeom prst="rect">
            <a:avLst/>
          </a:prstGeom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EB7A17B8-C824-193C-E064-8B9EDD3A8EB5}"/>
              </a:ext>
            </a:extLst>
          </p:cNvPr>
          <p:cNvSpPr/>
          <p:nvPr/>
        </p:nvSpPr>
        <p:spPr>
          <a:xfrm>
            <a:off x="3587140" y="1756630"/>
            <a:ext cx="1480807" cy="4910060"/>
          </a:xfrm>
          <a:prstGeom prst="roundRect">
            <a:avLst/>
          </a:prstGeom>
          <a:noFill/>
          <a:ln w="666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F01E2F-D209-7DA6-56A9-FEC2C9F4D4E0}"/>
              </a:ext>
            </a:extLst>
          </p:cNvPr>
          <p:cNvSpPr txBox="1"/>
          <p:nvPr/>
        </p:nvSpPr>
        <p:spPr>
          <a:xfrm>
            <a:off x="920236" y="2733512"/>
            <a:ext cx="145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SSW + NH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4+  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25 °C 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F1A4BA35-D2AC-B4BC-8DF5-E1DC0580DCF5}"/>
              </a:ext>
            </a:extLst>
          </p:cNvPr>
          <p:cNvSpPr txBox="1"/>
          <p:nvPr/>
        </p:nvSpPr>
        <p:spPr>
          <a:xfrm>
            <a:off x="6685876" y="1332187"/>
            <a:ext cx="395685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Effetto combinato vs. T °C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0A3EA90-16C8-4F41-C246-54D5514159ED}"/>
              </a:ext>
            </a:extLst>
          </p:cNvPr>
          <p:cNvSpPr txBox="1"/>
          <p:nvPr/>
        </p:nvSpPr>
        <p:spPr>
          <a:xfrm>
            <a:off x="3658475" y="2737013"/>
            <a:ext cx="1436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SSW + NH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4+  </a:t>
            </a:r>
          </a:p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35 °C 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90118C61-337E-D908-AC9A-511CC278730E}"/>
              </a:ext>
            </a:extLst>
          </p:cNvPr>
          <p:cNvSpPr txBox="1"/>
          <p:nvPr/>
        </p:nvSpPr>
        <p:spPr>
          <a:xfrm>
            <a:off x="991830" y="859006"/>
            <a:ext cx="111248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C- (SSW) </a:t>
            </a: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BBCCA63B-83E3-60A5-AD27-04B6B0C6341A}"/>
              </a:ext>
            </a:extLst>
          </p:cNvPr>
          <p:cNvSpPr txBox="1"/>
          <p:nvPr/>
        </p:nvSpPr>
        <p:spPr>
          <a:xfrm>
            <a:off x="2139448" y="859006"/>
            <a:ext cx="187897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Mezzo da testare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AF224052-4EB3-9FF6-4F50-66EB02D2C52D}"/>
              </a:ext>
            </a:extLst>
          </p:cNvPr>
          <p:cNvSpPr txBox="1"/>
          <p:nvPr/>
        </p:nvSpPr>
        <p:spPr>
          <a:xfrm>
            <a:off x="6685876" y="856681"/>
            <a:ext cx="111248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C- (SSW) 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BCE5CFDF-D249-0506-D883-F1B4D4FD14E7}"/>
              </a:ext>
            </a:extLst>
          </p:cNvPr>
          <p:cNvSpPr txBox="1"/>
          <p:nvPr/>
        </p:nvSpPr>
        <p:spPr>
          <a:xfrm>
            <a:off x="7824099" y="852164"/>
            <a:ext cx="187897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Mezzo da testare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BE0E415B-A036-D677-7338-A02C4E0D0213}"/>
              </a:ext>
            </a:extLst>
          </p:cNvPr>
          <p:cNvSpPr/>
          <p:nvPr/>
        </p:nvSpPr>
        <p:spPr>
          <a:xfrm>
            <a:off x="8864424" y="3335604"/>
            <a:ext cx="2031784" cy="3388336"/>
          </a:xfrm>
          <a:prstGeom prst="roundRect">
            <a:avLst/>
          </a:prstGeom>
          <a:noFill/>
          <a:ln w="666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072A884C-1D44-70EC-220E-AADA36E96745}"/>
              </a:ext>
            </a:extLst>
          </p:cNvPr>
          <p:cNvSpPr/>
          <p:nvPr/>
        </p:nvSpPr>
        <p:spPr>
          <a:xfrm>
            <a:off x="536448" y="670561"/>
            <a:ext cx="4813925" cy="6138054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1264F4F5-DEF2-204D-51A2-CADC679DD568}"/>
              </a:ext>
            </a:extLst>
          </p:cNvPr>
          <p:cNvSpPr/>
          <p:nvPr/>
        </p:nvSpPr>
        <p:spPr>
          <a:xfrm>
            <a:off x="6324506" y="670560"/>
            <a:ext cx="4813925" cy="6162747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8" name="Elemento grafico 77" descr="Granchio con riempimento a tinta unita">
            <a:extLst>
              <a:ext uri="{FF2B5EF4-FFF2-40B4-BE49-F238E27FC236}">
                <a16:creationId xmlns:a16="http://schemas.microsoft.com/office/drawing/2014/main" id="{44D83311-4AB5-31BA-7021-FBC7B281C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75621">
            <a:off x="3012272" y="65888"/>
            <a:ext cx="515494" cy="515494"/>
          </a:xfrm>
          <a:prstGeom prst="rect">
            <a:avLst/>
          </a:prstGeom>
        </p:spPr>
      </p:pic>
      <p:pic>
        <p:nvPicPr>
          <p:cNvPr id="80" name="Elemento grafico 79" descr="Polpo contorno">
            <a:extLst>
              <a:ext uri="{FF2B5EF4-FFF2-40B4-BE49-F238E27FC236}">
                <a16:creationId xmlns:a16="http://schemas.microsoft.com/office/drawing/2014/main" id="{285FADAF-0538-8703-2120-CA8749ECD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995831">
            <a:off x="103967" y="6326949"/>
            <a:ext cx="506358" cy="506358"/>
          </a:xfrm>
          <a:prstGeom prst="rect">
            <a:avLst/>
          </a:prstGeom>
        </p:spPr>
      </p:pic>
      <p:pic>
        <p:nvPicPr>
          <p:cNvPr id="82" name="Elemento grafico 81" descr="Alga contorno">
            <a:extLst>
              <a:ext uri="{FF2B5EF4-FFF2-40B4-BE49-F238E27FC236}">
                <a16:creationId xmlns:a16="http://schemas.microsoft.com/office/drawing/2014/main" id="{993762C3-C3FB-EF14-4D75-74685A7550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5259" y="5918907"/>
            <a:ext cx="914400" cy="914400"/>
          </a:xfrm>
          <a:prstGeom prst="rect">
            <a:avLst/>
          </a:prstGeom>
        </p:spPr>
      </p:pic>
      <p:pic>
        <p:nvPicPr>
          <p:cNvPr id="84" name="Elemento grafico 83" descr="Alga con riempimento a tinta unita">
            <a:extLst>
              <a:ext uri="{FF2B5EF4-FFF2-40B4-BE49-F238E27FC236}">
                <a16:creationId xmlns:a16="http://schemas.microsoft.com/office/drawing/2014/main" id="{13940AE4-25EC-0D14-1B84-199D92CF52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151579">
            <a:off x="103916" y="106619"/>
            <a:ext cx="914400" cy="914400"/>
          </a:xfrm>
          <a:prstGeom prst="rect">
            <a:avLst/>
          </a:prstGeom>
        </p:spPr>
      </p:pic>
      <p:pic>
        <p:nvPicPr>
          <p:cNvPr id="86" name="Elemento grafico 85" descr="Conchiglia contorno">
            <a:extLst>
              <a:ext uri="{FF2B5EF4-FFF2-40B4-BE49-F238E27FC236}">
                <a16:creationId xmlns:a16="http://schemas.microsoft.com/office/drawing/2014/main" id="{9E3C5955-9E64-E710-1B08-FBECED1DE5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93002">
            <a:off x="5992036" y="6460401"/>
            <a:ext cx="457200" cy="457200"/>
          </a:xfrm>
          <a:prstGeom prst="rect">
            <a:avLst/>
          </a:prstGeom>
        </p:spPr>
      </p:pic>
      <p:pic>
        <p:nvPicPr>
          <p:cNvPr id="88" name="Elemento grafico 87" descr="Alga contorno">
            <a:extLst>
              <a:ext uri="{FF2B5EF4-FFF2-40B4-BE49-F238E27FC236}">
                <a16:creationId xmlns:a16="http://schemas.microsoft.com/office/drawing/2014/main" id="{E5D738C9-C34E-CB1F-4780-74CDE6E97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74346" y="5918907"/>
            <a:ext cx="914400" cy="914400"/>
          </a:xfrm>
          <a:prstGeom prst="rect">
            <a:avLst/>
          </a:prstGeom>
        </p:spPr>
      </p:pic>
      <p:pic>
        <p:nvPicPr>
          <p:cNvPr id="90" name="Elemento grafico 89" descr="Alga con riempimento a tinta unita">
            <a:extLst>
              <a:ext uri="{FF2B5EF4-FFF2-40B4-BE49-F238E27FC236}">
                <a16:creationId xmlns:a16="http://schemas.microsoft.com/office/drawing/2014/main" id="{81D50DE5-DF6B-43D6-66D2-340D169120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1447997" y="5730240"/>
            <a:ext cx="661919" cy="1078374"/>
          </a:xfrm>
          <a:prstGeom prst="rect">
            <a:avLst/>
          </a:prstGeom>
        </p:spPr>
      </p:pic>
      <p:pic>
        <p:nvPicPr>
          <p:cNvPr id="92" name="Elemento grafico 91" descr="Cavalluccio marino contorno">
            <a:extLst>
              <a:ext uri="{FF2B5EF4-FFF2-40B4-BE49-F238E27FC236}">
                <a16:creationId xmlns:a16="http://schemas.microsoft.com/office/drawing/2014/main" id="{543DB102-5492-0E5D-66AC-37AE339B0A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353507">
            <a:off x="11186833" y="662507"/>
            <a:ext cx="711008" cy="711008"/>
          </a:xfrm>
          <a:prstGeom prst="rect">
            <a:avLst/>
          </a:prstGeom>
        </p:spPr>
      </p:pic>
      <p:sp>
        <p:nvSpPr>
          <p:cNvPr id="4" name="Oval 20">
            <a:extLst>
              <a:ext uri="{FF2B5EF4-FFF2-40B4-BE49-F238E27FC236}">
                <a16:creationId xmlns:a16="http://schemas.microsoft.com/office/drawing/2014/main" id="{29F95BB0-3CB0-78AA-60CD-62B316457EC7}"/>
              </a:ext>
            </a:extLst>
          </p:cNvPr>
          <p:cNvSpPr/>
          <p:nvPr/>
        </p:nvSpPr>
        <p:spPr>
          <a:xfrm>
            <a:off x="7178480" y="3622406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90953912-1136-F030-D3E0-64C1D40E05A0}"/>
              </a:ext>
            </a:extLst>
          </p:cNvPr>
          <p:cNvSpPr/>
          <p:nvPr/>
        </p:nvSpPr>
        <p:spPr>
          <a:xfrm>
            <a:off x="7178500" y="3827814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59CF37C5-947F-8187-2502-8B7FD95B1EAD}"/>
              </a:ext>
            </a:extLst>
          </p:cNvPr>
          <p:cNvSpPr/>
          <p:nvPr/>
        </p:nvSpPr>
        <p:spPr>
          <a:xfrm>
            <a:off x="7178500" y="4019897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0F704B55-471E-B684-B72E-F92F761AC48F}"/>
              </a:ext>
            </a:extLst>
          </p:cNvPr>
          <p:cNvSpPr/>
          <p:nvPr/>
        </p:nvSpPr>
        <p:spPr>
          <a:xfrm>
            <a:off x="7178480" y="4216968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8D1D6FC8-1BB2-D13D-E348-526106223F97}"/>
              </a:ext>
            </a:extLst>
          </p:cNvPr>
          <p:cNvSpPr/>
          <p:nvPr/>
        </p:nvSpPr>
        <p:spPr>
          <a:xfrm>
            <a:off x="7178480" y="5229631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57ABF618-F1BE-2123-6966-CBCFAF7AB6B6}"/>
              </a:ext>
            </a:extLst>
          </p:cNvPr>
          <p:cNvSpPr/>
          <p:nvPr/>
        </p:nvSpPr>
        <p:spPr>
          <a:xfrm>
            <a:off x="7178480" y="5437787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C687D1D8-61ED-60BF-4E56-8D13FC5AB6E6}"/>
              </a:ext>
            </a:extLst>
          </p:cNvPr>
          <p:cNvSpPr/>
          <p:nvPr/>
        </p:nvSpPr>
        <p:spPr>
          <a:xfrm>
            <a:off x="7178185" y="5630567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8D75E548-4B34-B692-F3BF-DD2C28EA3BCE}"/>
              </a:ext>
            </a:extLst>
          </p:cNvPr>
          <p:cNvSpPr/>
          <p:nvPr/>
        </p:nvSpPr>
        <p:spPr>
          <a:xfrm>
            <a:off x="7178185" y="5825812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87C8C97C-0D49-C779-BA5E-A7DEB21007CA}"/>
              </a:ext>
            </a:extLst>
          </p:cNvPr>
          <p:cNvSpPr/>
          <p:nvPr/>
        </p:nvSpPr>
        <p:spPr>
          <a:xfrm>
            <a:off x="9801089" y="3621190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id="{7EDE6E29-E95B-738D-84E8-4495FC98A6AD}"/>
              </a:ext>
            </a:extLst>
          </p:cNvPr>
          <p:cNvSpPr/>
          <p:nvPr/>
        </p:nvSpPr>
        <p:spPr>
          <a:xfrm>
            <a:off x="9801089" y="3817320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B7BD48E0-BF19-F4F1-4AF1-8F8E3A6293BA}"/>
              </a:ext>
            </a:extLst>
          </p:cNvPr>
          <p:cNvSpPr/>
          <p:nvPr/>
        </p:nvSpPr>
        <p:spPr>
          <a:xfrm>
            <a:off x="9794121" y="4010388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Oval 20">
            <a:extLst>
              <a:ext uri="{FF2B5EF4-FFF2-40B4-BE49-F238E27FC236}">
                <a16:creationId xmlns:a16="http://schemas.microsoft.com/office/drawing/2014/main" id="{2D3DECC5-111A-A7E5-C119-DB9388FC4250}"/>
              </a:ext>
            </a:extLst>
          </p:cNvPr>
          <p:cNvSpPr/>
          <p:nvPr/>
        </p:nvSpPr>
        <p:spPr>
          <a:xfrm>
            <a:off x="9785023" y="4211660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68F8A9D7-B2B5-AB73-E9F0-AC8E33C86A8B}"/>
              </a:ext>
            </a:extLst>
          </p:cNvPr>
          <p:cNvSpPr/>
          <p:nvPr/>
        </p:nvSpPr>
        <p:spPr>
          <a:xfrm>
            <a:off x="9810127" y="5229631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Oval 20">
            <a:extLst>
              <a:ext uri="{FF2B5EF4-FFF2-40B4-BE49-F238E27FC236}">
                <a16:creationId xmlns:a16="http://schemas.microsoft.com/office/drawing/2014/main" id="{71D8BA37-FF0C-6A1A-8372-FC7337410BC7}"/>
              </a:ext>
            </a:extLst>
          </p:cNvPr>
          <p:cNvSpPr/>
          <p:nvPr/>
        </p:nvSpPr>
        <p:spPr>
          <a:xfrm>
            <a:off x="9815388" y="5434736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0" name="Oval 20">
            <a:extLst>
              <a:ext uri="{FF2B5EF4-FFF2-40B4-BE49-F238E27FC236}">
                <a16:creationId xmlns:a16="http://schemas.microsoft.com/office/drawing/2014/main" id="{A41DACAF-8361-796F-81E3-33E6386B4D94}"/>
              </a:ext>
            </a:extLst>
          </p:cNvPr>
          <p:cNvSpPr/>
          <p:nvPr/>
        </p:nvSpPr>
        <p:spPr>
          <a:xfrm>
            <a:off x="9817599" y="5623736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id="{81404588-4068-D781-5CF3-A25D0266F537}"/>
              </a:ext>
            </a:extLst>
          </p:cNvPr>
          <p:cNvSpPr/>
          <p:nvPr/>
        </p:nvSpPr>
        <p:spPr>
          <a:xfrm>
            <a:off x="9819317" y="5828729"/>
            <a:ext cx="127236" cy="1418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Oval 20">
            <a:extLst>
              <a:ext uri="{FF2B5EF4-FFF2-40B4-BE49-F238E27FC236}">
                <a16:creationId xmlns:a16="http://schemas.microsoft.com/office/drawing/2014/main" id="{98CD9650-BF03-43C8-D5FE-4D3EA46A92A7}"/>
              </a:ext>
            </a:extLst>
          </p:cNvPr>
          <p:cNvSpPr/>
          <p:nvPr/>
        </p:nvSpPr>
        <p:spPr>
          <a:xfrm>
            <a:off x="1465566" y="2009018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B97A4252-2183-6447-6685-7454CDA42FED}"/>
              </a:ext>
            </a:extLst>
          </p:cNvPr>
          <p:cNvSpPr/>
          <p:nvPr/>
        </p:nvSpPr>
        <p:spPr>
          <a:xfrm>
            <a:off x="1465566" y="2203299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Oval 20">
            <a:extLst>
              <a:ext uri="{FF2B5EF4-FFF2-40B4-BE49-F238E27FC236}">
                <a16:creationId xmlns:a16="http://schemas.microsoft.com/office/drawing/2014/main" id="{7887E535-E6B0-2CC9-CDEC-12E3E748BF90}"/>
              </a:ext>
            </a:extLst>
          </p:cNvPr>
          <p:cNvSpPr/>
          <p:nvPr/>
        </p:nvSpPr>
        <p:spPr>
          <a:xfrm>
            <a:off x="1465566" y="2407438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5" name="Oval 20">
            <a:extLst>
              <a:ext uri="{FF2B5EF4-FFF2-40B4-BE49-F238E27FC236}">
                <a16:creationId xmlns:a16="http://schemas.microsoft.com/office/drawing/2014/main" id="{0A20C5A8-3AC5-588A-5950-DF4412872113}"/>
              </a:ext>
            </a:extLst>
          </p:cNvPr>
          <p:cNvSpPr/>
          <p:nvPr/>
        </p:nvSpPr>
        <p:spPr>
          <a:xfrm>
            <a:off x="1465566" y="2594931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" name="Oval 20">
            <a:extLst>
              <a:ext uri="{FF2B5EF4-FFF2-40B4-BE49-F238E27FC236}">
                <a16:creationId xmlns:a16="http://schemas.microsoft.com/office/drawing/2014/main" id="{9E35A7E4-4065-26F6-B12E-BCC51B5B5D60}"/>
              </a:ext>
            </a:extLst>
          </p:cNvPr>
          <p:cNvSpPr/>
          <p:nvPr/>
        </p:nvSpPr>
        <p:spPr>
          <a:xfrm>
            <a:off x="4179737" y="1971432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Oval 20">
            <a:extLst>
              <a:ext uri="{FF2B5EF4-FFF2-40B4-BE49-F238E27FC236}">
                <a16:creationId xmlns:a16="http://schemas.microsoft.com/office/drawing/2014/main" id="{964E0C0E-FFEC-C613-6A27-90B3E16CE5D4}"/>
              </a:ext>
            </a:extLst>
          </p:cNvPr>
          <p:cNvSpPr/>
          <p:nvPr/>
        </p:nvSpPr>
        <p:spPr>
          <a:xfrm>
            <a:off x="4179737" y="2174656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Oval 20">
            <a:extLst>
              <a:ext uri="{FF2B5EF4-FFF2-40B4-BE49-F238E27FC236}">
                <a16:creationId xmlns:a16="http://schemas.microsoft.com/office/drawing/2014/main" id="{928085BF-711D-915E-CD38-6C57F8415DE5}"/>
              </a:ext>
            </a:extLst>
          </p:cNvPr>
          <p:cNvSpPr/>
          <p:nvPr/>
        </p:nvSpPr>
        <p:spPr>
          <a:xfrm>
            <a:off x="4180369" y="2371469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val 20">
            <a:extLst>
              <a:ext uri="{FF2B5EF4-FFF2-40B4-BE49-F238E27FC236}">
                <a16:creationId xmlns:a16="http://schemas.microsoft.com/office/drawing/2014/main" id="{6F962FE9-EBBF-1ECE-51E1-0E7B97A99224}"/>
              </a:ext>
            </a:extLst>
          </p:cNvPr>
          <p:cNvSpPr/>
          <p:nvPr/>
        </p:nvSpPr>
        <p:spPr>
          <a:xfrm>
            <a:off x="4179737" y="2573200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01A723-E3DC-CF65-C96F-BF6B41660E46}"/>
              </a:ext>
            </a:extLst>
          </p:cNvPr>
          <p:cNvSpPr txBox="1"/>
          <p:nvPr/>
        </p:nvSpPr>
        <p:spPr>
          <a:xfrm>
            <a:off x="6661221" y="4956761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C2 C1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C0F28C-0B1A-6FA7-E7C9-46940AD452DB}"/>
              </a:ext>
            </a:extLst>
          </p:cNvPr>
          <p:cNvSpPr txBox="1"/>
          <p:nvPr/>
        </p:nvSpPr>
        <p:spPr>
          <a:xfrm>
            <a:off x="3650278" y="1718926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C2 C1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F4FA7A0-BE8E-DE01-6492-60AD96D9F29B}"/>
              </a:ext>
            </a:extLst>
          </p:cNvPr>
          <p:cNvSpPr txBox="1"/>
          <p:nvPr/>
        </p:nvSpPr>
        <p:spPr>
          <a:xfrm>
            <a:off x="939710" y="1710575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C2 C1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3EDE63B-65DE-2E19-62D5-9957F32740A9}"/>
              </a:ext>
            </a:extLst>
          </p:cNvPr>
          <p:cNvSpPr txBox="1"/>
          <p:nvPr/>
        </p:nvSpPr>
        <p:spPr>
          <a:xfrm>
            <a:off x="9311147" y="4948555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C2 C1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1773D3AB-24F5-A105-DCB4-6E65ECC86966}"/>
              </a:ext>
            </a:extLst>
          </p:cNvPr>
          <p:cNvSpPr txBox="1"/>
          <p:nvPr/>
        </p:nvSpPr>
        <p:spPr>
          <a:xfrm>
            <a:off x="9254584" y="3359580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C2 C1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F286F80-E6B9-DA0B-0F1F-4579B2A599F0}"/>
              </a:ext>
            </a:extLst>
          </p:cNvPr>
          <p:cNvSpPr txBox="1"/>
          <p:nvPr/>
        </p:nvSpPr>
        <p:spPr>
          <a:xfrm>
            <a:off x="6630523" y="3335603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C2 C1</a:t>
            </a:r>
          </a:p>
        </p:txBody>
      </p:sp>
      <p:sp>
        <p:nvSpPr>
          <p:cNvPr id="64" name="Oval 20">
            <a:extLst>
              <a:ext uri="{FF2B5EF4-FFF2-40B4-BE49-F238E27FC236}">
                <a16:creationId xmlns:a16="http://schemas.microsoft.com/office/drawing/2014/main" id="{24AC2348-1C46-DDEA-8B73-316D73FE6A0C}"/>
              </a:ext>
            </a:extLst>
          </p:cNvPr>
          <p:cNvSpPr/>
          <p:nvPr/>
        </p:nvSpPr>
        <p:spPr>
          <a:xfrm>
            <a:off x="936438" y="2860701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5" name="Oval 20">
            <a:extLst>
              <a:ext uri="{FF2B5EF4-FFF2-40B4-BE49-F238E27FC236}">
                <a16:creationId xmlns:a16="http://schemas.microsoft.com/office/drawing/2014/main" id="{8EE245A9-25D0-4F59-1033-335599FD88C0}"/>
              </a:ext>
            </a:extLst>
          </p:cNvPr>
          <p:cNvSpPr/>
          <p:nvPr/>
        </p:nvSpPr>
        <p:spPr>
          <a:xfrm>
            <a:off x="970705" y="4531145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E7204045-3CBC-9A6F-7B38-C0CA1DA82EFB}"/>
              </a:ext>
            </a:extLst>
          </p:cNvPr>
          <p:cNvSpPr/>
          <p:nvPr/>
        </p:nvSpPr>
        <p:spPr>
          <a:xfrm>
            <a:off x="978644" y="6180270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Oval 20">
            <a:extLst>
              <a:ext uri="{FF2B5EF4-FFF2-40B4-BE49-F238E27FC236}">
                <a16:creationId xmlns:a16="http://schemas.microsoft.com/office/drawing/2014/main" id="{A9362AFF-6F85-B18A-1642-FDBE12B15A86}"/>
              </a:ext>
            </a:extLst>
          </p:cNvPr>
          <p:cNvSpPr/>
          <p:nvPr/>
        </p:nvSpPr>
        <p:spPr>
          <a:xfrm>
            <a:off x="3761038" y="6171153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8" name="Oval 20">
            <a:extLst>
              <a:ext uri="{FF2B5EF4-FFF2-40B4-BE49-F238E27FC236}">
                <a16:creationId xmlns:a16="http://schemas.microsoft.com/office/drawing/2014/main" id="{18EA3048-A1CE-07E0-5C11-5FB45D063E28}"/>
              </a:ext>
            </a:extLst>
          </p:cNvPr>
          <p:cNvSpPr/>
          <p:nvPr/>
        </p:nvSpPr>
        <p:spPr>
          <a:xfrm>
            <a:off x="3768580" y="4533352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Oval 20">
            <a:extLst>
              <a:ext uri="{FF2B5EF4-FFF2-40B4-BE49-F238E27FC236}">
                <a16:creationId xmlns:a16="http://schemas.microsoft.com/office/drawing/2014/main" id="{2677E461-5C0E-3711-44AE-41823CA95BF5}"/>
              </a:ext>
            </a:extLst>
          </p:cNvPr>
          <p:cNvSpPr/>
          <p:nvPr/>
        </p:nvSpPr>
        <p:spPr>
          <a:xfrm>
            <a:off x="3697379" y="2866898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0" name="Oval 20">
            <a:extLst>
              <a:ext uri="{FF2B5EF4-FFF2-40B4-BE49-F238E27FC236}">
                <a16:creationId xmlns:a16="http://schemas.microsoft.com/office/drawing/2014/main" id="{3FE7578B-3DA8-18C3-68B7-B6B23087E204}"/>
              </a:ext>
            </a:extLst>
          </p:cNvPr>
          <p:cNvSpPr/>
          <p:nvPr/>
        </p:nvSpPr>
        <p:spPr>
          <a:xfrm>
            <a:off x="6410956" y="4531145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Oval 20">
            <a:extLst>
              <a:ext uri="{FF2B5EF4-FFF2-40B4-BE49-F238E27FC236}">
                <a16:creationId xmlns:a16="http://schemas.microsoft.com/office/drawing/2014/main" id="{7EEA989B-5E70-6818-F51F-896D6C4D40FB}"/>
              </a:ext>
            </a:extLst>
          </p:cNvPr>
          <p:cNvSpPr/>
          <p:nvPr/>
        </p:nvSpPr>
        <p:spPr>
          <a:xfrm>
            <a:off x="8977064" y="4531145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Oval 20">
            <a:extLst>
              <a:ext uri="{FF2B5EF4-FFF2-40B4-BE49-F238E27FC236}">
                <a16:creationId xmlns:a16="http://schemas.microsoft.com/office/drawing/2014/main" id="{0916BB08-6179-2EF4-A54A-1D2BD9F26B95}"/>
              </a:ext>
            </a:extLst>
          </p:cNvPr>
          <p:cNvSpPr/>
          <p:nvPr/>
        </p:nvSpPr>
        <p:spPr>
          <a:xfrm>
            <a:off x="6405732" y="6180270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4" name="Oval 20">
            <a:extLst>
              <a:ext uri="{FF2B5EF4-FFF2-40B4-BE49-F238E27FC236}">
                <a16:creationId xmlns:a16="http://schemas.microsoft.com/office/drawing/2014/main" id="{55A3CB58-7AF2-C9D4-08EA-BD5FEB95B26D}"/>
              </a:ext>
            </a:extLst>
          </p:cNvPr>
          <p:cNvSpPr/>
          <p:nvPr/>
        </p:nvSpPr>
        <p:spPr>
          <a:xfrm>
            <a:off x="9098441" y="6171152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3D36C190-7C6E-7BF5-244E-D987D7EE6D08}"/>
              </a:ext>
            </a:extLst>
          </p:cNvPr>
          <p:cNvSpPr txBox="1"/>
          <p:nvPr/>
        </p:nvSpPr>
        <p:spPr>
          <a:xfrm>
            <a:off x="933192" y="3344579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C1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991DED59-69C4-D7C6-3726-83925C61702D}"/>
              </a:ext>
            </a:extLst>
          </p:cNvPr>
          <p:cNvSpPr txBox="1"/>
          <p:nvPr/>
        </p:nvSpPr>
        <p:spPr>
          <a:xfrm>
            <a:off x="921934" y="4958058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C1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040830E3-C0EC-589F-0683-47E050CA99DA}"/>
              </a:ext>
            </a:extLst>
          </p:cNvPr>
          <p:cNvSpPr txBox="1"/>
          <p:nvPr/>
        </p:nvSpPr>
        <p:spPr>
          <a:xfrm>
            <a:off x="3670622" y="4956761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C1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A8FE75EF-98FE-C331-BD2C-F80FC0EF6709}"/>
              </a:ext>
            </a:extLst>
          </p:cNvPr>
          <p:cNvSpPr txBox="1"/>
          <p:nvPr/>
        </p:nvSpPr>
        <p:spPr>
          <a:xfrm>
            <a:off x="3674140" y="3335603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C1</a:t>
            </a:r>
          </a:p>
        </p:txBody>
      </p:sp>
      <p:pic>
        <p:nvPicPr>
          <p:cNvPr id="81" name="Picture 4">
            <a:extLst>
              <a:ext uri="{FF2B5EF4-FFF2-40B4-BE49-F238E27FC236}">
                <a16:creationId xmlns:a16="http://schemas.microsoft.com/office/drawing/2014/main" id="{C6B2AA2A-8448-4188-6A81-1B4966E4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6731141" y="2006509"/>
            <a:ext cx="1282631" cy="892315"/>
          </a:xfrm>
          <a:prstGeom prst="rect">
            <a:avLst/>
          </a:prstGeom>
        </p:spPr>
      </p:pic>
      <p:pic>
        <p:nvPicPr>
          <p:cNvPr id="83" name="Picture 4">
            <a:extLst>
              <a:ext uri="{FF2B5EF4-FFF2-40B4-BE49-F238E27FC236}">
                <a16:creationId xmlns:a16="http://schemas.microsoft.com/office/drawing/2014/main" id="{E162B24F-DBB1-F858-6EE0-133B337D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7" b="447"/>
          <a:stretch/>
        </p:blipFill>
        <p:spPr>
          <a:xfrm>
            <a:off x="9296047" y="1986735"/>
            <a:ext cx="1282631" cy="892315"/>
          </a:xfrm>
          <a:prstGeom prst="rect">
            <a:avLst/>
          </a:prstGeom>
        </p:spPr>
      </p:pic>
      <p:sp>
        <p:nvSpPr>
          <p:cNvPr id="85" name="Rettangolo con angoli arrotondati 84">
            <a:extLst>
              <a:ext uri="{FF2B5EF4-FFF2-40B4-BE49-F238E27FC236}">
                <a16:creationId xmlns:a16="http://schemas.microsoft.com/office/drawing/2014/main" id="{B7C69D4E-532E-1D7C-0B2F-5571127E4DA3}"/>
              </a:ext>
            </a:extLst>
          </p:cNvPr>
          <p:cNvSpPr/>
          <p:nvPr/>
        </p:nvSpPr>
        <p:spPr>
          <a:xfrm rot="16200000">
            <a:off x="9141265" y="1471807"/>
            <a:ext cx="1452408" cy="2031781"/>
          </a:xfrm>
          <a:prstGeom prst="roundRect">
            <a:avLst/>
          </a:prstGeom>
          <a:noFill/>
          <a:ln w="666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65EBC18A-ED42-499E-11F1-21F0ABD7B8FE}"/>
              </a:ext>
            </a:extLst>
          </p:cNvPr>
          <p:cNvSpPr txBox="1"/>
          <p:nvPr/>
        </p:nvSpPr>
        <p:spPr>
          <a:xfrm>
            <a:off x="6661221" y="1808614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C+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266E2E43-ACBC-11AE-AD4D-951751BE5467}"/>
              </a:ext>
            </a:extLst>
          </p:cNvPr>
          <p:cNvSpPr txBox="1"/>
          <p:nvPr/>
        </p:nvSpPr>
        <p:spPr>
          <a:xfrm>
            <a:off x="9241859" y="1788008"/>
            <a:ext cx="89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Wandohope" panose="02030603000000000000" pitchFamily="18" charset="-128"/>
                <a:ea typeface="Wandohope" panose="02030603000000000000" pitchFamily="18" charset="-128"/>
              </a:rPr>
              <a:t> C-  C+</a:t>
            </a:r>
          </a:p>
        </p:txBody>
      </p:sp>
      <p:pic>
        <p:nvPicPr>
          <p:cNvPr id="94" name="Elemento grafico 93" descr="Tridente contorno">
            <a:extLst>
              <a:ext uri="{FF2B5EF4-FFF2-40B4-BE49-F238E27FC236}">
                <a16:creationId xmlns:a16="http://schemas.microsoft.com/office/drawing/2014/main" id="{ACBC8045-BB8A-CE9B-EA53-DAEE5272AC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28325" y="1184612"/>
            <a:ext cx="666136" cy="666136"/>
          </a:xfrm>
          <a:prstGeom prst="rect">
            <a:avLst/>
          </a:prstGeom>
        </p:spPr>
      </p:pic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A82F37E8-0209-DBD8-8F7F-9364327BD34D}"/>
              </a:ext>
            </a:extLst>
          </p:cNvPr>
          <p:cNvSpPr txBox="1"/>
          <p:nvPr/>
        </p:nvSpPr>
        <p:spPr>
          <a:xfrm>
            <a:off x="6731141" y="2850731"/>
            <a:ext cx="1358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C+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  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25 °C 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45273A78-86ED-136B-1FF4-BF6578903F6D}"/>
              </a:ext>
            </a:extLst>
          </p:cNvPr>
          <p:cNvSpPr txBox="1"/>
          <p:nvPr/>
        </p:nvSpPr>
        <p:spPr>
          <a:xfrm>
            <a:off x="9233104" y="2817722"/>
            <a:ext cx="1358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C+</a:t>
            </a:r>
            <a:r>
              <a:rPr lang="it-IT" baseline="-25000" dirty="0">
                <a:latin typeface="Wandohope" panose="02030603000000000000" pitchFamily="18" charset="-128"/>
                <a:ea typeface="Wandohope" panose="02030603000000000000" pitchFamily="18" charset="-128"/>
              </a:rPr>
              <a:t>  3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5 °C </a:t>
            </a:r>
          </a:p>
        </p:txBody>
      </p:sp>
      <p:sp>
        <p:nvSpPr>
          <p:cNvPr id="97" name="Oval 20">
            <a:extLst>
              <a:ext uri="{FF2B5EF4-FFF2-40B4-BE49-F238E27FC236}">
                <a16:creationId xmlns:a16="http://schemas.microsoft.com/office/drawing/2014/main" id="{0B33ABD2-EDE4-B46D-42E7-F58DAC3758D8}"/>
              </a:ext>
            </a:extLst>
          </p:cNvPr>
          <p:cNvSpPr/>
          <p:nvPr/>
        </p:nvSpPr>
        <p:spPr>
          <a:xfrm>
            <a:off x="6816562" y="2944255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8" name="Oval 20">
            <a:extLst>
              <a:ext uri="{FF2B5EF4-FFF2-40B4-BE49-F238E27FC236}">
                <a16:creationId xmlns:a16="http://schemas.microsoft.com/office/drawing/2014/main" id="{9A75D6C5-5AC8-934F-3BD4-509D3D9E319D}"/>
              </a:ext>
            </a:extLst>
          </p:cNvPr>
          <p:cNvSpPr/>
          <p:nvPr/>
        </p:nvSpPr>
        <p:spPr>
          <a:xfrm>
            <a:off x="9360104" y="2927764"/>
            <a:ext cx="110784" cy="13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A279BE64-EB27-1525-7CC2-DCBF7E4381C1}"/>
              </a:ext>
            </a:extLst>
          </p:cNvPr>
          <p:cNvSpPr txBox="1"/>
          <p:nvPr/>
        </p:nvSpPr>
        <p:spPr>
          <a:xfrm>
            <a:off x="5161092" y="2291734"/>
            <a:ext cx="1313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Fila 1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3A4B0E4C-5AC9-4ACB-376D-E49A0510A70C}"/>
              </a:ext>
            </a:extLst>
          </p:cNvPr>
          <p:cNvSpPr txBox="1"/>
          <p:nvPr/>
        </p:nvSpPr>
        <p:spPr>
          <a:xfrm>
            <a:off x="5248448" y="3827814"/>
            <a:ext cx="1093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Fila 2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02FE1080-633C-ECB8-1EEE-91ECD0DACA8D}"/>
              </a:ext>
            </a:extLst>
          </p:cNvPr>
          <p:cNvSpPr txBox="1"/>
          <p:nvPr/>
        </p:nvSpPr>
        <p:spPr>
          <a:xfrm>
            <a:off x="5444645" y="5403109"/>
            <a:ext cx="87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Fila 3</a:t>
            </a:r>
          </a:p>
        </p:txBody>
      </p:sp>
    </p:spTree>
    <p:extLst>
      <p:ext uri="{BB962C8B-B14F-4D97-AF65-F5344CB8AC3E}">
        <p14:creationId xmlns:p14="http://schemas.microsoft.com/office/powerpoint/2010/main" val="973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1B6341-4688-EC29-7AB9-C94EE0903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1CF1-1ECC-8599-C75E-D5C9284F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68" y="958009"/>
            <a:ext cx="3694534" cy="244707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Passaggio 4: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DD5BAF3-1244-BD82-F5E5-6475EC80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8" y="138493"/>
            <a:ext cx="5058382" cy="6533169"/>
          </a:xfrm>
          <a:prstGeom prst="snip2DiagRect">
            <a:avLst>
              <a:gd name="adj1" fmla="val 0"/>
              <a:gd name="adj2" fmla="val 16667"/>
            </a:avLst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2AA5C4-E7D5-70EB-1993-21D5CEEE8F9A}"/>
              </a:ext>
            </a:extLst>
          </p:cNvPr>
          <p:cNvSpPr txBox="1">
            <a:spLocks/>
          </p:cNvSpPr>
          <p:nvPr/>
        </p:nvSpPr>
        <p:spPr>
          <a:xfrm>
            <a:off x="871043" y="258256"/>
            <a:ext cx="4908612" cy="62936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Trasferimento delle </a:t>
            </a: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larve </a:t>
            </a: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nei pozzetti </a:t>
            </a:r>
          </a:p>
          <a:p>
            <a:pPr algn="ctr"/>
            <a:endParaRPr lang="it-IT" sz="36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  <p:pic>
        <p:nvPicPr>
          <p:cNvPr id="10" name="Elemento grafico 9" descr="Occhi contorno">
            <a:extLst>
              <a:ext uri="{FF2B5EF4-FFF2-40B4-BE49-F238E27FC236}">
                <a16:creationId xmlns:a16="http://schemas.microsoft.com/office/drawing/2014/main" id="{3B63DEA7-89F3-5586-19EB-64F8DB261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3115" y="3452922"/>
            <a:ext cx="2304467" cy="2304467"/>
          </a:xfrm>
          <a:prstGeom prst="rect">
            <a:avLst/>
          </a:prstGeom>
        </p:spPr>
      </p:pic>
      <p:pic>
        <p:nvPicPr>
          <p:cNvPr id="11" name="Immagine 10" descr="Immagine che contiene testo, schizzo, disegno, diagramma&#10;&#10;Il contenuto generato dall'IA potrebbe non essere corretto.">
            <a:extLst>
              <a:ext uri="{FF2B5EF4-FFF2-40B4-BE49-F238E27FC236}">
                <a16:creationId xmlns:a16="http://schemas.microsoft.com/office/drawing/2014/main" id="{9DE137B7-DDE7-09C7-A26B-92632803A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19510" y="899809"/>
            <a:ext cx="6744510" cy="505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60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circle pattern&#10;&#10;Description automatically generated with medium confidence">
            <a:extLst>
              <a:ext uri="{FF2B5EF4-FFF2-40B4-BE49-F238E27FC236}">
                <a16:creationId xmlns:a16="http://schemas.microsoft.com/office/drawing/2014/main" id="{144C38C0-4EA8-303A-3255-A570CED0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90" y="2305431"/>
            <a:ext cx="5890683" cy="4329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C8789-0370-F117-E808-8E4FE09F8FE4}"/>
              </a:ext>
            </a:extLst>
          </p:cNvPr>
          <p:cNvSpPr txBox="1"/>
          <p:nvPr/>
        </p:nvSpPr>
        <p:spPr>
          <a:xfrm>
            <a:off x="5705281" y="163029"/>
            <a:ext cx="671464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1. Trasferire 40-50 naupli dalla piastra Petri </a:t>
            </a: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 </a:t>
            </a: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nel pozzetto di risciacquo  «</a:t>
            </a:r>
            <a:r>
              <a:rPr lang="it-IT" dirty="0" err="1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rinsing</a:t>
            </a: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well</a:t>
            </a: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» (linea orizzontale 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FB4B-B210-41C4-6200-14213B7EAB63}"/>
              </a:ext>
            </a:extLst>
          </p:cNvPr>
          <p:cNvSpPr txBox="1"/>
          <p:nvPr/>
        </p:nvSpPr>
        <p:spPr>
          <a:xfrm>
            <a:off x="5705281" y="761927"/>
            <a:ext cx="6471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2. Trasferire 10 naupli dal pozzetto di risciacquo D1 nei restanti tre pozzetti della colonna 1 (A1, B1 e C1).</a:t>
            </a:r>
          </a:p>
          <a:p>
            <a:pPr lvl="1"/>
            <a:r>
              <a:rPr lang="it-IT" i="1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2.3. Ripetere l’operazione per ciascuna soluzione/concentrazione del test (identificata da ciascuna colonna)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EC8607-CDEA-DDD4-1F21-07399196AFD6}"/>
              </a:ext>
            </a:extLst>
          </p:cNvPr>
          <p:cNvSpPr/>
          <p:nvPr/>
        </p:nvSpPr>
        <p:spPr>
          <a:xfrm>
            <a:off x="6470218" y="5483972"/>
            <a:ext cx="660596" cy="6611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89B1DA-9A38-CAFD-B862-FAC3BD47A11A}"/>
              </a:ext>
            </a:extLst>
          </p:cNvPr>
          <p:cNvSpPr/>
          <p:nvPr/>
        </p:nvSpPr>
        <p:spPr>
          <a:xfrm>
            <a:off x="6455954" y="3072613"/>
            <a:ext cx="660596" cy="66115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C111F1-7093-F252-7179-713D2946858A}"/>
              </a:ext>
            </a:extLst>
          </p:cNvPr>
          <p:cNvSpPr/>
          <p:nvPr/>
        </p:nvSpPr>
        <p:spPr>
          <a:xfrm>
            <a:off x="6491781" y="3880820"/>
            <a:ext cx="660596" cy="66115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DD11DE-0151-488D-EBBE-F9D7F3EEDECB}"/>
              </a:ext>
            </a:extLst>
          </p:cNvPr>
          <p:cNvSpPr/>
          <p:nvPr/>
        </p:nvSpPr>
        <p:spPr>
          <a:xfrm>
            <a:off x="6470218" y="4654482"/>
            <a:ext cx="660596" cy="66115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126FCC-8D3C-E1B6-7096-5B5C09B4188D}"/>
              </a:ext>
            </a:extLst>
          </p:cNvPr>
          <p:cNvSpPr/>
          <p:nvPr/>
        </p:nvSpPr>
        <p:spPr>
          <a:xfrm>
            <a:off x="7296252" y="5483972"/>
            <a:ext cx="660596" cy="6611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40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15B5DC-733E-5A8D-5180-BAC4DCA8A41E}"/>
              </a:ext>
            </a:extLst>
          </p:cNvPr>
          <p:cNvSpPr/>
          <p:nvPr/>
        </p:nvSpPr>
        <p:spPr>
          <a:xfrm>
            <a:off x="7279611" y="3072612"/>
            <a:ext cx="660596" cy="66115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10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D03F14D-225A-A9E3-1B67-CC6C24D17607}"/>
              </a:ext>
            </a:extLst>
          </p:cNvPr>
          <p:cNvSpPr/>
          <p:nvPr/>
        </p:nvSpPr>
        <p:spPr>
          <a:xfrm>
            <a:off x="7279611" y="3842910"/>
            <a:ext cx="660596" cy="66115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10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D65F460-7EE7-D6F0-C00A-256EC759063E}"/>
              </a:ext>
            </a:extLst>
          </p:cNvPr>
          <p:cNvSpPr/>
          <p:nvPr/>
        </p:nvSpPr>
        <p:spPr>
          <a:xfrm>
            <a:off x="7279611" y="4663441"/>
            <a:ext cx="660596" cy="66115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10</a:t>
            </a:r>
          </a:p>
        </p:txBody>
      </p:sp>
      <p:sp>
        <p:nvSpPr>
          <p:cNvPr id="16" name="Parentesi quadra aperta 15">
            <a:extLst>
              <a:ext uri="{FF2B5EF4-FFF2-40B4-BE49-F238E27FC236}">
                <a16:creationId xmlns:a16="http://schemas.microsoft.com/office/drawing/2014/main" id="{0D080552-0069-2D76-2CEF-4F80DD55C556}"/>
              </a:ext>
            </a:extLst>
          </p:cNvPr>
          <p:cNvSpPr/>
          <p:nvPr/>
        </p:nvSpPr>
        <p:spPr>
          <a:xfrm flipH="1">
            <a:off x="8009961" y="3370576"/>
            <a:ext cx="914400" cy="2591396"/>
          </a:xfrm>
          <a:prstGeom prst="leftBracket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arentesi quadra chiusa 19">
            <a:extLst>
              <a:ext uri="{FF2B5EF4-FFF2-40B4-BE49-F238E27FC236}">
                <a16:creationId xmlns:a16="http://schemas.microsoft.com/office/drawing/2014/main" id="{FFAB5E1C-A6A9-7CD8-D67F-D4BB2F84300A}"/>
              </a:ext>
            </a:extLst>
          </p:cNvPr>
          <p:cNvSpPr/>
          <p:nvPr/>
        </p:nvSpPr>
        <p:spPr>
          <a:xfrm>
            <a:off x="8009961" y="4218432"/>
            <a:ext cx="660596" cy="1614924"/>
          </a:xfrm>
          <a:prstGeom prst="rightBracket">
            <a:avLst/>
          </a:prstGeom>
          <a:ln w="34925">
            <a:solidFill>
              <a:schemeClr val="tx1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arentesi quadra chiusa 25">
            <a:extLst>
              <a:ext uri="{FF2B5EF4-FFF2-40B4-BE49-F238E27FC236}">
                <a16:creationId xmlns:a16="http://schemas.microsoft.com/office/drawing/2014/main" id="{99CD3E11-A381-1CEF-3DDE-59C99B98E785}"/>
              </a:ext>
            </a:extLst>
          </p:cNvPr>
          <p:cNvSpPr/>
          <p:nvPr/>
        </p:nvSpPr>
        <p:spPr>
          <a:xfrm>
            <a:off x="8009961" y="4986528"/>
            <a:ext cx="479135" cy="755904"/>
          </a:xfrm>
          <a:prstGeom prst="rightBracket">
            <a:avLst/>
          </a:prstGeom>
          <a:ln w="34925">
            <a:solidFill>
              <a:schemeClr val="tx1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 descr="Immagine che contiene testo, schizzo, disegno, diagramma&#10;&#10;Il contenuto generato dall'IA potrebbe non essere corretto.">
            <a:extLst>
              <a:ext uri="{FF2B5EF4-FFF2-40B4-BE49-F238E27FC236}">
                <a16:creationId xmlns:a16="http://schemas.microsoft.com/office/drawing/2014/main" id="{DABBCD9A-EA03-24F9-2477-19EB08AC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95244" y="943672"/>
            <a:ext cx="6751474" cy="506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3B5EF5B-D582-4F40-10F9-31E7630677D5}"/>
              </a:ext>
            </a:extLst>
          </p:cNvPr>
          <p:cNvSpPr txBox="1"/>
          <p:nvPr/>
        </p:nvSpPr>
        <p:spPr>
          <a:xfrm>
            <a:off x="3401568" y="938784"/>
            <a:ext cx="2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CBD429C-6A27-0F6C-E141-440436D341A6}"/>
              </a:ext>
            </a:extLst>
          </p:cNvPr>
          <p:cNvSpPr txBox="1"/>
          <p:nvPr/>
        </p:nvSpPr>
        <p:spPr>
          <a:xfrm>
            <a:off x="4430647" y="4618294"/>
            <a:ext cx="2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2F92"/>
                </a:solidFill>
              </a:rPr>
              <a:t>2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97A4F54-9FC9-3390-4EE7-0E1404871710}"/>
              </a:ext>
            </a:extLst>
          </p:cNvPr>
          <p:cNvSpPr txBox="1"/>
          <p:nvPr/>
        </p:nvSpPr>
        <p:spPr>
          <a:xfrm>
            <a:off x="2388286" y="3036264"/>
            <a:ext cx="72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2F92"/>
                </a:solidFill>
              </a:rPr>
              <a:t>2.3</a:t>
            </a:r>
            <a:endParaRPr lang="it-IT" i="1" dirty="0">
              <a:solidFill>
                <a:srgbClr val="FF2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7" grpId="0" animBg="1"/>
      <p:bldP spid="18" grpId="0" animBg="1"/>
      <p:bldP spid="24" grpId="0" animBg="1"/>
      <p:bldP spid="44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A694B-9704-A299-14BA-AA5B479D5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708D-E0B8-43BF-8D18-C2366E30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Passaggio 3: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2EAAE01-B5FA-6F6C-4834-D44D4896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4" y="162413"/>
            <a:ext cx="5058382" cy="6533169"/>
          </a:xfrm>
          <a:prstGeom prst="snip2DiagRect">
            <a:avLst>
              <a:gd name="adj1" fmla="val 0"/>
              <a:gd name="adj2" fmla="val 5563"/>
            </a:avLst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04720D-AD4D-0664-5DEA-1EF37A65F86C}"/>
              </a:ext>
            </a:extLst>
          </p:cNvPr>
          <p:cNvSpPr txBox="1">
            <a:spLocks/>
          </p:cNvSpPr>
          <p:nvPr/>
        </p:nvSpPr>
        <p:spPr>
          <a:xfrm>
            <a:off x="918134" y="282178"/>
            <a:ext cx="4908612" cy="62936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Attenzione!!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F1F1E8-49CE-5C07-8382-7E0F206A2158}"/>
              </a:ext>
            </a:extLst>
          </p:cNvPr>
          <p:cNvSpPr txBox="1"/>
          <p:nvPr/>
        </p:nvSpPr>
        <p:spPr>
          <a:xfrm>
            <a:off x="6096000" y="698664"/>
            <a:ext cx="4777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Coprire ciascuna piastra con  il Parafilm</a:t>
            </a:r>
          </a:p>
          <a:p>
            <a:pPr algn="just"/>
            <a:endParaRPr lang="it-IT" dirty="0">
              <a:solidFill>
                <a:schemeClr val="bg1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Posizionare il coperchio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it-IT" dirty="0">
              <a:solidFill>
                <a:schemeClr val="bg1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Contrassegnare sul coperchio le condizione di esposizione sotto forma di sigle, es: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solidFill>
                <a:schemeClr val="bg1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C- 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Urban/ AMP + eventuale NH</a:t>
            </a:r>
            <a:r>
              <a:rPr lang="it-IT" baseline="-25000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</a:t>
            </a:r>
            <a:r>
              <a:rPr lang="it-IT" baseline="30000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25 °C  o 35 °C</a:t>
            </a:r>
          </a:p>
        </p:txBody>
      </p:sp>
      <p:pic>
        <p:nvPicPr>
          <p:cNvPr id="20" name="Immagine 19" descr="Pulsante d’allarme">
            <a:extLst>
              <a:ext uri="{FF2B5EF4-FFF2-40B4-BE49-F238E27FC236}">
                <a16:creationId xmlns:a16="http://schemas.microsoft.com/office/drawing/2014/main" id="{F152DBA6-2DAA-0ADB-AD72-DDF139004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023" y="494850"/>
            <a:ext cx="26289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magine 23" descr="Pulsante d’allarme">
            <a:extLst>
              <a:ext uri="{FF2B5EF4-FFF2-40B4-BE49-F238E27FC236}">
                <a16:creationId xmlns:a16="http://schemas.microsoft.com/office/drawing/2014/main" id="{C5DDA594-172F-6C28-02DC-26552A959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990" y="3782880"/>
            <a:ext cx="26289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F70005B-6FCF-3AAA-B888-2F99C8F38D9E}"/>
              </a:ext>
            </a:extLst>
          </p:cNvPr>
          <p:cNvSpPr txBox="1"/>
          <p:nvPr/>
        </p:nvSpPr>
        <p:spPr>
          <a:xfrm>
            <a:off x="7280035" y="5475876"/>
            <a:ext cx="240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Incubare a 25 °C  35 °C </a:t>
            </a:r>
          </a:p>
        </p:txBody>
      </p:sp>
      <p:sp>
        <p:nvSpPr>
          <p:cNvPr id="26" name="Freccia destra 25">
            <a:extLst>
              <a:ext uri="{FF2B5EF4-FFF2-40B4-BE49-F238E27FC236}">
                <a16:creationId xmlns:a16="http://schemas.microsoft.com/office/drawing/2014/main" id="{4110A403-4A3B-C4F5-1A23-3900524854E6}"/>
              </a:ext>
            </a:extLst>
          </p:cNvPr>
          <p:cNvSpPr/>
          <p:nvPr/>
        </p:nvSpPr>
        <p:spPr>
          <a:xfrm rot="5400000">
            <a:off x="7607114" y="4304639"/>
            <a:ext cx="1755648" cy="313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875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E5369-EAE9-9244-00CC-CA628BF7F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850C-6853-6019-B8B3-C159F0A2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Passaggio 3: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6E8D6C0-6AC7-A111-64E3-6457DC5A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12" y="60154"/>
            <a:ext cx="5058382" cy="6533169"/>
          </a:xfrm>
          <a:prstGeom prst="snip2DiagRect">
            <a:avLst>
              <a:gd name="adj1" fmla="val 0"/>
              <a:gd name="adj2" fmla="val 16667"/>
            </a:avLst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9DBA78-A972-EE46-EEC9-56FB8066871B}"/>
              </a:ext>
            </a:extLst>
          </p:cNvPr>
          <p:cNvSpPr txBox="1"/>
          <p:nvPr/>
        </p:nvSpPr>
        <p:spPr>
          <a:xfrm>
            <a:off x="370192" y="935366"/>
            <a:ext cx="60960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Passaggio 4 </a:t>
            </a:r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  <a:sym typeface="Wingdings" pitchFamily="2" charset="2"/>
            </a:endParaRP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Lettura della 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risposta biologica 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(immobilità/mortalità);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Rilevare pH e salinità</a:t>
            </a:r>
          </a:p>
          <a:p>
            <a:pPr algn="ctr"/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2° Giornata di laboratorio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4/12/2025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(13:00 – 15:00):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</a:p>
        </p:txBody>
      </p:sp>
      <p:pic>
        <p:nvPicPr>
          <p:cNvPr id="8" name="Picture 5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8BDADAE6-3A85-1644-F29D-E76CAFA5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92" y="330124"/>
            <a:ext cx="4844796" cy="626465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887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477A6C-063F-4C66-FE17-A08FFFC4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8A3B-3C4D-49B7-AE08-D03E63BF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Passaggio 3: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AC2C4F3-23D9-66ED-B41E-CFC3D2FD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8" y="162413"/>
            <a:ext cx="11615363" cy="6533169"/>
          </a:xfrm>
          <a:prstGeom prst="snip2DiagRect">
            <a:avLst>
              <a:gd name="adj1" fmla="val 0"/>
              <a:gd name="adj2" fmla="val 16667"/>
            </a:avLst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2EC660-78C7-3D1F-B923-AB9156140570}"/>
              </a:ext>
            </a:extLst>
          </p:cNvPr>
          <p:cNvSpPr txBox="1"/>
          <p:nvPr/>
        </p:nvSpPr>
        <p:spPr>
          <a:xfrm>
            <a:off x="0" y="789252"/>
            <a:ext cx="6096000" cy="709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3° Giornata di laboratorio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10/12/2025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(16:00 – 19:00):</a:t>
            </a:r>
          </a:p>
          <a:p>
            <a:pPr algn="ctr"/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Fine analisi dati 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</a:t>
            </a: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Impostazione del poster</a:t>
            </a:r>
          </a:p>
          <a:p>
            <a:pPr algn="ctr"/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D9630E-17E0-C1B0-E6B1-EA3F9B9048A7}"/>
              </a:ext>
            </a:extLst>
          </p:cNvPr>
          <p:cNvSpPr txBox="1"/>
          <p:nvPr/>
        </p:nvSpPr>
        <p:spPr>
          <a:xfrm>
            <a:off x="5951841" y="1309596"/>
            <a:ext cx="60960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4° Giornata di laboratorio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11/12/2025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(13:00 – 15:00):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Ultimare </a:t>
            </a:r>
            <a:r>
              <a:rPr kumimoji="0" lang="it-IT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abstratc</a:t>
            </a: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 poster</a:t>
            </a:r>
          </a:p>
        </p:txBody>
      </p:sp>
    </p:spTree>
    <p:extLst>
      <p:ext uri="{BB962C8B-B14F-4D97-AF65-F5344CB8AC3E}">
        <p14:creationId xmlns:p14="http://schemas.microsoft.com/office/powerpoint/2010/main" val="8452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49BEA-57CE-3B87-1D8D-C6A2F6E7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527428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4000" dirty="0" err="1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Remind</a:t>
            </a:r>
            <a:r>
              <a:rPr lang="it-IT" sz="4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: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6B5D290-CF5A-33C2-8901-7BF4F865F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01362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1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rine shrimp Saltsøkrebs Salinenkrebs Artémie アルテミア">
            <a:extLst>
              <a:ext uri="{FF2B5EF4-FFF2-40B4-BE49-F238E27FC236}">
                <a16:creationId xmlns:a16="http://schemas.microsoft.com/office/drawing/2014/main" id="{692C5453-AF16-A45B-25FC-A9BC349A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30553" b="-1"/>
          <a:stretch>
            <a:fillRect/>
          </a:stretch>
        </p:blipFill>
        <p:spPr bwMode="auto">
          <a:xfrm rot="5400000">
            <a:off x="2668525" y="-2665475"/>
            <a:ext cx="6858000" cy="12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C4389-3C09-479F-83F1-F672CFDC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latin typeface="Wandohope" panose="02030603000000000000" pitchFamily="18" charset="-128"/>
                <a:ea typeface="Wandohope" panose="02030603000000000000" pitchFamily="18" charset="-128"/>
              </a:rPr>
              <a:t>Mercoledì 3 dicembre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A28E-5606-B295-1DF5-A7A8814E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16:00 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 coppie, scelta della condizione di esposizione</a:t>
            </a:r>
            <a:b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</a:b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	    Caricamento dei mezzi di esposizione nei pozzetti</a:t>
            </a:r>
            <a:b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</a:br>
            <a:endParaRPr lang="it-IT" dirty="0">
              <a:latin typeface="Wandohope" panose="02030603000000000000" pitchFamily="18" charset="-128"/>
              <a:ea typeface="Wandohope" panose="02030603000000000000" pitchFamily="18" charset="-128"/>
              <a:sym typeface="Wingdings" pitchFamily="2" charset="2"/>
            </a:endParaRPr>
          </a:p>
          <a:p>
            <a:pPr marL="0" indent="0"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17:00  Caricamento degli animali nei pozzetti</a:t>
            </a:r>
          </a:p>
          <a:p>
            <a:pPr marL="0" indent="0">
              <a:buNone/>
            </a:pPr>
            <a:endParaRPr lang="it-IT" dirty="0">
              <a:latin typeface="Wandohope" panose="02030603000000000000" pitchFamily="18" charset="-128"/>
              <a:ea typeface="Wandohope" panose="02030603000000000000" pitchFamily="18" charset="-128"/>
              <a:sym typeface="Wingdings" pitchFamily="2" charset="2"/>
            </a:endParaRPr>
          </a:p>
          <a:p>
            <a:pPr marL="0" indent="0"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18:30  Piastre in incubatore (a 25 °C e 35 °C)</a:t>
            </a:r>
            <a:endParaRPr lang="it-IT" dirty="0"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F7CE87-25F5-FC06-B37F-BA011DE37219}"/>
              </a:ext>
            </a:extLst>
          </p:cNvPr>
          <p:cNvSpPr txBox="1"/>
          <p:nvPr/>
        </p:nvSpPr>
        <p:spPr>
          <a:xfrm>
            <a:off x="2814638" y="5529262"/>
            <a:ext cx="625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SAREMO NOI A FORNIRVI I CAMICI SE NE SIETE SPROVVISTI</a:t>
            </a:r>
          </a:p>
        </p:txBody>
      </p:sp>
    </p:spTree>
    <p:extLst>
      <p:ext uri="{BB962C8B-B14F-4D97-AF65-F5344CB8AC3E}">
        <p14:creationId xmlns:p14="http://schemas.microsoft.com/office/powerpoint/2010/main" val="251780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ine shrimp Saltsøkrebs Salinenkrebs Artémie アルテミア">
            <a:extLst>
              <a:ext uri="{FF2B5EF4-FFF2-40B4-BE49-F238E27FC236}">
                <a16:creationId xmlns:a16="http://schemas.microsoft.com/office/drawing/2014/main" id="{72679BCA-1255-D1F8-0B20-53BB3E51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30553" b="-1"/>
          <a:stretch>
            <a:fillRect/>
          </a:stretch>
        </p:blipFill>
        <p:spPr bwMode="auto">
          <a:xfrm rot="5400000">
            <a:off x="2668525" y="-2665475"/>
            <a:ext cx="6858000" cy="12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157A9-7CC3-437D-CB40-5DCFA592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90" y="347662"/>
            <a:ext cx="10515600" cy="1325563"/>
          </a:xfrm>
        </p:spPr>
        <p:txBody>
          <a:bodyPr/>
          <a:lstStyle/>
          <a:p>
            <a:r>
              <a:rPr lang="it-IT" u="sng" dirty="0">
                <a:latin typeface="Wandohope" panose="02030603000000000000" pitchFamily="18" charset="-128"/>
                <a:ea typeface="Wandohope" panose="02030603000000000000" pitchFamily="18" charset="-128"/>
              </a:rPr>
              <a:t>Giovedì 4 dicembre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BD8D-29BA-6F1A-AB9C-0B839DAC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90" y="1843088"/>
            <a:ext cx="11539106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13:00-13:30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 Lettura mortalità a 24h – riportare il dato sulla scheda </a:t>
            </a:r>
          </a:p>
          <a:p>
            <a:pPr marL="0" indent="0" algn="ctr">
              <a:buNone/>
            </a:pPr>
            <a:r>
              <a:rPr lang="it-IT" i="1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Quando le Artemie da considerarsi morte?</a:t>
            </a:r>
            <a:br>
              <a:rPr lang="it-IT" i="1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</a:br>
            <a:r>
              <a:rPr lang="it-IT" i="1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Immobilità per 10 sec</a:t>
            </a:r>
          </a:p>
          <a:p>
            <a:pPr marL="0" indent="0">
              <a:buNone/>
            </a:pPr>
            <a:endParaRPr lang="it-IT" dirty="0">
              <a:latin typeface="Wandohope" panose="02030603000000000000" pitchFamily="18" charset="-128"/>
              <a:ea typeface="Wandohope" panose="02030603000000000000" pitchFamily="18" charset="-128"/>
              <a:sym typeface="Wingdings" pitchFamily="2" charset="2"/>
            </a:endParaRPr>
          </a:p>
          <a:p>
            <a:pPr marL="0" indent="0"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13:30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-14:00 Misurare pH e salinità</a:t>
            </a:r>
          </a:p>
          <a:p>
            <a:pPr marL="0" indent="0"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14:00-15:00 Inizio analisi dati: calcolo del delta? (Excel, media, deviazione standard e grafici)</a:t>
            </a:r>
          </a:p>
          <a:p>
            <a:pPr marL="0" indent="0">
              <a:buNone/>
            </a:pPr>
            <a:endParaRPr lang="it-IT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97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02A3F-9B20-45C7-8AA0-ECD15C37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ine shrimp Saltsøkrebs Salinenkrebs Artémie アルテミア">
            <a:extLst>
              <a:ext uri="{FF2B5EF4-FFF2-40B4-BE49-F238E27FC236}">
                <a16:creationId xmlns:a16="http://schemas.microsoft.com/office/drawing/2014/main" id="{0A09BE4E-AFE9-5C1A-D2C9-5706F12A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30553" b="-1"/>
          <a:stretch>
            <a:fillRect/>
          </a:stretch>
        </p:blipFill>
        <p:spPr bwMode="auto">
          <a:xfrm rot="5400000">
            <a:off x="2668525" y="-2665475"/>
            <a:ext cx="6858000" cy="12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C11F96-C314-E99D-39BC-F49BFB64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>
                <a:latin typeface="Wandohope" panose="02030603000000000000" pitchFamily="18" charset="-128"/>
                <a:ea typeface="Wandohope" panose="02030603000000000000" pitchFamily="18" charset="-128"/>
              </a:rPr>
              <a:t>Mercoledì 10 dicembre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ADC0-A5EF-4AF1-8411-4AC8C72E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73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16:00 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 Analisi dati </a:t>
            </a:r>
          </a:p>
          <a:p>
            <a:pPr marL="0" indent="0"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17:30  Impostazione del poster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E9E999-6415-0533-15DD-3776BA3D4CD3}"/>
              </a:ext>
            </a:extLst>
          </p:cNvPr>
          <p:cNvSpPr txBox="1">
            <a:spLocks/>
          </p:cNvSpPr>
          <p:nvPr/>
        </p:nvSpPr>
        <p:spPr>
          <a:xfrm>
            <a:off x="838200" y="3565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u="sng" dirty="0">
                <a:latin typeface="Wandohope" panose="02030603000000000000" pitchFamily="18" charset="-128"/>
                <a:ea typeface="Wandohope" panose="02030603000000000000" pitchFamily="18" charset="-128"/>
              </a:rPr>
              <a:t>Giovedì 11 dicembre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94B149-F16D-80E5-7FF9-F663A83E46D4}"/>
              </a:ext>
            </a:extLst>
          </p:cNvPr>
          <p:cNvSpPr txBox="1">
            <a:spLocks/>
          </p:cNvSpPr>
          <p:nvPr/>
        </p:nvSpPr>
        <p:spPr>
          <a:xfrm>
            <a:off x="838200" y="4891088"/>
            <a:ext cx="10515600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13:00 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 Impostazione del poster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  <a:sym typeface="Wingdings" pitchFamily="2" charset="2"/>
              </a:rPr>
              <a:t>14:30  Scrittura dell’abstract per sottomissione alla SIBM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5801B-3473-9C24-362E-3F079D2962F0}"/>
              </a:ext>
            </a:extLst>
          </p:cNvPr>
          <p:cNvSpPr txBox="1"/>
          <p:nvPr/>
        </p:nvSpPr>
        <p:spPr>
          <a:xfrm>
            <a:off x="-3048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828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3ED288-3EB8-EFAA-E4BC-F9680150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AD87132-6242-3769-AD67-A236645BE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52" name="Picture 4" descr="Artemia franciscana (brine shrimp) at 35 days of growth">
            <a:extLst>
              <a:ext uri="{FF2B5EF4-FFF2-40B4-BE49-F238E27FC236}">
                <a16:creationId xmlns:a16="http://schemas.microsoft.com/office/drawing/2014/main" id="{D54AC1E8-5717-B6AC-245C-DD65293E1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 r="8581" b="18720"/>
          <a:stretch>
            <a:fillRect/>
          </a:stretch>
        </p:blipFill>
        <p:spPr bwMode="auto">
          <a:xfrm>
            <a:off x="2468460" y="1331421"/>
            <a:ext cx="9723540" cy="54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E8877F-BB02-83BE-BEF7-F6B802E5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4" y="-609345"/>
            <a:ext cx="6870492" cy="1800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L’organismo modello: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7C0F-7EE2-B6DA-84ED-06230779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98" y="1191375"/>
            <a:ext cx="5236564" cy="9743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it-IT" sz="2400" i="1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Artemia </a:t>
            </a:r>
            <a:r>
              <a:rPr lang="it-IT" sz="2400" i="1" dirty="0" err="1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franciscana</a:t>
            </a:r>
            <a:endParaRPr lang="it-IT" sz="2400" i="1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“Gambero di salamoia”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03004B-DF15-4C32-4ED7-EBF5452A2152}"/>
              </a:ext>
            </a:extLst>
          </p:cNvPr>
          <p:cNvSpPr txBox="1">
            <a:spLocks/>
          </p:cNvSpPr>
          <p:nvPr/>
        </p:nvSpPr>
        <p:spPr>
          <a:xfrm>
            <a:off x="0" y="3357059"/>
            <a:ext cx="5236564" cy="97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Min </a:t>
            </a:r>
            <a:r>
              <a:rPr lang="it-IT" sz="2400" b="1" dirty="0">
                <a:latin typeface="Wandohope" panose="02030603000000000000" pitchFamily="18" charset="-128"/>
                <a:ea typeface="Wandohope" panose="02030603000000000000" pitchFamily="18" charset="-128"/>
              </a:rPr>
              <a:t>0.45–0.5 mm (24 h - Nauplio)</a:t>
            </a:r>
            <a:r>
              <a:rPr lang="it-IT" sz="24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Max  </a:t>
            </a:r>
            <a:r>
              <a:rPr lang="it-IT" sz="2400" b="1" dirty="0">
                <a:latin typeface="Wandohope" panose="02030603000000000000" pitchFamily="18" charset="-128"/>
                <a:ea typeface="Wandohope" panose="02030603000000000000" pitchFamily="18" charset="-128"/>
              </a:rPr>
              <a:t>1–1.2 cm (~10 gg, Adulto) </a:t>
            </a:r>
            <a:endParaRPr lang="it-IT" sz="24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1F84053E-7B9C-013A-4FFE-7BB92093AE59}"/>
              </a:ext>
            </a:extLst>
          </p:cNvPr>
          <p:cNvSpPr/>
          <p:nvPr/>
        </p:nvSpPr>
        <p:spPr>
          <a:xfrm rot="14276940">
            <a:off x="6295867" y="-1804619"/>
            <a:ext cx="532151" cy="10323356"/>
          </a:xfrm>
          <a:prstGeom prst="rightBrace">
            <a:avLst>
              <a:gd name="adj1" fmla="val 8333"/>
              <a:gd name="adj2" fmla="val 29463"/>
            </a:avLst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6552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947C5-0306-564F-C1E2-14F38524D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1064">
            <a:extLst>
              <a:ext uri="{FF2B5EF4-FFF2-40B4-BE49-F238E27FC236}">
                <a16:creationId xmlns:a16="http://schemas.microsoft.com/office/drawing/2014/main" id="{FC5490B9-594B-D0F6-75B5-6A66E5C55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2" descr="Brine shrimp Saltsøkrebs Salinenkrebs Artémie アルテミア">
            <a:extLst>
              <a:ext uri="{FF2B5EF4-FFF2-40B4-BE49-F238E27FC236}">
                <a16:creationId xmlns:a16="http://schemas.microsoft.com/office/drawing/2014/main" id="{040D83A9-2843-EBCE-D412-97E1B3F2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30553" b="-1"/>
          <a:stretch>
            <a:fillRect/>
          </a:stretch>
        </p:blipFill>
        <p:spPr bwMode="auto">
          <a:xfrm rot="5400000">
            <a:off x="2668525" y="-2665475"/>
            <a:ext cx="6858000" cy="12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EA0138-A1BA-39FD-EAF9-27E0AF3A1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851680"/>
            <a:ext cx="9144000" cy="1387276"/>
          </a:xfrm>
        </p:spPr>
        <p:txBody>
          <a:bodyPr>
            <a:norm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Grazie per l’attenzione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5C106-5447-2D4B-4A49-D6CCD4F67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Ci vediamo mercoledì 3 dicembre in aula! </a:t>
            </a:r>
          </a:p>
        </p:txBody>
      </p:sp>
      <p:sp>
        <p:nvSpPr>
          <p:cNvPr id="1067" name="sketchy box">
            <a:extLst>
              <a:ext uri="{FF2B5EF4-FFF2-40B4-BE49-F238E27FC236}">
                <a16:creationId xmlns:a16="http://schemas.microsoft.com/office/drawing/2014/main" id="{5DD28B6F-8DB6-3E39-E5A1-23C4A047C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69" name="sketchy line">
            <a:extLst>
              <a:ext uri="{FF2B5EF4-FFF2-40B4-BE49-F238E27FC236}">
                <a16:creationId xmlns:a16="http://schemas.microsoft.com/office/drawing/2014/main" id="{8F4C1080-6777-F5CE-3D17-36059D09C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97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FC308-D92D-28A9-9B8F-023FAD095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 descr="Immagine che contiene testo, design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98BE1589-B7CA-BCD9-56B0-CE04222F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3156" y="643467"/>
            <a:ext cx="664568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8F1190-CBCA-6098-A4C8-D3B6FA7BA0FF}"/>
              </a:ext>
            </a:extLst>
          </p:cNvPr>
          <p:cNvSpPr txBox="1"/>
          <p:nvPr/>
        </p:nvSpPr>
        <p:spPr>
          <a:xfrm>
            <a:off x="3850384" y="6433304"/>
            <a:ext cx="449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https://</a:t>
            </a:r>
            <a:r>
              <a:rPr lang="it-IT" dirty="0" err="1">
                <a:latin typeface="Wandohope" panose="02030603000000000000" pitchFamily="18" charset="-128"/>
                <a:ea typeface="Wandohope" panose="02030603000000000000" pitchFamily="18" charset="-128"/>
              </a:rPr>
              <a:t>www.tankarium.com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/brine-</a:t>
            </a:r>
            <a:r>
              <a:rPr lang="it-IT" dirty="0" err="1">
                <a:latin typeface="Wandohope" panose="02030603000000000000" pitchFamily="18" charset="-128"/>
                <a:ea typeface="Wandohope" panose="02030603000000000000" pitchFamily="18" charset="-128"/>
              </a:rPr>
              <a:t>shrimp</a:t>
            </a:r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/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748AF7-A5FB-AEFE-90FC-7C8461D10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1" y="643467"/>
            <a:ext cx="2773156" cy="35802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400" i="1" dirty="0">
                <a:latin typeface="Wandohope" panose="02030603000000000000" pitchFamily="18" charset="-128"/>
                <a:ea typeface="Wandohope" panose="02030603000000000000" pitchFamily="18" charset="-128"/>
              </a:rPr>
              <a:t>Ciclo biologico</a:t>
            </a:r>
            <a:endParaRPr lang="it-IT" sz="2400" dirty="0"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51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80ECC-275B-8247-CE5B-69870F1EB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151EC3E-BAFF-9A8A-D9B4-4DBB9C03E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CD655-F565-7373-26E0-8AC9A9E4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46855"/>
            <a:ext cx="8180466" cy="779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5000" b="1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Matrice/sostanza da testare</a:t>
            </a:r>
          </a:p>
        </p:txBody>
      </p:sp>
      <p:pic>
        <p:nvPicPr>
          <p:cNvPr id="11" name="Immagine 10" descr="Immagine che contiene trasporto, natante, nave, aria aperta&#10;&#10;Il contenuto generato dall'IA potrebbe non essere corretto.">
            <a:extLst>
              <a:ext uri="{FF2B5EF4-FFF2-40B4-BE49-F238E27FC236}">
                <a16:creationId xmlns:a16="http://schemas.microsoft.com/office/drawing/2014/main" id="{CC3717FB-0851-2D95-F72B-74D2B8CBF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16" y="873603"/>
            <a:ext cx="3924300" cy="328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 descr="Immagine che contiene aria aperta, acqua, albero, viaggi&#10;&#10;Il contenuto generato dall'IA potrebbe non essere corretto.">
            <a:extLst>
              <a:ext uri="{FF2B5EF4-FFF2-40B4-BE49-F238E27FC236}">
                <a16:creationId xmlns:a16="http://schemas.microsoft.com/office/drawing/2014/main" id="{492ACA3E-B3EE-DEFC-DF6D-E932CC3F5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439" y="873603"/>
            <a:ext cx="4920337" cy="328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D908A7-B0A0-B1FC-9F73-1FCB4019098F}"/>
              </a:ext>
            </a:extLst>
          </p:cNvPr>
          <p:cNvSpPr txBox="1">
            <a:spLocks/>
          </p:cNvSpPr>
          <p:nvPr/>
        </p:nvSpPr>
        <p:spPr>
          <a:xfrm>
            <a:off x="3964743" y="5029032"/>
            <a:ext cx="3523178" cy="7798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NH</a:t>
            </a:r>
            <a:r>
              <a:rPr lang="it-IT" sz="50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</a:t>
            </a:r>
            <a:r>
              <a:rPr lang="it-IT" sz="50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</a:t>
            </a:r>
            <a:r>
              <a:rPr lang="it-IT" sz="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FF0340-760B-0DAA-872E-5FA94BDA8F63}"/>
              </a:ext>
            </a:extLst>
          </p:cNvPr>
          <p:cNvSpPr txBox="1"/>
          <p:nvPr/>
        </p:nvSpPr>
        <p:spPr>
          <a:xfrm>
            <a:off x="1689095" y="4155429"/>
            <a:ext cx="2348143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di porto/città </a:t>
            </a:r>
          </a:p>
          <a:p>
            <a:endParaRPr lang="it-IT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r>
              <a:rPr lang="it-IT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- </a:t>
            </a:r>
            <a:r>
              <a:rPr lang="it-IT" sz="20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Raccogliere in 3 bottiglie </a:t>
            </a:r>
          </a:p>
          <a:p>
            <a:r>
              <a:rPr lang="it-IT" sz="20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- Etichettare «H</a:t>
            </a:r>
            <a:r>
              <a:rPr lang="it-IT" sz="20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0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URBAN»</a:t>
            </a:r>
          </a:p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87B9342-2173-9909-D384-AFD87A0402C0}"/>
              </a:ext>
            </a:extLst>
          </p:cNvPr>
          <p:cNvSpPr txBox="1"/>
          <p:nvPr/>
        </p:nvSpPr>
        <p:spPr>
          <a:xfrm>
            <a:off x="7857589" y="4202284"/>
            <a:ext cx="2274762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H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O di AMP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andohope" panose="02030603000000000000" pitchFamily="18" charset="-128"/>
              <a:ea typeface="Wandohope" panose="02030603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- Raccogliere in 3 bottiglie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- Etichettare «H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ndohope" panose="02030603000000000000" pitchFamily="18" charset="-128"/>
                <a:ea typeface="Wandohope" panose="02030603000000000000" pitchFamily="18" charset="-128"/>
                <a:cs typeface="+mn-cs"/>
              </a:rPr>
              <a:t>O AMP»</a:t>
            </a:r>
            <a:endParaRPr kumimoji="0" lang="it-IT" sz="1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andohope" panose="02030603000000000000" pitchFamily="18" charset="-128"/>
              <a:ea typeface="Wandohope" panose="02030603000000000000" pitchFamily="18" charset="-128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B728E51-9D41-22A2-C8C1-F0E775AC1DD5}"/>
              </a:ext>
            </a:extLst>
          </p:cNvPr>
          <p:cNvSpPr txBox="1"/>
          <p:nvPr/>
        </p:nvSpPr>
        <p:spPr>
          <a:xfrm>
            <a:off x="3081850" y="6178064"/>
            <a:ext cx="59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Temperatura standard (TS) e Temperatura Standard + 10 °C</a:t>
            </a:r>
          </a:p>
        </p:txBody>
      </p:sp>
    </p:spTree>
    <p:extLst>
      <p:ext uri="{BB962C8B-B14F-4D97-AF65-F5344CB8AC3E}">
        <p14:creationId xmlns:p14="http://schemas.microsoft.com/office/powerpoint/2010/main" val="1165189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098" name="Picture 2" descr="Perform the Artemia toxicity test with Artoxkit M | MicroBioTests">
            <a:extLst>
              <a:ext uri="{FF2B5EF4-FFF2-40B4-BE49-F238E27FC236}">
                <a16:creationId xmlns:a16="http://schemas.microsoft.com/office/drawing/2014/main" id="{625D58C7-BFAA-8F56-F6D0-BF8F2050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6128"/>
                    </a14:imgEffect>
                    <a14:imgEffect>
                      <a14:saturation sat="130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9" b="341"/>
          <a:stretch>
            <a:fillRect/>
          </a:stretch>
        </p:blipFill>
        <p:spPr bwMode="auto">
          <a:xfrm>
            <a:off x="73172" y="14142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144F6-28E2-140F-7B47-61EC7D10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1101801"/>
            <a:ext cx="5251287" cy="13341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it-IT" sz="6000" dirty="0">
                <a:solidFill>
                  <a:srgbClr val="FFFFFF"/>
                </a:solidFill>
              </a:rPr>
              <a:t>Il </a:t>
            </a:r>
            <a:r>
              <a:rPr lang="it-IT" sz="6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kit: </a:t>
            </a:r>
            <a:br>
              <a:rPr lang="it-IT" sz="6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</a:br>
            <a:r>
              <a:rPr lang="it-IT" sz="49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cosa c’è dentro?</a:t>
            </a:r>
            <a:br>
              <a:rPr lang="it-IT" sz="49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</a:br>
            <a:r>
              <a:rPr lang="it-IT" sz="49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Tutto il necessario! </a:t>
            </a:r>
            <a:endParaRPr lang="it-IT" sz="60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8B1551-092E-CB45-C2B0-D399373EEBA2}"/>
              </a:ext>
            </a:extLst>
          </p:cNvPr>
          <p:cNvSpPr txBox="1"/>
          <p:nvPr/>
        </p:nvSpPr>
        <p:spPr>
          <a:xfrm>
            <a:off x="8084867" y="6011596"/>
            <a:ext cx="239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Uova dormienti = </a:t>
            </a:r>
            <a:r>
              <a:rPr lang="it-IT" sz="2000" dirty="0">
                <a:latin typeface="Wandohope" panose="02030603000000000000" pitchFamily="18" charset="-128"/>
                <a:ea typeface="Wandohope" panose="02030603000000000000" pitchFamily="18" charset="-128"/>
              </a:rPr>
              <a:t>cisti</a:t>
            </a:r>
            <a:endParaRPr lang="it-IT" dirty="0"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  <p:cxnSp>
        <p:nvCxnSpPr>
          <p:cNvPr id="7" name="Connettore diritto a freccia 6">
            <a:extLst>
              <a:ext uri="{FF2B5EF4-FFF2-40B4-BE49-F238E27FC236}">
                <a16:creationId xmlns:a16="http://schemas.microsoft.com/office/drawing/2014/main" id="{EAFCFCEB-9B93-432D-BE00-5FA247F63F3F}"/>
              </a:ext>
            </a:extLst>
          </p:cNvPr>
          <p:cNvCxnSpPr>
            <a:cxnSpLocks/>
          </p:cNvCxnSpPr>
          <p:nvPr/>
        </p:nvCxnSpPr>
        <p:spPr>
          <a:xfrm>
            <a:off x="7784078" y="5825107"/>
            <a:ext cx="300789" cy="372979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ttore dritto 10">
            <a:extLst>
              <a:ext uri="{FF2B5EF4-FFF2-40B4-BE49-F238E27FC236}">
                <a16:creationId xmlns:a16="http://schemas.microsoft.com/office/drawing/2014/main" id="{038BDF81-F4F4-6651-411A-6EC6465CBAAD}"/>
              </a:ext>
            </a:extLst>
          </p:cNvPr>
          <p:cNvCxnSpPr>
            <a:cxnSpLocks/>
          </p:cNvCxnSpPr>
          <p:nvPr/>
        </p:nvCxnSpPr>
        <p:spPr>
          <a:xfrm>
            <a:off x="6870994" y="5821461"/>
            <a:ext cx="15881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ritto 13">
            <a:extLst>
              <a:ext uri="{FF2B5EF4-FFF2-40B4-BE49-F238E27FC236}">
                <a16:creationId xmlns:a16="http://schemas.microsoft.com/office/drawing/2014/main" id="{C1CB228E-A94B-F918-5CDE-DC09DA06A9A4}"/>
              </a:ext>
            </a:extLst>
          </p:cNvPr>
          <p:cNvCxnSpPr>
            <a:cxnSpLocks/>
          </p:cNvCxnSpPr>
          <p:nvPr/>
        </p:nvCxnSpPr>
        <p:spPr>
          <a:xfrm>
            <a:off x="919494" y="4111194"/>
            <a:ext cx="739522" cy="13054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a freccia 18">
            <a:extLst>
              <a:ext uri="{FF2B5EF4-FFF2-40B4-BE49-F238E27FC236}">
                <a16:creationId xmlns:a16="http://schemas.microsoft.com/office/drawing/2014/main" id="{938BC22A-21C5-7AF8-63C7-3629E196F502}"/>
              </a:ext>
            </a:extLst>
          </p:cNvPr>
          <p:cNvCxnSpPr>
            <a:cxnSpLocks/>
          </p:cNvCxnSpPr>
          <p:nvPr/>
        </p:nvCxnSpPr>
        <p:spPr>
          <a:xfrm>
            <a:off x="1657489" y="5416690"/>
            <a:ext cx="0" cy="594906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C8D5BDF-05EE-A318-EB9F-8992143D9602}"/>
              </a:ext>
            </a:extLst>
          </p:cNvPr>
          <p:cNvSpPr txBox="1"/>
          <p:nvPr/>
        </p:nvSpPr>
        <p:spPr>
          <a:xfrm>
            <a:off x="4125686" y="2862688"/>
            <a:ext cx="148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Piastre Petri</a:t>
            </a:r>
          </a:p>
        </p:txBody>
      </p:sp>
      <p:cxnSp>
        <p:nvCxnSpPr>
          <p:cNvPr id="29" name="Connettore dritto 28">
            <a:extLst>
              <a:ext uri="{FF2B5EF4-FFF2-40B4-BE49-F238E27FC236}">
                <a16:creationId xmlns:a16="http://schemas.microsoft.com/office/drawing/2014/main" id="{C0C029F7-4E19-46A4-0C76-B0D4464E99AA}"/>
              </a:ext>
            </a:extLst>
          </p:cNvPr>
          <p:cNvCxnSpPr>
            <a:cxnSpLocks/>
          </p:cNvCxnSpPr>
          <p:nvPr/>
        </p:nvCxnSpPr>
        <p:spPr>
          <a:xfrm>
            <a:off x="4311805" y="3814175"/>
            <a:ext cx="23640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a freccia 32">
            <a:extLst>
              <a:ext uri="{FF2B5EF4-FFF2-40B4-BE49-F238E27FC236}">
                <a16:creationId xmlns:a16="http://schemas.microsoft.com/office/drawing/2014/main" id="{4FE8FE93-7C18-3963-9A2E-577EE6F9EA38}"/>
              </a:ext>
            </a:extLst>
          </p:cNvPr>
          <p:cNvCxnSpPr>
            <a:cxnSpLocks/>
          </p:cNvCxnSpPr>
          <p:nvPr/>
        </p:nvCxnSpPr>
        <p:spPr>
          <a:xfrm flipV="1">
            <a:off x="10614991" y="3194137"/>
            <a:ext cx="331305" cy="620037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ttore diritto a freccia 34">
            <a:extLst>
              <a:ext uri="{FF2B5EF4-FFF2-40B4-BE49-F238E27FC236}">
                <a16:creationId xmlns:a16="http://schemas.microsoft.com/office/drawing/2014/main" id="{88F7B29D-33C3-304F-AC5C-78667C042AAB}"/>
              </a:ext>
            </a:extLst>
          </p:cNvPr>
          <p:cNvCxnSpPr>
            <a:cxnSpLocks/>
          </p:cNvCxnSpPr>
          <p:nvPr/>
        </p:nvCxnSpPr>
        <p:spPr>
          <a:xfrm>
            <a:off x="5052042" y="5906511"/>
            <a:ext cx="0" cy="425025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ttore diritto a freccia 35">
            <a:extLst>
              <a:ext uri="{FF2B5EF4-FFF2-40B4-BE49-F238E27FC236}">
                <a16:creationId xmlns:a16="http://schemas.microsoft.com/office/drawing/2014/main" id="{E6739265-9ECD-201A-AC6A-A43407C9FA21}"/>
              </a:ext>
            </a:extLst>
          </p:cNvPr>
          <p:cNvCxnSpPr>
            <a:cxnSpLocks/>
          </p:cNvCxnSpPr>
          <p:nvPr/>
        </p:nvCxnSpPr>
        <p:spPr>
          <a:xfrm flipV="1">
            <a:off x="4869230" y="3194136"/>
            <a:ext cx="0" cy="620037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ttore dritto 42">
            <a:extLst>
              <a:ext uri="{FF2B5EF4-FFF2-40B4-BE49-F238E27FC236}">
                <a16:creationId xmlns:a16="http://schemas.microsoft.com/office/drawing/2014/main" id="{69E64B26-207E-31A9-558F-C63C2E2271F5}"/>
              </a:ext>
            </a:extLst>
          </p:cNvPr>
          <p:cNvCxnSpPr>
            <a:cxnSpLocks/>
          </p:cNvCxnSpPr>
          <p:nvPr/>
        </p:nvCxnSpPr>
        <p:spPr>
          <a:xfrm>
            <a:off x="4021608" y="5906511"/>
            <a:ext cx="19345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ritto 48">
            <a:extLst>
              <a:ext uri="{FF2B5EF4-FFF2-40B4-BE49-F238E27FC236}">
                <a16:creationId xmlns:a16="http://schemas.microsoft.com/office/drawing/2014/main" id="{A5F4FF63-AE37-94F6-7CF9-A0C3FCB11030}"/>
              </a:ext>
            </a:extLst>
          </p:cNvPr>
          <p:cNvCxnSpPr>
            <a:cxnSpLocks/>
          </p:cNvCxnSpPr>
          <p:nvPr/>
        </p:nvCxnSpPr>
        <p:spPr>
          <a:xfrm>
            <a:off x="7079381" y="3814174"/>
            <a:ext cx="45957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40D45A79-4C0C-248B-6B46-5C61419F4429}"/>
              </a:ext>
            </a:extLst>
          </p:cNvPr>
          <p:cNvSpPr txBox="1"/>
          <p:nvPr/>
        </p:nvSpPr>
        <p:spPr>
          <a:xfrm>
            <a:off x="723241" y="5938196"/>
            <a:ext cx="204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Piastre multipozzo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A9F2EAF-6E2F-9A4C-356E-5620ED8B5AB7}"/>
              </a:ext>
            </a:extLst>
          </p:cNvPr>
          <p:cNvSpPr txBox="1"/>
          <p:nvPr/>
        </p:nvSpPr>
        <p:spPr>
          <a:xfrm>
            <a:off x="4344087" y="6307528"/>
            <a:ext cx="141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Micropipette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56A8103-3537-0C0B-EEA8-BE83A581CB78}"/>
              </a:ext>
            </a:extLst>
          </p:cNvPr>
          <p:cNvSpPr txBox="1"/>
          <p:nvPr/>
        </p:nvSpPr>
        <p:spPr>
          <a:xfrm>
            <a:off x="10072539" y="2824804"/>
            <a:ext cx="174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Soluzioni di sali</a:t>
            </a:r>
          </a:p>
        </p:txBody>
      </p:sp>
      <p:cxnSp>
        <p:nvCxnSpPr>
          <p:cNvPr id="58" name="Connettore dritto 57">
            <a:extLst>
              <a:ext uri="{FF2B5EF4-FFF2-40B4-BE49-F238E27FC236}">
                <a16:creationId xmlns:a16="http://schemas.microsoft.com/office/drawing/2014/main" id="{820ED196-FB53-897E-AE0B-D905C00C6CC5}"/>
              </a:ext>
            </a:extLst>
          </p:cNvPr>
          <p:cNvCxnSpPr>
            <a:cxnSpLocks/>
          </p:cNvCxnSpPr>
          <p:nvPr/>
        </p:nvCxnSpPr>
        <p:spPr>
          <a:xfrm>
            <a:off x="5532289" y="770350"/>
            <a:ext cx="44382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a freccia 59">
            <a:extLst>
              <a:ext uri="{FF2B5EF4-FFF2-40B4-BE49-F238E27FC236}">
                <a16:creationId xmlns:a16="http://schemas.microsoft.com/office/drawing/2014/main" id="{C8AFD238-7A90-52F9-AEB1-2AA2A4F7DAD4}"/>
              </a:ext>
            </a:extLst>
          </p:cNvPr>
          <p:cNvCxnSpPr>
            <a:cxnSpLocks/>
          </p:cNvCxnSpPr>
          <p:nvPr/>
        </p:nvCxnSpPr>
        <p:spPr>
          <a:xfrm flipV="1">
            <a:off x="7650530" y="431800"/>
            <a:ext cx="0" cy="321675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35B1483A-664D-3EB0-98C6-6402EE2C45DE}"/>
              </a:ext>
            </a:extLst>
          </p:cNvPr>
          <p:cNvSpPr txBox="1"/>
          <p:nvPr/>
        </p:nvSpPr>
        <p:spPr>
          <a:xfrm>
            <a:off x="5423715" y="109941"/>
            <a:ext cx="445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Istruzioni  e scheda dei risultati all’interno</a:t>
            </a:r>
          </a:p>
        </p:txBody>
      </p:sp>
    </p:spTree>
    <p:extLst>
      <p:ext uri="{BB962C8B-B14F-4D97-AF65-F5344CB8AC3E}">
        <p14:creationId xmlns:p14="http://schemas.microsoft.com/office/powerpoint/2010/main" val="44950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Content Placeholder 4" descr="A diagram of a chemical reaction&#10;&#10;AI-generated content may be incorrect.">
            <a:extLst>
              <a:ext uri="{FF2B5EF4-FFF2-40B4-BE49-F238E27FC236}">
                <a16:creationId xmlns:a16="http://schemas.microsoft.com/office/drawing/2014/main" id="{08458B09-9B38-0D8B-FFD9-7AB9D13CB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4018" y="162415"/>
            <a:ext cx="4874148" cy="653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44B8AB-6248-0BC6-F736-5D1A96EB5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2" y="162415"/>
            <a:ext cx="5094794" cy="6533169"/>
          </a:xfrm>
          <a:prstGeom prst="snip2DiagRect">
            <a:avLst>
              <a:gd name="adj1" fmla="val 0"/>
              <a:gd name="adj2" fmla="val 16667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36A96-652D-0ED8-365D-9264902B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10" y="2155370"/>
            <a:ext cx="3499104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Passaggio 1</a:t>
            </a:r>
            <a:b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</a:br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P</a:t>
            </a:r>
            <a: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reparazione dell’acqua di mare standard, SSW</a:t>
            </a:r>
            <a:b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</a:br>
            <a:b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</a:br>
            <a: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K&amp;V</a:t>
            </a:r>
            <a:b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</a:br>
            <a:b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</a:br>
            <a:r>
              <a:rPr lang="it-IT" sz="3600" kern="12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martedì 2/12/2025</a:t>
            </a:r>
          </a:p>
        </p:txBody>
      </p:sp>
    </p:spTree>
    <p:extLst>
      <p:ext uri="{BB962C8B-B14F-4D97-AF65-F5344CB8AC3E}">
        <p14:creationId xmlns:p14="http://schemas.microsoft.com/office/powerpoint/2010/main" val="384740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54A92-29E2-61E1-24CA-6EFB1EDC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B7F69253-ECDC-523D-3714-65539FCAC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63033-B132-3CCF-B270-F672221D8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933759" y="0"/>
            <a:ext cx="5794188" cy="669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B20FE-19DA-0DDA-07B4-068DF90B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Passaggio 2: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90A08DD-66B7-F909-E81C-BE52DD4EA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7" y="94073"/>
            <a:ext cx="5058382" cy="6533169"/>
          </a:xfrm>
          <a:prstGeom prst="snip2DiagRect">
            <a:avLst>
              <a:gd name="adj1" fmla="val 0"/>
              <a:gd name="adj2" fmla="val 16667"/>
            </a:avLst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CC38F42-69ED-58B6-A63F-76CBBB41B3DA}"/>
              </a:ext>
            </a:extLst>
          </p:cNvPr>
          <p:cNvSpPr txBox="1">
            <a:spLocks/>
          </p:cNvSpPr>
          <p:nvPr/>
        </p:nvSpPr>
        <p:spPr>
          <a:xfrm>
            <a:off x="792307" y="0"/>
            <a:ext cx="4908612" cy="62936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Passaggio 2 </a:t>
            </a:r>
            <a:endParaRPr lang="it-IT" sz="36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  <a:sym typeface="Wingdings" pitchFamily="2" charset="2"/>
            </a:endParaRP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Schiusa delle cisti</a:t>
            </a: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e preparazione delle soluzioni da testare:</a:t>
            </a:r>
          </a:p>
          <a:p>
            <a:pPr algn="ctr"/>
            <a:endParaRPr lang="it-IT" sz="36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K&amp;V</a:t>
            </a: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2/12/2025:</a:t>
            </a: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30 h prima del test</a:t>
            </a:r>
          </a:p>
          <a:p>
            <a:pPr marL="571500" indent="-571500">
              <a:buFontTx/>
              <a:buChar char="-"/>
            </a:pPr>
            <a:endParaRPr lang="it-IT" sz="2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571500" indent="-571500">
              <a:buFontTx/>
              <a:buChar char="-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Inizio della schiusa: dalle 18 alle 20 h</a:t>
            </a:r>
          </a:p>
          <a:p>
            <a:endParaRPr lang="it-IT" sz="2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571500" indent="-571500">
              <a:buFontTx/>
              <a:buChar char="-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SSW a T °C ambiente 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3B29DA-938B-0301-3313-8A946CC4C3B7}"/>
              </a:ext>
            </a:extLst>
          </p:cNvPr>
          <p:cNvSpPr txBox="1"/>
          <p:nvPr/>
        </p:nvSpPr>
        <p:spPr>
          <a:xfrm>
            <a:off x="11036987" y="2871562"/>
            <a:ext cx="29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2F92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AFB7F4-0C20-E7E0-C384-8476743D21C5}"/>
              </a:ext>
            </a:extLst>
          </p:cNvPr>
          <p:cNvSpPr txBox="1"/>
          <p:nvPr/>
        </p:nvSpPr>
        <p:spPr>
          <a:xfrm>
            <a:off x="7569887" y="1389353"/>
            <a:ext cx="29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2F92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9F059F0-16D7-AA28-ECFC-D1AADD9515BE}"/>
              </a:ext>
            </a:extLst>
          </p:cNvPr>
          <p:cNvSpPr txBox="1"/>
          <p:nvPr/>
        </p:nvSpPr>
        <p:spPr>
          <a:xfrm>
            <a:off x="7278474" y="6122762"/>
            <a:ext cx="29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2F92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475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C3AFF-3588-499C-17A1-93B5C83C2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3A6293E9-E26F-8378-3830-CFBD12A0F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A0DC3-9BC5-0C19-F442-FD5A4ECE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Passaggio 2: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6A73BFA-030B-4C22-3774-D11BF9536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8" y="162415"/>
            <a:ext cx="11586181" cy="6533169"/>
          </a:xfrm>
          <a:prstGeom prst="snip2DiagRect">
            <a:avLst>
              <a:gd name="adj1" fmla="val 0"/>
              <a:gd name="adj2" fmla="val 16667"/>
            </a:avLst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E8CA524-51FD-14A9-10D7-A2480D18B1D1}"/>
              </a:ext>
            </a:extLst>
          </p:cNvPr>
          <p:cNvSpPr txBox="1">
            <a:spLocks/>
          </p:cNvSpPr>
          <p:nvPr/>
        </p:nvSpPr>
        <p:spPr>
          <a:xfrm>
            <a:off x="3139044" y="564359"/>
            <a:ext cx="5913912" cy="61312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500" b="1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Preparazione delle matrici da testare 2/12/2025 (K&amp;V): </a:t>
            </a:r>
          </a:p>
          <a:p>
            <a:pPr algn="ctr"/>
            <a:endParaRPr lang="it-IT" sz="2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Standard Sea Water (SSW) o Controllo negativo (C-)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Porto (Urban) (da filtrare)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AMP (da filtrare)</a:t>
            </a:r>
          </a:p>
          <a:p>
            <a:pPr marL="457200" indent="-457200">
              <a:buFont typeface="+mj-lt"/>
              <a:buAutoNum type="arabicPeriod"/>
            </a:pPr>
            <a:endParaRPr lang="it-IT" sz="2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SSW + NH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</a:t>
            </a:r>
            <a:r>
              <a:rPr lang="it-IT" sz="25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(2 mg/L)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SSW + NH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</a:t>
            </a:r>
            <a:r>
              <a:rPr lang="it-IT" sz="25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(650 mg/L)</a:t>
            </a:r>
            <a:endParaRPr lang="it-IT" sz="2500" baseline="300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it-IT" sz="2500" baseline="300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Porto + NH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</a:t>
            </a:r>
            <a:r>
              <a:rPr lang="it-IT" sz="25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(2 mg/L)</a:t>
            </a:r>
            <a:endParaRPr lang="it-IT" sz="2500" baseline="300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Porto + NH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</a:t>
            </a:r>
            <a:r>
              <a:rPr lang="it-IT" sz="25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(650 mg/L)</a:t>
            </a:r>
            <a:endParaRPr lang="it-IT" sz="2500" baseline="300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it-IT" sz="2500" baseline="300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AMP + NH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</a:t>
            </a:r>
            <a:r>
              <a:rPr lang="it-IT" sz="25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(2 mg/L)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AMP + NH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4</a:t>
            </a:r>
            <a:r>
              <a:rPr lang="it-IT" sz="2500" baseline="30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+ 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(650 mg/L)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H</a:t>
            </a:r>
            <a:r>
              <a:rPr lang="it-IT" sz="2500" baseline="-250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2</a:t>
            </a:r>
            <a:r>
              <a:rPr lang="it-IT" sz="25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 Deionizzata (Controllo positivo/ C+)</a:t>
            </a:r>
          </a:p>
          <a:p>
            <a:pPr marL="457200" indent="-457200">
              <a:buFont typeface="+mj-lt"/>
              <a:buAutoNum type="arabicPeriod"/>
            </a:pPr>
            <a:endParaRPr lang="it-IT" sz="2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marL="457200" indent="-457200">
              <a:buFont typeface="+mj-lt"/>
              <a:buAutoNum type="arabicPeriod"/>
            </a:pPr>
            <a:endParaRPr lang="it-IT" sz="2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r>
              <a:rPr lang="it-IT" sz="2500" u="sng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NB: Rilevare pH e salinità!  </a:t>
            </a:r>
          </a:p>
          <a:p>
            <a:pPr marL="342900" indent="-342900" algn="ctr">
              <a:buFontTx/>
              <a:buChar char="-"/>
            </a:pPr>
            <a:endParaRPr lang="it-IT" sz="25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94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B1E5D6-66C1-F0D2-6DA7-61301A47B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CBDACBF2-B817-C169-CEC0-2B65CA9D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44708-113D-9FFF-6B1B-C8165C19A388}"/>
              </a:ext>
            </a:extLst>
          </p:cNvPr>
          <p:cNvSpPr txBox="1"/>
          <p:nvPr/>
        </p:nvSpPr>
        <p:spPr>
          <a:xfrm>
            <a:off x="5816702" y="575205"/>
            <a:ext cx="5479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Caricare i pozzetti con il mezzo da testare</a:t>
            </a:r>
          </a:p>
        </p:txBody>
      </p:sp>
      <p:pic>
        <p:nvPicPr>
          <p:cNvPr id="7" name="Picture 6" descr="A white circle with black numbers&#10;&#10;AI-generated content may be incorrect.">
            <a:extLst>
              <a:ext uri="{FF2B5EF4-FFF2-40B4-BE49-F238E27FC236}">
                <a16:creationId xmlns:a16="http://schemas.microsoft.com/office/drawing/2014/main" id="{283DBBA0-9244-0FF7-B070-551282EC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59" t="9044"/>
          <a:stretch>
            <a:fillRect/>
          </a:stretch>
        </p:blipFill>
        <p:spPr>
          <a:xfrm>
            <a:off x="6585066" y="2353563"/>
            <a:ext cx="3986512" cy="2773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9B4CA9-F674-042C-326B-F6272B45FC45}"/>
              </a:ext>
            </a:extLst>
          </p:cNvPr>
          <p:cNvSpPr txBox="1"/>
          <p:nvPr/>
        </p:nvSpPr>
        <p:spPr>
          <a:xfrm>
            <a:off x="6485680" y="1611494"/>
            <a:ext cx="3608617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C- (SSW) – 1mL per ogni pozzetto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9E4A3-9717-BFF4-F76A-B2F62B5C0FB6}"/>
              </a:ext>
            </a:extLst>
          </p:cNvPr>
          <p:cNvSpPr txBox="1"/>
          <p:nvPr/>
        </p:nvSpPr>
        <p:spPr>
          <a:xfrm>
            <a:off x="6585066" y="5632924"/>
            <a:ext cx="44392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Wandohope" panose="02030603000000000000" pitchFamily="18" charset="-128"/>
                <a:ea typeface="Wandohope" panose="02030603000000000000" pitchFamily="18" charset="-128"/>
              </a:rPr>
              <a:t>Mezzo da testare – 1 mL per ogni pozzetto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3971C9-489E-80D7-0099-25C85EC154A4}"/>
              </a:ext>
            </a:extLst>
          </p:cNvPr>
          <p:cNvSpPr/>
          <p:nvPr/>
        </p:nvSpPr>
        <p:spPr>
          <a:xfrm>
            <a:off x="6859937" y="2636713"/>
            <a:ext cx="345483" cy="3747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F1BD2E-5277-3B57-22A4-50AB63A77B42}"/>
              </a:ext>
            </a:extLst>
          </p:cNvPr>
          <p:cNvSpPr/>
          <p:nvPr/>
        </p:nvSpPr>
        <p:spPr>
          <a:xfrm>
            <a:off x="6849154" y="3253975"/>
            <a:ext cx="345483" cy="3747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1ADDCD-894C-0F0B-2C16-A11190FAF6E7}"/>
              </a:ext>
            </a:extLst>
          </p:cNvPr>
          <p:cNvSpPr/>
          <p:nvPr/>
        </p:nvSpPr>
        <p:spPr>
          <a:xfrm>
            <a:off x="6859937" y="3828941"/>
            <a:ext cx="345483" cy="3747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C0FC9E-C072-182F-7F5C-1FC58D39BA9D}"/>
              </a:ext>
            </a:extLst>
          </p:cNvPr>
          <p:cNvSpPr/>
          <p:nvPr/>
        </p:nvSpPr>
        <p:spPr>
          <a:xfrm>
            <a:off x="6859937" y="4446203"/>
            <a:ext cx="345483" cy="3747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E8AAFAC-1FBD-786D-2697-9EFB9A6CDC72}"/>
              </a:ext>
            </a:extLst>
          </p:cNvPr>
          <p:cNvSpPr/>
          <p:nvPr/>
        </p:nvSpPr>
        <p:spPr>
          <a:xfrm>
            <a:off x="7456028" y="3825403"/>
            <a:ext cx="345483" cy="3747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34EB3-65EB-E4BE-13BD-8D265333EB1B}"/>
              </a:ext>
            </a:extLst>
          </p:cNvPr>
          <p:cNvSpPr/>
          <p:nvPr/>
        </p:nvSpPr>
        <p:spPr>
          <a:xfrm>
            <a:off x="7456029" y="3247681"/>
            <a:ext cx="345483" cy="3747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88CC62-D933-9013-8264-E297B2D25E02}"/>
              </a:ext>
            </a:extLst>
          </p:cNvPr>
          <p:cNvSpPr/>
          <p:nvPr/>
        </p:nvSpPr>
        <p:spPr>
          <a:xfrm>
            <a:off x="7455878" y="4446203"/>
            <a:ext cx="345483" cy="3747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E05AB6-70AE-B725-BF9F-115D2A6A524F}"/>
              </a:ext>
            </a:extLst>
          </p:cNvPr>
          <p:cNvSpPr/>
          <p:nvPr/>
        </p:nvSpPr>
        <p:spPr>
          <a:xfrm>
            <a:off x="7456030" y="2632234"/>
            <a:ext cx="345483" cy="3747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BE981-B2D5-0993-CD00-63F8448B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Passaggio 3: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9D51B92-1678-C353-BA1A-A86CABE9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22" y="162415"/>
            <a:ext cx="5058382" cy="6533169"/>
          </a:xfrm>
          <a:prstGeom prst="snip2DiagRect">
            <a:avLst>
              <a:gd name="adj1" fmla="val 0"/>
              <a:gd name="adj2" fmla="val 16667"/>
            </a:avLst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E49C09-0BEA-7EE2-2782-BD655B9EF2AC}"/>
              </a:ext>
            </a:extLst>
          </p:cNvPr>
          <p:cNvSpPr txBox="1">
            <a:spLocks/>
          </p:cNvSpPr>
          <p:nvPr/>
        </p:nvSpPr>
        <p:spPr>
          <a:xfrm>
            <a:off x="810822" y="678582"/>
            <a:ext cx="4908612" cy="62936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Passaggio 3 </a:t>
            </a:r>
            <a:endParaRPr lang="it-IT" sz="36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  <a:sym typeface="Wingdings" pitchFamily="2" charset="2"/>
            </a:endParaRP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Allestimento del test e incubazione:</a:t>
            </a:r>
          </a:p>
          <a:p>
            <a:pPr algn="ctr"/>
            <a:endParaRPr lang="it-IT" sz="3600" dirty="0">
              <a:solidFill>
                <a:srgbClr val="FFFFFF"/>
              </a:solidFill>
              <a:latin typeface="Wandohope" panose="02030603000000000000" pitchFamily="18" charset="-128"/>
              <a:ea typeface="Wandohope" panose="02030603000000000000" pitchFamily="18" charset="-128"/>
            </a:endParaRP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1° Giornata di laboratorio</a:t>
            </a: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3/12/2025</a:t>
            </a: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(16:00 – 19:00):</a:t>
            </a:r>
          </a:p>
          <a:p>
            <a:pPr algn="ctr"/>
            <a:r>
              <a:rPr lang="it-IT" sz="3600" dirty="0">
                <a:solidFill>
                  <a:srgbClr val="FFFFFF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 </a:t>
            </a:r>
          </a:p>
        </p:txBody>
      </p:sp>
      <p:cxnSp>
        <p:nvCxnSpPr>
          <p:cNvPr id="14" name="Connettore diritto a freccia 13">
            <a:extLst>
              <a:ext uri="{FF2B5EF4-FFF2-40B4-BE49-F238E27FC236}">
                <a16:creationId xmlns:a16="http://schemas.microsoft.com/office/drawing/2014/main" id="{6C5489E5-FD0B-208F-AD07-1734C13580CC}"/>
              </a:ext>
            </a:extLst>
          </p:cNvPr>
          <p:cNvCxnSpPr>
            <a:cxnSpLocks/>
          </p:cNvCxnSpPr>
          <p:nvPr/>
        </p:nvCxnSpPr>
        <p:spPr>
          <a:xfrm>
            <a:off x="7628619" y="4907769"/>
            <a:ext cx="0" cy="700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nettore diritto a freccia 21">
            <a:extLst>
              <a:ext uri="{FF2B5EF4-FFF2-40B4-BE49-F238E27FC236}">
                <a16:creationId xmlns:a16="http://schemas.microsoft.com/office/drawing/2014/main" id="{10C8045E-486C-2C1C-82BE-E1974BB32107}"/>
              </a:ext>
            </a:extLst>
          </p:cNvPr>
          <p:cNvCxnSpPr/>
          <p:nvPr/>
        </p:nvCxnSpPr>
        <p:spPr>
          <a:xfrm flipV="1">
            <a:off x="7021895" y="2004988"/>
            <a:ext cx="0" cy="518756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995</Words>
  <Application>Microsoft Macintosh PowerPoint</Application>
  <PresentationFormat>Widescreen</PresentationFormat>
  <Paragraphs>216</Paragraphs>
  <Slides>20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Wandohope</vt:lpstr>
      <vt:lpstr>Aptos</vt:lpstr>
      <vt:lpstr>Aptos Display</vt:lpstr>
      <vt:lpstr>Arial</vt:lpstr>
      <vt:lpstr>Courier New</vt:lpstr>
      <vt:lpstr>Wingdings</vt:lpstr>
      <vt:lpstr>Office Theme</vt:lpstr>
      <vt:lpstr>Laboratorio di Ecotossicologia 2025</vt:lpstr>
      <vt:lpstr>L’organismo modello:</vt:lpstr>
      <vt:lpstr>Presentazione standard di PowerPoint</vt:lpstr>
      <vt:lpstr>Matrice/sostanza da testare</vt:lpstr>
      <vt:lpstr>Il kit:  cosa c’è dentro? Tutto il necessario! </vt:lpstr>
      <vt:lpstr>Passaggio 1 Preparazione dell’acqua di mare standard, SSW  K&amp;V  martedì 2/12/2025</vt:lpstr>
      <vt:lpstr>Passaggio 2:</vt:lpstr>
      <vt:lpstr>Passaggio 2:</vt:lpstr>
      <vt:lpstr>Passaggio 3:</vt:lpstr>
      <vt:lpstr>Set-up sperimentale:</vt:lpstr>
      <vt:lpstr>Passaggio 4: </vt:lpstr>
      <vt:lpstr>Presentazione standard di PowerPoint</vt:lpstr>
      <vt:lpstr>Passaggio 3:</vt:lpstr>
      <vt:lpstr>Passaggio 3:</vt:lpstr>
      <vt:lpstr>Passaggio 3:</vt:lpstr>
      <vt:lpstr>Remind:</vt:lpstr>
      <vt:lpstr>Mercoledì 3 dicembre</vt:lpstr>
      <vt:lpstr>Giovedì 4 dicembre</vt:lpstr>
      <vt:lpstr>Mercoledì 10 dicembre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Verdiana Vellani</dc:creator>
  <cp:lastModifiedBy>JECO</cp:lastModifiedBy>
  <cp:revision>40</cp:revision>
  <dcterms:created xsi:type="dcterms:W3CDTF">2025-10-30T11:20:31Z</dcterms:created>
  <dcterms:modified xsi:type="dcterms:W3CDTF">2025-12-05T09:48:16Z</dcterms:modified>
</cp:coreProperties>
</file>