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4" r:id="rId5"/>
    <p:sldId id="287" r:id="rId6"/>
    <p:sldId id="267" r:id="rId7"/>
    <p:sldId id="387" r:id="rId8"/>
    <p:sldId id="312" r:id="rId9"/>
    <p:sldId id="268" r:id="rId10"/>
    <p:sldId id="370" r:id="rId11"/>
    <p:sldId id="269" r:id="rId12"/>
    <p:sldId id="270" r:id="rId13"/>
    <p:sldId id="271" r:id="rId14"/>
    <p:sldId id="381" r:id="rId15"/>
    <p:sldId id="274" r:id="rId16"/>
    <p:sldId id="275" r:id="rId17"/>
    <p:sldId id="276" r:id="rId18"/>
    <p:sldId id="277" r:id="rId19"/>
    <p:sldId id="278" r:id="rId20"/>
    <p:sldId id="383" r:id="rId21"/>
    <p:sldId id="384" r:id="rId22"/>
    <p:sldId id="295" r:id="rId23"/>
    <p:sldId id="286" r:id="rId24"/>
    <p:sldId id="288" r:id="rId25"/>
    <p:sldId id="289" r:id="rId26"/>
    <p:sldId id="292" r:id="rId27"/>
    <p:sldId id="343" r:id="rId28"/>
    <p:sldId id="296" r:id="rId29"/>
    <p:sldId id="298" r:id="rId30"/>
    <p:sldId id="300" r:id="rId31"/>
    <p:sldId id="368" r:id="rId32"/>
    <p:sldId id="302" r:id="rId33"/>
    <p:sldId id="372" r:id="rId34"/>
    <p:sldId id="374" r:id="rId35"/>
    <p:sldId id="377" r:id="rId36"/>
    <p:sldId id="378" r:id="rId37"/>
    <p:sldId id="379" r:id="rId38"/>
    <p:sldId id="347" r:id="rId39"/>
    <p:sldId id="348" r:id="rId40"/>
    <p:sldId id="349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PINI GIACOMO" initials="GF" lastIdx="2" clrIdx="0">
    <p:extLst>
      <p:ext uri="{19B8F6BF-5375-455C-9EA6-DF929625EA0E}">
        <p15:presenceInfo xmlns:p15="http://schemas.microsoft.com/office/powerpoint/2012/main" userId="S::30968@ds.units.it::9af8dca9-efa0-4d8c-bbd3-8dffdb267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67" d="100"/>
          <a:sy n="67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5122-EC3E-413D-B0AD-1F3AD4AE19D2}" type="datetimeFigureOut">
              <a:rPr lang="it-IT" smtClean="0"/>
              <a:t>07/12/2025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B5A01-D022-49D7-AE6F-EF7DA45B79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Adesso interazione con gli spin nucleari vicini, non più con gli elettroni dei legami.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32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14 lezioni, 27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48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Angolo diedro:  porzione di spazio compresa tra due semipiani aventi per origine la stessa retta.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44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30C3D-AA68-40CF-8C81-FBA5769D29B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80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HA </a:t>
            </a:r>
            <a:r>
              <a:rPr lang="it-IT" dirty="0" err="1"/>
              <a:t>ha</a:t>
            </a:r>
            <a:r>
              <a:rPr lang="it-IT" dirty="0"/>
              <a:t> la stessa costante di accoppiamento con i due HX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30C3D-AA68-40CF-8C81-FBA5769D29B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06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83C4-F8CA-4D6D-8050-B66C1418692A}" type="datetime1">
              <a:rPr lang="it-IT" smtClean="0"/>
              <a:t>07/12/2025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03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8F4F-348F-4814-BB3C-840DB30A7253}" type="datetime1">
              <a:rPr lang="it-IT" smtClean="0"/>
              <a:t>07/12/2025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0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8D99-1ACE-48DD-8E4F-F24BB8538936}" type="datetime1">
              <a:rPr lang="it-IT" smtClean="0"/>
              <a:t>07/12/2025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4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A64F-06BD-4D7A-A90E-BAD23E3631AC}" type="datetime1">
              <a:rPr lang="it-IT" smtClean="0"/>
              <a:t>07/12/2025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2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2D19-7261-42AE-902C-236E6553803E}" type="datetime1">
              <a:rPr lang="it-IT" smtClean="0"/>
              <a:t>07/12/2025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96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D78-024C-409D-8ABA-91B613E58EBA}" type="datetime1">
              <a:rPr lang="it-IT" smtClean="0"/>
              <a:t>07/12/2025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98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66B-6198-42C7-9E37-0534BD78C5EE}" type="datetime1">
              <a:rPr lang="it-IT" smtClean="0"/>
              <a:t>07/12/2025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1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CF7E-C561-4086-8DF4-3B62AB3491C1}" type="datetime1">
              <a:rPr lang="it-IT" smtClean="0"/>
              <a:t>07/12/2025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0C80-EB2D-4177-98D1-16E7D4C161E2}" type="datetime1">
              <a:rPr lang="it-IT" smtClean="0"/>
              <a:t>07/12/2025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5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B8A2-975E-49CF-8027-8AC4B9E3C988}" type="datetime1">
              <a:rPr lang="it-IT" smtClean="0"/>
              <a:t>07/12/2025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63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92F1-05EA-492D-88F8-931FCBA6A607}" type="datetime1">
              <a:rPr lang="it-IT" smtClean="0"/>
              <a:t>07/12/2025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91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BFF8-5380-4F8A-9F66-C1AC153C3C79}" type="datetime1">
              <a:rPr lang="it-IT" smtClean="0"/>
              <a:t>07/12/2025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A43C-2500-4DAD-A0ED-AF4F46F695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0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28650" y="2598585"/>
            <a:ext cx="78867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600" b="1" dirty="0">
                <a:latin typeface="+mn-lt"/>
              </a:rPr>
              <a:t>Molteplicità dei Segnali nello Spettro 1H-NMR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2FC11-DB81-9AAD-1DB3-360CA69E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7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433" y="104082"/>
            <a:ext cx="7886700" cy="5577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latin typeface="+mn-lt"/>
              </a:rPr>
              <a:t>Sistemi di spin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40672"/>
            <a:ext cx="9144000" cy="27005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5800" dirty="0"/>
              <a:t>Un </a:t>
            </a:r>
            <a:r>
              <a:rPr lang="it-IT" sz="5800" b="1" dirty="0">
                <a:solidFill>
                  <a:srgbClr val="FF0000"/>
                </a:solidFill>
              </a:rPr>
              <a:t>sistema di spin </a:t>
            </a:r>
            <a:r>
              <a:rPr lang="it-IT" sz="5800" dirty="0"/>
              <a:t>è un gruppo di protoni (nuclei) che accoppia tra di loro. </a:t>
            </a:r>
          </a:p>
          <a:p>
            <a:pPr algn="just"/>
            <a:r>
              <a:rPr lang="it-IT" sz="5800" dirty="0"/>
              <a:t>Per esempio nell’</a:t>
            </a:r>
            <a:r>
              <a:rPr lang="it-IT" sz="5800" dirty="0" err="1"/>
              <a:t>isopropil</a:t>
            </a:r>
            <a:r>
              <a:rPr lang="it-IT" sz="5800" dirty="0"/>
              <a:t> </a:t>
            </a:r>
            <a:r>
              <a:rPr lang="it-IT" sz="5800" dirty="0" err="1"/>
              <a:t>propanoato</a:t>
            </a:r>
            <a:r>
              <a:rPr lang="it-IT" sz="5800" dirty="0"/>
              <a:t> troviamo </a:t>
            </a:r>
            <a:r>
              <a:rPr lang="it-IT" sz="5800" dirty="0">
                <a:solidFill>
                  <a:srgbClr val="FF0000"/>
                </a:solidFill>
              </a:rPr>
              <a:t>due sistemi di spin separati </a:t>
            </a:r>
          </a:p>
          <a:p>
            <a:pPr algn="just"/>
            <a:r>
              <a:rPr lang="it-IT" sz="5800" dirty="0"/>
              <a:t>Il gruppo estereo (-OCO-) impedisce l’accoppiamento delle due parti della molecola.</a:t>
            </a:r>
          </a:p>
          <a:p>
            <a:pPr marL="0" indent="0" algn="just">
              <a:buNone/>
            </a:pP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40222" b="30951"/>
          <a:stretch/>
        </p:blipFill>
        <p:spPr>
          <a:xfrm>
            <a:off x="2153978" y="4091996"/>
            <a:ext cx="3939709" cy="14155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35744" y="5138186"/>
            <a:ext cx="175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Sistema di 5 spin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69584" y="5138186"/>
            <a:ext cx="175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Sistema di 7 spin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6C02D-4434-023B-11D3-7C04EBB0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6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72269" y="108474"/>
            <a:ext cx="655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Equivalenza chimica e magnetica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4873C7E-9B7E-40C7-B71A-A0108FDD8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364043"/>
              </p:ext>
            </p:extLst>
          </p:nvPr>
        </p:nvGraphicFramePr>
        <p:xfrm>
          <a:off x="1724380" y="3846024"/>
          <a:ext cx="498951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65060" imgH="2067478" progId="ChemDraw.Document.6.0">
                  <p:embed/>
                </p:oleObj>
              </mc:Choice>
              <mc:Fallback>
                <p:oleObj name="CS ChemDraw Drawing" r:id="rId2" imgW="3965060" imgH="2067478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4873C7E-9B7E-40C7-B71A-A0108FDD8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4380" y="3846024"/>
                        <a:ext cx="4989512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4DE062-BCEF-467A-B40E-023423929C71}"/>
              </a:ext>
            </a:extLst>
          </p:cNvPr>
          <p:cNvSpPr txBox="1"/>
          <p:nvPr/>
        </p:nvSpPr>
        <p:spPr>
          <a:xfrm>
            <a:off x="2865304" y="3453819"/>
            <a:ext cx="270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Equivalenza</a:t>
            </a:r>
            <a:r>
              <a:rPr lang="en-US" b="1" dirty="0"/>
              <a:t> per </a:t>
            </a:r>
            <a:r>
              <a:rPr lang="en-US" b="1" dirty="0" err="1"/>
              <a:t>simmetria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552EA7-D4B5-4474-A2EC-6923707319FB}"/>
              </a:ext>
            </a:extLst>
          </p:cNvPr>
          <p:cNvSpPr txBox="1"/>
          <p:nvPr/>
        </p:nvSpPr>
        <p:spPr>
          <a:xfrm>
            <a:off x="0" y="703653"/>
            <a:ext cx="9022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pPr marL="342900" indent="-342900" algn="ctr">
              <a:buAutoNum type="arabicPeriod"/>
            </a:pPr>
            <a:r>
              <a:rPr lang="it-IT" b="1" dirty="0"/>
              <a:t>EQUIVALENZA CHIMICA</a:t>
            </a:r>
            <a:r>
              <a:rPr lang="it-IT" dirty="0"/>
              <a:t>: </a:t>
            </a:r>
          </a:p>
          <a:p>
            <a:r>
              <a:rPr lang="it-IT" dirty="0"/>
              <a:t>      </a:t>
            </a:r>
            <a:r>
              <a:rPr lang="it-IT" b="1" dirty="0"/>
              <a:t>Due protoni  H</a:t>
            </a:r>
            <a:r>
              <a:rPr lang="it-IT" b="1" baseline="-25000" dirty="0"/>
              <a:t>A</a:t>
            </a:r>
            <a:r>
              <a:rPr lang="it-IT" b="1" dirty="0"/>
              <a:t> e H</a:t>
            </a:r>
            <a:r>
              <a:rPr lang="it-IT" b="1" baseline="-25000" dirty="0"/>
              <a:t>A’ </a:t>
            </a:r>
            <a:r>
              <a:rPr lang="it-IT" b="1" dirty="0"/>
              <a:t>sono chimicamente equivalenti quando sono scambiabili attraverso</a:t>
            </a:r>
          </a:p>
          <a:p>
            <a:r>
              <a:rPr lang="it-IT" b="1" dirty="0"/>
              <a:t>      operazioni di simmetria o per rotazione rapida, o quando sono coincidenti</a:t>
            </a:r>
            <a:r>
              <a:rPr lang="it-IT" dirty="0"/>
              <a:t>.</a:t>
            </a:r>
            <a:endParaRPr lang="en-US" dirty="0"/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NUCLEI CHIMICAMENTE EQUIVALENTI SONO ISOCRONI  (EQUIVALENTI PER CHEMICAL SHIFT)</a:t>
            </a:r>
          </a:p>
          <a:p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970DDF-EDF2-4D59-93A3-784B3C387580}"/>
              </a:ext>
            </a:extLst>
          </p:cNvPr>
          <p:cNvSpPr txBox="1"/>
          <p:nvPr/>
        </p:nvSpPr>
        <p:spPr>
          <a:xfrm>
            <a:off x="757911" y="1996314"/>
            <a:ext cx="7628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 </a:t>
            </a:r>
            <a:r>
              <a:rPr lang="it-IT" dirty="0"/>
              <a:t>H</a:t>
            </a:r>
            <a:r>
              <a:rPr lang="it-IT" baseline="-25000" dirty="0"/>
              <a:t>A</a:t>
            </a:r>
            <a:r>
              <a:rPr lang="it-IT" dirty="0"/>
              <a:t> e H</a:t>
            </a:r>
            <a:r>
              <a:rPr lang="it-IT" baseline="-25000" dirty="0"/>
              <a:t>A’ 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chimicamente</a:t>
            </a:r>
            <a:r>
              <a:rPr lang="en-US" dirty="0"/>
              <a:t> </a:t>
            </a:r>
            <a:r>
              <a:rPr lang="en-US" dirty="0" err="1"/>
              <a:t>equivalenti</a:t>
            </a:r>
            <a:r>
              <a:rPr lang="en-US" dirty="0"/>
              <a:t> </a:t>
            </a:r>
            <a:r>
              <a:rPr lang="it-IT" dirty="0">
                <a:latin typeface="+mj-lt"/>
              </a:rPr>
              <a:t>allora </a:t>
            </a:r>
            <a:r>
              <a:rPr lang="it-IT" b="1" dirty="0">
                <a:latin typeface="+mj-lt"/>
              </a:rPr>
              <a:t>hanno lo stesso </a:t>
            </a:r>
            <a:r>
              <a:rPr lang="it-IT" b="1" dirty="0" err="1">
                <a:latin typeface="+mj-lt"/>
              </a:rPr>
              <a:t>chemical</a:t>
            </a:r>
            <a:r>
              <a:rPr lang="it-IT" b="1" dirty="0">
                <a:latin typeface="+mj-lt"/>
              </a:rPr>
              <a:t> shift </a:t>
            </a:r>
          </a:p>
          <a:p>
            <a:pPr algn="ctr"/>
            <a:r>
              <a:rPr lang="it-IT" dirty="0">
                <a:latin typeface="+mj-lt"/>
              </a:rPr>
              <a:t>nello spettro, ovvero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baseline="-25000" dirty="0" err="1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= </a:t>
            </a:r>
            <a:r>
              <a:rPr lang="it-IT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baseline="-25000" dirty="0" err="1">
                <a:solidFill>
                  <a:srgbClr val="FF0000"/>
                </a:solidFill>
              </a:rPr>
              <a:t>A</a:t>
            </a:r>
            <a:r>
              <a:rPr lang="it-IT" baseline="-25000" dirty="0">
                <a:solidFill>
                  <a:srgbClr val="FF0000"/>
                </a:solidFill>
              </a:rPr>
              <a:t>’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FEC6F-850D-CB04-159A-42E9EBB0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97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4DE062-BCEF-467A-B40E-023423929C71}"/>
              </a:ext>
            </a:extLst>
          </p:cNvPr>
          <p:cNvSpPr txBox="1"/>
          <p:nvPr/>
        </p:nvSpPr>
        <p:spPr>
          <a:xfrm>
            <a:off x="2549069" y="2714709"/>
            <a:ext cx="335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Equivalenza</a:t>
            </a:r>
            <a:r>
              <a:rPr lang="en-US" b="1" dirty="0"/>
              <a:t> per </a:t>
            </a:r>
            <a:r>
              <a:rPr lang="en-US" b="1" dirty="0" err="1"/>
              <a:t>rotazione</a:t>
            </a:r>
            <a:r>
              <a:rPr lang="en-US" b="1" dirty="0"/>
              <a:t> </a:t>
            </a:r>
            <a:r>
              <a:rPr lang="en-US" b="1" dirty="0" err="1"/>
              <a:t>rapida</a:t>
            </a:r>
            <a:r>
              <a:rPr lang="en-US" b="1" dirty="0"/>
              <a:t> </a:t>
            </a:r>
            <a:endParaRPr lang="it-IT" b="1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BA14D71-489D-4AEC-AFBE-580DB96DDAF8}"/>
              </a:ext>
            </a:extLst>
          </p:cNvPr>
          <p:cNvGrpSpPr/>
          <p:nvPr/>
        </p:nvGrpSpPr>
        <p:grpSpPr>
          <a:xfrm>
            <a:off x="491853" y="4586672"/>
            <a:ext cx="5304735" cy="1515789"/>
            <a:chOff x="613813" y="4104743"/>
            <a:chExt cx="7981494" cy="2468316"/>
          </a:xfrm>
        </p:grpSpPr>
        <p:sp>
          <p:nvSpPr>
            <p:cNvPr id="9" name="Line">
              <a:extLst>
                <a:ext uri="{FF2B5EF4-FFF2-40B4-BE49-F238E27FC236}">
                  <a16:creationId xmlns:a16="http://schemas.microsoft.com/office/drawing/2014/main" id="{2E4491D0-B832-4790-8D36-181A5A2E598D}"/>
                </a:ext>
              </a:extLst>
            </p:cNvPr>
            <p:cNvSpPr/>
            <p:nvPr/>
          </p:nvSpPr>
          <p:spPr>
            <a:xfrm flipH="1" flipV="1">
              <a:off x="3283897" y="4965375"/>
              <a:ext cx="490538" cy="131763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E793EB70-CA8C-45AA-9680-DADB9ED9FE7F}"/>
                </a:ext>
              </a:extLst>
            </p:cNvPr>
            <p:cNvSpPr/>
            <p:nvPr/>
          </p:nvSpPr>
          <p:spPr>
            <a:xfrm>
              <a:off x="930230" y="5469015"/>
              <a:ext cx="492126" cy="131763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47FDB830-EA73-4C1E-8D30-3867D61598C9}"/>
                </a:ext>
              </a:extLst>
            </p:cNvPr>
            <p:cNvSpPr/>
            <p:nvPr/>
          </p:nvSpPr>
          <p:spPr>
            <a:xfrm flipV="1">
              <a:off x="2540523" y="4731622"/>
              <a:ext cx="252413" cy="439739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0209BBBA-8B22-480D-9B7D-A5980E61A758}"/>
                </a:ext>
              </a:extLst>
            </p:cNvPr>
            <p:cNvSpPr/>
            <p:nvPr/>
          </p:nvSpPr>
          <p:spPr>
            <a:xfrm flipH="1">
              <a:off x="1923200" y="5425555"/>
              <a:ext cx="254001" cy="439739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794B1077-7933-4DAB-9420-FD5E0F176974}"/>
                </a:ext>
              </a:extLst>
            </p:cNvPr>
            <p:cNvSpPr/>
            <p:nvPr/>
          </p:nvSpPr>
          <p:spPr>
            <a:xfrm flipH="1">
              <a:off x="1322136" y="4956252"/>
              <a:ext cx="490538" cy="131763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5F629ECE-C503-4A17-B893-8A21C84735FD}"/>
                </a:ext>
              </a:extLst>
            </p:cNvPr>
            <p:cNvSpPr/>
            <p:nvPr/>
          </p:nvSpPr>
          <p:spPr>
            <a:xfrm flipV="1">
              <a:off x="2926685" y="5465055"/>
              <a:ext cx="492126" cy="131763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2D199450-1AC1-4004-B865-D09D54E62BE0}"/>
                </a:ext>
              </a:extLst>
            </p:cNvPr>
            <p:cNvSpPr/>
            <p:nvPr/>
          </p:nvSpPr>
          <p:spPr>
            <a:xfrm>
              <a:off x="2168669" y="4890770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8A252531-0511-45EB-9A49-7911C19AD1EB}"/>
                </a:ext>
              </a:extLst>
            </p:cNvPr>
            <p:cNvSpPr/>
            <p:nvPr/>
          </p:nvSpPr>
          <p:spPr>
            <a:xfrm flipV="1">
              <a:off x="2534989" y="5161433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DF6EFB48-AA82-45D3-A34C-59CFD73EBE49}"/>
                </a:ext>
              </a:extLst>
            </p:cNvPr>
            <p:cNvSpPr/>
            <p:nvPr/>
          </p:nvSpPr>
          <p:spPr>
            <a:xfrm flipV="1">
              <a:off x="3285485" y="4464920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B7451D13-BE78-4B13-B7B1-24556C35D37C}"/>
                </a:ext>
              </a:extLst>
            </p:cNvPr>
            <p:cNvSpPr/>
            <p:nvPr/>
          </p:nvSpPr>
          <p:spPr>
            <a:xfrm>
              <a:off x="2902896" y="5624566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5E065180-3DE1-4F5B-887A-8E449E4F1ADC}"/>
                </a:ext>
              </a:extLst>
            </p:cNvPr>
            <p:cNvSpPr/>
            <p:nvPr/>
          </p:nvSpPr>
          <p:spPr>
            <a:xfrm>
              <a:off x="1440900" y="5610304"/>
              <a:ext cx="1587" cy="5080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96C6F58F-729F-49DD-AA8B-A650F6F4E843}"/>
                </a:ext>
              </a:extLst>
            </p:cNvPr>
            <p:cNvSpPr/>
            <p:nvPr/>
          </p:nvSpPr>
          <p:spPr>
            <a:xfrm flipV="1">
              <a:off x="1826963" y="4439134"/>
              <a:ext cx="1588" cy="50958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2" name="Line">
              <a:extLst>
                <a:ext uri="{FF2B5EF4-FFF2-40B4-BE49-F238E27FC236}">
                  <a16:creationId xmlns:a16="http://schemas.microsoft.com/office/drawing/2014/main" id="{4BAD4515-E091-4DEF-A0E1-814CB6BCF722}"/>
                </a:ext>
              </a:extLst>
            </p:cNvPr>
            <p:cNvSpPr/>
            <p:nvPr/>
          </p:nvSpPr>
          <p:spPr>
            <a:xfrm flipH="1">
              <a:off x="1439013" y="4949903"/>
              <a:ext cx="381003" cy="6604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BAE19285-35AA-4A55-B64A-F267B5F08924}"/>
                </a:ext>
              </a:extLst>
            </p:cNvPr>
            <p:cNvSpPr/>
            <p:nvPr/>
          </p:nvSpPr>
          <p:spPr>
            <a:xfrm flipV="1">
              <a:off x="2902896" y="4952666"/>
              <a:ext cx="381001" cy="6604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D7B98BC8-DF07-4343-84F4-5360188B41C6}"/>
                </a:ext>
              </a:extLst>
            </p:cNvPr>
            <p:cNvSpPr/>
            <p:nvPr/>
          </p:nvSpPr>
          <p:spPr>
            <a:xfrm flipH="1" flipV="1">
              <a:off x="1805334" y="4959425"/>
              <a:ext cx="736602" cy="19685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B4FFE802-2D71-4193-B308-AB1BD7640C2F}"/>
                </a:ext>
              </a:extLst>
            </p:cNvPr>
            <p:cNvSpPr/>
            <p:nvPr/>
          </p:nvSpPr>
          <p:spPr>
            <a:xfrm>
              <a:off x="2175014" y="5421775"/>
              <a:ext cx="735014" cy="19685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6F879EB1-FEF3-45BB-88A5-E897FF008A11}"/>
                </a:ext>
              </a:extLst>
            </p:cNvPr>
            <p:cNvSpPr/>
            <p:nvPr/>
          </p:nvSpPr>
          <p:spPr>
            <a:xfrm flipV="1">
              <a:off x="1444373" y="5415433"/>
              <a:ext cx="736603" cy="19685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3CB29A2A-16A9-44D0-B32E-236429EB0DDC}"/>
                </a:ext>
              </a:extLst>
            </p:cNvPr>
            <p:cNvSpPr/>
            <p:nvPr/>
          </p:nvSpPr>
          <p:spPr>
            <a:xfrm flipH="1">
              <a:off x="2541936" y="4956252"/>
              <a:ext cx="735014" cy="19685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7E3F2B91-3DEE-4627-806A-013533F912B6}"/>
                </a:ext>
              </a:extLst>
            </p:cNvPr>
            <p:cNvSpPr/>
            <p:nvPr/>
          </p:nvSpPr>
          <p:spPr>
            <a:xfrm>
              <a:off x="3170099" y="4874679"/>
              <a:ext cx="175433" cy="18139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1D5EA33A-5E1C-4BD4-A2DA-0D7FB0F11EDF}"/>
                </a:ext>
              </a:extLst>
            </p:cNvPr>
            <p:cNvSpPr/>
            <p:nvPr/>
          </p:nvSpPr>
          <p:spPr>
            <a:xfrm>
              <a:off x="1347575" y="5510212"/>
              <a:ext cx="175433" cy="18139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1929A24F-2DA8-4921-9ACF-34E20B0EF603}"/>
                </a:ext>
              </a:extLst>
            </p:cNvPr>
            <p:cNvSpPr/>
            <p:nvPr/>
          </p:nvSpPr>
          <p:spPr>
            <a:xfrm flipV="1">
              <a:off x="5300351" y="4997918"/>
              <a:ext cx="490538" cy="131763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8BECC136-5F69-4726-ABBF-AC65EC0AB883}"/>
                </a:ext>
              </a:extLst>
            </p:cNvPr>
            <p:cNvSpPr/>
            <p:nvPr/>
          </p:nvSpPr>
          <p:spPr>
            <a:xfrm flipH="1">
              <a:off x="7652430" y="5501558"/>
              <a:ext cx="492126" cy="131763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C1404936-69A4-4C03-8104-3C5F02ACAB72}"/>
                </a:ext>
              </a:extLst>
            </p:cNvPr>
            <p:cNvSpPr/>
            <p:nvPr/>
          </p:nvSpPr>
          <p:spPr>
            <a:xfrm flipH="1" flipV="1">
              <a:off x="6281850" y="4764165"/>
              <a:ext cx="252413" cy="439739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6B03FEF9-B490-4F90-A16C-D01D4002425D}"/>
                </a:ext>
              </a:extLst>
            </p:cNvPr>
            <p:cNvSpPr/>
            <p:nvPr/>
          </p:nvSpPr>
          <p:spPr>
            <a:xfrm>
              <a:off x="6897585" y="5458098"/>
              <a:ext cx="254001" cy="439739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0D86CE88-686B-4B81-A424-4D52A3FBC607}"/>
                </a:ext>
              </a:extLst>
            </p:cNvPr>
            <p:cNvSpPr/>
            <p:nvPr/>
          </p:nvSpPr>
          <p:spPr>
            <a:xfrm>
              <a:off x="7262112" y="4988795"/>
              <a:ext cx="490538" cy="131763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7749499D-42C9-4C17-948E-7965E5235261}"/>
                </a:ext>
              </a:extLst>
            </p:cNvPr>
            <p:cNvSpPr/>
            <p:nvPr/>
          </p:nvSpPr>
          <p:spPr>
            <a:xfrm flipH="1" flipV="1">
              <a:off x="5655975" y="5497598"/>
              <a:ext cx="492126" cy="131763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F7B657DA-7F47-4E0F-B239-671265069522}"/>
                </a:ext>
              </a:extLst>
            </p:cNvPr>
            <p:cNvSpPr/>
            <p:nvPr/>
          </p:nvSpPr>
          <p:spPr>
            <a:xfrm flipH="1">
              <a:off x="6904529" y="4923313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A58B588C-089C-4117-8908-E04E32F8E9BF}"/>
                </a:ext>
              </a:extLst>
            </p:cNvPr>
            <p:cNvSpPr/>
            <p:nvPr/>
          </p:nvSpPr>
          <p:spPr>
            <a:xfrm flipH="1" flipV="1">
              <a:off x="6538209" y="5193976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77BA44D1-AE13-4588-8D13-47AA0B8BB6DA}"/>
                </a:ext>
              </a:extLst>
            </p:cNvPr>
            <p:cNvSpPr/>
            <p:nvPr/>
          </p:nvSpPr>
          <p:spPr>
            <a:xfrm flipH="1" flipV="1">
              <a:off x="5787713" y="4497463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9E2472D3-1E43-4544-AD38-CDBF42EC45EF}"/>
                </a:ext>
              </a:extLst>
            </p:cNvPr>
            <p:cNvSpPr/>
            <p:nvPr/>
          </p:nvSpPr>
          <p:spPr>
            <a:xfrm flipH="1">
              <a:off x="6170302" y="5657109"/>
              <a:ext cx="1588" cy="50800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0" name="Line">
              <a:extLst>
                <a:ext uri="{FF2B5EF4-FFF2-40B4-BE49-F238E27FC236}">
                  <a16:creationId xmlns:a16="http://schemas.microsoft.com/office/drawing/2014/main" id="{D1AE6B05-E94B-43E4-B496-905C8B3A3D2C}"/>
                </a:ext>
              </a:extLst>
            </p:cNvPr>
            <p:cNvSpPr/>
            <p:nvPr/>
          </p:nvSpPr>
          <p:spPr>
            <a:xfrm flipH="1">
              <a:off x="7632299" y="5642847"/>
              <a:ext cx="1587" cy="508000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7E76BED6-815B-41E0-9BBB-5D5F877EF821}"/>
                </a:ext>
              </a:extLst>
            </p:cNvPr>
            <p:cNvSpPr/>
            <p:nvPr/>
          </p:nvSpPr>
          <p:spPr>
            <a:xfrm flipH="1" flipV="1">
              <a:off x="7246235" y="4471677"/>
              <a:ext cx="1588" cy="509588"/>
            </a:xfrm>
            <a:prstGeom prst="line">
              <a:avLst/>
            </a:prstGeom>
            <a:noFill/>
            <a:ln w="381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72C55D6D-7319-40D9-9F5E-BD0BB73B04DC}"/>
                </a:ext>
              </a:extLst>
            </p:cNvPr>
            <p:cNvSpPr/>
            <p:nvPr/>
          </p:nvSpPr>
          <p:spPr>
            <a:xfrm>
              <a:off x="7254770" y="4982446"/>
              <a:ext cx="381003" cy="6604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B27A1210-9EBE-4EE1-8339-5121A1C3B012}"/>
                </a:ext>
              </a:extLst>
            </p:cNvPr>
            <p:cNvSpPr/>
            <p:nvPr/>
          </p:nvSpPr>
          <p:spPr>
            <a:xfrm flipH="1" flipV="1">
              <a:off x="5790889" y="4985209"/>
              <a:ext cx="381001" cy="6604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4" name="Line">
              <a:extLst>
                <a:ext uri="{FF2B5EF4-FFF2-40B4-BE49-F238E27FC236}">
                  <a16:creationId xmlns:a16="http://schemas.microsoft.com/office/drawing/2014/main" id="{F204BF88-9B6B-4C11-BCC1-27CF600DD34E}"/>
                </a:ext>
              </a:extLst>
            </p:cNvPr>
            <p:cNvSpPr/>
            <p:nvPr/>
          </p:nvSpPr>
          <p:spPr>
            <a:xfrm flipV="1">
              <a:off x="6532850" y="4991968"/>
              <a:ext cx="736602" cy="19685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591FF8A3-EA99-4ABE-9502-E9D43BA4DD1A}"/>
                </a:ext>
              </a:extLst>
            </p:cNvPr>
            <p:cNvSpPr/>
            <p:nvPr/>
          </p:nvSpPr>
          <p:spPr>
            <a:xfrm flipH="1">
              <a:off x="6164758" y="5454318"/>
              <a:ext cx="735014" cy="19685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3D33F2A9-8BC2-4A1B-84CD-C052F54C0833}"/>
                </a:ext>
              </a:extLst>
            </p:cNvPr>
            <p:cNvSpPr/>
            <p:nvPr/>
          </p:nvSpPr>
          <p:spPr>
            <a:xfrm flipH="1" flipV="1">
              <a:off x="6893810" y="5447976"/>
              <a:ext cx="736603" cy="19685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BD712D6A-CAB7-42F1-B09A-970673F5033C}"/>
                </a:ext>
              </a:extLst>
            </p:cNvPr>
            <p:cNvSpPr/>
            <p:nvPr/>
          </p:nvSpPr>
          <p:spPr>
            <a:xfrm>
              <a:off x="5797836" y="4988795"/>
              <a:ext cx="735014" cy="19685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200" b="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8" name="Oval 41">
              <a:extLst>
                <a:ext uri="{FF2B5EF4-FFF2-40B4-BE49-F238E27FC236}">
                  <a16:creationId xmlns:a16="http://schemas.microsoft.com/office/drawing/2014/main" id="{A537653A-D49C-47BB-BF8C-51286C51AC82}"/>
                </a:ext>
              </a:extLst>
            </p:cNvPr>
            <p:cNvSpPr/>
            <p:nvPr/>
          </p:nvSpPr>
          <p:spPr>
            <a:xfrm flipH="1">
              <a:off x="5747685" y="4949052"/>
              <a:ext cx="194046" cy="17150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Oval 42">
              <a:extLst>
                <a:ext uri="{FF2B5EF4-FFF2-40B4-BE49-F238E27FC236}">
                  <a16:creationId xmlns:a16="http://schemas.microsoft.com/office/drawing/2014/main" id="{44F9F067-95B4-4CC8-87BD-5186BE33B316}"/>
                </a:ext>
              </a:extLst>
            </p:cNvPr>
            <p:cNvSpPr/>
            <p:nvPr/>
          </p:nvSpPr>
          <p:spPr>
            <a:xfrm flipH="1">
              <a:off x="7553231" y="5544421"/>
              <a:ext cx="185725" cy="19685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50" name="Straight Arrow Connector 45">
              <a:extLst>
                <a:ext uri="{FF2B5EF4-FFF2-40B4-BE49-F238E27FC236}">
                  <a16:creationId xmlns:a16="http://schemas.microsoft.com/office/drawing/2014/main" id="{2F635C97-9387-4261-A258-1A4D90B58013}"/>
                </a:ext>
              </a:extLst>
            </p:cNvPr>
            <p:cNvCxnSpPr/>
            <p:nvPr/>
          </p:nvCxnSpPr>
          <p:spPr>
            <a:xfrm>
              <a:off x="4205277" y="5203904"/>
              <a:ext cx="6642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6">
              <a:extLst>
                <a:ext uri="{FF2B5EF4-FFF2-40B4-BE49-F238E27FC236}">
                  <a16:creationId xmlns:a16="http://schemas.microsoft.com/office/drawing/2014/main" id="{C15FE955-CEE6-4EEA-8F6B-056702DA1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5276" y="5295919"/>
              <a:ext cx="6642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2">
              <a:extLst>
                <a:ext uri="{FF2B5EF4-FFF2-40B4-BE49-F238E27FC236}">
                  <a16:creationId xmlns:a16="http://schemas.microsoft.com/office/drawing/2014/main" id="{A8EF32F5-0C91-466F-B5BE-5B896F94032A}"/>
                </a:ext>
              </a:extLst>
            </p:cNvPr>
            <p:cNvSpPr txBox="1"/>
            <p:nvPr/>
          </p:nvSpPr>
          <p:spPr>
            <a:xfrm>
              <a:off x="3119429" y="4111307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5B37A7-B047-4D93-9928-DD78A31BD0FE}"/>
                </a:ext>
              </a:extLst>
            </p:cNvPr>
            <p:cNvSpPr txBox="1"/>
            <p:nvPr/>
          </p:nvSpPr>
          <p:spPr>
            <a:xfrm>
              <a:off x="3709096" y="4874680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56" name="TextBox 57">
              <a:extLst>
                <a:ext uri="{FF2B5EF4-FFF2-40B4-BE49-F238E27FC236}">
                  <a16:creationId xmlns:a16="http://schemas.microsoft.com/office/drawing/2014/main" id="{61F4FC5B-5858-4E45-8C71-111DD76C66E1}"/>
                </a:ext>
              </a:extLst>
            </p:cNvPr>
            <p:cNvSpPr txBox="1"/>
            <p:nvPr/>
          </p:nvSpPr>
          <p:spPr>
            <a:xfrm>
              <a:off x="7410981" y="6066712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57" name="TextBox 53">
              <a:extLst>
                <a:ext uri="{FF2B5EF4-FFF2-40B4-BE49-F238E27FC236}">
                  <a16:creationId xmlns:a16="http://schemas.microsoft.com/office/drawing/2014/main" id="{8BB16E5F-FAD5-4D9D-9AAB-CD5600A396F2}"/>
                </a:ext>
              </a:extLst>
            </p:cNvPr>
            <p:cNvSpPr txBox="1"/>
            <p:nvPr/>
          </p:nvSpPr>
          <p:spPr>
            <a:xfrm>
              <a:off x="2774267" y="6054321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8" name="TextBox 55">
              <a:extLst>
                <a:ext uri="{FF2B5EF4-FFF2-40B4-BE49-F238E27FC236}">
                  <a16:creationId xmlns:a16="http://schemas.microsoft.com/office/drawing/2014/main" id="{752D239D-7C41-4392-AF94-F9ED8754E998}"/>
                </a:ext>
              </a:extLst>
            </p:cNvPr>
            <p:cNvSpPr txBox="1"/>
            <p:nvPr/>
          </p:nvSpPr>
          <p:spPr>
            <a:xfrm>
              <a:off x="3300037" y="5265002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2A1485-0991-4AB3-99DE-AD97640DBC8F}"/>
                </a:ext>
              </a:extLst>
            </p:cNvPr>
            <p:cNvSpPr txBox="1"/>
            <p:nvPr/>
          </p:nvSpPr>
          <p:spPr>
            <a:xfrm>
              <a:off x="2029498" y="4561271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824A53-9FDC-4EDF-83B7-9154318AE952}"/>
                </a:ext>
              </a:extLst>
            </p:cNvPr>
            <p:cNvSpPr txBox="1"/>
            <p:nvPr/>
          </p:nvSpPr>
          <p:spPr>
            <a:xfrm>
              <a:off x="1245565" y="6040714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76015192-290C-4D8F-9089-365417D38457}"/>
                </a:ext>
              </a:extLst>
            </p:cNvPr>
            <p:cNvSpPr txBox="1"/>
            <p:nvPr/>
          </p:nvSpPr>
          <p:spPr>
            <a:xfrm>
              <a:off x="1656260" y="4104743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B32330C0-8235-4CEC-8577-316E6C515EA7}"/>
                </a:ext>
              </a:extLst>
            </p:cNvPr>
            <p:cNvSpPr txBox="1"/>
            <p:nvPr/>
          </p:nvSpPr>
          <p:spPr>
            <a:xfrm>
              <a:off x="2337583" y="5616971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354D7985-684C-491D-8F25-384B9A378EBF}"/>
                </a:ext>
              </a:extLst>
            </p:cNvPr>
            <p:cNvSpPr txBox="1"/>
            <p:nvPr/>
          </p:nvSpPr>
          <p:spPr>
            <a:xfrm>
              <a:off x="1720783" y="5755021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16580C5-F18C-495C-BCBB-5879F1E7C823}"/>
                </a:ext>
              </a:extLst>
            </p:cNvPr>
            <p:cNvSpPr txBox="1"/>
            <p:nvPr/>
          </p:nvSpPr>
          <p:spPr>
            <a:xfrm>
              <a:off x="613813" y="5247921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AB35A1A7-697B-400E-9EBA-590B6441C919}"/>
                </a:ext>
              </a:extLst>
            </p:cNvPr>
            <p:cNvSpPr txBox="1"/>
            <p:nvPr/>
          </p:nvSpPr>
          <p:spPr>
            <a:xfrm>
              <a:off x="1034640" y="4788739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6" name="TextBox 66">
              <a:extLst>
                <a:ext uri="{FF2B5EF4-FFF2-40B4-BE49-F238E27FC236}">
                  <a16:creationId xmlns:a16="http://schemas.microsoft.com/office/drawing/2014/main" id="{66334A6D-EBF1-4828-BC1F-4F1BCA076AC2}"/>
                </a:ext>
              </a:extLst>
            </p:cNvPr>
            <p:cNvSpPr txBox="1"/>
            <p:nvPr/>
          </p:nvSpPr>
          <p:spPr>
            <a:xfrm>
              <a:off x="2618618" y="4449636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E888BD6-29E2-419A-B730-88C7B03D128C}"/>
                </a:ext>
              </a:extLst>
            </p:cNvPr>
            <p:cNvSpPr txBox="1"/>
            <p:nvPr/>
          </p:nvSpPr>
          <p:spPr>
            <a:xfrm>
              <a:off x="8097977" y="5265000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8" name="TextBox 69">
              <a:extLst>
                <a:ext uri="{FF2B5EF4-FFF2-40B4-BE49-F238E27FC236}">
                  <a16:creationId xmlns:a16="http://schemas.microsoft.com/office/drawing/2014/main" id="{0620D291-F03E-498D-BACF-6B695B8E8446}"/>
                </a:ext>
              </a:extLst>
            </p:cNvPr>
            <p:cNvSpPr txBox="1"/>
            <p:nvPr/>
          </p:nvSpPr>
          <p:spPr>
            <a:xfrm>
              <a:off x="6553560" y="4589968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69" name="TextBox 70">
              <a:extLst>
                <a:ext uri="{FF2B5EF4-FFF2-40B4-BE49-F238E27FC236}">
                  <a16:creationId xmlns:a16="http://schemas.microsoft.com/office/drawing/2014/main" id="{6C533FF5-0F9F-4F0F-B959-0F1C9310F05D}"/>
                </a:ext>
              </a:extLst>
            </p:cNvPr>
            <p:cNvSpPr txBox="1"/>
            <p:nvPr/>
          </p:nvSpPr>
          <p:spPr>
            <a:xfrm>
              <a:off x="5941732" y="6121993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70" name="TextBox 71">
              <a:extLst>
                <a:ext uri="{FF2B5EF4-FFF2-40B4-BE49-F238E27FC236}">
                  <a16:creationId xmlns:a16="http://schemas.microsoft.com/office/drawing/2014/main" id="{D6B78665-3269-44F5-A1B7-9D7110E257F4}"/>
                </a:ext>
              </a:extLst>
            </p:cNvPr>
            <p:cNvSpPr txBox="1"/>
            <p:nvPr/>
          </p:nvSpPr>
          <p:spPr>
            <a:xfrm>
              <a:off x="5622170" y="4144580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71" name="TextBox 72">
              <a:extLst>
                <a:ext uri="{FF2B5EF4-FFF2-40B4-BE49-F238E27FC236}">
                  <a16:creationId xmlns:a16="http://schemas.microsoft.com/office/drawing/2014/main" id="{4414005F-6A40-401A-97B5-FA5B584E04D7}"/>
                </a:ext>
              </a:extLst>
            </p:cNvPr>
            <p:cNvSpPr txBox="1"/>
            <p:nvPr/>
          </p:nvSpPr>
          <p:spPr>
            <a:xfrm>
              <a:off x="6350832" y="5623921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id="{4F0F3A0F-A6F1-456D-B7ED-A9358192B6EF}"/>
                </a:ext>
              </a:extLst>
            </p:cNvPr>
            <p:cNvSpPr txBox="1"/>
            <p:nvPr/>
          </p:nvSpPr>
          <p:spPr>
            <a:xfrm>
              <a:off x="7107052" y="4144580"/>
              <a:ext cx="504564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H</a:t>
              </a:r>
              <a:r>
                <a:rPr lang="en-US" sz="1200" baseline="30000" dirty="0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73" name="TextBox 74">
              <a:extLst>
                <a:ext uri="{FF2B5EF4-FFF2-40B4-BE49-F238E27FC236}">
                  <a16:creationId xmlns:a16="http://schemas.microsoft.com/office/drawing/2014/main" id="{3B64065E-178B-4456-9DF1-1B78B6671E60}"/>
                </a:ext>
              </a:extLst>
            </p:cNvPr>
            <p:cNvSpPr txBox="1"/>
            <p:nvPr/>
          </p:nvSpPr>
          <p:spPr>
            <a:xfrm>
              <a:off x="6991565" y="5812062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4" name="TextBox 75">
              <a:extLst>
                <a:ext uri="{FF2B5EF4-FFF2-40B4-BE49-F238E27FC236}">
                  <a16:creationId xmlns:a16="http://schemas.microsoft.com/office/drawing/2014/main" id="{B44CE814-2035-46B6-8E8E-706EE5716ECB}"/>
                </a:ext>
              </a:extLst>
            </p:cNvPr>
            <p:cNvSpPr txBox="1"/>
            <p:nvPr/>
          </p:nvSpPr>
          <p:spPr>
            <a:xfrm>
              <a:off x="5308018" y="5231211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5" name="TextBox 76">
              <a:extLst>
                <a:ext uri="{FF2B5EF4-FFF2-40B4-BE49-F238E27FC236}">
                  <a16:creationId xmlns:a16="http://schemas.microsoft.com/office/drawing/2014/main" id="{FD3F1C8B-E782-452E-81D2-416F33DD0398}"/>
                </a:ext>
              </a:extLst>
            </p:cNvPr>
            <p:cNvSpPr txBox="1"/>
            <p:nvPr/>
          </p:nvSpPr>
          <p:spPr>
            <a:xfrm>
              <a:off x="4978771" y="4822078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6" name="TextBox 77">
              <a:extLst>
                <a:ext uri="{FF2B5EF4-FFF2-40B4-BE49-F238E27FC236}">
                  <a16:creationId xmlns:a16="http://schemas.microsoft.com/office/drawing/2014/main" id="{56066B3A-EDEC-4C5E-9315-1D077A1DAB71}"/>
                </a:ext>
              </a:extLst>
            </p:cNvPr>
            <p:cNvSpPr txBox="1"/>
            <p:nvPr/>
          </p:nvSpPr>
          <p:spPr>
            <a:xfrm>
              <a:off x="6091642" y="4387587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7" name="TextBox 78">
              <a:extLst>
                <a:ext uri="{FF2B5EF4-FFF2-40B4-BE49-F238E27FC236}">
                  <a16:creationId xmlns:a16="http://schemas.microsoft.com/office/drawing/2014/main" id="{6CAAF3D4-94CA-46DB-A656-423548B542DB}"/>
                </a:ext>
              </a:extLst>
            </p:cNvPr>
            <p:cNvSpPr txBox="1"/>
            <p:nvPr/>
          </p:nvSpPr>
          <p:spPr>
            <a:xfrm>
              <a:off x="7695437" y="4918793"/>
              <a:ext cx="497330" cy="45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</a:t>
              </a:r>
              <a:r>
                <a:rPr lang="en-US" sz="1200" baseline="30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413BBF-9755-4363-9E8D-38A3BB97196B}"/>
              </a:ext>
            </a:extLst>
          </p:cNvPr>
          <p:cNvSpPr txBox="1"/>
          <p:nvPr/>
        </p:nvSpPr>
        <p:spPr>
          <a:xfrm>
            <a:off x="5868864" y="5000050"/>
            <a:ext cx="332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12H  </a:t>
            </a:r>
            <a:r>
              <a:rPr lang="en-US" dirty="0" err="1"/>
              <a:t>equivalenti</a:t>
            </a:r>
            <a:r>
              <a:rPr lang="en-US" dirty="0"/>
              <a:t> per </a:t>
            </a:r>
            <a:r>
              <a:rPr lang="en-US" dirty="0" err="1"/>
              <a:t>rotazione</a:t>
            </a:r>
            <a:r>
              <a:rPr lang="en-US" dirty="0"/>
              <a:t> </a:t>
            </a:r>
          </a:p>
          <a:p>
            <a:r>
              <a:rPr lang="en-US" dirty="0" err="1"/>
              <a:t>rapida</a:t>
            </a:r>
            <a:r>
              <a:rPr lang="en-US" dirty="0"/>
              <a:t> a  T&gt; -90°C;  1 solo </a:t>
            </a:r>
            <a:r>
              <a:rPr lang="en-US" dirty="0" err="1"/>
              <a:t>segnale</a:t>
            </a:r>
            <a:endParaRPr lang="it-IT" dirty="0"/>
          </a:p>
        </p:txBody>
      </p:sp>
      <p:graphicFrame>
        <p:nvGraphicFramePr>
          <p:cNvPr id="78" name="Oggetto 77">
            <a:extLst>
              <a:ext uri="{FF2B5EF4-FFF2-40B4-BE49-F238E27FC236}">
                <a16:creationId xmlns:a16="http://schemas.microsoft.com/office/drawing/2014/main" id="{6F8DAB5F-BF8A-4039-8296-DAD34C6030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406" y="3351203"/>
          <a:ext cx="558006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64251" imgH="412523" progId="ChemDraw.Document.6.0">
                  <p:embed/>
                </p:oleObj>
              </mc:Choice>
              <mc:Fallback>
                <p:oleObj name="CS ChemDraw Drawing" r:id="rId2" imgW="3564251" imgH="412523" progId="ChemDraw.Document.6.0">
                  <p:embed/>
                  <p:pic>
                    <p:nvPicPr>
                      <p:cNvPr id="78" name="Oggetto 77">
                        <a:extLst>
                          <a:ext uri="{FF2B5EF4-FFF2-40B4-BE49-F238E27FC236}">
                            <a16:creationId xmlns:a16="http://schemas.microsoft.com/office/drawing/2014/main" id="{6F8DAB5F-BF8A-4039-8296-DAD34C603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406" y="3351203"/>
                        <a:ext cx="558006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1BAFE503-036C-49AA-905C-7571B55D3CB8}"/>
              </a:ext>
            </a:extLst>
          </p:cNvPr>
          <p:cNvSpPr txBox="1"/>
          <p:nvPr/>
        </p:nvSpPr>
        <p:spPr>
          <a:xfrm>
            <a:off x="6103662" y="3212594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3H del CH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equivalenti</a:t>
            </a:r>
            <a:r>
              <a:rPr lang="en-US" dirty="0"/>
              <a:t> </a:t>
            </a:r>
          </a:p>
          <a:p>
            <a:r>
              <a:rPr lang="en-US" dirty="0"/>
              <a:t>per </a:t>
            </a:r>
            <a:r>
              <a:rPr lang="en-US" dirty="0" err="1"/>
              <a:t>rotazione</a:t>
            </a:r>
            <a:r>
              <a:rPr lang="en-US" dirty="0"/>
              <a:t> </a:t>
            </a:r>
            <a:r>
              <a:rPr lang="en-US" dirty="0" err="1"/>
              <a:t>rapida</a:t>
            </a:r>
            <a:r>
              <a:rPr lang="en-US" dirty="0"/>
              <a:t>:</a:t>
            </a:r>
          </a:p>
          <a:p>
            <a:r>
              <a:rPr lang="en-US" dirty="0"/>
              <a:t>Solo un </a:t>
            </a:r>
            <a:r>
              <a:rPr lang="en-US" dirty="0" err="1"/>
              <a:t>segnale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CH</a:t>
            </a:r>
            <a:r>
              <a:rPr lang="en-US" baseline="-25000" dirty="0"/>
              <a:t>3</a:t>
            </a:r>
            <a:r>
              <a:rPr lang="en-US" dirty="0"/>
              <a:t>  </a:t>
            </a:r>
            <a:endParaRPr lang="it-IT" dirty="0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F4552EA7-D4B5-4474-A2EC-6923707319FB}"/>
              </a:ext>
            </a:extLst>
          </p:cNvPr>
          <p:cNvSpPr txBox="1"/>
          <p:nvPr/>
        </p:nvSpPr>
        <p:spPr>
          <a:xfrm>
            <a:off x="93787" y="885361"/>
            <a:ext cx="8796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pPr marL="342900" indent="-342900" algn="ctr">
              <a:buAutoNum type="arabicPeriod"/>
            </a:pPr>
            <a:r>
              <a:rPr lang="it-IT" b="1" dirty="0"/>
              <a:t>EQUIVALENZA CHIMICA</a:t>
            </a:r>
            <a:r>
              <a:rPr lang="it-IT" dirty="0"/>
              <a:t>: </a:t>
            </a:r>
          </a:p>
          <a:p>
            <a:r>
              <a:rPr lang="it-IT" dirty="0"/>
              <a:t>      Due protoni  H</a:t>
            </a:r>
            <a:r>
              <a:rPr lang="it-IT" baseline="-25000" dirty="0"/>
              <a:t>A</a:t>
            </a:r>
            <a:r>
              <a:rPr lang="it-IT" dirty="0"/>
              <a:t> e H</a:t>
            </a:r>
            <a:r>
              <a:rPr lang="it-IT" baseline="-25000" dirty="0"/>
              <a:t>A’ </a:t>
            </a:r>
            <a:r>
              <a:rPr lang="it-IT" dirty="0"/>
              <a:t>sono chimicamente equivalenti quando sono scambiabili attraverso</a:t>
            </a:r>
          </a:p>
          <a:p>
            <a:r>
              <a:rPr lang="it-IT" dirty="0"/>
              <a:t>      qualsiasi operazione di simmetria o per rotazione rapida, o quando sono coincidenti.</a:t>
            </a:r>
            <a:endParaRPr lang="en-US" dirty="0"/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NUCLEI CHIMICAMENTE EQUIVALENTI HANNO LO STESSO CHEMICAL SHIFT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1453366" y="148215"/>
            <a:ext cx="655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Equivalenza chimica e magnetica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1455D-9E14-A81C-AF2A-350FB476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44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66" y="101362"/>
            <a:ext cx="8304934" cy="1034183"/>
          </a:xfrm>
        </p:spPr>
        <p:txBody>
          <a:bodyPr>
            <a:normAutofit/>
          </a:bodyPr>
          <a:lstStyle/>
          <a:p>
            <a:r>
              <a:rPr lang="it-IT" b="1" dirty="0">
                <a:latin typeface="+mn-lt"/>
              </a:rPr>
              <a:t>Spettro </a:t>
            </a:r>
            <a:r>
              <a:rPr lang="it-IT" b="1" baseline="30000" dirty="0">
                <a:latin typeface="+mn-lt"/>
              </a:rPr>
              <a:t>1</a:t>
            </a:r>
            <a:r>
              <a:rPr lang="it-IT" b="1" dirty="0">
                <a:latin typeface="+mn-lt"/>
              </a:rPr>
              <a:t>H del cicloesano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004" y="2412218"/>
            <a:ext cx="5653377" cy="414884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68548" y="398137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1.43 </a:t>
            </a:r>
            <a:r>
              <a:rPr lang="it-IT" dirty="0" err="1"/>
              <a:t>ppm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498341"/>
              </p:ext>
            </p:extLst>
          </p:nvPr>
        </p:nvGraphicFramePr>
        <p:xfrm>
          <a:off x="2374123" y="3101395"/>
          <a:ext cx="1520103" cy="106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48372" imgH="593934" progId="ChemDraw.Document.6.0">
                  <p:embed/>
                </p:oleObj>
              </mc:Choice>
              <mc:Fallback>
                <p:oleObj name="CS ChemDraw Drawing" r:id="rId3" imgW="848372" imgH="593934" progId="ChemDraw.Document.6.0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123" y="3101395"/>
                        <a:ext cx="1520103" cy="1064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8339" y="1005313"/>
            <a:ext cx="894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cicloesano a temperatura ambiente esiste nelle conformazioni a sedia, sovrapponibili, in rapido interscambio. I 12 protoni sono chimicamente equivalenti. Lo spettro mostra un unico segnale.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059B-7828-CD40-437D-2BB0F77A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06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3CC64-E0C1-1B10-7213-7CDFD8FFF38C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Nuclei chimicamente equivalenti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882757-A400-9A29-087E-E99F74370D10}"/>
              </a:ext>
            </a:extLst>
          </p:cNvPr>
          <p:cNvSpPr txBox="1">
            <a:spLocks/>
          </p:cNvSpPr>
          <p:nvPr/>
        </p:nvSpPr>
        <p:spPr>
          <a:xfrm>
            <a:off x="452083" y="956155"/>
            <a:ext cx="7886700" cy="19756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I nuclei sono detti «chimicamente equivalenti» quando sono interscambiabili attraverso una qualsivoglia operazione di simmetria o mediante un processo rapido (rotazione), </a:t>
            </a:r>
            <a:r>
              <a:rPr lang="it-IT" b="1" dirty="0">
                <a:solidFill>
                  <a:srgbClr val="FF0000"/>
                </a:solidFill>
              </a:rPr>
              <a:t>hanno lo stesso </a:t>
            </a:r>
            <a:r>
              <a:rPr lang="it-IT" b="1" dirty="0" err="1">
                <a:solidFill>
                  <a:srgbClr val="FF0000"/>
                </a:solidFill>
              </a:rPr>
              <a:t>chemical</a:t>
            </a:r>
            <a:r>
              <a:rPr lang="it-IT" b="1" dirty="0">
                <a:solidFill>
                  <a:srgbClr val="FF0000"/>
                </a:solidFill>
              </a:rPr>
              <a:t> shift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00D0AB8-00CF-3E51-2113-FD4E389D5015}"/>
              </a:ext>
            </a:extLst>
          </p:cNvPr>
          <p:cNvSpPr txBox="1">
            <a:spLocks/>
          </p:cNvSpPr>
          <p:nvPr/>
        </p:nvSpPr>
        <p:spPr>
          <a:xfrm>
            <a:off x="423934" y="311225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Protoni magneticamente equivalenti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63E9268-31A6-BBA6-E369-E03AF7D22A00}"/>
              </a:ext>
            </a:extLst>
          </p:cNvPr>
          <p:cNvSpPr txBox="1">
            <a:spLocks/>
          </p:cNvSpPr>
          <p:nvPr/>
        </p:nvSpPr>
        <p:spPr>
          <a:xfrm>
            <a:off x="423934" y="4538083"/>
            <a:ext cx="7886700" cy="2147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Un gruppo di protoni è magneticamente equivalente quando non solo hanno lo stesso </a:t>
            </a:r>
            <a:r>
              <a:rPr lang="it-IT" dirty="0" err="1"/>
              <a:t>chemical</a:t>
            </a:r>
            <a:r>
              <a:rPr lang="it-IT" dirty="0"/>
              <a:t> shift (cioè sono </a:t>
            </a:r>
            <a:r>
              <a:rPr lang="it-IT" b="1" dirty="0"/>
              <a:t>chimicamente equivalenti</a:t>
            </a:r>
            <a:r>
              <a:rPr lang="it-IT" dirty="0"/>
              <a:t>) ma </a:t>
            </a:r>
            <a:r>
              <a:rPr lang="it-IT" b="1" dirty="0">
                <a:solidFill>
                  <a:srgbClr val="FF0000"/>
                </a:solidFill>
              </a:rPr>
              <a:t>accoppiano anche allo stesso modo con tutti gli altri protoni della molecola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5B60-5FD4-ABF6-3597-FDDE358F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41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1352" y="180433"/>
            <a:ext cx="7858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 Black" panose="020B0A04020102020204" pitchFamily="34" charset="0"/>
              </a:rPr>
              <a:t>EQUIVALENZA CHIMICA E MAGNETICA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7936" y="804506"/>
            <a:ext cx="894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 2. EQUIVALENZA MAGNETICA</a:t>
            </a:r>
            <a:r>
              <a:rPr lang="it-IT" dirty="0"/>
              <a:t>:  </a:t>
            </a:r>
          </a:p>
          <a:p>
            <a:pPr algn="ctr"/>
            <a:endParaRPr lang="it-IT" dirty="0"/>
          </a:p>
          <a:p>
            <a:r>
              <a:rPr lang="it-IT" dirty="0"/>
              <a:t>  </a:t>
            </a:r>
            <a:r>
              <a:rPr lang="it-IT" b="1" dirty="0"/>
              <a:t>Due protoni H</a:t>
            </a:r>
            <a:r>
              <a:rPr lang="it-IT" b="1" baseline="-25000" dirty="0"/>
              <a:t>A</a:t>
            </a:r>
            <a:r>
              <a:rPr lang="it-IT" b="1" dirty="0"/>
              <a:t> e H</a:t>
            </a:r>
            <a:r>
              <a:rPr lang="it-IT" b="1" baseline="-25000" dirty="0"/>
              <a:t>A’ </a:t>
            </a:r>
            <a:r>
              <a:rPr lang="it-IT" b="1" dirty="0"/>
              <a:t>chimicamente equivalenti sono anche magneticamente equivalenti se hanno  la stessa costante di accoppiamento </a:t>
            </a:r>
            <a:r>
              <a:rPr lang="it-IT" b="1" i="1" dirty="0"/>
              <a:t> J  </a:t>
            </a:r>
            <a:r>
              <a:rPr lang="it-IT" b="1" dirty="0"/>
              <a:t>con tutti gli altri protoni della molecola.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7643D534-0816-45BE-A871-817611084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51999"/>
              </p:ext>
            </p:extLst>
          </p:nvPr>
        </p:nvGraphicFramePr>
        <p:xfrm>
          <a:off x="724844" y="2746013"/>
          <a:ext cx="7105161" cy="133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829142" imgH="907758" progId="ChemDraw.Document.6.0">
                  <p:embed/>
                </p:oleObj>
              </mc:Choice>
              <mc:Fallback>
                <p:oleObj name="CS ChemDraw Drawing" r:id="rId3" imgW="4829142" imgH="907758" progId="ChemDraw.Document.6.0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7643D534-0816-45BE-A871-817611084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844" y="2746013"/>
                        <a:ext cx="7105161" cy="1330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6A4A50-B2E6-42A1-BB10-FDAC078BE11A}"/>
              </a:ext>
            </a:extLst>
          </p:cNvPr>
          <p:cNvSpPr txBox="1"/>
          <p:nvPr/>
        </p:nvSpPr>
        <p:spPr>
          <a:xfrm>
            <a:off x="3448294" y="4309756"/>
            <a:ext cx="22726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A, A’ </a:t>
            </a:r>
          </a:p>
          <a:p>
            <a:r>
              <a:rPr lang="en-US" sz="1400" dirty="0" err="1"/>
              <a:t>magneticamente</a:t>
            </a:r>
            <a:r>
              <a:rPr lang="en-US" sz="1400" dirty="0"/>
              <a:t> </a:t>
            </a:r>
            <a:r>
              <a:rPr lang="en-US" sz="1400" dirty="0" err="1"/>
              <a:t>equivalenti</a:t>
            </a:r>
            <a:endParaRPr lang="en-US" sz="1400" dirty="0"/>
          </a:p>
          <a:p>
            <a:pPr algn="ctr"/>
            <a:r>
              <a:rPr lang="en-US" sz="2400" i="1" dirty="0"/>
              <a:t>J</a:t>
            </a:r>
            <a:r>
              <a:rPr lang="en-US" sz="1200" dirty="0"/>
              <a:t>H</a:t>
            </a:r>
            <a:r>
              <a:rPr lang="en-US" sz="1200" baseline="-25000" dirty="0"/>
              <a:t>A</a:t>
            </a:r>
            <a:r>
              <a:rPr lang="en-US" sz="1200" dirty="0"/>
              <a:t>H</a:t>
            </a:r>
            <a:r>
              <a:rPr lang="en-US" sz="1400" dirty="0"/>
              <a:t> = </a:t>
            </a:r>
            <a:r>
              <a:rPr lang="en-US" sz="2400" i="1" dirty="0"/>
              <a:t>J</a:t>
            </a:r>
            <a:r>
              <a:rPr lang="en-US" sz="1200" dirty="0"/>
              <a:t>H</a:t>
            </a:r>
            <a:r>
              <a:rPr lang="en-US" sz="1200" baseline="-25000" dirty="0"/>
              <a:t>A’</a:t>
            </a:r>
            <a:r>
              <a:rPr lang="en-US" sz="1200" dirty="0"/>
              <a:t>H</a:t>
            </a:r>
            <a:endParaRPr lang="it-IT" sz="1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632DB93-43B7-4E6A-9D6F-55095CD25A20}"/>
              </a:ext>
            </a:extLst>
          </p:cNvPr>
          <p:cNvSpPr txBox="1"/>
          <p:nvPr/>
        </p:nvSpPr>
        <p:spPr>
          <a:xfrm>
            <a:off x="6328216" y="4309756"/>
            <a:ext cx="25964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A, A’  e B,B’</a:t>
            </a:r>
          </a:p>
          <a:p>
            <a:r>
              <a:rPr lang="en-US" sz="1400" dirty="0"/>
              <a:t>non </a:t>
            </a:r>
            <a:r>
              <a:rPr lang="en-US" sz="1400" dirty="0" err="1"/>
              <a:t>magneticamente</a:t>
            </a:r>
            <a:r>
              <a:rPr lang="en-US" sz="1400" dirty="0"/>
              <a:t> </a:t>
            </a:r>
            <a:r>
              <a:rPr lang="en-US" sz="1400" dirty="0" err="1"/>
              <a:t>equivalenti</a:t>
            </a:r>
            <a:endParaRPr lang="en-US" sz="1400" dirty="0"/>
          </a:p>
          <a:p>
            <a:pPr algn="ctr"/>
            <a:r>
              <a:rPr lang="en-US" sz="2400" i="1" dirty="0"/>
              <a:t>J</a:t>
            </a:r>
            <a:r>
              <a:rPr lang="en-US" sz="1400" dirty="0"/>
              <a:t>H</a:t>
            </a:r>
            <a:r>
              <a:rPr lang="en-US" sz="1400" baseline="-25000" dirty="0"/>
              <a:t>A</a:t>
            </a:r>
            <a:r>
              <a:rPr lang="en-US" sz="1400" dirty="0"/>
              <a:t>H</a:t>
            </a:r>
            <a:r>
              <a:rPr lang="en-US" sz="1400" baseline="-25000" dirty="0"/>
              <a:t>B</a:t>
            </a:r>
            <a:r>
              <a:rPr lang="en-US" sz="1600" dirty="0"/>
              <a:t> ≠ </a:t>
            </a:r>
            <a:r>
              <a:rPr lang="en-US" sz="2400" i="1" dirty="0"/>
              <a:t>J</a:t>
            </a:r>
            <a:r>
              <a:rPr lang="en-US" sz="1400" dirty="0"/>
              <a:t>H</a:t>
            </a:r>
            <a:r>
              <a:rPr lang="en-US" sz="1400" baseline="-25000" dirty="0"/>
              <a:t>A</a:t>
            </a:r>
            <a:r>
              <a:rPr lang="en-US" sz="1400" dirty="0"/>
              <a:t>’H</a:t>
            </a:r>
            <a:r>
              <a:rPr lang="en-US" sz="1400" baseline="-25000" dirty="0"/>
              <a:t>B</a:t>
            </a:r>
            <a:endParaRPr lang="it-IT" sz="1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3F3E0F5-EB46-4867-B199-560A02A4D169}"/>
              </a:ext>
            </a:extLst>
          </p:cNvPr>
          <p:cNvSpPr txBox="1"/>
          <p:nvPr/>
        </p:nvSpPr>
        <p:spPr>
          <a:xfrm>
            <a:off x="244566" y="4311894"/>
            <a:ext cx="25964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A, A’  e B,B’</a:t>
            </a:r>
          </a:p>
          <a:p>
            <a:r>
              <a:rPr lang="en-US" sz="1400" dirty="0"/>
              <a:t>non </a:t>
            </a:r>
            <a:r>
              <a:rPr lang="en-US" sz="1400" dirty="0" err="1"/>
              <a:t>magneticamente</a:t>
            </a:r>
            <a:r>
              <a:rPr lang="en-US" sz="1400" dirty="0"/>
              <a:t> </a:t>
            </a:r>
            <a:r>
              <a:rPr lang="en-US" sz="1400" dirty="0" err="1"/>
              <a:t>equivalenti</a:t>
            </a:r>
            <a:endParaRPr lang="en-US" sz="1400" dirty="0"/>
          </a:p>
          <a:p>
            <a:pPr algn="ctr"/>
            <a:r>
              <a:rPr lang="en-US" sz="2400" i="1" dirty="0"/>
              <a:t>J</a:t>
            </a:r>
            <a:r>
              <a:rPr lang="en-US" sz="1400" dirty="0"/>
              <a:t>H</a:t>
            </a:r>
            <a:r>
              <a:rPr lang="en-US" sz="1400" baseline="-25000" dirty="0"/>
              <a:t>A</a:t>
            </a:r>
            <a:r>
              <a:rPr lang="en-US" sz="1400" dirty="0"/>
              <a:t>H</a:t>
            </a:r>
            <a:r>
              <a:rPr lang="en-US" sz="1400" baseline="-25000" dirty="0"/>
              <a:t>B</a:t>
            </a:r>
            <a:r>
              <a:rPr lang="en-US" sz="1600" dirty="0"/>
              <a:t> ≠ </a:t>
            </a:r>
            <a:r>
              <a:rPr lang="en-US" sz="2400" i="1" dirty="0"/>
              <a:t>J</a:t>
            </a:r>
            <a:r>
              <a:rPr lang="en-US" sz="1400" dirty="0"/>
              <a:t>H</a:t>
            </a:r>
            <a:r>
              <a:rPr lang="en-US" sz="1400" baseline="-25000" dirty="0"/>
              <a:t>A</a:t>
            </a:r>
            <a:r>
              <a:rPr lang="en-US" sz="1400" dirty="0"/>
              <a:t>’H</a:t>
            </a:r>
            <a:r>
              <a:rPr lang="en-US" sz="1400" baseline="-25000" dirty="0"/>
              <a:t>B</a:t>
            </a:r>
            <a:endParaRPr lang="it-IT" sz="1400" dirty="0"/>
          </a:p>
        </p:txBody>
      </p:sp>
      <p:sp>
        <p:nvSpPr>
          <p:cNvPr id="6" name="Arco 5"/>
          <p:cNvSpPr/>
          <p:nvPr/>
        </p:nvSpPr>
        <p:spPr>
          <a:xfrm>
            <a:off x="3496826" y="5295481"/>
            <a:ext cx="170822" cy="14067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0F24-9384-3104-1C84-DE95CD63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03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asellaDiTesto 160"/>
          <p:cNvSpPr txBox="1"/>
          <p:nvPr/>
        </p:nvSpPr>
        <p:spPr>
          <a:xfrm>
            <a:off x="1259632" y="560331"/>
            <a:ext cx="634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NOTAZIONE DI POPLE PER SISTEMI DI SPIN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23528" y="291716"/>
            <a:ext cx="8075612" cy="106045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dirty="0" err="1">
                <a:latin typeface="Arial Black" panose="020B0A04020102020204" pitchFamily="34" charset="0"/>
              </a:rPr>
              <a:t>Notazione</a:t>
            </a:r>
            <a:r>
              <a:rPr lang="en-GB" altLang="it-IT" sz="3200" dirty="0">
                <a:latin typeface="Arial Black" panose="020B0A04020102020204" pitchFamily="34" charset="0"/>
              </a:rPr>
              <a:t> di </a:t>
            </a:r>
            <a:r>
              <a:rPr lang="en-GB" altLang="it-IT" sz="3200" dirty="0" err="1">
                <a:latin typeface="Arial Black" panose="020B0A04020102020204" pitchFamily="34" charset="0"/>
              </a:rPr>
              <a:t>Pople</a:t>
            </a:r>
            <a:r>
              <a:rPr lang="en-GB" altLang="it-IT" sz="32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" y="1620781"/>
            <a:ext cx="90211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dirty="0"/>
              <a:t>I nuclei chimicamente e magneticamente equivalenti sono  denominati utilizzando </a:t>
            </a:r>
          </a:p>
          <a:p>
            <a:pPr marL="357188" indent="-357188"/>
            <a:r>
              <a:rPr lang="it-IT" sz="2000" dirty="0"/>
              <a:t>      </a:t>
            </a:r>
            <a:r>
              <a:rPr lang="it-IT" sz="2000" b="1" dirty="0">
                <a:solidFill>
                  <a:srgbClr val="FF0000"/>
                </a:solidFill>
              </a:rPr>
              <a:t>LETTERE MAIUSCOLE e PEDICI NUMERICI</a:t>
            </a:r>
            <a:r>
              <a:rPr lang="it-IT" sz="2000" dirty="0"/>
              <a:t>.</a:t>
            </a:r>
            <a:r>
              <a:rPr lang="en-GB" altLang="it-IT" sz="2000" dirty="0"/>
              <a:t> (</a:t>
            </a:r>
            <a:r>
              <a:rPr lang="en-GB" altLang="it-IT" sz="2000" dirty="0">
                <a:solidFill>
                  <a:srgbClr val="FF0000"/>
                </a:solidFill>
              </a:rPr>
              <a:t>An, </a:t>
            </a:r>
            <a:r>
              <a:rPr lang="en-GB" altLang="it-IT" sz="2000" dirty="0" err="1">
                <a:solidFill>
                  <a:srgbClr val="FF0000"/>
                </a:solidFill>
              </a:rPr>
              <a:t>Bm</a:t>
            </a:r>
            <a:r>
              <a:rPr lang="en-GB" altLang="it-IT" sz="2000" dirty="0">
                <a:solidFill>
                  <a:srgbClr val="FF0000"/>
                </a:solidFill>
              </a:rPr>
              <a:t>, Cp</a:t>
            </a:r>
            <a:r>
              <a:rPr lang="en-GB" altLang="it-IT" sz="2000" dirty="0"/>
              <a:t>,…). I </a:t>
            </a:r>
            <a:r>
              <a:rPr lang="en-GB" altLang="it-IT" sz="2000" dirty="0" err="1"/>
              <a:t>pedici</a:t>
            </a:r>
            <a:r>
              <a:rPr lang="en-GB" altLang="it-IT" sz="2000" dirty="0"/>
              <a:t> </a:t>
            </a:r>
            <a:r>
              <a:rPr lang="en-GB" altLang="it-IT" sz="2000" dirty="0" err="1"/>
              <a:t>indicano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il</a:t>
            </a:r>
            <a:r>
              <a:rPr lang="en-GB" altLang="it-IT" sz="2000" dirty="0"/>
              <a:t>           </a:t>
            </a:r>
            <a:r>
              <a:rPr lang="en-GB" altLang="it-IT" sz="2000" dirty="0" err="1"/>
              <a:t>numero</a:t>
            </a:r>
            <a:r>
              <a:rPr lang="en-GB" altLang="it-IT" sz="2000" dirty="0"/>
              <a:t> di nuclei </a:t>
            </a:r>
            <a:r>
              <a:rPr lang="en-GB" altLang="it-IT" sz="2000" dirty="0" err="1"/>
              <a:t>magneticamente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equivalenti</a:t>
            </a:r>
            <a:r>
              <a:rPr lang="en-GB" altLang="it-IT" sz="2000" dirty="0"/>
              <a:t> </a:t>
            </a:r>
            <a:r>
              <a:rPr lang="en-GB" altLang="it-IT" sz="2000" dirty="0" err="1"/>
              <a:t>che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costituiscono</a:t>
            </a:r>
            <a:r>
              <a:rPr lang="en-GB" altLang="it-IT" sz="2000" dirty="0"/>
              <a:t> </a:t>
            </a:r>
          </a:p>
          <a:p>
            <a:r>
              <a:rPr lang="en-GB" sz="2000" dirty="0"/>
              <a:t>     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gruppo</a:t>
            </a:r>
            <a:r>
              <a:rPr lang="en-GB" sz="2000" dirty="0"/>
              <a:t>.</a:t>
            </a:r>
          </a:p>
          <a:p>
            <a:r>
              <a:rPr lang="en-GB" altLang="it-IT" sz="2000" dirty="0"/>
              <a:t>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altLang="it-IT" sz="2000" dirty="0"/>
              <a:t>Nuclei </a:t>
            </a:r>
            <a:r>
              <a:rPr lang="en-GB" altLang="it-IT" sz="2000" dirty="0" err="1"/>
              <a:t>chimicamente</a:t>
            </a:r>
            <a:r>
              <a:rPr lang="en-GB" altLang="it-IT" sz="2000" dirty="0"/>
              <a:t> </a:t>
            </a:r>
            <a:r>
              <a:rPr lang="en-GB" altLang="it-IT" sz="2000" dirty="0" err="1"/>
              <a:t>equivalenti</a:t>
            </a:r>
            <a:r>
              <a:rPr lang="en-GB" altLang="it-IT" sz="2000" dirty="0"/>
              <a:t> ma </a:t>
            </a:r>
            <a:r>
              <a:rPr lang="en-GB" altLang="it-IT" sz="2000" dirty="0" err="1"/>
              <a:t>magneticamente</a:t>
            </a:r>
            <a:r>
              <a:rPr lang="en-GB" altLang="it-IT" sz="2000" dirty="0"/>
              <a:t> non </a:t>
            </a:r>
            <a:r>
              <a:rPr lang="en-GB" altLang="it-IT" sz="2000" dirty="0" err="1"/>
              <a:t>equivalenti</a:t>
            </a:r>
            <a:r>
              <a:rPr lang="en-GB" altLang="it-IT" sz="2000" dirty="0"/>
              <a:t> </a:t>
            </a:r>
            <a:r>
              <a:rPr lang="en-GB" altLang="it-IT" sz="2000" dirty="0" err="1"/>
              <a:t>vengono</a:t>
            </a:r>
            <a:r>
              <a:rPr lang="en-GB" altLang="it-IT" sz="2000" dirty="0"/>
              <a:t> </a:t>
            </a:r>
            <a:r>
              <a:rPr lang="en-GB" altLang="it-IT" sz="2000" dirty="0" err="1"/>
              <a:t>distinti</a:t>
            </a:r>
            <a:r>
              <a:rPr lang="en-GB" altLang="it-IT" sz="2000" dirty="0"/>
              <a:t> </a:t>
            </a:r>
            <a:r>
              <a:rPr lang="en-GB" altLang="it-IT" sz="2000" dirty="0" err="1"/>
              <a:t>tramite</a:t>
            </a:r>
            <a:r>
              <a:rPr lang="en-GB" altLang="it-IT" sz="2000" dirty="0"/>
              <a:t> un </a:t>
            </a:r>
            <a:r>
              <a:rPr lang="en-GB" altLang="it-IT" sz="2000" dirty="0" err="1"/>
              <a:t>apice</a:t>
            </a:r>
            <a:r>
              <a:rPr lang="en-GB" altLang="it-IT" sz="2000" dirty="0"/>
              <a:t> (A, A’)</a:t>
            </a:r>
            <a:r>
              <a:rPr lang="ar-SA" altLang="it-IT" sz="2000" dirty="0">
                <a:cs typeface="Arial" charset="0"/>
              </a:rPr>
              <a:t>‏</a:t>
            </a:r>
            <a:r>
              <a:rPr lang="en-US" altLang="it-IT" sz="2000" dirty="0">
                <a:cs typeface="Arial" charset="0"/>
              </a:rPr>
              <a:t>.</a:t>
            </a:r>
          </a:p>
          <a:p>
            <a:endParaRPr lang="en-GB" altLang="it-IT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Gruppi</a:t>
            </a:r>
            <a:r>
              <a:rPr lang="en-GB" sz="2000" dirty="0"/>
              <a:t> di </a:t>
            </a:r>
            <a:r>
              <a:rPr lang="en-GB" sz="2000" dirty="0" err="1"/>
              <a:t>protoni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fortemente </a:t>
            </a:r>
            <a:r>
              <a:rPr lang="en-GB" sz="2000" dirty="0" err="1">
                <a:solidFill>
                  <a:srgbClr val="FF0000"/>
                </a:solidFill>
              </a:rPr>
              <a:t>accoppiati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/>
              <a:t>vengono</a:t>
            </a:r>
            <a:r>
              <a:rPr lang="en-GB" sz="2000" dirty="0"/>
              <a:t> </a:t>
            </a:r>
            <a:r>
              <a:rPr lang="en-GB" sz="2000" dirty="0" err="1"/>
              <a:t>indicati</a:t>
            </a:r>
            <a:r>
              <a:rPr lang="en-GB" sz="2000" dirty="0"/>
              <a:t> con </a:t>
            </a:r>
            <a:r>
              <a:rPr lang="en-GB" sz="2000" dirty="0" err="1"/>
              <a:t>lettere</a:t>
            </a:r>
            <a:r>
              <a:rPr lang="en-GB" sz="2000" dirty="0"/>
              <a:t> </a:t>
            </a:r>
            <a:r>
              <a:rPr lang="en-GB" sz="2000" dirty="0" err="1"/>
              <a:t>dell’alfabeto</a:t>
            </a:r>
            <a:r>
              <a:rPr lang="en-GB" sz="2000" dirty="0"/>
              <a:t> consecutive (A,B,C…).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Gruppi</a:t>
            </a:r>
            <a:r>
              <a:rPr lang="en-GB" sz="2000" dirty="0"/>
              <a:t> di </a:t>
            </a:r>
            <a:r>
              <a:rPr lang="en-GB" sz="2000" dirty="0" err="1"/>
              <a:t>protoni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</a:rPr>
              <a:t>debolmente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accoppiati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/>
              <a:t>vengono</a:t>
            </a:r>
            <a:r>
              <a:rPr lang="en-GB" sz="2000" dirty="0"/>
              <a:t> </a:t>
            </a:r>
            <a:r>
              <a:rPr lang="en-GB" sz="2000" dirty="0" err="1"/>
              <a:t>indicati</a:t>
            </a:r>
            <a:r>
              <a:rPr lang="en-GB" sz="2000" dirty="0"/>
              <a:t> con </a:t>
            </a:r>
            <a:r>
              <a:rPr lang="en-GB" sz="2000" dirty="0" err="1"/>
              <a:t>lettere</a:t>
            </a:r>
            <a:r>
              <a:rPr lang="en-GB" sz="2000" dirty="0"/>
              <a:t> </a:t>
            </a:r>
            <a:r>
              <a:rPr lang="en-GB" sz="2000" dirty="0" err="1"/>
              <a:t>dell’alfabeto</a:t>
            </a:r>
            <a:r>
              <a:rPr lang="en-GB" sz="2000" dirty="0"/>
              <a:t> </a:t>
            </a:r>
            <a:r>
              <a:rPr lang="en-GB" sz="2000" dirty="0" err="1"/>
              <a:t>lontane</a:t>
            </a:r>
            <a:r>
              <a:rPr lang="en-GB" sz="2000" dirty="0"/>
              <a:t>  (A,M,X…).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9DEB4-2147-1499-F4E4-62F693E6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16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D6D78-2021-6F80-5745-2EF1C54590F9}"/>
              </a:ext>
            </a:extLst>
          </p:cNvPr>
          <p:cNvSpPr txBox="1"/>
          <p:nvPr/>
        </p:nvSpPr>
        <p:spPr>
          <a:xfrm>
            <a:off x="1656984" y="1002319"/>
            <a:ext cx="5548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Serve a descrivere i sistemi di spin che sto analizzando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619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3432" y="337664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 Black" panose="020B0A04020102020204" pitchFamily="34" charset="0"/>
              </a:rPr>
              <a:t>Esempi di sistemi di spin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889" y="1257357"/>
            <a:ext cx="8496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A</a:t>
            </a:r>
            <a:r>
              <a:rPr lang="it-IT" sz="2400" b="1" baseline="-25000" dirty="0">
                <a:solidFill>
                  <a:srgbClr val="FF0000"/>
                </a:solidFill>
              </a:rPr>
              <a:t>2</a:t>
            </a:r>
            <a:r>
              <a:rPr lang="it-IT" sz="2400" b="1" dirty="0"/>
              <a:t> Due nuclei chimicamente e magneticamente equivalenti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AX</a:t>
            </a:r>
            <a:r>
              <a:rPr lang="it-IT" sz="2400" b="1" dirty="0"/>
              <a:t>  (o AM) Due nuclei </a:t>
            </a:r>
            <a:r>
              <a:rPr lang="it-IT" sz="2400" b="1" dirty="0">
                <a:solidFill>
                  <a:srgbClr val="C00000"/>
                </a:solidFill>
              </a:rPr>
              <a:t>non </a:t>
            </a:r>
            <a:r>
              <a:rPr lang="it-IT" sz="2400" b="1" dirty="0"/>
              <a:t>chimicamente equivalenti debolmente </a:t>
            </a:r>
          </a:p>
          <a:p>
            <a:pPr algn="just"/>
            <a:r>
              <a:rPr lang="it-IT" sz="2400" b="1" dirty="0"/>
              <a:t>accoppiati </a:t>
            </a:r>
            <a:r>
              <a:rPr lang="it-IT" sz="2400" dirty="0"/>
              <a:t>(cioè la differenza di </a:t>
            </a:r>
            <a:r>
              <a:rPr lang="it-IT" sz="2400" dirty="0" err="1"/>
              <a:t>chemical</a:t>
            </a:r>
            <a:r>
              <a:rPr lang="it-IT" sz="2400" dirty="0"/>
              <a:t> shift dei due segnali </a:t>
            </a:r>
            <a:r>
              <a:rPr lang="it-IT" sz="2400" dirty="0" err="1">
                <a:latin typeface="Symbol" panose="05050102010706020507" pitchFamily="18" charset="2"/>
              </a:rPr>
              <a:t>Dn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2400" dirty="0">
                <a:latin typeface="+mj-lt"/>
              </a:rPr>
              <a:t>è grande rispetto alla costante di accoppiamento J dei due nuclei, ovvero: </a:t>
            </a:r>
            <a:r>
              <a:rPr lang="it-IT" sz="2400" dirty="0" err="1">
                <a:latin typeface="Symbol" panose="05050102010706020507" pitchFamily="18" charset="2"/>
              </a:rPr>
              <a:t>Dn</a:t>
            </a:r>
            <a:r>
              <a:rPr lang="it-IT" sz="2400" dirty="0">
                <a:latin typeface="Arial Black" panose="020B0A04020102020204" pitchFamily="34" charset="0"/>
              </a:rPr>
              <a:t>/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it-IT" sz="2400" dirty="0">
                <a:cs typeface="Arial" panose="020B0604020202020204" pitchFamily="34" charset="0"/>
              </a:rPr>
              <a:t>&gt; 10).</a:t>
            </a:r>
            <a:r>
              <a:rPr lang="it-IT" sz="2400" dirty="0"/>
              <a:t> 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AB</a:t>
            </a:r>
            <a:r>
              <a:rPr lang="it-IT" sz="2400" b="1" dirty="0"/>
              <a:t> Due nuclei </a:t>
            </a:r>
            <a:r>
              <a:rPr lang="it-IT" sz="2400" b="1" dirty="0">
                <a:solidFill>
                  <a:srgbClr val="C00000"/>
                </a:solidFill>
              </a:rPr>
              <a:t>non </a:t>
            </a:r>
            <a:r>
              <a:rPr lang="it-IT" sz="2400" b="1" dirty="0"/>
              <a:t>chimicamente equivalenti fortemente accoppiati </a:t>
            </a:r>
            <a:r>
              <a:rPr lang="it-IT" sz="2400" dirty="0"/>
              <a:t>(cioè la differenza di </a:t>
            </a:r>
            <a:r>
              <a:rPr lang="it-IT" sz="2400" dirty="0" err="1"/>
              <a:t>chemical</a:t>
            </a:r>
            <a:r>
              <a:rPr lang="it-IT" sz="2400" dirty="0"/>
              <a:t> shift dei due segnali </a:t>
            </a:r>
            <a:r>
              <a:rPr lang="it-IT" sz="2400" dirty="0" err="1">
                <a:latin typeface="Symbol" panose="05050102010706020507" pitchFamily="18" charset="2"/>
              </a:rPr>
              <a:t>Dn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2400" dirty="0"/>
              <a:t>è piccola rispetto alla costante di accoppiamento J dei due nuclei, ovvero: </a:t>
            </a:r>
            <a:r>
              <a:rPr lang="it-IT" sz="2400" dirty="0" err="1">
                <a:latin typeface="Symbol" panose="05050102010706020507" pitchFamily="18" charset="2"/>
              </a:rPr>
              <a:t>Dn</a:t>
            </a:r>
            <a:r>
              <a:rPr lang="it-IT" sz="2400" dirty="0">
                <a:latin typeface="Arial Black" panose="020B0A04020102020204" pitchFamily="34" charset="0"/>
              </a:rPr>
              <a:t>/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 &lt;&lt;</a:t>
            </a:r>
            <a:r>
              <a:rPr lang="it-IT" sz="2400" dirty="0">
                <a:cs typeface="Arial" panose="020B0604020202020204" pitchFamily="34" charset="0"/>
              </a:rPr>
              <a:t> 10).</a:t>
            </a:r>
            <a:r>
              <a:rPr lang="it-IT" sz="2400" dirty="0"/>
              <a:t> 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AA’ </a:t>
            </a:r>
            <a:r>
              <a:rPr lang="it-IT" sz="2400" b="1" dirty="0"/>
              <a:t>Due nuclei chimicamente ma non magneticamente equivalenti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79C2D-FA69-4D6C-5AD7-CA06D5C1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50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1627" y="272878"/>
            <a:ext cx="5300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 Black" panose="020B0A04020102020204" pitchFamily="34" charset="0"/>
              </a:rPr>
              <a:t>Ordine dei sistemi di spin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7848" y="1848004"/>
            <a:ext cx="8428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1° ORDINE: SISTEMI DI SPIN DEBOLMENTE ACCOPPIATI </a:t>
            </a:r>
            <a:r>
              <a:rPr lang="it-IT" dirty="0" err="1">
                <a:solidFill>
                  <a:srgbClr val="FF0000"/>
                </a:solidFill>
                <a:latin typeface="Symbol" panose="05050102010706020507" pitchFamily="18" charset="2"/>
              </a:rPr>
              <a:t>Dn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&gt; 10 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it-IT" dirty="0"/>
          </a:p>
          <a:p>
            <a:pPr algn="just"/>
            <a:r>
              <a:rPr lang="it-IT" b="1" dirty="0"/>
              <a:t>AX  (o AM): </a:t>
            </a:r>
            <a:r>
              <a:rPr lang="it-IT" dirty="0"/>
              <a:t>I parametri </a:t>
            </a:r>
            <a:r>
              <a:rPr lang="it-IT" dirty="0" err="1"/>
              <a:t>chemical</a:t>
            </a:r>
            <a:r>
              <a:rPr lang="it-IT" dirty="0"/>
              <a:t> shift e </a:t>
            </a:r>
            <a:r>
              <a:rPr lang="it-IT" i="1" dirty="0"/>
              <a:t>J</a:t>
            </a:r>
            <a:r>
              <a:rPr lang="it-IT" dirty="0"/>
              <a:t> sono ricavabili dagli spettri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2° ORDINE: SISTEMI DI SPIN FORTEMENTE ACCOPPIATI </a:t>
            </a:r>
            <a:r>
              <a:rPr lang="it-IT" dirty="0" err="1">
                <a:solidFill>
                  <a:srgbClr val="FF0000"/>
                </a:solidFill>
                <a:latin typeface="Symbol" panose="05050102010706020507" pitchFamily="18" charset="2"/>
              </a:rPr>
              <a:t>Dn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&lt;&lt; 10 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it-IT" dirty="0"/>
          </a:p>
          <a:p>
            <a:pPr algn="just"/>
            <a:r>
              <a:rPr lang="it-IT" b="1" dirty="0"/>
              <a:t>AB: </a:t>
            </a:r>
            <a:r>
              <a:rPr lang="it-IT" dirty="0"/>
              <a:t>I parametri </a:t>
            </a:r>
            <a:r>
              <a:rPr lang="it-IT" dirty="0" err="1"/>
              <a:t>chemical</a:t>
            </a:r>
            <a:r>
              <a:rPr lang="it-IT" dirty="0"/>
              <a:t> shift e </a:t>
            </a:r>
            <a:r>
              <a:rPr lang="it-IT" i="1" dirty="0"/>
              <a:t>J</a:t>
            </a:r>
            <a:r>
              <a:rPr lang="it-IT" dirty="0"/>
              <a:t> NON sono tutti ricavabili dagli spettri, sono richiesti calcoli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In questo corso ci focalizzeremo sui sistemi di spin debolmente accoppiati, del primo ordine. Attraverso l’analisi dello spettro è possibile ricavare i </a:t>
            </a:r>
            <a:r>
              <a:rPr lang="it-IT" dirty="0" err="1"/>
              <a:t>chemical</a:t>
            </a:r>
            <a:r>
              <a:rPr lang="it-IT" dirty="0"/>
              <a:t> shift dei protoni e i valori delle costatanti di </a:t>
            </a:r>
            <a:r>
              <a:rPr lang="it-IT" dirty="0" err="1"/>
              <a:t>accoppaimento</a:t>
            </a:r>
            <a:r>
              <a:rPr lang="it-IT" dirty="0"/>
              <a:t> (J)</a:t>
            </a:r>
          </a:p>
          <a:p>
            <a:pPr algn="just"/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DA82BF-B5D4-D7FF-C498-F4E067D0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7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8609" y="220151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ESEMPI DI SISTEMI DI SPIN</a:t>
            </a: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725488" y="1095375"/>
          <a:ext cx="5641975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95368" imgH="1171536" progId="ChemDraw.Document.6.0">
                  <p:embed/>
                </p:oleObj>
              </mc:Choice>
              <mc:Fallback>
                <p:oleObj name="CS ChemDraw Drawing" r:id="rId2" imgW="3195368" imgH="1171536" progId="ChemDraw.Document.6.0">
                  <p:embed/>
                  <p:pic>
                    <p:nvPicPr>
                      <p:cNvPr id="11" name="Oggetto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5488" y="1095375"/>
                        <a:ext cx="5641975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7237631" y="1870430"/>
          <a:ext cx="754732" cy="113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7759" imgH="752328" progId="ChemDraw.Document.6.0">
                  <p:embed/>
                </p:oleObj>
              </mc:Choice>
              <mc:Fallback>
                <p:oleObj name="CS ChemDraw Drawing" r:id="rId4" imgW="497759" imgH="752328" progId="ChemDraw.Document.6.0">
                  <p:embed/>
                  <p:pic>
                    <p:nvPicPr>
                      <p:cNvPr id="12" name="Oggetto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7631" y="1870430"/>
                        <a:ext cx="754732" cy="1139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44445"/>
              </p:ext>
            </p:extLst>
          </p:nvPr>
        </p:nvGraphicFramePr>
        <p:xfrm>
          <a:off x="2780756" y="4743758"/>
          <a:ext cx="1233487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927934" imgH="1127400" progId="ChemDraw.Document.6.0">
                  <p:embed/>
                </p:oleObj>
              </mc:Choice>
              <mc:Fallback>
                <p:oleObj name="CS ChemDraw Drawing" r:id="rId6" imgW="927934" imgH="1127400" progId="ChemDraw.Document.6.0">
                  <p:embed/>
                  <p:pic>
                    <p:nvPicPr>
                      <p:cNvPr id="16" name="Oggetto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0756" y="4743758"/>
                        <a:ext cx="1233487" cy="149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8401"/>
              </p:ext>
            </p:extLst>
          </p:nvPr>
        </p:nvGraphicFramePr>
        <p:xfrm>
          <a:off x="4938168" y="4731058"/>
          <a:ext cx="1150938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926199" imgH="1203857" progId="ChemDraw.Document.6.0">
                  <p:embed/>
                </p:oleObj>
              </mc:Choice>
              <mc:Fallback>
                <p:oleObj name="CS ChemDraw Drawing" r:id="rId8" imgW="926199" imgH="1203857" progId="ChemDraw.Document.6.0">
                  <p:embed/>
                  <p:pic>
                    <p:nvPicPr>
                      <p:cNvPr id="17" name="Oggetto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8168" y="4731058"/>
                        <a:ext cx="1150938" cy="149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918B220-49E9-4AE4-9330-8BB75308AEF4}"/>
              </a:ext>
            </a:extLst>
          </p:cNvPr>
          <p:cNvSpPr/>
          <p:nvPr/>
        </p:nvSpPr>
        <p:spPr>
          <a:xfrm>
            <a:off x="2164055" y="3799365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/>
              <a:t>C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/>
              <a:t>Cl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4307A-4B31-4226-92A6-2C0F27BE6209}"/>
              </a:ext>
            </a:extLst>
          </p:cNvPr>
          <p:cNvSpPr txBox="1"/>
          <p:nvPr/>
        </p:nvSpPr>
        <p:spPr>
          <a:xfrm>
            <a:off x="3389887" y="37770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15B485-DFE9-43E6-91C4-DB8D3D146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51822"/>
              </p:ext>
            </p:extLst>
          </p:nvPr>
        </p:nvGraphicFramePr>
        <p:xfrm>
          <a:off x="5182643" y="3768818"/>
          <a:ext cx="9064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906419" imgH="610617" progId="ChemDraw.Document.6.0">
                  <p:embed/>
                </p:oleObj>
              </mc:Choice>
              <mc:Fallback>
                <p:oleObj name="CS ChemDraw Drawing" r:id="rId10" imgW="906419" imgH="61061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115B485-DFE9-43E6-91C4-DB8D3D146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2643" y="3768818"/>
                        <a:ext cx="906463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179C28-8A21-4897-B889-6B8FFD395645}"/>
              </a:ext>
            </a:extLst>
          </p:cNvPr>
          <p:cNvSpPr txBox="1"/>
          <p:nvPr/>
        </p:nvSpPr>
        <p:spPr>
          <a:xfrm>
            <a:off x="6242000" y="369728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A8702-1B88-BB73-F753-2F3C63C2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4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Accoppiamento spin-spin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325" y="1665288"/>
            <a:ext cx="8515350" cy="4351338"/>
          </a:xfrm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400" dirty="0"/>
              <a:t>La forma dei segnali (</a:t>
            </a:r>
            <a:r>
              <a:rPr lang="it-IT" sz="2400" b="1" dirty="0"/>
              <a:t>molteplicità</a:t>
            </a:r>
            <a:r>
              <a:rPr lang="it-IT" sz="2400" dirty="0"/>
              <a:t>) dipende dall’accoppiamento spin-spin dei protoni vicini.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Interazione magnetica fra </a:t>
            </a:r>
            <a:r>
              <a:rPr lang="it-IT" sz="2400" b="1" dirty="0"/>
              <a:t>nuclei adiacenti </a:t>
            </a:r>
            <a:r>
              <a:rPr lang="it-IT" sz="2400" dirty="0"/>
              <a:t>che produce uno </a:t>
            </a:r>
            <a:r>
              <a:rPr lang="it-IT" sz="2400" b="1" dirty="0"/>
              <a:t>splitting  del segnale in più righe (multipletto)</a:t>
            </a:r>
            <a:r>
              <a:rPr lang="it-IT" sz="2400" dirty="0"/>
              <a:t>.</a:t>
            </a:r>
            <a:r>
              <a:rPr lang="it-IT" sz="2400" b="1" dirty="0"/>
              <a:t> </a:t>
            </a:r>
            <a:r>
              <a:rPr lang="it-IT" sz="2400" dirty="0"/>
              <a:t>Si trasmette attraverso gli elettroni dei legami che separano i nuclei in accoppiamento. </a:t>
            </a:r>
          </a:p>
          <a:p>
            <a:pPr marL="0" indent="0" algn="just">
              <a:buNone/>
            </a:pPr>
            <a:endParaRPr lang="it-IT" sz="2400" dirty="0"/>
          </a:p>
          <a:p>
            <a:r>
              <a:rPr lang="it-IT" sz="2400" dirty="0"/>
              <a:t>E’ chiamato accoppiamento </a:t>
            </a:r>
            <a:r>
              <a:rPr lang="it-IT" sz="2400" dirty="0">
                <a:solidFill>
                  <a:srgbClr val="FF0000"/>
                </a:solidFill>
              </a:rPr>
              <a:t>indiretto</a:t>
            </a:r>
            <a:r>
              <a:rPr lang="it-IT" sz="2400" dirty="0"/>
              <a:t> o </a:t>
            </a:r>
            <a:r>
              <a:rPr lang="it-IT" sz="2400" dirty="0">
                <a:solidFill>
                  <a:srgbClr val="FF0000"/>
                </a:solidFill>
              </a:rPr>
              <a:t>scalare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Può essere </a:t>
            </a:r>
            <a:r>
              <a:rPr lang="it-IT" sz="2400" dirty="0" err="1">
                <a:solidFill>
                  <a:srgbClr val="FF0000"/>
                </a:solidFill>
              </a:rPr>
              <a:t>omonucleare</a:t>
            </a:r>
            <a:r>
              <a:rPr lang="it-IT" sz="2400" dirty="0"/>
              <a:t> (H,H) o </a:t>
            </a:r>
            <a:r>
              <a:rPr lang="it-IT" sz="2400" dirty="0" err="1">
                <a:solidFill>
                  <a:srgbClr val="FF0000"/>
                </a:solidFill>
              </a:rPr>
              <a:t>eteronucleare</a:t>
            </a:r>
            <a:r>
              <a:rPr lang="it-IT" sz="2400" dirty="0"/>
              <a:t> (C,H)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L’entità dell’accoppiamento è misurata dalla </a:t>
            </a:r>
            <a:r>
              <a:rPr lang="it-IT" sz="2400" dirty="0">
                <a:solidFill>
                  <a:srgbClr val="FF0000"/>
                </a:solidFill>
              </a:rPr>
              <a:t>costante di accoppiamento</a:t>
            </a:r>
            <a:r>
              <a:rPr lang="it-IT" sz="2400" dirty="0"/>
              <a:t> </a:t>
            </a:r>
            <a:r>
              <a:rPr lang="it-IT" sz="2400" i="1" dirty="0"/>
              <a:t>J </a:t>
            </a:r>
            <a:r>
              <a:rPr lang="it-IT" sz="2400" dirty="0"/>
              <a:t>(Hz).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8000F-DD19-AF31-96DA-E169CA3D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3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3E2D4-55BC-D963-375E-A2C892E6604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830493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Spettro protonico del benzene</a:t>
            </a:r>
            <a:br>
              <a:rPr lang="it-IT"/>
            </a:br>
            <a:endParaRPr lang="it-IT" dirty="0"/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D3BB1B33-417B-B53C-A37F-22A6E9AFD728}"/>
              </a:ext>
            </a:extLst>
          </p:cNvPr>
          <p:cNvSpPr txBox="1"/>
          <p:nvPr/>
        </p:nvSpPr>
        <p:spPr>
          <a:xfrm>
            <a:off x="2886075" y="569650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7.3 </a:t>
            </a:r>
            <a:r>
              <a:rPr lang="it-IT" dirty="0" err="1"/>
              <a:t>ppm</a:t>
            </a:r>
            <a:endParaRPr lang="it-IT" dirty="0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B2E887AE-0188-B7C8-A525-13F8C1647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262062"/>
            <a:ext cx="5905500" cy="43338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12C8C-0AF4-3DA4-56D9-2F2D7C75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39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6711D9-9057-0541-4AE8-8ECF84620FA4}"/>
              </a:ext>
            </a:extLst>
          </p:cNvPr>
          <p:cNvSpPr txBox="1"/>
          <p:nvPr/>
        </p:nvSpPr>
        <p:spPr>
          <a:xfrm>
            <a:off x="1848465" y="742573"/>
            <a:ext cx="512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RELAZIONI DI TOPICITA’ in sistemi C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3" name="Picture 2" descr="http://www.chem.wisc.edu/areas/reich/nmr/05-hmr-08-symmetry%7B00%7D.gif">
            <a:extLst>
              <a:ext uri="{FF2B5EF4-FFF2-40B4-BE49-F238E27FC236}">
                <a16:creationId xmlns:a16="http://schemas.microsoft.com/office/drawing/2014/main" id="{6B53F2B3-DD0F-5117-33EA-BAAB08722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27597"/>
          <a:stretch/>
        </p:blipFill>
        <p:spPr bwMode="auto">
          <a:xfrm>
            <a:off x="-21148" y="2066529"/>
            <a:ext cx="4320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hem.wisc.edu/areas/reich/nmr/05-hmr-08-symmetry%7B01%7D.gif">
            <a:extLst>
              <a:ext uri="{FF2B5EF4-FFF2-40B4-BE49-F238E27FC236}">
                <a16:creationId xmlns:a16="http://schemas.microsoft.com/office/drawing/2014/main" id="{83056517-B96F-B853-ECD6-739DE8CA2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r="35109"/>
          <a:stretch/>
        </p:blipFill>
        <p:spPr bwMode="auto">
          <a:xfrm>
            <a:off x="217832" y="3595398"/>
            <a:ext cx="3753843" cy="7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hem.wisc.edu/areas/reich/nmr/05-hmr-08-symmetry%7B02%7D.gif">
            <a:extLst>
              <a:ext uri="{FF2B5EF4-FFF2-40B4-BE49-F238E27FC236}">
                <a16:creationId xmlns:a16="http://schemas.microsoft.com/office/drawing/2014/main" id="{4DB04407-BE64-C1B9-A2B7-3FD12B129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29082"/>
          <a:stretch/>
        </p:blipFill>
        <p:spPr bwMode="auto">
          <a:xfrm>
            <a:off x="-106912" y="5194380"/>
            <a:ext cx="449152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6">
            <a:extLst>
              <a:ext uri="{FF2B5EF4-FFF2-40B4-BE49-F238E27FC236}">
                <a16:creationId xmlns:a16="http://schemas.microsoft.com/office/drawing/2014/main" id="{8BEC2923-31CD-A1DC-5CC5-9420E871757A}"/>
              </a:ext>
            </a:extLst>
          </p:cNvPr>
          <p:cNvSpPr txBox="1"/>
          <p:nvPr/>
        </p:nvSpPr>
        <p:spPr>
          <a:xfrm>
            <a:off x="4357966" y="1917448"/>
            <a:ext cx="460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H,H OMOTOPICI</a:t>
            </a:r>
            <a:r>
              <a:rPr lang="it-IT" dirty="0"/>
              <a:t>: La loro sostituzione produce due molecole identiche</a:t>
            </a:r>
          </a:p>
          <a:p>
            <a:r>
              <a:rPr lang="it-IT" dirty="0">
                <a:solidFill>
                  <a:srgbClr val="FF0000"/>
                </a:solidFill>
              </a:rPr>
              <a:t>Chimicamente e magneticamente equivalenti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1597AD53-08F3-8409-C597-EAF9B8D0BC69}"/>
              </a:ext>
            </a:extLst>
          </p:cNvPr>
          <p:cNvSpPr txBox="1"/>
          <p:nvPr/>
        </p:nvSpPr>
        <p:spPr>
          <a:xfrm>
            <a:off x="4441966" y="3477579"/>
            <a:ext cx="459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H,H ENANTIOTOPICI: </a:t>
            </a:r>
            <a:r>
              <a:rPr lang="it-IT" dirty="0"/>
              <a:t>La loro sostituzione produce due enantiomeri</a:t>
            </a:r>
            <a:r>
              <a:rPr lang="it-IT" dirty="0">
                <a:latin typeface="Symbol" panose="05050102010706020507" pitchFamily="18" charset="2"/>
              </a:rPr>
              <a:t>	</a:t>
            </a:r>
            <a:r>
              <a:rPr lang="it-IT" dirty="0"/>
              <a:t> </a:t>
            </a:r>
          </a:p>
          <a:p>
            <a:r>
              <a:rPr lang="it-IT" dirty="0">
                <a:solidFill>
                  <a:srgbClr val="FF0000"/>
                </a:solidFill>
              </a:rPr>
              <a:t>Chimicamente e magneticamente equivalenti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49D9FDF2-CE15-9D06-14D4-7CE4C092F833}"/>
              </a:ext>
            </a:extLst>
          </p:cNvPr>
          <p:cNvSpPr txBox="1"/>
          <p:nvPr/>
        </p:nvSpPr>
        <p:spPr>
          <a:xfrm>
            <a:off x="4572000" y="5192097"/>
            <a:ext cx="4390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H,H DIASTEREOTOPICI. </a:t>
            </a:r>
            <a:r>
              <a:rPr lang="it-IT" dirty="0"/>
              <a:t>La loro sostituzione produce due diastereoisomeri</a:t>
            </a:r>
          </a:p>
          <a:p>
            <a:r>
              <a:rPr lang="it-IT" dirty="0">
                <a:solidFill>
                  <a:srgbClr val="FF0000"/>
                </a:solidFill>
              </a:rPr>
              <a:t>Chimicamente non equivalenti</a:t>
            </a: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775A6972-0189-03B2-B395-50ADA4D00FF9}"/>
              </a:ext>
            </a:extLst>
          </p:cNvPr>
          <p:cNvSpPr txBox="1"/>
          <p:nvPr/>
        </p:nvSpPr>
        <p:spPr>
          <a:xfrm>
            <a:off x="2216265" y="83724"/>
            <a:ext cx="455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Tipi di idrogeni legati allo stesso C </a:t>
            </a:r>
          </a:p>
        </p:txBody>
      </p:sp>
      <p:sp>
        <p:nvSpPr>
          <p:cNvPr id="10" name="CasellaDiTesto 11">
            <a:extLst>
              <a:ext uri="{FF2B5EF4-FFF2-40B4-BE49-F238E27FC236}">
                <a16:creationId xmlns:a16="http://schemas.microsoft.com/office/drawing/2014/main" id="{41AEBF97-43A0-4F39-37EF-1674A49C5BB9}"/>
              </a:ext>
            </a:extLst>
          </p:cNvPr>
          <p:cNvSpPr txBox="1"/>
          <p:nvPr/>
        </p:nvSpPr>
        <p:spPr>
          <a:xfrm>
            <a:off x="1848465" y="1503792"/>
            <a:ext cx="21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Prova di sostituzione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C865A6C-CFE8-5995-2221-B93AEBC8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58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Regola di molteplicità n + 1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567" y="2146168"/>
            <a:ext cx="8858865" cy="3995325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La molteplicità </a:t>
            </a:r>
            <a:r>
              <a:rPr lang="it-IT" sz="3200" dirty="0">
                <a:solidFill>
                  <a:srgbClr val="C00000"/>
                </a:solidFill>
              </a:rPr>
              <a:t>M</a:t>
            </a:r>
            <a:r>
              <a:rPr lang="it-IT" sz="3200" dirty="0"/>
              <a:t> (il numero di picchi in un multipletto) è pari a </a:t>
            </a:r>
            <a:r>
              <a:rPr lang="it-IT" sz="3200" dirty="0">
                <a:solidFill>
                  <a:srgbClr val="FF0000"/>
                </a:solidFill>
              </a:rPr>
              <a:t>n+1</a:t>
            </a:r>
            <a:r>
              <a:rPr lang="it-IT" sz="3200" dirty="0"/>
              <a:t>, con </a:t>
            </a:r>
            <a:r>
              <a:rPr lang="it-IT" sz="3200" dirty="0">
                <a:solidFill>
                  <a:srgbClr val="FF0000"/>
                </a:solidFill>
              </a:rPr>
              <a:t>n</a:t>
            </a:r>
            <a:r>
              <a:rPr lang="it-IT" sz="3200" dirty="0"/>
              <a:t> uguale al numero di protoni vicini che accoppiano in modo uguale (hanno cioè la stessa costante di accoppiamento </a:t>
            </a:r>
            <a:r>
              <a:rPr lang="it-IT" sz="3200" i="1" dirty="0"/>
              <a:t>J</a:t>
            </a:r>
            <a:r>
              <a:rPr lang="it-IT" sz="3200" dirty="0"/>
              <a:t>)</a:t>
            </a:r>
          </a:p>
          <a:p>
            <a:pPr algn="just"/>
            <a:r>
              <a:rPr lang="it-IT" sz="3200" dirty="0"/>
              <a:t>Questa regola vale solo per multipletti del 1° ordine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FF0000"/>
                </a:solidFill>
              </a:rPr>
              <a:t>M = n + 1</a:t>
            </a:r>
            <a:endParaRPr lang="it-IT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AF127-D0FA-5930-10D9-2824A05E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51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2">
            <a:extLst>
              <a:ext uri="{FF2B5EF4-FFF2-40B4-BE49-F238E27FC236}">
                <a16:creationId xmlns:a16="http://schemas.microsoft.com/office/drawing/2014/main" id="{1194E79A-956F-45C9-8144-43A7EED0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13" y="4955828"/>
            <a:ext cx="749300" cy="15113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630C6415-71F5-49CD-9DFC-F74D74D84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13" y="5025678"/>
            <a:ext cx="1219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86">
            <a:extLst>
              <a:ext uri="{FF2B5EF4-FFF2-40B4-BE49-F238E27FC236}">
                <a16:creationId xmlns:a16="http://schemas.microsoft.com/office/drawing/2014/main" id="{0FE26F79-F59A-4A38-B780-93B2AA81ED71}"/>
              </a:ext>
            </a:extLst>
          </p:cNvPr>
          <p:cNvGrpSpPr>
            <a:grpSpLocks/>
          </p:cNvGrpSpPr>
          <p:nvPr/>
        </p:nvGrpSpPr>
        <p:grpSpPr bwMode="auto">
          <a:xfrm>
            <a:off x="7053213" y="2892078"/>
            <a:ext cx="152400" cy="2133600"/>
            <a:chOff x="3792" y="2980"/>
            <a:chExt cx="96" cy="1344"/>
          </a:xfrm>
        </p:grpSpPr>
        <p:sp>
          <p:nvSpPr>
            <p:cNvPr id="61" name="Line 29">
              <a:extLst>
                <a:ext uri="{FF2B5EF4-FFF2-40B4-BE49-F238E27FC236}">
                  <a16:creationId xmlns:a16="http://schemas.microsoft.com/office/drawing/2014/main" id="{F2593B33-67B0-42FB-A65A-74529AC1F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980"/>
              <a:ext cx="0" cy="13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1">
              <a:extLst>
                <a:ext uri="{FF2B5EF4-FFF2-40B4-BE49-F238E27FC236}">
                  <a16:creationId xmlns:a16="http://schemas.microsoft.com/office/drawing/2014/main" id="{2C9A0C4C-338B-4EC4-8543-C9ACD31E5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980"/>
              <a:ext cx="0" cy="13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45">
            <a:extLst>
              <a:ext uri="{FF2B5EF4-FFF2-40B4-BE49-F238E27FC236}">
                <a16:creationId xmlns:a16="http://schemas.microsoft.com/office/drawing/2014/main" id="{91879AC3-6FEA-4F30-957A-A635F7DB3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6413" y="4562128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AutoShape 46">
            <a:extLst>
              <a:ext uri="{FF2B5EF4-FFF2-40B4-BE49-F238E27FC236}">
                <a16:creationId xmlns:a16="http://schemas.microsoft.com/office/drawing/2014/main" id="{45D2BBA5-3343-4758-A8F7-390E08E6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463" y="4155728"/>
            <a:ext cx="673100" cy="368300"/>
          </a:xfrm>
          <a:prstGeom prst="rightArrow">
            <a:avLst>
              <a:gd name="adj1" fmla="val 50000"/>
              <a:gd name="adj2" fmla="val 91405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81AE81C0-EDD7-40E1-AAEC-A24CAA73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38" y="3379441"/>
            <a:ext cx="1455527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CC3300"/>
                </a:solidFill>
              </a:rPr>
              <a:t>un</a:t>
            </a:r>
            <a:r>
              <a:rPr lang="it-IT" altLang="en-US" dirty="0">
                <a:solidFill>
                  <a:srgbClr val="000000"/>
                </a:solidFill>
              </a:rPr>
              <a:t> H vicino</a:t>
            </a:r>
          </a:p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M = n + 1 = 2</a:t>
            </a:r>
          </a:p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doppietto</a:t>
            </a:r>
          </a:p>
        </p:txBody>
      </p:sp>
      <p:sp>
        <p:nvSpPr>
          <p:cNvPr id="66" name="Oval 3">
            <a:extLst>
              <a:ext uri="{FF2B5EF4-FFF2-40B4-BE49-F238E27FC236}">
                <a16:creationId xmlns:a16="http://schemas.microsoft.com/office/drawing/2014/main" id="{809762CD-8200-4D54-B8B2-7DB5D2FD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863" y="4898678"/>
            <a:ext cx="749300" cy="1511300"/>
          </a:xfrm>
          <a:prstGeom prst="ellipse">
            <a:avLst/>
          </a:prstGeom>
          <a:solidFill>
            <a:srgbClr val="FFFFCC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71">
            <a:extLst>
              <a:ext uri="{FF2B5EF4-FFF2-40B4-BE49-F238E27FC236}">
                <a16:creationId xmlns:a16="http://schemas.microsoft.com/office/drawing/2014/main" id="{80CA8EF6-A297-4C74-8338-2F3B6EF60D10}"/>
              </a:ext>
            </a:extLst>
          </p:cNvPr>
          <p:cNvGrpSpPr>
            <a:grpSpLocks/>
          </p:cNvGrpSpPr>
          <p:nvPr/>
        </p:nvGrpSpPr>
        <p:grpSpPr bwMode="auto">
          <a:xfrm>
            <a:off x="1652538" y="5159028"/>
            <a:ext cx="152400" cy="304800"/>
            <a:chOff x="336" y="3096"/>
            <a:chExt cx="96" cy="192"/>
          </a:xfrm>
        </p:grpSpPr>
        <p:sp>
          <p:nvSpPr>
            <p:cNvPr id="68" name="Line 20">
              <a:extLst>
                <a:ext uri="{FF2B5EF4-FFF2-40B4-BE49-F238E27FC236}">
                  <a16:creationId xmlns:a16="http://schemas.microsoft.com/office/drawing/2014/main" id="{BA3FAB2B-CCD9-47AF-B4AE-24DF4C43A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096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E1BAD840-ECFA-498A-96E1-2471C78FE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3096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8">
            <a:extLst>
              <a:ext uri="{FF2B5EF4-FFF2-40B4-BE49-F238E27FC236}">
                <a16:creationId xmlns:a16="http://schemas.microsoft.com/office/drawing/2014/main" id="{E2662CD7-990C-4780-A2C8-1F50688C8BB9}"/>
              </a:ext>
            </a:extLst>
          </p:cNvPr>
          <p:cNvGrpSpPr>
            <a:grpSpLocks/>
          </p:cNvGrpSpPr>
          <p:nvPr/>
        </p:nvGrpSpPr>
        <p:grpSpPr bwMode="auto">
          <a:xfrm>
            <a:off x="1643013" y="2892078"/>
            <a:ext cx="152400" cy="2133600"/>
            <a:chOff x="336" y="1584"/>
            <a:chExt cx="96" cy="1344"/>
          </a:xfrm>
        </p:grpSpPr>
        <p:sp>
          <p:nvSpPr>
            <p:cNvPr id="71" name="Line 34">
              <a:extLst>
                <a:ext uri="{FF2B5EF4-FFF2-40B4-BE49-F238E27FC236}">
                  <a16:creationId xmlns:a16="http://schemas.microsoft.com/office/drawing/2014/main" id="{0E1B3866-F716-4791-BB25-29DFB48C1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584"/>
              <a:ext cx="0" cy="13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2F6BA2D0-9D76-46FE-B681-930E28857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584"/>
              <a:ext cx="0" cy="13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Line 44">
            <a:extLst>
              <a:ext uri="{FF2B5EF4-FFF2-40B4-BE49-F238E27FC236}">
                <a16:creationId xmlns:a16="http://schemas.microsoft.com/office/drawing/2014/main" id="{5EC0C121-C2E6-41C6-8A6E-14826D76B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613" y="4530378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AutoShape 47">
            <a:extLst>
              <a:ext uri="{FF2B5EF4-FFF2-40B4-BE49-F238E27FC236}">
                <a16:creationId xmlns:a16="http://schemas.microsoft.com/office/drawing/2014/main" id="{189497E9-9C53-4FF5-9DCE-92773338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963" y="4155728"/>
            <a:ext cx="673100" cy="368300"/>
          </a:xfrm>
          <a:prstGeom prst="leftArrow">
            <a:avLst>
              <a:gd name="adj1" fmla="val 50000"/>
              <a:gd name="adj2" fmla="val 91354"/>
            </a:avLst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67">
            <a:extLst>
              <a:ext uri="{FF2B5EF4-FFF2-40B4-BE49-F238E27FC236}">
                <a16:creationId xmlns:a16="http://schemas.microsoft.com/office/drawing/2014/main" id="{D3663A2E-FEB7-400B-9C5B-F2A19ECD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13" y="3379441"/>
            <a:ext cx="1455527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CC3300"/>
                </a:solidFill>
              </a:rPr>
              <a:t>un</a:t>
            </a:r>
            <a:r>
              <a:rPr lang="it-IT" altLang="en-US" dirty="0">
                <a:solidFill>
                  <a:srgbClr val="000000"/>
                </a:solidFill>
              </a:rPr>
              <a:t> H vicino</a:t>
            </a:r>
          </a:p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M =  n + 1 = 2</a:t>
            </a:r>
          </a:p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doppietto</a:t>
            </a:r>
          </a:p>
        </p:txBody>
      </p:sp>
      <p:grpSp>
        <p:nvGrpSpPr>
          <p:cNvPr id="76" name="Group 72">
            <a:extLst>
              <a:ext uri="{FF2B5EF4-FFF2-40B4-BE49-F238E27FC236}">
                <a16:creationId xmlns:a16="http://schemas.microsoft.com/office/drawing/2014/main" id="{54FD36BC-3A07-45B8-B607-525F6474E2B7}"/>
              </a:ext>
            </a:extLst>
          </p:cNvPr>
          <p:cNvGrpSpPr>
            <a:grpSpLocks/>
          </p:cNvGrpSpPr>
          <p:nvPr/>
        </p:nvGrpSpPr>
        <p:grpSpPr bwMode="auto">
          <a:xfrm>
            <a:off x="7053213" y="5159028"/>
            <a:ext cx="152400" cy="304800"/>
            <a:chOff x="3984" y="2928"/>
            <a:chExt cx="96" cy="192"/>
          </a:xfrm>
        </p:grpSpPr>
        <p:sp>
          <p:nvSpPr>
            <p:cNvPr id="77" name="Line 69">
              <a:extLst>
                <a:ext uri="{FF2B5EF4-FFF2-40B4-BE49-F238E27FC236}">
                  <a16:creationId xmlns:a16="http://schemas.microsoft.com/office/drawing/2014/main" id="{A71555F2-2887-45C1-A585-DCA4357F6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2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0">
              <a:extLst>
                <a:ext uri="{FF2B5EF4-FFF2-40B4-BE49-F238E27FC236}">
                  <a16:creationId xmlns:a16="http://schemas.microsoft.com/office/drawing/2014/main" id="{7F581235-E24D-4A87-ABA1-C16A9A8CD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92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7">
            <a:extLst>
              <a:ext uri="{FF2B5EF4-FFF2-40B4-BE49-F238E27FC236}">
                <a16:creationId xmlns:a16="http://schemas.microsoft.com/office/drawing/2014/main" id="{3A144D73-81C5-4279-A02C-88889B92A63B}"/>
              </a:ext>
            </a:extLst>
          </p:cNvPr>
          <p:cNvGrpSpPr>
            <a:grpSpLocks/>
          </p:cNvGrpSpPr>
          <p:nvPr/>
        </p:nvGrpSpPr>
        <p:grpSpPr bwMode="auto">
          <a:xfrm>
            <a:off x="3372430" y="1721454"/>
            <a:ext cx="1795463" cy="1219200"/>
            <a:chOff x="1594" y="3984"/>
            <a:chExt cx="1131" cy="768"/>
          </a:xfrm>
        </p:grpSpPr>
        <p:grpSp>
          <p:nvGrpSpPr>
            <p:cNvPr id="80" name="Group 62">
              <a:extLst>
                <a:ext uri="{FF2B5EF4-FFF2-40B4-BE49-F238E27FC236}">
                  <a16:creationId xmlns:a16="http://schemas.microsoft.com/office/drawing/2014/main" id="{C28F2D51-AD3C-470A-8965-F6BAD2251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4" y="3984"/>
              <a:ext cx="1131" cy="672"/>
              <a:chOff x="1392" y="2928"/>
              <a:chExt cx="1131" cy="672"/>
            </a:xfrm>
          </p:grpSpPr>
          <p:sp>
            <p:nvSpPr>
              <p:cNvPr id="83" name="Rectangle 50">
                <a:extLst>
                  <a:ext uri="{FF2B5EF4-FFF2-40B4-BE49-F238E27FC236}">
                    <a16:creationId xmlns:a16="http://schemas.microsoft.com/office/drawing/2014/main" id="{ABD77CA7-1BAD-41D2-AB93-3B2177CD1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3283"/>
                <a:ext cx="276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C</a:t>
                </a:r>
              </a:p>
            </p:txBody>
          </p:sp>
          <p:sp>
            <p:nvSpPr>
              <p:cNvPr id="84" name="Rectangle 51">
                <a:extLst>
                  <a:ext uri="{FF2B5EF4-FFF2-40B4-BE49-F238E27FC236}">
                    <a16:creationId xmlns:a16="http://schemas.microsoft.com/office/drawing/2014/main" id="{6F60FC85-0860-4198-ADC6-4C4F2EA9A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928"/>
                <a:ext cx="388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it-IT" altLang="en-US" sz="2700" baseline="-250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A</a:t>
                </a:r>
                <a:endPara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5" name="Line 52">
                <a:extLst>
                  <a:ext uri="{FF2B5EF4-FFF2-40B4-BE49-F238E27FC236}">
                    <a16:creationId xmlns:a16="http://schemas.microsoft.com/office/drawing/2014/main" id="{879125A1-C662-4CDB-AE7A-FBF8915AD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4" y="3176"/>
                <a:ext cx="0" cy="1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3">
                <a:extLst>
                  <a:ext uri="{FF2B5EF4-FFF2-40B4-BE49-F238E27FC236}">
                    <a16:creationId xmlns:a16="http://schemas.microsoft.com/office/drawing/2014/main" id="{5EE84C7D-530E-42BA-907B-EBCE86998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3419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55">
                <a:extLst>
                  <a:ext uri="{FF2B5EF4-FFF2-40B4-BE49-F238E27FC236}">
                    <a16:creationId xmlns:a16="http://schemas.microsoft.com/office/drawing/2014/main" id="{EFC0BBE7-7615-4114-B4DC-BF7D44B5E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" y="3283"/>
                <a:ext cx="276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C</a:t>
                </a:r>
              </a:p>
            </p:txBody>
          </p:sp>
          <p:sp>
            <p:nvSpPr>
              <p:cNvPr id="88" name="Rectangle 56">
                <a:extLst>
                  <a:ext uri="{FF2B5EF4-FFF2-40B4-BE49-F238E27FC236}">
                    <a16:creationId xmlns:a16="http://schemas.microsoft.com/office/drawing/2014/main" id="{0BA91AFF-57DE-4AE4-B684-08F88A273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" y="2928"/>
                <a:ext cx="371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 dirty="0">
                    <a:latin typeface="Arial Rounded MT Bold" panose="020F0704030504030204" pitchFamily="34" charset="0"/>
                  </a:rPr>
                  <a:t>H</a:t>
                </a:r>
                <a:r>
                  <a:rPr lang="it-IT" altLang="en-US" sz="2700" baseline="-250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X</a:t>
                </a:r>
                <a:endParaRPr lang="it-IT" altLang="en-US" sz="2700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9" name="Line 57">
                <a:extLst>
                  <a:ext uri="{FF2B5EF4-FFF2-40B4-BE49-F238E27FC236}">
                    <a16:creationId xmlns:a16="http://schemas.microsoft.com/office/drawing/2014/main" id="{5969931B-14DB-4CF8-8C0C-F8A3EB73E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5" y="3176"/>
                <a:ext cx="0" cy="1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58">
                <a:extLst>
                  <a:ext uri="{FF2B5EF4-FFF2-40B4-BE49-F238E27FC236}">
                    <a16:creationId xmlns:a16="http://schemas.microsoft.com/office/drawing/2014/main" id="{53F547E8-9E2E-4C46-B57F-07CF2A4EF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3" y="3419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0">
                <a:extLst>
                  <a:ext uri="{FF2B5EF4-FFF2-40B4-BE49-F238E27FC236}">
                    <a16:creationId xmlns:a16="http://schemas.microsoft.com/office/drawing/2014/main" id="{BAD6CE2B-07CC-477B-9E30-B07E9BBCD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0" y="343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Line 73">
              <a:extLst>
                <a:ext uri="{FF2B5EF4-FFF2-40B4-BE49-F238E27FC236}">
                  <a16:creationId xmlns:a16="http://schemas.microsoft.com/office/drawing/2014/main" id="{66B20F8B-9D67-4BD5-A065-4856156CE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8" y="4597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4">
              <a:extLst>
                <a:ext uri="{FF2B5EF4-FFF2-40B4-BE49-F238E27FC236}">
                  <a16:creationId xmlns:a16="http://schemas.microsoft.com/office/drawing/2014/main" id="{BA6C564D-470F-4131-96AA-057651EE6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4597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81">
            <a:extLst>
              <a:ext uri="{FF2B5EF4-FFF2-40B4-BE49-F238E27FC236}">
                <a16:creationId xmlns:a16="http://schemas.microsoft.com/office/drawing/2014/main" id="{D0F61A88-EFDE-41EA-8126-C4FD60F9C99A}"/>
              </a:ext>
            </a:extLst>
          </p:cNvPr>
          <p:cNvGrpSpPr>
            <a:grpSpLocks/>
          </p:cNvGrpSpPr>
          <p:nvPr/>
        </p:nvGrpSpPr>
        <p:grpSpPr bwMode="auto">
          <a:xfrm>
            <a:off x="4576713" y="5103466"/>
            <a:ext cx="2019300" cy="1235075"/>
            <a:chOff x="2064" y="4373"/>
            <a:chExt cx="1272" cy="778"/>
          </a:xfrm>
        </p:grpSpPr>
        <p:sp>
          <p:nvSpPr>
            <p:cNvPr id="93" name="Rectangle 11">
              <a:extLst>
                <a:ext uri="{FF2B5EF4-FFF2-40B4-BE49-F238E27FC236}">
                  <a16:creationId xmlns:a16="http://schemas.microsoft.com/office/drawing/2014/main" id="{724EBC90-9155-4B58-99F3-9C3075FA2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4728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94" name="Rectangle 12">
              <a:extLst>
                <a:ext uri="{FF2B5EF4-FFF2-40B4-BE49-F238E27FC236}">
                  <a16:creationId xmlns:a16="http://schemas.microsoft.com/office/drawing/2014/main" id="{8A64CB19-ECBD-408B-A5CE-E6F8F343A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4728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95" name="Rectangle 13">
              <a:extLst>
                <a:ext uri="{FF2B5EF4-FFF2-40B4-BE49-F238E27FC236}">
                  <a16:creationId xmlns:a16="http://schemas.microsoft.com/office/drawing/2014/main" id="{2B294D0D-8ADE-4A30-82E8-DC3B0AAB8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4373"/>
              <a:ext cx="37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</a:t>
              </a:r>
            </a:p>
          </p:txBody>
        </p:sp>
        <p:sp>
          <p:nvSpPr>
            <p:cNvPr id="96" name="Rectangle 14">
              <a:extLst>
                <a:ext uri="{FF2B5EF4-FFF2-40B4-BE49-F238E27FC236}">
                  <a16:creationId xmlns:a16="http://schemas.microsoft.com/office/drawing/2014/main" id="{F598DF99-D0B0-4A77-A025-E956837CE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4373"/>
              <a:ext cx="37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</a:p>
          </p:txBody>
        </p:sp>
        <p:sp>
          <p:nvSpPr>
            <p:cNvPr id="97" name="Line 15">
              <a:extLst>
                <a:ext uri="{FF2B5EF4-FFF2-40B4-BE49-F238E27FC236}">
                  <a16:creationId xmlns:a16="http://schemas.microsoft.com/office/drawing/2014/main" id="{5E0DBE57-7811-4CB7-819E-FB00CC315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" y="4870"/>
              <a:ext cx="3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6">
              <a:extLst>
                <a:ext uri="{FF2B5EF4-FFF2-40B4-BE49-F238E27FC236}">
                  <a16:creationId xmlns:a16="http://schemas.microsoft.com/office/drawing/2014/main" id="{62D2B47A-7D5F-466C-BF60-0AA5B0B18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5" y="4621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7">
              <a:extLst>
                <a:ext uri="{FF2B5EF4-FFF2-40B4-BE49-F238E27FC236}">
                  <a16:creationId xmlns:a16="http://schemas.microsoft.com/office/drawing/2014/main" id="{C10FC6F0-F12F-494D-8B08-274B4F725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2" y="4621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>
              <a:extLst>
                <a:ext uri="{FF2B5EF4-FFF2-40B4-BE49-F238E27FC236}">
                  <a16:creationId xmlns:a16="http://schemas.microsoft.com/office/drawing/2014/main" id="{C50C9034-CF38-477A-AB3A-79EA08073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486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>
              <a:extLst>
                <a:ext uri="{FF2B5EF4-FFF2-40B4-BE49-F238E27FC236}">
                  <a16:creationId xmlns:a16="http://schemas.microsoft.com/office/drawing/2014/main" id="{FA6BAE6F-4B56-444B-8C90-FF0E82181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6" y="486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75">
              <a:extLst>
                <a:ext uri="{FF2B5EF4-FFF2-40B4-BE49-F238E27FC236}">
                  <a16:creationId xmlns:a16="http://schemas.microsoft.com/office/drawing/2014/main" id="{FB8BCDCB-AA87-4B77-9D96-E33B60E4F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" y="4996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83">
            <a:extLst>
              <a:ext uri="{FF2B5EF4-FFF2-40B4-BE49-F238E27FC236}">
                <a16:creationId xmlns:a16="http://schemas.microsoft.com/office/drawing/2014/main" id="{BE379688-360E-4465-9742-B1ACF14FD77A}"/>
              </a:ext>
            </a:extLst>
          </p:cNvPr>
          <p:cNvGrpSpPr>
            <a:grpSpLocks/>
          </p:cNvGrpSpPr>
          <p:nvPr/>
        </p:nvGrpSpPr>
        <p:grpSpPr bwMode="auto">
          <a:xfrm>
            <a:off x="2405013" y="5095528"/>
            <a:ext cx="1981200" cy="1235075"/>
            <a:chOff x="912" y="4368"/>
            <a:chExt cx="1248" cy="778"/>
          </a:xfrm>
        </p:grpSpPr>
        <p:sp>
          <p:nvSpPr>
            <p:cNvPr id="104" name="Line 10">
              <a:extLst>
                <a:ext uri="{FF2B5EF4-FFF2-40B4-BE49-F238E27FC236}">
                  <a16:creationId xmlns:a16="http://schemas.microsoft.com/office/drawing/2014/main" id="{394B4337-E4C7-4260-A40C-3BD1BD3C0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4621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5">
              <a:extLst>
                <a:ext uri="{FF2B5EF4-FFF2-40B4-BE49-F238E27FC236}">
                  <a16:creationId xmlns:a16="http://schemas.microsoft.com/office/drawing/2014/main" id="{5252ED56-833A-4EBB-85D2-5F98DE66E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4723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106" name="Line 9">
              <a:extLst>
                <a:ext uri="{FF2B5EF4-FFF2-40B4-BE49-F238E27FC236}">
                  <a16:creationId xmlns:a16="http://schemas.microsoft.com/office/drawing/2014/main" id="{92BE9990-99E5-4283-B9C6-93C8F2F0F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4" y="4616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7">
              <a:extLst>
                <a:ext uri="{FF2B5EF4-FFF2-40B4-BE49-F238E27FC236}">
                  <a16:creationId xmlns:a16="http://schemas.microsoft.com/office/drawing/2014/main" id="{1BB8C748-47F5-487A-9A62-B7592ED60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4368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</a:p>
          </p:txBody>
        </p:sp>
        <p:sp>
          <p:nvSpPr>
            <p:cNvPr id="108" name="Rectangle 4">
              <a:extLst>
                <a:ext uri="{FF2B5EF4-FFF2-40B4-BE49-F238E27FC236}">
                  <a16:creationId xmlns:a16="http://schemas.microsoft.com/office/drawing/2014/main" id="{40C6267F-1B46-4E9F-8939-842CD513D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4723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109" name="Rectangle 6">
              <a:extLst>
                <a:ext uri="{FF2B5EF4-FFF2-40B4-BE49-F238E27FC236}">
                  <a16:creationId xmlns:a16="http://schemas.microsoft.com/office/drawing/2014/main" id="{634CC673-2D79-450E-9E42-A39F4E0A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4368"/>
              <a:ext cx="38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</a:t>
              </a:r>
            </a:p>
          </p:txBody>
        </p:sp>
        <p:sp>
          <p:nvSpPr>
            <p:cNvPr id="110" name="Line 8">
              <a:extLst>
                <a:ext uri="{FF2B5EF4-FFF2-40B4-BE49-F238E27FC236}">
                  <a16:creationId xmlns:a16="http://schemas.microsoft.com/office/drawing/2014/main" id="{88123D4C-BAF2-4AED-8B1F-99F69AB6B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4865"/>
              <a:ext cx="37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5">
              <a:extLst>
                <a:ext uri="{FF2B5EF4-FFF2-40B4-BE49-F238E27FC236}">
                  <a16:creationId xmlns:a16="http://schemas.microsoft.com/office/drawing/2014/main" id="{3A7CC113-56C0-4D9B-AE33-A80AF3173C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4859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6">
              <a:extLst>
                <a:ext uri="{FF2B5EF4-FFF2-40B4-BE49-F238E27FC236}">
                  <a16:creationId xmlns:a16="http://schemas.microsoft.com/office/drawing/2014/main" id="{E1E06940-4EED-448D-BA58-D8B9FD556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4859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76">
              <a:extLst>
                <a:ext uri="{FF2B5EF4-FFF2-40B4-BE49-F238E27FC236}">
                  <a16:creationId xmlns:a16="http://schemas.microsoft.com/office/drawing/2014/main" id="{A8038D81-01C7-4F5D-8E20-EAAE09EA1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4991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BC9F53-C1ED-422B-BCA8-0A74C7D612F3}"/>
              </a:ext>
            </a:extLst>
          </p:cNvPr>
          <p:cNvSpPr txBox="1"/>
          <p:nvPr/>
        </p:nvSpPr>
        <p:spPr>
          <a:xfrm>
            <a:off x="485473" y="509181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di H</a:t>
            </a:r>
            <a:r>
              <a:rPr lang="en-US" baseline="-25000" dirty="0"/>
              <a:t>X:</a:t>
            </a:r>
            <a:endParaRPr lang="it-IT" baseline="-25000" dirty="0"/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B3ECDE84-EB4D-40D5-AE9F-BE7053824664}"/>
              </a:ext>
            </a:extLst>
          </p:cNvPr>
          <p:cNvSpPr txBox="1"/>
          <p:nvPr/>
        </p:nvSpPr>
        <p:spPr>
          <a:xfrm>
            <a:off x="984431" y="244844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Segnale</a:t>
            </a:r>
            <a:r>
              <a:rPr lang="en-US" dirty="0"/>
              <a:t> di H</a:t>
            </a:r>
            <a:r>
              <a:rPr lang="en-US" baseline="-25000" dirty="0"/>
              <a:t>A</a:t>
            </a:r>
            <a:endParaRPr lang="it-IT" baseline="-25000" dirty="0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BE9F7A4A-9C03-41E5-BE92-78BDC830A91D}"/>
              </a:ext>
            </a:extLst>
          </p:cNvPr>
          <p:cNvSpPr txBox="1"/>
          <p:nvPr/>
        </p:nvSpPr>
        <p:spPr>
          <a:xfrm>
            <a:off x="6537360" y="511989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A:</a:t>
            </a:r>
            <a:endParaRPr lang="it-IT" baseline="-25000" dirty="0"/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AE85834C-03ED-4E4F-A4EF-B27D62C457E3}"/>
              </a:ext>
            </a:extLst>
          </p:cNvPr>
          <p:cNvSpPr txBox="1"/>
          <p:nvPr/>
        </p:nvSpPr>
        <p:spPr>
          <a:xfrm>
            <a:off x="6647722" y="244844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Segnale</a:t>
            </a:r>
            <a:r>
              <a:rPr lang="en-US" dirty="0"/>
              <a:t> di H</a:t>
            </a:r>
            <a:r>
              <a:rPr lang="en-US" baseline="-25000" dirty="0"/>
              <a:t>X</a:t>
            </a:r>
            <a:endParaRPr lang="it-IT" baseline="-25000" dirty="0"/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2EE8F00C-8C45-436F-A553-115388895627}"/>
              </a:ext>
            </a:extLst>
          </p:cNvPr>
          <p:cNvSpPr txBox="1"/>
          <p:nvPr/>
        </p:nvSpPr>
        <p:spPr>
          <a:xfrm>
            <a:off x="7236296" y="509574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di H</a:t>
            </a:r>
            <a:r>
              <a:rPr lang="en-US" baseline="-25000" dirty="0"/>
              <a:t>A:</a:t>
            </a:r>
            <a:endParaRPr lang="it-IT" baseline="-25000" dirty="0"/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7AAF1FEE-23CD-4EE8-A93F-9466FC72ADAB}"/>
              </a:ext>
            </a:extLst>
          </p:cNvPr>
          <p:cNvSpPr txBox="1"/>
          <p:nvPr/>
        </p:nvSpPr>
        <p:spPr>
          <a:xfrm flipH="1">
            <a:off x="682474" y="1259789"/>
            <a:ext cx="186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Sistema </a:t>
            </a:r>
            <a:r>
              <a:rPr lang="en-US" sz="2400" dirty="0">
                <a:solidFill>
                  <a:srgbClr val="FF0000"/>
                </a:solidFill>
              </a:rPr>
              <a:t>AX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20" name="Titolo 1">
            <a:extLst>
              <a:ext uri="{FF2B5EF4-FFF2-40B4-BE49-F238E27FC236}">
                <a16:creationId xmlns:a16="http://schemas.microsoft.com/office/drawing/2014/main" id="{9A8848AF-2000-48C2-82F5-2F1D4DDDA1FB}"/>
              </a:ext>
            </a:extLst>
          </p:cNvPr>
          <p:cNvSpPr txBox="1">
            <a:spLocks/>
          </p:cNvSpPr>
          <p:nvPr/>
        </p:nvSpPr>
        <p:spPr>
          <a:xfrm>
            <a:off x="520651" y="92840"/>
            <a:ext cx="7886700" cy="494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Accoppiamento spin-spin e regola di molteplicità 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M = n + 1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7D150D43-86F6-4113-9477-E7689FEF3EA8}"/>
              </a:ext>
            </a:extLst>
          </p:cNvPr>
          <p:cNvSpPr txBox="1"/>
          <p:nvPr/>
        </p:nvSpPr>
        <p:spPr>
          <a:xfrm>
            <a:off x="5659175" y="1120274"/>
            <a:ext cx="3484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</a:t>
            </a:r>
            <a:r>
              <a:rPr lang="en-US" dirty="0" err="1"/>
              <a:t>Molteplicità</a:t>
            </a:r>
            <a:r>
              <a:rPr lang="en-US" dirty="0"/>
              <a:t> del </a:t>
            </a:r>
            <a:r>
              <a:rPr lang="en-US" dirty="0" err="1"/>
              <a:t>segnale</a:t>
            </a:r>
            <a:r>
              <a:rPr lang="en-US" dirty="0"/>
              <a:t> </a:t>
            </a:r>
          </a:p>
          <a:p>
            <a:r>
              <a:rPr lang="en-US" dirty="0"/>
              <a:t>n = </a:t>
            </a:r>
            <a:r>
              <a:rPr lang="en-US" dirty="0" err="1"/>
              <a:t>numero</a:t>
            </a:r>
            <a:r>
              <a:rPr lang="en-US" dirty="0"/>
              <a:t> di H con cui </a:t>
            </a:r>
            <a:r>
              <a:rPr lang="en-US" dirty="0" err="1"/>
              <a:t>accoppia</a:t>
            </a:r>
            <a:r>
              <a:rPr lang="en-US" dirty="0"/>
              <a:t> il</a:t>
            </a:r>
          </a:p>
          <a:p>
            <a:r>
              <a:rPr lang="en-US" dirty="0"/>
              <a:t>       H </a:t>
            </a:r>
            <a:r>
              <a:rPr lang="en-US" dirty="0" err="1"/>
              <a:t>osservato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0F4C9-2D98-8DFA-716D-5AD8FE68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22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A3945F99-8090-44DF-B49A-51E32635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602" y="4002492"/>
            <a:ext cx="857069" cy="167005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9">
            <a:extLst>
              <a:ext uri="{FF2B5EF4-FFF2-40B4-BE49-F238E27FC236}">
                <a16:creationId xmlns:a16="http://schemas.microsoft.com/office/drawing/2014/main" id="{922FC031-CF09-44EE-8159-775D797CC6E7}"/>
              </a:ext>
            </a:extLst>
          </p:cNvPr>
          <p:cNvGrpSpPr>
            <a:grpSpLocks/>
          </p:cNvGrpSpPr>
          <p:nvPr/>
        </p:nvGrpSpPr>
        <p:grpSpPr bwMode="auto">
          <a:xfrm>
            <a:off x="7476513" y="4307340"/>
            <a:ext cx="177800" cy="304800"/>
            <a:chOff x="3920" y="3163"/>
            <a:chExt cx="112" cy="192"/>
          </a:xfrm>
        </p:grpSpPr>
        <p:sp>
          <p:nvSpPr>
            <p:cNvPr id="4" name="Line 7">
              <a:extLst>
                <a:ext uri="{FF2B5EF4-FFF2-40B4-BE49-F238E27FC236}">
                  <a16:creationId xmlns:a16="http://schemas.microsoft.com/office/drawing/2014/main" id="{E4B122E8-F24D-4DF7-BAF5-B447AF1C5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163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8E49B7CC-314F-4B6C-8114-9542BCE0A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0" y="3163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Line 23">
            <a:extLst>
              <a:ext uri="{FF2B5EF4-FFF2-40B4-BE49-F238E27FC236}">
                <a16:creationId xmlns:a16="http://schemas.microsoft.com/office/drawing/2014/main" id="{0FA8D0C7-FC87-40C1-818A-5911AB2C7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3713" y="4116840"/>
            <a:ext cx="1219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98">
            <a:extLst>
              <a:ext uri="{FF2B5EF4-FFF2-40B4-BE49-F238E27FC236}">
                <a16:creationId xmlns:a16="http://schemas.microsoft.com/office/drawing/2014/main" id="{795122F5-5765-4533-A026-9C5F76422F92}"/>
              </a:ext>
            </a:extLst>
          </p:cNvPr>
          <p:cNvGrpSpPr>
            <a:grpSpLocks/>
          </p:cNvGrpSpPr>
          <p:nvPr/>
        </p:nvGrpSpPr>
        <p:grpSpPr bwMode="auto">
          <a:xfrm>
            <a:off x="7489213" y="1983240"/>
            <a:ext cx="152400" cy="2133600"/>
            <a:chOff x="3928" y="1699"/>
            <a:chExt cx="96" cy="1344"/>
          </a:xfrm>
        </p:grpSpPr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5C919EC8-5AF0-4BDD-8D0E-2FB245066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" y="1699"/>
              <a:ext cx="0" cy="13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>
              <a:extLst>
                <a:ext uri="{FF2B5EF4-FFF2-40B4-BE49-F238E27FC236}">
                  <a16:creationId xmlns:a16="http://schemas.microsoft.com/office/drawing/2014/main" id="{57AD928F-226D-4A47-9703-2DA6CB791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1699"/>
              <a:ext cx="0" cy="13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31">
            <a:extLst>
              <a:ext uri="{FF2B5EF4-FFF2-40B4-BE49-F238E27FC236}">
                <a16:creationId xmlns:a16="http://schemas.microsoft.com/office/drawing/2014/main" id="{4ABF64F3-4B5C-496A-8B9A-C467531B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463" y="6296477"/>
            <a:ext cx="174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000">
                <a:solidFill>
                  <a:srgbClr val="339933"/>
                </a:solidFill>
              </a:rPr>
              <a:t>spin del metino</a:t>
            </a:r>
          </a:p>
        </p:txBody>
      </p:sp>
      <p:sp>
        <p:nvSpPr>
          <p:cNvPr id="11" name="AutoShape 33">
            <a:extLst>
              <a:ext uri="{FF2B5EF4-FFF2-40B4-BE49-F238E27FC236}">
                <a16:creationId xmlns:a16="http://schemas.microsoft.com/office/drawing/2014/main" id="{754D531A-59E6-4621-BBB9-45B08FFD1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163" y="2346777"/>
            <a:ext cx="673100" cy="368300"/>
          </a:xfrm>
          <a:prstGeom prst="rightArrow">
            <a:avLst>
              <a:gd name="adj1" fmla="val 50000"/>
              <a:gd name="adj2" fmla="val 91405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CC4CAD66-95FA-492C-B693-0632B864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676" y="3964440"/>
            <a:ext cx="749300" cy="1219200"/>
          </a:xfrm>
          <a:prstGeom prst="ellipse">
            <a:avLst/>
          </a:prstGeom>
          <a:solidFill>
            <a:srgbClr val="FFFFCC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F45B035-380C-4888-A0D4-43DE41ABE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951" y="1572077"/>
            <a:ext cx="1402628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2 H vicini</a:t>
            </a:r>
          </a:p>
          <a:p>
            <a:pPr eaLnBrk="0" hangingPunct="0"/>
            <a:r>
              <a:rPr lang="it-IT" altLang="en-US" dirty="0">
                <a:solidFill>
                  <a:srgbClr val="FF0000"/>
                </a:solidFill>
              </a:rPr>
              <a:t>M = n + 1 = 3</a:t>
            </a:r>
          </a:p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tripletto</a:t>
            </a:r>
          </a:p>
        </p:txBody>
      </p:sp>
      <p:grpSp>
        <p:nvGrpSpPr>
          <p:cNvPr id="14" name="Group 73">
            <a:extLst>
              <a:ext uri="{FF2B5EF4-FFF2-40B4-BE49-F238E27FC236}">
                <a16:creationId xmlns:a16="http://schemas.microsoft.com/office/drawing/2014/main" id="{1996E80B-969E-41F7-989D-423F675D8903}"/>
              </a:ext>
            </a:extLst>
          </p:cNvPr>
          <p:cNvGrpSpPr>
            <a:grpSpLocks/>
          </p:cNvGrpSpPr>
          <p:nvPr/>
        </p:nvGrpSpPr>
        <p:grpSpPr bwMode="auto">
          <a:xfrm>
            <a:off x="1437663" y="4269240"/>
            <a:ext cx="152400" cy="304800"/>
            <a:chOff x="212" y="1968"/>
            <a:chExt cx="96" cy="192"/>
          </a:xfrm>
        </p:grpSpPr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4DE12810-10B1-470C-AA11-20C946758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5F5AC5C5-2AFF-4DCA-90FA-5019B3FE9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6">
            <a:extLst>
              <a:ext uri="{FF2B5EF4-FFF2-40B4-BE49-F238E27FC236}">
                <a16:creationId xmlns:a16="http://schemas.microsoft.com/office/drawing/2014/main" id="{4F6627BE-8FA1-4B89-ABFF-5BD7C7F96125}"/>
              </a:ext>
            </a:extLst>
          </p:cNvPr>
          <p:cNvGrpSpPr>
            <a:grpSpLocks/>
          </p:cNvGrpSpPr>
          <p:nvPr/>
        </p:nvGrpSpPr>
        <p:grpSpPr bwMode="auto">
          <a:xfrm>
            <a:off x="2352063" y="4269240"/>
            <a:ext cx="152400" cy="304800"/>
            <a:chOff x="788" y="1968"/>
            <a:chExt cx="96" cy="192"/>
          </a:xfrm>
        </p:grpSpPr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67D2B839-A399-4C4C-861F-B1061EFB3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751CF8D2-2395-4FB6-AFDE-4B81AFF67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4">
            <a:extLst>
              <a:ext uri="{FF2B5EF4-FFF2-40B4-BE49-F238E27FC236}">
                <a16:creationId xmlns:a16="http://schemas.microsoft.com/office/drawing/2014/main" id="{56545F3D-D2A3-4F89-85F8-927517B2CA30}"/>
              </a:ext>
            </a:extLst>
          </p:cNvPr>
          <p:cNvGrpSpPr>
            <a:grpSpLocks/>
          </p:cNvGrpSpPr>
          <p:nvPr/>
        </p:nvGrpSpPr>
        <p:grpSpPr bwMode="auto">
          <a:xfrm>
            <a:off x="1894863" y="4269240"/>
            <a:ext cx="152400" cy="304800"/>
            <a:chOff x="500" y="1968"/>
            <a:chExt cx="96" cy="192"/>
          </a:xfrm>
        </p:grpSpPr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A0F5A1B0-5901-4848-90D2-98E897C10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AC6B7677-C41D-4F01-95E6-8F651BCBE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75">
            <a:extLst>
              <a:ext uri="{FF2B5EF4-FFF2-40B4-BE49-F238E27FC236}">
                <a16:creationId xmlns:a16="http://schemas.microsoft.com/office/drawing/2014/main" id="{9F2F771D-8616-47D3-AA9D-095059F8F596}"/>
              </a:ext>
            </a:extLst>
          </p:cNvPr>
          <p:cNvGrpSpPr>
            <a:grpSpLocks/>
          </p:cNvGrpSpPr>
          <p:nvPr/>
        </p:nvGrpSpPr>
        <p:grpSpPr bwMode="auto">
          <a:xfrm>
            <a:off x="1894863" y="4793115"/>
            <a:ext cx="152400" cy="304800"/>
            <a:chOff x="500" y="2298"/>
            <a:chExt cx="96" cy="192"/>
          </a:xfrm>
        </p:grpSpPr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E3FCCA7C-3A7B-4EF7-9114-23D1D6001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" y="229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09C11BFA-3046-44C7-945D-D2536F2F0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229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97">
            <a:extLst>
              <a:ext uri="{FF2B5EF4-FFF2-40B4-BE49-F238E27FC236}">
                <a16:creationId xmlns:a16="http://schemas.microsoft.com/office/drawing/2014/main" id="{796221D7-8D81-4614-ACAF-839C7997D68F}"/>
              </a:ext>
            </a:extLst>
          </p:cNvPr>
          <p:cNvGrpSpPr>
            <a:grpSpLocks/>
          </p:cNvGrpSpPr>
          <p:nvPr/>
        </p:nvGrpSpPr>
        <p:grpSpPr bwMode="auto">
          <a:xfrm>
            <a:off x="1799613" y="1754640"/>
            <a:ext cx="342900" cy="2362200"/>
            <a:chOff x="344" y="1555"/>
            <a:chExt cx="216" cy="1488"/>
          </a:xfrm>
        </p:grpSpPr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5A824B7C-84E9-4CC3-A6B1-C735ACFB6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" y="1555"/>
              <a:ext cx="0" cy="14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4E3E0523-14C4-4851-965D-616FFB811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" y="2515"/>
              <a:ext cx="0" cy="52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52E946C5-7D5C-4509-8B13-2A8FBA8DB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" y="2515"/>
              <a:ext cx="0" cy="52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8F92FEE8-A530-4E35-87C2-B66389C47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913" y="4116840"/>
            <a:ext cx="1219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72">
            <a:extLst>
              <a:ext uri="{FF2B5EF4-FFF2-40B4-BE49-F238E27FC236}">
                <a16:creationId xmlns:a16="http://schemas.microsoft.com/office/drawing/2014/main" id="{D8B635EF-8850-4363-ACD9-EC4EE8B48A13}"/>
              </a:ext>
            </a:extLst>
          </p:cNvPr>
          <p:cNvGrpSpPr>
            <a:grpSpLocks/>
          </p:cNvGrpSpPr>
          <p:nvPr/>
        </p:nvGrpSpPr>
        <p:grpSpPr bwMode="auto">
          <a:xfrm>
            <a:off x="1928284" y="5559876"/>
            <a:ext cx="2209800" cy="762000"/>
            <a:chOff x="596" y="2832"/>
            <a:chExt cx="1392" cy="480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290DE98-59E9-4E63-921D-CE3D0CF27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" y="3312"/>
              <a:ext cx="1392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D69FB816-84A6-4034-9B5D-59C2B1B37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2832"/>
              <a:ext cx="0" cy="48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46A6AE9C-20E8-47FA-9BF6-B263C350B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2928"/>
              <a:ext cx="0" cy="384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BE9A94FE-66F4-42AC-BB5A-80783943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539" y="6330698"/>
            <a:ext cx="203927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000" dirty="0">
                <a:solidFill>
                  <a:srgbClr val="B2B2B2"/>
                </a:solidFill>
              </a:rPr>
              <a:t>spin del metilene </a:t>
            </a:r>
          </a:p>
        </p:txBody>
      </p:sp>
      <p:sp>
        <p:nvSpPr>
          <p:cNvPr id="36" name="AutoShape 34">
            <a:extLst>
              <a:ext uri="{FF2B5EF4-FFF2-40B4-BE49-F238E27FC236}">
                <a16:creationId xmlns:a16="http://schemas.microsoft.com/office/drawing/2014/main" id="{6E7AF692-21B2-446D-AF31-29C2E51F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213" y="2346777"/>
            <a:ext cx="673100" cy="368300"/>
          </a:xfrm>
          <a:prstGeom prst="leftArrow">
            <a:avLst>
              <a:gd name="adj1" fmla="val 50000"/>
              <a:gd name="adj2" fmla="val 91354"/>
            </a:avLst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71">
            <a:extLst>
              <a:ext uri="{FF2B5EF4-FFF2-40B4-BE49-F238E27FC236}">
                <a16:creationId xmlns:a16="http://schemas.microsoft.com/office/drawing/2014/main" id="{FA88EF7D-08A6-4A71-824F-8D90ACE07197}"/>
              </a:ext>
            </a:extLst>
          </p:cNvPr>
          <p:cNvGrpSpPr>
            <a:grpSpLocks/>
          </p:cNvGrpSpPr>
          <p:nvPr/>
        </p:nvGrpSpPr>
        <p:grpSpPr bwMode="auto">
          <a:xfrm>
            <a:off x="2777513" y="3972378"/>
            <a:ext cx="1795463" cy="1651001"/>
            <a:chOff x="1680" y="1296"/>
            <a:chExt cx="1131" cy="1040"/>
          </a:xfrm>
        </p:grpSpPr>
        <p:sp>
          <p:nvSpPr>
            <p:cNvPr id="38" name="Rectangle 58">
              <a:extLst>
                <a:ext uri="{FF2B5EF4-FFF2-40B4-BE49-F238E27FC236}">
                  <a16:creationId xmlns:a16="http://schemas.microsoft.com/office/drawing/2014/main" id="{A7C494AA-F7A0-4876-8E12-C78FC5054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51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40" name="Line 60">
              <a:extLst>
                <a:ext uri="{FF2B5EF4-FFF2-40B4-BE49-F238E27FC236}">
                  <a16:creationId xmlns:a16="http://schemas.microsoft.com/office/drawing/2014/main" id="{EC44ACEF-703E-49EE-8630-C421758F7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1544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1">
              <a:extLst>
                <a:ext uri="{FF2B5EF4-FFF2-40B4-BE49-F238E27FC236}">
                  <a16:creationId xmlns:a16="http://schemas.microsoft.com/office/drawing/2014/main" id="{308900B6-4339-4B75-972E-D3476BFC0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795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63">
              <a:extLst>
                <a:ext uri="{FF2B5EF4-FFF2-40B4-BE49-F238E27FC236}">
                  <a16:creationId xmlns:a16="http://schemas.microsoft.com/office/drawing/2014/main" id="{DBD8D7C1-2489-43AC-A1F6-2AA76140A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1651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E57F072B-5C36-44C2-9FFF-3287FC79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1296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4" name="Line 65">
              <a:extLst>
                <a:ext uri="{FF2B5EF4-FFF2-40B4-BE49-F238E27FC236}">
                  <a16:creationId xmlns:a16="http://schemas.microsoft.com/office/drawing/2014/main" id="{1B771E38-3D03-40EE-8E31-B22192533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3" y="1544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6">
              <a:extLst>
                <a:ext uri="{FF2B5EF4-FFF2-40B4-BE49-F238E27FC236}">
                  <a16:creationId xmlns:a16="http://schemas.microsoft.com/office/drawing/2014/main" id="{485C74A1-1FEE-42D5-A8CE-7BACE8426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1" y="1795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8">
              <a:extLst>
                <a:ext uri="{FF2B5EF4-FFF2-40B4-BE49-F238E27FC236}">
                  <a16:creationId xmlns:a16="http://schemas.microsoft.com/office/drawing/2014/main" id="{B360CF25-55A9-4292-AEF0-A8A57A90C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8" y="179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9">
              <a:extLst>
                <a:ext uri="{FF2B5EF4-FFF2-40B4-BE49-F238E27FC236}">
                  <a16:creationId xmlns:a16="http://schemas.microsoft.com/office/drawing/2014/main" id="{B52FB1A9-63B3-4712-BDAA-EF9138DF7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0" y="1920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70">
              <a:extLst>
                <a:ext uri="{FF2B5EF4-FFF2-40B4-BE49-F238E27FC236}">
                  <a16:creationId xmlns:a16="http://schemas.microsoft.com/office/drawing/2014/main" id="{619140FE-1C6A-47E0-A690-66350F713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16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9" name="Group 77">
            <a:extLst>
              <a:ext uri="{FF2B5EF4-FFF2-40B4-BE49-F238E27FC236}">
                <a16:creationId xmlns:a16="http://schemas.microsoft.com/office/drawing/2014/main" id="{C0C09D69-E045-4737-B0FB-D84E216E6952}"/>
              </a:ext>
            </a:extLst>
          </p:cNvPr>
          <p:cNvGrpSpPr>
            <a:grpSpLocks/>
          </p:cNvGrpSpPr>
          <p:nvPr/>
        </p:nvGrpSpPr>
        <p:grpSpPr bwMode="auto">
          <a:xfrm>
            <a:off x="4792051" y="3989839"/>
            <a:ext cx="1795462" cy="1650999"/>
            <a:chOff x="1680" y="1296"/>
            <a:chExt cx="1131" cy="1040"/>
          </a:xfrm>
        </p:grpSpPr>
        <p:sp>
          <p:nvSpPr>
            <p:cNvPr id="50" name="Rectangle 78">
              <a:extLst>
                <a:ext uri="{FF2B5EF4-FFF2-40B4-BE49-F238E27FC236}">
                  <a16:creationId xmlns:a16="http://schemas.microsoft.com/office/drawing/2014/main" id="{12711096-D8D8-4C2D-9F58-C55728F89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51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51" name="Rectangle 79">
              <a:extLst>
                <a:ext uri="{FF2B5EF4-FFF2-40B4-BE49-F238E27FC236}">
                  <a16:creationId xmlns:a16="http://schemas.microsoft.com/office/drawing/2014/main" id="{45C21384-F0DF-43B1-8672-995903F4D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296"/>
              <a:ext cx="38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</a:t>
              </a:r>
              <a:endPara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2" name="Line 80">
              <a:extLst>
                <a:ext uri="{FF2B5EF4-FFF2-40B4-BE49-F238E27FC236}">
                  <a16:creationId xmlns:a16="http://schemas.microsoft.com/office/drawing/2014/main" id="{A3244C0A-8D67-4666-8FEB-3C0C6B016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1544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1">
              <a:extLst>
                <a:ext uri="{FF2B5EF4-FFF2-40B4-BE49-F238E27FC236}">
                  <a16:creationId xmlns:a16="http://schemas.microsoft.com/office/drawing/2014/main" id="{A2190A05-81C8-47D3-B237-675C713F1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795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82">
              <a:extLst>
                <a:ext uri="{FF2B5EF4-FFF2-40B4-BE49-F238E27FC236}">
                  <a16:creationId xmlns:a16="http://schemas.microsoft.com/office/drawing/2014/main" id="{B2D267C6-4AD5-49FB-B409-5AD9CC2B6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1651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55" name="Rectangle 83">
              <a:extLst>
                <a:ext uri="{FF2B5EF4-FFF2-40B4-BE49-F238E27FC236}">
                  <a16:creationId xmlns:a16="http://schemas.microsoft.com/office/drawing/2014/main" id="{BBCAE322-C261-4682-B229-828A340A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1296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6" name="Line 84">
              <a:extLst>
                <a:ext uri="{FF2B5EF4-FFF2-40B4-BE49-F238E27FC236}">
                  <a16:creationId xmlns:a16="http://schemas.microsoft.com/office/drawing/2014/main" id="{34D2F62C-EFF0-4394-A728-0DE4FDCDC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3" y="1544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85">
              <a:extLst>
                <a:ext uri="{FF2B5EF4-FFF2-40B4-BE49-F238E27FC236}">
                  <a16:creationId xmlns:a16="http://schemas.microsoft.com/office/drawing/2014/main" id="{06DCA9AC-07EB-4E18-8343-030646AD5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1" y="1795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6">
              <a:extLst>
                <a:ext uri="{FF2B5EF4-FFF2-40B4-BE49-F238E27FC236}">
                  <a16:creationId xmlns:a16="http://schemas.microsoft.com/office/drawing/2014/main" id="{3D6BCF1F-95E5-46C9-8C2E-12B6D9648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8" y="179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7">
              <a:extLst>
                <a:ext uri="{FF2B5EF4-FFF2-40B4-BE49-F238E27FC236}">
                  <a16:creationId xmlns:a16="http://schemas.microsoft.com/office/drawing/2014/main" id="{79B2E00D-137C-4BAB-83E7-1D63D0F03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0" y="1920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88">
              <a:extLst>
                <a:ext uri="{FF2B5EF4-FFF2-40B4-BE49-F238E27FC236}">
                  <a16:creationId xmlns:a16="http://schemas.microsoft.com/office/drawing/2014/main" id="{33EFD72A-D847-48F4-8623-75892107B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16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1" name="Rectangle 89">
            <a:extLst>
              <a:ext uri="{FF2B5EF4-FFF2-40B4-BE49-F238E27FC236}">
                <a16:creationId xmlns:a16="http://schemas.microsoft.com/office/drawing/2014/main" id="{2714641A-335F-4ABF-8DF3-4228C625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551" y="1572077"/>
            <a:ext cx="1402628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1 H vicino</a:t>
            </a:r>
          </a:p>
          <a:p>
            <a:pPr eaLnBrk="0" hangingPunct="0"/>
            <a:r>
              <a:rPr lang="it-IT" altLang="en-US" dirty="0">
                <a:solidFill>
                  <a:srgbClr val="FF0000"/>
                </a:solidFill>
              </a:rPr>
              <a:t>M = n + 1 = 2</a:t>
            </a:r>
          </a:p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doppietto</a:t>
            </a:r>
          </a:p>
        </p:txBody>
      </p:sp>
      <p:grpSp>
        <p:nvGrpSpPr>
          <p:cNvPr id="62" name="Group 91">
            <a:extLst>
              <a:ext uri="{FF2B5EF4-FFF2-40B4-BE49-F238E27FC236}">
                <a16:creationId xmlns:a16="http://schemas.microsoft.com/office/drawing/2014/main" id="{D7AE882E-CCA7-4DFF-AEED-FDE89F87D86F}"/>
              </a:ext>
            </a:extLst>
          </p:cNvPr>
          <p:cNvGrpSpPr>
            <a:grpSpLocks/>
          </p:cNvGrpSpPr>
          <p:nvPr/>
        </p:nvGrpSpPr>
        <p:grpSpPr bwMode="auto">
          <a:xfrm>
            <a:off x="5296876" y="4939165"/>
            <a:ext cx="2319337" cy="1357312"/>
            <a:chOff x="2736" y="3504"/>
            <a:chExt cx="1152" cy="676"/>
          </a:xfrm>
        </p:grpSpPr>
        <p:sp>
          <p:nvSpPr>
            <p:cNvPr id="63" name="Line 28">
              <a:extLst>
                <a:ext uri="{FF2B5EF4-FFF2-40B4-BE49-F238E27FC236}">
                  <a16:creationId xmlns:a16="http://schemas.microsoft.com/office/drawing/2014/main" id="{F7194E93-6E2C-47C4-9D21-B35DD0234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3792"/>
              <a:ext cx="0" cy="384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B4E1637E-33C7-4077-925C-CD6EFE281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4176"/>
              <a:ext cx="1152" cy="4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90">
              <a:extLst>
                <a:ext uri="{FF2B5EF4-FFF2-40B4-BE49-F238E27FC236}">
                  <a16:creationId xmlns:a16="http://schemas.microsoft.com/office/drawing/2014/main" id="{A9282EDE-9C14-49CE-BAAF-3C5B7A476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504"/>
              <a:ext cx="0" cy="672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Line 92">
            <a:extLst>
              <a:ext uri="{FF2B5EF4-FFF2-40B4-BE49-F238E27FC236}">
                <a16:creationId xmlns:a16="http://schemas.microsoft.com/office/drawing/2014/main" id="{8C6A1D72-7214-4185-AF5D-E7DF5BFFC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0913" y="2867477"/>
            <a:ext cx="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93">
            <a:extLst>
              <a:ext uri="{FF2B5EF4-FFF2-40B4-BE49-F238E27FC236}">
                <a16:creationId xmlns:a16="http://schemas.microsoft.com/office/drawing/2014/main" id="{F83A59BC-30C2-4698-9CED-C81320350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4113" y="2867477"/>
            <a:ext cx="0" cy="990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Rectangle 51">
            <a:extLst>
              <a:ext uri="{FF2B5EF4-FFF2-40B4-BE49-F238E27FC236}">
                <a16:creationId xmlns:a16="http://schemas.microsoft.com/office/drawing/2014/main" id="{0CC69356-284A-4FDB-A879-F0CAE567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874" y="3973418"/>
            <a:ext cx="6159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</a:t>
            </a:r>
            <a:r>
              <a:rPr lang="it-IT" altLang="en-US" sz="27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  <a:endParaRPr lang="it-IT" altLang="en-US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2" name="Text Box 283">
            <a:extLst>
              <a:ext uri="{FF2B5EF4-FFF2-40B4-BE49-F238E27FC236}">
                <a16:creationId xmlns:a16="http://schemas.microsoft.com/office/drawing/2014/main" id="{EB77A100-45A7-45B9-AE47-520F5503D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672" y="1596846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75" name="Text Box 286">
            <a:extLst>
              <a:ext uri="{FF2B5EF4-FFF2-40B4-BE49-F238E27FC236}">
                <a16:creationId xmlns:a16="http://schemas.microsoft.com/office/drawing/2014/main" id="{F64034CF-AB8C-4B95-97EE-D5DB63EC5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358" y="1598463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76" name="Text Box 287">
            <a:extLst>
              <a:ext uri="{FF2B5EF4-FFF2-40B4-BE49-F238E27FC236}">
                <a16:creationId xmlns:a16="http://schemas.microsoft.com/office/drawing/2014/main" id="{21D12874-4CCF-413C-98DE-D583B4CB1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33" y="2827769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77" name="Text Box 289">
            <a:extLst>
              <a:ext uri="{FF2B5EF4-FFF2-40B4-BE49-F238E27FC236}">
                <a16:creationId xmlns:a16="http://schemas.microsoft.com/office/drawing/2014/main" id="{CDD52920-4371-4C66-9245-CE4B6621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84" y="1342032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78" name="Text Box 290">
            <a:extLst>
              <a:ext uri="{FF2B5EF4-FFF2-40B4-BE49-F238E27FC236}">
                <a16:creationId xmlns:a16="http://schemas.microsoft.com/office/drawing/2014/main" id="{3AB9290E-60E0-49F0-8045-3AB1805B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132" y="2847833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79" name="Titolo 1">
            <a:extLst>
              <a:ext uri="{FF2B5EF4-FFF2-40B4-BE49-F238E27FC236}">
                <a16:creationId xmlns:a16="http://schemas.microsoft.com/office/drawing/2014/main" id="{4695460F-F989-44EE-871C-84A68F335D8C}"/>
              </a:ext>
            </a:extLst>
          </p:cNvPr>
          <p:cNvSpPr txBox="1">
            <a:spLocks/>
          </p:cNvSpPr>
          <p:nvPr/>
        </p:nvSpPr>
        <p:spPr>
          <a:xfrm>
            <a:off x="118277" y="166511"/>
            <a:ext cx="8947065" cy="494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latin typeface="+mn-lt"/>
              </a:rPr>
              <a:t>Accoppiamento spin-spin e regola di molteplicità </a:t>
            </a:r>
            <a:r>
              <a:rPr lang="it-IT" sz="2800" b="1" dirty="0">
                <a:solidFill>
                  <a:srgbClr val="FF0000"/>
                </a:solidFill>
                <a:latin typeface="+mn-lt"/>
              </a:rPr>
              <a:t>M = n + 1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CBBC9F53-C1ED-422B-BCA8-0A74C7D612F3}"/>
              </a:ext>
            </a:extLst>
          </p:cNvPr>
          <p:cNvSpPr txBox="1"/>
          <p:nvPr/>
        </p:nvSpPr>
        <p:spPr>
          <a:xfrm>
            <a:off x="118277" y="426026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di H</a:t>
            </a:r>
            <a:r>
              <a:rPr lang="en-US" baseline="-25000" dirty="0"/>
              <a:t>X:</a:t>
            </a:r>
            <a:endParaRPr lang="it-IT" baseline="-25000" dirty="0"/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CBBC9F53-C1ED-422B-BCA8-0A74C7D612F3}"/>
              </a:ext>
            </a:extLst>
          </p:cNvPr>
          <p:cNvSpPr txBox="1"/>
          <p:nvPr/>
        </p:nvSpPr>
        <p:spPr>
          <a:xfrm>
            <a:off x="7832113" y="418141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di H</a:t>
            </a:r>
            <a:r>
              <a:rPr lang="en-US" baseline="-25000" dirty="0"/>
              <a:t>A</a:t>
            </a:r>
            <a:endParaRPr lang="it-IT" baseline="-25000" dirty="0"/>
          </a:p>
        </p:txBody>
      </p:sp>
      <p:sp>
        <p:nvSpPr>
          <p:cNvPr id="68" name="Rettangolo 67"/>
          <p:cNvSpPr/>
          <p:nvPr/>
        </p:nvSpPr>
        <p:spPr>
          <a:xfrm>
            <a:off x="2641670" y="3858077"/>
            <a:ext cx="4022043" cy="1952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249F239-B61F-4318-824F-72FFD0973797}"/>
              </a:ext>
            </a:extLst>
          </p:cNvPr>
          <p:cNvSpPr txBox="1"/>
          <p:nvPr/>
        </p:nvSpPr>
        <p:spPr>
          <a:xfrm flipH="1">
            <a:off x="95363" y="619278"/>
            <a:ext cx="914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Sistema </a:t>
            </a:r>
            <a:r>
              <a:rPr lang="en-US" sz="2000" dirty="0">
                <a:solidFill>
                  <a:srgbClr val="FF0000"/>
                </a:solidFill>
              </a:rPr>
              <a:t>AX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baseline="-25000" dirty="0"/>
              <a:t> </a:t>
            </a:r>
            <a:r>
              <a:rPr lang="en-US" sz="2000" dirty="0"/>
              <a:t> - Un  </a:t>
            </a:r>
            <a:r>
              <a:rPr lang="en-US" sz="2000" dirty="0" err="1"/>
              <a:t>idrogeno</a:t>
            </a:r>
            <a:r>
              <a:rPr lang="en-US" sz="2000" dirty="0"/>
              <a:t> A </a:t>
            </a:r>
            <a:r>
              <a:rPr lang="en-US" sz="2000" dirty="0" err="1"/>
              <a:t>accoppia</a:t>
            </a:r>
            <a:r>
              <a:rPr lang="en-US" sz="2000" dirty="0"/>
              <a:t> con la </a:t>
            </a:r>
            <a:r>
              <a:rPr lang="en-US" sz="2000" dirty="0" err="1"/>
              <a:t>stessa</a:t>
            </a:r>
            <a:r>
              <a:rPr lang="en-US" sz="2000" dirty="0"/>
              <a:t> J con 2 </a:t>
            </a:r>
            <a:r>
              <a:rPr lang="en-US" sz="2000" dirty="0" err="1"/>
              <a:t>idrogeni</a:t>
            </a:r>
            <a:r>
              <a:rPr lang="en-US" sz="2000" dirty="0"/>
              <a:t> X </a:t>
            </a:r>
            <a:r>
              <a:rPr lang="en-US" sz="2000" dirty="0" err="1"/>
              <a:t>chimicamente</a:t>
            </a:r>
            <a:r>
              <a:rPr lang="en-US" sz="2000" dirty="0"/>
              <a:t> e </a:t>
            </a:r>
            <a:r>
              <a:rPr lang="en-US" sz="2000" dirty="0" err="1"/>
              <a:t>magneticamente</a:t>
            </a:r>
            <a:r>
              <a:rPr lang="en-US" sz="2000" dirty="0"/>
              <a:t> </a:t>
            </a:r>
            <a:r>
              <a:rPr lang="en-US" sz="2000" dirty="0" err="1"/>
              <a:t>equivalenti</a:t>
            </a:r>
            <a:r>
              <a:rPr lang="en-US" sz="2000" dirty="0"/>
              <a:t>.</a:t>
            </a:r>
            <a:endParaRPr lang="it-IT" sz="2000" baseline="-25000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ECF48E5-A281-336D-DAD9-541B6B82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42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6"/>
          <a:stretch/>
        </p:blipFill>
        <p:spPr>
          <a:xfrm>
            <a:off x="1504225" y="1602764"/>
            <a:ext cx="6428701" cy="33165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1117095" y="5924817"/>
            <a:ext cx="706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  <a:r>
              <a:rPr lang="it-IT" baseline="-25000" dirty="0"/>
              <a:t>A</a:t>
            </a:r>
            <a:r>
              <a:rPr lang="it-IT" dirty="0"/>
              <a:t> </a:t>
            </a:r>
            <a:r>
              <a:rPr lang="it-IT" dirty="0" err="1"/>
              <a:t>ha</a:t>
            </a:r>
            <a:r>
              <a:rPr lang="it-IT" dirty="0"/>
              <a:t> la stessa costante di accoppiamento con i due nuclei H</a:t>
            </a:r>
            <a:r>
              <a:rPr lang="it-IT" baseline="-25000" dirty="0"/>
              <a:t>X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C15545-52BC-478B-B20C-44B773CCC1AA}"/>
              </a:ext>
            </a:extLst>
          </p:cNvPr>
          <p:cNvSpPr txBox="1"/>
          <p:nvPr/>
        </p:nvSpPr>
        <p:spPr>
          <a:xfrm flipH="1">
            <a:off x="155018" y="615565"/>
            <a:ext cx="8988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2) Sistema </a:t>
            </a:r>
            <a:r>
              <a:rPr lang="it-IT" sz="2200" dirty="0">
                <a:solidFill>
                  <a:srgbClr val="FF0000"/>
                </a:solidFill>
              </a:rPr>
              <a:t>AX</a:t>
            </a:r>
            <a:r>
              <a:rPr lang="it-IT" sz="2200" baseline="-25000" dirty="0">
                <a:solidFill>
                  <a:srgbClr val="FF0000"/>
                </a:solidFill>
              </a:rPr>
              <a:t>2 </a:t>
            </a:r>
            <a:r>
              <a:rPr lang="it-IT" sz="2200" dirty="0"/>
              <a:t>- </a:t>
            </a:r>
            <a:r>
              <a:rPr lang="en-US" sz="2200" dirty="0"/>
              <a:t>Un  </a:t>
            </a:r>
            <a:r>
              <a:rPr lang="en-US" sz="2200" dirty="0" err="1"/>
              <a:t>idrogeno</a:t>
            </a:r>
            <a:r>
              <a:rPr lang="en-US" sz="2200" dirty="0"/>
              <a:t> A </a:t>
            </a:r>
            <a:r>
              <a:rPr lang="en-US" sz="2200" dirty="0" err="1"/>
              <a:t>accoppia</a:t>
            </a:r>
            <a:r>
              <a:rPr lang="en-US" sz="2200" dirty="0"/>
              <a:t> con la </a:t>
            </a:r>
            <a:r>
              <a:rPr lang="en-US" sz="2200" dirty="0" err="1"/>
              <a:t>stessa</a:t>
            </a:r>
            <a:r>
              <a:rPr lang="en-US" sz="2200" dirty="0"/>
              <a:t> </a:t>
            </a:r>
            <a:r>
              <a:rPr lang="en-US" sz="2200" i="1" dirty="0"/>
              <a:t>J </a:t>
            </a:r>
            <a:r>
              <a:rPr lang="en-US" sz="2200" dirty="0"/>
              <a:t>con 2 </a:t>
            </a:r>
            <a:r>
              <a:rPr lang="en-US" sz="2200" dirty="0" err="1"/>
              <a:t>idrogeni</a:t>
            </a:r>
            <a:r>
              <a:rPr lang="en-US" sz="2200" dirty="0"/>
              <a:t> X </a:t>
            </a:r>
            <a:r>
              <a:rPr lang="en-US" sz="2200" dirty="0" err="1"/>
              <a:t>chimicamente</a:t>
            </a:r>
            <a:r>
              <a:rPr lang="en-US" sz="2200" dirty="0"/>
              <a:t> e </a:t>
            </a:r>
            <a:r>
              <a:rPr lang="en-US" sz="2200" dirty="0" err="1"/>
              <a:t>magneticamente</a:t>
            </a:r>
            <a:r>
              <a:rPr lang="en-US" sz="2200" dirty="0"/>
              <a:t> </a:t>
            </a:r>
            <a:r>
              <a:rPr lang="en-US" sz="2200" dirty="0" err="1"/>
              <a:t>equivalenti</a:t>
            </a:r>
            <a:r>
              <a:rPr lang="en-US" sz="2200" dirty="0"/>
              <a:t>. 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5019" y="281255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</a:t>
            </a:r>
            <a:r>
              <a:rPr lang="it-IT" sz="2400" baseline="-25000" dirty="0"/>
              <a:t>0</a:t>
            </a:r>
          </a:p>
        </p:txBody>
      </p:sp>
      <p:sp>
        <p:nvSpPr>
          <p:cNvPr id="9" name="Freccia in giù 8"/>
          <p:cNvSpPr/>
          <p:nvPr/>
        </p:nvSpPr>
        <p:spPr>
          <a:xfrm rot="10800000">
            <a:off x="752438" y="1780378"/>
            <a:ext cx="218727" cy="3254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3619795-9D51-46EC-9EB1-2430E3626D87}"/>
              </a:ext>
            </a:extLst>
          </p:cNvPr>
          <p:cNvSpPr txBox="1">
            <a:spLocks/>
          </p:cNvSpPr>
          <p:nvPr/>
        </p:nvSpPr>
        <p:spPr>
          <a:xfrm>
            <a:off x="118277" y="166511"/>
            <a:ext cx="8947065" cy="494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latin typeface="+mn-lt"/>
              </a:rPr>
              <a:t>Accoppiamento spin-spin e regola di molteplicità </a:t>
            </a:r>
            <a:r>
              <a:rPr lang="it-IT" sz="2800" b="1" dirty="0">
                <a:solidFill>
                  <a:srgbClr val="FF0000"/>
                </a:solidFill>
                <a:latin typeface="+mn-lt"/>
              </a:rPr>
              <a:t>M = n + 1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AD966D-C0D4-4B89-821C-7C0B927E7D92}"/>
              </a:ext>
            </a:extLst>
          </p:cNvPr>
          <p:cNvSpPr txBox="1"/>
          <p:nvPr/>
        </p:nvSpPr>
        <p:spPr>
          <a:xfrm>
            <a:off x="6457950" y="5499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E066851-AF42-46B7-A81B-159BE043ACC2}"/>
              </a:ext>
            </a:extLst>
          </p:cNvPr>
          <p:cNvCxnSpPr/>
          <p:nvPr/>
        </p:nvCxnSpPr>
        <p:spPr>
          <a:xfrm flipH="1">
            <a:off x="2308721" y="5499515"/>
            <a:ext cx="43903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>
            <a:extLst>
              <a:ext uri="{FF2B5EF4-FFF2-40B4-BE49-F238E27FC236}">
                <a16:creationId xmlns:a16="http://schemas.microsoft.com/office/drawing/2014/main" id="{5A3545C7-150D-4958-B96D-F5AFC9454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717" y="1971907"/>
            <a:ext cx="471283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0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33CCAE4-6DDB-49A0-9776-A213DD0B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960" y="1989260"/>
            <a:ext cx="503343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C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C00000"/>
                </a:solidFill>
              </a:rPr>
              <a:t>X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352C1EB-B535-40A0-8FD6-22F7A3DA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032" y="2403435"/>
            <a:ext cx="460062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C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981B747-6085-44B0-9E03-A9504100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197" y="4873864"/>
            <a:ext cx="471283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0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9144BE9-611B-4C34-9560-19E95F34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802" y="4919319"/>
            <a:ext cx="471283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0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BA69E17-5E99-4ABD-85A0-A4F4263FFFE9}"/>
              </a:ext>
            </a:extLst>
          </p:cNvPr>
          <p:cNvSpPr txBox="1"/>
          <p:nvPr/>
        </p:nvSpPr>
        <p:spPr>
          <a:xfrm>
            <a:off x="6439662" y="1641432"/>
            <a:ext cx="4243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i="1" dirty="0"/>
              <a:t>J</a:t>
            </a:r>
            <a:r>
              <a:rPr lang="it-IT" baseline="-25000" dirty="0"/>
              <a:t>AX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8C9707-92B1-4FFC-B447-0DAE68E1557C}"/>
              </a:ext>
            </a:extLst>
          </p:cNvPr>
          <p:cNvSpPr txBox="1"/>
          <p:nvPr/>
        </p:nvSpPr>
        <p:spPr>
          <a:xfrm>
            <a:off x="2397698" y="1650706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 dirty="0"/>
              <a:t>J</a:t>
            </a:r>
            <a:r>
              <a:rPr lang="it-IT" sz="1600" baseline="-25000" dirty="0"/>
              <a:t>AX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244C52-2C19-4E2C-9A54-30807CF47F20}"/>
              </a:ext>
            </a:extLst>
          </p:cNvPr>
          <p:cNvSpPr txBox="1"/>
          <p:nvPr/>
        </p:nvSpPr>
        <p:spPr>
          <a:xfrm>
            <a:off x="2797166" y="1639767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 dirty="0"/>
              <a:t>J</a:t>
            </a:r>
            <a:r>
              <a:rPr lang="it-IT" sz="1600" baseline="-25000" dirty="0"/>
              <a:t>AX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9242F16-FDD7-47B5-B36C-A025060487C7}"/>
              </a:ext>
            </a:extLst>
          </p:cNvPr>
          <p:cNvSpPr txBox="1"/>
          <p:nvPr/>
        </p:nvSpPr>
        <p:spPr>
          <a:xfrm>
            <a:off x="421352" y="3159486"/>
            <a:ext cx="23246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/>
              <a:t>Combinazioni degli spin </a:t>
            </a:r>
          </a:p>
          <a:p>
            <a:r>
              <a:rPr lang="it-IT" sz="1700" dirty="0"/>
              <a:t>dei due nuclei 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0AFCA-9658-D6D8-9CEF-56E1D34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00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1"/>
          <a:stretch/>
        </p:blipFill>
        <p:spPr>
          <a:xfrm>
            <a:off x="1434633" y="1584022"/>
            <a:ext cx="6479048" cy="329101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8493" y="5426646"/>
            <a:ext cx="678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 tre idrogeni H</a:t>
            </a:r>
            <a:r>
              <a:rPr lang="it-IT" baseline="-25000" dirty="0"/>
              <a:t>X</a:t>
            </a:r>
            <a:r>
              <a:rPr lang="it-IT" dirty="0"/>
              <a:t> hanno la stessa costante di accoppiamento con H</a:t>
            </a:r>
            <a:r>
              <a:rPr lang="it-IT" baseline="-25000" dirty="0"/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5F7D7C-677B-45AA-B2AC-45F7801F9224}"/>
              </a:ext>
            </a:extLst>
          </p:cNvPr>
          <p:cNvSpPr txBox="1"/>
          <p:nvPr/>
        </p:nvSpPr>
        <p:spPr>
          <a:xfrm flipH="1">
            <a:off x="262273" y="607684"/>
            <a:ext cx="8748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3) Sistema </a:t>
            </a:r>
            <a:r>
              <a:rPr lang="it-IT" sz="2200" dirty="0">
                <a:solidFill>
                  <a:srgbClr val="FF0000"/>
                </a:solidFill>
              </a:rPr>
              <a:t>AX</a:t>
            </a:r>
            <a:r>
              <a:rPr lang="it-IT" sz="2200" baseline="-25000" dirty="0">
                <a:solidFill>
                  <a:srgbClr val="FF0000"/>
                </a:solidFill>
              </a:rPr>
              <a:t>3</a:t>
            </a:r>
            <a:r>
              <a:rPr lang="it-IT" sz="2200" baseline="-25000" dirty="0"/>
              <a:t> </a:t>
            </a:r>
            <a:r>
              <a:rPr lang="en-US" sz="2000" dirty="0"/>
              <a:t>- Un  </a:t>
            </a:r>
            <a:r>
              <a:rPr lang="en-US" sz="2000" dirty="0" err="1"/>
              <a:t>idrogeno</a:t>
            </a:r>
            <a:r>
              <a:rPr lang="en-US" sz="2000" dirty="0"/>
              <a:t> A </a:t>
            </a:r>
            <a:r>
              <a:rPr lang="en-US" sz="2000" dirty="0" err="1"/>
              <a:t>accoppia</a:t>
            </a:r>
            <a:r>
              <a:rPr lang="en-US" sz="2000" dirty="0"/>
              <a:t> con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i="1" dirty="0"/>
              <a:t>J </a:t>
            </a:r>
            <a:r>
              <a:rPr lang="en-US" sz="2000" dirty="0"/>
              <a:t>con 3 </a:t>
            </a:r>
            <a:r>
              <a:rPr lang="en-US" sz="2000" dirty="0" err="1"/>
              <a:t>idrogeni</a:t>
            </a:r>
            <a:r>
              <a:rPr lang="en-US" sz="2000" dirty="0"/>
              <a:t> X </a:t>
            </a:r>
            <a:r>
              <a:rPr lang="en-US" sz="2000" dirty="0" err="1"/>
              <a:t>chimicamente</a:t>
            </a:r>
            <a:r>
              <a:rPr lang="en-US" sz="2000" dirty="0"/>
              <a:t> e </a:t>
            </a:r>
            <a:r>
              <a:rPr lang="en-US" sz="2000" dirty="0" err="1"/>
              <a:t>magneticamente</a:t>
            </a:r>
            <a:r>
              <a:rPr lang="en-US" sz="2000" dirty="0"/>
              <a:t> </a:t>
            </a:r>
            <a:r>
              <a:rPr lang="en-US" sz="2000" dirty="0" err="1"/>
              <a:t>equivalenti</a:t>
            </a:r>
            <a:r>
              <a:rPr lang="en-US" sz="2000" dirty="0"/>
              <a:t>. </a:t>
            </a:r>
            <a:endParaRPr lang="it-IT" sz="2000" baseline="-25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67B642-013E-4C8F-B449-24E571FC107A}"/>
              </a:ext>
            </a:extLst>
          </p:cNvPr>
          <p:cNvSpPr txBox="1"/>
          <p:nvPr/>
        </p:nvSpPr>
        <p:spPr>
          <a:xfrm>
            <a:off x="6457950" y="489966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X</a:t>
            </a:r>
            <a:endParaRPr lang="it-IT" baseline="-2500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16A127F-5D94-44CD-97C4-796064B82148}"/>
              </a:ext>
            </a:extLst>
          </p:cNvPr>
          <p:cNvSpPr txBox="1">
            <a:spLocks/>
          </p:cNvSpPr>
          <p:nvPr/>
        </p:nvSpPr>
        <p:spPr>
          <a:xfrm>
            <a:off x="63460" y="136524"/>
            <a:ext cx="8947065" cy="494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latin typeface="+mn-lt"/>
              </a:rPr>
              <a:t>Accoppiamento spin-spin e regola di molteplicità </a:t>
            </a:r>
            <a:r>
              <a:rPr lang="it-IT" sz="2800" b="1" dirty="0">
                <a:solidFill>
                  <a:srgbClr val="FF0000"/>
                </a:solidFill>
                <a:latin typeface="+mn-lt"/>
              </a:rPr>
              <a:t>M = n + 1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CAA5EB-9AB5-4728-B834-41F4E9C31585}"/>
              </a:ext>
            </a:extLst>
          </p:cNvPr>
          <p:cNvSpPr txBox="1"/>
          <p:nvPr/>
        </p:nvSpPr>
        <p:spPr>
          <a:xfrm>
            <a:off x="2550098" y="1585037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 dirty="0"/>
              <a:t>J</a:t>
            </a:r>
            <a:r>
              <a:rPr lang="it-IT" sz="1600" baseline="-25000" dirty="0"/>
              <a:t>AX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826049-F54C-48DA-BBE8-E619F67729C0}"/>
              </a:ext>
            </a:extLst>
          </p:cNvPr>
          <p:cNvSpPr txBox="1"/>
          <p:nvPr/>
        </p:nvSpPr>
        <p:spPr>
          <a:xfrm>
            <a:off x="2920890" y="1559401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 dirty="0"/>
              <a:t>J</a:t>
            </a:r>
            <a:r>
              <a:rPr lang="it-IT" sz="1600" baseline="-25000" dirty="0"/>
              <a:t>AX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362DFE-0DA4-429A-90BB-F8014F8984FC}"/>
              </a:ext>
            </a:extLst>
          </p:cNvPr>
          <p:cNvSpPr txBox="1"/>
          <p:nvPr/>
        </p:nvSpPr>
        <p:spPr>
          <a:xfrm>
            <a:off x="2179306" y="1570807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 dirty="0"/>
              <a:t>J</a:t>
            </a:r>
            <a:r>
              <a:rPr lang="it-IT" sz="1600" baseline="-25000" dirty="0"/>
              <a:t>AX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8C6A23-D481-4C4F-9805-0C37E3FC0910}"/>
              </a:ext>
            </a:extLst>
          </p:cNvPr>
          <p:cNvSpPr txBox="1"/>
          <p:nvPr/>
        </p:nvSpPr>
        <p:spPr>
          <a:xfrm>
            <a:off x="2686051" y="48996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A</a:t>
            </a:r>
            <a:endParaRPr lang="it-IT" baseline="-25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DD4959-21AF-485E-BEF6-0A1FEE9C92A9}"/>
              </a:ext>
            </a:extLst>
          </p:cNvPr>
          <p:cNvSpPr txBox="1"/>
          <p:nvPr/>
        </p:nvSpPr>
        <p:spPr>
          <a:xfrm>
            <a:off x="155019" y="281255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</a:t>
            </a:r>
            <a:r>
              <a:rPr lang="it-IT" sz="2400" baseline="-25000" dirty="0"/>
              <a:t>0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F9AC27A3-A6EF-49F3-B159-95B9E7E1DA1D}"/>
              </a:ext>
            </a:extLst>
          </p:cNvPr>
          <p:cNvSpPr/>
          <p:nvPr/>
        </p:nvSpPr>
        <p:spPr>
          <a:xfrm rot="10800000">
            <a:off x="752438" y="1780378"/>
            <a:ext cx="218727" cy="3254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F23AD7-A7A7-4176-AA26-BF6217749B51}"/>
              </a:ext>
            </a:extLst>
          </p:cNvPr>
          <p:cNvSpPr txBox="1"/>
          <p:nvPr/>
        </p:nvSpPr>
        <p:spPr>
          <a:xfrm>
            <a:off x="155019" y="3287438"/>
            <a:ext cx="23246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/>
              <a:t>Combinazioni degli spin </a:t>
            </a:r>
          </a:p>
          <a:p>
            <a:r>
              <a:rPr lang="it-IT" sz="1700" dirty="0"/>
              <a:t>dei tre nuclei X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0B99434-31FF-46F4-A474-06B4BE0A22D1}"/>
              </a:ext>
            </a:extLst>
          </p:cNvPr>
          <p:cNvSpPr txBox="1"/>
          <p:nvPr/>
        </p:nvSpPr>
        <p:spPr>
          <a:xfrm>
            <a:off x="6432078" y="1584022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 dirty="0"/>
              <a:t>J</a:t>
            </a:r>
            <a:r>
              <a:rPr lang="it-IT" sz="1600" baseline="-25000" dirty="0"/>
              <a:t>AX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BED0622-4701-4986-B866-231DC61FF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t="7184" r="30655" b="59609"/>
          <a:stretch/>
        </p:blipFill>
        <p:spPr>
          <a:xfrm>
            <a:off x="3538728" y="1897955"/>
            <a:ext cx="2423478" cy="1364862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DC81213A-1E4A-45BA-A449-719766B3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717" y="1971907"/>
            <a:ext cx="471283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0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E550984-9E6A-445A-B8EB-88508AD6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960" y="1989260"/>
            <a:ext cx="503343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C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C00000"/>
                </a:solidFill>
              </a:rPr>
              <a:t>X 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6198CE3-9904-4AB4-AC26-3A82D9E2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032" y="2403435"/>
            <a:ext cx="460062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C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86E8222A-74FF-465A-B2A0-3EB3F4CE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497" y="2868489"/>
            <a:ext cx="460062" cy="4315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200" dirty="0">
                <a:solidFill>
                  <a:srgbClr val="C00000"/>
                </a:solidFill>
              </a:rPr>
              <a:t>H</a:t>
            </a:r>
            <a:r>
              <a:rPr lang="it-IT" altLang="en-US" sz="2200" baseline="-250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DA9B0-E595-CEC9-1FA6-C0940A6A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18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14">
            <a:extLst>
              <a:ext uri="{FF2B5EF4-FFF2-40B4-BE49-F238E27FC236}">
                <a16:creationId xmlns:a16="http://schemas.microsoft.com/office/drawing/2014/main" id="{9AB852A3-689D-49B9-AF44-56B32902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875559"/>
            <a:ext cx="1143000" cy="1765300"/>
          </a:xfrm>
          <a:prstGeom prst="ellipse">
            <a:avLst/>
          </a:prstGeom>
          <a:solidFill>
            <a:srgbClr val="FFFFCC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281">
            <a:extLst>
              <a:ext uri="{FF2B5EF4-FFF2-40B4-BE49-F238E27FC236}">
                <a16:creationId xmlns:a16="http://schemas.microsoft.com/office/drawing/2014/main" id="{A4A0DC4E-1059-4F54-BE71-32C5965952F2}"/>
              </a:ext>
            </a:extLst>
          </p:cNvPr>
          <p:cNvGrpSpPr>
            <a:grpSpLocks/>
          </p:cNvGrpSpPr>
          <p:nvPr/>
        </p:nvGrpSpPr>
        <p:grpSpPr bwMode="auto">
          <a:xfrm>
            <a:off x="1858962" y="4472459"/>
            <a:ext cx="1066800" cy="1752600"/>
            <a:chOff x="170" y="2928"/>
            <a:chExt cx="1344" cy="1104"/>
          </a:xfrm>
        </p:grpSpPr>
        <p:sp>
          <p:nvSpPr>
            <p:cNvPr id="135" name="Line 165">
              <a:extLst>
                <a:ext uri="{FF2B5EF4-FFF2-40B4-BE49-F238E27FC236}">
                  <a16:creationId xmlns:a16="http://schemas.microsoft.com/office/drawing/2014/main" id="{CA9D53AF-4C0E-4676-BE32-B7377140A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" y="4032"/>
              <a:ext cx="1344" cy="0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66">
              <a:extLst>
                <a:ext uri="{FF2B5EF4-FFF2-40B4-BE49-F238E27FC236}">
                  <a16:creationId xmlns:a16="http://schemas.microsoft.com/office/drawing/2014/main" id="{4829CA90-3CF1-4BB1-B4C2-9BFA1CBBE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" y="2928"/>
              <a:ext cx="0" cy="1104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67">
              <a:extLst>
                <a:ext uri="{FF2B5EF4-FFF2-40B4-BE49-F238E27FC236}">
                  <a16:creationId xmlns:a16="http://schemas.microsoft.com/office/drawing/2014/main" id="{68690F01-8DC3-4BD7-A41C-8F6E2E284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4" y="3648"/>
              <a:ext cx="0" cy="384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" name="Group 282">
            <a:extLst>
              <a:ext uri="{FF2B5EF4-FFF2-40B4-BE49-F238E27FC236}">
                <a16:creationId xmlns:a16="http://schemas.microsoft.com/office/drawing/2014/main" id="{DF38998E-B409-4EE6-97F9-9FA0589DD61C}"/>
              </a:ext>
            </a:extLst>
          </p:cNvPr>
          <p:cNvGrpSpPr>
            <a:grpSpLocks/>
          </p:cNvGrpSpPr>
          <p:nvPr/>
        </p:nvGrpSpPr>
        <p:grpSpPr bwMode="auto">
          <a:xfrm>
            <a:off x="5897562" y="4320059"/>
            <a:ext cx="1066800" cy="1905000"/>
            <a:chOff x="2810" y="2688"/>
            <a:chExt cx="1728" cy="1200"/>
          </a:xfrm>
        </p:grpSpPr>
        <p:sp>
          <p:nvSpPr>
            <p:cNvPr id="139" name="Line 168">
              <a:extLst>
                <a:ext uri="{FF2B5EF4-FFF2-40B4-BE49-F238E27FC236}">
                  <a16:creationId xmlns:a16="http://schemas.microsoft.com/office/drawing/2014/main" id="{76861661-42FA-4787-93C0-20A405067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" y="3888"/>
              <a:ext cx="1728" cy="0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69">
              <a:extLst>
                <a:ext uri="{FF2B5EF4-FFF2-40B4-BE49-F238E27FC236}">
                  <a16:creationId xmlns:a16="http://schemas.microsoft.com/office/drawing/2014/main" id="{6C696878-DB12-4F93-9837-950C45FEC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6" y="2688"/>
              <a:ext cx="0" cy="1200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70">
              <a:extLst>
                <a:ext uri="{FF2B5EF4-FFF2-40B4-BE49-F238E27FC236}">
                  <a16:creationId xmlns:a16="http://schemas.microsoft.com/office/drawing/2014/main" id="{7650B75D-2964-41BD-AB8D-593510213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0" y="3744"/>
              <a:ext cx="0" cy="144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" name="Rectangle 171">
            <a:extLst>
              <a:ext uri="{FF2B5EF4-FFF2-40B4-BE49-F238E27FC236}">
                <a16:creationId xmlns:a16="http://schemas.microsoft.com/office/drawing/2014/main" id="{1B250F39-527B-425A-8E08-E5DBB185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2" y="6279034"/>
            <a:ext cx="180216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B2B2B2"/>
                </a:solidFill>
              </a:rPr>
              <a:t>spin del metilene</a:t>
            </a:r>
          </a:p>
        </p:txBody>
      </p:sp>
      <p:sp>
        <p:nvSpPr>
          <p:cNvPr id="143" name="Rectangle 172">
            <a:extLst>
              <a:ext uri="{FF2B5EF4-FFF2-40B4-BE49-F238E27FC236}">
                <a16:creationId xmlns:a16="http://schemas.microsoft.com/office/drawing/2014/main" id="{6CC05F13-98A7-4825-97E4-68B889C2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6277447"/>
            <a:ext cx="197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>
                <a:solidFill>
                  <a:srgbClr val="339933"/>
                </a:solidFill>
              </a:rPr>
              <a:t>spin del metile</a:t>
            </a:r>
          </a:p>
        </p:txBody>
      </p:sp>
      <p:sp>
        <p:nvSpPr>
          <p:cNvPr id="144" name="Rectangle 89">
            <a:extLst>
              <a:ext uri="{FF2B5EF4-FFF2-40B4-BE49-F238E27FC236}">
                <a16:creationId xmlns:a16="http://schemas.microsoft.com/office/drawing/2014/main" id="{5B0E257F-5D74-49BC-9807-6688789D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697" y="1474956"/>
            <a:ext cx="1402628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2 H vicini</a:t>
            </a:r>
          </a:p>
          <a:p>
            <a:pPr eaLnBrk="0" hangingPunct="0"/>
            <a:r>
              <a:rPr lang="it-IT" altLang="en-US" dirty="0">
                <a:solidFill>
                  <a:srgbClr val="FF0000"/>
                </a:solidFill>
              </a:rPr>
              <a:t>M = n + 1 = 3</a:t>
            </a:r>
          </a:p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tripletto</a:t>
            </a:r>
          </a:p>
        </p:txBody>
      </p:sp>
      <p:grpSp>
        <p:nvGrpSpPr>
          <p:cNvPr id="145" name="Group 245">
            <a:extLst>
              <a:ext uri="{FF2B5EF4-FFF2-40B4-BE49-F238E27FC236}">
                <a16:creationId xmlns:a16="http://schemas.microsoft.com/office/drawing/2014/main" id="{86580A04-EB88-40BC-A1F6-FCC16C78AA6A}"/>
              </a:ext>
            </a:extLst>
          </p:cNvPr>
          <p:cNvGrpSpPr>
            <a:grpSpLocks/>
          </p:cNvGrpSpPr>
          <p:nvPr/>
        </p:nvGrpSpPr>
        <p:grpSpPr bwMode="auto">
          <a:xfrm>
            <a:off x="1401762" y="3253259"/>
            <a:ext cx="152400" cy="304800"/>
            <a:chOff x="4178" y="1968"/>
            <a:chExt cx="96" cy="192"/>
          </a:xfrm>
        </p:grpSpPr>
        <p:sp>
          <p:nvSpPr>
            <p:cNvPr id="146" name="Line 90">
              <a:extLst>
                <a:ext uri="{FF2B5EF4-FFF2-40B4-BE49-F238E27FC236}">
                  <a16:creationId xmlns:a16="http://schemas.microsoft.com/office/drawing/2014/main" id="{47335BFF-21A6-43D9-B456-649786C74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91">
              <a:extLst>
                <a:ext uri="{FF2B5EF4-FFF2-40B4-BE49-F238E27FC236}">
                  <a16:creationId xmlns:a16="http://schemas.microsoft.com/office/drawing/2014/main" id="{3EFF7014-C9CE-443D-8BBD-BF3404B64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4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8" name="Group 247">
            <a:extLst>
              <a:ext uri="{FF2B5EF4-FFF2-40B4-BE49-F238E27FC236}">
                <a16:creationId xmlns:a16="http://schemas.microsoft.com/office/drawing/2014/main" id="{FA46D9B9-DE1A-4EBA-AB4F-55813587D65D}"/>
              </a:ext>
            </a:extLst>
          </p:cNvPr>
          <p:cNvGrpSpPr>
            <a:grpSpLocks/>
          </p:cNvGrpSpPr>
          <p:nvPr/>
        </p:nvGrpSpPr>
        <p:grpSpPr bwMode="auto">
          <a:xfrm>
            <a:off x="2316162" y="3253259"/>
            <a:ext cx="152400" cy="304800"/>
            <a:chOff x="4754" y="1968"/>
            <a:chExt cx="96" cy="192"/>
          </a:xfrm>
        </p:grpSpPr>
        <p:sp>
          <p:nvSpPr>
            <p:cNvPr id="149" name="Line 92">
              <a:extLst>
                <a:ext uri="{FF2B5EF4-FFF2-40B4-BE49-F238E27FC236}">
                  <a16:creationId xmlns:a16="http://schemas.microsoft.com/office/drawing/2014/main" id="{E6EFAE96-72C8-40F9-B987-D83DC1595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93">
              <a:extLst>
                <a:ext uri="{FF2B5EF4-FFF2-40B4-BE49-F238E27FC236}">
                  <a16:creationId xmlns:a16="http://schemas.microsoft.com/office/drawing/2014/main" id="{222B6E3C-D4D8-4E68-A8E2-3B7CB8044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246">
            <a:extLst>
              <a:ext uri="{FF2B5EF4-FFF2-40B4-BE49-F238E27FC236}">
                <a16:creationId xmlns:a16="http://schemas.microsoft.com/office/drawing/2014/main" id="{E2FA390B-4B48-426E-8585-8A748552EBC0}"/>
              </a:ext>
            </a:extLst>
          </p:cNvPr>
          <p:cNvGrpSpPr>
            <a:grpSpLocks/>
          </p:cNvGrpSpPr>
          <p:nvPr/>
        </p:nvGrpSpPr>
        <p:grpSpPr bwMode="auto">
          <a:xfrm>
            <a:off x="1858962" y="3253259"/>
            <a:ext cx="152400" cy="304800"/>
            <a:chOff x="4466" y="1968"/>
            <a:chExt cx="96" cy="192"/>
          </a:xfrm>
        </p:grpSpPr>
        <p:sp>
          <p:nvSpPr>
            <p:cNvPr id="152" name="Line 94">
              <a:extLst>
                <a:ext uri="{FF2B5EF4-FFF2-40B4-BE49-F238E27FC236}">
                  <a16:creationId xmlns:a16="http://schemas.microsoft.com/office/drawing/2014/main" id="{8D77C47B-3969-4DB2-BD00-35FF765D8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6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95">
              <a:extLst>
                <a:ext uri="{FF2B5EF4-FFF2-40B4-BE49-F238E27FC236}">
                  <a16:creationId xmlns:a16="http://schemas.microsoft.com/office/drawing/2014/main" id="{A6B7D9A7-ABE0-4D11-8402-745232DF5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248">
            <a:extLst>
              <a:ext uri="{FF2B5EF4-FFF2-40B4-BE49-F238E27FC236}">
                <a16:creationId xmlns:a16="http://schemas.microsoft.com/office/drawing/2014/main" id="{36832147-0C99-4D40-9906-1B0DC958E230}"/>
              </a:ext>
            </a:extLst>
          </p:cNvPr>
          <p:cNvGrpSpPr>
            <a:grpSpLocks/>
          </p:cNvGrpSpPr>
          <p:nvPr/>
        </p:nvGrpSpPr>
        <p:grpSpPr bwMode="auto">
          <a:xfrm>
            <a:off x="1858962" y="3786659"/>
            <a:ext cx="152400" cy="304800"/>
            <a:chOff x="4466" y="2304"/>
            <a:chExt cx="96" cy="192"/>
          </a:xfrm>
        </p:grpSpPr>
        <p:sp>
          <p:nvSpPr>
            <p:cNvPr id="155" name="Line 138">
              <a:extLst>
                <a:ext uri="{FF2B5EF4-FFF2-40B4-BE49-F238E27FC236}">
                  <a16:creationId xmlns:a16="http://schemas.microsoft.com/office/drawing/2014/main" id="{32DBA9EC-C1CD-4417-99E6-F47FB2B43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2304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39">
              <a:extLst>
                <a:ext uri="{FF2B5EF4-FFF2-40B4-BE49-F238E27FC236}">
                  <a16:creationId xmlns:a16="http://schemas.microsoft.com/office/drawing/2014/main" id="{955316C6-2CEA-4006-8834-28E814DE6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" y="2304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" name="Line 159">
            <a:extLst>
              <a:ext uri="{FF2B5EF4-FFF2-40B4-BE49-F238E27FC236}">
                <a16:creationId xmlns:a16="http://schemas.microsoft.com/office/drawing/2014/main" id="{9080BE50-BAD1-4F80-B098-9C526724D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150" y="3100859"/>
            <a:ext cx="1219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176">
            <a:extLst>
              <a:ext uri="{FF2B5EF4-FFF2-40B4-BE49-F238E27FC236}">
                <a16:creationId xmlns:a16="http://schemas.microsoft.com/office/drawing/2014/main" id="{418C9268-95AC-4892-86F1-5213413F7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2200" y="2643659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9" name="Group 197">
            <a:extLst>
              <a:ext uri="{FF2B5EF4-FFF2-40B4-BE49-F238E27FC236}">
                <a16:creationId xmlns:a16="http://schemas.microsoft.com/office/drawing/2014/main" id="{BC3BDA23-D7F5-489A-9A91-F5C7F4093517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3953345"/>
            <a:ext cx="1968500" cy="1650999"/>
            <a:chOff x="1744" y="3744"/>
            <a:chExt cx="1240" cy="1040"/>
          </a:xfrm>
        </p:grpSpPr>
        <p:sp>
          <p:nvSpPr>
            <p:cNvPr id="160" name="Rectangle 198">
              <a:extLst>
                <a:ext uri="{FF2B5EF4-FFF2-40B4-BE49-F238E27FC236}">
                  <a16:creationId xmlns:a16="http://schemas.microsoft.com/office/drawing/2014/main" id="{027F04C1-7A51-4A81-8DF9-DD6A1997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4099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162" name="Line 200">
              <a:extLst>
                <a:ext uri="{FF2B5EF4-FFF2-40B4-BE49-F238E27FC236}">
                  <a16:creationId xmlns:a16="http://schemas.microsoft.com/office/drawing/2014/main" id="{B145B268-E48E-4253-8A1E-ED8958DDF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3992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201">
              <a:extLst>
                <a:ext uri="{FF2B5EF4-FFF2-40B4-BE49-F238E27FC236}">
                  <a16:creationId xmlns:a16="http://schemas.microsoft.com/office/drawing/2014/main" id="{41749587-FBD1-4A69-A845-A10FB9F63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4099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164" name="Rectangle 202">
              <a:extLst>
                <a:ext uri="{FF2B5EF4-FFF2-40B4-BE49-F238E27FC236}">
                  <a16:creationId xmlns:a16="http://schemas.microsoft.com/office/drawing/2014/main" id="{B6FADF4E-6888-43EC-A424-03A6DF187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744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</a:p>
          </p:txBody>
        </p:sp>
        <p:sp>
          <p:nvSpPr>
            <p:cNvPr id="165" name="Line 203">
              <a:extLst>
                <a:ext uri="{FF2B5EF4-FFF2-40B4-BE49-F238E27FC236}">
                  <a16:creationId xmlns:a16="http://schemas.microsoft.com/office/drawing/2014/main" id="{81BF9DC6-AF83-430E-BFEF-601565C35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3992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204">
              <a:extLst>
                <a:ext uri="{FF2B5EF4-FFF2-40B4-BE49-F238E27FC236}">
                  <a16:creationId xmlns:a16="http://schemas.microsoft.com/office/drawing/2014/main" id="{54B578C8-1D36-43B5-9826-D6B96FC8D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4368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205">
              <a:extLst>
                <a:ext uri="{FF2B5EF4-FFF2-40B4-BE49-F238E27FC236}">
                  <a16:creationId xmlns:a16="http://schemas.microsoft.com/office/drawing/2014/main" id="{94AAE0A1-967F-4078-8D9E-9827D59FC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4464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68" name="Text Box 206">
              <a:extLst>
                <a:ext uri="{FF2B5EF4-FFF2-40B4-BE49-F238E27FC236}">
                  <a16:creationId xmlns:a16="http://schemas.microsoft.com/office/drawing/2014/main" id="{96526804-50CB-4C50-BE6B-B1C3F430A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4088"/>
              <a:ext cx="37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9" name="Line 207">
              <a:extLst>
                <a:ext uri="{FF2B5EF4-FFF2-40B4-BE49-F238E27FC236}">
                  <a16:creationId xmlns:a16="http://schemas.microsoft.com/office/drawing/2014/main" id="{123B0273-BDF2-44C4-850B-23BB282B9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4368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09">
              <a:extLst>
                <a:ext uri="{FF2B5EF4-FFF2-40B4-BE49-F238E27FC236}">
                  <a16:creationId xmlns:a16="http://schemas.microsoft.com/office/drawing/2014/main" id="{35B73B70-7BFA-4AB0-9AD4-017BAD4AD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4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0">
              <a:extLst>
                <a:ext uri="{FF2B5EF4-FFF2-40B4-BE49-F238E27FC236}">
                  <a16:creationId xmlns:a16="http://schemas.microsoft.com/office/drawing/2014/main" id="{A7072D34-BED5-4EA7-8484-24511AB75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4" y="4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11">
              <a:extLst>
                <a:ext uri="{FF2B5EF4-FFF2-40B4-BE49-F238E27FC236}">
                  <a16:creationId xmlns:a16="http://schemas.microsoft.com/office/drawing/2014/main" id="{DB7587C4-4936-42BC-A1A8-A7900C5F1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" y="4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AutoShape 244">
            <a:extLst>
              <a:ext uri="{FF2B5EF4-FFF2-40B4-BE49-F238E27FC236}">
                <a16:creationId xmlns:a16="http://schemas.microsoft.com/office/drawing/2014/main" id="{513EB68C-DAFF-4532-8BB2-43DF1266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2" y="2310284"/>
            <a:ext cx="673100" cy="368300"/>
          </a:xfrm>
          <a:prstGeom prst="leftArrow">
            <a:avLst>
              <a:gd name="adj1" fmla="val 50000"/>
              <a:gd name="adj2" fmla="val 91354"/>
            </a:avLst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88">
            <a:extLst>
              <a:ext uri="{FF2B5EF4-FFF2-40B4-BE49-F238E27FC236}">
                <a16:creationId xmlns:a16="http://schemas.microsoft.com/office/drawing/2014/main" id="{27EDC4ED-D5D2-460A-9CF4-153EA280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635" y="1492529"/>
            <a:ext cx="1402628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3 H vicini</a:t>
            </a:r>
          </a:p>
          <a:p>
            <a:pPr eaLnBrk="0" hangingPunct="0"/>
            <a:r>
              <a:rPr lang="it-IT" altLang="en-US" dirty="0">
                <a:solidFill>
                  <a:srgbClr val="FF0000"/>
                </a:solidFill>
              </a:rPr>
              <a:t>M = n + 1 = 4</a:t>
            </a:r>
          </a:p>
          <a:p>
            <a:pPr eaLnBrk="0" hangingPunct="0"/>
            <a:r>
              <a:rPr lang="it-IT" altLang="en-US" dirty="0">
                <a:solidFill>
                  <a:srgbClr val="000000"/>
                </a:solidFill>
              </a:rPr>
              <a:t>quartetto</a:t>
            </a:r>
          </a:p>
        </p:txBody>
      </p:sp>
      <p:sp>
        <p:nvSpPr>
          <p:cNvPr id="176" name="Oval 98">
            <a:extLst>
              <a:ext uri="{FF2B5EF4-FFF2-40B4-BE49-F238E27FC236}">
                <a16:creationId xmlns:a16="http://schemas.microsoft.com/office/drawing/2014/main" id="{4A5DA3CE-67AD-4ADC-9448-05618827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2" y="3945409"/>
            <a:ext cx="749300" cy="167005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AutoShape 173">
            <a:extLst>
              <a:ext uri="{FF2B5EF4-FFF2-40B4-BE49-F238E27FC236}">
                <a16:creationId xmlns:a16="http://schemas.microsoft.com/office/drawing/2014/main" id="{11D77EB9-0777-4260-BBB1-834141130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2" y="2310284"/>
            <a:ext cx="673100" cy="368300"/>
          </a:xfrm>
          <a:prstGeom prst="rightArrow">
            <a:avLst>
              <a:gd name="adj1" fmla="val 50000"/>
              <a:gd name="adj2" fmla="val 91405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" name="Group 212">
            <a:extLst>
              <a:ext uri="{FF2B5EF4-FFF2-40B4-BE49-F238E27FC236}">
                <a16:creationId xmlns:a16="http://schemas.microsoft.com/office/drawing/2014/main" id="{1E2D8AEC-1B94-44FD-B7C8-270C6710BE5E}"/>
              </a:ext>
            </a:extLst>
          </p:cNvPr>
          <p:cNvGrpSpPr>
            <a:grpSpLocks/>
          </p:cNvGrpSpPr>
          <p:nvPr/>
        </p:nvGrpSpPr>
        <p:grpSpPr bwMode="auto">
          <a:xfrm>
            <a:off x="6094412" y="3100859"/>
            <a:ext cx="225425" cy="304800"/>
            <a:chOff x="-478" y="1968"/>
            <a:chExt cx="192" cy="192"/>
          </a:xfrm>
        </p:grpSpPr>
        <p:sp>
          <p:nvSpPr>
            <p:cNvPr id="179" name="Line 129">
              <a:extLst>
                <a:ext uri="{FF2B5EF4-FFF2-40B4-BE49-F238E27FC236}">
                  <a16:creationId xmlns:a16="http://schemas.microsoft.com/office/drawing/2014/main" id="{84C8B71D-A5F6-4F95-B5B5-8F3121E51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78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30">
              <a:extLst>
                <a:ext uri="{FF2B5EF4-FFF2-40B4-BE49-F238E27FC236}">
                  <a16:creationId xmlns:a16="http://schemas.microsoft.com/office/drawing/2014/main" id="{992028C6-E0A7-4E42-A688-E8C367566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82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31">
              <a:extLst>
                <a:ext uri="{FF2B5EF4-FFF2-40B4-BE49-F238E27FC236}">
                  <a16:creationId xmlns:a16="http://schemas.microsoft.com/office/drawing/2014/main" id="{2086D6CF-9460-4F9E-B690-F91BEC9FC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86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" name="Group 218">
            <a:extLst>
              <a:ext uri="{FF2B5EF4-FFF2-40B4-BE49-F238E27FC236}">
                <a16:creationId xmlns:a16="http://schemas.microsoft.com/office/drawing/2014/main" id="{FE873649-8400-4845-94A5-10E7D21E7AD6}"/>
              </a:ext>
            </a:extLst>
          </p:cNvPr>
          <p:cNvGrpSpPr>
            <a:grpSpLocks/>
          </p:cNvGrpSpPr>
          <p:nvPr/>
        </p:nvGrpSpPr>
        <p:grpSpPr bwMode="auto">
          <a:xfrm>
            <a:off x="6554787" y="3869209"/>
            <a:ext cx="225425" cy="304800"/>
            <a:chOff x="290" y="2208"/>
            <a:chExt cx="192" cy="192"/>
          </a:xfrm>
        </p:grpSpPr>
        <p:sp>
          <p:nvSpPr>
            <p:cNvPr id="183" name="Line 132">
              <a:extLst>
                <a:ext uri="{FF2B5EF4-FFF2-40B4-BE49-F238E27FC236}">
                  <a16:creationId xmlns:a16="http://schemas.microsoft.com/office/drawing/2014/main" id="{28C58044-9DC8-40C5-9ED7-61F1D49E2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" y="220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33">
              <a:extLst>
                <a:ext uri="{FF2B5EF4-FFF2-40B4-BE49-F238E27FC236}">
                  <a16:creationId xmlns:a16="http://schemas.microsoft.com/office/drawing/2014/main" id="{4C47B56B-C3E3-4362-9575-708DA87FA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" y="220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34">
              <a:extLst>
                <a:ext uri="{FF2B5EF4-FFF2-40B4-BE49-F238E27FC236}">
                  <a16:creationId xmlns:a16="http://schemas.microsoft.com/office/drawing/2014/main" id="{BAF10685-25AD-4BA8-BBBD-7ED11F887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" y="220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" name="Group 217">
            <a:extLst>
              <a:ext uri="{FF2B5EF4-FFF2-40B4-BE49-F238E27FC236}">
                <a16:creationId xmlns:a16="http://schemas.microsoft.com/office/drawing/2014/main" id="{B2EEF903-A5F7-4421-877D-43F82832FBA5}"/>
              </a:ext>
            </a:extLst>
          </p:cNvPr>
          <p:cNvGrpSpPr>
            <a:grpSpLocks/>
          </p:cNvGrpSpPr>
          <p:nvPr/>
        </p:nvGrpSpPr>
        <p:grpSpPr bwMode="auto">
          <a:xfrm>
            <a:off x="7539037" y="3100859"/>
            <a:ext cx="225425" cy="304800"/>
            <a:chOff x="674" y="1968"/>
            <a:chExt cx="192" cy="192"/>
          </a:xfrm>
        </p:grpSpPr>
        <p:sp>
          <p:nvSpPr>
            <p:cNvPr id="187" name="Line 135">
              <a:extLst>
                <a:ext uri="{FF2B5EF4-FFF2-40B4-BE49-F238E27FC236}">
                  <a16:creationId xmlns:a16="http://schemas.microsoft.com/office/drawing/2014/main" id="{FF9DEE76-0222-4506-AB98-B23DBE8C0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36">
              <a:extLst>
                <a:ext uri="{FF2B5EF4-FFF2-40B4-BE49-F238E27FC236}">
                  <a16:creationId xmlns:a16="http://schemas.microsoft.com/office/drawing/2014/main" id="{197EF43D-539A-4A98-9812-F15E622F8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37">
              <a:extLst>
                <a:ext uri="{FF2B5EF4-FFF2-40B4-BE49-F238E27FC236}">
                  <a16:creationId xmlns:a16="http://schemas.microsoft.com/office/drawing/2014/main" id="{A0BA088D-1D3F-4E48-A310-308C4F177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" name="Group 214">
            <a:extLst>
              <a:ext uri="{FF2B5EF4-FFF2-40B4-BE49-F238E27FC236}">
                <a16:creationId xmlns:a16="http://schemas.microsoft.com/office/drawing/2014/main" id="{D32CCC80-AEAC-4A24-9271-01422BB1D5FD}"/>
              </a:ext>
            </a:extLst>
          </p:cNvPr>
          <p:cNvGrpSpPr>
            <a:grpSpLocks/>
          </p:cNvGrpSpPr>
          <p:nvPr/>
        </p:nvGrpSpPr>
        <p:grpSpPr bwMode="auto">
          <a:xfrm>
            <a:off x="6551612" y="3481859"/>
            <a:ext cx="225425" cy="304800"/>
            <a:chOff x="-94" y="2208"/>
            <a:chExt cx="192" cy="192"/>
          </a:xfrm>
        </p:grpSpPr>
        <p:sp>
          <p:nvSpPr>
            <p:cNvPr id="191" name="Line 140">
              <a:extLst>
                <a:ext uri="{FF2B5EF4-FFF2-40B4-BE49-F238E27FC236}">
                  <a16:creationId xmlns:a16="http://schemas.microsoft.com/office/drawing/2014/main" id="{AFB4A493-B52F-4C5A-87AE-A3EF69A54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4" y="220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41">
              <a:extLst>
                <a:ext uri="{FF2B5EF4-FFF2-40B4-BE49-F238E27FC236}">
                  <a16:creationId xmlns:a16="http://schemas.microsoft.com/office/drawing/2014/main" id="{07D28CA2-7EC1-441C-8EFA-3BD81AE80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" y="220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42">
              <a:extLst>
                <a:ext uri="{FF2B5EF4-FFF2-40B4-BE49-F238E27FC236}">
                  <a16:creationId xmlns:a16="http://schemas.microsoft.com/office/drawing/2014/main" id="{31035052-A6E3-4447-AA51-01A758445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220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" name="Group 213">
            <a:extLst>
              <a:ext uri="{FF2B5EF4-FFF2-40B4-BE49-F238E27FC236}">
                <a16:creationId xmlns:a16="http://schemas.microsoft.com/office/drawing/2014/main" id="{E1F9BCA0-2442-4007-BC2F-34B366B6ED9A}"/>
              </a:ext>
            </a:extLst>
          </p:cNvPr>
          <p:cNvGrpSpPr>
            <a:grpSpLocks/>
          </p:cNvGrpSpPr>
          <p:nvPr/>
        </p:nvGrpSpPr>
        <p:grpSpPr bwMode="auto">
          <a:xfrm>
            <a:off x="6551612" y="3100859"/>
            <a:ext cx="225425" cy="304800"/>
            <a:chOff x="-94" y="1968"/>
            <a:chExt cx="192" cy="192"/>
          </a:xfrm>
        </p:grpSpPr>
        <p:sp>
          <p:nvSpPr>
            <p:cNvPr id="195" name="Line 143">
              <a:extLst>
                <a:ext uri="{FF2B5EF4-FFF2-40B4-BE49-F238E27FC236}">
                  <a16:creationId xmlns:a16="http://schemas.microsoft.com/office/drawing/2014/main" id="{3CC573D5-88A1-449F-A486-65C593549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44">
              <a:extLst>
                <a:ext uri="{FF2B5EF4-FFF2-40B4-BE49-F238E27FC236}">
                  <a16:creationId xmlns:a16="http://schemas.microsoft.com/office/drawing/2014/main" id="{3940259F-AB5D-451C-B40D-A06F0E257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45">
              <a:extLst>
                <a:ext uri="{FF2B5EF4-FFF2-40B4-BE49-F238E27FC236}">
                  <a16:creationId xmlns:a16="http://schemas.microsoft.com/office/drawing/2014/main" id="{BCEE7357-B5AB-48AE-996C-1FC362C5A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4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" name="Group 219">
            <a:extLst>
              <a:ext uri="{FF2B5EF4-FFF2-40B4-BE49-F238E27FC236}">
                <a16:creationId xmlns:a16="http://schemas.microsoft.com/office/drawing/2014/main" id="{0E0A93CD-D785-4B56-9FBE-6B3D2255520F}"/>
              </a:ext>
            </a:extLst>
          </p:cNvPr>
          <p:cNvGrpSpPr>
            <a:grpSpLocks/>
          </p:cNvGrpSpPr>
          <p:nvPr/>
        </p:nvGrpSpPr>
        <p:grpSpPr bwMode="auto">
          <a:xfrm>
            <a:off x="7008812" y="3862859"/>
            <a:ext cx="225425" cy="304800"/>
            <a:chOff x="290" y="2448"/>
            <a:chExt cx="192" cy="192"/>
          </a:xfrm>
        </p:grpSpPr>
        <p:sp>
          <p:nvSpPr>
            <p:cNvPr id="199" name="Line 146">
              <a:extLst>
                <a:ext uri="{FF2B5EF4-FFF2-40B4-BE49-F238E27FC236}">
                  <a16:creationId xmlns:a16="http://schemas.microsoft.com/office/drawing/2014/main" id="{3A6AE312-1BDF-400B-A639-0ECD7A304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244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47">
              <a:extLst>
                <a:ext uri="{FF2B5EF4-FFF2-40B4-BE49-F238E27FC236}">
                  <a16:creationId xmlns:a16="http://schemas.microsoft.com/office/drawing/2014/main" id="{64C9DA5C-A0C5-4CE9-B325-65CE9A6A6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" y="244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48">
              <a:extLst>
                <a:ext uri="{FF2B5EF4-FFF2-40B4-BE49-F238E27FC236}">
                  <a16:creationId xmlns:a16="http://schemas.microsoft.com/office/drawing/2014/main" id="{A52FCD66-2722-4ECA-BE08-1DA6147C9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" y="244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2" name="Group 215">
            <a:extLst>
              <a:ext uri="{FF2B5EF4-FFF2-40B4-BE49-F238E27FC236}">
                <a16:creationId xmlns:a16="http://schemas.microsoft.com/office/drawing/2014/main" id="{160E4DD9-89BF-473A-AA15-791E21055D55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473922"/>
            <a:ext cx="225425" cy="304800"/>
            <a:chOff x="-94" y="2448"/>
            <a:chExt cx="192" cy="192"/>
          </a:xfrm>
        </p:grpSpPr>
        <p:sp>
          <p:nvSpPr>
            <p:cNvPr id="203" name="Line 149">
              <a:extLst>
                <a:ext uri="{FF2B5EF4-FFF2-40B4-BE49-F238E27FC236}">
                  <a16:creationId xmlns:a16="http://schemas.microsoft.com/office/drawing/2014/main" id="{01D119BF-C0C6-415D-BC04-5343E511F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4" y="244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150">
              <a:extLst>
                <a:ext uri="{FF2B5EF4-FFF2-40B4-BE49-F238E27FC236}">
                  <a16:creationId xmlns:a16="http://schemas.microsoft.com/office/drawing/2014/main" id="{E0367C7D-EA54-496A-AB7C-A1C086214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" y="244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151">
              <a:extLst>
                <a:ext uri="{FF2B5EF4-FFF2-40B4-BE49-F238E27FC236}">
                  <a16:creationId xmlns:a16="http://schemas.microsoft.com/office/drawing/2014/main" id="{BA7B0A2C-1DA8-416A-B43A-EB1C63848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" y="244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" name="Group 216">
            <a:extLst>
              <a:ext uri="{FF2B5EF4-FFF2-40B4-BE49-F238E27FC236}">
                <a16:creationId xmlns:a16="http://schemas.microsoft.com/office/drawing/2014/main" id="{BE056C5C-81C9-4EEB-8C40-F1D460CA0F22}"/>
              </a:ext>
            </a:extLst>
          </p:cNvPr>
          <p:cNvGrpSpPr>
            <a:grpSpLocks/>
          </p:cNvGrpSpPr>
          <p:nvPr/>
        </p:nvGrpSpPr>
        <p:grpSpPr bwMode="auto">
          <a:xfrm>
            <a:off x="7008812" y="3100859"/>
            <a:ext cx="225425" cy="304800"/>
            <a:chOff x="290" y="1968"/>
            <a:chExt cx="192" cy="192"/>
          </a:xfrm>
        </p:grpSpPr>
        <p:sp>
          <p:nvSpPr>
            <p:cNvPr id="207" name="Line 152">
              <a:extLst>
                <a:ext uri="{FF2B5EF4-FFF2-40B4-BE49-F238E27FC236}">
                  <a16:creationId xmlns:a16="http://schemas.microsoft.com/office/drawing/2014/main" id="{BDAE1A52-69F5-43A9-9EAF-0BD0885D6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153">
              <a:extLst>
                <a:ext uri="{FF2B5EF4-FFF2-40B4-BE49-F238E27FC236}">
                  <a16:creationId xmlns:a16="http://schemas.microsoft.com/office/drawing/2014/main" id="{69080116-6826-4BAC-BD38-BEA1D79CB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54">
              <a:extLst>
                <a:ext uri="{FF2B5EF4-FFF2-40B4-BE49-F238E27FC236}">
                  <a16:creationId xmlns:a16="http://schemas.microsoft.com/office/drawing/2014/main" id="{4F9B89C1-A9F9-4581-999F-335C1E2D8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" y="1968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" name="Line 158">
            <a:extLst>
              <a:ext uri="{FF2B5EF4-FFF2-40B4-BE49-F238E27FC236}">
                <a16:creationId xmlns:a16="http://schemas.microsoft.com/office/drawing/2014/main" id="{12998486-90E8-4D22-AFD2-AEDE18ED5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112" y="2948459"/>
            <a:ext cx="1219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" name="Group 196">
            <a:extLst>
              <a:ext uri="{FF2B5EF4-FFF2-40B4-BE49-F238E27FC236}">
                <a16:creationId xmlns:a16="http://schemas.microsoft.com/office/drawing/2014/main" id="{5910A33A-EAA1-4866-A065-90CEAAF63E5F}"/>
              </a:ext>
            </a:extLst>
          </p:cNvPr>
          <p:cNvGrpSpPr>
            <a:grpSpLocks/>
          </p:cNvGrpSpPr>
          <p:nvPr/>
        </p:nvGrpSpPr>
        <p:grpSpPr bwMode="auto">
          <a:xfrm>
            <a:off x="4833937" y="3953345"/>
            <a:ext cx="1968500" cy="1650999"/>
            <a:chOff x="1744" y="3744"/>
            <a:chExt cx="1240" cy="1040"/>
          </a:xfrm>
        </p:grpSpPr>
        <p:sp>
          <p:nvSpPr>
            <p:cNvPr id="212" name="Rectangle 179">
              <a:extLst>
                <a:ext uri="{FF2B5EF4-FFF2-40B4-BE49-F238E27FC236}">
                  <a16:creationId xmlns:a16="http://schemas.microsoft.com/office/drawing/2014/main" id="{E6208BBC-E4E8-45B7-A4F6-3AC340B09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4099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213" name="Rectangle 180">
              <a:extLst>
                <a:ext uri="{FF2B5EF4-FFF2-40B4-BE49-F238E27FC236}">
                  <a16:creationId xmlns:a16="http://schemas.microsoft.com/office/drawing/2014/main" id="{076AE9B0-4B36-46D8-AEEF-F6A371E11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3744"/>
              <a:ext cx="38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</a:t>
              </a:r>
              <a:endPara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4" name="Line 181">
              <a:extLst>
                <a:ext uri="{FF2B5EF4-FFF2-40B4-BE49-F238E27FC236}">
                  <a16:creationId xmlns:a16="http://schemas.microsoft.com/office/drawing/2014/main" id="{46522A00-9F90-4A62-9DF0-A80278F07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3992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183">
              <a:extLst>
                <a:ext uri="{FF2B5EF4-FFF2-40B4-BE49-F238E27FC236}">
                  <a16:creationId xmlns:a16="http://schemas.microsoft.com/office/drawing/2014/main" id="{F5555448-AD5D-4267-98E3-D2848D06E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4099"/>
              <a:ext cx="27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216" name="Rectangle 184">
              <a:extLst>
                <a:ext uri="{FF2B5EF4-FFF2-40B4-BE49-F238E27FC236}">
                  <a16:creationId xmlns:a16="http://schemas.microsoft.com/office/drawing/2014/main" id="{7D70B46E-4EAE-4404-96FD-C782C72A6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744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17" name="Line 185">
              <a:extLst>
                <a:ext uri="{FF2B5EF4-FFF2-40B4-BE49-F238E27FC236}">
                  <a16:creationId xmlns:a16="http://schemas.microsoft.com/office/drawing/2014/main" id="{62171220-14C9-48F2-A62A-339A21230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3992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88">
              <a:extLst>
                <a:ext uri="{FF2B5EF4-FFF2-40B4-BE49-F238E27FC236}">
                  <a16:creationId xmlns:a16="http://schemas.microsoft.com/office/drawing/2014/main" id="{3083F674-F432-4AC2-8CFC-B2DDA53B8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4368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189">
              <a:extLst>
                <a:ext uri="{FF2B5EF4-FFF2-40B4-BE49-F238E27FC236}">
                  <a16:creationId xmlns:a16="http://schemas.microsoft.com/office/drawing/2014/main" id="{953B87CB-C291-401A-A5C5-CA3B27CE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4464"/>
              <a:ext cx="37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0" name="Text Box 190">
              <a:extLst>
                <a:ext uri="{FF2B5EF4-FFF2-40B4-BE49-F238E27FC236}">
                  <a16:creationId xmlns:a16="http://schemas.microsoft.com/office/drawing/2014/main" id="{A2083D47-01B4-40C3-A5EA-C9862C43B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4088"/>
              <a:ext cx="37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sz="27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latin typeface="Arial Rounded MT Bold" panose="020F0704030504030204" pitchFamily="34" charset="0"/>
                </a:rPr>
                <a:t>X</a:t>
              </a:r>
              <a:endPara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1" name="Line 191">
              <a:extLst>
                <a:ext uri="{FF2B5EF4-FFF2-40B4-BE49-F238E27FC236}">
                  <a16:creationId xmlns:a16="http://schemas.microsoft.com/office/drawing/2014/main" id="{D03F764E-A64B-4CFE-B4F8-1CED8FEF6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4368"/>
              <a:ext cx="0" cy="1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92">
              <a:extLst>
                <a:ext uri="{FF2B5EF4-FFF2-40B4-BE49-F238E27FC236}">
                  <a16:creationId xmlns:a16="http://schemas.microsoft.com/office/drawing/2014/main" id="{47443CB3-BFB2-4265-A765-6C5243E94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4464"/>
              <a:ext cx="38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sz="2700" dirty="0">
                  <a:latin typeface="Arial Rounded MT Bold" panose="020F0704030504030204" pitchFamily="34" charset="0"/>
                </a:rPr>
                <a:t>H</a:t>
              </a:r>
              <a:r>
                <a:rPr lang="it-IT" altLang="en-US" sz="2700" baseline="-250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</a:t>
              </a:r>
              <a:endParaRPr lang="it-IT" altLang="en-US" sz="27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3" name="Line 193">
              <a:extLst>
                <a:ext uri="{FF2B5EF4-FFF2-40B4-BE49-F238E27FC236}">
                  <a16:creationId xmlns:a16="http://schemas.microsoft.com/office/drawing/2014/main" id="{316FE453-A6CE-4C93-80E9-B7067B9BF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4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94">
              <a:extLst>
                <a:ext uri="{FF2B5EF4-FFF2-40B4-BE49-F238E27FC236}">
                  <a16:creationId xmlns:a16="http://schemas.microsoft.com/office/drawing/2014/main" id="{C243367B-F31C-418C-A912-594D9BFA6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4" y="4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95">
              <a:extLst>
                <a:ext uri="{FF2B5EF4-FFF2-40B4-BE49-F238E27FC236}">
                  <a16:creationId xmlns:a16="http://schemas.microsoft.com/office/drawing/2014/main" id="{07D68E44-B616-4841-919E-0E48CD86E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" y="426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" name="Line 251">
            <a:extLst>
              <a:ext uri="{FF2B5EF4-FFF2-40B4-BE49-F238E27FC236}">
                <a16:creationId xmlns:a16="http://schemas.microsoft.com/office/drawing/2014/main" id="{D547EE24-2F97-49AD-A672-4EB8EC88F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2" y="264365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7" name="Group 254">
            <a:extLst>
              <a:ext uri="{FF2B5EF4-FFF2-40B4-BE49-F238E27FC236}">
                <a16:creationId xmlns:a16="http://schemas.microsoft.com/office/drawing/2014/main" id="{AF6BF90E-731C-4961-97ED-53138FC6E4F7}"/>
              </a:ext>
            </a:extLst>
          </p:cNvPr>
          <p:cNvGrpSpPr>
            <a:grpSpLocks/>
          </p:cNvGrpSpPr>
          <p:nvPr/>
        </p:nvGrpSpPr>
        <p:grpSpPr bwMode="auto">
          <a:xfrm>
            <a:off x="6583362" y="2110259"/>
            <a:ext cx="800100" cy="838200"/>
            <a:chOff x="3792" y="2448"/>
            <a:chExt cx="288" cy="432"/>
          </a:xfrm>
        </p:grpSpPr>
        <p:sp>
          <p:nvSpPr>
            <p:cNvPr id="228" name="Line 255">
              <a:extLst>
                <a:ext uri="{FF2B5EF4-FFF2-40B4-BE49-F238E27FC236}">
                  <a16:creationId xmlns:a16="http://schemas.microsoft.com/office/drawing/2014/main" id="{16EF92AA-4C1F-4BE9-8239-5EF38A449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6">
              <a:extLst>
                <a:ext uri="{FF2B5EF4-FFF2-40B4-BE49-F238E27FC236}">
                  <a16:creationId xmlns:a16="http://schemas.microsoft.com/office/drawing/2014/main" id="{AFC6262B-AAC4-4E78-942E-9A5B872FB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36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57">
              <a:extLst>
                <a:ext uri="{FF2B5EF4-FFF2-40B4-BE49-F238E27FC236}">
                  <a16:creationId xmlns:a16="http://schemas.microsoft.com/office/drawing/2014/main" id="{5FB7E79D-AB87-4E09-86B9-D76E542D0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736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58">
              <a:extLst>
                <a:ext uri="{FF2B5EF4-FFF2-40B4-BE49-F238E27FC236}">
                  <a16:creationId xmlns:a16="http://schemas.microsoft.com/office/drawing/2014/main" id="{B8100743-54D2-4728-A2EB-277F09706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92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59">
              <a:extLst>
                <a:ext uri="{FF2B5EF4-FFF2-40B4-BE49-F238E27FC236}">
                  <a16:creationId xmlns:a16="http://schemas.microsoft.com/office/drawing/2014/main" id="{864D5A32-79DA-493E-8D69-2B5A4835C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454"/>
              <a:ext cx="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3" name="Group 260">
              <a:extLst>
                <a:ext uri="{FF2B5EF4-FFF2-40B4-BE49-F238E27FC236}">
                  <a16:creationId xmlns:a16="http://schemas.microsoft.com/office/drawing/2014/main" id="{B67BC321-9338-4EC9-9F97-8B285AF3A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448"/>
              <a:ext cx="0" cy="432"/>
              <a:chOff x="3888" y="2448"/>
              <a:chExt cx="0" cy="432"/>
            </a:xfrm>
          </p:grpSpPr>
          <p:sp>
            <p:nvSpPr>
              <p:cNvPr id="234" name="Line 261">
                <a:extLst>
                  <a:ext uri="{FF2B5EF4-FFF2-40B4-BE49-F238E27FC236}">
                    <a16:creationId xmlns:a16="http://schemas.microsoft.com/office/drawing/2014/main" id="{AF067BA3-D5B8-4735-BC1A-DEB0164C0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262">
                <a:extLst>
                  <a:ext uri="{FF2B5EF4-FFF2-40B4-BE49-F238E27FC236}">
                    <a16:creationId xmlns:a16="http://schemas.microsoft.com/office/drawing/2014/main" id="{788E14EB-2432-4276-B91B-B73ABFC89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263">
                <a:extLst>
                  <a:ext uri="{FF2B5EF4-FFF2-40B4-BE49-F238E27FC236}">
                    <a16:creationId xmlns:a16="http://schemas.microsoft.com/office/drawing/2014/main" id="{13F3FF2C-FE10-4A04-89B1-391F3EE22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7" name="Group 264">
            <a:extLst>
              <a:ext uri="{FF2B5EF4-FFF2-40B4-BE49-F238E27FC236}">
                <a16:creationId xmlns:a16="http://schemas.microsoft.com/office/drawing/2014/main" id="{557B3D59-E25B-4FF0-B3F5-2398A1D02EB0}"/>
              </a:ext>
            </a:extLst>
          </p:cNvPr>
          <p:cNvGrpSpPr>
            <a:grpSpLocks/>
          </p:cNvGrpSpPr>
          <p:nvPr/>
        </p:nvGrpSpPr>
        <p:grpSpPr bwMode="auto">
          <a:xfrm>
            <a:off x="1706562" y="1424459"/>
            <a:ext cx="533400" cy="1676400"/>
            <a:chOff x="2304" y="2784"/>
            <a:chExt cx="192" cy="864"/>
          </a:xfrm>
        </p:grpSpPr>
        <p:grpSp>
          <p:nvGrpSpPr>
            <p:cNvPr id="238" name="Group 265">
              <a:extLst>
                <a:ext uri="{FF2B5EF4-FFF2-40B4-BE49-F238E27FC236}">
                  <a16:creationId xmlns:a16="http://schemas.microsoft.com/office/drawing/2014/main" id="{E56BAC0A-3E45-459B-92DC-F86B4B1D7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0" cy="432"/>
              <a:chOff x="3888" y="2448"/>
              <a:chExt cx="0" cy="432"/>
            </a:xfrm>
          </p:grpSpPr>
          <p:sp>
            <p:nvSpPr>
              <p:cNvPr id="251" name="Line 266">
                <a:extLst>
                  <a:ext uri="{FF2B5EF4-FFF2-40B4-BE49-F238E27FC236}">
                    <a16:creationId xmlns:a16="http://schemas.microsoft.com/office/drawing/2014/main" id="{3DD8592E-4A26-41D2-8F6E-AA42148D9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267">
                <a:extLst>
                  <a:ext uri="{FF2B5EF4-FFF2-40B4-BE49-F238E27FC236}">
                    <a16:creationId xmlns:a16="http://schemas.microsoft.com/office/drawing/2014/main" id="{CEEF1613-F395-4075-930D-FEDAE58F2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268">
                <a:extLst>
                  <a:ext uri="{FF2B5EF4-FFF2-40B4-BE49-F238E27FC236}">
                    <a16:creationId xmlns:a16="http://schemas.microsoft.com/office/drawing/2014/main" id="{512BA2C5-1CFC-4189-9740-755B20FA1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269">
              <a:extLst>
                <a:ext uri="{FF2B5EF4-FFF2-40B4-BE49-F238E27FC236}">
                  <a16:creationId xmlns:a16="http://schemas.microsoft.com/office/drawing/2014/main" id="{902C57ED-88BA-47E0-AF8B-B458B3572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216"/>
              <a:ext cx="0" cy="432"/>
              <a:chOff x="3888" y="2448"/>
              <a:chExt cx="0" cy="432"/>
            </a:xfrm>
          </p:grpSpPr>
          <p:sp>
            <p:nvSpPr>
              <p:cNvPr id="248" name="Line 270">
                <a:extLst>
                  <a:ext uri="{FF2B5EF4-FFF2-40B4-BE49-F238E27FC236}">
                    <a16:creationId xmlns:a16="http://schemas.microsoft.com/office/drawing/2014/main" id="{513B4863-29A2-4CDA-8F5C-60216DCDF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271">
                <a:extLst>
                  <a:ext uri="{FF2B5EF4-FFF2-40B4-BE49-F238E27FC236}">
                    <a16:creationId xmlns:a16="http://schemas.microsoft.com/office/drawing/2014/main" id="{DDB41F2B-A188-4F53-A934-B00318C49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272">
                <a:extLst>
                  <a:ext uri="{FF2B5EF4-FFF2-40B4-BE49-F238E27FC236}">
                    <a16:creationId xmlns:a16="http://schemas.microsoft.com/office/drawing/2014/main" id="{B95B0A7F-9615-45DD-B263-6FFAA78A3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273">
              <a:extLst>
                <a:ext uri="{FF2B5EF4-FFF2-40B4-BE49-F238E27FC236}">
                  <a16:creationId xmlns:a16="http://schemas.microsoft.com/office/drawing/2014/main" id="{B09D1639-765E-403F-8496-24EFE1FDA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784"/>
              <a:ext cx="0" cy="432"/>
              <a:chOff x="3888" y="2448"/>
              <a:chExt cx="0" cy="432"/>
            </a:xfrm>
          </p:grpSpPr>
          <p:sp>
            <p:nvSpPr>
              <p:cNvPr id="245" name="Line 274">
                <a:extLst>
                  <a:ext uri="{FF2B5EF4-FFF2-40B4-BE49-F238E27FC236}">
                    <a16:creationId xmlns:a16="http://schemas.microsoft.com/office/drawing/2014/main" id="{8071F325-3088-4BCE-B3E5-021EDDD8D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275">
                <a:extLst>
                  <a:ext uri="{FF2B5EF4-FFF2-40B4-BE49-F238E27FC236}">
                    <a16:creationId xmlns:a16="http://schemas.microsoft.com/office/drawing/2014/main" id="{ECED89C2-F749-4050-9BDF-07F3B5C29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276">
                <a:extLst>
                  <a:ext uri="{FF2B5EF4-FFF2-40B4-BE49-F238E27FC236}">
                    <a16:creationId xmlns:a16="http://schemas.microsoft.com/office/drawing/2014/main" id="{75818BE2-CF83-4945-A20A-196BF11AE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" name="Group 277">
              <a:extLst>
                <a:ext uri="{FF2B5EF4-FFF2-40B4-BE49-F238E27FC236}">
                  <a16:creationId xmlns:a16="http://schemas.microsoft.com/office/drawing/2014/main" id="{6A391B1D-4646-4D8E-A433-33AC62B73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216"/>
              <a:ext cx="0" cy="432"/>
              <a:chOff x="3888" y="2448"/>
              <a:chExt cx="0" cy="432"/>
            </a:xfrm>
          </p:grpSpPr>
          <p:sp>
            <p:nvSpPr>
              <p:cNvPr id="242" name="Line 278">
                <a:extLst>
                  <a:ext uri="{FF2B5EF4-FFF2-40B4-BE49-F238E27FC236}">
                    <a16:creationId xmlns:a16="http://schemas.microsoft.com/office/drawing/2014/main" id="{8E129A1F-B2B4-4BF6-83FA-F4BC581D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279">
                <a:extLst>
                  <a:ext uri="{FF2B5EF4-FFF2-40B4-BE49-F238E27FC236}">
                    <a16:creationId xmlns:a16="http://schemas.microsoft.com/office/drawing/2014/main" id="{F25ED37D-E7BE-4440-9FE1-1A2DFA3B9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280">
                <a:extLst>
                  <a:ext uri="{FF2B5EF4-FFF2-40B4-BE49-F238E27FC236}">
                    <a16:creationId xmlns:a16="http://schemas.microsoft.com/office/drawing/2014/main" id="{48942221-CB4A-4447-9131-29DA3A3EC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4" name="Text Box 283">
            <a:extLst>
              <a:ext uri="{FF2B5EF4-FFF2-40B4-BE49-F238E27FC236}">
                <a16:creationId xmlns:a16="http://schemas.microsoft.com/office/drawing/2014/main" id="{DC80518A-F3E3-4320-9CA1-593B2A28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16423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55" name="Text Box 284">
            <a:extLst>
              <a:ext uri="{FF2B5EF4-FFF2-40B4-BE49-F238E27FC236}">
                <a16:creationId xmlns:a16="http://schemas.microsoft.com/office/drawing/2014/main" id="{D61F9BDA-1829-4807-9768-B8235B3DA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2" y="168798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256" name="Text Box 285">
            <a:extLst>
              <a:ext uri="{FF2B5EF4-FFF2-40B4-BE49-F238E27FC236}">
                <a16:creationId xmlns:a16="http://schemas.microsoft.com/office/drawing/2014/main" id="{01F9C618-005D-45E0-8638-15C01CED0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2" y="168798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257" name="Text Box 286">
            <a:extLst>
              <a:ext uri="{FF2B5EF4-FFF2-40B4-BE49-F238E27FC236}">
                <a16:creationId xmlns:a16="http://schemas.microsoft.com/office/drawing/2014/main" id="{F4A96468-2E9D-4DC6-B0F0-F24C6361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2" y="216423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258" name="Text Box 287">
            <a:extLst>
              <a:ext uri="{FF2B5EF4-FFF2-40B4-BE49-F238E27FC236}">
                <a16:creationId xmlns:a16="http://schemas.microsoft.com/office/drawing/2014/main" id="{95C5F96A-B801-46F7-9DF4-D62DAEC1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185943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259" name="Text Box 289">
            <a:extLst>
              <a:ext uri="{FF2B5EF4-FFF2-40B4-BE49-F238E27FC236}">
                <a16:creationId xmlns:a16="http://schemas.microsoft.com/office/drawing/2014/main" id="{156AB49C-7414-45C1-BBE9-EA356B41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" y="1021234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 dirty="0">
                <a:solidFill>
                  <a:srgbClr val="CC3300"/>
                </a:solidFill>
              </a:rPr>
              <a:t>12</a:t>
            </a:r>
          </a:p>
        </p:txBody>
      </p:sp>
      <p:sp>
        <p:nvSpPr>
          <p:cNvPr id="260" name="Text Box 290">
            <a:extLst>
              <a:ext uri="{FF2B5EF4-FFF2-40B4-BE49-F238E27FC236}">
                <a16:creationId xmlns:a16="http://schemas.microsoft.com/office/drawing/2014/main" id="{72E038DF-2AC1-4F61-B189-261212872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2" y="1843559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261" name="Rectangle 51">
            <a:extLst>
              <a:ext uri="{FF2B5EF4-FFF2-40B4-BE49-F238E27FC236}">
                <a16:creationId xmlns:a16="http://schemas.microsoft.com/office/drawing/2014/main" id="{7998BB46-CB3B-47B8-8F82-A5C93029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3914280"/>
            <a:ext cx="6159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</a:t>
            </a:r>
            <a:r>
              <a:rPr lang="it-IT" altLang="en-US" sz="27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  <a:endParaRPr lang="it-IT" altLang="en-US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2" name="Rectangle 51">
            <a:extLst>
              <a:ext uri="{FF2B5EF4-FFF2-40B4-BE49-F238E27FC236}">
                <a16:creationId xmlns:a16="http://schemas.microsoft.com/office/drawing/2014/main" id="{88CD09AD-9E3B-402B-A584-6862C6B65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711" y="5111796"/>
            <a:ext cx="6159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</a:t>
            </a:r>
            <a:r>
              <a:rPr lang="it-IT" altLang="en-US" sz="27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</a:t>
            </a:r>
            <a:endParaRPr lang="it-IT" altLang="en-US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2" name="Titolo 1">
            <a:extLst>
              <a:ext uri="{FF2B5EF4-FFF2-40B4-BE49-F238E27FC236}">
                <a16:creationId xmlns:a16="http://schemas.microsoft.com/office/drawing/2014/main" id="{DCAF6064-16AB-4776-AA9B-E71C998DBDF6}"/>
              </a:ext>
            </a:extLst>
          </p:cNvPr>
          <p:cNvSpPr txBox="1">
            <a:spLocks/>
          </p:cNvSpPr>
          <p:nvPr/>
        </p:nvSpPr>
        <p:spPr>
          <a:xfrm>
            <a:off x="160041" y="164787"/>
            <a:ext cx="8947065" cy="494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latin typeface="+mn-lt"/>
              </a:rPr>
              <a:t>Accoppiamento spin-spin e regola di molteplicità </a:t>
            </a:r>
            <a:r>
              <a:rPr lang="it-IT" sz="2800" b="1" dirty="0">
                <a:solidFill>
                  <a:srgbClr val="FF0000"/>
                </a:solidFill>
                <a:latin typeface="+mn-lt"/>
              </a:rPr>
              <a:t>M = n + 1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84224960-69BD-44CE-9AFB-6EAEF892F05B}"/>
              </a:ext>
            </a:extLst>
          </p:cNvPr>
          <p:cNvSpPr txBox="1"/>
          <p:nvPr/>
        </p:nvSpPr>
        <p:spPr>
          <a:xfrm flipH="1">
            <a:off x="188738" y="507093"/>
            <a:ext cx="914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Sistema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</a:rPr>
              <a:t>3 </a:t>
            </a:r>
            <a:r>
              <a:rPr lang="en-US" sz="2000" dirty="0"/>
              <a:t> - Un  </a:t>
            </a:r>
            <a:r>
              <a:rPr lang="en-US" sz="2000" dirty="0" err="1"/>
              <a:t>idrogeno</a:t>
            </a:r>
            <a:r>
              <a:rPr lang="en-US" sz="2000" dirty="0"/>
              <a:t> A </a:t>
            </a:r>
            <a:r>
              <a:rPr lang="en-US" sz="2000" dirty="0" err="1"/>
              <a:t>accoppia</a:t>
            </a:r>
            <a:r>
              <a:rPr lang="en-US" sz="2000" dirty="0"/>
              <a:t> con la </a:t>
            </a:r>
            <a:r>
              <a:rPr lang="en-US" sz="2000" dirty="0" err="1"/>
              <a:t>stessa</a:t>
            </a:r>
            <a:r>
              <a:rPr lang="en-US" sz="2000" dirty="0"/>
              <a:t> J con 2 </a:t>
            </a:r>
            <a:r>
              <a:rPr lang="en-US" sz="2000" dirty="0" err="1"/>
              <a:t>idrogeni</a:t>
            </a:r>
            <a:r>
              <a:rPr lang="en-US" sz="2000" dirty="0"/>
              <a:t> X </a:t>
            </a:r>
            <a:r>
              <a:rPr lang="en-US" sz="2000" dirty="0" err="1"/>
              <a:t>chimicamente</a:t>
            </a:r>
            <a:r>
              <a:rPr lang="en-US" sz="2000" dirty="0"/>
              <a:t> e  </a:t>
            </a:r>
            <a:r>
              <a:rPr lang="en-US" sz="2000" dirty="0" err="1"/>
              <a:t>magneticamente</a:t>
            </a:r>
            <a:r>
              <a:rPr lang="en-US" sz="2000" dirty="0"/>
              <a:t> </a:t>
            </a:r>
            <a:r>
              <a:rPr lang="en-US" sz="2000" dirty="0" err="1"/>
              <a:t>equivalenti</a:t>
            </a:r>
            <a:r>
              <a:rPr lang="en-US" sz="2000" dirty="0"/>
              <a:t>. </a:t>
            </a:r>
            <a:endParaRPr lang="it-IT" sz="2000" baseline="-25000" dirty="0"/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F75E3FFA-FFF9-492D-916C-82E84B315114}"/>
              </a:ext>
            </a:extLst>
          </p:cNvPr>
          <p:cNvSpPr txBox="1"/>
          <p:nvPr/>
        </p:nvSpPr>
        <p:spPr>
          <a:xfrm>
            <a:off x="109369" y="321515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di H</a:t>
            </a:r>
            <a:r>
              <a:rPr lang="en-US" baseline="-25000" dirty="0"/>
              <a:t>A:</a:t>
            </a:r>
            <a:endParaRPr lang="it-IT" baseline="-25000" dirty="0"/>
          </a:p>
        </p:txBody>
      </p:sp>
      <p:sp>
        <p:nvSpPr>
          <p:cNvPr id="263" name="CasellaDiTesto 262">
            <a:extLst>
              <a:ext uri="{FF2B5EF4-FFF2-40B4-BE49-F238E27FC236}">
                <a16:creationId xmlns:a16="http://schemas.microsoft.com/office/drawing/2014/main" id="{AF1A7EEB-0972-4722-BD1B-06E775C45B46}"/>
              </a:ext>
            </a:extLst>
          </p:cNvPr>
          <p:cNvSpPr txBox="1"/>
          <p:nvPr/>
        </p:nvSpPr>
        <p:spPr>
          <a:xfrm>
            <a:off x="7945530" y="302814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di H</a:t>
            </a:r>
            <a:r>
              <a:rPr lang="en-US" baseline="-25000" dirty="0"/>
              <a:t>X</a:t>
            </a:r>
            <a:endParaRPr lang="it-IT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C619E-9F8F-B1CD-CBA3-A03EBEA6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852" y="61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Intensità relative per semplici multipletti (n + 1)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>
          <a:xfrm>
            <a:off x="1008817" y="2202428"/>
            <a:ext cx="6998959" cy="43364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8852" y="1386791"/>
            <a:ext cx="7111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</a:t>
            </a:r>
            <a:r>
              <a:rPr lang="en-US" b="1" dirty="0" err="1"/>
              <a:t>intensità</a:t>
            </a:r>
            <a:r>
              <a:rPr lang="en-US" b="1" dirty="0"/>
              <a:t> relative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righe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multipletti</a:t>
            </a:r>
            <a:r>
              <a:rPr lang="en-US" dirty="0"/>
              <a:t> del primo </a:t>
            </a:r>
            <a:r>
              <a:rPr lang="en-US" dirty="0" err="1"/>
              <a:t>ordine</a:t>
            </a:r>
            <a:r>
              <a:rPr lang="en-US" dirty="0"/>
              <a:t>  </a:t>
            </a:r>
          </a:p>
          <a:p>
            <a:r>
              <a:rPr lang="en-US" dirty="0" err="1"/>
              <a:t>sono</a:t>
            </a:r>
            <a:r>
              <a:rPr lang="en-US" dirty="0"/>
              <a:t> date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coefficienti</a:t>
            </a:r>
            <a:r>
              <a:rPr lang="en-US" dirty="0"/>
              <a:t> del </a:t>
            </a:r>
            <a:r>
              <a:rPr lang="en-US" dirty="0" err="1"/>
              <a:t>triangolo</a:t>
            </a:r>
            <a:r>
              <a:rPr lang="en-US" dirty="0"/>
              <a:t> di Pascal: </a:t>
            </a:r>
            <a:endParaRPr lang="it-IT" dirty="0"/>
          </a:p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7ECC-217B-46EF-F4E4-165708DB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67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4269"/>
            <a:ext cx="4472277" cy="4059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276" y="1604269"/>
            <a:ext cx="4359495" cy="37913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7EDFC1-C901-4FE8-B844-C85163BF97DE}"/>
              </a:ext>
            </a:extLst>
          </p:cNvPr>
          <p:cNvSpPr txBox="1"/>
          <p:nvPr/>
        </p:nvSpPr>
        <p:spPr>
          <a:xfrm>
            <a:off x="654102" y="240512"/>
            <a:ext cx="7975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Segnali caratteristici di comuni sistemi</a:t>
            </a:r>
          </a:p>
          <a:p>
            <a:pPr algn="ctr"/>
            <a:r>
              <a:rPr lang="it-IT" sz="2800" dirty="0"/>
              <a:t>per cui vale la regola n+1 </a:t>
            </a:r>
            <a:endParaRPr lang="it-IT" sz="2800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15345-3DB5-FD18-9B62-9739C587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03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777" y="-65523"/>
            <a:ext cx="78867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Accoppiamento spin-spin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022" y="3856644"/>
            <a:ext cx="8513716" cy="1937520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H</a:t>
            </a:r>
            <a:r>
              <a:rPr lang="it-IT" sz="2400" baseline="-25000" dirty="0"/>
              <a:t>A</a:t>
            </a:r>
            <a:r>
              <a:rPr lang="it-IT" sz="2400" dirty="0"/>
              <a:t> e H</a:t>
            </a:r>
            <a:r>
              <a:rPr lang="it-IT" sz="2400" baseline="-25000" dirty="0"/>
              <a:t>X</a:t>
            </a:r>
            <a:r>
              <a:rPr lang="it-IT" sz="2400" dirty="0"/>
              <a:t> sono </a:t>
            </a:r>
            <a:r>
              <a:rPr lang="it-IT" sz="2400" b="1" dirty="0"/>
              <a:t>accoppiati scalarmente </a:t>
            </a:r>
            <a:r>
              <a:rPr lang="it-IT" sz="2400" dirty="0"/>
              <a:t>(sono legati a carboni adiacenti). </a:t>
            </a:r>
          </a:p>
          <a:p>
            <a:r>
              <a:rPr lang="it-IT" sz="2400" b="1" dirty="0"/>
              <a:t>Il campo magnetico su H</a:t>
            </a:r>
            <a:r>
              <a:rPr lang="it-IT" sz="2400" b="1" baseline="-25000" dirty="0"/>
              <a:t>A</a:t>
            </a:r>
            <a:r>
              <a:rPr lang="it-IT" sz="2400" b="1" dirty="0"/>
              <a:t> è influenzato dalle due orientazioni, parallela e antiparallela rispetto a B</a:t>
            </a:r>
            <a:r>
              <a:rPr lang="it-IT" sz="2400" b="1" baseline="-25000" dirty="0"/>
              <a:t>0</a:t>
            </a:r>
            <a:r>
              <a:rPr lang="it-IT" sz="2400" b="1" dirty="0"/>
              <a:t>, dello spin di H</a:t>
            </a:r>
            <a:r>
              <a:rPr lang="it-IT" sz="2400" b="1" baseline="-25000" dirty="0"/>
              <a:t>X</a:t>
            </a:r>
            <a:r>
              <a:rPr lang="it-IT" sz="2400" b="1" dirty="0"/>
              <a:t> (e viceversa).</a:t>
            </a:r>
          </a:p>
          <a:p>
            <a:r>
              <a:rPr lang="it-IT" sz="2400" dirty="0"/>
              <a:t>Il risultato dell’accoppiamento è una suddivisione dei segnali di H</a:t>
            </a:r>
            <a:r>
              <a:rPr lang="it-IT" sz="2400" baseline="-25000" dirty="0"/>
              <a:t>A</a:t>
            </a:r>
            <a:r>
              <a:rPr lang="it-IT" sz="2400" dirty="0"/>
              <a:t> (e di H</a:t>
            </a:r>
            <a:r>
              <a:rPr lang="it-IT" sz="2400" baseline="-25000" dirty="0"/>
              <a:t>X</a:t>
            </a:r>
            <a:r>
              <a:rPr lang="it-IT" sz="2400" dirty="0"/>
              <a:t> ) in due picchi: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FC3D70F-4889-4209-833D-745B432CA802}"/>
              </a:ext>
            </a:extLst>
          </p:cNvPr>
          <p:cNvGrpSpPr/>
          <p:nvPr/>
        </p:nvGrpSpPr>
        <p:grpSpPr>
          <a:xfrm>
            <a:off x="3065949" y="1739595"/>
            <a:ext cx="1709738" cy="1361035"/>
            <a:chOff x="2982395" y="1423196"/>
            <a:chExt cx="1709738" cy="1361035"/>
          </a:xfrm>
        </p:grpSpPr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0028E0C2-6DBF-4FC9-BF3B-9CDF8C4FB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2395" y="1423196"/>
              <a:ext cx="1709738" cy="1066800"/>
              <a:chOff x="928" y="2132"/>
              <a:chExt cx="1077" cy="672"/>
            </a:xfrm>
          </p:grpSpPr>
          <p:grpSp>
            <p:nvGrpSpPr>
              <p:cNvPr id="8" name="Group 49">
                <a:extLst>
                  <a:ext uri="{FF2B5EF4-FFF2-40B4-BE49-F238E27FC236}">
                    <a16:creationId xmlns:a16="http://schemas.microsoft.com/office/drawing/2014/main" id="{C6084F8E-DE24-488B-8F13-1307E411F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" y="2132"/>
                <a:ext cx="1077" cy="672"/>
                <a:chOff x="1360" y="2132"/>
                <a:chExt cx="1077" cy="672"/>
              </a:xfrm>
            </p:grpSpPr>
            <p:sp>
              <p:nvSpPr>
                <p:cNvPr id="10" name="Rectangle 3">
                  <a:extLst>
                    <a:ext uri="{FF2B5EF4-FFF2-40B4-BE49-F238E27FC236}">
                      <a16:creationId xmlns:a16="http://schemas.microsoft.com/office/drawing/2014/main" id="{A2B144BB-4E58-4ECC-917A-918FC0D91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7" y="2487"/>
                  <a:ext cx="276" cy="317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</a:t>
                  </a:r>
                </a:p>
              </p:txBody>
            </p:sp>
            <p:sp>
              <p:nvSpPr>
                <p:cNvPr id="11" name="Rectangle 5">
                  <a:extLst>
                    <a:ext uri="{FF2B5EF4-FFF2-40B4-BE49-F238E27FC236}">
                      <a16:creationId xmlns:a16="http://schemas.microsoft.com/office/drawing/2014/main" id="{B9C69241-5F02-4484-B77E-698EDBC6D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7" y="2132"/>
                  <a:ext cx="388" cy="32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H</a:t>
                  </a:r>
                  <a:r>
                    <a:rPr lang="it-IT" altLang="en-US" sz="2700" baseline="-25000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A</a:t>
                  </a:r>
                </a:p>
              </p:txBody>
            </p:sp>
            <p:sp>
              <p:nvSpPr>
                <p:cNvPr id="12" name="Line 8">
                  <a:extLst>
                    <a:ext uri="{FF2B5EF4-FFF2-40B4-BE49-F238E27FC236}">
                      <a16:creationId xmlns:a16="http://schemas.microsoft.com/office/drawing/2014/main" id="{115D6332-67E1-4BE1-B4C9-C3CD1AFAD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58" y="2380"/>
                  <a:ext cx="0" cy="1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AD3D6EFD-592A-440C-A185-40F276011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60" y="262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" name="Group 48">
                  <a:extLst>
                    <a:ext uri="{FF2B5EF4-FFF2-40B4-BE49-F238E27FC236}">
                      <a16:creationId xmlns:a16="http://schemas.microsoft.com/office/drawing/2014/main" id="{FE7A6FE2-0DF6-49B2-9942-B457E5F1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2132"/>
                  <a:ext cx="469" cy="672"/>
                  <a:chOff x="2085" y="2132"/>
                  <a:chExt cx="469" cy="672"/>
                </a:xfrm>
              </p:grpSpPr>
              <p:sp>
                <p:nvSpPr>
                  <p:cNvPr id="15" name="Rectangle 4">
                    <a:extLst>
                      <a:ext uri="{FF2B5EF4-FFF2-40B4-BE49-F238E27FC236}">
                        <a16:creationId xmlns:a16="http://schemas.microsoft.com/office/drawing/2014/main" id="{41A0AC86-B2E9-492B-B77A-A01384DCE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5" y="2487"/>
                    <a:ext cx="276" cy="317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it-IT" altLang="en-US" sz="2700" dirty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6" name="Rectangle 6">
                    <a:extLst>
                      <a:ext uri="{FF2B5EF4-FFF2-40B4-BE49-F238E27FC236}">
                        <a16:creationId xmlns:a16="http://schemas.microsoft.com/office/drawing/2014/main" id="{44C0AB23-4B97-4EBF-B95E-C2D4B47677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5" y="2132"/>
                    <a:ext cx="280" cy="317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it-IT" altLang="en-US" sz="2700" dirty="0">
                        <a:solidFill>
                          <a:srgbClr val="CC3300"/>
                        </a:solidFill>
                        <a:latin typeface="Arial Rounded MT Bold" panose="020F070403050403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17" name="Line 9">
                    <a:extLst>
                      <a:ext uri="{FF2B5EF4-FFF2-40B4-BE49-F238E27FC236}">
                        <a16:creationId xmlns:a16="http://schemas.microsoft.com/office/drawing/2014/main" id="{97FA3E6B-9A37-47F1-8836-9DBE13E13B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6" y="2380"/>
                    <a:ext cx="0" cy="15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1">
                    <a:extLst>
                      <a:ext uri="{FF2B5EF4-FFF2-40B4-BE49-F238E27FC236}">
                        <a16:creationId xmlns:a16="http://schemas.microsoft.com/office/drawing/2014/main" id="{C2550478-DC74-4580-89E5-3D9A71567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4" y="2623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9">
                    <a:extLst>
                      <a:ext uri="{FF2B5EF4-FFF2-40B4-BE49-F238E27FC236}">
                        <a16:creationId xmlns:a16="http://schemas.microsoft.com/office/drawing/2014/main" id="{CB9B9293-6A7F-4F0F-92DE-74EFE1F2F7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246"/>
                    <a:ext cx="215" cy="252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altLang="en-US" sz="2000" dirty="0">
                        <a:solidFill>
                          <a:srgbClr val="CC3300"/>
                        </a:solidFill>
                        <a:latin typeface="Arial Rounded MT Bold" panose="020F0704030504030204" pitchFamily="34" charset="0"/>
                      </a:rPr>
                      <a:t>X</a:t>
                    </a:r>
                    <a:endParaRPr lang="it-IT" altLang="en-US" sz="2000" dirty="0">
                      <a:solidFill>
                        <a:srgbClr val="CC3300"/>
                      </a:solidFill>
                      <a:latin typeface="Arial Rounded MT Bold" panose="020F0704030504030204" pitchFamily="34" charset="0"/>
                    </a:endParaRPr>
                  </a:p>
                </p:txBody>
              </p:sp>
            </p:grpSp>
          </p:grpSp>
          <p:sp>
            <p:nvSpPr>
              <p:cNvPr id="9" name="Line 47">
                <a:extLst>
                  <a:ext uri="{FF2B5EF4-FFF2-40B4-BE49-F238E27FC236}">
                    <a16:creationId xmlns:a16="http://schemas.microsoft.com/office/drawing/2014/main" id="{05688F18-E248-43D0-9E2E-2EB32A867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2" y="264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" name="Connettore diritto 20"/>
            <p:cNvCxnSpPr/>
            <p:nvPr/>
          </p:nvCxnSpPr>
          <p:spPr>
            <a:xfrm>
              <a:off x="3455470" y="2372248"/>
              <a:ext cx="0" cy="411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/>
            <p:cNvCxnSpPr/>
            <p:nvPr/>
          </p:nvCxnSpPr>
          <p:spPr>
            <a:xfrm>
              <a:off x="4155558" y="2372248"/>
              <a:ext cx="0" cy="411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/>
          <p:cNvSpPr txBox="1"/>
          <p:nvPr/>
        </p:nvSpPr>
        <p:spPr>
          <a:xfrm>
            <a:off x="267927" y="3199253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88084" y="1926742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Esempio:</a:t>
            </a:r>
          </a:p>
        </p:txBody>
      </p:sp>
      <p:sp>
        <p:nvSpPr>
          <p:cNvPr id="25" name="Freccia a destra 24"/>
          <p:cNvSpPr/>
          <p:nvPr/>
        </p:nvSpPr>
        <p:spPr>
          <a:xfrm>
            <a:off x="7270990" y="5820942"/>
            <a:ext cx="661836" cy="19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191BCA-6A0D-449E-90CE-54A66F5D3FB1}"/>
              </a:ext>
            </a:extLst>
          </p:cNvPr>
          <p:cNvSpPr txBox="1"/>
          <p:nvPr/>
        </p:nvSpPr>
        <p:spPr>
          <a:xfrm>
            <a:off x="5732649" y="1738076"/>
            <a:ext cx="301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Idrogeni A ed X </a:t>
            </a:r>
          </a:p>
          <a:p>
            <a:r>
              <a:rPr lang="it-IT" dirty="0"/>
              <a:t>su atomi di carbonio adiacenti</a:t>
            </a:r>
          </a:p>
          <a:p>
            <a:r>
              <a:rPr lang="it-IT" dirty="0"/>
              <a:t>(tre legami di distanza)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F05F77A-AA52-2F89-7669-49034E2F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71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0" y="2292707"/>
            <a:ext cx="7133314" cy="383496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148" y="231223"/>
            <a:ext cx="834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Spettro protonico NMR dell’</a:t>
            </a:r>
            <a:r>
              <a:rPr lang="it-IT" sz="2400" dirty="0" err="1"/>
              <a:t>etilbenzene</a:t>
            </a:r>
            <a:r>
              <a:rPr lang="it-IT" sz="2400" dirty="0"/>
              <a:t> in CDCl</a:t>
            </a:r>
            <a:r>
              <a:rPr lang="it-IT" sz="2400" baseline="-25000" dirty="0"/>
              <a:t>3</a:t>
            </a:r>
            <a:r>
              <a:rPr lang="it-IT" sz="2400" dirty="0"/>
              <a:t> a </a:t>
            </a:r>
            <a:r>
              <a:rPr lang="it-IT" sz="2400" b="1" dirty="0">
                <a:solidFill>
                  <a:srgbClr val="FF0000"/>
                </a:solidFill>
              </a:rPr>
              <a:t>600 MHz</a:t>
            </a:r>
            <a:r>
              <a:rPr lang="it-IT" sz="2400" dirty="0"/>
              <a:t>. </a:t>
            </a:r>
          </a:p>
          <a:p>
            <a:r>
              <a:rPr lang="it-IT" sz="2400" dirty="0"/>
              <a:t>Il gruppo etile è facilmente riconoscibile dal </a:t>
            </a:r>
            <a:r>
              <a:rPr lang="it-IT" sz="2400" dirty="0" err="1"/>
              <a:t>tripletto</a:t>
            </a:r>
            <a:r>
              <a:rPr lang="it-IT" sz="2400" dirty="0"/>
              <a:t> del CH</a:t>
            </a:r>
            <a:r>
              <a:rPr lang="it-IT" sz="2400" baseline="-25000" dirty="0"/>
              <a:t>3</a:t>
            </a:r>
            <a:r>
              <a:rPr lang="it-IT" sz="2400" dirty="0"/>
              <a:t> e dal quartetto del CH</a:t>
            </a:r>
            <a:r>
              <a:rPr lang="it-IT" sz="2400" baseline="-25000" dirty="0"/>
              <a:t>2</a:t>
            </a:r>
            <a:endParaRPr lang="it-IT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B3ED3-B413-9AE6-D852-F3F402A4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408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4" y="1419612"/>
            <a:ext cx="7680569" cy="401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63560" y="229880"/>
            <a:ext cx="6518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Spettro protonico NMR di 1-nitropropano in CDCl</a:t>
            </a:r>
            <a:r>
              <a:rPr lang="it-IT" sz="2800" baseline="-25000" dirty="0">
                <a:latin typeface="+mj-lt"/>
              </a:rPr>
              <a:t>3</a:t>
            </a:r>
            <a:r>
              <a:rPr lang="it-IT" sz="2800" dirty="0">
                <a:latin typeface="+mj-lt"/>
              </a:rPr>
              <a:t> a 300 MHz</a:t>
            </a:r>
          </a:p>
        </p:txBody>
      </p:sp>
      <p:sp>
        <p:nvSpPr>
          <p:cNvPr id="2" name="CasellaDiTesto 13">
            <a:extLst>
              <a:ext uri="{FF2B5EF4-FFF2-40B4-BE49-F238E27FC236}">
                <a16:creationId xmlns:a16="http://schemas.microsoft.com/office/drawing/2014/main" id="{ECFFC4C8-BDE3-C5BC-00BB-5C407A16A3D9}"/>
              </a:ext>
            </a:extLst>
          </p:cNvPr>
          <p:cNvSpPr txBox="1"/>
          <p:nvPr/>
        </p:nvSpPr>
        <p:spPr>
          <a:xfrm>
            <a:off x="72291" y="5657671"/>
            <a:ext cx="8739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Protoni</a:t>
            </a:r>
            <a:r>
              <a:rPr lang="en-US" b="1" dirty="0">
                <a:solidFill>
                  <a:srgbClr val="C00000"/>
                </a:solidFill>
              </a:rPr>
              <a:t> A</a:t>
            </a:r>
            <a:r>
              <a:rPr lang="en-US" dirty="0"/>
              <a:t>: </a:t>
            </a:r>
            <a:r>
              <a:rPr lang="en-US" dirty="0" err="1"/>
              <a:t>accoppiano</a:t>
            </a:r>
            <a:r>
              <a:rPr lang="en-US" dirty="0"/>
              <a:t> con due </a:t>
            </a:r>
            <a:r>
              <a:rPr lang="en-US" dirty="0" err="1"/>
              <a:t>protoni</a:t>
            </a:r>
            <a:r>
              <a:rPr lang="en-US" dirty="0"/>
              <a:t> M, </a:t>
            </a:r>
            <a:r>
              <a:rPr lang="en-US" dirty="0" err="1"/>
              <a:t>formando</a:t>
            </a:r>
            <a:r>
              <a:rPr lang="en-US" dirty="0"/>
              <a:t> un </a:t>
            </a:r>
            <a:r>
              <a:rPr lang="en-US" b="1" dirty="0" err="1"/>
              <a:t>tripletto</a:t>
            </a:r>
            <a:r>
              <a:rPr lang="en-US" dirty="0"/>
              <a:t>.</a:t>
            </a:r>
          </a:p>
          <a:p>
            <a:r>
              <a:rPr lang="it-IT" b="1" dirty="0">
                <a:solidFill>
                  <a:srgbClr val="C00000"/>
                </a:solidFill>
              </a:rPr>
              <a:t>Protoni M</a:t>
            </a:r>
            <a:r>
              <a:rPr lang="it-IT" dirty="0"/>
              <a:t>: accoppiano con 3 protoni A e due protoni X con stesso valore di J (J</a:t>
            </a:r>
            <a:r>
              <a:rPr lang="it-IT" sz="1100" dirty="0"/>
              <a:t>AM</a:t>
            </a:r>
            <a:r>
              <a:rPr lang="it-IT" dirty="0"/>
              <a:t> = J</a:t>
            </a:r>
            <a:r>
              <a:rPr lang="it-IT" sz="1100" dirty="0"/>
              <a:t>MX</a:t>
            </a:r>
            <a:r>
              <a:rPr lang="it-IT" dirty="0"/>
              <a:t>). Quindi è come se accoppiassero con 5 protoni uguali. Si ha quindi un </a:t>
            </a:r>
            <a:r>
              <a:rPr lang="it-IT" b="1" dirty="0"/>
              <a:t>sestetto</a:t>
            </a:r>
            <a:r>
              <a:rPr lang="it-IT" dirty="0"/>
              <a:t>.</a:t>
            </a:r>
          </a:p>
          <a:p>
            <a:r>
              <a:rPr lang="it-IT" b="1" dirty="0">
                <a:solidFill>
                  <a:srgbClr val="C00000"/>
                </a:solidFill>
              </a:rPr>
              <a:t>Protoni X</a:t>
            </a:r>
            <a:r>
              <a:rPr lang="it-IT" dirty="0"/>
              <a:t>: accoppiano con due </a:t>
            </a:r>
            <a:r>
              <a:rPr lang="it-IT" dirty="0" err="1"/>
              <a:t>prontoni</a:t>
            </a:r>
            <a:r>
              <a:rPr lang="it-IT" dirty="0"/>
              <a:t> M formando un </a:t>
            </a:r>
            <a:r>
              <a:rPr lang="it-IT" b="1" dirty="0"/>
              <a:t>tripletto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57949-D6CC-6432-6C2D-D5AD1E2C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66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4" y="51667"/>
            <a:ext cx="3829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7816AB-78EF-4819-A909-39ED983E4F40}"/>
              </a:ext>
            </a:extLst>
          </p:cNvPr>
          <p:cNvSpPr txBox="1"/>
          <p:nvPr/>
        </p:nvSpPr>
        <p:spPr>
          <a:xfrm>
            <a:off x="88305" y="692431"/>
            <a:ext cx="8979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regola</a:t>
            </a:r>
            <a:r>
              <a:rPr lang="en-US" dirty="0"/>
              <a:t> N + 1 non è </a:t>
            </a:r>
            <a:r>
              <a:rPr lang="en-US" dirty="0" err="1"/>
              <a:t>osservata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l’accoppiamento</a:t>
            </a:r>
            <a:r>
              <a:rPr lang="en-US" dirty="0"/>
              <a:t> </a:t>
            </a:r>
            <a:r>
              <a:rPr lang="en-US" dirty="0" err="1"/>
              <a:t>coinvolge</a:t>
            </a:r>
            <a:r>
              <a:rPr lang="en-US" dirty="0"/>
              <a:t> nuclei con I ≠ ½</a:t>
            </a:r>
          </a:p>
          <a:p>
            <a:pPr marL="342900" indent="-342900">
              <a:buAutoNum type="arabicPeriod"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multipletto</a:t>
            </a:r>
            <a:r>
              <a:rPr lang="en-US" dirty="0"/>
              <a:t> non è del primo </a:t>
            </a:r>
            <a:r>
              <a:rPr lang="en-US" dirty="0" err="1"/>
              <a:t>ordine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nucleo</a:t>
            </a:r>
            <a:r>
              <a:rPr lang="en-US" dirty="0"/>
              <a:t> in </a:t>
            </a:r>
            <a:r>
              <a:rPr lang="en-US" dirty="0" err="1"/>
              <a:t>osservazione</a:t>
            </a:r>
            <a:r>
              <a:rPr lang="en-US" dirty="0"/>
              <a:t> </a:t>
            </a:r>
            <a:r>
              <a:rPr lang="en-US" dirty="0" err="1"/>
              <a:t>accoppia</a:t>
            </a:r>
            <a:r>
              <a:rPr lang="en-US" dirty="0"/>
              <a:t> con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con diverse </a:t>
            </a:r>
            <a:r>
              <a:rPr lang="en-US" dirty="0" err="1"/>
              <a:t>costanti</a:t>
            </a:r>
            <a:r>
              <a:rPr lang="en-US" dirty="0"/>
              <a:t> di </a:t>
            </a:r>
            <a:r>
              <a:rPr lang="en-US" dirty="0" err="1"/>
              <a:t>accoppiamento</a:t>
            </a:r>
            <a:r>
              <a:rPr lang="en-US" dirty="0"/>
              <a:t>,</a:t>
            </a:r>
          </a:p>
          <a:p>
            <a:pPr marL="342900" indent="-342900">
              <a:buAutoNum type="arabicPeriod"/>
            </a:pPr>
            <a:r>
              <a:rPr lang="en-US" dirty="0"/>
              <a:t>Quando non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equivalenza</a:t>
            </a:r>
            <a:r>
              <a:rPr lang="en-US" dirty="0"/>
              <a:t> </a:t>
            </a:r>
            <a:r>
              <a:rPr lang="en-US" dirty="0" err="1"/>
              <a:t>chimica</a:t>
            </a:r>
            <a:r>
              <a:rPr lang="en-US" dirty="0"/>
              <a:t> e </a:t>
            </a:r>
            <a:r>
              <a:rPr lang="en-US" dirty="0" err="1"/>
              <a:t>magnetica</a:t>
            </a:r>
            <a:r>
              <a:rPr lang="en-US" dirty="0"/>
              <a:t> in un set di </a:t>
            </a:r>
            <a:r>
              <a:rPr lang="en-US" dirty="0" err="1"/>
              <a:t>protoni</a:t>
            </a:r>
            <a:r>
              <a:rPr lang="en-US" dirty="0"/>
              <a:t> legato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atomo</a:t>
            </a:r>
            <a:r>
              <a:rPr lang="en-US" dirty="0"/>
              <a:t> di </a:t>
            </a:r>
            <a:r>
              <a:rPr lang="en-US" dirty="0" err="1"/>
              <a:t>carbonio</a:t>
            </a:r>
            <a:r>
              <a:rPr lang="en-US" dirty="0"/>
              <a:t> (es. </a:t>
            </a:r>
            <a:r>
              <a:rPr lang="en-US" dirty="0" err="1"/>
              <a:t>Protoni</a:t>
            </a:r>
            <a:r>
              <a:rPr lang="en-US" dirty="0"/>
              <a:t> </a:t>
            </a:r>
            <a:r>
              <a:rPr lang="en-US" dirty="0" err="1"/>
              <a:t>diastereotopici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543D58-1A1C-48A6-A0FF-1FD59500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32" y="3763682"/>
            <a:ext cx="1813498" cy="11371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FD01B4-E4E0-4768-8617-89F621111CED}"/>
              </a:ext>
            </a:extLst>
          </p:cNvPr>
          <p:cNvSpPr txBox="1"/>
          <p:nvPr/>
        </p:nvSpPr>
        <p:spPr>
          <a:xfrm>
            <a:off x="2983435" y="3740417"/>
            <a:ext cx="421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baseline="-25000" dirty="0"/>
              <a:t>AM</a:t>
            </a:r>
            <a:r>
              <a:rPr lang="en-US" dirty="0"/>
              <a:t> ≠ J</a:t>
            </a:r>
            <a:r>
              <a:rPr lang="en-US" baseline="-25000" dirty="0"/>
              <a:t>MX</a:t>
            </a:r>
            <a:r>
              <a:rPr lang="en-US" dirty="0"/>
              <a:t>  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di H</a:t>
            </a:r>
            <a:r>
              <a:rPr lang="en-US" baseline="-25000" dirty="0"/>
              <a:t>M</a:t>
            </a:r>
            <a:r>
              <a:rPr lang="en-US" dirty="0"/>
              <a:t> non è un </a:t>
            </a:r>
            <a:r>
              <a:rPr lang="en-US" dirty="0" err="1"/>
              <a:t>tripletto</a:t>
            </a:r>
            <a:r>
              <a:rPr lang="en-US" dirty="0"/>
              <a:t>! 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3AD5A1-E338-47EE-9B23-182119D32E93}"/>
              </a:ext>
            </a:extLst>
          </p:cNvPr>
          <p:cNvSpPr txBox="1"/>
          <p:nvPr/>
        </p:nvSpPr>
        <p:spPr>
          <a:xfrm>
            <a:off x="526834" y="3213507"/>
            <a:ext cx="265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Esempio</a:t>
            </a:r>
            <a:r>
              <a:rPr lang="en-US" dirty="0"/>
              <a:t>: </a:t>
            </a:r>
            <a:r>
              <a:rPr lang="en-US" dirty="0" err="1"/>
              <a:t>sistemi</a:t>
            </a:r>
            <a:r>
              <a:rPr lang="en-US" dirty="0"/>
              <a:t> AMX</a:t>
            </a:r>
            <a:endParaRPr lang="it-IT" dirty="0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6000DFE4-A62D-4A2F-801A-980128DF7F8C}"/>
              </a:ext>
            </a:extLst>
          </p:cNvPr>
          <p:cNvSpPr/>
          <p:nvPr/>
        </p:nvSpPr>
        <p:spPr>
          <a:xfrm rot="8047777">
            <a:off x="1219300" y="4455520"/>
            <a:ext cx="360040" cy="38146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D1C1621E-EB94-4C8F-AD84-AC3D03924FB6}"/>
              </a:ext>
            </a:extLst>
          </p:cNvPr>
          <p:cNvSpPr/>
          <p:nvPr/>
        </p:nvSpPr>
        <p:spPr>
          <a:xfrm rot="8047777">
            <a:off x="1674842" y="4462959"/>
            <a:ext cx="360040" cy="38146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C7A2AE-D947-465B-8699-814CABC14C56}"/>
              </a:ext>
            </a:extLst>
          </p:cNvPr>
          <p:cNvSpPr txBox="1"/>
          <p:nvPr/>
        </p:nvSpPr>
        <p:spPr>
          <a:xfrm>
            <a:off x="1193499" y="4745922"/>
            <a:ext cx="52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baseline="-25000" dirty="0"/>
              <a:t>AM</a:t>
            </a:r>
            <a:endParaRPr lang="it-IT" baseline="-25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EBAA319-C154-4C42-995B-3EF347603863}"/>
              </a:ext>
            </a:extLst>
          </p:cNvPr>
          <p:cNvSpPr txBox="1"/>
          <p:nvPr/>
        </p:nvSpPr>
        <p:spPr>
          <a:xfrm>
            <a:off x="1682796" y="4738484"/>
            <a:ext cx="64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baseline="-25000" dirty="0"/>
              <a:t>MX</a:t>
            </a:r>
            <a:endParaRPr lang="it-IT" baseline="-25000" dirty="0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FD641C8-D39E-4151-8E9E-DD099460F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068" y="5335500"/>
          <a:ext cx="1052503" cy="108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1734" imgH="618263" progId="ChemDraw.Document.6.0">
                  <p:embed/>
                </p:oleObj>
              </mc:Choice>
              <mc:Fallback>
                <p:oleObj name="CS ChemDraw Drawing" r:id="rId4" imgW="601734" imgH="618263" progId="ChemDraw.Document.6.0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FD641C8-D39E-4151-8E9E-DD099460F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068" y="5335500"/>
                        <a:ext cx="1052503" cy="1080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69C185-7B66-4EEE-B128-37C40366458B}"/>
              </a:ext>
            </a:extLst>
          </p:cNvPr>
          <p:cNvSpPr txBox="1"/>
          <p:nvPr/>
        </p:nvSpPr>
        <p:spPr>
          <a:xfrm>
            <a:off x="2672615" y="5477153"/>
            <a:ext cx="543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A</a:t>
            </a:r>
            <a:r>
              <a:rPr lang="en-US" dirty="0"/>
              <a:t> e H</a:t>
            </a:r>
            <a:r>
              <a:rPr lang="en-US" baseline="-25000" dirty="0"/>
              <a:t>M</a:t>
            </a:r>
            <a:r>
              <a:rPr lang="en-US" dirty="0"/>
              <a:t>: </a:t>
            </a:r>
            <a:r>
              <a:rPr lang="en-US" dirty="0" err="1"/>
              <a:t>diastereotopici</a:t>
            </a:r>
            <a:r>
              <a:rPr lang="en-US" dirty="0"/>
              <a:t> (</a:t>
            </a:r>
            <a:r>
              <a:rPr lang="en-US" dirty="0" err="1"/>
              <a:t>chimicamente</a:t>
            </a:r>
            <a:r>
              <a:rPr lang="en-US" dirty="0"/>
              <a:t> e </a:t>
            </a:r>
            <a:r>
              <a:rPr lang="en-US" dirty="0" err="1"/>
              <a:t>magneticamente</a:t>
            </a:r>
            <a:r>
              <a:rPr lang="en-US" dirty="0"/>
              <a:t> non </a:t>
            </a:r>
            <a:r>
              <a:rPr lang="en-US" dirty="0" err="1"/>
              <a:t>equivalenti</a:t>
            </a:r>
            <a:r>
              <a:rPr lang="en-US" dirty="0"/>
              <a:t>) il </a:t>
            </a:r>
            <a:r>
              <a:rPr lang="en-US" dirty="0" err="1"/>
              <a:t>segnale</a:t>
            </a:r>
            <a:r>
              <a:rPr lang="en-US" dirty="0"/>
              <a:t> di H</a:t>
            </a:r>
            <a:r>
              <a:rPr lang="en-US" baseline="-25000" dirty="0"/>
              <a:t>X</a:t>
            </a:r>
            <a:r>
              <a:rPr lang="en-US" dirty="0"/>
              <a:t> non è un </a:t>
            </a:r>
            <a:r>
              <a:rPr lang="en-US" dirty="0" err="1"/>
              <a:t>tripletto</a:t>
            </a:r>
            <a:r>
              <a:rPr lang="en-US" dirty="0"/>
              <a:t>!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E7B8FD-87C4-4D59-8397-CDDA478B9FF3}"/>
              </a:ext>
            </a:extLst>
          </p:cNvPr>
          <p:cNvSpPr txBox="1"/>
          <p:nvPr/>
        </p:nvSpPr>
        <p:spPr>
          <a:xfrm>
            <a:off x="4572000" y="202680"/>
            <a:ext cx="249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Eccezioni alla regola N+1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94E1-3644-32B1-4F2C-04136E4E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21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03FC-C282-ABC4-6504-B0B5AADD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17E207-39C6-19B7-94A4-202730DE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9" y="214056"/>
            <a:ext cx="7325057" cy="5703816"/>
          </a:xfrm>
          <a:prstGeom prst="rect">
            <a:avLst/>
          </a:prstGeom>
        </p:spPr>
      </p:pic>
      <p:sp>
        <p:nvSpPr>
          <p:cNvPr id="2" name="CasellaDiTesto 13">
            <a:extLst>
              <a:ext uri="{FF2B5EF4-FFF2-40B4-BE49-F238E27FC236}">
                <a16:creationId xmlns:a16="http://schemas.microsoft.com/office/drawing/2014/main" id="{D87137AB-D846-87AB-84A0-1F06E375B2DA}"/>
              </a:ext>
            </a:extLst>
          </p:cNvPr>
          <p:cNvSpPr txBox="1"/>
          <p:nvPr/>
        </p:nvSpPr>
        <p:spPr>
          <a:xfrm>
            <a:off x="343325" y="5720614"/>
            <a:ext cx="8457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valutare</a:t>
            </a:r>
            <a:r>
              <a:rPr lang="en-US" dirty="0"/>
              <a:t> la </a:t>
            </a:r>
            <a:r>
              <a:rPr lang="en-US" dirty="0" err="1"/>
              <a:t>moleplicità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r>
              <a:rPr lang="en-US" dirty="0"/>
              <a:t> di un </a:t>
            </a:r>
            <a:r>
              <a:rPr lang="en-US" dirty="0" err="1"/>
              <a:t>sistema</a:t>
            </a:r>
            <a:r>
              <a:rPr lang="en-US" dirty="0"/>
              <a:t> di spin AMX (come </a:t>
            </a:r>
            <a:r>
              <a:rPr lang="en-US" dirty="0" err="1"/>
              <a:t>nell’acetate</a:t>
            </a:r>
            <a:r>
              <a:rPr lang="en-US" dirty="0"/>
              <a:t> di </a:t>
            </a:r>
            <a:r>
              <a:rPr lang="en-US" dirty="0" err="1"/>
              <a:t>vinile</a:t>
            </a:r>
            <a:r>
              <a:rPr lang="en-US" dirty="0"/>
              <a:t>), dove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protoni</a:t>
            </a:r>
            <a:r>
              <a:rPr lang="en-US" b="1" dirty="0"/>
              <a:t> </a:t>
            </a:r>
            <a:r>
              <a:rPr lang="en-US" b="1" dirty="0" err="1"/>
              <a:t>chimicamente</a:t>
            </a:r>
            <a:r>
              <a:rPr lang="en-US" b="1" dirty="0"/>
              <a:t> </a:t>
            </a:r>
            <a:r>
              <a:rPr lang="en-US" b="1" dirty="0" err="1"/>
              <a:t>differenti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accoppiano</a:t>
            </a:r>
            <a:r>
              <a:rPr lang="en-US" b="1" dirty="0"/>
              <a:t> </a:t>
            </a:r>
            <a:r>
              <a:rPr lang="en-US" b="1" dirty="0" err="1"/>
              <a:t>tra</a:t>
            </a:r>
            <a:r>
              <a:rPr lang="en-US" b="1" dirty="0"/>
              <a:t> loro con J </a:t>
            </a:r>
            <a:r>
              <a:rPr lang="en-US" b="1" dirty="0" err="1"/>
              <a:t>differenti</a:t>
            </a:r>
            <a:r>
              <a:rPr lang="en-US" dirty="0"/>
              <a:t>, </a:t>
            </a:r>
            <a:r>
              <a:rPr lang="en-US" dirty="0" err="1"/>
              <a:t>occorre</a:t>
            </a:r>
            <a:r>
              <a:rPr lang="en-US" dirty="0"/>
              <a:t> </a:t>
            </a:r>
            <a:r>
              <a:rPr lang="en-US" dirty="0" err="1"/>
              <a:t>procedere</a:t>
            </a:r>
            <a:r>
              <a:rPr lang="en-US" dirty="0"/>
              <a:t> con un </a:t>
            </a:r>
            <a:r>
              <a:rPr lang="en-US" b="1" dirty="0" err="1"/>
              <a:t>diagramma</a:t>
            </a:r>
            <a:r>
              <a:rPr lang="en-US" b="1" dirty="0"/>
              <a:t> ad </a:t>
            </a:r>
            <a:r>
              <a:rPr lang="en-US" b="1" dirty="0" err="1"/>
              <a:t>albero</a:t>
            </a:r>
            <a:r>
              <a:rPr lang="en-US" dirty="0"/>
              <a:t>….</a:t>
            </a:r>
            <a:endParaRPr lang="it-IT" dirty="0"/>
          </a:p>
        </p:txBody>
      </p:sp>
      <p:sp>
        <p:nvSpPr>
          <p:cNvPr id="3" name="CasellaDiTesto 13">
            <a:extLst>
              <a:ext uri="{FF2B5EF4-FFF2-40B4-BE49-F238E27FC236}">
                <a16:creationId xmlns:a16="http://schemas.microsoft.com/office/drawing/2014/main" id="{84747D17-373B-B2A6-9A74-7133936BFE00}"/>
              </a:ext>
            </a:extLst>
          </p:cNvPr>
          <p:cNvSpPr txBox="1"/>
          <p:nvPr/>
        </p:nvSpPr>
        <p:spPr>
          <a:xfrm>
            <a:off x="170757" y="42606"/>
            <a:ext cx="227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Un </a:t>
            </a:r>
            <a:r>
              <a:rPr lang="en-US" sz="2400" b="1" dirty="0" err="1">
                <a:solidFill>
                  <a:srgbClr val="C00000"/>
                </a:solidFill>
              </a:rPr>
              <a:t>esempio</a:t>
            </a:r>
            <a:r>
              <a:rPr lang="en-US" sz="2400" b="1" dirty="0">
                <a:solidFill>
                  <a:srgbClr val="C00000"/>
                </a:solidFill>
              </a:rPr>
              <a:t>….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22411-9F3D-2E78-7DFF-04FB746072CC}"/>
              </a:ext>
            </a:extLst>
          </p:cNvPr>
          <p:cNvSpPr txBox="1"/>
          <p:nvPr/>
        </p:nvSpPr>
        <p:spPr>
          <a:xfrm>
            <a:off x="2286000" y="3242156"/>
            <a:ext cx="30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9D9BF-A969-BB54-7641-E888892B0F8C}"/>
              </a:ext>
            </a:extLst>
          </p:cNvPr>
          <p:cNvSpPr txBox="1"/>
          <p:nvPr/>
        </p:nvSpPr>
        <p:spPr>
          <a:xfrm>
            <a:off x="3662531" y="3242156"/>
            <a:ext cx="30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4F1E3-85B3-4635-E875-1E28154C5372}"/>
              </a:ext>
            </a:extLst>
          </p:cNvPr>
          <p:cNvSpPr txBox="1"/>
          <p:nvPr/>
        </p:nvSpPr>
        <p:spPr>
          <a:xfrm>
            <a:off x="4888839" y="3242156"/>
            <a:ext cx="30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C49A-981D-7B61-3133-8C205A8A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362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99081-EDC2-0300-A18B-EE3A11587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E08BC-60AA-2B1B-3BC0-03B1FECD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84" y="293606"/>
            <a:ext cx="5895430" cy="4549857"/>
          </a:xfrm>
          <a:prstGeom prst="rect">
            <a:avLst/>
          </a:prstGeom>
        </p:spPr>
      </p:pic>
      <p:sp>
        <p:nvSpPr>
          <p:cNvPr id="4" name="CasellaDiTesto 13">
            <a:extLst>
              <a:ext uri="{FF2B5EF4-FFF2-40B4-BE49-F238E27FC236}">
                <a16:creationId xmlns:a16="http://schemas.microsoft.com/office/drawing/2014/main" id="{910B3633-CBDF-AF9B-18F9-3AAF613C26AD}"/>
              </a:ext>
            </a:extLst>
          </p:cNvPr>
          <p:cNvSpPr txBox="1"/>
          <p:nvPr/>
        </p:nvSpPr>
        <p:spPr>
          <a:xfrm>
            <a:off x="229026" y="5087066"/>
            <a:ext cx="8457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Si </a:t>
            </a:r>
            <a:r>
              <a:rPr lang="en-US" dirty="0" err="1"/>
              <a:t>parte</a:t>
            </a:r>
            <a:r>
              <a:rPr lang="en-US" dirty="0"/>
              <a:t> dal chemical shift di un </a:t>
            </a:r>
            <a:r>
              <a:rPr lang="en-US" dirty="0" err="1"/>
              <a:t>protone</a:t>
            </a:r>
            <a:r>
              <a:rPr lang="en-US" dirty="0"/>
              <a:t>. Ad </a:t>
            </a:r>
            <a:r>
              <a:rPr lang="en-US" dirty="0" err="1"/>
              <a:t>esempio</a:t>
            </a:r>
            <a:r>
              <a:rPr lang="en-US" dirty="0"/>
              <a:t> HA </a:t>
            </a:r>
            <a:r>
              <a:rPr lang="en-US" dirty="0" err="1"/>
              <a:t>ha</a:t>
            </a:r>
            <a:r>
              <a:rPr lang="en-US" dirty="0"/>
              <a:t> un chemical shift </a:t>
            </a:r>
            <a:r>
              <a:rPr lang="en-US" dirty="0" err="1"/>
              <a:t>pari</a:t>
            </a:r>
            <a:r>
              <a:rPr lang="en-US" dirty="0"/>
              <a:t> a 7.27 ppm.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accoppia</a:t>
            </a:r>
            <a:r>
              <a:rPr lang="en-US" dirty="0"/>
              <a:t> con </a:t>
            </a:r>
            <a:r>
              <a:rPr lang="en-US" dirty="0" err="1"/>
              <a:t>Hx</a:t>
            </a:r>
            <a:r>
              <a:rPr lang="en-US" dirty="0"/>
              <a:t> e HM. La </a:t>
            </a:r>
            <a:r>
              <a:rPr lang="en-US" dirty="0" err="1"/>
              <a:t>costante</a:t>
            </a:r>
            <a:r>
              <a:rPr lang="en-US" dirty="0"/>
              <a:t> di </a:t>
            </a:r>
            <a:r>
              <a:rPr lang="en-US" dirty="0" err="1"/>
              <a:t>accoppiamento</a:t>
            </a:r>
            <a:r>
              <a:rPr lang="en-US" dirty="0"/>
              <a:t> con HM è </a:t>
            </a:r>
            <a:r>
              <a:rPr lang="en-US" dirty="0" err="1"/>
              <a:t>maggiore</a:t>
            </a:r>
            <a:r>
              <a:rPr lang="en-US" dirty="0"/>
              <a:t>. </a:t>
            </a:r>
            <a:r>
              <a:rPr lang="en-US" dirty="0" err="1"/>
              <a:t>Interazione</a:t>
            </a:r>
            <a:r>
              <a:rPr lang="en-US" dirty="0"/>
              <a:t> con HM produce un </a:t>
            </a:r>
            <a:r>
              <a:rPr lang="en-US" dirty="0" err="1"/>
              <a:t>doppietto</a:t>
            </a:r>
            <a:r>
              <a:rPr lang="en-US" dirty="0"/>
              <a:t> di </a:t>
            </a:r>
            <a:r>
              <a:rPr lang="en-US" dirty="0" err="1"/>
              <a:t>intensità</a:t>
            </a:r>
            <a:r>
              <a:rPr lang="en-US" dirty="0"/>
              <a:t> 1:1. </a:t>
            </a:r>
            <a:r>
              <a:rPr lang="en-US" dirty="0" err="1"/>
              <a:t>Siccome</a:t>
            </a:r>
            <a:r>
              <a:rPr lang="en-US" dirty="0"/>
              <a:t> </a:t>
            </a:r>
            <a:r>
              <a:rPr lang="en-US" dirty="0" err="1"/>
              <a:t>accoppia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con </a:t>
            </a:r>
            <a:r>
              <a:rPr lang="en-US" dirty="0" err="1"/>
              <a:t>Hx</a:t>
            </a:r>
            <a:r>
              <a:rPr lang="en-US" dirty="0"/>
              <a:t> (con </a:t>
            </a:r>
            <a:r>
              <a:rPr lang="en-US" dirty="0" err="1"/>
              <a:t>una</a:t>
            </a:r>
            <a:r>
              <a:rPr lang="en-US" dirty="0"/>
              <a:t> J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piccola</a:t>
            </a:r>
            <a:r>
              <a:rPr lang="en-US" dirty="0"/>
              <a:t>)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doppietto</a:t>
            </a:r>
            <a:r>
              <a:rPr lang="en-US" dirty="0"/>
              <a:t> è </a:t>
            </a:r>
            <a:r>
              <a:rPr lang="en-US" dirty="0" err="1"/>
              <a:t>ulteriormente</a:t>
            </a:r>
            <a:r>
              <a:rPr lang="en-US" dirty="0"/>
              <a:t> </a:t>
            </a:r>
            <a:r>
              <a:rPr lang="en-US" dirty="0" err="1"/>
              <a:t>sdoppiato</a:t>
            </a:r>
            <a:r>
              <a:rPr lang="en-US" dirty="0"/>
              <a:t> in </a:t>
            </a:r>
            <a:r>
              <a:rPr lang="en-US" b="1" dirty="0"/>
              <a:t>doppio </a:t>
            </a:r>
            <a:r>
              <a:rPr lang="en-US" b="1" dirty="0" err="1"/>
              <a:t>doppietto</a:t>
            </a:r>
            <a:r>
              <a:rPr lang="en-US" dirty="0"/>
              <a:t> di </a:t>
            </a:r>
            <a:r>
              <a:rPr lang="en-US" dirty="0" err="1"/>
              <a:t>intensità</a:t>
            </a:r>
            <a:r>
              <a:rPr lang="en-US" dirty="0"/>
              <a:t> 1:1:1:1.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avviene</a:t>
            </a:r>
            <a:r>
              <a:rPr lang="en-US" dirty="0"/>
              <a:t> per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protoni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A2DE6-E3F7-E208-5F3F-882730CA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82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F8C1-F0C4-2461-3524-202C1AE8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778CF-1B83-9013-7832-C498570B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9" y="637249"/>
            <a:ext cx="7626302" cy="5229465"/>
          </a:xfrm>
          <a:prstGeom prst="rect">
            <a:avLst/>
          </a:prstGeom>
        </p:spPr>
      </p:pic>
      <p:sp>
        <p:nvSpPr>
          <p:cNvPr id="2" name="CasellaDiTesto 13">
            <a:extLst>
              <a:ext uri="{FF2B5EF4-FFF2-40B4-BE49-F238E27FC236}">
                <a16:creationId xmlns:a16="http://schemas.microsoft.com/office/drawing/2014/main" id="{66B5EF3D-4421-FAA0-BC79-0BFC87984CF4}"/>
              </a:ext>
            </a:extLst>
          </p:cNvPr>
          <p:cNvSpPr txBox="1"/>
          <p:nvPr/>
        </p:nvSpPr>
        <p:spPr>
          <a:xfrm>
            <a:off x="157589" y="5543549"/>
            <a:ext cx="845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Le </a:t>
            </a:r>
            <a:r>
              <a:rPr lang="en-US" dirty="0" err="1"/>
              <a:t>costanti</a:t>
            </a:r>
            <a:r>
              <a:rPr lang="en-US" dirty="0"/>
              <a:t> di </a:t>
            </a:r>
            <a:r>
              <a:rPr lang="en-US" dirty="0" err="1"/>
              <a:t>accoppiamento</a:t>
            </a:r>
            <a:r>
              <a:rPr lang="en-US" dirty="0"/>
              <a:t> a 4 e 5 </a:t>
            </a:r>
            <a:r>
              <a:rPr lang="en-US" dirty="0" err="1"/>
              <a:t>legami</a:t>
            </a:r>
            <a:r>
              <a:rPr lang="en-US" dirty="0"/>
              <a:t> </a:t>
            </a:r>
            <a:r>
              <a:rPr lang="en-US" dirty="0" err="1"/>
              <a:t>spesso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osservabili</a:t>
            </a:r>
            <a:r>
              <a:rPr lang="en-US" dirty="0"/>
              <a:t> a causa </a:t>
            </a:r>
            <a:r>
              <a:rPr lang="en-US" dirty="0" err="1"/>
              <a:t>della</a:t>
            </a:r>
            <a:r>
              <a:rPr lang="en-US" dirty="0"/>
              <a:t> loro </a:t>
            </a:r>
            <a:r>
              <a:rPr lang="en-US" dirty="0" err="1"/>
              <a:t>bassa</a:t>
            </a:r>
            <a:r>
              <a:rPr lang="en-US" dirty="0"/>
              <a:t> </a:t>
            </a:r>
            <a:r>
              <a:rPr lang="en-US" dirty="0" err="1"/>
              <a:t>intensità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B188A5-DE09-F8D7-0E00-62DDADFF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9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CC032-5AE6-2758-F625-9FC66200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357F0-E66D-19AE-A64B-B975E43C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48" y="171174"/>
            <a:ext cx="6164677" cy="4640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29C2D-F29B-0744-1C08-5F0128D6F2CA}"/>
              </a:ext>
            </a:extLst>
          </p:cNvPr>
          <p:cNvSpPr txBox="1"/>
          <p:nvPr/>
        </p:nvSpPr>
        <p:spPr>
          <a:xfrm>
            <a:off x="2286000" y="3072878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45A1B-6BB8-F907-435B-98C88C946704}"/>
              </a:ext>
            </a:extLst>
          </p:cNvPr>
          <p:cNvSpPr txBox="1"/>
          <p:nvPr/>
        </p:nvSpPr>
        <p:spPr>
          <a:xfrm>
            <a:off x="4657724" y="2888212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18C58-2FE5-4217-0E2C-9A9B0E7CFBF4}"/>
              </a:ext>
            </a:extLst>
          </p:cNvPr>
          <p:cNvSpPr txBox="1"/>
          <p:nvPr/>
        </p:nvSpPr>
        <p:spPr>
          <a:xfrm>
            <a:off x="6357938" y="2888212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BE0D2-A83C-C683-BD5D-0B855983040D}"/>
              </a:ext>
            </a:extLst>
          </p:cNvPr>
          <p:cNvSpPr txBox="1"/>
          <p:nvPr/>
        </p:nvSpPr>
        <p:spPr>
          <a:xfrm>
            <a:off x="7272337" y="2888212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it-IT" dirty="0"/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FF9356BE-13C4-1E81-3398-579E49EFF6F4}"/>
              </a:ext>
            </a:extLst>
          </p:cNvPr>
          <p:cNvSpPr txBox="1"/>
          <p:nvPr/>
        </p:nvSpPr>
        <p:spPr>
          <a:xfrm>
            <a:off x="204212" y="4870944"/>
            <a:ext cx="8457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- Il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3 </a:t>
            </a:r>
            <a:r>
              <a:rPr lang="en-US" sz="1600" dirty="0" err="1"/>
              <a:t>accoppia</a:t>
            </a:r>
            <a:r>
              <a:rPr lang="en-US" sz="1600" dirty="0"/>
              <a:t> con </a:t>
            </a:r>
            <a:r>
              <a:rPr lang="en-US" sz="1600" dirty="0" err="1"/>
              <a:t>una</a:t>
            </a:r>
            <a:r>
              <a:rPr lang="en-US" sz="1600" dirty="0"/>
              <a:t> J </a:t>
            </a:r>
            <a:r>
              <a:rPr lang="en-US" sz="1600" dirty="0" err="1"/>
              <a:t>orto</a:t>
            </a:r>
            <a:r>
              <a:rPr lang="en-US" sz="1600" dirty="0"/>
              <a:t> con il </a:t>
            </a:r>
            <a:r>
              <a:rPr lang="en-US" sz="1600" dirty="0" err="1"/>
              <a:t>protone</a:t>
            </a:r>
            <a:r>
              <a:rPr lang="en-US" sz="1600" dirty="0"/>
              <a:t> in 5, </a:t>
            </a:r>
            <a:r>
              <a:rPr lang="en-US" sz="1600" dirty="0" err="1"/>
              <a:t>formando</a:t>
            </a:r>
            <a:r>
              <a:rPr lang="en-US" sz="1600" dirty="0"/>
              <a:t> un </a:t>
            </a:r>
            <a:r>
              <a:rPr lang="en-US" sz="1600" dirty="0" err="1"/>
              <a:t>doppietto</a:t>
            </a:r>
            <a:r>
              <a:rPr lang="en-US" sz="1600" dirty="0"/>
              <a:t>. </a:t>
            </a:r>
            <a:r>
              <a:rPr lang="en-US" sz="1600" dirty="0" err="1"/>
              <a:t>Questo</a:t>
            </a:r>
            <a:r>
              <a:rPr lang="en-US" sz="1600" dirty="0"/>
              <a:t> </a:t>
            </a:r>
            <a:r>
              <a:rPr lang="en-US" sz="1600" dirty="0" err="1"/>
              <a:t>viene</a:t>
            </a:r>
            <a:r>
              <a:rPr lang="en-US" sz="1600" dirty="0"/>
              <a:t> </a:t>
            </a:r>
            <a:r>
              <a:rPr lang="en-US" sz="1600" dirty="0" err="1"/>
              <a:t>ulteriormente</a:t>
            </a:r>
            <a:r>
              <a:rPr lang="en-US" sz="1600" dirty="0"/>
              <a:t> </a:t>
            </a:r>
            <a:r>
              <a:rPr lang="en-US" sz="1600" dirty="0" err="1"/>
              <a:t>sdoppiato</a:t>
            </a:r>
            <a:r>
              <a:rPr lang="en-US" sz="1600" dirty="0"/>
              <a:t> per </a:t>
            </a:r>
            <a:r>
              <a:rPr lang="en-US" sz="1600" dirty="0" err="1"/>
              <a:t>accoppiamento</a:t>
            </a:r>
            <a:r>
              <a:rPr lang="en-US" sz="1600" dirty="0"/>
              <a:t> con il </a:t>
            </a:r>
            <a:r>
              <a:rPr lang="en-US" sz="1600" dirty="0" err="1"/>
              <a:t>protone</a:t>
            </a:r>
            <a:r>
              <a:rPr lang="en-US" sz="1600" dirty="0"/>
              <a:t> in 6 (J meta) </a:t>
            </a:r>
            <a:r>
              <a:rPr lang="en-US" sz="1600" dirty="0" err="1"/>
              <a:t>formando</a:t>
            </a:r>
            <a:r>
              <a:rPr lang="en-US" sz="1600" dirty="0"/>
              <a:t> un </a:t>
            </a:r>
            <a:r>
              <a:rPr lang="en-US" sz="1600" b="1" dirty="0"/>
              <a:t>doppio </a:t>
            </a:r>
            <a:r>
              <a:rPr lang="en-US" sz="1600" b="1" dirty="0" err="1"/>
              <a:t>doppietto</a:t>
            </a:r>
            <a:r>
              <a:rPr lang="en-US" sz="1600" dirty="0"/>
              <a:t> con </a:t>
            </a:r>
            <a:r>
              <a:rPr lang="en-US" sz="1600" dirty="0" err="1"/>
              <a:t>intensità</a:t>
            </a:r>
            <a:r>
              <a:rPr lang="en-US" sz="1600" dirty="0"/>
              <a:t> </a:t>
            </a:r>
            <a:r>
              <a:rPr lang="en-US" sz="1600" dirty="0" err="1"/>
              <a:t>relativa</a:t>
            </a:r>
            <a:r>
              <a:rPr lang="en-US" sz="1600" dirty="0"/>
              <a:t> 1:1:1:1.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cosa</a:t>
            </a:r>
            <a:r>
              <a:rPr lang="en-US" sz="1600" dirty="0"/>
              <a:t> succeed per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4</a:t>
            </a:r>
            <a:r>
              <a:rPr lang="en-US" sz="1600" dirty="0"/>
              <a:t>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- Il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5</a:t>
            </a:r>
            <a:r>
              <a:rPr lang="en-US" sz="1600" dirty="0"/>
              <a:t> </a:t>
            </a:r>
            <a:r>
              <a:rPr lang="en-US" sz="1600" dirty="0" err="1"/>
              <a:t>accoppia</a:t>
            </a:r>
            <a:r>
              <a:rPr lang="en-US" sz="1600" dirty="0"/>
              <a:t> con </a:t>
            </a:r>
            <a:r>
              <a:rPr lang="en-US" sz="1600" dirty="0" err="1"/>
              <a:t>con</a:t>
            </a:r>
            <a:r>
              <a:rPr lang="en-US" sz="1600" dirty="0"/>
              <a:t> due </a:t>
            </a:r>
            <a:r>
              <a:rPr lang="en-US" sz="1600" dirty="0" err="1"/>
              <a:t>protoni</a:t>
            </a:r>
            <a:r>
              <a:rPr lang="en-US" sz="1600" dirty="0"/>
              <a:t> in </a:t>
            </a:r>
            <a:r>
              <a:rPr lang="en-US" sz="1600" dirty="0" err="1"/>
              <a:t>orto</a:t>
            </a:r>
            <a:r>
              <a:rPr lang="en-US" sz="1600" dirty="0"/>
              <a:t> (3 e 6) con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costante</a:t>
            </a:r>
            <a:r>
              <a:rPr lang="en-US" sz="1600" dirty="0"/>
              <a:t> di </a:t>
            </a:r>
            <a:r>
              <a:rPr lang="en-US" sz="1600" dirty="0" err="1"/>
              <a:t>accoppiamento</a:t>
            </a:r>
            <a:r>
              <a:rPr lang="en-US" sz="1600" dirty="0"/>
              <a:t> </a:t>
            </a:r>
            <a:r>
              <a:rPr lang="en-US" sz="1600" dirty="0" err="1"/>
              <a:t>portando</a:t>
            </a:r>
            <a:r>
              <a:rPr lang="en-US" sz="1600" dirty="0"/>
              <a:t> a un </a:t>
            </a:r>
            <a:r>
              <a:rPr lang="en-US" sz="1600" dirty="0" err="1"/>
              <a:t>tripletto</a:t>
            </a:r>
            <a:r>
              <a:rPr lang="en-US" sz="1600" dirty="0"/>
              <a:t>. Ma </a:t>
            </a:r>
            <a:r>
              <a:rPr lang="en-US" sz="1600" dirty="0" err="1"/>
              <a:t>accoppia</a:t>
            </a:r>
            <a:r>
              <a:rPr lang="en-US" sz="1600" dirty="0"/>
              <a:t> </a:t>
            </a:r>
            <a:r>
              <a:rPr lang="en-US" sz="1600" dirty="0" err="1"/>
              <a:t>anche</a:t>
            </a:r>
            <a:r>
              <a:rPr lang="en-US" sz="1600" dirty="0"/>
              <a:t> con </a:t>
            </a:r>
            <a:r>
              <a:rPr lang="en-US" sz="1600" dirty="0" err="1"/>
              <a:t>protone</a:t>
            </a:r>
            <a:r>
              <a:rPr lang="en-US" sz="1600" dirty="0"/>
              <a:t> in 4 (J meta). Il </a:t>
            </a:r>
            <a:r>
              <a:rPr lang="en-US" sz="1600" dirty="0" err="1"/>
              <a:t>tripletto</a:t>
            </a:r>
            <a:r>
              <a:rPr lang="en-US" sz="1600" dirty="0"/>
              <a:t> </a:t>
            </a:r>
            <a:r>
              <a:rPr lang="en-US" sz="1600" dirty="0" err="1"/>
              <a:t>viene</a:t>
            </a:r>
            <a:r>
              <a:rPr lang="en-US" sz="1600" dirty="0"/>
              <a:t> </a:t>
            </a:r>
            <a:r>
              <a:rPr lang="en-US" sz="1600" dirty="0" err="1"/>
              <a:t>sdoppiato</a:t>
            </a:r>
            <a:r>
              <a:rPr lang="en-US" sz="1600" dirty="0"/>
              <a:t> in un </a:t>
            </a:r>
            <a:r>
              <a:rPr lang="en-US" sz="1600" b="1" dirty="0" err="1"/>
              <a:t>tripletto</a:t>
            </a:r>
            <a:r>
              <a:rPr lang="en-US" sz="1600" b="1" dirty="0"/>
              <a:t> di </a:t>
            </a:r>
            <a:r>
              <a:rPr lang="en-US" sz="1600" b="1" dirty="0" err="1"/>
              <a:t>doppietti</a:t>
            </a:r>
            <a:r>
              <a:rPr lang="en-US" sz="1600" b="1" dirty="0"/>
              <a:t> </a:t>
            </a:r>
            <a:r>
              <a:rPr lang="en-US" sz="1600" dirty="0"/>
              <a:t>di </a:t>
            </a:r>
            <a:r>
              <a:rPr lang="en-US" sz="1600" dirty="0" err="1"/>
              <a:t>intensità</a:t>
            </a:r>
            <a:r>
              <a:rPr lang="en-US" sz="1600" dirty="0"/>
              <a:t> </a:t>
            </a:r>
            <a:r>
              <a:rPr lang="en-US" sz="1600" dirty="0" err="1"/>
              <a:t>relativa</a:t>
            </a:r>
            <a:r>
              <a:rPr lang="en-US" sz="1600" dirty="0"/>
              <a:t> 1:1:2:2:1:1.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cosa</a:t>
            </a:r>
            <a:r>
              <a:rPr lang="en-US" sz="1600" dirty="0"/>
              <a:t> per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5 </a:t>
            </a:r>
            <a:endParaRPr 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D8336-444F-7040-63FD-4081CA2A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802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EB122-29E8-F206-F32E-A5EBC19F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B4AC7-0B72-5E81-C478-E7D4F930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94" y="96448"/>
            <a:ext cx="5013411" cy="3741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1891D5-B4BF-3253-AFEA-CB5737A95672}"/>
              </a:ext>
            </a:extLst>
          </p:cNvPr>
          <p:cNvSpPr txBox="1"/>
          <p:nvPr/>
        </p:nvSpPr>
        <p:spPr>
          <a:xfrm>
            <a:off x="2974403" y="2798620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AE91C-AFFC-1B1F-6CD3-05CB527CD200}"/>
              </a:ext>
            </a:extLst>
          </p:cNvPr>
          <p:cNvSpPr txBox="1"/>
          <p:nvPr/>
        </p:nvSpPr>
        <p:spPr>
          <a:xfrm>
            <a:off x="3696868" y="2766718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7244A-737F-E669-03CA-064B90E0081D}"/>
              </a:ext>
            </a:extLst>
          </p:cNvPr>
          <p:cNvSpPr txBox="1"/>
          <p:nvPr/>
        </p:nvSpPr>
        <p:spPr>
          <a:xfrm>
            <a:off x="4848865" y="2798620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B19DF-4350-F643-BAFF-9E5B9828EF48}"/>
              </a:ext>
            </a:extLst>
          </p:cNvPr>
          <p:cNvSpPr txBox="1"/>
          <p:nvPr/>
        </p:nvSpPr>
        <p:spPr>
          <a:xfrm>
            <a:off x="6368952" y="2798620"/>
            <a:ext cx="24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it-IT" dirty="0"/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2E48951B-CAFD-2A67-8B58-0A0F9F9F346B}"/>
              </a:ext>
            </a:extLst>
          </p:cNvPr>
          <p:cNvSpPr txBox="1"/>
          <p:nvPr/>
        </p:nvSpPr>
        <p:spPr>
          <a:xfrm>
            <a:off x="198947" y="4207007"/>
            <a:ext cx="8457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- Il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1</a:t>
            </a:r>
            <a:r>
              <a:rPr lang="en-US" sz="1600" dirty="0"/>
              <a:t> </a:t>
            </a:r>
            <a:r>
              <a:rPr lang="en-US" sz="1600" dirty="0" err="1"/>
              <a:t>accoppia</a:t>
            </a:r>
            <a:r>
              <a:rPr lang="en-US" sz="1600" dirty="0"/>
              <a:t> con </a:t>
            </a:r>
            <a:r>
              <a:rPr lang="en-US" sz="1600" dirty="0" err="1"/>
              <a:t>con</a:t>
            </a:r>
            <a:r>
              <a:rPr lang="en-US" sz="1600" dirty="0"/>
              <a:t> due </a:t>
            </a:r>
            <a:r>
              <a:rPr lang="en-US" sz="1600" dirty="0" err="1"/>
              <a:t>protoni</a:t>
            </a:r>
            <a:r>
              <a:rPr lang="en-US" sz="1600" dirty="0"/>
              <a:t> in meta (5 e 4) con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costante</a:t>
            </a:r>
            <a:r>
              <a:rPr lang="en-US" sz="1600" dirty="0"/>
              <a:t> di </a:t>
            </a:r>
            <a:r>
              <a:rPr lang="en-US" sz="1600" dirty="0" err="1"/>
              <a:t>accoppiamento</a:t>
            </a:r>
            <a:r>
              <a:rPr lang="en-US" sz="1600" dirty="0"/>
              <a:t> </a:t>
            </a:r>
            <a:r>
              <a:rPr lang="en-US" sz="1600" dirty="0" err="1"/>
              <a:t>portando</a:t>
            </a:r>
            <a:r>
              <a:rPr lang="en-US" sz="1600" dirty="0"/>
              <a:t> a un </a:t>
            </a:r>
            <a:r>
              <a:rPr lang="en-US" sz="1600" b="1" dirty="0" err="1"/>
              <a:t>tripletto</a:t>
            </a:r>
            <a:r>
              <a:rPr lang="en-US" sz="1600" dirty="0"/>
              <a:t> (le J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basse</a:t>
            </a:r>
            <a:r>
              <a:rPr lang="en-US" sz="1600" dirty="0"/>
              <a:t>) di </a:t>
            </a:r>
            <a:r>
              <a:rPr lang="en-US" sz="1600" dirty="0" err="1"/>
              <a:t>intensità</a:t>
            </a:r>
            <a:r>
              <a:rPr lang="en-US" sz="1600" dirty="0"/>
              <a:t> </a:t>
            </a:r>
            <a:r>
              <a:rPr lang="en-US" sz="1600" dirty="0" err="1"/>
              <a:t>relativa</a:t>
            </a:r>
            <a:r>
              <a:rPr lang="en-US" sz="1600" dirty="0"/>
              <a:t> 1:2:1.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-Il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6</a:t>
            </a:r>
            <a:r>
              <a:rPr lang="en-US" sz="1600" dirty="0"/>
              <a:t> </a:t>
            </a:r>
            <a:r>
              <a:rPr lang="en-US" sz="1600" dirty="0" err="1"/>
              <a:t>accoppia</a:t>
            </a:r>
            <a:r>
              <a:rPr lang="en-US" sz="1600" dirty="0"/>
              <a:t> con </a:t>
            </a:r>
            <a:r>
              <a:rPr lang="en-US" sz="1600" dirty="0" err="1"/>
              <a:t>con</a:t>
            </a:r>
            <a:r>
              <a:rPr lang="en-US" sz="1600" dirty="0"/>
              <a:t> due </a:t>
            </a:r>
            <a:r>
              <a:rPr lang="en-US" sz="1600" dirty="0" err="1"/>
              <a:t>protoni</a:t>
            </a:r>
            <a:r>
              <a:rPr lang="en-US" sz="1600" dirty="0"/>
              <a:t> in </a:t>
            </a:r>
            <a:r>
              <a:rPr lang="en-US" sz="1600" dirty="0" err="1"/>
              <a:t>orto</a:t>
            </a:r>
            <a:r>
              <a:rPr lang="en-US" sz="1600" dirty="0"/>
              <a:t> (5 e 4) con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costante</a:t>
            </a:r>
            <a:r>
              <a:rPr lang="en-US" sz="1600" dirty="0"/>
              <a:t> di </a:t>
            </a:r>
            <a:r>
              <a:rPr lang="en-US" sz="1600" dirty="0" err="1"/>
              <a:t>accoppiamento</a:t>
            </a:r>
            <a:r>
              <a:rPr lang="en-US" sz="1600" dirty="0"/>
              <a:t> </a:t>
            </a:r>
            <a:r>
              <a:rPr lang="en-US" sz="1600" dirty="0" err="1"/>
              <a:t>portando</a:t>
            </a:r>
            <a:r>
              <a:rPr lang="en-US" sz="1600" dirty="0"/>
              <a:t> a un </a:t>
            </a:r>
            <a:r>
              <a:rPr lang="en-US" sz="1600" b="1" dirty="0" err="1"/>
              <a:t>tripletto</a:t>
            </a:r>
            <a:r>
              <a:rPr lang="en-US" sz="1600" dirty="0"/>
              <a:t> (le J </a:t>
            </a:r>
            <a:r>
              <a:rPr lang="en-US" sz="1600" dirty="0" err="1"/>
              <a:t>sono</a:t>
            </a:r>
            <a:r>
              <a:rPr lang="en-US" sz="1600" dirty="0"/>
              <a:t> elevate) di </a:t>
            </a:r>
            <a:r>
              <a:rPr lang="en-US" sz="1600" dirty="0" err="1"/>
              <a:t>intensità</a:t>
            </a:r>
            <a:r>
              <a:rPr lang="en-US" sz="1600" dirty="0"/>
              <a:t> </a:t>
            </a:r>
            <a:r>
              <a:rPr lang="en-US" sz="1600" dirty="0" err="1"/>
              <a:t>relativa</a:t>
            </a:r>
            <a:r>
              <a:rPr lang="en-US" sz="1600" dirty="0"/>
              <a:t> 1:2:1.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- Il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in 4</a:t>
            </a:r>
            <a:r>
              <a:rPr lang="en-US" sz="1600" dirty="0"/>
              <a:t> </a:t>
            </a:r>
            <a:r>
              <a:rPr lang="en-US" sz="1600" dirty="0" err="1"/>
              <a:t>accoppia</a:t>
            </a:r>
            <a:r>
              <a:rPr lang="en-US" sz="1600" dirty="0"/>
              <a:t> con </a:t>
            </a:r>
            <a:r>
              <a:rPr lang="en-US" sz="1600" dirty="0" err="1"/>
              <a:t>con</a:t>
            </a:r>
            <a:r>
              <a:rPr lang="en-US" sz="1600" dirty="0"/>
              <a:t> un </a:t>
            </a:r>
            <a:r>
              <a:rPr lang="en-US" sz="1600" dirty="0" err="1"/>
              <a:t>protone</a:t>
            </a:r>
            <a:r>
              <a:rPr lang="en-US" sz="1600" dirty="0"/>
              <a:t> in </a:t>
            </a:r>
            <a:r>
              <a:rPr lang="en-US" sz="1600" dirty="0" err="1"/>
              <a:t>orto</a:t>
            </a:r>
            <a:r>
              <a:rPr lang="en-US" sz="1600" dirty="0"/>
              <a:t> (6) </a:t>
            </a:r>
            <a:r>
              <a:rPr lang="en-US" sz="1600" dirty="0" err="1"/>
              <a:t>portando</a:t>
            </a:r>
            <a:r>
              <a:rPr lang="en-US" sz="1600" dirty="0"/>
              <a:t> a un </a:t>
            </a:r>
            <a:r>
              <a:rPr lang="en-US" sz="1600" dirty="0" err="1"/>
              <a:t>doppietto</a:t>
            </a:r>
            <a:r>
              <a:rPr lang="en-US" sz="1600" dirty="0"/>
              <a:t>. Ma </a:t>
            </a:r>
            <a:r>
              <a:rPr lang="en-US" sz="1600" dirty="0" err="1"/>
              <a:t>questo</a:t>
            </a:r>
            <a:r>
              <a:rPr lang="en-US" sz="1600" dirty="0"/>
              <a:t> </a:t>
            </a:r>
            <a:r>
              <a:rPr lang="en-US" sz="1600" dirty="0" err="1"/>
              <a:t>accoppia</a:t>
            </a:r>
            <a:r>
              <a:rPr lang="en-US" sz="1600" dirty="0"/>
              <a:t> </a:t>
            </a:r>
            <a:r>
              <a:rPr lang="en-US" sz="1600" dirty="0" err="1"/>
              <a:t>anche</a:t>
            </a:r>
            <a:r>
              <a:rPr lang="en-US" sz="1600" dirty="0"/>
              <a:t> con due </a:t>
            </a:r>
            <a:r>
              <a:rPr lang="en-US" sz="1600" dirty="0" err="1"/>
              <a:t>protoni</a:t>
            </a:r>
            <a:r>
              <a:rPr lang="en-US" sz="1600" dirty="0"/>
              <a:t> in meta (1 e 5) con la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cosatante</a:t>
            </a:r>
            <a:r>
              <a:rPr lang="en-US" sz="1600" dirty="0"/>
              <a:t> di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accoppiamento</a:t>
            </a:r>
            <a:r>
              <a:rPr lang="en-US" sz="1600" dirty="0"/>
              <a:t> (</a:t>
            </a:r>
            <a:r>
              <a:rPr lang="en-US" sz="1600" dirty="0" err="1"/>
              <a:t>bassa</a:t>
            </a:r>
            <a:r>
              <a:rPr lang="en-US" sz="1600" dirty="0"/>
              <a:t>). </a:t>
            </a:r>
            <a:r>
              <a:rPr lang="en-US" sz="1600" dirty="0" err="1"/>
              <a:t>Questo</a:t>
            </a:r>
            <a:r>
              <a:rPr lang="en-US" sz="1600" dirty="0"/>
              <a:t> produce </a:t>
            </a:r>
            <a:r>
              <a:rPr lang="en-US" sz="1600" dirty="0" err="1"/>
              <a:t>quindi</a:t>
            </a:r>
            <a:r>
              <a:rPr lang="en-US" sz="1600" dirty="0"/>
              <a:t> un </a:t>
            </a:r>
            <a:r>
              <a:rPr lang="en-US" sz="1600" b="1" dirty="0" err="1"/>
              <a:t>doppietto</a:t>
            </a:r>
            <a:r>
              <a:rPr lang="en-US" sz="1600" b="1" dirty="0"/>
              <a:t> di </a:t>
            </a:r>
            <a:r>
              <a:rPr lang="en-US" sz="1600" b="1" dirty="0" err="1"/>
              <a:t>tripletti</a:t>
            </a:r>
            <a:r>
              <a:rPr lang="en-US" sz="1600" b="1" dirty="0"/>
              <a:t> </a:t>
            </a:r>
            <a:r>
              <a:rPr lang="en-US" sz="1600" dirty="0"/>
              <a:t>di </a:t>
            </a:r>
            <a:r>
              <a:rPr lang="en-US" sz="1600" dirty="0" err="1"/>
              <a:t>intensità</a:t>
            </a:r>
            <a:r>
              <a:rPr lang="en-US" sz="1600" dirty="0"/>
              <a:t> </a:t>
            </a:r>
            <a:r>
              <a:rPr lang="en-US" sz="1600" dirty="0" err="1"/>
              <a:t>relativa</a:t>
            </a:r>
            <a:r>
              <a:rPr lang="en-US" sz="1600" dirty="0"/>
              <a:t> 1:2:1:1:2:1. </a:t>
            </a:r>
            <a:r>
              <a:rPr lang="en-US" sz="1600" dirty="0" err="1"/>
              <a:t>Stessa</a:t>
            </a:r>
            <a:r>
              <a:rPr lang="en-US" sz="1600" dirty="0"/>
              <a:t> </a:t>
            </a:r>
            <a:r>
              <a:rPr lang="en-US" sz="1600" dirty="0" err="1"/>
              <a:t>cosa</a:t>
            </a:r>
            <a:r>
              <a:rPr lang="en-US" sz="1600" dirty="0"/>
              <a:t> </a:t>
            </a:r>
            <a:r>
              <a:rPr lang="en-US" sz="1600" dirty="0" err="1"/>
              <a:t>succeede</a:t>
            </a:r>
            <a:r>
              <a:rPr lang="en-US" sz="1600" dirty="0"/>
              <a:t> </a:t>
            </a:r>
            <a:r>
              <a:rPr lang="en-US" sz="1600" dirty="0" err="1"/>
              <a:t>anche</a:t>
            </a:r>
            <a:r>
              <a:rPr lang="en-US" sz="1600" dirty="0"/>
              <a:t> per il </a:t>
            </a:r>
            <a:r>
              <a:rPr lang="en-US" sz="1600" b="1" dirty="0" err="1">
                <a:solidFill>
                  <a:srgbClr val="C00000"/>
                </a:solidFill>
              </a:rPr>
              <a:t>protone</a:t>
            </a:r>
            <a:r>
              <a:rPr lang="en-US" sz="1600" b="1" dirty="0">
                <a:solidFill>
                  <a:srgbClr val="C00000"/>
                </a:solidFill>
              </a:rPr>
              <a:t> 5</a:t>
            </a:r>
            <a:r>
              <a:rPr lang="en-US" sz="16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9D32-B1F3-0AC0-E8C1-164D0DBF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670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574" y="63163"/>
            <a:ext cx="7886700" cy="7787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latin typeface="+mn-lt"/>
              </a:rPr>
              <a:t>Accoppiamenti di idrogeni legati ad eteroatomi (OH,NH, SH)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239" y="4438752"/>
            <a:ext cx="8937522" cy="2282724"/>
          </a:xfrm>
        </p:spPr>
        <p:txBody>
          <a:bodyPr>
            <a:noAutofit/>
          </a:bodyPr>
          <a:lstStyle/>
          <a:p>
            <a:r>
              <a:rPr lang="it-IT" sz="2000" dirty="0"/>
              <a:t>Il protone OH non permane sull’atomo di ossigeno di una singola molecola abbastanza a lungo da risentire dei protoni metilenici, non si ha accoppiamento.</a:t>
            </a:r>
          </a:p>
          <a:p>
            <a:r>
              <a:rPr lang="it-IT" sz="2000" dirty="0"/>
              <a:t>L’ idrogeno dell’OH di RCH</a:t>
            </a:r>
            <a:r>
              <a:rPr lang="it-IT" sz="2000" baseline="-25000" dirty="0"/>
              <a:t>2</a:t>
            </a:r>
            <a:r>
              <a:rPr lang="it-IT" sz="2000" dirty="0"/>
              <a:t>OH risuona come un singoletto. </a:t>
            </a:r>
          </a:p>
          <a:p>
            <a:r>
              <a:rPr lang="en-US" sz="2000" dirty="0"/>
              <a:t>L</a:t>
            </a:r>
            <a:r>
              <a:rPr lang="it-IT" sz="2000" dirty="0"/>
              <a:t>o scambio è molto veloce </a:t>
            </a:r>
            <a:r>
              <a:rPr lang="it-IT" sz="2000"/>
              <a:t>in CDCl</a:t>
            </a:r>
            <a:r>
              <a:rPr lang="it-IT" sz="2000" baseline="-25000"/>
              <a:t>3</a:t>
            </a:r>
            <a:r>
              <a:rPr lang="it-IT" sz="2000"/>
              <a:t> </a:t>
            </a:r>
            <a:r>
              <a:rPr lang="it-IT" sz="2000" dirty="0"/>
              <a:t>per la presenza di </a:t>
            </a:r>
            <a:r>
              <a:rPr lang="it-IT" sz="2000" dirty="0" err="1"/>
              <a:t>HCl</a:t>
            </a:r>
            <a:r>
              <a:rPr lang="it-IT" sz="2000" dirty="0"/>
              <a:t> (</a:t>
            </a:r>
            <a:r>
              <a:rPr lang="it-IT" sz="2000" dirty="0" err="1"/>
              <a:t>DCl</a:t>
            </a:r>
            <a:r>
              <a:rPr lang="it-IT" sz="2000" dirty="0"/>
              <a:t>)</a:t>
            </a:r>
          </a:p>
          <a:p>
            <a:r>
              <a:rPr lang="it-IT" sz="2000" dirty="0"/>
              <a:t>Uso di solventi come DMSO-d</a:t>
            </a:r>
            <a:r>
              <a:rPr lang="it-IT" sz="2000" baseline="-25000" dirty="0"/>
              <a:t>6</a:t>
            </a:r>
            <a:r>
              <a:rPr lang="it-IT" sz="2000" dirty="0"/>
              <a:t> o (aprotico: sfavorisce lo scambio e la formazione di legami a idrogeno) diluizioni rallentano lo scambio e si osserva la molteplicità.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 </a:t>
            </a:r>
          </a:p>
          <a:p>
            <a:endParaRPr lang="it-IT" sz="2200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68698"/>
              </p:ext>
            </p:extLst>
          </p:nvPr>
        </p:nvGraphicFramePr>
        <p:xfrm>
          <a:off x="5666049" y="1652758"/>
          <a:ext cx="2586417" cy="240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99743" imgH="1948860" progId="ChemDraw.Document.6.0">
                  <p:embed/>
                </p:oleObj>
              </mc:Choice>
              <mc:Fallback>
                <p:oleObj name="CS ChemDraw Drawing" r:id="rId2" imgW="2099743" imgH="1948860" progId="ChemDraw.Document.6.0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6049" y="1652758"/>
                        <a:ext cx="2586417" cy="240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976778" y="3275113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R-CH</a:t>
            </a:r>
            <a:r>
              <a:rPr lang="it-IT" sz="3200" baseline="-25000" dirty="0"/>
              <a:t>2</a:t>
            </a:r>
            <a:r>
              <a:rPr lang="it-IT" sz="3200" dirty="0"/>
              <a:t>-OH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3784" y="857851"/>
            <a:ext cx="881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idrogeni di questi gruppi scambiano fra una molecola l’altra (o con gli idrogeni dell’acqua eventualmente presente) attraverso il legame idrogeno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1426A3-EC6A-4477-9BE3-A8A2A5DB3E50}"/>
              </a:ext>
            </a:extLst>
          </p:cNvPr>
          <p:cNvSpPr txBox="1"/>
          <p:nvPr/>
        </p:nvSpPr>
        <p:spPr>
          <a:xfrm>
            <a:off x="233632" y="1520150"/>
            <a:ext cx="439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Conseguenze</a:t>
            </a:r>
            <a:r>
              <a:rPr lang="en-US" dirty="0"/>
              <a:t>: </a:t>
            </a:r>
            <a:r>
              <a:rPr lang="it-IT" dirty="0"/>
              <a:t>Mancanza di accoppiamento</a:t>
            </a:r>
            <a:r>
              <a:rPr lang="en-US" b="1" dirty="0"/>
              <a:t> </a:t>
            </a:r>
            <a:endParaRPr lang="it-IT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1620E6-45BD-BF9F-5E40-7D8322D9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80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9" y="1324609"/>
            <a:ext cx="7785481" cy="421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7925" y="211430"/>
            <a:ext cx="8829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Spettro </a:t>
            </a:r>
            <a:r>
              <a:rPr lang="it-IT" sz="3200" b="1" baseline="30000" dirty="0"/>
              <a:t>1</a:t>
            </a:r>
            <a:r>
              <a:rPr lang="it-IT" sz="3200" b="1" dirty="0"/>
              <a:t>H NMR di CH</a:t>
            </a:r>
            <a:r>
              <a:rPr lang="it-IT" sz="3200" b="1" baseline="-25000" dirty="0"/>
              <a:t>3</a:t>
            </a:r>
            <a:r>
              <a:rPr lang="it-IT" sz="3200" b="1" dirty="0"/>
              <a:t>CH</a:t>
            </a:r>
            <a:r>
              <a:rPr lang="it-IT" sz="3200" b="1" baseline="-25000" dirty="0"/>
              <a:t>2</a:t>
            </a:r>
            <a:r>
              <a:rPr lang="it-IT" sz="3200" b="1" dirty="0"/>
              <a:t>OH in </a:t>
            </a:r>
            <a:r>
              <a:rPr lang="it-IT" sz="3200" b="1" dirty="0">
                <a:solidFill>
                  <a:srgbClr val="C00000"/>
                </a:solidFill>
              </a:rPr>
              <a:t>CDCl</a:t>
            </a:r>
            <a:r>
              <a:rPr lang="it-IT" sz="3200" b="1" baseline="-25000" dirty="0">
                <a:solidFill>
                  <a:srgbClr val="C00000"/>
                </a:solidFill>
              </a:rPr>
              <a:t>3</a:t>
            </a:r>
            <a:r>
              <a:rPr lang="it-IT" sz="3200" b="1" dirty="0"/>
              <a:t> a 300 MHz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50BF-84B5-8031-13AA-C562E441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47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5C6D8C26-220D-41CE-AF30-05CBB741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408" y="1880827"/>
            <a:ext cx="749300" cy="1511300"/>
          </a:xfrm>
          <a:prstGeom prst="ellipse">
            <a:avLst/>
          </a:prstGeom>
          <a:solidFill>
            <a:srgbClr val="FFFF99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24">
            <a:extLst>
              <a:ext uri="{FF2B5EF4-FFF2-40B4-BE49-F238E27FC236}">
                <a16:creationId xmlns:a16="http://schemas.microsoft.com/office/drawing/2014/main" id="{A2A62CA6-6D94-4C0C-B532-1D1A8D2F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9686" y="5825820"/>
            <a:ext cx="1066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5">
            <a:extLst>
              <a:ext uri="{FF2B5EF4-FFF2-40B4-BE49-F238E27FC236}">
                <a16:creationId xmlns:a16="http://schemas.microsoft.com/office/drawing/2014/main" id="{A207C3B4-A45B-4CDC-8C1D-CD2CC8909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1486" y="4606620"/>
            <a:ext cx="0" cy="1219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C41FA2CA-E63A-4B8F-8C10-D38665923F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0399" y="4606620"/>
            <a:ext cx="0" cy="1219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rc 27">
            <a:extLst>
              <a:ext uri="{FF2B5EF4-FFF2-40B4-BE49-F238E27FC236}">
                <a16:creationId xmlns:a16="http://schemas.microsoft.com/office/drawing/2014/main" id="{A874E8BE-4CD5-444F-8DD3-7AF45AB14148}"/>
              </a:ext>
            </a:extLst>
          </p:cNvPr>
          <p:cNvSpPr>
            <a:spLocks/>
          </p:cNvSpPr>
          <p:nvPr/>
        </p:nvSpPr>
        <p:spPr bwMode="auto">
          <a:xfrm>
            <a:off x="1818264" y="2889917"/>
            <a:ext cx="912615" cy="1754153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rc 28">
            <a:extLst>
              <a:ext uri="{FF2B5EF4-FFF2-40B4-BE49-F238E27FC236}">
                <a16:creationId xmlns:a16="http://schemas.microsoft.com/office/drawing/2014/main" id="{7873D817-877C-4E0B-9FD8-6FE0ECE3FCC4}"/>
              </a:ext>
            </a:extLst>
          </p:cNvPr>
          <p:cNvSpPr>
            <a:spLocks/>
          </p:cNvSpPr>
          <p:nvPr/>
        </p:nvSpPr>
        <p:spPr bwMode="auto">
          <a:xfrm>
            <a:off x="3110511" y="2962667"/>
            <a:ext cx="1985367" cy="1656375"/>
          </a:xfrm>
          <a:custGeom>
            <a:avLst/>
            <a:gdLst>
              <a:gd name="G0" fmla="+- 1819 0 0"/>
              <a:gd name="G1" fmla="+- 0 0 0"/>
              <a:gd name="G2" fmla="+- 21600 0 0"/>
              <a:gd name="T0" fmla="*/ 23419 w 23419"/>
              <a:gd name="T1" fmla="*/ 0 h 21600"/>
              <a:gd name="T2" fmla="*/ 0 w 23419"/>
              <a:gd name="T3" fmla="*/ 21523 h 21600"/>
              <a:gd name="T4" fmla="*/ 1819 w 2341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9" h="21600" fill="none" extrusionOk="0">
                <a:moveTo>
                  <a:pt x="23419" y="0"/>
                </a:moveTo>
                <a:cubicBezTo>
                  <a:pt x="23419" y="11929"/>
                  <a:pt x="13748" y="21600"/>
                  <a:pt x="1819" y="21600"/>
                </a:cubicBezTo>
                <a:cubicBezTo>
                  <a:pt x="1211" y="21599"/>
                  <a:pt x="604" y="21574"/>
                  <a:pt x="-1" y="21523"/>
                </a:cubicBezTo>
              </a:path>
              <a:path w="23419" h="21600" stroke="0" extrusionOk="0">
                <a:moveTo>
                  <a:pt x="23419" y="0"/>
                </a:moveTo>
                <a:cubicBezTo>
                  <a:pt x="23419" y="11929"/>
                  <a:pt x="13748" y="21600"/>
                  <a:pt x="1819" y="21600"/>
                </a:cubicBezTo>
                <a:cubicBezTo>
                  <a:pt x="1211" y="21599"/>
                  <a:pt x="604" y="21574"/>
                  <a:pt x="-1" y="21523"/>
                </a:cubicBezTo>
                <a:lnTo>
                  <a:pt x="1819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95447D82-62A8-45EC-A042-AE5BFB27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198" y="5627382"/>
            <a:ext cx="130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000">
                <a:solidFill>
                  <a:srgbClr val="000000"/>
                </a:solidFill>
              </a:rPr>
              <a:t>campo alto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28CFB26C-E201-4FA8-8A81-9AF4E5CB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61" y="5627382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sz="2000">
                <a:solidFill>
                  <a:srgbClr val="000000"/>
                </a:solidFill>
              </a:rPr>
              <a:t>campo basso</a:t>
            </a:r>
          </a:p>
        </p:txBody>
      </p:sp>
      <p:sp>
        <p:nvSpPr>
          <p:cNvPr id="11" name="AutoShape 33">
            <a:extLst>
              <a:ext uri="{FF2B5EF4-FFF2-40B4-BE49-F238E27FC236}">
                <a16:creationId xmlns:a16="http://schemas.microsoft.com/office/drawing/2014/main" id="{81AA4BE1-25EA-4A53-A755-38FA389D9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62" y="1533581"/>
            <a:ext cx="99849" cy="4199929"/>
          </a:xfrm>
          <a:prstGeom prst="upArrow">
            <a:avLst>
              <a:gd name="adj1" fmla="val 58398"/>
              <a:gd name="adj2" fmla="val 99276"/>
            </a:avLst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96E7168F-66F6-4A07-A32A-96A3E38026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8486" y="5807725"/>
            <a:ext cx="93245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it-IT" altLang="en-US" sz="28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</a:t>
            </a:r>
            <a:r>
              <a:rPr lang="it-IT" altLang="en-US" sz="28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</a:t>
            </a: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C472BDE3-28B9-4CC6-AD16-84B76226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013" y="2745134"/>
            <a:ext cx="1149354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Spin di H</a:t>
            </a:r>
            <a:r>
              <a:rPr lang="it-IT" altLang="en-US" baseline="-25000" dirty="0">
                <a:solidFill>
                  <a:schemeClr val="accent2"/>
                </a:solidFill>
              </a:rPr>
              <a:t>X</a:t>
            </a:r>
            <a:r>
              <a:rPr lang="it-IT" altLang="en-US" dirty="0">
                <a:solidFill>
                  <a:schemeClr val="accent2"/>
                </a:solidFill>
              </a:rPr>
              <a:t> </a:t>
            </a:r>
          </a:p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parallelo </a:t>
            </a:r>
            <a:endParaRPr lang="it-IT" altLang="en-US" baseline="-25000" dirty="0">
              <a:solidFill>
                <a:schemeClr val="accent2"/>
              </a:solidFill>
            </a:endParaRP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591772DA-7610-4158-9798-EA756E855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560" y="1911479"/>
            <a:ext cx="1360501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Spin di H</a:t>
            </a:r>
            <a:r>
              <a:rPr lang="it-IT" altLang="en-US" baseline="-25000" dirty="0">
                <a:solidFill>
                  <a:schemeClr val="accent2"/>
                </a:solidFill>
              </a:rPr>
              <a:t>X</a:t>
            </a:r>
            <a:r>
              <a:rPr lang="it-IT" altLang="en-US" dirty="0">
                <a:solidFill>
                  <a:schemeClr val="accent2"/>
                </a:solidFill>
              </a:rPr>
              <a:t> </a:t>
            </a:r>
          </a:p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antiparallelo</a:t>
            </a:r>
            <a:endParaRPr lang="it-IT" alt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2892B9E6-7223-4AA2-BBEA-9F83C5C57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38" y="5951125"/>
            <a:ext cx="128086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H</a:t>
            </a:r>
            <a:r>
              <a:rPr lang="it-IT" altLang="en-US" baseline="-25000" dirty="0">
                <a:solidFill>
                  <a:schemeClr val="accent2"/>
                </a:solidFill>
              </a:rPr>
              <a:t>X</a:t>
            </a:r>
            <a:r>
              <a:rPr lang="it-IT" altLang="en-US" dirty="0">
                <a:solidFill>
                  <a:schemeClr val="accent2"/>
                </a:solidFill>
              </a:rPr>
              <a:t> parallelo</a:t>
            </a: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96B2E1E3-1688-4B8F-ADF6-25F66FA0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061" y="5932182"/>
            <a:ext cx="163782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t-IT" altLang="en-US" dirty="0">
                <a:solidFill>
                  <a:schemeClr val="accent2"/>
                </a:solidFill>
              </a:rPr>
              <a:t>H</a:t>
            </a:r>
            <a:r>
              <a:rPr lang="it-IT" altLang="en-US" baseline="-25000" dirty="0">
                <a:solidFill>
                  <a:schemeClr val="accent2"/>
                </a:solidFill>
              </a:rPr>
              <a:t>X</a:t>
            </a:r>
            <a:r>
              <a:rPr lang="it-IT" altLang="en-US" dirty="0">
                <a:solidFill>
                  <a:schemeClr val="accent2"/>
                </a:solidFill>
              </a:rPr>
              <a:t> antiparallelo</a:t>
            </a:r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0B51E47E-ADD2-490D-8774-42F0AC80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81" y="4462621"/>
            <a:ext cx="4182101" cy="2020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4">
            <a:extLst>
              <a:ext uri="{FF2B5EF4-FFF2-40B4-BE49-F238E27FC236}">
                <a16:creationId xmlns:a16="http://schemas.microsoft.com/office/drawing/2014/main" id="{C876EA30-B54E-46DC-B318-A50E9F9C0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388" y="3074704"/>
            <a:ext cx="0" cy="19050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79">
            <a:extLst>
              <a:ext uri="{FF2B5EF4-FFF2-40B4-BE49-F238E27FC236}">
                <a16:creationId xmlns:a16="http://schemas.microsoft.com/office/drawing/2014/main" id="{699E6890-A96F-42D4-9679-AA4E2D4FAD17}"/>
              </a:ext>
            </a:extLst>
          </p:cNvPr>
          <p:cNvGrpSpPr>
            <a:grpSpLocks/>
          </p:cNvGrpSpPr>
          <p:nvPr/>
        </p:nvGrpSpPr>
        <p:grpSpPr bwMode="auto">
          <a:xfrm>
            <a:off x="6129150" y="2006366"/>
            <a:ext cx="817562" cy="533400"/>
            <a:chOff x="2375" y="2016"/>
            <a:chExt cx="515" cy="336"/>
          </a:xfrm>
        </p:grpSpPr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A87A871F-BE80-41CC-82F9-6A88A726D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016"/>
              <a:ext cx="0" cy="33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FC44CE8B-64F3-4890-BC89-1CEDFB18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016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dirty="0">
                  <a:solidFill>
                    <a:schemeClr val="accent2"/>
                  </a:solidFill>
                </a:rPr>
                <a:t>–1/2</a:t>
              </a:r>
            </a:p>
          </p:txBody>
        </p:sp>
      </p:grpSp>
      <p:grpSp>
        <p:nvGrpSpPr>
          <p:cNvPr id="22" name="Group 64">
            <a:extLst>
              <a:ext uri="{FF2B5EF4-FFF2-40B4-BE49-F238E27FC236}">
                <a16:creationId xmlns:a16="http://schemas.microsoft.com/office/drawing/2014/main" id="{0028E0C2-6DBF-4FC9-BF3B-9CDF8C4FB858}"/>
              </a:ext>
            </a:extLst>
          </p:cNvPr>
          <p:cNvGrpSpPr>
            <a:grpSpLocks/>
          </p:cNvGrpSpPr>
          <p:nvPr/>
        </p:nvGrpSpPr>
        <p:grpSpPr bwMode="auto">
          <a:xfrm>
            <a:off x="1239353" y="1958741"/>
            <a:ext cx="1795463" cy="1066800"/>
            <a:chOff x="874" y="2132"/>
            <a:chExt cx="1131" cy="672"/>
          </a:xfrm>
        </p:grpSpPr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C6084F8E-DE24-488B-8F13-1307E411F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" y="2132"/>
              <a:ext cx="1131" cy="672"/>
              <a:chOff x="1306" y="2132"/>
              <a:chExt cx="1131" cy="672"/>
            </a:xfrm>
          </p:grpSpPr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A2B144BB-4E58-4ECC-917A-918FC0D91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2487"/>
                <a:ext cx="276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C</a:t>
                </a:r>
              </a:p>
            </p:txBody>
          </p:sp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B9C69241-5F02-4484-B77E-698EDBC6D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2132"/>
                <a:ext cx="388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it-IT" altLang="en-US" sz="2700" baseline="-250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A</a:t>
                </a:r>
              </a:p>
            </p:txBody>
          </p:sp>
          <p:sp>
            <p:nvSpPr>
              <p:cNvPr id="27" name="Line 8">
                <a:extLst>
                  <a:ext uri="{FF2B5EF4-FFF2-40B4-BE49-F238E27FC236}">
                    <a16:creationId xmlns:a16="http://schemas.microsoft.com/office/drawing/2014/main" id="{115D6332-67E1-4BE1-B4C9-C3CD1AFAD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" y="2380"/>
                <a:ext cx="0" cy="1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0">
                <a:extLst>
                  <a:ext uri="{FF2B5EF4-FFF2-40B4-BE49-F238E27FC236}">
                    <a16:creationId xmlns:a16="http://schemas.microsoft.com/office/drawing/2014/main" id="{AD3D6EFD-592A-440C-A185-40F276011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6" y="2623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FE7A6FE2-0DF6-49B2-9942-B457E5F1D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2132"/>
                <a:ext cx="469" cy="672"/>
                <a:chOff x="2085" y="2132"/>
                <a:chExt cx="469" cy="672"/>
              </a:xfrm>
            </p:grpSpPr>
            <p:sp>
              <p:nvSpPr>
                <p:cNvPr id="30" name="Rectangle 4">
                  <a:extLst>
                    <a:ext uri="{FF2B5EF4-FFF2-40B4-BE49-F238E27FC236}">
                      <a16:creationId xmlns:a16="http://schemas.microsoft.com/office/drawing/2014/main" id="{41A0AC86-B2E9-492B-B77A-A01384DCE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2487"/>
                  <a:ext cx="276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</a:t>
                  </a:r>
                </a:p>
              </p:txBody>
            </p:sp>
            <p:sp>
              <p:nvSpPr>
                <p:cNvPr id="31" name="Rectangle 6">
                  <a:extLst>
                    <a:ext uri="{FF2B5EF4-FFF2-40B4-BE49-F238E27FC236}">
                      <a16:creationId xmlns:a16="http://schemas.microsoft.com/office/drawing/2014/main" id="{44C0AB23-4B97-4EBF-B95E-C2D4B4767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2132"/>
                  <a:ext cx="280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 dirty="0">
                      <a:solidFill>
                        <a:srgbClr val="CC3300"/>
                      </a:solidFill>
                      <a:latin typeface="Arial Rounded MT Bold" panose="020F0704030504030204" pitchFamily="34" charset="0"/>
                    </a:rPr>
                    <a:t>H</a:t>
                  </a:r>
                </a:p>
              </p:txBody>
            </p:sp>
            <p:sp>
              <p:nvSpPr>
                <p:cNvPr id="32" name="Line 9">
                  <a:extLst>
                    <a:ext uri="{FF2B5EF4-FFF2-40B4-BE49-F238E27FC236}">
                      <a16:creationId xmlns:a16="http://schemas.microsoft.com/office/drawing/2014/main" id="{97FA3E6B-9A37-47F1-8836-9DBE13E13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16" y="2380"/>
                  <a:ext cx="0" cy="15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1">
                  <a:extLst>
                    <a:ext uri="{FF2B5EF4-FFF2-40B4-BE49-F238E27FC236}">
                      <a16:creationId xmlns:a16="http://schemas.microsoft.com/office/drawing/2014/main" id="{C2550478-DC74-4580-89E5-3D9A715674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4" y="2623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Rectangle 29">
                  <a:extLst>
                    <a:ext uri="{FF2B5EF4-FFF2-40B4-BE49-F238E27FC236}">
                      <a16:creationId xmlns:a16="http://schemas.microsoft.com/office/drawing/2014/main" id="{CB9B9293-6A7F-4F0F-92DE-74EFE1F2F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246"/>
                  <a:ext cx="21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altLang="en-US" sz="2000" dirty="0">
                      <a:solidFill>
                        <a:srgbClr val="CC3300"/>
                      </a:solidFill>
                      <a:latin typeface="Arial Rounded MT Bold" panose="020F0704030504030204" pitchFamily="34" charset="0"/>
                    </a:rPr>
                    <a:t>X</a:t>
                  </a:r>
                  <a:endParaRPr lang="it-IT" altLang="en-US" sz="2000" dirty="0">
                    <a:solidFill>
                      <a:srgbClr val="CC3300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24" name="Line 47">
              <a:extLst>
                <a:ext uri="{FF2B5EF4-FFF2-40B4-BE49-F238E27FC236}">
                  <a16:creationId xmlns:a16="http://schemas.microsoft.com/office/drawing/2014/main" id="{05688F18-E248-43D0-9E2E-2EB32A867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2" y="264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78">
            <a:extLst>
              <a:ext uri="{FF2B5EF4-FFF2-40B4-BE49-F238E27FC236}">
                <a16:creationId xmlns:a16="http://schemas.microsoft.com/office/drawing/2014/main" id="{57587AAA-4D39-4DC2-B8AC-E88D58E57390}"/>
              </a:ext>
            </a:extLst>
          </p:cNvPr>
          <p:cNvGrpSpPr>
            <a:grpSpLocks/>
          </p:cNvGrpSpPr>
          <p:nvPr/>
        </p:nvGrpSpPr>
        <p:grpSpPr bwMode="auto">
          <a:xfrm>
            <a:off x="2960075" y="2160209"/>
            <a:ext cx="838200" cy="533400"/>
            <a:chOff x="288" y="1992"/>
            <a:chExt cx="528" cy="336"/>
          </a:xfrm>
        </p:grpSpPr>
        <p:sp>
          <p:nvSpPr>
            <p:cNvPr id="36" name="Rectangle 45">
              <a:extLst>
                <a:ext uri="{FF2B5EF4-FFF2-40B4-BE49-F238E27FC236}">
                  <a16:creationId xmlns:a16="http://schemas.microsoft.com/office/drawing/2014/main" id="{808652E1-855D-4EC8-AEEC-357B1F1B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016"/>
              <a:ext cx="4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it-IT" altLang="en-US" dirty="0">
                  <a:solidFill>
                    <a:schemeClr val="accent2"/>
                  </a:solidFill>
                </a:rPr>
                <a:t>+1/2</a:t>
              </a:r>
            </a:p>
          </p:txBody>
        </p:sp>
        <p:sp>
          <p:nvSpPr>
            <p:cNvPr id="37" name="Line 52">
              <a:extLst>
                <a:ext uri="{FF2B5EF4-FFF2-40B4-BE49-F238E27FC236}">
                  <a16:creationId xmlns:a16="http://schemas.microsoft.com/office/drawing/2014/main" id="{EFC7499C-CD92-4A2C-9C17-916552A0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992"/>
              <a:ext cx="0" cy="33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70D6DB9C-F596-4C27-AB61-FF823BD9F9A3}"/>
              </a:ext>
            </a:extLst>
          </p:cNvPr>
          <p:cNvGrpSpPr>
            <a:grpSpLocks/>
          </p:cNvGrpSpPr>
          <p:nvPr/>
        </p:nvGrpSpPr>
        <p:grpSpPr bwMode="auto">
          <a:xfrm>
            <a:off x="4500078" y="1958741"/>
            <a:ext cx="1795463" cy="1066800"/>
            <a:chOff x="874" y="2132"/>
            <a:chExt cx="1131" cy="672"/>
          </a:xfrm>
        </p:grpSpPr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A6CBD3EC-7DF5-4707-94E5-730F8AA01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" y="2132"/>
              <a:ext cx="1131" cy="672"/>
              <a:chOff x="1306" y="2132"/>
              <a:chExt cx="1131" cy="672"/>
            </a:xfrm>
          </p:grpSpPr>
          <p:sp>
            <p:nvSpPr>
              <p:cNvPr id="41" name="Rectangle 67">
                <a:extLst>
                  <a:ext uri="{FF2B5EF4-FFF2-40B4-BE49-F238E27FC236}">
                    <a16:creationId xmlns:a16="http://schemas.microsoft.com/office/drawing/2014/main" id="{BC00D123-E119-4B14-9557-7FAAEA9CB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2487"/>
                <a:ext cx="276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C</a:t>
                </a:r>
              </a:p>
            </p:txBody>
          </p:sp>
          <p:sp>
            <p:nvSpPr>
              <p:cNvPr id="42" name="Rectangle 68">
                <a:extLst>
                  <a:ext uri="{FF2B5EF4-FFF2-40B4-BE49-F238E27FC236}">
                    <a16:creationId xmlns:a16="http://schemas.microsoft.com/office/drawing/2014/main" id="{32786563-B334-44DF-A765-F932682EF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2132"/>
                <a:ext cx="280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it-IT" altLang="en-US" sz="27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H</a:t>
                </a:r>
              </a:p>
            </p:txBody>
          </p:sp>
          <p:sp>
            <p:nvSpPr>
              <p:cNvPr id="43" name="Line 69">
                <a:extLst>
                  <a:ext uri="{FF2B5EF4-FFF2-40B4-BE49-F238E27FC236}">
                    <a16:creationId xmlns:a16="http://schemas.microsoft.com/office/drawing/2014/main" id="{CF141A6E-9960-4170-9DB9-D659ED4CE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" y="2380"/>
                <a:ext cx="0" cy="1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70">
                <a:extLst>
                  <a:ext uri="{FF2B5EF4-FFF2-40B4-BE49-F238E27FC236}">
                    <a16:creationId xmlns:a16="http://schemas.microsoft.com/office/drawing/2014/main" id="{2FF02C36-1377-4829-BDB4-AAFC5A023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6" y="2623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71">
                <a:extLst>
                  <a:ext uri="{FF2B5EF4-FFF2-40B4-BE49-F238E27FC236}">
                    <a16:creationId xmlns:a16="http://schemas.microsoft.com/office/drawing/2014/main" id="{4A8AF9BF-F1FF-4A0F-BB99-734E1F4C5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2132"/>
                <a:ext cx="469" cy="672"/>
                <a:chOff x="2085" y="2132"/>
                <a:chExt cx="469" cy="672"/>
              </a:xfrm>
            </p:grpSpPr>
            <p:sp>
              <p:nvSpPr>
                <p:cNvPr id="46" name="Rectangle 72">
                  <a:extLst>
                    <a:ext uri="{FF2B5EF4-FFF2-40B4-BE49-F238E27FC236}">
                      <a16:creationId xmlns:a16="http://schemas.microsoft.com/office/drawing/2014/main" id="{3099E764-EC81-407E-9808-E78E9F7197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2487"/>
                  <a:ext cx="276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</a:t>
                  </a:r>
                </a:p>
              </p:txBody>
            </p:sp>
            <p:sp>
              <p:nvSpPr>
                <p:cNvPr id="47" name="Rectangle 73">
                  <a:extLst>
                    <a:ext uri="{FF2B5EF4-FFF2-40B4-BE49-F238E27FC236}">
                      <a16:creationId xmlns:a16="http://schemas.microsoft.com/office/drawing/2014/main" id="{8D4A9455-A885-4F6B-9157-CD3E84005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2132"/>
                  <a:ext cx="283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 dirty="0">
                      <a:latin typeface="Arial Rounded MT Bold" panose="020F0704030504030204" pitchFamily="34" charset="0"/>
                    </a:rPr>
                    <a:t>H</a:t>
                  </a:r>
                </a:p>
              </p:txBody>
            </p:sp>
            <p:sp>
              <p:nvSpPr>
                <p:cNvPr id="48" name="Line 74">
                  <a:extLst>
                    <a:ext uri="{FF2B5EF4-FFF2-40B4-BE49-F238E27FC236}">
                      <a16:creationId xmlns:a16="http://schemas.microsoft.com/office/drawing/2014/main" id="{E43FA749-2FF6-4EBF-8F19-15E7EE054D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16" y="2380"/>
                  <a:ext cx="0" cy="15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75">
                  <a:extLst>
                    <a:ext uri="{FF2B5EF4-FFF2-40B4-BE49-F238E27FC236}">
                      <a16:creationId xmlns:a16="http://schemas.microsoft.com/office/drawing/2014/main" id="{F4111AB1-A53D-4952-9F63-BC9438EAE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4" y="2623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0" name="Line 77">
              <a:extLst>
                <a:ext uri="{FF2B5EF4-FFF2-40B4-BE49-F238E27FC236}">
                  <a16:creationId xmlns:a16="http://schemas.microsoft.com/office/drawing/2014/main" id="{958244F9-6629-4ECE-A1D3-0E0F1A4B6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2" y="264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8D26905-7979-455B-AB53-4A4A9BD3FC09}"/>
              </a:ext>
            </a:extLst>
          </p:cNvPr>
          <p:cNvSpPr txBox="1"/>
          <p:nvPr/>
        </p:nvSpPr>
        <p:spPr>
          <a:xfrm flipH="1">
            <a:off x="78468" y="994129"/>
            <a:ext cx="293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Sistema CH</a:t>
            </a:r>
            <a:r>
              <a:rPr lang="en-US" sz="2400" baseline="-25000" dirty="0"/>
              <a:t>A</a:t>
            </a:r>
            <a:r>
              <a:rPr lang="en-US" sz="2400" dirty="0"/>
              <a:t>-CH</a:t>
            </a:r>
            <a:r>
              <a:rPr lang="en-US" sz="2400" baseline="-25000" dirty="0"/>
              <a:t>X</a:t>
            </a:r>
            <a:endParaRPr lang="it-IT" sz="2400" baseline="-25000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6A4D99C-E3EC-4838-89C1-CA1CA31C9EC3}"/>
              </a:ext>
            </a:extLst>
          </p:cNvPr>
          <p:cNvSpPr txBox="1"/>
          <p:nvPr/>
        </p:nvSpPr>
        <p:spPr>
          <a:xfrm>
            <a:off x="128935" y="659901"/>
            <a:ext cx="946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Ogni</a:t>
            </a:r>
            <a:r>
              <a:rPr lang="en-US" dirty="0"/>
              <a:t> H </a:t>
            </a:r>
            <a:r>
              <a:rPr lang="en-US" dirty="0" err="1"/>
              <a:t>risente</a:t>
            </a:r>
            <a:r>
              <a:rPr lang="en-US" dirty="0"/>
              <a:t> </a:t>
            </a:r>
            <a:r>
              <a:rPr lang="en-US" dirty="0" err="1"/>
              <a:t>dell’orientazione</a:t>
            </a:r>
            <a:r>
              <a:rPr lang="en-US" dirty="0"/>
              <a:t> </a:t>
            </a:r>
            <a:r>
              <a:rPr lang="en-US" dirty="0" err="1"/>
              <a:t>parallela</a:t>
            </a:r>
            <a:r>
              <a:rPr lang="en-US" dirty="0"/>
              <a:t> o </a:t>
            </a:r>
            <a:r>
              <a:rPr lang="en-US" dirty="0" err="1"/>
              <a:t>antiparallela</a:t>
            </a:r>
            <a:r>
              <a:rPr lang="en-US" dirty="0"/>
              <a:t> rispetto a B</a:t>
            </a:r>
            <a:r>
              <a:rPr lang="en-US" baseline="-25000" dirty="0"/>
              <a:t>0 </a:t>
            </a:r>
            <a:r>
              <a:rPr lang="en-US" dirty="0" err="1"/>
              <a:t>degli</a:t>
            </a:r>
            <a:r>
              <a:rPr lang="en-US" dirty="0"/>
              <a:t> spin </a:t>
            </a:r>
            <a:r>
              <a:rPr lang="en-US" dirty="0" err="1"/>
              <a:t>degli</a:t>
            </a:r>
            <a:r>
              <a:rPr lang="en-US" dirty="0"/>
              <a:t> H </a:t>
            </a:r>
            <a:r>
              <a:rPr lang="en-US" dirty="0" err="1"/>
              <a:t>adiacenti</a:t>
            </a:r>
            <a:endParaRPr lang="it-IT" dirty="0"/>
          </a:p>
        </p:txBody>
      </p:sp>
      <p:sp>
        <p:nvSpPr>
          <p:cNvPr id="54" name="Rectangle 76">
            <a:extLst>
              <a:ext uri="{FF2B5EF4-FFF2-40B4-BE49-F238E27FC236}">
                <a16:creationId xmlns:a16="http://schemas.microsoft.com/office/drawing/2014/main" id="{72F0A0BC-A418-4E7F-9059-FE56E4F9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213" y="2115281"/>
            <a:ext cx="37029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 dirty="0">
                <a:latin typeface="Arial Rounded MT Bold" panose="020F0704030504030204" pitchFamily="34" charset="0"/>
              </a:rPr>
              <a:t>A</a:t>
            </a:r>
            <a:endParaRPr lang="it-IT" alt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76">
            <a:extLst>
              <a:ext uri="{FF2B5EF4-FFF2-40B4-BE49-F238E27FC236}">
                <a16:creationId xmlns:a16="http://schemas.microsoft.com/office/drawing/2014/main" id="{D14A6DBE-9EDB-4C19-ACF1-5326739A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935" y="2121552"/>
            <a:ext cx="34144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 dirty="0">
                <a:latin typeface="Arial Rounded MT Bold" panose="020F0704030504030204" pitchFamily="34" charset="0"/>
              </a:rPr>
              <a:t>X</a:t>
            </a:r>
            <a:endParaRPr lang="it-IT" alt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87F11F4-63F5-453A-B6AD-0C00F121ECF5}"/>
              </a:ext>
            </a:extLst>
          </p:cNvPr>
          <p:cNvSpPr txBox="1"/>
          <p:nvPr/>
        </p:nvSpPr>
        <p:spPr>
          <a:xfrm>
            <a:off x="2750661" y="585278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n</a:t>
            </a:r>
            <a:r>
              <a:rPr lang="en-US" baseline="-25000" dirty="0" err="1"/>
              <a:t>A</a:t>
            </a:r>
            <a:endParaRPr lang="it-IT" baseline="-25000" dirty="0"/>
          </a:p>
        </p:txBody>
      </p:sp>
      <p:sp>
        <p:nvSpPr>
          <p:cNvPr id="57" name="Titolo 1">
            <a:extLst>
              <a:ext uri="{FF2B5EF4-FFF2-40B4-BE49-F238E27FC236}">
                <a16:creationId xmlns:a16="http://schemas.microsoft.com/office/drawing/2014/main" id="{0C445876-FC81-4ECB-9216-980AC0D39E23}"/>
              </a:ext>
            </a:extLst>
          </p:cNvPr>
          <p:cNvSpPr txBox="1">
            <a:spLocks/>
          </p:cNvSpPr>
          <p:nvPr/>
        </p:nvSpPr>
        <p:spPr>
          <a:xfrm>
            <a:off x="575929" y="-4108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+mn-lt"/>
              </a:rPr>
              <a:t>Accoppiamento spin-spin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37778" y="1554694"/>
            <a:ext cx="21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</a:t>
            </a:r>
            <a:r>
              <a:rPr lang="it-IT" baseline="-25000" dirty="0"/>
              <a:t>A</a:t>
            </a:r>
            <a:r>
              <a:rPr lang="it-IT" dirty="0"/>
              <a:t>: Nucleo osservato</a:t>
            </a:r>
          </a:p>
        </p:txBody>
      </p:sp>
      <p:cxnSp>
        <p:nvCxnSpPr>
          <p:cNvPr id="74" name="Connettore diritto 73"/>
          <p:cNvCxnSpPr/>
          <p:nvPr/>
        </p:nvCxnSpPr>
        <p:spPr>
          <a:xfrm>
            <a:off x="2925734" y="5743549"/>
            <a:ext cx="0" cy="18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2">
            <a:extLst>
              <a:ext uri="{FF2B5EF4-FFF2-40B4-BE49-F238E27FC236}">
                <a16:creationId xmlns:a16="http://schemas.microsoft.com/office/drawing/2014/main" id="{5C6D8C26-220D-41CE-AF30-05CBB741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729" y="1840114"/>
            <a:ext cx="749300" cy="1511300"/>
          </a:xfrm>
          <a:prstGeom prst="ellipse">
            <a:avLst/>
          </a:prstGeom>
          <a:solidFill>
            <a:srgbClr val="CCECFF">
              <a:alpha val="49804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CasellaDiTesto 75"/>
          <p:cNvSpPr txBox="1"/>
          <p:nvPr/>
        </p:nvSpPr>
        <p:spPr>
          <a:xfrm>
            <a:off x="5057829" y="3853636"/>
            <a:ext cx="4081706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Il segnale di H</a:t>
            </a:r>
            <a:r>
              <a:rPr lang="it-IT" sz="2200" baseline="-25000" dirty="0"/>
              <a:t>A</a:t>
            </a:r>
            <a:r>
              <a:rPr lang="it-IT" sz="2200" dirty="0"/>
              <a:t> è un </a:t>
            </a:r>
            <a:r>
              <a:rPr lang="it-IT" sz="2200" dirty="0">
                <a:solidFill>
                  <a:srgbClr val="FF0000"/>
                </a:solidFill>
              </a:rPr>
              <a:t>doppietto</a:t>
            </a:r>
            <a:r>
              <a:rPr lang="it-IT" sz="2200" dirty="0"/>
              <a:t>.</a:t>
            </a:r>
          </a:p>
          <a:p>
            <a:r>
              <a:rPr lang="it-IT" sz="2200" i="1" dirty="0"/>
              <a:t>J</a:t>
            </a:r>
            <a:r>
              <a:rPr lang="it-IT" sz="2200" baseline="-25000" dirty="0"/>
              <a:t>AX</a:t>
            </a:r>
            <a:r>
              <a:rPr lang="it-IT" sz="2200" dirty="0"/>
              <a:t> è distanza in Hz fra i due picchi. </a:t>
            </a:r>
          </a:p>
          <a:p>
            <a:endParaRPr lang="it-IT" sz="2200" dirty="0"/>
          </a:p>
          <a:p>
            <a:r>
              <a:rPr lang="it-IT" sz="2200" dirty="0"/>
              <a:t>Anche il segnale di H</a:t>
            </a:r>
            <a:r>
              <a:rPr lang="it-IT" sz="2200" baseline="-25000" dirty="0"/>
              <a:t>X</a:t>
            </a:r>
            <a:r>
              <a:rPr lang="it-IT" sz="2200" dirty="0"/>
              <a:t> è un doppietto, con la stessa </a:t>
            </a:r>
            <a:r>
              <a:rPr lang="it-IT" sz="2200" i="1" dirty="0"/>
              <a:t>J</a:t>
            </a:r>
            <a:r>
              <a:rPr lang="it-IT" sz="2200" baseline="-25000" dirty="0"/>
              <a:t>AX</a:t>
            </a:r>
          </a:p>
          <a:p>
            <a:endParaRPr lang="it-IT" sz="2200" baseline="-25000" dirty="0"/>
          </a:p>
          <a:p>
            <a:r>
              <a:rPr lang="it-IT" sz="2200" dirty="0"/>
              <a:t>Un doppietto è  un segnale di due picchi di intensità pari.</a:t>
            </a:r>
          </a:p>
          <a:p>
            <a:r>
              <a:rPr lang="it-IT" sz="2200" dirty="0"/>
              <a:t> </a:t>
            </a:r>
          </a:p>
        </p:txBody>
      </p:sp>
      <p:cxnSp>
        <p:nvCxnSpPr>
          <p:cNvPr id="78" name="Connettore diritto 77"/>
          <p:cNvCxnSpPr/>
          <p:nvPr/>
        </p:nvCxnSpPr>
        <p:spPr>
          <a:xfrm>
            <a:off x="2831038" y="4979704"/>
            <a:ext cx="1855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/>
          <p:cNvSpPr txBox="1"/>
          <p:nvPr/>
        </p:nvSpPr>
        <p:spPr>
          <a:xfrm>
            <a:off x="3332597" y="4997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3034239" y="4778946"/>
            <a:ext cx="85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J</a:t>
            </a:r>
            <a:r>
              <a:rPr lang="it-IT" i="1" baseline="-25000" dirty="0">
                <a:solidFill>
                  <a:srgbClr val="FF0000"/>
                </a:solidFill>
              </a:rPr>
              <a:t>AX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(Hz)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5518291-5CCC-4F94-B491-CAD57382C570}"/>
              </a:ext>
            </a:extLst>
          </p:cNvPr>
          <p:cNvSpPr txBox="1"/>
          <p:nvPr/>
        </p:nvSpPr>
        <p:spPr>
          <a:xfrm>
            <a:off x="2675707" y="1051806"/>
            <a:ext cx="13938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/>
              <a:t>Sistema AX</a:t>
            </a: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AEBFE9BE-BC3C-4A44-8AD9-E0D962E3C899}"/>
              </a:ext>
            </a:extLst>
          </p:cNvPr>
          <p:cNvCxnSpPr/>
          <p:nvPr/>
        </p:nvCxnSpPr>
        <p:spPr>
          <a:xfrm>
            <a:off x="2497662" y="2926888"/>
            <a:ext cx="15853" cy="461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3EA7F-D6CD-8376-E54A-7FFB8E79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167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70" y="1274079"/>
            <a:ext cx="7280980" cy="39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91836" y="5433021"/>
            <a:ext cx="8160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Spettro protonico NMR di CH</a:t>
            </a:r>
            <a:r>
              <a:rPr lang="it-IT" baseline="-25000" dirty="0"/>
              <a:t>3</a:t>
            </a:r>
            <a:r>
              <a:rPr lang="it-IT" dirty="0"/>
              <a:t>CH</a:t>
            </a:r>
            <a:r>
              <a:rPr lang="it-IT" baseline="-25000" dirty="0"/>
              <a:t>2</a:t>
            </a:r>
            <a:r>
              <a:rPr lang="it-IT" dirty="0"/>
              <a:t>OH registrato in DMSO deuterato anidro a 300 MHz. Da sinistra a destra, i picchi rappresentano OH, CH</a:t>
            </a:r>
            <a:r>
              <a:rPr lang="it-IT" baseline="-25000" dirty="0"/>
              <a:t>2</a:t>
            </a:r>
            <a:r>
              <a:rPr lang="it-IT" dirty="0"/>
              <a:t>, CH</a:t>
            </a:r>
            <a:r>
              <a:rPr lang="it-IT" baseline="-25000" dirty="0"/>
              <a:t>3</a:t>
            </a:r>
            <a:r>
              <a:rPr lang="it-IT" dirty="0"/>
              <a:t>. Il debole segnale a 2.5 </a:t>
            </a:r>
            <a:r>
              <a:rPr lang="it-IT" dirty="0" err="1"/>
              <a:t>ppm</a:t>
            </a:r>
            <a:r>
              <a:rPr lang="it-IT" dirty="0"/>
              <a:t> è dovuto al protone residuo del DMSO-d6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5639" y="196861"/>
            <a:ext cx="8603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Spettro </a:t>
            </a:r>
            <a:r>
              <a:rPr lang="it-IT" sz="3200" b="1" baseline="30000" dirty="0"/>
              <a:t>1</a:t>
            </a:r>
            <a:r>
              <a:rPr lang="it-IT" sz="3200" b="1" dirty="0"/>
              <a:t>H NMR di CH</a:t>
            </a:r>
            <a:r>
              <a:rPr lang="it-IT" sz="3200" b="1" baseline="-25000" dirty="0"/>
              <a:t>3</a:t>
            </a:r>
            <a:r>
              <a:rPr lang="it-IT" sz="3200" b="1" dirty="0"/>
              <a:t>CH</a:t>
            </a:r>
            <a:r>
              <a:rPr lang="it-IT" sz="3200" b="1" baseline="-25000" dirty="0"/>
              <a:t>2</a:t>
            </a:r>
            <a:r>
              <a:rPr lang="it-IT" sz="3200" b="1" dirty="0"/>
              <a:t>OH in </a:t>
            </a:r>
            <a:r>
              <a:rPr lang="it-IT" sz="3200" b="1" dirty="0">
                <a:solidFill>
                  <a:srgbClr val="C00000"/>
                </a:solidFill>
              </a:rPr>
              <a:t>DMSO-d</a:t>
            </a:r>
            <a:r>
              <a:rPr lang="it-IT" sz="3200" b="1" baseline="-25000" dirty="0">
                <a:solidFill>
                  <a:srgbClr val="C00000"/>
                </a:solidFill>
              </a:rPr>
              <a:t>6</a:t>
            </a:r>
            <a:r>
              <a:rPr lang="it-IT" sz="3200" b="1" dirty="0"/>
              <a:t> </a:t>
            </a:r>
          </a:p>
          <a:p>
            <a:r>
              <a:rPr lang="it-IT" sz="3200" b="1" dirty="0"/>
              <a:t>a 300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C0210-0DB4-3BD2-D4E6-E609563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96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1"/>
          <a:stretch/>
        </p:blipFill>
        <p:spPr>
          <a:xfrm>
            <a:off x="1546472" y="1801091"/>
            <a:ext cx="5603757" cy="2761765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272145" y="1673351"/>
            <a:ext cx="692728" cy="7234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666509" y="1673351"/>
            <a:ext cx="692728" cy="7234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762069" y="174133"/>
            <a:ext cx="7886700" cy="518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Accoppiamento spin-spin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9991D4-3FC1-4E56-9C09-6ABA8F5F4F93}"/>
              </a:ext>
            </a:extLst>
          </p:cNvPr>
          <p:cNvSpPr txBox="1"/>
          <p:nvPr/>
        </p:nvSpPr>
        <p:spPr>
          <a:xfrm>
            <a:off x="5913281" y="4461165"/>
            <a:ext cx="4459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H</a:t>
            </a:r>
            <a:r>
              <a:rPr lang="en-US" sz="2100" baseline="-25000" dirty="0"/>
              <a:t>X</a:t>
            </a:r>
            <a:endParaRPr lang="it-IT" sz="21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4745" y="283206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</a:t>
            </a:r>
            <a:r>
              <a:rPr lang="it-IT" sz="2400" baseline="-25000" dirty="0"/>
              <a:t>0</a:t>
            </a:r>
          </a:p>
        </p:txBody>
      </p:sp>
      <p:sp>
        <p:nvSpPr>
          <p:cNvPr id="13" name="Freccia in giù 12"/>
          <p:cNvSpPr/>
          <p:nvPr/>
        </p:nvSpPr>
        <p:spPr>
          <a:xfrm rot="10800000">
            <a:off x="1229032" y="1573161"/>
            <a:ext cx="218727" cy="3254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360566-29FB-43D4-B877-9DE2B07F4AA7}"/>
              </a:ext>
            </a:extLst>
          </p:cNvPr>
          <p:cNvSpPr txBox="1"/>
          <p:nvPr/>
        </p:nvSpPr>
        <p:spPr>
          <a:xfrm>
            <a:off x="2491626" y="4461165"/>
            <a:ext cx="4571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H</a:t>
            </a:r>
            <a:r>
              <a:rPr lang="en-US" sz="2100" baseline="-25000" dirty="0"/>
              <a:t>A</a:t>
            </a:r>
            <a:endParaRPr lang="it-IT" sz="2100" baseline="-25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BF7B6C-371E-4C39-B0CB-832F1FCFD1B5}"/>
              </a:ext>
            </a:extLst>
          </p:cNvPr>
          <p:cNvSpPr txBox="1"/>
          <p:nvPr/>
        </p:nvSpPr>
        <p:spPr>
          <a:xfrm>
            <a:off x="6304703" y="51484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n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D51BC9-2517-4411-A85C-B3622C870ED0}"/>
              </a:ext>
            </a:extLst>
          </p:cNvPr>
          <p:cNvCxnSpPr/>
          <p:nvPr/>
        </p:nvCxnSpPr>
        <p:spPr>
          <a:xfrm flipH="1">
            <a:off x="2272145" y="5184648"/>
            <a:ext cx="43903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3E5082C3-8906-4503-8B2E-68A8E2DAD967}"/>
              </a:ext>
            </a:extLst>
          </p:cNvPr>
          <p:cNvSpPr/>
          <p:nvPr/>
        </p:nvSpPr>
        <p:spPr>
          <a:xfrm>
            <a:off x="3485027" y="2309909"/>
            <a:ext cx="1845923" cy="129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96C3A71-C8C0-4891-BAE2-3522DD525100}"/>
              </a:ext>
            </a:extLst>
          </p:cNvPr>
          <p:cNvGrpSpPr/>
          <p:nvPr/>
        </p:nvGrpSpPr>
        <p:grpSpPr>
          <a:xfrm>
            <a:off x="3495080" y="2309909"/>
            <a:ext cx="1709738" cy="1361035"/>
            <a:chOff x="2982395" y="1423196"/>
            <a:chExt cx="1709738" cy="1361035"/>
          </a:xfrm>
          <a:solidFill>
            <a:schemeClr val="bg1"/>
          </a:solidFill>
        </p:grpSpPr>
        <p:grpSp>
          <p:nvGrpSpPr>
            <p:cNvPr id="31" name="Group 64">
              <a:extLst>
                <a:ext uri="{FF2B5EF4-FFF2-40B4-BE49-F238E27FC236}">
                  <a16:creationId xmlns:a16="http://schemas.microsoft.com/office/drawing/2014/main" id="{DE739539-6A87-46DD-AB30-96F20BD48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2395" y="1423196"/>
              <a:ext cx="1709738" cy="1066800"/>
              <a:chOff x="928" y="2132"/>
              <a:chExt cx="1077" cy="672"/>
            </a:xfrm>
            <a:grpFill/>
          </p:grpSpPr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76AC2555-B6EA-4394-859D-411D5165B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" y="2132"/>
                <a:ext cx="1077" cy="672"/>
                <a:chOff x="1360" y="2132"/>
                <a:chExt cx="1077" cy="672"/>
              </a:xfrm>
              <a:grpFill/>
            </p:grpSpPr>
            <p:sp>
              <p:nvSpPr>
                <p:cNvPr id="36" name="Rectangle 3">
                  <a:extLst>
                    <a:ext uri="{FF2B5EF4-FFF2-40B4-BE49-F238E27FC236}">
                      <a16:creationId xmlns:a16="http://schemas.microsoft.com/office/drawing/2014/main" id="{FAED9382-51E3-4755-B6F2-C5277F5B8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7" y="2487"/>
                  <a:ext cx="276" cy="317"/>
                </a:xfrm>
                <a:prstGeom prst="rect">
                  <a:avLst/>
                </a:prstGeom>
                <a:grp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C</a:t>
                  </a:r>
                </a:p>
              </p:txBody>
            </p:sp>
            <p:sp>
              <p:nvSpPr>
                <p:cNvPr id="37" name="Rectangle 5">
                  <a:extLst>
                    <a:ext uri="{FF2B5EF4-FFF2-40B4-BE49-F238E27FC236}">
                      <a16:creationId xmlns:a16="http://schemas.microsoft.com/office/drawing/2014/main" id="{70A5E326-321B-4D2C-9416-2A1039CA8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7" y="2132"/>
                  <a:ext cx="388" cy="320"/>
                </a:xfrm>
                <a:prstGeom prst="rect">
                  <a:avLst/>
                </a:prstGeom>
                <a:grp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it-IT" altLang="en-US" sz="2700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H</a:t>
                  </a:r>
                  <a:r>
                    <a:rPr lang="it-IT" altLang="en-US" sz="2700" baseline="-25000" dirty="0">
                      <a:solidFill>
                        <a:srgbClr val="000000"/>
                      </a:solidFill>
                      <a:latin typeface="Arial Rounded MT Bold" panose="020F0704030504030204" pitchFamily="34" charset="0"/>
                    </a:rPr>
                    <a:t>A</a:t>
                  </a:r>
                </a:p>
              </p:txBody>
            </p:sp>
            <p:sp>
              <p:nvSpPr>
                <p:cNvPr id="38" name="Line 8">
                  <a:extLst>
                    <a:ext uri="{FF2B5EF4-FFF2-40B4-BE49-F238E27FC236}">
                      <a16:creationId xmlns:a16="http://schemas.microsoft.com/office/drawing/2014/main" id="{6AC64115-4797-43C9-BE1C-AE6ABDDF8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58" y="2380"/>
                  <a:ext cx="0" cy="15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">
                  <a:extLst>
                    <a:ext uri="{FF2B5EF4-FFF2-40B4-BE49-F238E27FC236}">
                      <a16:creationId xmlns:a16="http://schemas.microsoft.com/office/drawing/2014/main" id="{DFBFA2F9-6BAA-4DE2-B950-D230727E3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60" y="262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0" name="Group 48">
                  <a:extLst>
                    <a:ext uri="{FF2B5EF4-FFF2-40B4-BE49-F238E27FC236}">
                      <a16:creationId xmlns:a16="http://schemas.microsoft.com/office/drawing/2014/main" id="{D353B43A-0C48-4444-9575-D6EFC65FF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2132"/>
                  <a:ext cx="469" cy="672"/>
                  <a:chOff x="2085" y="2132"/>
                  <a:chExt cx="469" cy="672"/>
                </a:xfrm>
                <a:grpFill/>
              </p:grpSpPr>
              <p:sp>
                <p:nvSpPr>
                  <p:cNvPr id="41" name="Rectangle 4">
                    <a:extLst>
                      <a:ext uri="{FF2B5EF4-FFF2-40B4-BE49-F238E27FC236}">
                        <a16:creationId xmlns:a16="http://schemas.microsoft.com/office/drawing/2014/main" id="{78077DB3-4F56-43AC-8611-6EE48E212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5" y="2487"/>
                    <a:ext cx="276" cy="317"/>
                  </a:xfrm>
                  <a:prstGeom prst="rect">
                    <a:avLst/>
                  </a:prstGeom>
                  <a:grpFill/>
                  <a:ln w="19050">
                    <a:noFill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it-IT" altLang="en-US" sz="2700" dirty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2" name="Rectangle 6">
                    <a:extLst>
                      <a:ext uri="{FF2B5EF4-FFF2-40B4-BE49-F238E27FC236}">
                        <a16:creationId xmlns:a16="http://schemas.microsoft.com/office/drawing/2014/main" id="{FCD41666-5691-43C3-BD79-6B36CD1280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5" y="2132"/>
                    <a:ext cx="280" cy="317"/>
                  </a:xfrm>
                  <a:prstGeom prst="rect">
                    <a:avLst/>
                  </a:prstGeom>
                  <a:grpFill/>
                  <a:ln w="19050">
                    <a:noFill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it-IT" altLang="en-US" sz="2700" dirty="0">
                        <a:solidFill>
                          <a:srgbClr val="CC3300"/>
                        </a:solidFill>
                        <a:latin typeface="Arial Rounded MT Bold" panose="020F070403050403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43" name="Line 9">
                    <a:extLst>
                      <a:ext uri="{FF2B5EF4-FFF2-40B4-BE49-F238E27FC236}">
                        <a16:creationId xmlns:a16="http://schemas.microsoft.com/office/drawing/2014/main" id="{CC94B645-EF40-40A9-A97B-5716D190C6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6" y="2380"/>
                    <a:ext cx="0" cy="155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11">
                    <a:extLst>
                      <a:ext uri="{FF2B5EF4-FFF2-40B4-BE49-F238E27FC236}">
                        <a16:creationId xmlns:a16="http://schemas.microsoft.com/office/drawing/2014/main" id="{84417874-9CAB-4AC5-85CE-D5B7A2687C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4" y="262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29">
                    <a:extLst>
                      <a:ext uri="{FF2B5EF4-FFF2-40B4-BE49-F238E27FC236}">
                        <a16:creationId xmlns:a16="http://schemas.microsoft.com/office/drawing/2014/main" id="{DA347FBE-F399-439C-993E-9A6D14BD55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1" y="2274"/>
                    <a:ext cx="215" cy="252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altLang="en-US" sz="2000" dirty="0">
                        <a:solidFill>
                          <a:srgbClr val="CC3300"/>
                        </a:solidFill>
                        <a:latin typeface="Arial Rounded MT Bold" panose="020F0704030504030204" pitchFamily="34" charset="0"/>
                      </a:rPr>
                      <a:t>X</a:t>
                    </a:r>
                    <a:endParaRPr lang="it-IT" altLang="en-US" sz="2000" dirty="0">
                      <a:solidFill>
                        <a:srgbClr val="CC3300"/>
                      </a:solidFill>
                      <a:latin typeface="Arial Rounded MT Bold" panose="020F0704030504030204" pitchFamily="34" charset="0"/>
                    </a:endParaRPr>
                  </a:p>
                </p:txBody>
              </p:sp>
            </p:grpSp>
          </p:grpSp>
          <p:sp>
            <p:nvSpPr>
              <p:cNvPr id="35" name="Line 47">
                <a:extLst>
                  <a:ext uri="{FF2B5EF4-FFF2-40B4-BE49-F238E27FC236}">
                    <a16:creationId xmlns:a16="http://schemas.microsoft.com/office/drawing/2014/main" id="{AC2F80D6-8A5C-419E-A293-8318A648A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2" y="2640"/>
                <a:ext cx="24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51F0E400-AE61-4A21-B82C-9E1666DFA19C}"/>
                </a:ext>
              </a:extLst>
            </p:cNvPr>
            <p:cNvCxnSpPr/>
            <p:nvPr/>
          </p:nvCxnSpPr>
          <p:spPr>
            <a:xfrm>
              <a:off x="3455470" y="2372248"/>
              <a:ext cx="0" cy="41198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3EF3FF50-4386-4542-84AD-57DF8127A4B3}"/>
                </a:ext>
              </a:extLst>
            </p:cNvPr>
            <p:cNvCxnSpPr/>
            <p:nvPr/>
          </p:nvCxnSpPr>
          <p:spPr>
            <a:xfrm>
              <a:off x="4155558" y="2372248"/>
              <a:ext cx="0" cy="41198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7C35EF4-781D-461E-B802-CC1D4D13C89D}"/>
              </a:ext>
            </a:extLst>
          </p:cNvPr>
          <p:cNvSpPr txBox="1"/>
          <p:nvPr/>
        </p:nvSpPr>
        <p:spPr>
          <a:xfrm>
            <a:off x="2437031" y="1770988"/>
            <a:ext cx="4243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i="1" dirty="0"/>
              <a:t>J</a:t>
            </a:r>
            <a:r>
              <a:rPr lang="it-IT" baseline="-25000" dirty="0"/>
              <a:t>AX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E084117-416F-4723-B68C-CC52E214F1F9}"/>
              </a:ext>
            </a:extLst>
          </p:cNvPr>
          <p:cNvSpPr txBox="1"/>
          <p:nvPr/>
        </p:nvSpPr>
        <p:spPr>
          <a:xfrm>
            <a:off x="5800699" y="1785951"/>
            <a:ext cx="4243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i="1" dirty="0"/>
              <a:t>J</a:t>
            </a:r>
            <a:r>
              <a:rPr lang="it-IT" baseline="-25000" dirty="0"/>
              <a:t>AX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6903A8-9C58-BC3E-3910-953D7E30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2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2311"/>
            <a:ext cx="78867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Costanti di accoppiamento </a:t>
            </a:r>
            <a:r>
              <a:rPr lang="it-IT" b="1" i="1" dirty="0">
                <a:latin typeface="+mn-lt"/>
              </a:rPr>
              <a:t>J</a:t>
            </a:r>
            <a:r>
              <a:rPr lang="it-IT" b="1" dirty="0">
                <a:latin typeface="+mn-lt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458" y="2005013"/>
            <a:ext cx="9048542" cy="4351338"/>
          </a:xfrm>
        </p:spPr>
        <p:txBody>
          <a:bodyPr>
            <a:normAutofit/>
          </a:bodyPr>
          <a:lstStyle/>
          <a:p>
            <a:r>
              <a:rPr lang="it-IT" dirty="0"/>
              <a:t>Il valore della costante di accoppiamento diminuisce all’aumentare del numero di legami che separano i due nuclei in accoppiamento.</a:t>
            </a:r>
          </a:p>
          <a:p>
            <a:r>
              <a:rPr lang="it-IT" b="1" dirty="0">
                <a:solidFill>
                  <a:srgbClr val="FF0000"/>
                </a:solidFill>
              </a:rPr>
              <a:t>In genere non si osservano accoppiamenti tra nuclei separati da più di tre legami</a:t>
            </a:r>
            <a:r>
              <a:rPr lang="it-IT" dirty="0"/>
              <a:t>. In genere si osservano </a:t>
            </a:r>
            <a:r>
              <a:rPr lang="it-IT" baseline="30000" dirty="0"/>
              <a:t>2</a:t>
            </a:r>
            <a:r>
              <a:rPr lang="it-IT" i="1" dirty="0"/>
              <a:t>J</a:t>
            </a:r>
            <a:r>
              <a:rPr lang="it-IT" dirty="0"/>
              <a:t> e </a:t>
            </a:r>
            <a:r>
              <a:rPr lang="it-IT" baseline="30000" dirty="0"/>
              <a:t>3</a:t>
            </a:r>
            <a:r>
              <a:rPr lang="it-IT" i="1" dirty="0"/>
              <a:t>J. </a:t>
            </a:r>
            <a:endParaRPr lang="it-IT" dirty="0"/>
          </a:p>
          <a:p>
            <a:r>
              <a:rPr lang="it-IT" dirty="0"/>
              <a:t>Tuttavia in particolari sistemi si possono osservare </a:t>
            </a:r>
            <a:r>
              <a:rPr lang="it-IT" baseline="30000" dirty="0"/>
              <a:t>4</a:t>
            </a:r>
            <a:r>
              <a:rPr lang="it-IT" i="1" dirty="0"/>
              <a:t>J</a:t>
            </a:r>
            <a:r>
              <a:rPr lang="it-IT" dirty="0"/>
              <a:t> e </a:t>
            </a:r>
            <a:r>
              <a:rPr lang="it-IT" baseline="30000" dirty="0"/>
              <a:t>5</a:t>
            </a:r>
            <a:r>
              <a:rPr lang="it-IT" i="1" dirty="0"/>
              <a:t>J </a:t>
            </a:r>
            <a:r>
              <a:rPr lang="it-IT" dirty="0"/>
              <a:t>chiamate </a:t>
            </a:r>
            <a:r>
              <a:rPr lang="it-IT" i="1" dirty="0"/>
              <a:t> </a:t>
            </a:r>
            <a:r>
              <a:rPr lang="it-IT" dirty="0"/>
              <a:t>costanti di «long </a:t>
            </a:r>
            <a:r>
              <a:rPr lang="it-IT" dirty="0" err="1"/>
              <a:t>range</a:t>
            </a:r>
            <a:r>
              <a:rPr lang="it-IT" dirty="0"/>
              <a:t>» </a:t>
            </a:r>
          </a:p>
          <a:p>
            <a:r>
              <a:rPr lang="it-IT" i="1" dirty="0"/>
              <a:t> </a:t>
            </a:r>
            <a:r>
              <a:rPr lang="en-US" b="1" dirty="0">
                <a:solidFill>
                  <a:srgbClr val="FF000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</a:rPr>
              <a:t>costanti di accoppiamento non dipendono da B</a:t>
            </a:r>
            <a:r>
              <a:rPr lang="it-IT" b="1" baseline="-25000" dirty="0">
                <a:solidFill>
                  <a:srgbClr val="FF0000"/>
                </a:solidFill>
              </a:rPr>
              <a:t>0</a:t>
            </a:r>
            <a:r>
              <a:rPr lang="it-IT" b="1" dirty="0">
                <a:solidFill>
                  <a:srgbClr val="FF0000"/>
                </a:solidFill>
              </a:rPr>
              <a:t>! </a:t>
            </a:r>
          </a:p>
          <a:p>
            <a:endParaRPr lang="it-IT" i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728A6-1B63-B755-5F7D-CD5F336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97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3807B-70C2-CBFE-AA10-84AA10348EA7}"/>
              </a:ext>
            </a:extLst>
          </p:cNvPr>
          <p:cNvSpPr txBox="1">
            <a:spLocks/>
          </p:cNvSpPr>
          <p:nvPr/>
        </p:nvSpPr>
        <p:spPr>
          <a:xfrm>
            <a:off x="275136" y="71986"/>
            <a:ext cx="831505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latin typeface="+mn-lt"/>
              </a:rPr>
              <a:t>Comuni costanti di accoppiamento </a:t>
            </a:r>
            <a:r>
              <a:rPr lang="it-IT" sz="3600" b="1" baseline="30000">
                <a:latin typeface="+mn-lt"/>
              </a:rPr>
              <a:t>2</a:t>
            </a:r>
            <a:r>
              <a:rPr lang="it-IT" sz="3600" b="1" i="1">
                <a:latin typeface="+mn-lt"/>
              </a:rPr>
              <a:t>J</a:t>
            </a:r>
            <a:r>
              <a:rPr lang="it-IT" sz="3600" b="1">
                <a:latin typeface="+mn-lt"/>
              </a:rPr>
              <a:t> e </a:t>
            </a:r>
            <a:r>
              <a:rPr lang="it-IT" sz="3600" b="1" baseline="30000">
                <a:latin typeface="+mn-lt"/>
              </a:rPr>
              <a:t>3</a:t>
            </a:r>
            <a:r>
              <a:rPr lang="it-IT" sz="3600" b="1" i="1">
                <a:latin typeface="+mn-lt"/>
              </a:rPr>
              <a:t>J</a:t>
            </a:r>
            <a:endParaRPr lang="it-IT" sz="3600" b="1" i="1" dirty="0">
              <a:latin typeface="+mn-lt"/>
            </a:endParaRP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29FC0C29-5016-3B17-4679-5F17B8599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85" b="35413"/>
          <a:stretch/>
        </p:blipFill>
        <p:spPr>
          <a:xfrm>
            <a:off x="385258" y="1127433"/>
            <a:ext cx="4008664" cy="919455"/>
          </a:xfrm>
          <a:prstGeom prst="rect">
            <a:avLst/>
          </a:prstGeo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9FDC73F2-8333-D168-0F87-DE58CD090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87"/>
          <a:stretch/>
        </p:blipFill>
        <p:spPr>
          <a:xfrm>
            <a:off x="710530" y="4772567"/>
            <a:ext cx="4049486" cy="1478610"/>
          </a:xfrm>
          <a:prstGeom prst="rect">
            <a:avLst/>
          </a:prstGeom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109DA33C-5CDB-FA25-545E-EE9C50529465}"/>
              </a:ext>
            </a:extLst>
          </p:cNvPr>
          <p:cNvSpPr txBox="1"/>
          <p:nvPr/>
        </p:nvSpPr>
        <p:spPr>
          <a:xfrm>
            <a:off x="882063" y="6304002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4</a:t>
            </a:r>
            <a:r>
              <a:rPr lang="it-IT" i="1" dirty="0"/>
              <a:t>J</a:t>
            </a:r>
            <a:r>
              <a:rPr lang="it-IT" dirty="0"/>
              <a:t> sono dette costanti di long range </a:t>
            </a: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DA2D9252-8366-0F42-32B9-300D4983D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52"/>
          <a:stretch/>
        </p:blipFill>
        <p:spPr>
          <a:xfrm>
            <a:off x="417002" y="2046888"/>
            <a:ext cx="4008664" cy="2133456"/>
          </a:xfrm>
          <a:prstGeom prst="rect">
            <a:avLst/>
          </a:prstGeom>
        </p:spPr>
      </p:pic>
      <p:sp>
        <p:nvSpPr>
          <p:cNvPr id="8" name="Rettangolo 10">
            <a:extLst>
              <a:ext uri="{FF2B5EF4-FFF2-40B4-BE49-F238E27FC236}">
                <a16:creationId xmlns:a16="http://schemas.microsoft.com/office/drawing/2014/main" id="{5B94DBE5-71E6-04B2-D6C2-AD8A059E8CD1}"/>
              </a:ext>
            </a:extLst>
          </p:cNvPr>
          <p:cNvSpPr/>
          <p:nvPr/>
        </p:nvSpPr>
        <p:spPr>
          <a:xfrm>
            <a:off x="4572000" y="2095552"/>
            <a:ext cx="4352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La costante di accoppiamento  è indicata con il simbolo </a:t>
            </a:r>
            <a:r>
              <a:rPr lang="it-IT" sz="2400" b="1" i="1" dirty="0">
                <a:solidFill>
                  <a:srgbClr val="FF0000"/>
                </a:solidFill>
              </a:rPr>
              <a:t>J</a:t>
            </a:r>
            <a:r>
              <a:rPr lang="it-IT" sz="2400" b="1" dirty="0">
                <a:solidFill>
                  <a:srgbClr val="FF0000"/>
                </a:solidFill>
              </a:rPr>
              <a:t> ed è misurata in Hz</a:t>
            </a:r>
            <a:r>
              <a:rPr lang="it-IT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convenzione in apice davanti alla </a:t>
            </a:r>
            <a:r>
              <a:rPr lang="it-IT" sz="2400" i="1" dirty="0"/>
              <a:t>J</a:t>
            </a:r>
            <a:r>
              <a:rPr lang="it-IT" sz="2400" dirty="0"/>
              <a:t> è indicato il numero di legami che ci sono tra i due nuclei che accoppiano e in pedice dopo la </a:t>
            </a:r>
            <a:r>
              <a:rPr lang="it-IT" sz="2400" i="1" dirty="0"/>
              <a:t>J </a:t>
            </a:r>
            <a:r>
              <a:rPr lang="it-IT" sz="2400" dirty="0"/>
              <a:t>i simboli dei due nuclei che accoppiano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038A8-838F-30E4-3D12-02B6AC07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86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418" y="-140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+mn-lt"/>
              </a:rPr>
              <a:t>Accoppiamento vicinale </a:t>
            </a:r>
            <a:r>
              <a:rPr lang="it-IT" sz="3200" b="1" baseline="30000" dirty="0">
                <a:latin typeface="+mn-lt"/>
              </a:rPr>
              <a:t>3</a:t>
            </a:r>
            <a:r>
              <a:rPr lang="it-IT" sz="3200" b="1" i="1" dirty="0">
                <a:latin typeface="+mn-lt"/>
              </a:rPr>
              <a:t>J</a:t>
            </a:r>
            <a:br>
              <a:rPr lang="it-IT" sz="3200" b="1" dirty="0">
                <a:latin typeface="+mn-lt"/>
              </a:rPr>
            </a:br>
            <a:r>
              <a:rPr lang="it-IT" sz="3200" b="1" dirty="0">
                <a:latin typeface="+mn-lt"/>
              </a:rPr>
              <a:t>Equazione di </a:t>
            </a:r>
            <a:r>
              <a:rPr lang="it-IT" sz="3200" b="1" dirty="0" err="1">
                <a:latin typeface="+mn-lt"/>
              </a:rPr>
              <a:t>Karplus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4980" y="4788597"/>
            <a:ext cx="8465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E’ l’accoppiamento tra protoni situati su atomi di carbonio adiacenti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La </a:t>
            </a:r>
            <a:r>
              <a:rPr lang="it-IT" sz="2000" baseline="30000" dirty="0"/>
              <a:t>3</a:t>
            </a:r>
            <a:r>
              <a:rPr lang="it-IT" sz="2000" i="1" dirty="0"/>
              <a:t>J</a:t>
            </a:r>
            <a:r>
              <a:rPr lang="it-IT" sz="2000" dirty="0"/>
              <a:t> dipende principalmente dall’angolo diedro </a:t>
            </a:r>
            <a:r>
              <a:rPr lang="it-IT" sz="2000" dirty="0">
                <a:latin typeface="Symbol" panose="05050102010706020507" pitchFamily="18" charset="2"/>
              </a:rPr>
              <a:t>F</a:t>
            </a:r>
            <a:r>
              <a:rPr lang="it-IT" sz="2000" dirty="0"/>
              <a:t> tra i legami C-H e C-H’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L'intensità di questi accoppiamenti diminuisce quando l'angolo torsionale è vicino a 90° mentre aumenta quando si avvicina a 0 e 180°</a:t>
            </a: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40" y="1185213"/>
            <a:ext cx="4739210" cy="33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527" y="2028562"/>
            <a:ext cx="752469" cy="10765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EB43F0-D583-4404-B446-6FCC33D50802}"/>
              </a:ext>
            </a:extLst>
          </p:cNvPr>
          <p:cNvSpPr txBox="1"/>
          <p:nvPr/>
        </p:nvSpPr>
        <p:spPr>
          <a:xfrm>
            <a:off x="6908956" y="3244334"/>
            <a:ext cx="15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Angolo</a:t>
            </a:r>
            <a:r>
              <a:rPr lang="en-US" dirty="0"/>
              <a:t> </a:t>
            </a:r>
            <a:r>
              <a:rPr lang="en-US" dirty="0" err="1"/>
              <a:t>diedro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CAC9-CEE0-E25B-F798-C41BB25C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67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88B4AFC-32B4-4817-97CA-B5E1D31247D7}"/>
              </a:ext>
            </a:extLst>
          </p:cNvPr>
          <p:cNvSpPr/>
          <p:nvPr/>
        </p:nvSpPr>
        <p:spPr>
          <a:xfrm>
            <a:off x="214313" y="2109075"/>
            <a:ext cx="89296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it-IT" sz="3600" b="1" dirty="0" err="1"/>
              <a:t>Sistemi</a:t>
            </a:r>
            <a:r>
              <a:rPr lang="en-GB" altLang="it-IT" sz="3600" b="1" dirty="0"/>
              <a:t> di spin</a:t>
            </a:r>
          </a:p>
          <a:p>
            <a:endParaRPr lang="en-GB" altLang="it-IT" sz="3600" b="1" dirty="0"/>
          </a:p>
          <a:p>
            <a:pPr algn="ctr"/>
            <a:r>
              <a:rPr lang="it-IT" sz="2800" b="1" dirty="0"/>
              <a:t>Insiemi di nuclei accoppiati scalarmente tra loro in una</a:t>
            </a:r>
          </a:p>
          <a:p>
            <a:pPr algn="ctr"/>
            <a:r>
              <a:rPr lang="it-IT" altLang="it-IT" sz="2800" b="1" dirty="0"/>
              <a:t>molecola organica</a:t>
            </a:r>
            <a:r>
              <a:rPr lang="en-GB" altLang="it-IT" sz="2800" b="1" dirty="0"/>
              <a:t> </a:t>
            </a:r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BE543-ADDF-33E6-C663-501CAF9A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A43C-2500-4DAD-A0ED-AF4F46F695E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588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2695</Words>
  <Application>Microsoft Office PowerPoint</Application>
  <PresentationFormat>On-screen Show (4:3)</PresentationFormat>
  <Paragraphs>449</Paragraphs>
  <Slides>40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Arial Rounded MT Bold</vt:lpstr>
      <vt:lpstr>Calibri</vt:lpstr>
      <vt:lpstr>Calibri Light</vt:lpstr>
      <vt:lpstr>Symbol</vt:lpstr>
      <vt:lpstr>Wingdings</vt:lpstr>
      <vt:lpstr>Tema di Office</vt:lpstr>
      <vt:lpstr>CS ChemDraw Drawing</vt:lpstr>
      <vt:lpstr>PowerPoint Presentation</vt:lpstr>
      <vt:lpstr>Accoppiamento spin-spin</vt:lpstr>
      <vt:lpstr>Accoppiamento spin-spin</vt:lpstr>
      <vt:lpstr>PowerPoint Presentation</vt:lpstr>
      <vt:lpstr>PowerPoint Presentation</vt:lpstr>
      <vt:lpstr>Costanti di accoppiamento J </vt:lpstr>
      <vt:lpstr>PowerPoint Presentation</vt:lpstr>
      <vt:lpstr>Accoppiamento vicinale 3J Equazione di Karplus</vt:lpstr>
      <vt:lpstr>PowerPoint Presentation</vt:lpstr>
      <vt:lpstr>Sistemi di spin</vt:lpstr>
      <vt:lpstr>PowerPoint Presentation</vt:lpstr>
      <vt:lpstr>PowerPoint Presentation</vt:lpstr>
      <vt:lpstr>Spettro 1H del cicloesano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Regola di molteplicità n + 1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Intensità relative per semplici multipletti (n + 1)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Accoppiamenti di idrogeni legati ad eteroatomi (OH,NH, SH)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Fulvia</dc:creator>
  <cp:lastModifiedBy>FILIPPINI GIACOMO</cp:lastModifiedBy>
  <cp:revision>60</cp:revision>
  <dcterms:created xsi:type="dcterms:W3CDTF">2023-11-26T22:36:04Z</dcterms:created>
  <dcterms:modified xsi:type="dcterms:W3CDTF">2025-12-07T10:06:00Z</dcterms:modified>
</cp:coreProperties>
</file>