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311" r:id="rId3"/>
    <p:sldId id="312" r:id="rId4"/>
    <p:sldId id="313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4" r:id="rId20"/>
    <p:sldId id="335" r:id="rId21"/>
    <p:sldId id="330" r:id="rId22"/>
    <p:sldId id="331" r:id="rId23"/>
    <p:sldId id="336" r:id="rId24"/>
    <p:sldId id="332" r:id="rId25"/>
    <p:sldId id="333" r:id="rId26"/>
    <p:sldId id="337" r:id="rId2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A91B037-0F43-4C67-9278-6AECFEA4055B}">
          <p14:sldIdLst>
            <p14:sldId id="257"/>
            <p14:sldId id="311"/>
            <p14:sldId id="312"/>
            <p14:sldId id="313"/>
            <p14:sldId id="315"/>
            <p14:sldId id="316"/>
            <p14:sldId id="317"/>
            <p14:sldId id="318"/>
            <p14:sldId id="319"/>
            <p14:sldId id="320"/>
            <p14:sldId id="321"/>
            <p14:sldId id="323"/>
            <p14:sldId id="324"/>
            <p14:sldId id="325"/>
            <p14:sldId id="326"/>
            <p14:sldId id="327"/>
            <p14:sldId id="328"/>
            <p14:sldId id="329"/>
            <p14:sldId id="334"/>
            <p14:sldId id="335"/>
            <p14:sldId id="330"/>
            <p14:sldId id="331"/>
            <p14:sldId id="336"/>
            <p14:sldId id="332"/>
            <p14:sldId id="333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pos="3408" userDrawn="1">
          <p15:clr>
            <a:srgbClr val="A4A3A4"/>
          </p15:clr>
        </p15:guide>
        <p15:guide id="2" orient="horz" pos="2784" userDrawn="1">
          <p15:clr>
            <a:srgbClr val="A4A3A4"/>
          </p15:clr>
        </p15:guide>
        <p15:guide id="3" orient="horz" pos="480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  <p15:guide id="5" orient="horz" pos="1200" userDrawn="1">
          <p15:clr>
            <a:srgbClr val="A4A3A4"/>
          </p15:clr>
        </p15:guide>
        <p15:guide id="6" orient="horz" pos="16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1A23"/>
    <a:srgbClr val="FFB600"/>
    <a:srgbClr val="E2DFCA"/>
    <a:srgbClr val="625D9C"/>
    <a:srgbClr val="F4F2EC"/>
    <a:srgbClr val="000000"/>
    <a:srgbClr val="7564A0"/>
    <a:srgbClr val="373A36"/>
    <a:srgbClr val="9F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3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1112" y="60"/>
      </p:cViewPr>
      <p:guideLst>
        <p:guide pos="3408"/>
        <p:guide orient="horz" pos="2784"/>
        <p:guide orient="horz" pos="480"/>
        <p:guide orient="horz" pos="1968"/>
        <p:guide orient="horz" pos="1200"/>
        <p:guide orient="horz" pos="1688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78C2E7A-9A5A-4EB7-8387-5CFF5420351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31115" y="325762"/>
            <a:ext cx="970000" cy="957597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F74988-E9D2-5740-8FA8-2BC094BC6E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807" y="410738"/>
            <a:ext cx="3832696" cy="2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F679E89-FC11-4704-8CC8-E8B1BE4095E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31115" y="325762"/>
            <a:ext cx="970000" cy="95759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8F74988-E9D2-5740-8FA8-2BC094BC6E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807" y="410738"/>
            <a:ext cx="3832696" cy="20276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42FAE-26E3-4DE5-BC8F-C630755CABB5}"/>
              </a:ext>
            </a:extLst>
          </p:cNvPr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05BDC1-9FD2-487F-96D3-99A60DFF2DF9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6C85AF-40BF-481F-B230-2EC2FE116ADE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C82988-802C-4FB8-98AD-D2FC0A223CD6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748757-6631-4B8F-B2B2-0A5D2A24C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B33C924-3FD6-46F3-8F4D-D9334766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AFDF1C8C-EF32-4F80-8B3B-9EDA8D98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88D52AD4-24DE-462D-AACA-5C2FA46AA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86DC85-02AF-42BC-85AD-A7AA80CB2076}"/>
              </a:ext>
            </a:extLst>
          </p:cNvPr>
          <p:cNvCxnSpPr>
            <a:cxnSpLocks/>
          </p:cNvCxnSpPr>
          <p:nvPr userDrawn="1"/>
        </p:nvCxnSpPr>
        <p:spPr>
          <a:xfrm>
            <a:off x="714711" y="4913464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697526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7" y="1280160"/>
            <a:ext cx="6975265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Education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4365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Education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2119" y="1280160"/>
            <a:ext cx="41148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410611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Education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844175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Education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4433570"/>
            <a:ext cx="41148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72119" y="4433570"/>
            <a:ext cx="41148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822960" y="3355848"/>
            <a:ext cx="6858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Education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951" y="2163986"/>
            <a:ext cx="1069848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8" y="1419046"/>
            <a:ext cx="37935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86A72B-8D9B-6A49-87EA-947CDF3EF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01" y="283845"/>
            <a:ext cx="999514" cy="999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F74988-E9D2-5740-8FA8-2BC094BC6E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807" y="410738"/>
            <a:ext cx="3832696" cy="2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206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Education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85344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86A72B-8D9B-6A49-87EA-947CDF3EF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01" y="283845"/>
            <a:ext cx="999514" cy="99951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72185" y="274321"/>
            <a:ext cx="74302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74321"/>
            <a:ext cx="6858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280160"/>
            <a:ext cx="6858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3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5" r:id="rId3"/>
    <p:sldLayoutId id="2147483666" r:id="rId4"/>
    <p:sldLayoutId id="2147483671" r:id="rId5"/>
    <p:sldLayoutId id="2147483669" r:id="rId6"/>
    <p:sldLayoutId id="2147483676" r:id="rId7"/>
    <p:sldLayoutId id="214748367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857388" cy="1289304"/>
          </a:xfrm>
        </p:spPr>
        <p:txBody>
          <a:bodyPr/>
          <a:lstStyle/>
          <a:p>
            <a:r>
              <a:rPr lang="en-US" dirty="0">
                <a:solidFill>
                  <a:srgbClr val="FFB600"/>
                </a:solidFill>
              </a:rPr>
              <a:t>Chapter 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792" y="4009644"/>
            <a:ext cx="2788920" cy="457200"/>
          </a:xfrm>
        </p:spPr>
        <p:txBody>
          <a:bodyPr/>
          <a:lstStyle/>
          <a:p>
            <a:r>
              <a:rPr lang="en-US" dirty="0"/>
              <a:t>The Eurozone in crisis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Economics of European Integration, Sixth Edition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5E490-C3A2-48EE-A829-D701E4D31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6" y="907862"/>
            <a:ext cx="3886200" cy="50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4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470418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1097281"/>
            <a:ext cx="8429031" cy="4890769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Bailout of Greece in May 2010 was motivated as a way to avoid highly dangerous contagious effects but this goal proved elusive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Ireland received a loan in November 2010;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Portugal followed suit with a loan in May 2011.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Contagion within the Eurozone is highly troubling since public indebtedness is not enough to explain why these countries, and not others, have faced the wrath of the financial markets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Possible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additional explanations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indebtedness</a:t>
            </a:r>
            <a:r>
              <a:rPr lang="en-US" dirty="0">
                <a:latin typeface="Cambria" panose="02040503050406030204" pitchFamily="18" charset="0"/>
              </a:rPr>
              <a:t>;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no lender of last resort</a:t>
            </a:r>
            <a:r>
              <a:rPr lang="en-US" dirty="0">
                <a:latin typeface="Cambria" panose="02040503050406030204" pitchFamily="18" charset="0"/>
              </a:rPr>
              <a:t>;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competiveness</a:t>
            </a:r>
            <a:r>
              <a:rPr lang="en-US" dirty="0">
                <a:latin typeface="Cambria" panose="02040503050406030204" pitchFamily="18" charset="0"/>
              </a:rPr>
              <a:t> issue;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policy mistakes.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470418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0007C-DB85-4A3A-8375-44D63052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03" y="757785"/>
            <a:ext cx="5841593" cy="56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631445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C5598-E72A-4913-AF50-803EF520A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28" y="810536"/>
            <a:ext cx="7631445" cy="52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571060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E44245-4ED5-4D48-881F-CDBC32FA6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70" y="890356"/>
            <a:ext cx="8595059" cy="54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Policy mistakes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821635"/>
            <a:ext cx="8455915" cy="5168066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Step increases in interest spreads (below) are due to policy decisions that markets perceived as ‘too little, too late’ (e.g., EFSF).</a:t>
            </a:r>
          </a:p>
          <a:p>
            <a:pPr>
              <a:spcBef>
                <a:spcPts val="800"/>
              </a:spcBef>
            </a:pP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4B03DC-E3FB-4B5A-95D1-BF6D81E96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70" y="1603492"/>
            <a:ext cx="7441660" cy="46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Policy responses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848139"/>
            <a:ext cx="8489633" cy="5014359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Fiscal policy strategy: fiscal austerity as a mean to return to economic growth.</a:t>
            </a:r>
          </a:p>
          <a:p>
            <a:pPr>
              <a:spcBef>
                <a:spcPts val="800"/>
              </a:spcBef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264DC2-3A59-40CD-B9C8-E67453BC1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46" y="1763598"/>
            <a:ext cx="8026508" cy="43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Policy responses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043" y="856246"/>
            <a:ext cx="6975837" cy="4890769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Fiscal policy was much less expansionary in the Eurozone.</a:t>
            </a:r>
          </a:p>
          <a:p>
            <a:pPr>
              <a:spcBef>
                <a:spcPts val="800"/>
              </a:spcBef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0E3EBC-1686-43AB-9259-D9E8DC2FD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94" y="1348980"/>
            <a:ext cx="8747412" cy="46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Policy responses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1280160"/>
            <a:ext cx="8429031" cy="470789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‘Bailout Institutions’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Creation of the European Financial Stability Fund (EFSF) for availability of financial resources in case of contagion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Replacement with the European Stability Fund (ESM) in 2012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based in Luxembourg;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lending capacity of 500 billion Euro;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capital can be increased up to 700 billion Euro.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ESM is allowed to lend money for bank rescues under a lighter programme called Precautionary Financial Assistance</a:t>
            </a:r>
            <a:r>
              <a:rPr lang="en-US" dirty="0">
                <a:latin typeface="Cambria" panose="02040503050406030204" pitchFamily="18" charset="0"/>
              </a:rPr>
              <a:t>.</a:t>
            </a: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Policy responses: monetary policy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B33927-A6E9-4057-A758-BB2DFC10E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5" y="834697"/>
            <a:ext cx="8677072" cy="51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Policy responses: monetary policy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62309" y="1284184"/>
            <a:ext cx="8453816" cy="4331970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Like the Federal Reserve and the Bank of England, the Eurosystem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reduced its interest rate to zero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Critics have accused the Eurosystem of being ‘behind the curve’,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reacting slowly to the turn of events rather than being proactive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Within a few weeks,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the size of ECB  balance sheet</a:t>
            </a:r>
            <a:r>
              <a:rPr lang="en-US" dirty="0">
                <a:latin typeface="Cambria" panose="02040503050406030204" pitchFamily="18" charset="0"/>
              </a:rPr>
              <a:t>–which measures the total amount of its loans–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increased by an unprecedented 40%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With Quantitative Easing (QE), the ECB was also slower to react</a:t>
            </a:r>
            <a:r>
              <a:rPr lang="en-US" dirty="0">
                <a:latin typeface="Cambria" panose="02040503050406030204" pitchFamily="18" charset="0"/>
              </a:rPr>
              <a:t>: it first allowed its loans to banks to decline.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Then, two years after its counterparts, it also adopted QE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The ECB was very concerned to give the impression that its independence was being eroded.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3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one: the global financial crisis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3683" y="1280160"/>
            <a:ext cx="8378837" cy="470789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Following Great Depression,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strict regulation </a:t>
            </a:r>
            <a:r>
              <a:rPr lang="en-US" dirty="0">
                <a:latin typeface="Cambria" panose="02040503050406030204" pitchFamily="18" charset="0"/>
              </a:rPr>
              <a:t>was designed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to limit risk-taking</a:t>
            </a:r>
            <a:r>
              <a:rPr lang="en-US" dirty="0">
                <a:latin typeface="Cambria" panose="02040503050406030204" pitchFamily="18" charset="0"/>
              </a:rPr>
              <a:t> by banks and financial institutions. 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The deregulation phase started in the 1980s, followed by a rapid expansion of financial sectors in the USA and </a:t>
            </a:r>
            <a:r>
              <a:rPr lang="en-US" dirty="0" smtClean="0">
                <a:latin typeface="Cambria" panose="02040503050406030204" pitchFamily="18" charset="0"/>
              </a:rPr>
              <a:t>Europe.</a:t>
            </a:r>
            <a:endParaRPr lang="en-US" dirty="0">
              <a:latin typeface="Cambria" panose="02040503050406030204" pitchFamily="18" charset="0"/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B</a:t>
            </a:r>
            <a:r>
              <a:rPr lang="en-US" dirty="0" smtClean="0">
                <a:latin typeface="Cambria" panose="02040503050406030204" pitchFamily="18" charset="0"/>
              </a:rPr>
              <a:t>anks </a:t>
            </a:r>
            <a:r>
              <a:rPr lang="en-US" dirty="0">
                <a:latin typeface="Cambria" panose="02040503050406030204" pitchFamily="18" charset="0"/>
              </a:rPr>
              <a:t>became active investors: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maturity mismatch</a:t>
            </a:r>
            <a:r>
              <a:rPr lang="en-US" dirty="0">
                <a:latin typeface="Cambria" panose="02040503050406030204" pitchFamily="18" charset="0"/>
              </a:rPr>
              <a:t>;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currency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mismatch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Banks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took major risks</a:t>
            </a:r>
            <a:r>
              <a:rPr lang="en-US" dirty="0">
                <a:latin typeface="Cambria" panose="02040503050406030204" pitchFamily="18" charset="0"/>
              </a:rPr>
              <a:t>, implicitly borne by their </a:t>
            </a:r>
            <a:r>
              <a:rPr lang="en-US" dirty="0" smtClean="0">
                <a:latin typeface="Cambria" panose="02040503050406030204" pitchFamily="18" charset="0"/>
              </a:rPr>
              <a:t>governments.</a:t>
            </a:r>
            <a:endParaRPr lang="en-US" dirty="0">
              <a:latin typeface="Cambria" panose="02040503050406030204" pitchFamily="18" charset="0"/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ouse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mortgages in the US to risky people</a:t>
            </a:r>
            <a:r>
              <a:rPr lang="en-US" dirty="0">
                <a:latin typeface="Cambria" panose="02040503050406030204" pitchFamily="18" charset="0"/>
              </a:rPr>
              <a:t>: subprime mortgages, which relied on ever increasing house prices. And these loans were sold to banks, which sold them to other banks (i.e.,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securitization</a:t>
            </a:r>
            <a:r>
              <a:rPr lang="en-US" dirty="0">
                <a:latin typeface="Cambria" panose="02040503050406030204" pitchFamily="18" charset="0"/>
              </a:rPr>
              <a:t>).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Policy responses: monetary policy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4" y="1284829"/>
            <a:ext cx="8429031" cy="4331970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In July 2012, its president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Mario Draghi announced that ‘the ECB is ready to do whatever it takes to preserve the euro’</a:t>
            </a:r>
            <a:r>
              <a:rPr lang="en-US" dirty="0">
                <a:latin typeface="Cambria" panose="02040503050406030204" pitchFamily="18" charset="0"/>
              </a:rPr>
              <a:t>.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This announcement was understood as a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promise to buy as many crisis countries’ public bonds as necessary</a:t>
            </a:r>
            <a:r>
              <a:rPr lang="en-US" dirty="0">
                <a:latin typeface="Cambria" panose="02040503050406030204" pitchFamily="18" charset="0"/>
              </a:rPr>
              <a:t>.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In September 2012, this announcement was formalized with the Open Market Transactions (OMT) programme. This was a drastic step because it could be construed as financing deficits.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Even though the ECB did not actually make any purchases under the OMT programme, the spreads still declined quite dramatically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OMT programme was legally challenged to be not ‘</a:t>
            </a:r>
            <a:r>
              <a:rPr lang="de-DE" dirty="0">
                <a:solidFill>
                  <a:srgbClr val="FF0000"/>
                </a:solidFill>
                <a:latin typeface="Cambria" panose="02040503050406030204" pitchFamily="18" charset="0"/>
              </a:rPr>
              <a:t>within the mandate’ of the ECB</a:t>
            </a:r>
            <a:r>
              <a:rPr lang="de-DE" dirty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The European Court of Justice finally ruled in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</a:rPr>
              <a:t>favour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 of the ECB</a:t>
            </a:r>
            <a:r>
              <a:rPr lang="en-US" dirty="0">
                <a:latin typeface="Cambria" panose="02040503050406030204" pitchFamily="18" charset="0"/>
              </a:rPr>
              <a:t>. </a:t>
            </a: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38" y="186622"/>
            <a:ext cx="6975265" cy="822960"/>
          </a:xfrm>
        </p:spPr>
        <p:txBody>
          <a:bodyPr/>
          <a:lstStyle/>
          <a:p>
            <a:r>
              <a:rPr lang="de-DE" dirty="0"/>
              <a:t>The outcome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8234" y="580140"/>
            <a:ext cx="7343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Eurozone differs from comparable countries:</a:t>
            </a:r>
            <a:endParaRPr lang="de-DE" sz="2000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BAC61-8FED-4865-9850-CFBB309A3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20" y="941338"/>
            <a:ext cx="5327428" cy="54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60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outcome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56615" y="828157"/>
            <a:ext cx="4619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Missing the inflation target from below:</a:t>
            </a:r>
            <a:endParaRPr lang="de-DE" sz="2000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E4BA3-035A-46E2-AA00-2A3DE380E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84" y="1228267"/>
            <a:ext cx="7678432" cy="49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Banks and public debt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1280807"/>
            <a:ext cx="8396249" cy="4707890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Multiple equilibria</a:t>
            </a:r>
            <a:r>
              <a:rPr lang="en-US" dirty="0">
                <a:latin typeface="Cambria" panose="02040503050406030204" pitchFamily="18" charset="0"/>
              </a:rPr>
              <a:t> as the most serious threat of crisis.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</a:rPr>
              <a:t>‘</a:t>
            </a:r>
            <a:r>
              <a:rPr lang="de-DE" dirty="0">
                <a:solidFill>
                  <a:srgbClr val="FF0000"/>
                </a:solidFill>
                <a:latin typeface="Cambria" panose="02040503050406030204" pitchFamily="18" charset="0"/>
              </a:rPr>
              <a:t>doom loop</a:t>
            </a:r>
            <a:r>
              <a:rPr lang="en-US" dirty="0">
                <a:latin typeface="Cambria" panose="02040503050406030204" pitchFamily="18" charset="0"/>
              </a:rPr>
              <a:t>’</a:t>
            </a:r>
            <a:endParaRPr lang="de-DE" dirty="0">
              <a:latin typeface="Cambria" panose="02040503050406030204" pitchFamily="18" charset="0"/>
            </a:endParaRPr>
          </a:p>
          <a:p>
            <a:pPr marL="573088" lvl="1" indent="-342900"/>
            <a:r>
              <a:rPr lang="en-US" i="1" dirty="0">
                <a:latin typeface="Cambria" panose="02040503050406030204" pitchFamily="18" charset="0"/>
              </a:rPr>
              <a:t>Banks were ‘encouraged’ to buy public bonds 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</a:rPr>
              <a:t>as a means of upholding their value</a:t>
            </a:r>
            <a:r>
              <a:rPr lang="en-US" i="1" dirty="0">
                <a:latin typeface="Cambria" panose="02040503050406030204" pitchFamily="18" charset="0"/>
              </a:rPr>
              <a:t>.</a:t>
            </a:r>
          </a:p>
          <a:p>
            <a:pPr marL="573088" lvl="1" indent="-342900"/>
            <a:r>
              <a:rPr lang="de-DE" dirty="0">
                <a:latin typeface="Cambria" panose="02040503050406030204" pitchFamily="18" charset="0"/>
              </a:rPr>
              <a:t>As the crisis deepened, </a:t>
            </a:r>
            <a:r>
              <a:rPr lang="de-DE" dirty="0">
                <a:solidFill>
                  <a:srgbClr val="FF0000"/>
                </a:solidFill>
                <a:latin typeface="Cambria" panose="02040503050406030204" pitchFamily="18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he share of public national debt in the portfolios of banks continuously increased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573088" lvl="1" indent="-342900"/>
            <a:r>
              <a:rPr lang="en-US" dirty="0">
                <a:latin typeface="Cambria" panose="02040503050406030204" pitchFamily="18" charset="0"/>
              </a:rPr>
              <a:t>The doom loop thus locked governments and their banks in a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dangerous embrace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803275" lvl="2" indent="-342900"/>
            <a:r>
              <a:rPr lang="en-US" sz="2000" dirty="0">
                <a:latin typeface="Cambria" panose="02040503050406030204" pitchFamily="18" charset="0"/>
              </a:rPr>
              <a:t>Banks depended on forgiving government supervision, but also on their countries’ public debt reputation;</a:t>
            </a:r>
          </a:p>
          <a:p>
            <a:pPr marL="803275" lvl="2" indent="-342900"/>
            <a:r>
              <a:rPr lang="en-US" sz="2000" dirty="0">
                <a:latin typeface="Cambria" panose="02040503050406030204" pitchFamily="18" charset="0"/>
              </a:rPr>
              <a:t>Governments needed banks to support their bonds and were highly motivated to help them.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 from the crisis?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68972" y="775208"/>
            <a:ext cx="7165619" cy="5324432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V</a:t>
            </a:r>
            <a:r>
              <a:rPr lang="en-US" sz="19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ery </a:t>
            </a:r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high debt creates serious difficulties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Limits countercyclical fiscal policy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Possibly challenges </a:t>
            </a:r>
            <a:r>
              <a:rPr lang="en-US" sz="1900" dirty="0">
                <a:latin typeface="Cambria" panose="02040503050406030204" pitchFamily="18" charset="0"/>
              </a:rPr>
              <a:t>monetary policy independence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Possibly limits growth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Eurobonds may have appealing features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Element of </a:t>
            </a:r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solidarity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Single Eurobond market might </a:t>
            </a:r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challenge US Treasury Bonds </a:t>
            </a:r>
            <a:r>
              <a:rPr lang="en-US" sz="1900" dirty="0">
                <a:latin typeface="Cambria" panose="02040503050406030204" pitchFamily="18" charset="0"/>
              </a:rPr>
              <a:t>(as international reserves)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Considered to be </a:t>
            </a:r>
            <a:r>
              <a:rPr lang="en-US" sz="19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safe</a:t>
            </a:r>
            <a:endParaRPr lang="en-US" sz="19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End fragmentation </a:t>
            </a:r>
            <a:r>
              <a:rPr lang="en-US" sz="1900" dirty="0">
                <a:latin typeface="Cambria" panose="02040503050406030204" pitchFamily="18" charset="0"/>
              </a:rPr>
              <a:t>of Eurozone financial market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But, politically unfeasible</a:t>
            </a:r>
            <a:r>
              <a:rPr lang="en-US" sz="1900" dirty="0">
                <a:latin typeface="Cambria" panose="02040503050406030204" pitchFamily="18" charset="0"/>
              </a:rPr>
              <a:t> </a:t>
            </a:r>
            <a:r>
              <a:rPr lang="en-US" sz="1900" dirty="0" smtClean="0">
                <a:latin typeface="Cambria" panose="02040503050406030204" pitchFamily="18" charset="0"/>
              </a:rPr>
              <a:t>(</a:t>
            </a:r>
            <a:r>
              <a:rPr lang="en-US" sz="1900" b="1" i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What about now?</a:t>
            </a:r>
            <a:r>
              <a:rPr lang="en-US" sz="1900" dirty="0" smtClean="0">
                <a:latin typeface="Cambria" panose="02040503050406030204" pitchFamily="18" charset="0"/>
              </a:rPr>
              <a:t>)</a:t>
            </a:r>
            <a:endParaRPr lang="en-US" sz="1900" dirty="0">
              <a:latin typeface="Cambria" panose="02040503050406030204" pitchFamily="18" charset="0"/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Debate on debt restructuring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Bank fragility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Governance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sz="1900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7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Survival of the euro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4" y="1172182"/>
            <a:ext cx="8654035" cy="4969126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Some observers argue that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the Eurozone is doomed </a:t>
            </a:r>
            <a:r>
              <a:rPr lang="en-US" dirty="0">
                <a:latin typeface="Cambria" panose="02040503050406030204" pitchFamily="18" charset="0"/>
              </a:rPr>
              <a:t>because: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Europe is not an optimum currency area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Lack of fiscal discipline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573088" lvl="1" indent="-342900"/>
            <a:r>
              <a:rPr lang="en-US" dirty="0">
                <a:latin typeface="Cambria" panose="02040503050406030204" pitchFamily="18" charset="0"/>
              </a:rPr>
              <a:t>Countries with high debts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need to grow fast to generate tax revenues</a:t>
            </a:r>
            <a:r>
              <a:rPr lang="en-US" dirty="0">
                <a:latin typeface="Cambria" panose="02040503050406030204" pitchFamily="18" charset="0"/>
              </a:rPr>
              <a:t>. If that is not possible, debt restructuring is unavoidable. </a:t>
            </a:r>
          </a:p>
          <a:p>
            <a:pPr marL="573088" lvl="1" indent="-342900"/>
            <a:r>
              <a:rPr lang="en-US" dirty="0">
                <a:latin typeface="Cambria" panose="02040503050406030204" pitchFamily="18" charset="0"/>
              </a:rPr>
              <a:t>However, defaulting countries typically undergo a sharp exchange rate depreciation, which provides the demand boost that they need to recover and grow. </a:t>
            </a:r>
          </a:p>
          <a:p>
            <a:pPr marL="573088" lvl="1" indent="-342900"/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But there is no room for depreciation in a monetary union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Gap between well-functioning North and badly wounded South plus </a:t>
            </a:r>
            <a:r>
              <a:rPr lang="en-US" i="1" dirty="0">
                <a:latin typeface="Cambria" panose="02040503050406030204" pitchFamily="18" charset="0"/>
              </a:rPr>
              <a:t>solidarity has been </a:t>
            </a:r>
            <a:r>
              <a:rPr lang="en-US" i="1" dirty="0" smtClean="0">
                <a:latin typeface="Cambria" panose="02040503050406030204" pitchFamily="18" charset="0"/>
              </a:rPr>
              <a:t>strained </a:t>
            </a:r>
            <a:r>
              <a:rPr lang="en-US" dirty="0" smtClean="0">
                <a:latin typeface="Cambria" panose="02040503050406030204" pitchFamily="18" charset="0"/>
              </a:rPr>
              <a:t>(</a:t>
            </a:r>
            <a:r>
              <a:rPr lang="en-US" b="1" i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what about now?</a:t>
            </a:r>
            <a:r>
              <a:rPr lang="en-US" dirty="0" smtClean="0">
                <a:latin typeface="Cambria" panose="02040503050406030204" pitchFamily="18" charset="0"/>
              </a:rPr>
              <a:t>), </a:t>
            </a:r>
            <a:r>
              <a:rPr lang="en-US" dirty="0">
                <a:latin typeface="Cambria" panose="02040503050406030204" pitchFamily="18" charset="0"/>
              </a:rPr>
              <a:t>thus undermining one of the OCA criteria.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Many international investors do not believe that the euro can survive </a:t>
            </a:r>
            <a:r>
              <a:rPr lang="en-US" dirty="0">
                <a:latin typeface="Cambria" panose="02040503050406030204" pitchFamily="18" charset="0"/>
              </a:rPr>
              <a:t>(self-fulfilling process).</a:t>
            </a:r>
          </a:p>
          <a:p>
            <a:pPr>
              <a:spcBef>
                <a:spcPts val="800"/>
              </a:spcBef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Survival of the euro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1097281"/>
            <a:ext cx="8471155" cy="5206755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Others argue that the euro will survive</a:t>
            </a:r>
            <a:r>
              <a:rPr lang="en-US" dirty="0">
                <a:latin typeface="Cambria" panose="02040503050406030204" pitchFamily="18" charset="0"/>
              </a:rPr>
              <a:t>: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Breakup would have catastrophic implications</a:t>
            </a:r>
            <a:r>
              <a:rPr lang="en-US" dirty="0">
                <a:latin typeface="Cambria" panose="02040503050406030204" pitchFamily="18" charset="0"/>
              </a:rPr>
              <a:t> and this ties countries together.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A new currency would have to be printed and reintroduced. Unclear how to manage this in short time.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It may well be that some countries will have to default, but that does not require an exit from the Eurozone.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No legal procedure for a country to leave the Eurozone exists.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The crisis has made it clear that the euro architecture needs to be improved, and solutions do exist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The Eurozone may not be an optimum currency area, but neither is it hugely ill-suited to operate with a common currency</a:t>
            </a:r>
            <a:r>
              <a:rPr lang="en-US" dirty="0">
                <a:latin typeface="Cambria" panose="02040503050406030204" pitchFamily="18" charset="0"/>
              </a:rPr>
              <a:t>. The bigger problem has been the mishandling/political mismanagement of the crisis.</a:t>
            </a:r>
          </a:p>
          <a:p>
            <a:pPr>
              <a:spcBef>
                <a:spcPts val="800"/>
              </a:spcBef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3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one: the global financial crisis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6BBFF5-D231-4169-9930-B51E1280A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8" y="779391"/>
            <a:ext cx="8173603" cy="55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one: the global financial crisis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1097281"/>
            <a:ext cx="8474965" cy="4707890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When house prices stopped rising, securities lost their ratings, and many of the world’s largest banks (especially in US, UK, France, Germany) faced heavy losses.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April 2007: New Century Financial Corporation (one of the largest US mortgage lenders) declared bankruptcy.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July 2007: Bank Bears Stearns announced that it would stop </a:t>
            </a:r>
            <a:r>
              <a:rPr lang="en-US" dirty="0" err="1">
                <a:latin typeface="Cambria" panose="02040503050406030204" pitchFamily="18" charset="0"/>
              </a:rPr>
              <a:t>honouring</a:t>
            </a:r>
            <a:r>
              <a:rPr lang="en-US" dirty="0">
                <a:latin typeface="Cambria" panose="02040503050406030204" pitchFamily="18" charset="0"/>
              </a:rPr>
              <a:t> the commitments of one of its SPVs.</a:t>
            </a:r>
          </a:p>
          <a:p>
            <a:pPr marL="361950"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→ </a:t>
            </a:r>
            <a:r>
              <a:rPr lang="en-US" b="1" i="1" dirty="0">
                <a:solidFill>
                  <a:srgbClr val="FF0000"/>
                </a:solidFill>
                <a:latin typeface="Cambria" panose="02040503050406030204" pitchFamily="18" charset="0"/>
              </a:rPr>
              <a:t>Banks grew suspicious of one another and stopped their mutual lending that makes up the interbank market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pPr marL="361950">
              <a:spcBef>
                <a:spcPts val="800"/>
              </a:spcBef>
            </a:pPr>
            <a:r>
              <a:rPr lang="en-US" i="1" dirty="0">
                <a:latin typeface="Cambria" panose="02040503050406030204" pitchFamily="18" charset="0"/>
              </a:rPr>
              <a:t>→ 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</a:rPr>
              <a:t>Central banks provided liquidity directly to their banks.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September 2007 – spring of 2008: Several major banks failed.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15 September 2008: Failure of Lehman Brothers triggered the worst financial crisis since 1929.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one: the global financial crisis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1200647"/>
            <a:ext cx="8158735" cy="470789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Policy makers (governments and central banks)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followed the lessons learned from the Great Depression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rescue large financial institutions</a:t>
            </a:r>
            <a:r>
              <a:rPr lang="en-US" dirty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deep distress in the financial system is soon followed by a profound and long-lasting recession;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central banks must provide liquidity</a:t>
            </a:r>
            <a:r>
              <a:rPr lang="en-US" dirty="0">
                <a:latin typeface="Cambria" panose="02040503050406030204" pitchFamily="18" charset="0"/>
              </a:rPr>
              <a:t> to the financial system and adopt sharply expansionary policies;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governments must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bail out banks</a:t>
            </a:r>
            <a:r>
              <a:rPr lang="en-US" dirty="0">
                <a:latin typeface="Cambria" panose="02040503050406030204" pitchFamily="18" charset="0"/>
              </a:rPr>
              <a:t> and other financial institutions;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governments must use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fiscal policy </a:t>
            </a:r>
            <a:r>
              <a:rPr lang="en-US" dirty="0">
                <a:latin typeface="Cambria" panose="02040503050406030204" pitchFamily="18" charset="0"/>
              </a:rPr>
              <a:t>to prevent a vicious cycle of recession and large budget deficits.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The London G20 Summit in 2009 called upon all governments to urgently adopt expansionary policies.</a:t>
            </a:r>
          </a:p>
          <a:p>
            <a:pPr>
              <a:spcBef>
                <a:spcPts val="800"/>
              </a:spcBef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338147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844362"/>
            <a:ext cx="8379715" cy="4890769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These actions had dramatic impacts on budget deficits (e.g., in 2010, Irish government spent almost 30% of its GDP on bank bailouts).</a:t>
            </a:r>
          </a:p>
          <a:p>
            <a:pPr>
              <a:spcBef>
                <a:spcPts val="800"/>
              </a:spcBef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8D9E40-7CA8-4616-B56D-103C973F2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50" y="1667322"/>
            <a:ext cx="7418699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295015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949484"/>
            <a:ext cx="7964425" cy="85725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The recession has been deep but relatively short-lived.</a:t>
            </a:r>
          </a:p>
          <a:p>
            <a:pPr>
              <a:spcBef>
                <a:spcPts val="800"/>
              </a:spcBef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C1A76A-C4C1-43B9-BA71-F5F7445BE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19" y="1566931"/>
            <a:ext cx="7295015" cy="434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389906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79513" y="685801"/>
            <a:ext cx="8843717" cy="5843014"/>
          </a:xfrm>
        </p:spPr>
        <p:txBody>
          <a:bodyPr/>
          <a:lstStyle/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</a:rPr>
              <a:t>However, negative growth and large budget deficits have led to a fast increase in public debts</a:t>
            </a:r>
            <a:r>
              <a:rPr lang="en-US" sz="1800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</a:rPr>
              <a:t>Greece</a:t>
            </a:r>
            <a:r>
              <a:rPr lang="en-US" sz="1800" dirty="0">
                <a:latin typeface="Cambria" panose="02040503050406030204" pitchFamily="18" charset="0"/>
              </a:rPr>
              <a:t>: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Late 2007: public debt at 105% of GDP / late 2009: at 127%.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Early 2010: Greek government in desperate situation.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May 2010: IMF–EU–ECB (called Troika) rescue operation and creation of European Financial Stability Facility (EFSF).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2011: new package from the Troika (conditional loans).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In 2012, the Troika declared itself disappointed and requested stronger measures in exchange for a new €100 billion loan.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In early 2015, a new government was elected after promising to reject the conditions imposed by the Troika: interest rate on Greek bonds jumped.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i="1" dirty="0">
                <a:latin typeface="Cambria" panose="02040503050406030204" pitchFamily="18" charset="0"/>
              </a:rPr>
              <a:t>In July 2015, new loan of €86 billion and a long (up to 30 years) grace period on its </a:t>
            </a:r>
            <a:r>
              <a:rPr lang="en-US" sz="1800" i="1" dirty="0" smtClean="0">
                <a:latin typeface="Cambria" panose="02040503050406030204" pitchFamily="18" charset="0"/>
              </a:rPr>
              <a:t>debt and the government accepted the conditions it had rejected earlier.</a:t>
            </a:r>
            <a:endParaRPr lang="en-US" sz="1800" i="1" dirty="0">
              <a:latin typeface="Cambria" panose="02040503050406030204" pitchFamily="18" charset="0"/>
            </a:endParaRP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In August 2018, this new programme was completed and both sides declared victory. 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Yet, at 180 per cent of GDP, the debt is now much higher than it was in 2009.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de-DE" sz="1800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364027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91654-F66C-4D2D-A4D3-0B3F6DEBF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2361"/>
            <a:ext cx="9144000" cy="18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A1891DD-A5C0-4630-81B1-08D45A7408CF}" vid="{0290D77E-F08B-4974-ADF7-14D29EE16C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MHE_PPT TEMPLATE_V11.FNL_Compressed_July-5-2018</Template>
  <TotalTime>1877</TotalTime>
  <Words>1999</Words>
  <Application>Microsoft Office PowerPoint</Application>
  <PresentationFormat>Presentazione su schermo (4:3)</PresentationFormat>
  <Paragraphs>179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</vt:lpstr>
      <vt:lpstr>Office Theme</vt:lpstr>
      <vt:lpstr>Chapter 19</vt:lpstr>
      <vt:lpstr>Stage one: the global financial crisis</vt:lpstr>
      <vt:lpstr>Stage one: the global financial crisis</vt:lpstr>
      <vt:lpstr>Stage one: the global financial crisis</vt:lpstr>
      <vt:lpstr>Stage one: the global financial crisis</vt:lpstr>
      <vt:lpstr>Stage two: the public debt crisis in the Eurozone</vt:lpstr>
      <vt:lpstr>Stage two: the public debt crisis in the Eurozone</vt:lpstr>
      <vt:lpstr>Stage two: the public debt crisis in the Eurozone</vt:lpstr>
      <vt:lpstr>Stage two: the public debt crisis in the Eurozone</vt:lpstr>
      <vt:lpstr>Stage two: the public debt crisis in the Eurozone</vt:lpstr>
      <vt:lpstr>Stage two: the public debt crisis in the Eurozone</vt:lpstr>
      <vt:lpstr>Stage two: the public debt crisis in the Eurozone</vt:lpstr>
      <vt:lpstr>Stage two: the public debt crisis in the Eurozone</vt:lpstr>
      <vt:lpstr>Policy mistakes</vt:lpstr>
      <vt:lpstr>Policy responses</vt:lpstr>
      <vt:lpstr>Policy responses</vt:lpstr>
      <vt:lpstr>Policy responses</vt:lpstr>
      <vt:lpstr>Policy responses: monetary policy </vt:lpstr>
      <vt:lpstr>Policy responses: monetary policy </vt:lpstr>
      <vt:lpstr>Policy responses: monetary policy </vt:lpstr>
      <vt:lpstr>The outcome</vt:lpstr>
      <vt:lpstr>The outcome</vt:lpstr>
      <vt:lpstr>Banks and public debt</vt:lpstr>
      <vt:lpstr>What have we learned from the crisis? </vt:lpstr>
      <vt:lpstr>Survival of the euro</vt:lpstr>
      <vt:lpstr>Survival of the euro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Template: User Notes Delete this slide from final presentation.</dc:title>
  <dc:creator>Simmons, Matthew</dc:creator>
  <cp:lastModifiedBy>Marco Giansoldati</cp:lastModifiedBy>
  <cp:revision>81</cp:revision>
  <cp:lastPrinted>2018-06-20T22:52:35Z</cp:lastPrinted>
  <dcterms:created xsi:type="dcterms:W3CDTF">2018-07-12T13:31:51Z</dcterms:created>
  <dcterms:modified xsi:type="dcterms:W3CDTF">2024-12-17T14:46:52Z</dcterms:modified>
</cp:coreProperties>
</file>