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1"/>
  </p:sldMasterIdLst>
  <p:notesMasterIdLst>
    <p:notesMasterId r:id="rId122"/>
  </p:notesMasterIdLst>
  <p:sldIdLst>
    <p:sldId id="256" r:id="rId2"/>
    <p:sldId id="720" r:id="rId3"/>
    <p:sldId id="721" r:id="rId4"/>
    <p:sldId id="722" r:id="rId5"/>
    <p:sldId id="723" r:id="rId6"/>
    <p:sldId id="724" r:id="rId7"/>
    <p:sldId id="725" r:id="rId8"/>
    <p:sldId id="726" r:id="rId9"/>
    <p:sldId id="727" r:id="rId10"/>
    <p:sldId id="685" r:id="rId11"/>
    <p:sldId id="688" r:id="rId12"/>
    <p:sldId id="689" r:id="rId13"/>
    <p:sldId id="692" r:id="rId14"/>
    <p:sldId id="693" r:id="rId15"/>
    <p:sldId id="694" r:id="rId16"/>
    <p:sldId id="695" r:id="rId17"/>
    <p:sldId id="696" r:id="rId18"/>
    <p:sldId id="697" r:id="rId19"/>
    <p:sldId id="698" r:id="rId20"/>
    <p:sldId id="699" r:id="rId21"/>
    <p:sldId id="700" r:id="rId22"/>
    <p:sldId id="701" r:id="rId23"/>
    <p:sldId id="703" r:id="rId24"/>
    <p:sldId id="702" r:id="rId25"/>
    <p:sldId id="704" r:id="rId26"/>
    <p:sldId id="705" r:id="rId27"/>
    <p:sldId id="706" r:id="rId28"/>
    <p:sldId id="707" r:id="rId29"/>
    <p:sldId id="709" r:id="rId30"/>
    <p:sldId id="710" r:id="rId31"/>
    <p:sldId id="711" r:id="rId32"/>
    <p:sldId id="712" r:id="rId33"/>
    <p:sldId id="718" r:id="rId34"/>
    <p:sldId id="671" r:id="rId35"/>
    <p:sldId id="672" r:id="rId36"/>
    <p:sldId id="667" r:id="rId37"/>
    <p:sldId id="668" r:id="rId38"/>
    <p:sldId id="669" r:id="rId39"/>
    <p:sldId id="626" r:id="rId40"/>
    <p:sldId id="628" r:id="rId41"/>
    <p:sldId id="630" r:id="rId42"/>
    <p:sldId id="676" r:id="rId43"/>
    <p:sldId id="677" r:id="rId44"/>
    <p:sldId id="678" r:id="rId45"/>
    <p:sldId id="684" r:id="rId46"/>
    <p:sldId id="648" r:id="rId47"/>
    <p:sldId id="649" r:id="rId48"/>
    <p:sldId id="650" r:id="rId49"/>
    <p:sldId id="651" r:id="rId50"/>
    <p:sldId id="652" r:id="rId51"/>
    <p:sldId id="653" r:id="rId52"/>
    <p:sldId id="654" r:id="rId53"/>
    <p:sldId id="655" r:id="rId54"/>
    <p:sldId id="656" r:id="rId55"/>
    <p:sldId id="657" r:id="rId56"/>
    <p:sldId id="635" r:id="rId57"/>
    <p:sldId id="446" r:id="rId58"/>
    <p:sldId id="352" r:id="rId59"/>
    <p:sldId id="675" r:id="rId60"/>
    <p:sldId id="728" r:id="rId61"/>
    <p:sldId id="729" r:id="rId62"/>
    <p:sldId id="730" r:id="rId63"/>
    <p:sldId id="679" r:id="rId64"/>
    <p:sldId id="680" r:id="rId65"/>
    <p:sldId id="681" r:id="rId66"/>
    <p:sldId id="682" r:id="rId67"/>
    <p:sldId id="683" r:id="rId68"/>
    <p:sldId id="731" r:id="rId69"/>
    <p:sldId id="732" r:id="rId70"/>
    <p:sldId id="686" r:id="rId71"/>
    <p:sldId id="687" r:id="rId72"/>
    <p:sldId id="733" r:id="rId73"/>
    <p:sldId id="734" r:id="rId74"/>
    <p:sldId id="690" r:id="rId75"/>
    <p:sldId id="691" r:id="rId76"/>
    <p:sldId id="735" r:id="rId77"/>
    <p:sldId id="736" r:id="rId78"/>
    <p:sldId id="737" r:id="rId79"/>
    <p:sldId id="738" r:id="rId80"/>
    <p:sldId id="739" r:id="rId81"/>
    <p:sldId id="740" r:id="rId82"/>
    <p:sldId id="741" r:id="rId83"/>
    <p:sldId id="742" r:id="rId84"/>
    <p:sldId id="743" r:id="rId85"/>
    <p:sldId id="744" r:id="rId86"/>
    <p:sldId id="745" r:id="rId87"/>
    <p:sldId id="746" r:id="rId88"/>
    <p:sldId id="747" r:id="rId89"/>
    <p:sldId id="748" r:id="rId90"/>
    <p:sldId id="749" r:id="rId91"/>
    <p:sldId id="750" r:id="rId92"/>
    <p:sldId id="708" r:id="rId93"/>
    <p:sldId id="751" r:id="rId94"/>
    <p:sldId id="752" r:id="rId95"/>
    <p:sldId id="753" r:id="rId96"/>
    <p:sldId id="754" r:id="rId97"/>
    <p:sldId id="713" r:id="rId98"/>
    <p:sldId id="714" r:id="rId99"/>
    <p:sldId id="715" r:id="rId100"/>
    <p:sldId id="716" r:id="rId101"/>
    <p:sldId id="717" r:id="rId102"/>
    <p:sldId id="755" r:id="rId103"/>
    <p:sldId id="719" r:id="rId104"/>
    <p:sldId id="756" r:id="rId105"/>
    <p:sldId id="757" r:id="rId106"/>
    <p:sldId id="758" r:id="rId107"/>
    <p:sldId id="759" r:id="rId108"/>
    <p:sldId id="760" r:id="rId109"/>
    <p:sldId id="761" r:id="rId110"/>
    <p:sldId id="762" r:id="rId111"/>
    <p:sldId id="763" r:id="rId112"/>
    <p:sldId id="764" r:id="rId113"/>
    <p:sldId id="765" r:id="rId114"/>
    <p:sldId id="766" r:id="rId115"/>
    <p:sldId id="767" r:id="rId116"/>
    <p:sldId id="768" r:id="rId117"/>
    <p:sldId id="769" r:id="rId118"/>
    <p:sldId id="770" r:id="rId119"/>
    <p:sldId id="771" r:id="rId120"/>
    <p:sldId id="772"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929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0" autoAdjust="0"/>
    <p:restoredTop sz="94660"/>
  </p:normalViewPr>
  <p:slideViewPr>
    <p:cSldViewPr snapToGrid="0">
      <p:cViewPr>
        <p:scale>
          <a:sx n="20" d="100"/>
          <a:sy n="20" d="100"/>
        </p:scale>
        <p:origin x="798" y="12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23881-F0BA-466D-8FF2-1BC6831AD537}"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04D925-E8EC-4271-BADA-5E674DDC2B64}" type="slidenum">
              <a:rPr lang="en-US" smtClean="0"/>
              <a:t>‹#›</a:t>
            </a:fld>
            <a:endParaRPr lang="en-US"/>
          </a:p>
        </p:txBody>
      </p:sp>
    </p:spTree>
    <p:extLst>
      <p:ext uri="{BB962C8B-B14F-4D97-AF65-F5344CB8AC3E}">
        <p14:creationId xmlns:p14="http://schemas.microsoft.com/office/powerpoint/2010/main" val="1710007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C57062-3537-4728-888C-0B1C8E353B54}" type="slidenum">
              <a:rPr lang="en-US" altLang="en-US"/>
              <a:pPr/>
              <a:t>10</a:t>
            </a:fld>
            <a:endParaRPr lang="en-US" alt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57594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6381D09-C521-4817-9E3E-713DDBB4CCC8}" type="slidenum">
              <a:rPr lang="en-US" altLang="en-US"/>
              <a:pPr eaLnBrk="1" hangingPunct="1"/>
              <a:t>34</a:t>
            </a:fld>
            <a:endParaRPr lang="en-US" altLang="en-US"/>
          </a:p>
        </p:txBody>
      </p:sp>
      <p:sp>
        <p:nvSpPr>
          <p:cNvPr id="65539" name="Rectangle 2"/>
          <p:cNvSpPr>
            <a:spLocks noGrp="1" noRot="1" noChangeAspect="1" noChangeArrowheads="1" noTextEdit="1"/>
          </p:cNvSpPr>
          <p:nvPr>
            <p:ph type="sldImg"/>
          </p:nvPr>
        </p:nvSpPr>
        <p:spPr>
          <a:xfrm>
            <a:off x="409575" y="698500"/>
            <a:ext cx="6192838" cy="3484563"/>
          </a:xfrm>
          <a:ln/>
        </p:spPr>
      </p:sp>
      <p:sp>
        <p:nvSpPr>
          <p:cNvPr id="65540" name="Rectangle 3"/>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lstStyle/>
          <a:p>
            <a:pPr eaLnBrk="1" hangingPunct="1"/>
            <a:endParaRPr lang="en-US" altLang="en-US"/>
          </a:p>
        </p:txBody>
      </p:sp>
    </p:spTree>
    <p:extLst>
      <p:ext uri="{BB962C8B-B14F-4D97-AF65-F5344CB8AC3E}">
        <p14:creationId xmlns:p14="http://schemas.microsoft.com/office/powerpoint/2010/main" val="532094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1431925" y="930275"/>
            <a:ext cx="4144963" cy="3187700"/>
          </a:xfrm>
          <a:prstGeom prst="rect">
            <a:avLst/>
          </a:prstGeom>
          <a:solidFill>
            <a:srgbClr val="FFFFFF"/>
          </a:solidFill>
          <a:ln w="9525">
            <a:solidFill>
              <a:srgbClr val="000000"/>
            </a:solidFill>
            <a:miter lim="800000"/>
            <a:headEnd/>
            <a:tailEnd/>
          </a:ln>
        </p:spPr>
        <p:txBody>
          <a:bodyPr wrap="none" lIns="83617" tIns="41809" rIns="83617" bIns="41809"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7283" name="Text Box 2"/>
          <p:cNvSpPr>
            <a:spLocks noGrp="1" noChangeArrowheads="1"/>
          </p:cNvSpPr>
          <p:nvPr>
            <p:ph type="body"/>
          </p:nvPr>
        </p:nvSpPr>
        <p:spPr>
          <a:xfrm>
            <a:off x="1069975" y="4425950"/>
            <a:ext cx="4875213" cy="3535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p>
            <a:pPr marL="76200" indent="-76200" eaLnBrk="1" hangingPunct="1">
              <a:lnSpc>
                <a:spcPct val="93000"/>
              </a:lnSpc>
              <a:spcBef>
                <a:spcPct val="0"/>
              </a:spcBef>
              <a:buSzPct val="45000"/>
              <a:tabLst>
                <a:tab pos="649288" algn="l"/>
                <a:tab pos="1298575" algn="l"/>
                <a:tab pos="1947863" algn="l"/>
                <a:tab pos="2597150" algn="l"/>
                <a:tab pos="3248025" algn="l"/>
                <a:tab pos="3897313" algn="l"/>
                <a:tab pos="4546600" algn="l"/>
              </a:tabLst>
            </a:pPr>
            <a:r>
              <a:rPr lang="en-GB" altLang="en-US">
                <a:ea typeface="msgothic"/>
                <a:cs typeface="msgothic"/>
              </a:rPr>
              <a:t>Resolvable volumes obtained with current commercial super-resolution microscopes. A schematic 3D representation of focal volumes is shown for the indicated emission maxima. The approximate lateral (x,y) and axial (z) resolution and resolvable volumes are listed. Note that STED/CW-STED and 3D-SIM can reach up to 20 µm into the sample, whereas PALM/STORM is usually confined to the evanescent wave field near the sample bottom. It should be noted that deconvolution approaches can further improve STED resolution. For comparison the “focal volume” for PALM/STORM was estimated based on the localization precision in combination with the z-range of TIRF. These indications do not necessarily constitute actual resolution as many other effects (e.g., fluorophore orientation, local refractive index variations, flatfield quality of the camera, local aberrations, and statistical selection bias) influence image quality and final resolution.</a:t>
            </a:r>
          </a:p>
        </p:txBody>
      </p:sp>
    </p:spTree>
    <p:extLst>
      <p:ext uri="{BB962C8B-B14F-4D97-AF65-F5344CB8AC3E}">
        <p14:creationId xmlns:p14="http://schemas.microsoft.com/office/powerpoint/2010/main" val="3911045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A7ABD-9C7E-768E-E9E4-6510C82362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C88198D-9C10-59A3-5949-CF960F35CB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E3DA69-2CDD-BE1E-29B9-A86582711361}"/>
              </a:ext>
            </a:extLst>
          </p:cNvPr>
          <p:cNvSpPr>
            <a:spLocks noGrp="1"/>
          </p:cNvSpPr>
          <p:nvPr>
            <p:ph type="dt" sz="half" idx="10"/>
          </p:nvPr>
        </p:nvSpPr>
        <p:spPr/>
        <p:txBody>
          <a:bodyPr/>
          <a:lstStyle/>
          <a:p>
            <a:fld id="{48A87A34-81AB-432B-8DAE-1953F412C126}" type="datetimeFigureOut">
              <a:rPr lang="en-US" smtClean="0"/>
              <a:t>10/17/2025</a:t>
            </a:fld>
            <a:endParaRPr lang="en-US" dirty="0"/>
          </a:p>
        </p:txBody>
      </p:sp>
      <p:sp>
        <p:nvSpPr>
          <p:cNvPr id="5" name="Footer Placeholder 4">
            <a:extLst>
              <a:ext uri="{FF2B5EF4-FFF2-40B4-BE49-F238E27FC236}">
                <a16:creationId xmlns:a16="http://schemas.microsoft.com/office/drawing/2014/main" id="{41CAE3C8-A7B9-F707-26BF-A7C4DAB3C4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76E067-8BDD-D6E5-9699-D261C2DCCC3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90774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B7961-C873-7E3B-B610-2FBADB3C85F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D19E1C-1C9A-C4FF-46C9-3A242BB0F9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23A482-A55B-0A9D-363D-C4A3F41C9BBC}"/>
              </a:ext>
            </a:extLst>
          </p:cNvPr>
          <p:cNvSpPr>
            <a:spLocks noGrp="1"/>
          </p:cNvSpPr>
          <p:nvPr>
            <p:ph type="dt" sz="half" idx="10"/>
          </p:nvPr>
        </p:nvSpPr>
        <p:spPr/>
        <p:txBody>
          <a:bodyPr/>
          <a:lstStyle/>
          <a:p>
            <a:fld id="{48A87A34-81AB-432B-8DAE-1953F412C126}" type="datetimeFigureOut">
              <a:rPr lang="en-US" smtClean="0"/>
              <a:t>10/17/2025</a:t>
            </a:fld>
            <a:endParaRPr lang="en-US" dirty="0"/>
          </a:p>
        </p:txBody>
      </p:sp>
      <p:sp>
        <p:nvSpPr>
          <p:cNvPr id="5" name="Footer Placeholder 4">
            <a:extLst>
              <a:ext uri="{FF2B5EF4-FFF2-40B4-BE49-F238E27FC236}">
                <a16:creationId xmlns:a16="http://schemas.microsoft.com/office/drawing/2014/main" id="{81EC0BAF-41F0-1BF9-3AAE-4DF02F2F63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32D543-C156-FBC3-6041-5EEEFAE4925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21651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5F7D8A-DC7E-F5F0-868B-75277AF9D7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FBB9DD-15A3-ADC1-1E10-E56F992B22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D7964F-135B-16CD-379C-5FC74B334833}"/>
              </a:ext>
            </a:extLst>
          </p:cNvPr>
          <p:cNvSpPr>
            <a:spLocks noGrp="1"/>
          </p:cNvSpPr>
          <p:nvPr>
            <p:ph type="dt" sz="half" idx="10"/>
          </p:nvPr>
        </p:nvSpPr>
        <p:spPr/>
        <p:txBody>
          <a:bodyPr/>
          <a:lstStyle/>
          <a:p>
            <a:fld id="{48A87A34-81AB-432B-8DAE-1953F412C126}" type="datetimeFigureOut">
              <a:rPr lang="en-US" smtClean="0"/>
              <a:t>10/17/2025</a:t>
            </a:fld>
            <a:endParaRPr lang="en-US" dirty="0"/>
          </a:p>
        </p:txBody>
      </p:sp>
      <p:sp>
        <p:nvSpPr>
          <p:cNvPr id="5" name="Footer Placeholder 4">
            <a:extLst>
              <a:ext uri="{FF2B5EF4-FFF2-40B4-BE49-F238E27FC236}">
                <a16:creationId xmlns:a16="http://schemas.microsoft.com/office/drawing/2014/main" id="{E03DE7C1-090B-0EB0-7D8E-7AB49A1E4D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3CDB0E-5A14-41F9-83BE-98B2D3FC5A1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0315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A858-026C-421A-1B36-DD8E77D45D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FC3C6B-710C-F446-3F1E-600C04537E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C7685B-F1B5-D4D2-77D1-27725AE4362F}"/>
              </a:ext>
            </a:extLst>
          </p:cNvPr>
          <p:cNvSpPr>
            <a:spLocks noGrp="1"/>
          </p:cNvSpPr>
          <p:nvPr>
            <p:ph type="dt" sz="half" idx="10"/>
          </p:nvPr>
        </p:nvSpPr>
        <p:spPr/>
        <p:txBody>
          <a:bodyPr/>
          <a:lstStyle/>
          <a:p>
            <a:fld id="{48A87A34-81AB-432B-8DAE-1953F412C126}" type="datetimeFigureOut">
              <a:rPr lang="en-US" smtClean="0"/>
              <a:t>10/17/2025</a:t>
            </a:fld>
            <a:endParaRPr lang="en-US" dirty="0"/>
          </a:p>
        </p:txBody>
      </p:sp>
      <p:sp>
        <p:nvSpPr>
          <p:cNvPr id="5" name="Footer Placeholder 4">
            <a:extLst>
              <a:ext uri="{FF2B5EF4-FFF2-40B4-BE49-F238E27FC236}">
                <a16:creationId xmlns:a16="http://schemas.microsoft.com/office/drawing/2014/main" id="{D9D0B4DB-EF11-11DA-92FD-E934C21BCF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CAB76E-6BDB-2394-8460-ADE9B9199B2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12898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BE23-826E-F1EB-5A14-17CAE4109A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AC3F324-86D0-382A-AD8B-61CB8C764C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D077C-101F-0ADA-7689-F535B236E213}"/>
              </a:ext>
            </a:extLst>
          </p:cNvPr>
          <p:cNvSpPr>
            <a:spLocks noGrp="1"/>
          </p:cNvSpPr>
          <p:nvPr>
            <p:ph type="dt" sz="half" idx="10"/>
          </p:nvPr>
        </p:nvSpPr>
        <p:spPr/>
        <p:txBody>
          <a:bodyPr/>
          <a:lstStyle/>
          <a:p>
            <a:fld id="{48A87A34-81AB-432B-8DAE-1953F412C126}" type="datetimeFigureOut">
              <a:rPr lang="en-US" smtClean="0"/>
              <a:t>10/17/2025</a:t>
            </a:fld>
            <a:endParaRPr lang="en-US" dirty="0"/>
          </a:p>
        </p:txBody>
      </p:sp>
      <p:sp>
        <p:nvSpPr>
          <p:cNvPr id="5" name="Footer Placeholder 4">
            <a:extLst>
              <a:ext uri="{FF2B5EF4-FFF2-40B4-BE49-F238E27FC236}">
                <a16:creationId xmlns:a16="http://schemas.microsoft.com/office/drawing/2014/main" id="{BC7DB8F2-9302-3EEA-8BCB-58A95DFCBE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3B2A5D-CBD5-DCB9-75AD-0C056629D57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5802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73544-7AE5-9AC6-809A-B919CB77BE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9A7D89-C27A-8B35-CB60-8419384989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644E14-19DB-F1D9-A1C9-A61236DD6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E399F1C-3274-28AF-73D4-C712AB798542}"/>
              </a:ext>
            </a:extLst>
          </p:cNvPr>
          <p:cNvSpPr>
            <a:spLocks noGrp="1"/>
          </p:cNvSpPr>
          <p:nvPr>
            <p:ph type="dt" sz="half" idx="10"/>
          </p:nvPr>
        </p:nvSpPr>
        <p:spPr/>
        <p:txBody>
          <a:bodyPr/>
          <a:lstStyle/>
          <a:p>
            <a:fld id="{48A87A34-81AB-432B-8DAE-1953F412C126}" type="datetimeFigureOut">
              <a:rPr lang="en-US" smtClean="0"/>
              <a:t>10/17/2025</a:t>
            </a:fld>
            <a:endParaRPr lang="en-US" dirty="0"/>
          </a:p>
        </p:txBody>
      </p:sp>
      <p:sp>
        <p:nvSpPr>
          <p:cNvPr id="6" name="Footer Placeholder 5">
            <a:extLst>
              <a:ext uri="{FF2B5EF4-FFF2-40B4-BE49-F238E27FC236}">
                <a16:creationId xmlns:a16="http://schemas.microsoft.com/office/drawing/2014/main" id="{D14C56E3-0A49-1281-A925-774D73BBE92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703B9D-B1AE-4846-7216-F94F3046DD7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5910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19654-A299-29FE-A31B-9F5DED5EC82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E2D920-B7F0-C1A9-E68A-94002F8655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F74585-D580-3AB1-0B06-00E9BF394E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2F7FAC-C129-02FD-04D1-BE1B6A4299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4E4EAF-AAC8-A886-972D-D190137AD2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EA6F349-87E8-E1CC-8317-B787B250FDAB}"/>
              </a:ext>
            </a:extLst>
          </p:cNvPr>
          <p:cNvSpPr>
            <a:spLocks noGrp="1"/>
          </p:cNvSpPr>
          <p:nvPr>
            <p:ph type="dt" sz="half" idx="10"/>
          </p:nvPr>
        </p:nvSpPr>
        <p:spPr/>
        <p:txBody>
          <a:bodyPr/>
          <a:lstStyle/>
          <a:p>
            <a:fld id="{48A87A34-81AB-432B-8DAE-1953F412C126}" type="datetimeFigureOut">
              <a:rPr lang="en-US" smtClean="0"/>
              <a:t>10/17/2025</a:t>
            </a:fld>
            <a:endParaRPr lang="en-US" dirty="0"/>
          </a:p>
        </p:txBody>
      </p:sp>
      <p:sp>
        <p:nvSpPr>
          <p:cNvPr id="8" name="Footer Placeholder 7">
            <a:extLst>
              <a:ext uri="{FF2B5EF4-FFF2-40B4-BE49-F238E27FC236}">
                <a16:creationId xmlns:a16="http://schemas.microsoft.com/office/drawing/2014/main" id="{702A5625-02C2-7424-54AF-65DB1F3185C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F6F3C44-FB61-47F6-7EE9-444D96565CD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49084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1B38-46A6-5970-6282-0046334FC36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5284070-9ECF-AEA3-F079-2997E9A7A589}"/>
              </a:ext>
            </a:extLst>
          </p:cNvPr>
          <p:cNvSpPr>
            <a:spLocks noGrp="1"/>
          </p:cNvSpPr>
          <p:nvPr>
            <p:ph type="dt" sz="half" idx="10"/>
          </p:nvPr>
        </p:nvSpPr>
        <p:spPr/>
        <p:txBody>
          <a:bodyPr/>
          <a:lstStyle/>
          <a:p>
            <a:fld id="{48A87A34-81AB-432B-8DAE-1953F412C126}" type="datetimeFigureOut">
              <a:rPr lang="en-US" smtClean="0"/>
              <a:t>10/17/2025</a:t>
            </a:fld>
            <a:endParaRPr lang="en-US" dirty="0"/>
          </a:p>
        </p:txBody>
      </p:sp>
      <p:sp>
        <p:nvSpPr>
          <p:cNvPr id="4" name="Footer Placeholder 3">
            <a:extLst>
              <a:ext uri="{FF2B5EF4-FFF2-40B4-BE49-F238E27FC236}">
                <a16:creationId xmlns:a16="http://schemas.microsoft.com/office/drawing/2014/main" id="{295C0E4E-E2BE-D21A-9B6F-ADB8ECAA58D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238EF07-C73C-E8F2-54E3-158A4D0065A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70372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CA4F2D-5A27-B980-0158-7979B740A3D7}"/>
              </a:ext>
            </a:extLst>
          </p:cNvPr>
          <p:cNvSpPr>
            <a:spLocks noGrp="1"/>
          </p:cNvSpPr>
          <p:nvPr>
            <p:ph type="dt" sz="half" idx="10"/>
          </p:nvPr>
        </p:nvSpPr>
        <p:spPr/>
        <p:txBody>
          <a:bodyPr/>
          <a:lstStyle/>
          <a:p>
            <a:fld id="{48A87A34-81AB-432B-8DAE-1953F412C126}" type="datetimeFigureOut">
              <a:rPr lang="en-US" smtClean="0"/>
              <a:t>10/17/2025</a:t>
            </a:fld>
            <a:endParaRPr lang="en-US" dirty="0"/>
          </a:p>
        </p:txBody>
      </p:sp>
      <p:sp>
        <p:nvSpPr>
          <p:cNvPr id="3" name="Footer Placeholder 2">
            <a:extLst>
              <a:ext uri="{FF2B5EF4-FFF2-40B4-BE49-F238E27FC236}">
                <a16:creationId xmlns:a16="http://schemas.microsoft.com/office/drawing/2014/main" id="{4F9767AC-E20F-A74D-A159-4F5CFA97BF8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675A37D-64BC-963D-253F-E492C4568D8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0183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82549-7456-C643-5B27-824B8AE5C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232CD13-F774-A261-14B8-5147C69924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744A87-BAD6-846A-D3ED-C60B11FE5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502A8C-97E2-05F7-9FC5-1CEBFE278909}"/>
              </a:ext>
            </a:extLst>
          </p:cNvPr>
          <p:cNvSpPr>
            <a:spLocks noGrp="1"/>
          </p:cNvSpPr>
          <p:nvPr>
            <p:ph type="dt" sz="half" idx="10"/>
          </p:nvPr>
        </p:nvSpPr>
        <p:spPr/>
        <p:txBody>
          <a:bodyPr/>
          <a:lstStyle/>
          <a:p>
            <a:fld id="{48A87A34-81AB-432B-8DAE-1953F412C126}" type="datetimeFigureOut">
              <a:rPr lang="en-US" smtClean="0"/>
              <a:t>10/17/2025</a:t>
            </a:fld>
            <a:endParaRPr lang="en-US" dirty="0"/>
          </a:p>
        </p:txBody>
      </p:sp>
      <p:sp>
        <p:nvSpPr>
          <p:cNvPr id="6" name="Footer Placeholder 5">
            <a:extLst>
              <a:ext uri="{FF2B5EF4-FFF2-40B4-BE49-F238E27FC236}">
                <a16:creationId xmlns:a16="http://schemas.microsoft.com/office/drawing/2014/main" id="{6CCB51E2-9309-9CB4-B670-F84EB07ED2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3B7183-9EAD-C791-18B9-D4AC0D719D7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29539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51842-523A-752E-44E8-7011EE335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9D38DA2-2A45-021E-8991-DA1BD629A6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3C2E79-2141-B21A-4795-ABE1B079E3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BDC9F8-C265-3DB0-64A9-D51A46212FCD}"/>
              </a:ext>
            </a:extLst>
          </p:cNvPr>
          <p:cNvSpPr>
            <a:spLocks noGrp="1"/>
          </p:cNvSpPr>
          <p:nvPr>
            <p:ph type="dt" sz="half" idx="10"/>
          </p:nvPr>
        </p:nvSpPr>
        <p:spPr/>
        <p:txBody>
          <a:bodyPr/>
          <a:lstStyle/>
          <a:p>
            <a:fld id="{48A87A34-81AB-432B-8DAE-1953F412C126}" type="datetimeFigureOut">
              <a:rPr lang="en-US" smtClean="0"/>
              <a:t>10/17/2025</a:t>
            </a:fld>
            <a:endParaRPr lang="en-US" dirty="0"/>
          </a:p>
        </p:txBody>
      </p:sp>
      <p:sp>
        <p:nvSpPr>
          <p:cNvPr id="6" name="Footer Placeholder 5">
            <a:extLst>
              <a:ext uri="{FF2B5EF4-FFF2-40B4-BE49-F238E27FC236}">
                <a16:creationId xmlns:a16="http://schemas.microsoft.com/office/drawing/2014/main" id="{055D9D40-93C0-E4B3-5F31-44E4AF62C7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ABBAFE-5B51-CC62-77C6-8197DA4B2B6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2037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D60797-0421-E4D3-78F2-21B0BAB302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5EFF82-6C81-8542-EA03-15A325E699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DA7164-A2D1-3484-CDE0-66515154A4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10/17/2025</a:t>
            </a:fld>
            <a:endParaRPr lang="en-US" dirty="0"/>
          </a:p>
        </p:txBody>
      </p:sp>
      <p:sp>
        <p:nvSpPr>
          <p:cNvPr id="5" name="Footer Placeholder 4">
            <a:extLst>
              <a:ext uri="{FF2B5EF4-FFF2-40B4-BE49-F238E27FC236}">
                <a16:creationId xmlns:a16="http://schemas.microsoft.com/office/drawing/2014/main" id="{25112081-E3B5-A97C-D290-7CDD9E8A18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FF997D-7AD2-F8AB-6774-459209BEE9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3022368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hyperlink" Target="http://www.ibidi.com/" TargetMode="External"/><Relationship Id="rId13" Type="http://schemas.openxmlformats.org/officeDocument/2006/relationships/hyperlink" Target="http://tech.groups.yahoo.com/group/mplsm-users/" TargetMode="External"/><Relationship Id="rId3" Type="http://schemas.openxmlformats.org/officeDocument/2006/relationships/hyperlink" Target="http://www.olympusmicro.com/" TargetMode="External"/><Relationship Id="rId7" Type="http://schemas.openxmlformats.org/officeDocument/2006/relationships/hyperlink" Target="http://www.clontech.com/" TargetMode="External"/><Relationship Id="rId12" Type="http://schemas.openxmlformats.org/officeDocument/2006/relationships/hyperlink" Target="http://lists.umn.edu/cgi-bin/wa?A0=confocalmicroscopy" TargetMode="External"/><Relationship Id="rId2" Type="http://schemas.openxmlformats.org/officeDocument/2006/relationships/image" Target="../media/image7.wmf"/><Relationship Id="rId1" Type="http://schemas.openxmlformats.org/officeDocument/2006/relationships/slideLayout" Target="../slideLayouts/slideLayout1.xml"/><Relationship Id="rId6" Type="http://schemas.openxmlformats.org/officeDocument/2006/relationships/hyperlink" Target="http://www.probes.com/" TargetMode="External"/><Relationship Id="rId11" Type="http://schemas.openxmlformats.org/officeDocument/2006/relationships/hyperlink" Target="http://www.addgene.org/" TargetMode="External"/><Relationship Id="rId5" Type="http://schemas.openxmlformats.org/officeDocument/2006/relationships/hyperlink" Target="http://www.leica-microsystems.com/" TargetMode="External"/><Relationship Id="rId10" Type="http://schemas.openxmlformats.org/officeDocument/2006/relationships/hyperlink" Target="http://www.cellmigration.org/" TargetMode="External"/><Relationship Id="rId4" Type="http://schemas.openxmlformats.org/officeDocument/2006/relationships/hyperlink" Target="http://www.microscopyu.com/" TargetMode="External"/><Relationship Id="rId9" Type="http://schemas.openxmlformats.org/officeDocument/2006/relationships/hyperlink" Target="http://cellimagelibrary.org/" TargetMode="External"/><Relationship Id="rId14" Type="http://schemas.openxmlformats.org/officeDocument/2006/relationships/hyperlink" Target="http://rsbweb.nih.gov/ij/index.html"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gi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icroscope and glass slide">
            <a:extLst>
              <a:ext uri="{FF2B5EF4-FFF2-40B4-BE49-F238E27FC236}">
                <a16:creationId xmlns:a16="http://schemas.microsoft.com/office/drawing/2014/main" id="{EF362499-940F-A6D3-4584-3D97590A79D1}"/>
              </a:ext>
            </a:extLst>
          </p:cNvPr>
          <p:cNvPicPr>
            <a:picLocks noChangeAspect="1"/>
          </p:cNvPicPr>
          <p:nvPr/>
        </p:nvPicPr>
        <p:blipFill>
          <a:blip r:embed="rId2"/>
          <a:srcRect l="17600"/>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extBox 1"/>
          <p:cNvSpPr txBox="1"/>
          <p:nvPr/>
        </p:nvSpPr>
        <p:spPr>
          <a:xfrm>
            <a:off x="6343650" y="3962400"/>
            <a:ext cx="5505814" cy="169040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kern="1200">
                <a:solidFill>
                  <a:schemeClr val="tx1"/>
                </a:solidFill>
                <a:latin typeface="+mj-lt"/>
                <a:ea typeface="+mj-ea"/>
                <a:cs typeface="+mj-cs"/>
              </a:rPr>
              <a:t>Quantitative optical microscopy </a:t>
            </a:r>
          </a:p>
        </p:txBody>
      </p:sp>
      <p:sp>
        <p:nvSpPr>
          <p:cNvPr id="3" name="TextBox 2"/>
          <p:cNvSpPr txBox="1"/>
          <p:nvPr/>
        </p:nvSpPr>
        <p:spPr>
          <a:xfrm>
            <a:off x="9014604" y="5779783"/>
            <a:ext cx="1670650" cy="784830"/>
          </a:xfrm>
          <a:prstGeom prst="rect">
            <a:avLst/>
          </a:prstGeom>
          <a:noFill/>
        </p:spPr>
        <p:txBody>
          <a:bodyPr wrap="none" rtlCol="0">
            <a:spAutoFit/>
          </a:bodyPr>
          <a:lstStyle/>
          <a:p>
            <a:pPr>
              <a:spcAft>
                <a:spcPts val="600"/>
              </a:spcAft>
            </a:pP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Gabriele Baj </a:t>
            </a:r>
            <a:endParaRPr lang="en-US" sz="2000">
              <a:latin typeface="Arial Unicode MS" panose="020B0604020202020204" pitchFamily="34" charset="-128"/>
              <a:ea typeface="Arial Unicode MS" panose="020B0604020202020204" pitchFamily="34" charset="-128"/>
              <a:cs typeface="Arial Unicode MS" panose="020B0604020202020204" pitchFamily="34" charset="-128"/>
            </a:endParaRPr>
          </a:p>
          <a:p>
            <a:pPr>
              <a:spcAft>
                <a:spcPts val="600"/>
              </a:spcAft>
            </a:pPr>
            <a:r>
              <a:rPr lang="en-US" sz="2000" dirty="0">
                <a:latin typeface="Arial Unicode MS" panose="020B0604020202020204" pitchFamily="34" charset="-128"/>
                <a:ea typeface="Arial Unicode MS" panose="020B0604020202020204" pitchFamily="34" charset="-128"/>
                <a:cs typeface="Arial Unicode MS" panose="020B0604020202020204" pitchFamily="34" charset="-128"/>
              </a:rPr>
              <a:t>gbaj@units.it</a:t>
            </a:r>
            <a:endParaRPr lang="en-US" sz="200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771962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41400" y="218931"/>
            <a:ext cx="9167725" cy="6426568"/>
          </a:xfrm>
          <a:prstGeom prst="rect">
            <a:avLst/>
          </a:prstGeom>
        </p:spPr>
      </p:pic>
    </p:spTree>
    <p:extLst>
      <p:ext uri="{BB962C8B-B14F-4D97-AF65-F5344CB8AC3E}">
        <p14:creationId xmlns:p14="http://schemas.microsoft.com/office/powerpoint/2010/main" val="42789221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8913" y="491424"/>
            <a:ext cx="6096000" cy="646331"/>
          </a:xfrm>
          <a:prstGeom prst="rect">
            <a:avLst/>
          </a:prstGeom>
        </p:spPr>
        <p:txBody>
          <a:bodyPr>
            <a:spAutoFit/>
          </a:bodyPr>
          <a:lstStyle/>
          <a:p>
            <a:r>
              <a:rPr lang="en-US" sz="3600" dirty="0" err="1">
                <a:solidFill>
                  <a:srgbClr val="FFFFFF"/>
                </a:solidFill>
                <a:latin typeface="ArialMT"/>
              </a:rPr>
              <a:t>Colocalisation</a:t>
            </a:r>
            <a:r>
              <a:rPr lang="en-US" sz="3600" dirty="0">
                <a:solidFill>
                  <a:srgbClr val="FFFFFF"/>
                </a:solidFill>
                <a:latin typeface="ArialMT"/>
              </a:rPr>
              <a:t> is #2</a:t>
            </a:r>
          </a:p>
        </p:txBody>
      </p:sp>
      <p:sp>
        <p:nvSpPr>
          <p:cNvPr id="3" name="Rectangle 2"/>
          <p:cNvSpPr/>
          <p:nvPr/>
        </p:nvSpPr>
        <p:spPr>
          <a:xfrm>
            <a:off x="5340440" y="1976856"/>
            <a:ext cx="6096000" cy="3539430"/>
          </a:xfrm>
          <a:prstGeom prst="rect">
            <a:avLst/>
          </a:prstGeom>
        </p:spPr>
        <p:txBody>
          <a:bodyPr>
            <a:spAutoFit/>
          </a:bodyPr>
          <a:lstStyle/>
          <a:p>
            <a:pPr algn="ctr"/>
            <a:r>
              <a:rPr lang="en-US" sz="2800" dirty="0">
                <a:solidFill>
                  <a:srgbClr val="FFFFFF"/>
                </a:solidFill>
                <a:latin typeface="ArialMT"/>
              </a:rPr>
              <a:t>Some objects appear to</a:t>
            </a:r>
          </a:p>
          <a:p>
            <a:pPr algn="ctr"/>
            <a:r>
              <a:rPr lang="en-US" sz="2800" dirty="0">
                <a:solidFill>
                  <a:srgbClr val="FFFFFF"/>
                </a:solidFill>
                <a:latin typeface="ArialMT"/>
              </a:rPr>
              <a:t>overlap</a:t>
            </a:r>
          </a:p>
          <a:p>
            <a:pPr algn="ctr"/>
            <a:r>
              <a:rPr lang="en-US" sz="2800" dirty="0">
                <a:solidFill>
                  <a:srgbClr val="FFFFFF"/>
                </a:solidFill>
                <a:latin typeface="ArialMT"/>
              </a:rPr>
              <a:t>with another object</a:t>
            </a:r>
          </a:p>
          <a:p>
            <a:pPr algn="ctr"/>
            <a:r>
              <a:rPr lang="en-US" sz="2800" dirty="0">
                <a:solidFill>
                  <a:srgbClr val="FFFFFF"/>
                </a:solidFill>
                <a:latin typeface="ArialMT"/>
              </a:rPr>
              <a:t>Binary information</a:t>
            </a:r>
          </a:p>
          <a:p>
            <a:pPr algn="ctr"/>
            <a:r>
              <a:rPr lang="en-US" sz="2800" dirty="0">
                <a:solidFill>
                  <a:srgbClr val="FFFFFF"/>
                </a:solidFill>
                <a:latin typeface="ArialMT"/>
              </a:rPr>
              <a:t>No intensity information</a:t>
            </a:r>
          </a:p>
          <a:p>
            <a:pPr algn="ctr"/>
            <a:endParaRPr lang="en-US" sz="2800" dirty="0">
              <a:solidFill>
                <a:srgbClr val="FFFFFF"/>
              </a:solidFill>
              <a:latin typeface="ArialMT"/>
            </a:endParaRPr>
          </a:p>
          <a:p>
            <a:pPr algn="ctr"/>
            <a:r>
              <a:rPr lang="en-US" sz="2800" dirty="0" err="1">
                <a:solidFill>
                  <a:srgbClr val="FFFFFF"/>
                </a:solidFill>
                <a:latin typeface="ArialMT"/>
              </a:rPr>
              <a:t>Colocalisation</a:t>
            </a:r>
            <a:r>
              <a:rPr lang="en-US" sz="2800" dirty="0">
                <a:solidFill>
                  <a:srgbClr val="FFFFFF"/>
                </a:solidFill>
                <a:latin typeface="ArialMT"/>
              </a:rPr>
              <a:t>?</a:t>
            </a:r>
          </a:p>
          <a:p>
            <a:pPr algn="ctr"/>
            <a:r>
              <a:rPr lang="en-US" sz="2800" dirty="0">
                <a:solidFill>
                  <a:srgbClr val="FFFFFF"/>
                </a:solidFill>
                <a:latin typeface="ArialMT"/>
              </a:rPr>
              <a:t>Biological Meaning?</a:t>
            </a:r>
            <a:endParaRPr lang="en-US" sz="2800" dirty="0"/>
          </a:p>
        </p:txBody>
      </p:sp>
      <p:pic>
        <p:nvPicPr>
          <p:cNvPr id="4" name="Picture 3"/>
          <p:cNvPicPr>
            <a:picLocks noChangeAspect="1"/>
          </p:cNvPicPr>
          <p:nvPr/>
        </p:nvPicPr>
        <p:blipFill>
          <a:blip r:embed="rId2"/>
          <a:stretch>
            <a:fillRect/>
          </a:stretch>
        </p:blipFill>
        <p:spPr>
          <a:xfrm>
            <a:off x="1154509" y="2358784"/>
            <a:ext cx="3984457" cy="2990438"/>
          </a:xfrm>
          <a:prstGeom prst="rect">
            <a:avLst/>
          </a:prstGeom>
        </p:spPr>
      </p:pic>
    </p:spTree>
    <p:extLst>
      <p:ext uri="{BB962C8B-B14F-4D97-AF65-F5344CB8AC3E}">
        <p14:creationId xmlns:p14="http://schemas.microsoft.com/office/powerpoint/2010/main" val="22579326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08799" y="617044"/>
            <a:ext cx="3829895" cy="584775"/>
          </a:xfrm>
          <a:prstGeom prst="rect">
            <a:avLst/>
          </a:prstGeom>
        </p:spPr>
        <p:txBody>
          <a:bodyPr wrap="none">
            <a:spAutoFit/>
          </a:bodyPr>
          <a:lstStyle/>
          <a:p>
            <a:r>
              <a:rPr lang="en-US" sz="3200" dirty="0" err="1">
                <a:solidFill>
                  <a:srgbClr val="FFFFFF"/>
                </a:solidFill>
                <a:latin typeface="ArialMT"/>
              </a:rPr>
              <a:t>Colocalisation</a:t>
            </a:r>
            <a:r>
              <a:rPr lang="en-US" sz="3200" dirty="0">
                <a:solidFill>
                  <a:srgbClr val="FFFFFF"/>
                </a:solidFill>
                <a:latin typeface="ArialMT"/>
              </a:rPr>
              <a:t> is: #3</a:t>
            </a:r>
            <a:endParaRPr lang="en-US" sz="3200" dirty="0"/>
          </a:p>
        </p:txBody>
      </p:sp>
      <p:pic>
        <p:nvPicPr>
          <p:cNvPr id="3" name="Picture 2"/>
          <p:cNvPicPr>
            <a:picLocks noChangeAspect="1"/>
          </p:cNvPicPr>
          <p:nvPr/>
        </p:nvPicPr>
        <p:blipFill>
          <a:blip r:embed="rId2"/>
          <a:stretch>
            <a:fillRect/>
          </a:stretch>
        </p:blipFill>
        <p:spPr>
          <a:xfrm>
            <a:off x="933224" y="1322639"/>
            <a:ext cx="4633090" cy="2229375"/>
          </a:xfrm>
          <a:prstGeom prst="rect">
            <a:avLst/>
          </a:prstGeom>
        </p:spPr>
      </p:pic>
      <p:pic>
        <p:nvPicPr>
          <p:cNvPr id="4" name="Picture 3"/>
          <p:cNvPicPr>
            <a:picLocks noChangeAspect="1"/>
          </p:cNvPicPr>
          <p:nvPr/>
        </p:nvPicPr>
        <p:blipFill>
          <a:blip r:embed="rId3"/>
          <a:stretch>
            <a:fillRect/>
          </a:stretch>
        </p:blipFill>
        <p:spPr>
          <a:xfrm>
            <a:off x="902337" y="3910394"/>
            <a:ext cx="4663977" cy="2805938"/>
          </a:xfrm>
          <a:prstGeom prst="rect">
            <a:avLst/>
          </a:prstGeom>
        </p:spPr>
      </p:pic>
      <p:sp>
        <p:nvSpPr>
          <p:cNvPr id="5" name="Rectangle 4"/>
          <p:cNvSpPr/>
          <p:nvPr/>
        </p:nvSpPr>
        <p:spPr>
          <a:xfrm>
            <a:off x="5417713" y="2549449"/>
            <a:ext cx="6096000" cy="2246769"/>
          </a:xfrm>
          <a:prstGeom prst="rect">
            <a:avLst/>
          </a:prstGeom>
        </p:spPr>
        <p:txBody>
          <a:bodyPr>
            <a:spAutoFit/>
          </a:bodyPr>
          <a:lstStyle/>
          <a:p>
            <a:pPr algn="ctr"/>
            <a:r>
              <a:rPr lang="en-US" sz="2800" dirty="0">
                <a:solidFill>
                  <a:srgbClr val="FFFFFF"/>
                </a:solidFill>
                <a:latin typeface="ArialMT"/>
              </a:rPr>
              <a:t>Intensity profiles overlap</a:t>
            </a:r>
          </a:p>
          <a:p>
            <a:pPr algn="ctr"/>
            <a:r>
              <a:rPr lang="en-US" sz="2800" dirty="0">
                <a:solidFill>
                  <a:srgbClr val="FFFFFF"/>
                </a:solidFill>
                <a:latin typeface="ArialMT"/>
              </a:rPr>
              <a:t>Image “Correlation”</a:t>
            </a:r>
          </a:p>
          <a:p>
            <a:pPr algn="ctr"/>
            <a:r>
              <a:rPr lang="en-US" sz="2800" dirty="0">
                <a:solidFill>
                  <a:srgbClr val="FFFFFF"/>
                </a:solidFill>
                <a:latin typeface="ArialMT"/>
              </a:rPr>
              <a:t>Biological Meaning?</a:t>
            </a:r>
          </a:p>
          <a:p>
            <a:pPr algn="ctr"/>
            <a:r>
              <a:rPr lang="en-US" sz="2800" dirty="0">
                <a:solidFill>
                  <a:srgbClr val="FFFFFF"/>
                </a:solidFill>
                <a:latin typeface="ArialMT"/>
              </a:rPr>
              <a:t>Co-</a:t>
            </a:r>
            <a:r>
              <a:rPr lang="en-US" sz="2800" dirty="0" err="1">
                <a:solidFill>
                  <a:srgbClr val="FFFFFF"/>
                </a:solidFill>
                <a:latin typeface="ArialMT"/>
              </a:rPr>
              <a:t>compartmentalisation</a:t>
            </a:r>
            <a:r>
              <a:rPr lang="en-US" sz="2800" dirty="0">
                <a:solidFill>
                  <a:srgbClr val="FFFFFF"/>
                </a:solidFill>
                <a:latin typeface="ArialMT"/>
              </a:rPr>
              <a:t>?</a:t>
            </a:r>
          </a:p>
          <a:p>
            <a:pPr algn="ctr"/>
            <a:r>
              <a:rPr lang="en-US" sz="2800" dirty="0">
                <a:solidFill>
                  <a:srgbClr val="FFFFFF"/>
                </a:solidFill>
                <a:latin typeface="ArialMT"/>
              </a:rPr>
              <a:t>Physical interaction?</a:t>
            </a:r>
            <a:endParaRPr lang="en-US" sz="2800" dirty="0"/>
          </a:p>
        </p:txBody>
      </p:sp>
    </p:spTree>
    <p:extLst>
      <p:ext uri="{BB962C8B-B14F-4D97-AF65-F5344CB8AC3E}">
        <p14:creationId xmlns:p14="http://schemas.microsoft.com/office/powerpoint/2010/main" val="39437082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3288" y="386580"/>
            <a:ext cx="9817996" cy="5386090"/>
          </a:xfrm>
          <a:prstGeom prst="rect">
            <a:avLst/>
          </a:prstGeom>
        </p:spPr>
        <p:txBody>
          <a:bodyPr wrap="square">
            <a:spAutoFit/>
          </a:bodyPr>
          <a:lstStyle/>
          <a:p>
            <a:r>
              <a:rPr lang="en-US" sz="4000" dirty="0" err="1">
                <a:solidFill>
                  <a:srgbClr val="FFFFFF"/>
                </a:solidFill>
                <a:latin typeface="ArialMT"/>
              </a:rPr>
              <a:t>Colocalisation</a:t>
            </a:r>
            <a:r>
              <a:rPr lang="en-US" sz="4000" dirty="0">
                <a:solidFill>
                  <a:srgbClr val="FFFFFF"/>
                </a:solidFill>
                <a:latin typeface="ArialMT"/>
              </a:rPr>
              <a:t>/Correlation -Think about:</a:t>
            </a:r>
          </a:p>
          <a:p>
            <a:endParaRPr lang="en-US" sz="4000" dirty="0">
              <a:solidFill>
                <a:srgbClr val="FFFFFF"/>
              </a:solidFill>
              <a:latin typeface="ArialMT"/>
            </a:endParaRPr>
          </a:p>
          <a:p>
            <a:pPr marL="342900" indent="-342900">
              <a:buFont typeface="Arial" panose="020B0604020202020204" pitchFamily="34" charset="0"/>
              <a:buChar char="•"/>
            </a:pPr>
            <a:r>
              <a:rPr lang="en-US" sz="2800" dirty="0">
                <a:solidFill>
                  <a:srgbClr val="FFFFFF"/>
                </a:solidFill>
                <a:latin typeface="ArialMT"/>
              </a:rPr>
              <a:t>Are your “objects” smaller than optical resolution?</a:t>
            </a:r>
          </a:p>
          <a:p>
            <a:pPr marL="742950" lvl="1" indent="-285750">
              <a:buFont typeface="Arial" panose="020B0604020202020204" pitchFamily="34" charset="0"/>
              <a:buChar char="•"/>
            </a:pPr>
            <a:r>
              <a:rPr lang="en-US" sz="2000" dirty="0">
                <a:solidFill>
                  <a:srgbClr val="FFFFFF"/>
                </a:solidFill>
                <a:latin typeface="ArialMT"/>
              </a:rPr>
              <a:t>Vesicles? Small Organelles?</a:t>
            </a:r>
          </a:p>
          <a:p>
            <a:pPr marL="742950" lvl="1" indent="-285750">
              <a:buFont typeface="Arial" panose="020B0604020202020204" pitchFamily="34" charset="0"/>
              <a:buChar char="•"/>
            </a:pPr>
            <a:r>
              <a:rPr lang="en-US" sz="2000" dirty="0">
                <a:solidFill>
                  <a:srgbClr val="FFFFFF"/>
                </a:solidFill>
                <a:latin typeface="ArialMT"/>
              </a:rPr>
              <a:t>Check channel overlap with sub resolution beads!</a:t>
            </a:r>
          </a:p>
          <a:p>
            <a:pPr marL="742950" lvl="1" indent="-285750">
              <a:buFont typeface="Arial" panose="020B0604020202020204" pitchFamily="34" charset="0"/>
              <a:buChar char="•"/>
            </a:pPr>
            <a:endParaRPr lang="en-US" sz="2000" dirty="0">
              <a:solidFill>
                <a:srgbClr val="FFFFFF"/>
              </a:solidFill>
              <a:latin typeface="ArialMT"/>
            </a:endParaRPr>
          </a:p>
          <a:p>
            <a:pPr marL="342900" indent="-342900">
              <a:buFont typeface="Arial" panose="020B0604020202020204" pitchFamily="34" charset="0"/>
              <a:buChar char="•"/>
            </a:pPr>
            <a:r>
              <a:rPr lang="en-US" sz="2800" dirty="0">
                <a:solidFill>
                  <a:srgbClr val="FFFFFF"/>
                </a:solidFill>
                <a:latin typeface="ArialMT"/>
              </a:rPr>
              <a:t>Are your objects large?</a:t>
            </a:r>
          </a:p>
          <a:p>
            <a:pPr marL="742950" lvl="1" indent="-285750">
              <a:buFont typeface="Arial" panose="020B0604020202020204" pitchFamily="34" charset="0"/>
              <a:buChar char="•"/>
            </a:pPr>
            <a:r>
              <a:rPr lang="en-US" sz="2000" dirty="0">
                <a:solidFill>
                  <a:srgbClr val="FFFFFF"/>
                </a:solidFill>
                <a:latin typeface="ArialMT"/>
              </a:rPr>
              <a:t>Large single homogenous blobs?</a:t>
            </a:r>
          </a:p>
          <a:p>
            <a:pPr marL="742950" lvl="1" indent="-285750">
              <a:buFont typeface="Arial" panose="020B0604020202020204" pitchFamily="34" charset="0"/>
              <a:buChar char="•"/>
            </a:pPr>
            <a:r>
              <a:rPr lang="en-US" sz="2000" dirty="0">
                <a:solidFill>
                  <a:srgbClr val="FFFFFF"/>
                </a:solidFill>
                <a:latin typeface="ArialMT"/>
              </a:rPr>
              <a:t>Large reticular networks / membranes</a:t>
            </a:r>
          </a:p>
          <a:p>
            <a:pPr marL="742950" lvl="1" indent="-285750">
              <a:buFont typeface="Arial" panose="020B0604020202020204" pitchFamily="34" charset="0"/>
              <a:buChar char="•"/>
            </a:pPr>
            <a:r>
              <a:rPr lang="en-US" sz="2000" dirty="0">
                <a:solidFill>
                  <a:srgbClr val="FFFFFF"/>
                </a:solidFill>
                <a:latin typeface="ArialMT"/>
              </a:rPr>
              <a:t>Resolution required?</a:t>
            </a:r>
          </a:p>
          <a:p>
            <a:pPr marL="742950" lvl="1" indent="-285750">
              <a:buFont typeface="Arial" panose="020B0604020202020204" pitchFamily="34" charset="0"/>
              <a:buChar char="•"/>
            </a:pPr>
            <a:endParaRPr lang="en-US" sz="2000" dirty="0">
              <a:solidFill>
                <a:srgbClr val="FFFFFF"/>
              </a:solidFill>
              <a:latin typeface="ArialMT"/>
            </a:endParaRPr>
          </a:p>
          <a:p>
            <a:pPr marL="342900" indent="-342900">
              <a:buFont typeface="Arial" panose="020B0604020202020204" pitchFamily="34" charset="0"/>
              <a:buChar char="•"/>
            </a:pPr>
            <a:r>
              <a:rPr lang="en-US" sz="2800" dirty="0">
                <a:solidFill>
                  <a:srgbClr val="FFFFFF"/>
                </a:solidFill>
                <a:latin typeface="ArialMT"/>
              </a:rPr>
              <a:t>Complementary “correlation” methods</a:t>
            </a:r>
          </a:p>
          <a:p>
            <a:pPr marL="742950" lvl="1" indent="-285750">
              <a:buFont typeface="Arial" panose="020B0604020202020204" pitchFamily="34" charset="0"/>
              <a:buChar char="•"/>
            </a:pPr>
            <a:r>
              <a:rPr lang="en-US" sz="2000" dirty="0">
                <a:solidFill>
                  <a:srgbClr val="FFFFFF"/>
                </a:solidFill>
                <a:latin typeface="ArialMT"/>
              </a:rPr>
              <a:t>Fluorescence correlation spectroscopy (FCS in live cells)</a:t>
            </a:r>
          </a:p>
          <a:p>
            <a:pPr marL="742950" lvl="1" indent="-285750">
              <a:buFont typeface="Arial" panose="020B0604020202020204" pitchFamily="34" charset="0"/>
              <a:buChar char="•"/>
            </a:pPr>
            <a:r>
              <a:rPr lang="en-US" sz="2000" dirty="0">
                <a:solidFill>
                  <a:srgbClr val="FFFFFF"/>
                </a:solidFill>
                <a:latin typeface="ArialMT"/>
              </a:rPr>
              <a:t>Flow Cytometry? Multiple markers in a cell. Good stats.</a:t>
            </a:r>
            <a:endParaRPr lang="en-US" sz="2000" dirty="0"/>
          </a:p>
        </p:txBody>
      </p:sp>
    </p:spTree>
    <p:extLst>
      <p:ext uri="{BB962C8B-B14F-4D97-AF65-F5344CB8AC3E}">
        <p14:creationId xmlns:p14="http://schemas.microsoft.com/office/powerpoint/2010/main" val="25534876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3745" y="583467"/>
            <a:ext cx="9637691" cy="5447645"/>
          </a:xfrm>
          <a:prstGeom prst="rect">
            <a:avLst/>
          </a:prstGeom>
        </p:spPr>
        <p:txBody>
          <a:bodyPr wrap="square">
            <a:spAutoFit/>
          </a:bodyPr>
          <a:lstStyle/>
          <a:p>
            <a:r>
              <a:rPr lang="en-US" sz="4000" dirty="0" err="1">
                <a:solidFill>
                  <a:srgbClr val="FFFFFF"/>
                </a:solidFill>
                <a:latin typeface="ArialMT"/>
              </a:rPr>
              <a:t>Colour</a:t>
            </a:r>
            <a:r>
              <a:rPr lang="en-US" sz="4000" dirty="0">
                <a:solidFill>
                  <a:srgbClr val="FFFFFF"/>
                </a:solidFill>
                <a:latin typeface="ArialMT"/>
              </a:rPr>
              <a:t> Merge Images = Bad</a:t>
            </a:r>
          </a:p>
          <a:p>
            <a:r>
              <a:rPr lang="en-US" sz="4000" dirty="0">
                <a:solidFill>
                  <a:srgbClr val="FFFFFF"/>
                </a:solidFill>
                <a:latin typeface="ArialMT"/>
              </a:rPr>
              <a:t>… so what should I do instead?</a:t>
            </a:r>
          </a:p>
          <a:p>
            <a:pPr marL="571500" indent="-571500">
              <a:buFont typeface="Arial" panose="020B0604020202020204" pitchFamily="34" charset="0"/>
              <a:buChar char="•"/>
            </a:pPr>
            <a:endParaRPr lang="en-US" sz="4000" dirty="0">
              <a:solidFill>
                <a:srgbClr val="FFFFFF"/>
              </a:solidFill>
              <a:latin typeface="ArialMT"/>
            </a:endParaRPr>
          </a:p>
          <a:p>
            <a:pPr marL="457200" indent="-457200">
              <a:buFont typeface="Arial" panose="020B0604020202020204" pitchFamily="34" charset="0"/>
              <a:buChar char="•"/>
            </a:pPr>
            <a:r>
              <a:rPr lang="en-US" sz="2800" dirty="0">
                <a:solidFill>
                  <a:srgbClr val="FFFFFF"/>
                </a:solidFill>
                <a:latin typeface="ArialMT"/>
              </a:rPr>
              <a:t>“</a:t>
            </a:r>
            <a:r>
              <a:rPr lang="en-US" sz="2800" dirty="0" err="1">
                <a:solidFill>
                  <a:srgbClr val="FFFFFF"/>
                </a:solidFill>
                <a:latin typeface="ArialMT"/>
              </a:rPr>
              <a:t>Colocalisation</a:t>
            </a:r>
            <a:r>
              <a:rPr lang="en-US" sz="2800" dirty="0">
                <a:solidFill>
                  <a:srgbClr val="FFFFFF"/>
                </a:solidFill>
                <a:latin typeface="ArialMT"/>
              </a:rPr>
              <a:t> Analysis”</a:t>
            </a:r>
          </a:p>
          <a:p>
            <a:pPr marL="457200" indent="-457200">
              <a:buFont typeface="Arial" panose="020B0604020202020204" pitchFamily="34" charset="0"/>
              <a:buChar char="•"/>
            </a:pPr>
            <a:r>
              <a:rPr lang="en-US" sz="2800" dirty="0">
                <a:solidFill>
                  <a:srgbClr val="FFFFFF"/>
                </a:solidFill>
                <a:latin typeface="ArialMT"/>
              </a:rPr>
              <a:t>Statistical Significance of </a:t>
            </a:r>
            <a:r>
              <a:rPr lang="en-US" sz="2800" dirty="0" err="1">
                <a:solidFill>
                  <a:srgbClr val="FFFFFF"/>
                </a:solidFill>
                <a:latin typeface="ArialMT"/>
              </a:rPr>
              <a:t>Colocalisation</a:t>
            </a:r>
            <a:endParaRPr lang="en-US" sz="2800" dirty="0">
              <a:solidFill>
                <a:srgbClr val="FFFFFF"/>
              </a:solidFill>
              <a:latin typeface="ArialMT"/>
            </a:endParaRPr>
          </a:p>
          <a:p>
            <a:pPr marL="800100" lvl="1" indent="-342900">
              <a:buFont typeface="Arial" panose="020B0604020202020204" pitchFamily="34" charset="0"/>
              <a:buChar char="•"/>
            </a:pPr>
            <a:r>
              <a:rPr lang="en-US" sz="2400" dirty="0">
                <a:solidFill>
                  <a:srgbClr val="FFFFFF"/>
                </a:solidFill>
                <a:latin typeface="ArialMT"/>
              </a:rPr>
              <a:t>Single image - random / insignificant.</a:t>
            </a:r>
          </a:p>
          <a:p>
            <a:pPr marL="800100" lvl="1" indent="-342900">
              <a:buFont typeface="Arial" panose="020B0604020202020204" pitchFamily="34" charset="0"/>
              <a:buChar char="•"/>
            </a:pPr>
            <a:r>
              <a:rPr lang="en-US" sz="2400" dirty="0">
                <a:solidFill>
                  <a:srgbClr val="FFFFFF"/>
                </a:solidFill>
                <a:latin typeface="ArialMT"/>
              </a:rPr>
              <a:t>Statistical P value (significance), </a:t>
            </a:r>
            <a:r>
              <a:rPr lang="en-US" sz="2400" dirty="0" err="1">
                <a:solidFill>
                  <a:srgbClr val="FFFFFF"/>
                </a:solidFill>
                <a:latin typeface="ArialMT"/>
              </a:rPr>
              <a:t>Manders</a:t>
            </a:r>
            <a:r>
              <a:rPr lang="en-US" sz="2400" dirty="0">
                <a:solidFill>
                  <a:srgbClr val="FFFFFF"/>
                </a:solidFill>
                <a:latin typeface="ArialMT"/>
              </a:rPr>
              <a:t> coefficients, and</a:t>
            </a:r>
          </a:p>
          <a:p>
            <a:pPr marL="800100" lvl="1" indent="-342900">
              <a:buFont typeface="Arial" panose="020B0604020202020204" pitchFamily="34" charset="0"/>
              <a:buChar char="•"/>
            </a:pPr>
            <a:r>
              <a:rPr lang="en-US" sz="2400" dirty="0">
                <a:solidFill>
                  <a:srgbClr val="FFFFFF"/>
                </a:solidFill>
                <a:latin typeface="ArialMT"/>
              </a:rPr>
              <a:t>Scatter Plot. (ImageJ, </a:t>
            </a:r>
            <a:r>
              <a:rPr lang="en-US" sz="2400" dirty="0" err="1">
                <a:solidFill>
                  <a:srgbClr val="FFFFFF"/>
                </a:solidFill>
                <a:latin typeface="ArialMT"/>
              </a:rPr>
              <a:t>BioImageXD</a:t>
            </a:r>
            <a:r>
              <a:rPr lang="en-US" sz="2400" dirty="0">
                <a:solidFill>
                  <a:srgbClr val="FFFFFF"/>
                </a:solidFill>
                <a:latin typeface="ArialMT"/>
              </a:rPr>
              <a:t>, Huygens and others)</a:t>
            </a:r>
          </a:p>
          <a:p>
            <a:pPr marL="800100" lvl="1" indent="-342900">
              <a:buFont typeface="Arial" panose="020B0604020202020204" pitchFamily="34" charset="0"/>
              <a:buChar char="•"/>
            </a:pPr>
            <a:endParaRPr lang="en-US" sz="2400" dirty="0">
              <a:solidFill>
                <a:srgbClr val="FFFFFF"/>
              </a:solidFill>
              <a:latin typeface="ArialMT"/>
            </a:endParaRPr>
          </a:p>
          <a:p>
            <a:pPr marL="457200" indent="-457200">
              <a:buFont typeface="Arial" panose="020B0604020202020204" pitchFamily="34" charset="0"/>
              <a:buChar char="•"/>
            </a:pPr>
            <a:r>
              <a:rPr lang="en-US" sz="2800" dirty="0">
                <a:solidFill>
                  <a:srgbClr val="FFFFFF"/>
                </a:solidFill>
                <a:latin typeface="ArialMT"/>
              </a:rPr>
              <a:t>But remember…</a:t>
            </a:r>
          </a:p>
          <a:p>
            <a:pPr marL="800100" lvl="1" indent="-342900">
              <a:buFont typeface="Arial" panose="020B0604020202020204" pitchFamily="34" charset="0"/>
              <a:buChar char="•"/>
            </a:pPr>
            <a:r>
              <a:rPr lang="en-US" sz="2400" dirty="0">
                <a:solidFill>
                  <a:srgbClr val="FFFFFF"/>
                </a:solidFill>
                <a:latin typeface="ArialMT"/>
              </a:rPr>
              <a:t>Don’t merge projections of stacks (you lose 3D info, false </a:t>
            </a:r>
            <a:r>
              <a:rPr lang="en-US" sz="2400" dirty="0" err="1">
                <a:solidFill>
                  <a:srgbClr val="FFFFFF"/>
                </a:solidFill>
                <a:latin typeface="ArialMT"/>
              </a:rPr>
              <a:t>coloc</a:t>
            </a:r>
            <a:r>
              <a:rPr lang="en-US" sz="2400" dirty="0">
                <a:solidFill>
                  <a:srgbClr val="FFFFFF"/>
                </a:solidFill>
                <a:latin typeface="ArialMT"/>
              </a:rPr>
              <a:t>)</a:t>
            </a:r>
          </a:p>
          <a:p>
            <a:pPr marL="800100" lvl="1" indent="-342900">
              <a:buFont typeface="Arial" panose="020B0604020202020204" pitchFamily="34" charset="0"/>
              <a:buChar char="•"/>
            </a:pPr>
            <a:r>
              <a:rPr lang="en-US" sz="2400" dirty="0">
                <a:solidFill>
                  <a:srgbClr val="FFFFFF"/>
                </a:solidFill>
                <a:latin typeface="ArialMT"/>
              </a:rPr>
              <a:t>Don’t believe your eyes, they lie.</a:t>
            </a:r>
            <a:endParaRPr lang="en-US" sz="2400" dirty="0"/>
          </a:p>
        </p:txBody>
      </p:sp>
    </p:spTree>
    <p:extLst>
      <p:ext uri="{BB962C8B-B14F-4D97-AF65-F5344CB8AC3E}">
        <p14:creationId xmlns:p14="http://schemas.microsoft.com/office/powerpoint/2010/main" val="24962913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7513" y="1741593"/>
            <a:ext cx="6856973" cy="3374813"/>
          </a:xfrm>
          <a:prstGeom prst="rect">
            <a:avLst/>
          </a:prstGeom>
        </p:spPr>
      </p:pic>
    </p:spTree>
    <p:extLst>
      <p:ext uri="{BB962C8B-B14F-4D97-AF65-F5344CB8AC3E}">
        <p14:creationId xmlns:p14="http://schemas.microsoft.com/office/powerpoint/2010/main" val="5720771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5979" y="688406"/>
            <a:ext cx="7660042" cy="5481188"/>
          </a:xfrm>
          <a:prstGeom prst="rect">
            <a:avLst/>
          </a:prstGeom>
        </p:spPr>
      </p:pic>
    </p:spTree>
    <p:extLst>
      <p:ext uri="{BB962C8B-B14F-4D97-AF65-F5344CB8AC3E}">
        <p14:creationId xmlns:p14="http://schemas.microsoft.com/office/powerpoint/2010/main" val="5214809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4204" y="523125"/>
            <a:ext cx="7783591" cy="5811750"/>
          </a:xfrm>
          <a:prstGeom prst="rect">
            <a:avLst/>
          </a:prstGeom>
        </p:spPr>
      </p:pic>
    </p:spTree>
    <p:extLst>
      <p:ext uri="{BB962C8B-B14F-4D97-AF65-F5344CB8AC3E}">
        <p14:creationId xmlns:p14="http://schemas.microsoft.com/office/powerpoint/2010/main" val="25154331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6227" y="607355"/>
            <a:ext cx="7626382" cy="5846217"/>
          </a:xfrm>
          <a:prstGeom prst="rect">
            <a:avLst/>
          </a:prstGeom>
        </p:spPr>
      </p:pic>
    </p:spTree>
    <p:extLst>
      <p:ext uri="{BB962C8B-B14F-4D97-AF65-F5344CB8AC3E}">
        <p14:creationId xmlns:p14="http://schemas.microsoft.com/office/powerpoint/2010/main" val="22044912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35091" y="619218"/>
            <a:ext cx="7721817" cy="5619563"/>
          </a:xfrm>
          <a:prstGeom prst="rect">
            <a:avLst/>
          </a:prstGeom>
        </p:spPr>
      </p:pic>
    </p:spTree>
    <p:extLst>
      <p:ext uri="{BB962C8B-B14F-4D97-AF65-F5344CB8AC3E}">
        <p14:creationId xmlns:p14="http://schemas.microsoft.com/office/powerpoint/2010/main" val="31258943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8850" y="350109"/>
            <a:ext cx="6453978" cy="6140843"/>
          </a:xfrm>
          <a:prstGeom prst="rect">
            <a:avLst/>
          </a:prstGeom>
        </p:spPr>
      </p:pic>
    </p:spTree>
    <p:extLst>
      <p:ext uri="{BB962C8B-B14F-4D97-AF65-F5344CB8AC3E}">
        <p14:creationId xmlns:p14="http://schemas.microsoft.com/office/powerpoint/2010/main" val="258418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9132" y="0"/>
            <a:ext cx="9251008" cy="6858000"/>
          </a:xfrm>
          <a:prstGeom prst="rect">
            <a:avLst/>
          </a:prstGeom>
        </p:spPr>
      </p:pic>
    </p:spTree>
    <p:extLst>
      <p:ext uri="{BB962C8B-B14F-4D97-AF65-F5344CB8AC3E}">
        <p14:creationId xmlns:p14="http://schemas.microsoft.com/office/powerpoint/2010/main" val="3007829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1587"/>
          <a:stretch/>
        </p:blipFill>
        <p:spPr>
          <a:xfrm>
            <a:off x="516152" y="279868"/>
            <a:ext cx="7551720" cy="6331947"/>
          </a:xfrm>
          <a:prstGeom prst="rect">
            <a:avLst/>
          </a:prstGeom>
        </p:spPr>
      </p:pic>
      <p:pic>
        <p:nvPicPr>
          <p:cNvPr id="3" name="Picture 2"/>
          <p:cNvPicPr>
            <a:picLocks noChangeAspect="1"/>
          </p:cNvPicPr>
          <p:nvPr/>
        </p:nvPicPr>
        <p:blipFill rotWithShape="1">
          <a:blip r:embed="rId2"/>
          <a:srcRect l="30277" t="68344" r="31351" b="-417"/>
          <a:stretch/>
        </p:blipFill>
        <p:spPr>
          <a:xfrm>
            <a:off x="8319752" y="1429555"/>
            <a:ext cx="3507548" cy="3593206"/>
          </a:xfrm>
          <a:prstGeom prst="rect">
            <a:avLst/>
          </a:prstGeom>
        </p:spPr>
      </p:pic>
    </p:spTree>
    <p:extLst>
      <p:ext uri="{BB962C8B-B14F-4D97-AF65-F5344CB8AC3E}">
        <p14:creationId xmlns:p14="http://schemas.microsoft.com/office/powerpoint/2010/main" val="27704474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5618" y="510103"/>
            <a:ext cx="8777236" cy="6005322"/>
          </a:xfrm>
          <a:prstGeom prst="rect">
            <a:avLst/>
          </a:prstGeom>
        </p:spPr>
      </p:pic>
    </p:spTree>
    <p:extLst>
      <p:ext uri="{BB962C8B-B14F-4D97-AF65-F5344CB8AC3E}">
        <p14:creationId xmlns:p14="http://schemas.microsoft.com/office/powerpoint/2010/main" val="31905478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0012" y="52755"/>
            <a:ext cx="9851049" cy="6527567"/>
          </a:xfrm>
          <a:prstGeom prst="rect">
            <a:avLst/>
          </a:prstGeom>
        </p:spPr>
      </p:pic>
    </p:spTree>
    <p:extLst>
      <p:ext uri="{BB962C8B-B14F-4D97-AF65-F5344CB8AC3E}">
        <p14:creationId xmlns:p14="http://schemas.microsoft.com/office/powerpoint/2010/main" val="23279122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1675" y="382758"/>
            <a:ext cx="7682026" cy="6153881"/>
          </a:xfrm>
          <a:prstGeom prst="rect">
            <a:avLst/>
          </a:prstGeom>
        </p:spPr>
      </p:pic>
    </p:spTree>
    <p:extLst>
      <p:ext uri="{BB962C8B-B14F-4D97-AF65-F5344CB8AC3E}">
        <p14:creationId xmlns:p14="http://schemas.microsoft.com/office/powerpoint/2010/main" val="18551917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6986" y="565406"/>
            <a:ext cx="7938027" cy="5727188"/>
          </a:xfrm>
          <a:prstGeom prst="rect">
            <a:avLst/>
          </a:prstGeom>
        </p:spPr>
      </p:pic>
    </p:spTree>
    <p:extLst>
      <p:ext uri="{BB962C8B-B14F-4D97-AF65-F5344CB8AC3E}">
        <p14:creationId xmlns:p14="http://schemas.microsoft.com/office/powerpoint/2010/main" val="19127324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9528" y="803718"/>
            <a:ext cx="7412944" cy="5250563"/>
          </a:xfrm>
          <a:prstGeom prst="rect">
            <a:avLst/>
          </a:prstGeom>
        </p:spPr>
      </p:pic>
    </p:spTree>
    <p:extLst>
      <p:ext uri="{BB962C8B-B14F-4D97-AF65-F5344CB8AC3E}">
        <p14:creationId xmlns:p14="http://schemas.microsoft.com/office/powerpoint/2010/main" val="7025558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0535" y="611531"/>
            <a:ext cx="7690929" cy="5634938"/>
          </a:xfrm>
          <a:prstGeom prst="rect">
            <a:avLst/>
          </a:prstGeom>
        </p:spPr>
      </p:pic>
    </p:spTree>
    <p:extLst>
      <p:ext uri="{BB962C8B-B14F-4D97-AF65-F5344CB8AC3E}">
        <p14:creationId xmlns:p14="http://schemas.microsoft.com/office/powerpoint/2010/main" val="32708428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0856" y="817149"/>
            <a:ext cx="7320282" cy="4966125"/>
          </a:xfrm>
          <a:prstGeom prst="rect">
            <a:avLst/>
          </a:prstGeom>
        </p:spPr>
      </p:pic>
    </p:spTree>
    <p:extLst>
      <p:ext uri="{BB962C8B-B14F-4D97-AF65-F5344CB8AC3E}">
        <p14:creationId xmlns:p14="http://schemas.microsoft.com/office/powerpoint/2010/main" val="9573896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8280" y="1118906"/>
            <a:ext cx="6455439" cy="4620188"/>
          </a:xfrm>
          <a:prstGeom prst="rect">
            <a:avLst/>
          </a:prstGeom>
        </p:spPr>
      </p:pic>
    </p:spTree>
    <p:extLst>
      <p:ext uri="{BB962C8B-B14F-4D97-AF65-F5344CB8AC3E}">
        <p14:creationId xmlns:p14="http://schemas.microsoft.com/office/powerpoint/2010/main" val="15137292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513" y="911343"/>
            <a:ext cx="6856973" cy="5035313"/>
          </a:xfrm>
          <a:prstGeom prst="rect">
            <a:avLst/>
          </a:prstGeom>
        </p:spPr>
      </p:pic>
    </p:spTree>
    <p:extLst>
      <p:ext uri="{BB962C8B-B14F-4D97-AF65-F5344CB8AC3E}">
        <p14:creationId xmlns:p14="http://schemas.microsoft.com/office/powerpoint/2010/main" val="1518069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6723" y="160986"/>
            <a:ext cx="9214943" cy="6697014"/>
          </a:xfrm>
          <a:prstGeom prst="rect">
            <a:avLst/>
          </a:prstGeom>
        </p:spPr>
      </p:pic>
    </p:spTree>
    <p:extLst>
      <p:ext uri="{BB962C8B-B14F-4D97-AF65-F5344CB8AC3E}">
        <p14:creationId xmlns:p14="http://schemas.microsoft.com/office/powerpoint/2010/main" val="32806533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4370" y="365989"/>
            <a:ext cx="9922222" cy="6086326"/>
          </a:xfrm>
          <a:prstGeom prst="rect">
            <a:avLst/>
          </a:prstGeom>
        </p:spPr>
      </p:pic>
    </p:spTree>
    <p:extLst>
      <p:ext uri="{BB962C8B-B14F-4D97-AF65-F5344CB8AC3E}">
        <p14:creationId xmlns:p14="http://schemas.microsoft.com/office/powerpoint/2010/main" val="1917310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1662" y="330937"/>
            <a:ext cx="8308675" cy="6196125"/>
          </a:xfrm>
          <a:prstGeom prst="rect">
            <a:avLst/>
          </a:prstGeom>
        </p:spPr>
      </p:pic>
    </p:spTree>
    <p:extLst>
      <p:ext uri="{BB962C8B-B14F-4D97-AF65-F5344CB8AC3E}">
        <p14:creationId xmlns:p14="http://schemas.microsoft.com/office/powerpoint/2010/main" val="235326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7226" y="184875"/>
            <a:ext cx="8617547" cy="6488250"/>
          </a:xfrm>
          <a:prstGeom prst="rect">
            <a:avLst/>
          </a:prstGeom>
        </p:spPr>
      </p:pic>
    </p:spTree>
    <p:extLst>
      <p:ext uri="{BB962C8B-B14F-4D97-AF65-F5344CB8AC3E}">
        <p14:creationId xmlns:p14="http://schemas.microsoft.com/office/powerpoint/2010/main" val="198544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4205" y="284672"/>
            <a:ext cx="10790751" cy="6206279"/>
          </a:xfrm>
          <a:prstGeom prst="rect">
            <a:avLst/>
          </a:prstGeom>
        </p:spPr>
      </p:pic>
      <p:grpSp>
        <p:nvGrpSpPr>
          <p:cNvPr id="8" name="Group 7">
            <a:extLst>
              <a:ext uri="{FF2B5EF4-FFF2-40B4-BE49-F238E27FC236}">
                <a16:creationId xmlns:a16="http://schemas.microsoft.com/office/drawing/2014/main" id="{315B59B5-E467-20D5-AA6A-2BE2EFA83DD2}"/>
              </a:ext>
            </a:extLst>
          </p:cNvPr>
          <p:cNvGrpSpPr/>
          <p:nvPr/>
        </p:nvGrpSpPr>
        <p:grpSpPr>
          <a:xfrm>
            <a:off x="2421227" y="920839"/>
            <a:ext cx="7349547" cy="5486400"/>
            <a:chOff x="2421227" y="920839"/>
            <a:chExt cx="7349547" cy="5486400"/>
          </a:xfrm>
        </p:grpSpPr>
        <p:sp>
          <p:nvSpPr>
            <p:cNvPr id="3" name="Rectangle 2">
              <a:extLst>
                <a:ext uri="{FF2B5EF4-FFF2-40B4-BE49-F238E27FC236}">
                  <a16:creationId xmlns:a16="http://schemas.microsoft.com/office/drawing/2014/main" id="{990358F5-EB5B-0450-34EC-9AFCCA17C728}"/>
                </a:ext>
              </a:extLst>
            </p:cNvPr>
            <p:cNvSpPr/>
            <p:nvPr/>
          </p:nvSpPr>
          <p:spPr>
            <a:xfrm>
              <a:off x="2421227" y="920839"/>
              <a:ext cx="3354947" cy="5486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7AF03B8-4564-FF67-CADC-7520FF02C8C9}"/>
                </a:ext>
              </a:extLst>
            </p:cNvPr>
            <p:cNvSpPr/>
            <p:nvPr/>
          </p:nvSpPr>
          <p:spPr>
            <a:xfrm>
              <a:off x="6323527" y="920839"/>
              <a:ext cx="3447247" cy="5486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FAC8BF3-9267-EF79-664C-D9C7F0B0747D}"/>
                </a:ext>
              </a:extLst>
            </p:cNvPr>
            <p:cNvSpPr/>
            <p:nvPr/>
          </p:nvSpPr>
          <p:spPr>
            <a:xfrm>
              <a:off x="4692204" y="920839"/>
              <a:ext cx="3447247" cy="16227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51DC18D-6E18-A55F-B64C-3F5F32517F4F}"/>
                </a:ext>
              </a:extLst>
            </p:cNvPr>
            <p:cNvSpPr/>
            <p:nvPr/>
          </p:nvSpPr>
          <p:spPr>
            <a:xfrm>
              <a:off x="4692204" y="2999704"/>
              <a:ext cx="3447247" cy="8585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996D6FB-4348-9655-0BEE-6EB2FD30C157}"/>
                </a:ext>
              </a:extLst>
            </p:cNvPr>
            <p:cNvSpPr/>
            <p:nvPr/>
          </p:nvSpPr>
          <p:spPr>
            <a:xfrm>
              <a:off x="4599903" y="4316031"/>
              <a:ext cx="3447247" cy="20912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54014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7993" y="265593"/>
            <a:ext cx="8216013" cy="6326813"/>
          </a:xfrm>
          <a:prstGeom prst="rect">
            <a:avLst/>
          </a:prstGeom>
        </p:spPr>
      </p:pic>
    </p:spTree>
    <p:extLst>
      <p:ext uri="{BB962C8B-B14F-4D97-AF65-F5344CB8AC3E}">
        <p14:creationId xmlns:p14="http://schemas.microsoft.com/office/powerpoint/2010/main" val="2395690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2837" y="327093"/>
            <a:ext cx="6486326" cy="6203813"/>
          </a:xfrm>
          <a:prstGeom prst="rect">
            <a:avLst/>
          </a:prstGeom>
        </p:spPr>
      </p:pic>
    </p:spTree>
    <p:extLst>
      <p:ext uri="{BB962C8B-B14F-4D97-AF65-F5344CB8AC3E}">
        <p14:creationId xmlns:p14="http://schemas.microsoft.com/office/powerpoint/2010/main" val="2861040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3557" y="257906"/>
            <a:ext cx="8524885" cy="6342188"/>
          </a:xfrm>
          <a:prstGeom prst="rect">
            <a:avLst/>
          </a:prstGeom>
        </p:spPr>
      </p:pic>
    </p:spTree>
    <p:extLst>
      <p:ext uri="{BB962C8B-B14F-4D97-AF65-F5344CB8AC3E}">
        <p14:creationId xmlns:p14="http://schemas.microsoft.com/office/powerpoint/2010/main" val="1573763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19127" y="208289"/>
            <a:ext cx="7567380" cy="6080813"/>
          </a:xfrm>
          <a:prstGeom prst="rect">
            <a:avLst/>
          </a:prstGeom>
        </p:spPr>
      </p:pic>
    </p:spTree>
    <p:extLst>
      <p:ext uri="{BB962C8B-B14F-4D97-AF65-F5344CB8AC3E}">
        <p14:creationId xmlns:p14="http://schemas.microsoft.com/office/powerpoint/2010/main" val="894950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6422" y="289709"/>
            <a:ext cx="6288901" cy="1077218"/>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What is quantitative microscopy ?</a:t>
            </a:r>
            <a:endParaRPr lang="en-US" sz="3200" dirty="0">
              <a:latin typeface="Arial" panose="020B0604020202020204" pitchFamily="34" charset="0"/>
              <a:ea typeface="Arial Unicode MS" panose="020B0604020202020204" pitchFamily="34" charset="-128"/>
              <a:cs typeface="Arial" panose="020B0604020202020204" pitchFamily="34" charset="0"/>
            </a:endParaRPr>
          </a:p>
          <a:p>
            <a:endParaRPr lang="en-US" sz="3200" dirty="0"/>
          </a:p>
        </p:txBody>
      </p:sp>
      <p:pic>
        <p:nvPicPr>
          <p:cNvPr id="3" name="Picture 2"/>
          <p:cNvPicPr>
            <a:picLocks noChangeAspect="1"/>
          </p:cNvPicPr>
          <p:nvPr/>
        </p:nvPicPr>
        <p:blipFill>
          <a:blip r:embed="rId2"/>
          <a:stretch>
            <a:fillRect/>
          </a:stretch>
        </p:blipFill>
        <p:spPr>
          <a:xfrm>
            <a:off x="822352" y="1068019"/>
            <a:ext cx="10603122" cy="5314251"/>
          </a:xfrm>
          <a:prstGeom prst="rect">
            <a:avLst/>
          </a:prstGeom>
        </p:spPr>
      </p:pic>
    </p:spTree>
    <p:extLst>
      <p:ext uri="{BB962C8B-B14F-4D97-AF65-F5344CB8AC3E}">
        <p14:creationId xmlns:p14="http://schemas.microsoft.com/office/powerpoint/2010/main" val="260723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2612" y="0"/>
            <a:ext cx="9806775" cy="6858000"/>
          </a:xfrm>
          <a:prstGeom prst="rect">
            <a:avLst/>
          </a:prstGeom>
        </p:spPr>
      </p:pic>
    </p:spTree>
    <p:extLst>
      <p:ext uri="{BB962C8B-B14F-4D97-AF65-F5344CB8AC3E}">
        <p14:creationId xmlns:p14="http://schemas.microsoft.com/office/powerpoint/2010/main" val="3567298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1783" y="181031"/>
            <a:ext cx="8648434" cy="6495938"/>
          </a:xfrm>
          <a:prstGeom prst="rect">
            <a:avLst/>
          </a:prstGeom>
        </p:spPr>
      </p:pic>
    </p:spTree>
    <p:extLst>
      <p:ext uri="{BB962C8B-B14F-4D97-AF65-F5344CB8AC3E}">
        <p14:creationId xmlns:p14="http://schemas.microsoft.com/office/powerpoint/2010/main" val="1282582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8837" y="623383"/>
            <a:ext cx="10394326" cy="5611234"/>
          </a:xfrm>
          <a:prstGeom prst="rect">
            <a:avLst/>
          </a:prstGeom>
        </p:spPr>
      </p:pic>
    </p:spTree>
    <p:extLst>
      <p:ext uri="{BB962C8B-B14F-4D97-AF65-F5344CB8AC3E}">
        <p14:creationId xmlns:p14="http://schemas.microsoft.com/office/powerpoint/2010/main" val="2310644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8993" y="1503774"/>
            <a:ext cx="9827172" cy="3880329"/>
          </a:xfrm>
          <a:prstGeom prst="rect">
            <a:avLst/>
          </a:prstGeom>
        </p:spPr>
      </p:pic>
    </p:spTree>
    <p:extLst>
      <p:ext uri="{BB962C8B-B14F-4D97-AF65-F5344CB8AC3E}">
        <p14:creationId xmlns:p14="http://schemas.microsoft.com/office/powerpoint/2010/main" val="2503685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9888" y="407812"/>
            <a:ext cx="8432224" cy="6042375"/>
          </a:xfrm>
          <a:prstGeom prst="rect">
            <a:avLst/>
          </a:prstGeom>
        </p:spPr>
      </p:pic>
    </p:spTree>
    <p:extLst>
      <p:ext uri="{BB962C8B-B14F-4D97-AF65-F5344CB8AC3E}">
        <p14:creationId xmlns:p14="http://schemas.microsoft.com/office/powerpoint/2010/main" val="2154291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3437" y="280968"/>
            <a:ext cx="8185126" cy="6296063"/>
          </a:xfrm>
          <a:prstGeom prst="rect">
            <a:avLst/>
          </a:prstGeom>
        </p:spPr>
      </p:pic>
    </p:spTree>
    <p:extLst>
      <p:ext uri="{BB962C8B-B14F-4D97-AF65-F5344CB8AC3E}">
        <p14:creationId xmlns:p14="http://schemas.microsoft.com/office/powerpoint/2010/main" val="2788022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0639" y="0"/>
            <a:ext cx="9870721" cy="6858000"/>
          </a:xfrm>
          <a:prstGeom prst="rect">
            <a:avLst/>
          </a:prstGeom>
        </p:spPr>
      </p:pic>
    </p:spTree>
    <p:extLst>
      <p:ext uri="{BB962C8B-B14F-4D97-AF65-F5344CB8AC3E}">
        <p14:creationId xmlns:p14="http://schemas.microsoft.com/office/powerpoint/2010/main" val="3428412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5212" y="776812"/>
            <a:ext cx="8061576" cy="5304375"/>
          </a:xfrm>
          <a:prstGeom prst="rect">
            <a:avLst/>
          </a:prstGeom>
        </p:spPr>
      </p:pic>
    </p:spTree>
    <p:extLst>
      <p:ext uri="{BB962C8B-B14F-4D97-AF65-F5344CB8AC3E}">
        <p14:creationId xmlns:p14="http://schemas.microsoft.com/office/powerpoint/2010/main" val="2352746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4444" y="231000"/>
            <a:ext cx="8463111" cy="6396000"/>
          </a:xfrm>
          <a:prstGeom prst="rect">
            <a:avLst/>
          </a:prstGeom>
        </p:spPr>
      </p:pic>
    </p:spTree>
    <p:extLst>
      <p:ext uri="{BB962C8B-B14F-4D97-AF65-F5344CB8AC3E}">
        <p14:creationId xmlns:p14="http://schemas.microsoft.com/office/powerpoint/2010/main" val="2935312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8049" y="772883"/>
            <a:ext cx="10035901" cy="5312234"/>
          </a:xfrm>
          <a:prstGeom prst="rect">
            <a:avLst/>
          </a:prstGeom>
        </p:spPr>
      </p:pic>
    </p:spTree>
    <p:extLst>
      <p:ext uri="{BB962C8B-B14F-4D97-AF65-F5344CB8AC3E}">
        <p14:creationId xmlns:p14="http://schemas.microsoft.com/office/powerpoint/2010/main" val="2819972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3642"/>
          <a:stretch/>
        </p:blipFill>
        <p:spPr>
          <a:xfrm>
            <a:off x="614548" y="1367073"/>
            <a:ext cx="10840436" cy="4164594"/>
          </a:xfrm>
          <a:prstGeom prst="rect">
            <a:avLst/>
          </a:prstGeom>
        </p:spPr>
      </p:pic>
      <p:sp>
        <p:nvSpPr>
          <p:cNvPr id="3" name="TextBox 2"/>
          <p:cNvSpPr txBox="1"/>
          <p:nvPr/>
        </p:nvSpPr>
        <p:spPr>
          <a:xfrm>
            <a:off x="1213164" y="307818"/>
            <a:ext cx="931216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Deriving quantitative information from images of biological samples</a:t>
            </a:r>
          </a:p>
        </p:txBody>
      </p:sp>
    </p:spTree>
    <p:extLst>
      <p:ext uri="{BB962C8B-B14F-4D97-AF65-F5344CB8AC3E}">
        <p14:creationId xmlns:p14="http://schemas.microsoft.com/office/powerpoint/2010/main" val="393397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6218" y="0"/>
            <a:ext cx="10019563" cy="6858000"/>
          </a:xfrm>
          <a:prstGeom prst="rect">
            <a:avLst/>
          </a:prstGeom>
        </p:spPr>
      </p:pic>
    </p:spTree>
    <p:extLst>
      <p:ext uri="{BB962C8B-B14F-4D97-AF65-F5344CB8AC3E}">
        <p14:creationId xmlns:p14="http://schemas.microsoft.com/office/powerpoint/2010/main" val="2106155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4444" y="219468"/>
            <a:ext cx="8463111" cy="6419063"/>
          </a:xfrm>
          <a:prstGeom prst="rect">
            <a:avLst/>
          </a:prstGeom>
        </p:spPr>
      </p:pic>
    </p:spTree>
    <p:extLst>
      <p:ext uri="{BB962C8B-B14F-4D97-AF65-F5344CB8AC3E}">
        <p14:creationId xmlns:p14="http://schemas.microsoft.com/office/powerpoint/2010/main" val="3678978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3557" y="280968"/>
            <a:ext cx="8524885" cy="6296063"/>
          </a:xfrm>
          <a:prstGeom prst="rect">
            <a:avLst/>
          </a:prstGeom>
        </p:spPr>
      </p:pic>
    </p:spTree>
    <p:extLst>
      <p:ext uri="{BB962C8B-B14F-4D97-AF65-F5344CB8AC3E}">
        <p14:creationId xmlns:p14="http://schemas.microsoft.com/office/powerpoint/2010/main" val="3304971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0895" y="196406"/>
            <a:ext cx="8710209" cy="6465188"/>
          </a:xfrm>
          <a:prstGeom prst="rect">
            <a:avLst/>
          </a:prstGeom>
        </p:spPr>
      </p:pic>
    </p:spTree>
    <p:extLst>
      <p:ext uri="{BB962C8B-B14F-4D97-AF65-F5344CB8AC3E}">
        <p14:creationId xmlns:p14="http://schemas.microsoft.com/office/powerpoint/2010/main" val="228104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1143002" y="195823"/>
            <a:ext cx="9905998" cy="1478570"/>
          </a:xfrm>
        </p:spPr>
        <p:txBody>
          <a:bodyPr/>
          <a:lstStyle/>
          <a:p>
            <a:pPr eaLnBrk="1" hangingPunct="1"/>
            <a:r>
              <a:rPr lang="en-US" altLang="en-US" dirty="0"/>
              <a:t>Wide</a:t>
            </a:r>
            <a:r>
              <a:rPr lang="pl-PL" altLang="en-US" dirty="0"/>
              <a:t>-</a:t>
            </a:r>
            <a:r>
              <a:rPr lang="en-US" altLang="en-US" dirty="0"/>
              <a:t>field vs. confocal vs. 2-photon</a:t>
            </a:r>
          </a:p>
        </p:txBody>
      </p:sp>
      <p:sp>
        <p:nvSpPr>
          <p:cNvPr id="1433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554911A-646F-4C28-9A45-3AC5F8E83F66}" type="slidenum">
              <a:rPr lang="en-US" altLang="en-US"/>
              <a:pPr eaLnBrk="1" hangingPunct="1"/>
              <a:t>34</a:t>
            </a:fld>
            <a:endParaRPr lang="en-US" altLang="en-US"/>
          </a:p>
        </p:txBody>
      </p:sp>
      <p:pic>
        <p:nvPicPr>
          <p:cNvPr id="143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889" y="1447801"/>
            <a:ext cx="6372225"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4"/>
          <p:cNvSpPr txBox="1">
            <a:spLocks noChangeArrowheads="1"/>
          </p:cNvSpPr>
          <p:nvPr/>
        </p:nvSpPr>
        <p:spPr bwMode="auto">
          <a:xfrm>
            <a:off x="9448800" y="5562601"/>
            <a:ext cx="121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latin typeface="Verdana" panose="020B0604030504040204" pitchFamily="34" charset="0"/>
              </a:rPr>
              <a:t>Drawing by P. D. Andrews, I. S. Harper and J. R. Swedlow</a:t>
            </a:r>
          </a:p>
        </p:txBody>
      </p:sp>
    </p:spTree>
    <p:extLst>
      <p:ext uri="{BB962C8B-B14F-4D97-AF65-F5344CB8AC3E}">
        <p14:creationId xmlns:p14="http://schemas.microsoft.com/office/powerpoint/2010/main" val="377184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250951"/>
            <a:ext cx="8108950"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03" name="Title 8"/>
          <p:cNvSpPr>
            <a:spLocks noGrp="1"/>
          </p:cNvSpPr>
          <p:nvPr>
            <p:ph type="title"/>
          </p:nvPr>
        </p:nvSpPr>
        <p:spPr>
          <a:xfrm>
            <a:off x="1219050" y="161318"/>
            <a:ext cx="8416656" cy="1478570"/>
          </a:xfrm>
        </p:spPr>
        <p:txBody>
          <a:bodyPr/>
          <a:lstStyle/>
          <a:p>
            <a:pPr algn="ctr" eaLnBrk="1" hangingPunct="1"/>
            <a:r>
              <a:rPr lang="en-GB" altLang="en-US" sz="2400" dirty="0">
                <a:ea typeface="msgothic"/>
                <a:cs typeface="msgothic"/>
              </a:rPr>
              <a:t>Resolvable volumes obtained with current commercial super-resolution microscopes.</a:t>
            </a:r>
            <a:br>
              <a:rPr lang="en-GB" altLang="en-US" sz="2400" dirty="0">
                <a:ea typeface="msgothic"/>
                <a:cs typeface="msgothic"/>
              </a:rPr>
            </a:br>
            <a:endParaRPr lang="en-US" altLang="en-US" sz="2400" dirty="0"/>
          </a:p>
        </p:txBody>
      </p:sp>
      <p:sp>
        <p:nvSpPr>
          <p:cNvPr id="51204" name="Rectangle 9"/>
          <p:cNvSpPr>
            <a:spLocks noChangeArrowheads="1"/>
          </p:cNvSpPr>
          <p:nvPr/>
        </p:nvSpPr>
        <p:spPr bwMode="auto">
          <a:xfrm>
            <a:off x="1828800" y="6088064"/>
            <a:ext cx="5105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dirty="0" err="1"/>
              <a:t>Schermelleh</a:t>
            </a:r>
            <a:r>
              <a:rPr lang="en-US" altLang="en-US" sz="1100" dirty="0"/>
              <a:t>, </a:t>
            </a:r>
            <a:r>
              <a:rPr lang="en-US" altLang="en-US" sz="1100" dirty="0" err="1"/>
              <a:t>Lothar</a:t>
            </a:r>
            <a:r>
              <a:rPr lang="en-US" altLang="en-US" sz="1100" dirty="0"/>
              <a:t>, Rainer </a:t>
            </a:r>
            <a:r>
              <a:rPr lang="en-US" altLang="en-US" sz="1100" dirty="0" err="1"/>
              <a:t>Heintzmann</a:t>
            </a:r>
            <a:r>
              <a:rPr lang="en-US" altLang="en-US" sz="1100" dirty="0"/>
              <a:t>, and Heinrich </a:t>
            </a:r>
            <a:r>
              <a:rPr lang="en-US" altLang="en-US" sz="1100" dirty="0" err="1"/>
              <a:t>Leonhardt</a:t>
            </a:r>
            <a:r>
              <a:rPr lang="en-US" altLang="en-US" sz="1100" dirty="0"/>
              <a:t>. 2010. “A guide to super-resolution fluorescence microscopy.” </a:t>
            </a:r>
            <a:r>
              <a:rPr lang="en-US" altLang="en-US" sz="1100" i="1" dirty="0"/>
              <a:t>The Journal of Cell Biology</a:t>
            </a:r>
            <a:r>
              <a:rPr lang="en-US" altLang="en-US" sz="1100" dirty="0"/>
              <a:t> 190 (2) (July 26): 165 -175. doi:10.1083/jcb.201002021.</a:t>
            </a:r>
          </a:p>
        </p:txBody>
      </p:sp>
    </p:spTree>
    <p:extLst>
      <p:ext uri="{BB962C8B-B14F-4D97-AF65-F5344CB8AC3E}">
        <p14:creationId xmlns:p14="http://schemas.microsoft.com/office/powerpoint/2010/main" val="4067843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65693" y="402326"/>
            <a:ext cx="8932653" cy="762000"/>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dirty="0"/>
              <a:t>Which imaging technique should I use?</a:t>
            </a:r>
          </a:p>
        </p:txBody>
      </p:sp>
      <p:sp>
        <p:nvSpPr>
          <p:cNvPr id="3" name="Line 3"/>
          <p:cNvSpPr>
            <a:spLocks noChangeShapeType="1"/>
          </p:cNvSpPr>
          <p:nvPr/>
        </p:nvSpPr>
        <p:spPr bwMode="auto">
          <a:xfrm>
            <a:off x="1794294" y="1791389"/>
            <a:ext cx="0" cy="4481512"/>
          </a:xfrm>
          <a:prstGeom prst="line">
            <a:avLst/>
          </a:prstGeom>
          <a:noFill/>
          <a:ln w="25400">
            <a:solidFill>
              <a:schemeClr val="tx1"/>
            </a:solidFill>
            <a:round/>
            <a:headEnd/>
            <a:tailEnd type="triangle" w="lg" len="lg"/>
          </a:ln>
          <a:effectLst/>
        </p:spPr>
        <p:txBody>
          <a:bodyPr/>
          <a:lstStyle/>
          <a:p>
            <a:endParaRPr lang="en-US"/>
          </a:p>
        </p:txBody>
      </p:sp>
      <p:sp>
        <p:nvSpPr>
          <p:cNvPr id="4" name="Text Box 4"/>
          <p:cNvSpPr txBox="1">
            <a:spLocks noChangeArrowheads="1"/>
          </p:cNvSpPr>
          <p:nvPr/>
        </p:nvSpPr>
        <p:spPr bwMode="auto">
          <a:xfrm rot="5400000">
            <a:off x="405232" y="3912288"/>
            <a:ext cx="2260600" cy="396875"/>
          </a:xfrm>
          <a:prstGeom prst="rect">
            <a:avLst/>
          </a:prstGeom>
          <a:noFill/>
          <a:ln w="9525">
            <a:noFill/>
            <a:miter lim="800000"/>
            <a:headEnd/>
            <a:tailEnd/>
          </a:ln>
          <a:effectLst/>
        </p:spPr>
        <p:txBody>
          <a:bodyPr wrap="none">
            <a:spAutoFit/>
          </a:bodyPr>
          <a:lstStyle/>
          <a:p>
            <a:pPr eaLnBrk="1" hangingPunct="1"/>
            <a:r>
              <a:rPr lang="en-US" sz="2000"/>
              <a:t>Sample Thickness</a:t>
            </a:r>
          </a:p>
        </p:txBody>
      </p:sp>
      <p:sp>
        <p:nvSpPr>
          <p:cNvPr id="5" name="Text Box 5"/>
          <p:cNvSpPr txBox="1">
            <a:spLocks noChangeArrowheads="1"/>
          </p:cNvSpPr>
          <p:nvPr/>
        </p:nvSpPr>
        <p:spPr bwMode="auto">
          <a:xfrm>
            <a:off x="3334169" y="2570851"/>
            <a:ext cx="3756604" cy="396875"/>
          </a:xfrm>
          <a:prstGeom prst="rect">
            <a:avLst/>
          </a:prstGeom>
          <a:noFill/>
          <a:ln w="9525">
            <a:noFill/>
            <a:miter lim="800000"/>
            <a:headEnd/>
            <a:tailEnd/>
          </a:ln>
          <a:effectLst/>
        </p:spPr>
        <p:txBody>
          <a:bodyPr wrap="square">
            <a:spAutoFit/>
          </a:bodyPr>
          <a:lstStyle/>
          <a:p>
            <a:pPr eaLnBrk="1" hangingPunct="1"/>
            <a:r>
              <a:rPr lang="en-US" sz="2000"/>
              <a:t>Wide-field (+deconvolution)</a:t>
            </a:r>
          </a:p>
        </p:txBody>
      </p:sp>
      <p:sp>
        <p:nvSpPr>
          <p:cNvPr id="6" name="Text Box 6"/>
          <p:cNvSpPr txBox="1">
            <a:spLocks noChangeArrowheads="1"/>
          </p:cNvSpPr>
          <p:nvPr/>
        </p:nvSpPr>
        <p:spPr bwMode="auto">
          <a:xfrm>
            <a:off x="3334169" y="5039414"/>
            <a:ext cx="3360692" cy="396875"/>
          </a:xfrm>
          <a:prstGeom prst="rect">
            <a:avLst/>
          </a:prstGeom>
          <a:noFill/>
          <a:ln w="9525">
            <a:noFill/>
            <a:miter lim="800000"/>
            <a:headEnd/>
            <a:tailEnd/>
          </a:ln>
          <a:effectLst/>
        </p:spPr>
        <p:txBody>
          <a:bodyPr wrap="square">
            <a:spAutoFit/>
          </a:bodyPr>
          <a:lstStyle/>
          <a:p>
            <a:pPr eaLnBrk="1" hangingPunct="1"/>
            <a:r>
              <a:rPr lang="en-US" sz="2000"/>
              <a:t>Point scanning Confocal</a:t>
            </a:r>
          </a:p>
        </p:txBody>
      </p:sp>
      <p:sp>
        <p:nvSpPr>
          <p:cNvPr id="7" name="Text Box 7"/>
          <p:cNvSpPr txBox="1">
            <a:spLocks noChangeArrowheads="1"/>
          </p:cNvSpPr>
          <p:nvPr/>
        </p:nvSpPr>
        <p:spPr bwMode="auto">
          <a:xfrm>
            <a:off x="3334169" y="5863326"/>
            <a:ext cx="2530554" cy="396875"/>
          </a:xfrm>
          <a:prstGeom prst="rect">
            <a:avLst/>
          </a:prstGeom>
          <a:noFill/>
          <a:ln w="9525">
            <a:noFill/>
            <a:miter lim="800000"/>
            <a:headEnd/>
            <a:tailEnd/>
          </a:ln>
          <a:effectLst/>
        </p:spPr>
        <p:txBody>
          <a:bodyPr wrap="square">
            <a:spAutoFit/>
          </a:bodyPr>
          <a:lstStyle/>
          <a:p>
            <a:pPr eaLnBrk="1" hangingPunct="1"/>
            <a:r>
              <a:rPr lang="en-US" sz="2000"/>
              <a:t>2-photon confocal</a:t>
            </a:r>
          </a:p>
        </p:txBody>
      </p:sp>
      <p:sp>
        <p:nvSpPr>
          <p:cNvPr id="8" name="Text Box 8"/>
          <p:cNvSpPr txBox="1">
            <a:spLocks noChangeArrowheads="1"/>
          </p:cNvSpPr>
          <p:nvPr/>
        </p:nvSpPr>
        <p:spPr bwMode="auto">
          <a:xfrm>
            <a:off x="3334169" y="1748526"/>
            <a:ext cx="4683440" cy="396875"/>
          </a:xfrm>
          <a:prstGeom prst="rect">
            <a:avLst/>
          </a:prstGeom>
          <a:noFill/>
          <a:ln w="9525">
            <a:noFill/>
            <a:miter lim="800000"/>
            <a:headEnd/>
            <a:tailEnd/>
          </a:ln>
          <a:effectLst/>
        </p:spPr>
        <p:txBody>
          <a:bodyPr wrap="square">
            <a:spAutoFit/>
          </a:bodyPr>
          <a:lstStyle/>
          <a:p>
            <a:pPr eaLnBrk="1" hangingPunct="1"/>
            <a:r>
              <a:rPr lang="en-US" sz="2000"/>
              <a:t>TIRF (for samples at the coverslip)</a:t>
            </a:r>
          </a:p>
        </p:txBody>
      </p:sp>
      <p:sp>
        <p:nvSpPr>
          <p:cNvPr id="9" name="Text Box 9"/>
          <p:cNvSpPr txBox="1">
            <a:spLocks noChangeArrowheads="1"/>
          </p:cNvSpPr>
          <p:nvPr/>
        </p:nvSpPr>
        <p:spPr bwMode="auto">
          <a:xfrm>
            <a:off x="3334169" y="3326501"/>
            <a:ext cx="3232978" cy="396875"/>
          </a:xfrm>
          <a:prstGeom prst="rect">
            <a:avLst/>
          </a:prstGeom>
          <a:noFill/>
          <a:ln w="9525">
            <a:noFill/>
            <a:miter lim="800000"/>
            <a:headEnd/>
            <a:tailEnd/>
          </a:ln>
          <a:effectLst/>
        </p:spPr>
        <p:txBody>
          <a:bodyPr wrap="square">
            <a:spAutoFit/>
          </a:bodyPr>
          <a:lstStyle/>
          <a:p>
            <a:pPr eaLnBrk="1" hangingPunct="1"/>
            <a:r>
              <a:rPr lang="en-US" sz="2000"/>
              <a:t>Spinning Disk Confocal</a:t>
            </a:r>
          </a:p>
        </p:txBody>
      </p:sp>
      <p:sp>
        <p:nvSpPr>
          <p:cNvPr id="10" name="Text Box 10"/>
          <p:cNvSpPr txBox="1">
            <a:spLocks noChangeArrowheads="1"/>
          </p:cNvSpPr>
          <p:nvPr/>
        </p:nvSpPr>
        <p:spPr bwMode="auto">
          <a:xfrm>
            <a:off x="3334169" y="4150414"/>
            <a:ext cx="3198314" cy="396875"/>
          </a:xfrm>
          <a:prstGeom prst="rect">
            <a:avLst/>
          </a:prstGeom>
          <a:noFill/>
          <a:ln w="9525">
            <a:noFill/>
            <a:miter lim="800000"/>
            <a:headEnd/>
            <a:tailEnd/>
          </a:ln>
          <a:effectLst/>
        </p:spPr>
        <p:txBody>
          <a:bodyPr wrap="square">
            <a:spAutoFit/>
          </a:bodyPr>
          <a:lstStyle/>
          <a:p>
            <a:pPr eaLnBrk="1" hangingPunct="1"/>
            <a:r>
              <a:rPr lang="en-US" sz="2000"/>
              <a:t>Line-scanning confocal</a:t>
            </a:r>
          </a:p>
        </p:txBody>
      </p:sp>
      <p:sp>
        <p:nvSpPr>
          <p:cNvPr id="11" name="Text Box 11"/>
          <p:cNvSpPr txBox="1">
            <a:spLocks noChangeArrowheads="1"/>
          </p:cNvSpPr>
          <p:nvPr/>
        </p:nvSpPr>
        <p:spPr bwMode="auto">
          <a:xfrm>
            <a:off x="1899069" y="1702489"/>
            <a:ext cx="1034481" cy="366712"/>
          </a:xfrm>
          <a:prstGeom prst="rect">
            <a:avLst/>
          </a:prstGeom>
          <a:noFill/>
          <a:ln w="9525">
            <a:noFill/>
            <a:miter lim="800000"/>
            <a:headEnd/>
            <a:tailEnd/>
          </a:ln>
          <a:effectLst/>
        </p:spPr>
        <p:txBody>
          <a:bodyPr wrap="square">
            <a:spAutoFit/>
          </a:bodyPr>
          <a:lstStyle/>
          <a:p>
            <a:pPr eaLnBrk="1" hangingPunct="1"/>
            <a:r>
              <a:rPr lang="en-US" sz="1800"/>
              <a:t>1-5 </a:t>
            </a:r>
            <a:r>
              <a:rPr lang="en-US" sz="1800">
                <a:latin typeface="Symbol" pitchFamily="18" charset="2"/>
              </a:rPr>
              <a:t>m</a:t>
            </a:r>
            <a:r>
              <a:rPr lang="en-US" sz="1800"/>
              <a:t>m</a:t>
            </a:r>
          </a:p>
        </p:txBody>
      </p:sp>
      <p:sp>
        <p:nvSpPr>
          <p:cNvPr id="12" name="Text Box 12"/>
          <p:cNvSpPr txBox="1">
            <a:spLocks noChangeArrowheads="1"/>
          </p:cNvSpPr>
          <p:nvPr/>
        </p:nvSpPr>
        <p:spPr bwMode="auto">
          <a:xfrm>
            <a:off x="1884782" y="2888351"/>
            <a:ext cx="1180438" cy="366713"/>
          </a:xfrm>
          <a:prstGeom prst="rect">
            <a:avLst/>
          </a:prstGeom>
          <a:noFill/>
          <a:ln w="9525">
            <a:noFill/>
            <a:miter lim="800000"/>
            <a:headEnd/>
            <a:tailEnd/>
          </a:ln>
          <a:effectLst/>
        </p:spPr>
        <p:txBody>
          <a:bodyPr wrap="square">
            <a:spAutoFit/>
          </a:bodyPr>
          <a:lstStyle/>
          <a:p>
            <a:pPr eaLnBrk="1" hangingPunct="1"/>
            <a:r>
              <a:rPr lang="en-US" sz="1800"/>
              <a:t>1-20 </a:t>
            </a:r>
            <a:r>
              <a:rPr lang="en-US" sz="1800">
                <a:latin typeface="Symbol" pitchFamily="18" charset="2"/>
              </a:rPr>
              <a:t>m</a:t>
            </a:r>
            <a:r>
              <a:rPr lang="en-US" sz="1800"/>
              <a:t>m</a:t>
            </a:r>
          </a:p>
        </p:txBody>
      </p:sp>
      <p:sp>
        <p:nvSpPr>
          <p:cNvPr id="13" name="Text Box 13"/>
          <p:cNvSpPr txBox="1">
            <a:spLocks noChangeArrowheads="1"/>
          </p:cNvSpPr>
          <p:nvPr/>
        </p:nvSpPr>
        <p:spPr bwMode="auto">
          <a:xfrm>
            <a:off x="1884781" y="4169464"/>
            <a:ext cx="1472355" cy="366712"/>
          </a:xfrm>
          <a:prstGeom prst="rect">
            <a:avLst/>
          </a:prstGeom>
          <a:noFill/>
          <a:ln w="9525">
            <a:noFill/>
            <a:miter lim="800000"/>
            <a:headEnd/>
            <a:tailEnd/>
          </a:ln>
          <a:effectLst/>
        </p:spPr>
        <p:txBody>
          <a:bodyPr wrap="square">
            <a:spAutoFit/>
          </a:bodyPr>
          <a:lstStyle/>
          <a:p>
            <a:pPr eaLnBrk="1" hangingPunct="1"/>
            <a:r>
              <a:rPr lang="en-US" sz="1800"/>
              <a:t>10-100 </a:t>
            </a:r>
            <a:r>
              <a:rPr lang="en-US" sz="1800">
                <a:latin typeface="Symbol" pitchFamily="18" charset="2"/>
              </a:rPr>
              <a:t>m</a:t>
            </a:r>
            <a:r>
              <a:rPr lang="en-US" sz="1800"/>
              <a:t>m</a:t>
            </a:r>
          </a:p>
        </p:txBody>
      </p:sp>
      <p:sp>
        <p:nvSpPr>
          <p:cNvPr id="14" name="Text Box 14"/>
          <p:cNvSpPr txBox="1">
            <a:spLocks noChangeArrowheads="1"/>
          </p:cNvSpPr>
          <p:nvPr/>
        </p:nvSpPr>
        <p:spPr bwMode="auto">
          <a:xfrm>
            <a:off x="1933994" y="5083864"/>
            <a:ext cx="1100162" cy="366712"/>
          </a:xfrm>
          <a:prstGeom prst="rect">
            <a:avLst/>
          </a:prstGeom>
          <a:noFill/>
          <a:ln w="9525">
            <a:noFill/>
            <a:miter lim="800000"/>
            <a:headEnd/>
            <a:tailEnd/>
          </a:ln>
          <a:effectLst/>
        </p:spPr>
        <p:txBody>
          <a:bodyPr wrap="square">
            <a:spAutoFit/>
          </a:bodyPr>
          <a:lstStyle/>
          <a:p>
            <a:pPr eaLnBrk="1" hangingPunct="1"/>
            <a:r>
              <a:rPr lang="en-US" sz="1800"/>
              <a:t>&gt;20 </a:t>
            </a:r>
            <a:r>
              <a:rPr lang="en-US" sz="1800">
                <a:latin typeface="Symbol" pitchFamily="18" charset="2"/>
              </a:rPr>
              <a:t>m</a:t>
            </a:r>
            <a:r>
              <a:rPr lang="en-US" sz="1800"/>
              <a:t>m</a:t>
            </a:r>
          </a:p>
        </p:txBody>
      </p:sp>
      <p:sp>
        <p:nvSpPr>
          <p:cNvPr id="15" name="Text Box 15"/>
          <p:cNvSpPr txBox="1">
            <a:spLocks noChangeArrowheads="1"/>
          </p:cNvSpPr>
          <p:nvPr/>
        </p:nvSpPr>
        <p:spPr bwMode="auto">
          <a:xfrm>
            <a:off x="1933994" y="5906189"/>
            <a:ext cx="1625612" cy="366712"/>
          </a:xfrm>
          <a:prstGeom prst="rect">
            <a:avLst/>
          </a:prstGeom>
          <a:noFill/>
          <a:ln w="9525">
            <a:noFill/>
            <a:miter lim="800000"/>
            <a:headEnd/>
            <a:tailEnd/>
          </a:ln>
          <a:effectLst/>
        </p:spPr>
        <p:txBody>
          <a:bodyPr wrap="square">
            <a:spAutoFit/>
          </a:bodyPr>
          <a:lstStyle/>
          <a:p>
            <a:pPr eaLnBrk="1" hangingPunct="1"/>
            <a:r>
              <a:rPr lang="en-US" sz="1800"/>
              <a:t>&gt;50-100 </a:t>
            </a:r>
            <a:r>
              <a:rPr lang="en-US" sz="1800">
                <a:latin typeface="Symbol" pitchFamily="18" charset="2"/>
              </a:rPr>
              <a:t>m</a:t>
            </a:r>
            <a:r>
              <a:rPr lang="en-US" sz="1800"/>
              <a:t>m</a:t>
            </a:r>
          </a:p>
        </p:txBody>
      </p:sp>
      <p:sp>
        <p:nvSpPr>
          <p:cNvPr id="16" name="Line 16"/>
          <p:cNvSpPr>
            <a:spLocks noChangeShapeType="1"/>
          </p:cNvSpPr>
          <p:nvPr/>
        </p:nvSpPr>
        <p:spPr bwMode="auto">
          <a:xfrm flipV="1">
            <a:off x="8469732" y="1791389"/>
            <a:ext cx="0" cy="4572000"/>
          </a:xfrm>
          <a:prstGeom prst="line">
            <a:avLst/>
          </a:prstGeom>
          <a:noFill/>
          <a:ln w="25400">
            <a:solidFill>
              <a:schemeClr val="tx1"/>
            </a:solidFill>
            <a:round/>
            <a:headEnd/>
            <a:tailEnd type="triangle" w="lg" len="lg"/>
          </a:ln>
          <a:effectLst/>
        </p:spPr>
        <p:txBody>
          <a:bodyPr/>
          <a:lstStyle/>
          <a:p>
            <a:endParaRPr lang="en-US"/>
          </a:p>
        </p:txBody>
      </p:sp>
      <p:sp>
        <p:nvSpPr>
          <p:cNvPr id="17" name="Text Box 17"/>
          <p:cNvSpPr txBox="1">
            <a:spLocks noChangeArrowheads="1"/>
          </p:cNvSpPr>
          <p:nvPr/>
        </p:nvSpPr>
        <p:spPr bwMode="auto">
          <a:xfrm rot="16200000">
            <a:off x="8094288" y="3813070"/>
            <a:ext cx="1328737" cy="396875"/>
          </a:xfrm>
          <a:prstGeom prst="rect">
            <a:avLst/>
          </a:prstGeom>
          <a:noFill/>
          <a:ln w="9525">
            <a:noFill/>
            <a:miter lim="800000"/>
            <a:headEnd/>
            <a:tailEnd/>
          </a:ln>
          <a:effectLst/>
        </p:spPr>
        <p:txBody>
          <a:bodyPr wrap="none">
            <a:spAutoFit/>
          </a:bodyPr>
          <a:lstStyle/>
          <a:p>
            <a:pPr eaLnBrk="1" hangingPunct="1"/>
            <a:r>
              <a:rPr lang="en-US" sz="2000"/>
              <a:t>Sensitivity</a:t>
            </a:r>
          </a:p>
        </p:txBody>
      </p:sp>
      <p:sp>
        <p:nvSpPr>
          <p:cNvPr id="18" name="Line 18"/>
          <p:cNvSpPr>
            <a:spLocks noChangeShapeType="1"/>
          </p:cNvSpPr>
          <p:nvPr/>
        </p:nvSpPr>
        <p:spPr bwMode="auto">
          <a:xfrm>
            <a:off x="7645819" y="1791389"/>
            <a:ext cx="0" cy="2925762"/>
          </a:xfrm>
          <a:prstGeom prst="line">
            <a:avLst/>
          </a:prstGeom>
          <a:noFill/>
          <a:ln w="25400">
            <a:solidFill>
              <a:schemeClr val="tx1"/>
            </a:solidFill>
            <a:round/>
            <a:headEnd/>
            <a:tailEnd/>
          </a:ln>
          <a:effectLst/>
        </p:spPr>
        <p:txBody>
          <a:bodyPr/>
          <a:lstStyle/>
          <a:p>
            <a:endParaRPr lang="en-US"/>
          </a:p>
        </p:txBody>
      </p:sp>
      <p:sp>
        <p:nvSpPr>
          <p:cNvPr id="19" name="Line 19"/>
          <p:cNvSpPr>
            <a:spLocks noChangeShapeType="1"/>
          </p:cNvSpPr>
          <p:nvPr/>
        </p:nvSpPr>
        <p:spPr bwMode="auto">
          <a:xfrm>
            <a:off x="7645819" y="4991789"/>
            <a:ext cx="0" cy="1371600"/>
          </a:xfrm>
          <a:prstGeom prst="line">
            <a:avLst/>
          </a:prstGeom>
          <a:noFill/>
          <a:ln w="25400">
            <a:solidFill>
              <a:schemeClr val="tx1"/>
            </a:solidFill>
            <a:round/>
            <a:headEnd/>
            <a:tailEnd/>
          </a:ln>
          <a:effectLst/>
        </p:spPr>
        <p:txBody>
          <a:bodyPr/>
          <a:lstStyle/>
          <a:p>
            <a:endParaRPr lang="en-US"/>
          </a:p>
        </p:txBody>
      </p:sp>
      <p:sp>
        <p:nvSpPr>
          <p:cNvPr id="20" name="Text Box 20"/>
          <p:cNvSpPr txBox="1">
            <a:spLocks noChangeArrowheads="1"/>
          </p:cNvSpPr>
          <p:nvPr/>
        </p:nvSpPr>
        <p:spPr bwMode="auto">
          <a:xfrm rot="5400000">
            <a:off x="7505326" y="2938357"/>
            <a:ext cx="677862" cy="396875"/>
          </a:xfrm>
          <a:prstGeom prst="rect">
            <a:avLst/>
          </a:prstGeom>
          <a:noFill/>
          <a:ln w="9525">
            <a:noFill/>
            <a:miter lim="800000"/>
            <a:headEnd/>
            <a:tailEnd/>
          </a:ln>
          <a:effectLst/>
        </p:spPr>
        <p:txBody>
          <a:bodyPr wrap="none">
            <a:spAutoFit/>
          </a:bodyPr>
          <a:lstStyle/>
          <a:p>
            <a:pPr eaLnBrk="1" hangingPunct="1"/>
            <a:r>
              <a:rPr lang="en-US" sz="2000"/>
              <a:t>Fast</a:t>
            </a:r>
          </a:p>
        </p:txBody>
      </p:sp>
      <p:sp>
        <p:nvSpPr>
          <p:cNvPr id="21" name="Text Box 21"/>
          <p:cNvSpPr txBox="1">
            <a:spLocks noChangeArrowheads="1"/>
          </p:cNvSpPr>
          <p:nvPr/>
        </p:nvSpPr>
        <p:spPr bwMode="auto">
          <a:xfrm rot="5400000">
            <a:off x="7475957" y="5436288"/>
            <a:ext cx="736600" cy="396875"/>
          </a:xfrm>
          <a:prstGeom prst="rect">
            <a:avLst/>
          </a:prstGeom>
          <a:noFill/>
          <a:ln w="9525">
            <a:noFill/>
            <a:miter lim="800000"/>
            <a:headEnd/>
            <a:tailEnd/>
          </a:ln>
          <a:effectLst/>
        </p:spPr>
        <p:txBody>
          <a:bodyPr wrap="none">
            <a:spAutoFit/>
          </a:bodyPr>
          <a:lstStyle/>
          <a:p>
            <a:pPr eaLnBrk="1" hangingPunct="1"/>
            <a:r>
              <a:rPr lang="en-US" sz="2000"/>
              <a:t>Slow</a:t>
            </a:r>
          </a:p>
        </p:txBody>
      </p:sp>
    </p:spTree>
    <p:extLst>
      <p:ext uri="{BB962C8B-B14F-4D97-AF65-F5344CB8AC3E}">
        <p14:creationId xmlns:p14="http://schemas.microsoft.com/office/powerpoint/2010/main" val="1864978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Down Arrow 39"/>
          <p:cNvSpPr/>
          <p:nvPr/>
        </p:nvSpPr>
        <p:spPr>
          <a:xfrm rot="17599720">
            <a:off x="6324137" y="3309995"/>
            <a:ext cx="175943" cy="15773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p:cNvSpPr/>
          <p:nvPr/>
        </p:nvSpPr>
        <p:spPr>
          <a:xfrm rot="3889202">
            <a:off x="5563026" y="3260227"/>
            <a:ext cx="226987" cy="17594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4400136" y="188460"/>
            <a:ext cx="3039036" cy="912770"/>
          </a:xfrm>
          <a:prstGeom prst="roundRect">
            <a:avLst/>
          </a:prstGeom>
          <a:noFill/>
          <a:ln w="76200">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93945" y="225150"/>
            <a:ext cx="2398413" cy="839391"/>
          </a:xfrm>
          <a:prstGeom prst="rect">
            <a:avLst/>
          </a:prstGeom>
          <a:noFill/>
        </p:spPr>
        <p:txBody>
          <a:bodyPr wrap="none" rtlCol="0">
            <a:spAutoFit/>
          </a:bodyPr>
          <a:lstStyle/>
          <a:p>
            <a:r>
              <a:rPr lang="en-US" sz="5400" dirty="0"/>
              <a:t>SAMPLE</a:t>
            </a:r>
          </a:p>
        </p:txBody>
      </p:sp>
      <p:sp>
        <p:nvSpPr>
          <p:cNvPr id="4" name="Rounded Rectangle 3"/>
          <p:cNvSpPr/>
          <p:nvPr/>
        </p:nvSpPr>
        <p:spPr>
          <a:xfrm>
            <a:off x="656200" y="1585077"/>
            <a:ext cx="2734236" cy="1084728"/>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13211" y="1577794"/>
            <a:ext cx="2420214" cy="923330"/>
          </a:xfrm>
          <a:prstGeom prst="rect">
            <a:avLst/>
          </a:prstGeom>
          <a:noFill/>
          <a:ln>
            <a:noFill/>
          </a:ln>
        </p:spPr>
        <p:txBody>
          <a:bodyPr wrap="none" rtlCol="0">
            <a:spAutoFit/>
          </a:bodyPr>
          <a:lstStyle/>
          <a:p>
            <a:pPr algn="ctr"/>
            <a:r>
              <a:rPr lang="en-US" sz="3600" dirty="0"/>
              <a:t>colored</a:t>
            </a:r>
          </a:p>
          <a:p>
            <a:pPr algn="ctr"/>
            <a:r>
              <a:rPr lang="en-US" dirty="0"/>
              <a:t>(i.e. histological staining)</a:t>
            </a:r>
          </a:p>
        </p:txBody>
      </p:sp>
      <p:sp>
        <p:nvSpPr>
          <p:cNvPr id="6" name="Rounded Rectangle 5"/>
          <p:cNvSpPr/>
          <p:nvPr/>
        </p:nvSpPr>
        <p:spPr>
          <a:xfrm>
            <a:off x="656200" y="4312024"/>
            <a:ext cx="2734236" cy="1084728"/>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45138" y="4531223"/>
            <a:ext cx="2156360" cy="646331"/>
          </a:xfrm>
          <a:prstGeom prst="rect">
            <a:avLst/>
          </a:prstGeom>
          <a:noFill/>
          <a:ln>
            <a:noFill/>
          </a:ln>
        </p:spPr>
        <p:txBody>
          <a:bodyPr wrap="none" rtlCol="0">
            <a:spAutoFit/>
          </a:bodyPr>
          <a:lstStyle/>
          <a:p>
            <a:pPr algn="ctr"/>
            <a:r>
              <a:rPr lang="en-US" sz="3600" dirty="0" err="1"/>
              <a:t>Brightfield</a:t>
            </a:r>
            <a:endParaRPr lang="en-US" dirty="0"/>
          </a:p>
        </p:txBody>
      </p:sp>
      <p:sp>
        <p:nvSpPr>
          <p:cNvPr id="8" name="Rounded Rectangle 7"/>
          <p:cNvSpPr/>
          <p:nvPr/>
        </p:nvSpPr>
        <p:spPr>
          <a:xfrm>
            <a:off x="4627088" y="1577794"/>
            <a:ext cx="2734236" cy="10847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27000" y="1716306"/>
            <a:ext cx="2534412" cy="646331"/>
          </a:xfrm>
          <a:prstGeom prst="rect">
            <a:avLst/>
          </a:prstGeom>
          <a:noFill/>
          <a:ln>
            <a:noFill/>
          </a:ln>
        </p:spPr>
        <p:txBody>
          <a:bodyPr wrap="none" rtlCol="0">
            <a:spAutoFit/>
          </a:bodyPr>
          <a:lstStyle/>
          <a:p>
            <a:pPr algn="ctr"/>
            <a:r>
              <a:rPr lang="en-US" sz="3600" dirty="0"/>
              <a:t>Transparent </a:t>
            </a:r>
            <a:endParaRPr lang="en-US" dirty="0"/>
          </a:p>
        </p:txBody>
      </p:sp>
      <p:sp>
        <p:nvSpPr>
          <p:cNvPr id="12" name="Rounded Rectangle 11"/>
          <p:cNvSpPr/>
          <p:nvPr/>
        </p:nvSpPr>
        <p:spPr>
          <a:xfrm>
            <a:off x="348836" y="3217046"/>
            <a:ext cx="1348923" cy="684649"/>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23811" y="3210938"/>
            <a:ext cx="1063830" cy="584775"/>
          </a:xfrm>
          <a:prstGeom prst="rect">
            <a:avLst/>
          </a:prstGeom>
          <a:noFill/>
          <a:ln>
            <a:noFill/>
          </a:ln>
        </p:spPr>
        <p:txBody>
          <a:bodyPr wrap="square" rtlCol="0">
            <a:spAutoFit/>
          </a:bodyPr>
          <a:lstStyle/>
          <a:p>
            <a:pPr algn="ctr"/>
            <a:r>
              <a:rPr lang="en-US" sz="3200" dirty="0"/>
              <a:t>live</a:t>
            </a:r>
            <a:endParaRPr lang="en-US" sz="1600" dirty="0"/>
          </a:p>
        </p:txBody>
      </p:sp>
      <p:sp>
        <p:nvSpPr>
          <p:cNvPr id="14" name="Rounded Rectangle 13"/>
          <p:cNvSpPr/>
          <p:nvPr/>
        </p:nvSpPr>
        <p:spPr>
          <a:xfrm>
            <a:off x="2184060" y="3236704"/>
            <a:ext cx="1348923" cy="684649"/>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326606" y="3220347"/>
            <a:ext cx="1063830" cy="584775"/>
          </a:xfrm>
          <a:prstGeom prst="rect">
            <a:avLst/>
          </a:prstGeom>
          <a:noFill/>
          <a:ln>
            <a:noFill/>
          </a:ln>
        </p:spPr>
        <p:txBody>
          <a:bodyPr wrap="square" rtlCol="0">
            <a:spAutoFit/>
          </a:bodyPr>
          <a:lstStyle/>
          <a:p>
            <a:pPr algn="ctr"/>
            <a:r>
              <a:rPr lang="en-US" sz="3200" dirty="0"/>
              <a:t>fixed</a:t>
            </a:r>
            <a:endParaRPr lang="en-US" sz="1600" dirty="0"/>
          </a:p>
        </p:txBody>
      </p:sp>
      <p:sp>
        <p:nvSpPr>
          <p:cNvPr id="16" name="Rounded Rectangle 15"/>
          <p:cNvSpPr/>
          <p:nvPr/>
        </p:nvSpPr>
        <p:spPr>
          <a:xfrm>
            <a:off x="4380906" y="3318081"/>
            <a:ext cx="1348923" cy="684649"/>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523452" y="3301724"/>
            <a:ext cx="1063830" cy="584775"/>
          </a:xfrm>
          <a:prstGeom prst="rect">
            <a:avLst/>
          </a:prstGeom>
          <a:noFill/>
          <a:ln>
            <a:noFill/>
          </a:ln>
        </p:spPr>
        <p:txBody>
          <a:bodyPr wrap="square" rtlCol="0">
            <a:spAutoFit/>
          </a:bodyPr>
          <a:lstStyle/>
          <a:p>
            <a:pPr algn="ctr"/>
            <a:r>
              <a:rPr lang="en-US" sz="3200" dirty="0"/>
              <a:t>live</a:t>
            </a:r>
            <a:endParaRPr lang="en-US" sz="1600" dirty="0"/>
          </a:p>
        </p:txBody>
      </p:sp>
      <p:sp>
        <p:nvSpPr>
          <p:cNvPr id="18" name="Rounded Rectangle 17"/>
          <p:cNvSpPr/>
          <p:nvPr/>
        </p:nvSpPr>
        <p:spPr>
          <a:xfrm>
            <a:off x="6577751" y="3318081"/>
            <a:ext cx="1348923" cy="684649"/>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684439" y="3318081"/>
            <a:ext cx="1063830" cy="584775"/>
          </a:xfrm>
          <a:prstGeom prst="rect">
            <a:avLst/>
          </a:prstGeom>
          <a:noFill/>
          <a:ln>
            <a:noFill/>
          </a:ln>
        </p:spPr>
        <p:txBody>
          <a:bodyPr wrap="square" rtlCol="0">
            <a:spAutoFit/>
          </a:bodyPr>
          <a:lstStyle/>
          <a:p>
            <a:pPr algn="ctr"/>
            <a:r>
              <a:rPr lang="en-US" sz="3200" dirty="0"/>
              <a:t>fixed</a:t>
            </a:r>
            <a:endParaRPr lang="en-US" sz="1600" dirty="0"/>
          </a:p>
        </p:txBody>
      </p:sp>
      <p:sp>
        <p:nvSpPr>
          <p:cNvPr id="20" name="Rounded Rectangle 19"/>
          <p:cNvSpPr/>
          <p:nvPr/>
        </p:nvSpPr>
        <p:spPr>
          <a:xfrm>
            <a:off x="3688249" y="4560876"/>
            <a:ext cx="1287163" cy="8358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TextBox 20"/>
          <p:cNvSpPr txBox="1"/>
          <p:nvPr/>
        </p:nvSpPr>
        <p:spPr>
          <a:xfrm>
            <a:off x="3179187" y="4560555"/>
            <a:ext cx="2388220" cy="830997"/>
          </a:xfrm>
          <a:prstGeom prst="rect">
            <a:avLst/>
          </a:prstGeom>
          <a:noFill/>
          <a:ln>
            <a:noFill/>
          </a:ln>
        </p:spPr>
        <p:txBody>
          <a:bodyPr wrap="square" rtlCol="0">
            <a:spAutoFit/>
          </a:bodyPr>
          <a:lstStyle/>
          <a:p>
            <a:pPr algn="ctr"/>
            <a:r>
              <a:rPr lang="en-US" sz="2400" dirty="0"/>
              <a:t>phase </a:t>
            </a:r>
          </a:p>
          <a:p>
            <a:pPr algn="ctr"/>
            <a:r>
              <a:rPr lang="en-US" sz="2400" dirty="0"/>
              <a:t>contrast</a:t>
            </a:r>
            <a:endParaRPr lang="en-US" sz="1200" dirty="0"/>
          </a:p>
        </p:txBody>
      </p:sp>
      <p:sp>
        <p:nvSpPr>
          <p:cNvPr id="22" name="Rounded Rectangle 21"/>
          <p:cNvSpPr/>
          <p:nvPr/>
        </p:nvSpPr>
        <p:spPr>
          <a:xfrm>
            <a:off x="5314282" y="4525701"/>
            <a:ext cx="1287163" cy="8358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22"/>
          <p:cNvSpPr txBox="1"/>
          <p:nvPr/>
        </p:nvSpPr>
        <p:spPr>
          <a:xfrm>
            <a:off x="4763753" y="4520196"/>
            <a:ext cx="2388220" cy="830997"/>
          </a:xfrm>
          <a:prstGeom prst="rect">
            <a:avLst/>
          </a:prstGeom>
          <a:noFill/>
          <a:ln>
            <a:noFill/>
          </a:ln>
        </p:spPr>
        <p:txBody>
          <a:bodyPr wrap="square" rtlCol="0">
            <a:spAutoFit/>
          </a:bodyPr>
          <a:lstStyle/>
          <a:p>
            <a:pPr algn="ctr"/>
            <a:r>
              <a:rPr lang="en-US" sz="2400" dirty="0"/>
              <a:t>DIC </a:t>
            </a:r>
          </a:p>
          <a:p>
            <a:pPr algn="ctr"/>
            <a:r>
              <a:rPr lang="en-US" sz="2400" dirty="0" err="1"/>
              <a:t>Nomarsky</a:t>
            </a:r>
            <a:endParaRPr lang="en-US" sz="1200" dirty="0"/>
          </a:p>
        </p:txBody>
      </p:sp>
      <p:sp>
        <p:nvSpPr>
          <p:cNvPr id="24" name="Rounded Rectangle 23"/>
          <p:cNvSpPr/>
          <p:nvPr/>
        </p:nvSpPr>
        <p:spPr>
          <a:xfrm>
            <a:off x="6879539" y="4535497"/>
            <a:ext cx="1645751" cy="8358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p:cNvSpPr txBox="1"/>
          <p:nvPr/>
        </p:nvSpPr>
        <p:spPr>
          <a:xfrm>
            <a:off x="6508304" y="4693863"/>
            <a:ext cx="2388220" cy="461665"/>
          </a:xfrm>
          <a:prstGeom prst="rect">
            <a:avLst/>
          </a:prstGeom>
          <a:noFill/>
          <a:ln>
            <a:noFill/>
          </a:ln>
        </p:spPr>
        <p:txBody>
          <a:bodyPr wrap="square" rtlCol="0">
            <a:spAutoFit/>
          </a:bodyPr>
          <a:lstStyle/>
          <a:p>
            <a:pPr algn="ctr"/>
            <a:r>
              <a:rPr lang="en-US" sz="2400" dirty="0"/>
              <a:t>polarization</a:t>
            </a:r>
            <a:endParaRPr lang="en-US" sz="1200" dirty="0"/>
          </a:p>
        </p:txBody>
      </p:sp>
      <p:sp>
        <p:nvSpPr>
          <p:cNvPr id="27" name="Rounded Rectangle 26"/>
          <p:cNvSpPr/>
          <p:nvPr/>
        </p:nvSpPr>
        <p:spPr>
          <a:xfrm>
            <a:off x="8896524" y="1497095"/>
            <a:ext cx="2734236" cy="1084728"/>
          </a:xfrm>
          <a:prstGeom prst="roundRect">
            <a:avLst/>
          </a:prstGeom>
          <a:noFill/>
          <a:ln w="571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166225" y="1716306"/>
            <a:ext cx="2194833" cy="646331"/>
          </a:xfrm>
          <a:prstGeom prst="rect">
            <a:avLst/>
          </a:prstGeom>
          <a:noFill/>
          <a:ln>
            <a:noFill/>
          </a:ln>
        </p:spPr>
        <p:txBody>
          <a:bodyPr wrap="none" rtlCol="0">
            <a:spAutoFit/>
          </a:bodyPr>
          <a:lstStyle/>
          <a:p>
            <a:pPr algn="ctr"/>
            <a:r>
              <a:rPr lang="en-US" sz="3600" dirty="0"/>
              <a:t>Fluorescent</a:t>
            </a:r>
            <a:endParaRPr lang="en-US" dirty="0"/>
          </a:p>
        </p:txBody>
      </p:sp>
      <p:sp>
        <p:nvSpPr>
          <p:cNvPr id="29" name="Down Arrow 28"/>
          <p:cNvSpPr/>
          <p:nvPr/>
        </p:nvSpPr>
        <p:spPr>
          <a:xfrm rot="2296355">
            <a:off x="1130014" y="2733673"/>
            <a:ext cx="371234" cy="407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rot="2296355">
            <a:off x="4975874" y="2714891"/>
            <a:ext cx="371234" cy="407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rot="2296355">
            <a:off x="4415208" y="4052298"/>
            <a:ext cx="371234" cy="407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rot="2296355">
            <a:off x="2482947" y="3922484"/>
            <a:ext cx="371234" cy="407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rot="19483629">
            <a:off x="1012934" y="3923878"/>
            <a:ext cx="371234" cy="407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rot="19483629">
            <a:off x="2476052" y="2744349"/>
            <a:ext cx="371234" cy="407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rot="19483629">
            <a:off x="5313680" y="4088844"/>
            <a:ext cx="371234" cy="407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p:cNvSpPr/>
          <p:nvPr/>
        </p:nvSpPr>
        <p:spPr>
          <a:xfrm rot="19483629">
            <a:off x="7263749" y="4063390"/>
            <a:ext cx="371234" cy="407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p:cNvSpPr/>
          <p:nvPr/>
        </p:nvSpPr>
        <p:spPr>
          <a:xfrm rot="19483629">
            <a:off x="6661412" y="2778982"/>
            <a:ext cx="371234" cy="407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rot="2445013">
            <a:off x="6433000" y="4054570"/>
            <a:ext cx="371234" cy="4077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p:cNvSpPr/>
          <p:nvPr/>
        </p:nvSpPr>
        <p:spPr>
          <a:xfrm>
            <a:off x="9351776" y="2918778"/>
            <a:ext cx="1792941" cy="30280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843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M00363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1878" y="75557"/>
            <a:ext cx="1567133" cy="157308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155576" y="162965"/>
            <a:ext cx="5725327" cy="912770"/>
          </a:xfrm>
          <a:prstGeom prst="roundRect">
            <a:avLst/>
          </a:prstGeom>
          <a:noFill/>
          <a:ln w="76200">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76485" y="199655"/>
            <a:ext cx="5604419" cy="1754326"/>
          </a:xfrm>
          <a:prstGeom prst="rect">
            <a:avLst/>
          </a:prstGeom>
          <a:noFill/>
        </p:spPr>
        <p:txBody>
          <a:bodyPr wrap="none" rtlCol="0">
            <a:spAutoFit/>
          </a:bodyPr>
          <a:lstStyle/>
          <a:p>
            <a:r>
              <a:rPr lang="en-US" sz="5400" dirty="0"/>
              <a:t>SAMPLE fluorescent</a:t>
            </a:r>
          </a:p>
          <a:p>
            <a:endParaRPr lang="en-US" sz="5400" dirty="0"/>
          </a:p>
        </p:txBody>
      </p:sp>
      <p:sp>
        <p:nvSpPr>
          <p:cNvPr id="12" name="Rounded Rectangle 11"/>
          <p:cNvSpPr/>
          <p:nvPr/>
        </p:nvSpPr>
        <p:spPr>
          <a:xfrm>
            <a:off x="2104108" y="1188647"/>
            <a:ext cx="1348923" cy="684649"/>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79083" y="1164609"/>
            <a:ext cx="1063830" cy="584775"/>
          </a:xfrm>
          <a:prstGeom prst="rect">
            <a:avLst/>
          </a:prstGeom>
          <a:noFill/>
          <a:ln>
            <a:noFill/>
          </a:ln>
        </p:spPr>
        <p:txBody>
          <a:bodyPr wrap="square" rtlCol="0">
            <a:spAutoFit/>
          </a:bodyPr>
          <a:lstStyle/>
          <a:p>
            <a:pPr algn="ctr"/>
            <a:r>
              <a:rPr lang="en-US" sz="3200" dirty="0"/>
              <a:t>live</a:t>
            </a:r>
            <a:endParaRPr lang="en-US" sz="1600" dirty="0"/>
          </a:p>
        </p:txBody>
      </p:sp>
      <p:sp>
        <p:nvSpPr>
          <p:cNvPr id="14" name="Rounded Rectangle 13"/>
          <p:cNvSpPr/>
          <p:nvPr/>
        </p:nvSpPr>
        <p:spPr>
          <a:xfrm>
            <a:off x="8525289" y="1188898"/>
            <a:ext cx="1348923" cy="684649"/>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647244" y="1192174"/>
            <a:ext cx="1063830" cy="584775"/>
          </a:xfrm>
          <a:prstGeom prst="rect">
            <a:avLst/>
          </a:prstGeom>
          <a:noFill/>
          <a:ln>
            <a:noFill/>
          </a:ln>
        </p:spPr>
        <p:txBody>
          <a:bodyPr wrap="square" rtlCol="0">
            <a:spAutoFit/>
          </a:bodyPr>
          <a:lstStyle/>
          <a:p>
            <a:pPr algn="ctr"/>
            <a:r>
              <a:rPr lang="en-US" sz="3200" dirty="0"/>
              <a:t>fixed</a:t>
            </a:r>
            <a:endParaRPr lang="en-US" sz="1600" dirty="0"/>
          </a:p>
        </p:txBody>
      </p:sp>
      <p:sp>
        <p:nvSpPr>
          <p:cNvPr id="16" name="Rounded Rectangle 15"/>
          <p:cNvSpPr/>
          <p:nvPr/>
        </p:nvSpPr>
        <p:spPr>
          <a:xfrm>
            <a:off x="1057048" y="2055861"/>
            <a:ext cx="1348923" cy="622408"/>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29473" y="2070979"/>
            <a:ext cx="1247771" cy="1077218"/>
          </a:xfrm>
          <a:prstGeom prst="rect">
            <a:avLst/>
          </a:prstGeom>
          <a:noFill/>
          <a:ln>
            <a:noFill/>
          </a:ln>
        </p:spPr>
        <p:txBody>
          <a:bodyPr wrap="square" rtlCol="0">
            <a:spAutoFit/>
          </a:bodyPr>
          <a:lstStyle/>
          <a:p>
            <a:pPr algn="ctr"/>
            <a:r>
              <a:rPr lang="en-US" sz="3200" dirty="0"/>
              <a:t>“Slim”	</a:t>
            </a:r>
            <a:endParaRPr lang="en-US" sz="1600" dirty="0"/>
          </a:p>
        </p:txBody>
      </p:sp>
      <p:sp>
        <p:nvSpPr>
          <p:cNvPr id="18" name="Rounded Rectangle 17"/>
          <p:cNvSpPr/>
          <p:nvPr/>
        </p:nvSpPr>
        <p:spPr>
          <a:xfrm>
            <a:off x="2922116" y="1997960"/>
            <a:ext cx="1348923" cy="622408"/>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946212" y="2044565"/>
            <a:ext cx="1290728" cy="584775"/>
          </a:xfrm>
          <a:prstGeom prst="rect">
            <a:avLst/>
          </a:prstGeom>
          <a:noFill/>
          <a:ln>
            <a:noFill/>
          </a:ln>
        </p:spPr>
        <p:txBody>
          <a:bodyPr wrap="square" rtlCol="0">
            <a:spAutoFit/>
          </a:bodyPr>
          <a:lstStyle/>
          <a:p>
            <a:pPr algn="ctr"/>
            <a:r>
              <a:rPr lang="en-US" sz="3200" dirty="0"/>
              <a:t>“Thick”</a:t>
            </a:r>
            <a:endParaRPr lang="en-US" sz="1600" dirty="0"/>
          </a:p>
        </p:txBody>
      </p:sp>
      <p:grpSp>
        <p:nvGrpSpPr>
          <p:cNvPr id="2" name="Group 1"/>
          <p:cNvGrpSpPr/>
          <p:nvPr/>
        </p:nvGrpSpPr>
        <p:grpSpPr>
          <a:xfrm>
            <a:off x="498680" y="3403445"/>
            <a:ext cx="2388220" cy="759887"/>
            <a:chOff x="3118002" y="4535497"/>
            <a:chExt cx="2388220" cy="835876"/>
          </a:xfrm>
        </p:grpSpPr>
        <p:sp>
          <p:nvSpPr>
            <p:cNvPr id="24" name="Rounded Rectangle 23"/>
            <p:cNvSpPr/>
            <p:nvPr/>
          </p:nvSpPr>
          <p:spPr>
            <a:xfrm>
              <a:off x="3668530" y="4535497"/>
              <a:ext cx="1287163" cy="8358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TextBox 28"/>
            <p:cNvSpPr txBox="1"/>
            <p:nvPr/>
          </p:nvSpPr>
          <p:spPr>
            <a:xfrm>
              <a:off x="3118002" y="4727034"/>
              <a:ext cx="2388220" cy="461665"/>
            </a:xfrm>
            <a:prstGeom prst="rect">
              <a:avLst/>
            </a:prstGeom>
            <a:noFill/>
            <a:ln>
              <a:noFill/>
            </a:ln>
          </p:spPr>
          <p:txBody>
            <a:bodyPr wrap="square" rtlCol="0">
              <a:spAutoFit/>
            </a:bodyPr>
            <a:lstStyle/>
            <a:p>
              <a:pPr algn="ctr"/>
              <a:r>
                <a:rPr lang="en-US" sz="2400" dirty="0"/>
                <a:t>epifluo</a:t>
              </a:r>
              <a:endParaRPr lang="en-US" sz="1200" dirty="0"/>
            </a:p>
          </p:txBody>
        </p:sp>
      </p:grpSp>
      <p:grpSp>
        <p:nvGrpSpPr>
          <p:cNvPr id="33" name="Group 32"/>
          <p:cNvGrpSpPr/>
          <p:nvPr/>
        </p:nvGrpSpPr>
        <p:grpSpPr>
          <a:xfrm>
            <a:off x="2456850" y="2746315"/>
            <a:ext cx="2388220" cy="1549729"/>
            <a:chOff x="3091867" y="4547533"/>
            <a:chExt cx="2388220" cy="1549729"/>
          </a:xfrm>
        </p:grpSpPr>
        <p:sp>
          <p:nvSpPr>
            <p:cNvPr id="34" name="Rounded Rectangle 33"/>
            <p:cNvSpPr/>
            <p:nvPr/>
          </p:nvSpPr>
          <p:spPr>
            <a:xfrm>
              <a:off x="3673400" y="4547533"/>
              <a:ext cx="1287163" cy="15497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TextBox 34"/>
            <p:cNvSpPr txBox="1"/>
            <p:nvPr/>
          </p:nvSpPr>
          <p:spPr>
            <a:xfrm>
              <a:off x="3091867" y="4722602"/>
              <a:ext cx="2388220" cy="1200329"/>
            </a:xfrm>
            <a:prstGeom prst="rect">
              <a:avLst/>
            </a:prstGeom>
            <a:noFill/>
            <a:ln>
              <a:noFill/>
            </a:ln>
          </p:spPr>
          <p:txBody>
            <a:bodyPr wrap="square" rtlCol="0">
              <a:spAutoFit/>
            </a:bodyPr>
            <a:lstStyle/>
            <a:p>
              <a:pPr algn="ctr"/>
              <a:r>
                <a:rPr lang="en-US" sz="2400" dirty="0"/>
                <a:t>Confocal</a:t>
              </a:r>
            </a:p>
            <a:p>
              <a:pPr algn="ctr"/>
              <a:r>
                <a:rPr lang="en-US" sz="2400" dirty="0"/>
                <a:t>Spinning disk/LSM</a:t>
              </a:r>
              <a:endParaRPr lang="en-US" sz="1200" dirty="0"/>
            </a:p>
          </p:txBody>
        </p:sp>
      </p:grpSp>
      <p:grpSp>
        <p:nvGrpSpPr>
          <p:cNvPr id="36" name="Group 35"/>
          <p:cNvGrpSpPr/>
          <p:nvPr/>
        </p:nvGrpSpPr>
        <p:grpSpPr>
          <a:xfrm>
            <a:off x="2487004" y="4355662"/>
            <a:ext cx="2388220" cy="1549729"/>
            <a:chOff x="3160762" y="4547533"/>
            <a:chExt cx="2388220" cy="1549729"/>
          </a:xfrm>
        </p:grpSpPr>
        <p:sp>
          <p:nvSpPr>
            <p:cNvPr id="37" name="Rounded Rectangle 36"/>
            <p:cNvSpPr/>
            <p:nvPr/>
          </p:nvSpPr>
          <p:spPr>
            <a:xfrm>
              <a:off x="3673400" y="4547533"/>
              <a:ext cx="1287163" cy="15497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TextBox 37"/>
            <p:cNvSpPr txBox="1"/>
            <p:nvPr/>
          </p:nvSpPr>
          <p:spPr>
            <a:xfrm>
              <a:off x="3160762" y="4862690"/>
              <a:ext cx="2388220" cy="1015663"/>
            </a:xfrm>
            <a:prstGeom prst="rect">
              <a:avLst/>
            </a:prstGeom>
            <a:noFill/>
            <a:ln>
              <a:noFill/>
            </a:ln>
          </p:spPr>
          <p:txBody>
            <a:bodyPr wrap="square" rtlCol="0">
              <a:spAutoFit/>
            </a:bodyPr>
            <a:lstStyle/>
            <a:p>
              <a:pPr algn="ctr"/>
              <a:r>
                <a:rPr lang="en-US" sz="2000" dirty="0"/>
                <a:t>Structured illumination</a:t>
              </a:r>
            </a:p>
            <a:p>
              <a:pPr algn="ctr"/>
              <a:r>
                <a:rPr lang="en-US" sz="2000" dirty="0"/>
                <a:t>/Light sheet</a:t>
              </a:r>
            </a:p>
          </p:txBody>
        </p:sp>
      </p:grpSp>
      <p:grpSp>
        <p:nvGrpSpPr>
          <p:cNvPr id="39" name="Group 38"/>
          <p:cNvGrpSpPr/>
          <p:nvPr/>
        </p:nvGrpSpPr>
        <p:grpSpPr>
          <a:xfrm>
            <a:off x="2449113" y="5953748"/>
            <a:ext cx="2388220" cy="835876"/>
            <a:chOff x="3118002" y="4535497"/>
            <a:chExt cx="2388220" cy="835876"/>
          </a:xfrm>
        </p:grpSpPr>
        <p:sp>
          <p:nvSpPr>
            <p:cNvPr id="40" name="Rounded Rectangle 39"/>
            <p:cNvSpPr/>
            <p:nvPr/>
          </p:nvSpPr>
          <p:spPr>
            <a:xfrm>
              <a:off x="3668530" y="4535497"/>
              <a:ext cx="1287163" cy="8358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TextBox 40"/>
            <p:cNvSpPr txBox="1"/>
            <p:nvPr/>
          </p:nvSpPr>
          <p:spPr>
            <a:xfrm>
              <a:off x="3118002" y="4727034"/>
              <a:ext cx="2388220" cy="461665"/>
            </a:xfrm>
            <a:prstGeom prst="rect">
              <a:avLst/>
            </a:prstGeom>
            <a:noFill/>
            <a:ln>
              <a:noFill/>
            </a:ln>
          </p:spPr>
          <p:txBody>
            <a:bodyPr wrap="square" rtlCol="0">
              <a:spAutoFit/>
            </a:bodyPr>
            <a:lstStyle/>
            <a:p>
              <a:pPr algn="ctr"/>
              <a:r>
                <a:rPr lang="en-US" sz="2400" dirty="0"/>
                <a:t>STED</a:t>
              </a:r>
              <a:endParaRPr lang="en-US" sz="1200" dirty="0"/>
            </a:p>
          </p:txBody>
        </p:sp>
      </p:grpSp>
      <p:sp>
        <p:nvSpPr>
          <p:cNvPr id="42" name="Rounded Rectangle 41"/>
          <p:cNvSpPr/>
          <p:nvPr/>
        </p:nvSpPr>
        <p:spPr>
          <a:xfrm>
            <a:off x="7830236" y="2084284"/>
            <a:ext cx="1348923" cy="622408"/>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9695304" y="2026383"/>
            <a:ext cx="1348923" cy="622408"/>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9724401" y="2044629"/>
            <a:ext cx="1290728" cy="584775"/>
          </a:xfrm>
          <a:prstGeom prst="rect">
            <a:avLst/>
          </a:prstGeom>
          <a:noFill/>
          <a:ln>
            <a:noFill/>
          </a:ln>
        </p:spPr>
        <p:txBody>
          <a:bodyPr wrap="square" rtlCol="0">
            <a:spAutoFit/>
          </a:bodyPr>
          <a:lstStyle/>
          <a:p>
            <a:pPr algn="ctr"/>
            <a:r>
              <a:rPr lang="en-US" sz="3200" dirty="0"/>
              <a:t>“Thick”</a:t>
            </a:r>
            <a:endParaRPr lang="en-US" sz="1600" dirty="0"/>
          </a:p>
        </p:txBody>
      </p:sp>
      <p:sp>
        <p:nvSpPr>
          <p:cNvPr id="45" name="TextBox 44"/>
          <p:cNvSpPr txBox="1"/>
          <p:nvPr/>
        </p:nvSpPr>
        <p:spPr>
          <a:xfrm>
            <a:off x="7903257" y="2059928"/>
            <a:ext cx="1247771" cy="1077218"/>
          </a:xfrm>
          <a:prstGeom prst="rect">
            <a:avLst/>
          </a:prstGeom>
          <a:noFill/>
          <a:ln>
            <a:noFill/>
          </a:ln>
        </p:spPr>
        <p:txBody>
          <a:bodyPr wrap="square" rtlCol="0">
            <a:spAutoFit/>
          </a:bodyPr>
          <a:lstStyle/>
          <a:p>
            <a:pPr algn="ctr"/>
            <a:r>
              <a:rPr lang="en-US" sz="3200" dirty="0"/>
              <a:t>“Slim”	</a:t>
            </a:r>
            <a:endParaRPr lang="en-US" sz="1600" dirty="0"/>
          </a:p>
        </p:txBody>
      </p:sp>
      <p:grpSp>
        <p:nvGrpSpPr>
          <p:cNvPr id="46" name="Group 45"/>
          <p:cNvGrpSpPr/>
          <p:nvPr/>
        </p:nvGrpSpPr>
        <p:grpSpPr>
          <a:xfrm>
            <a:off x="5363809" y="3197625"/>
            <a:ext cx="2388220" cy="759887"/>
            <a:chOff x="3118002" y="4535497"/>
            <a:chExt cx="2388220" cy="835876"/>
          </a:xfrm>
        </p:grpSpPr>
        <p:sp>
          <p:nvSpPr>
            <p:cNvPr id="47" name="Rounded Rectangle 46"/>
            <p:cNvSpPr/>
            <p:nvPr/>
          </p:nvSpPr>
          <p:spPr>
            <a:xfrm>
              <a:off x="3668530" y="4535497"/>
              <a:ext cx="1287163" cy="8358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 name="TextBox 47"/>
            <p:cNvSpPr txBox="1"/>
            <p:nvPr/>
          </p:nvSpPr>
          <p:spPr>
            <a:xfrm>
              <a:off x="3118002" y="4727034"/>
              <a:ext cx="2388220" cy="461665"/>
            </a:xfrm>
            <a:prstGeom prst="rect">
              <a:avLst/>
            </a:prstGeom>
            <a:noFill/>
            <a:ln>
              <a:noFill/>
            </a:ln>
          </p:spPr>
          <p:txBody>
            <a:bodyPr wrap="square" rtlCol="0">
              <a:spAutoFit/>
            </a:bodyPr>
            <a:lstStyle/>
            <a:p>
              <a:pPr algn="ctr"/>
              <a:r>
                <a:rPr lang="en-US" sz="2400" dirty="0"/>
                <a:t>epifluo</a:t>
              </a:r>
              <a:endParaRPr lang="en-US" sz="1200" dirty="0"/>
            </a:p>
          </p:txBody>
        </p:sp>
      </p:grpSp>
      <p:grpSp>
        <p:nvGrpSpPr>
          <p:cNvPr id="49" name="Group 48"/>
          <p:cNvGrpSpPr/>
          <p:nvPr/>
        </p:nvGrpSpPr>
        <p:grpSpPr>
          <a:xfrm>
            <a:off x="6864289" y="2875557"/>
            <a:ext cx="2388220" cy="1549729"/>
            <a:chOff x="3091867" y="4547533"/>
            <a:chExt cx="2388220" cy="1549729"/>
          </a:xfrm>
        </p:grpSpPr>
        <p:sp>
          <p:nvSpPr>
            <p:cNvPr id="50" name="Rounded Rectangle 49"/>
            <p:cNvSpPr/>
            <p:nvPr/>
          </p:nvSpPr>
          <p:spPr>
            <a:xfrm>
              <a:off x="3673400" y="4547533"/>
              <a:ext cx="1287163" cy="15497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 name="TextBox 50"/>
            <p:cNvSpPr txBox="1"/>
            <p:nvPr/>
          </p:nvSpPr>
          <p:spPr>
            <a:xfrm>
              <a:off x="3091867" y="4722602"/>
              <a:ext cx="2388220" cy="1200329"/>
            </a:xfrm>
            <a:prstGeom prst="rect">
              <a:avLst/>
            </a:prstGeom>
            <a:noFill/>
            <a:ln>
              <a:noFill/>
            </a:ln>
          </p:spPr>
          <p:txBody>
            <a:bodyPr wrap="square" rtlCol="0">
              <a:spAutoFit/>
            </a:bodyPr>
            <a:lstStyle/>
            <a:p>
              <a:pPr algn="ctr"/>
              <a:r>
                <a:rPr lang="en-US" sz="2400" dirty="0"/>
                <a:t>Confocal</a:t>
              </a:r>
            </a:p>
            <a:p>
              <a:pPr algn="ctr"/>
              <a:r>
                <a:rPr lang="en-US" sz="2400" dirty="0"/>
                <a:t>Spinning disk/LSM</a:t>
              </a:r>
              <a:endParaRPr lang="en-US" sz="1200" dirty="0"/>
            </a:p>
          </p:txBody>
        </p:sp>
      </p:grpSp>
      <p:grpSp>
        <p:nvGrpSpPr>
          <p:cNvPr id="52" name="Group 51"/>
          <p:cNvGrpSpPr/>
          <p:nvPr/>
        </p:nvGrpSpPr>
        <p:grpSpPr>
          <a:xfrm>
            <a:off x="6971866" y="4571084"/>
            <a:ext cx="2388220" cy="1549729"/>
            <a:chOff x="3160762" y="4547533"/>
            <a:chExt cx="2388220" cy="1549729"/>
          </a:xfrm>
        </p:grpSpPr>
        <p:sp>
          <p:nvSpPr>
            <p:cNvPr id="53" name="Rounded Rectangle 52"/>
            <p:cNvSpPr/>
            <p:nvPr/>
          </p:nvSpPr>
          <p:spPr>
            <a:xfrm>
              <a:off x="3673400" y="4547533"/>
              <a:ext cx="1287163" cy="15497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TextBox 53"/>
            <p:cNvSpPr txBox="1"/>
            <p:nvPr/>
          </p:nvSpPr>
          <p:spPr>
            <a:xfrm>
              <a:off x="3160762" y="4862690"/>
              <a:ext cx="2388220" cy="1015663"/>
            </a:xfrm>
            <a:prstGeom prst="rect">
              <a:avLst/>
            </a:prstGeom>
            <a:noFill/>
            <a:ln>
              <a:noFill/>
            </a:ln>
          </p:spPr>
          <p:txBody>
            <a:bodyPr wrap="square" rtlCol="0">
              <a:spAutoFit/>
            </a:bodyPr>
            <a:lstStyle/>
            <a:p>
              <a:pPr algn="ctr"/>
              <a:r>
                <a:rPr lang="en-US" sz="2000" dirty="0"/>
                <a:t>Structured illumination</a:t>
              </a:r>
            </a:p>
            <a:p>
              <a:pPr algn="ctr"/>
              <a:r>
                <a:rPr lang="en-US" sz="2000" dirty="0"/>
                <a:t>/Light sheet</a:t>
              </a:r>
            </a:p>
          </p:txBody>
        </p:sp>
      </p:grpSp>
      <p:grpSp>
        <p:nvGrpSpPr>
          <p:cNvPr id="55" name="Group 54"/>
          <p:cNvGrpSpPr/>
          <p:nvPr/>
        </p:nvGrpSpPr>
        <p:grpSpPr>
          <a:xfrm>
            <a:off x="5363809" y="4510073"/>
            <a:ext cx="2388220" cy="835876"/>
            <a:chOff x="3118002" y="4535497"/>
            <a:chExt cx="2388220" cy="835876"/>
          </a:xfrm>
        </p:grpSpPr>
        <p:sp>
          <p:nvSpPr>
            <p:cNvPr id="56" name="Rounded Rectangle 55"/>
            <p:cNvSpPr/>
            <p:nvPr/>
          </p:nvSpPr>
          <p:spPr>
            <a:xfrm>
              <a:off x="3668530" y="4535497"/>
              <a:ext cx="1287163" cy="8358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7" name="TextBox 56"/>
            <p:cNvSpPr txBox="1"/>
            <p:nvPr/>
          </p:nvSpPr>
          <p:spPr>
            <a:xfrm>
              <a:off x="3118002" y="4727034"/>
              <a:ext cx="2388220" cy="461665"/>
            </a:xfrm>
            <a:prstGeom prst="rect">
              <a:avLst/>
            </a:prstGeom>
            <a:noFill/>
            <a:ln>
              <a:noFill/>
            </a:ln>
          </p:spPr>
          <p:txBody>
            <a:bodyPr wrap="square" rtlCol="0">
              <a:spAutoFit/>
            </a:bodyPr>
            <a:lstStyle/>
            <a:p>
              <a:pPr algn="ctr"/>
              <a:r>
                <a:rPr lang="en-US" sz="2400" dirty="0"/>
                <a:t>STED</a:t>
              </a:r>
              <a:endParaRPr lang="en-US" sz="1200" dirty="0"/>
            </a:p>
          </p:txBody>
        </p:sp>
      </p:grpSp>
      <p:grpSp>
        <p:nvGrpSpPr>
          <p:cNvPr id="58" name="Group 57"/>
          <p:cNvGrpSpPr/>
          <p:nvPr/>
        </p:nvGrpSpPr>
        <p:grpSpPr>
          <a:xfrm>
            <a:off x="505047" y="4354869"/>
            <a:ext cx="2388220" cy="759887"/>
            <a:chOff x="3118002" y="4535497"/>
            <a:chExt cx="2388220" cy="835876"/>
          </a:xfrm>
        </p:grpSpPr>
        <p:sp>
          <p:nvSpPr>
            <p:cNvPr id="59" name="Rounded Rectangle 58"/>
            <p:cNvSpPr/>
            <p:nvPr/>
          </p:nvSpPr>
          <p:spPr>
            <a:xfrm>
              <a:off x="3668530" y="4535497"/>
              <a:ext cx="1287163" cy="83587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 name="TextBox 59"/>
            <p:cNvSpPr txBox="1"/>
            <p:nvPr/>
          </p:nvSpPr>
          <p:spPr>
            <a:xfrm>
              <a:off x="3118002" y="4727033"/>
              <a:ext cx="2388220" cy="507832"/>
            </a:xfrm>
            <a:prstGeom prst="rect">
              <a:avLst/>
            </a:prstGeom>
            <a:noFill/>
            <a:ln>
              <a:noFill/>
            </a:ln>
          </p:spPr>
          <p:txBody>
            <a:bodyPr wrap="square" rtlCol="0">
              <a:spAutoFit/>
            </a:bodyPr>
            <a:lstStyle/>
            <a:p>
              <a:pPr algn="ctr"/>
              <a:r>
                <a:rPr lang="en-US" sz="2400" dirty="0"/>
                <a:t>TIRF</a:t>
              </a:r>
              <a:endParaRPr lang="en-US" sz="1200" dirty="0"/>
            </a:p>
          </p:txBody>
        </p:sp>
      </p:grpSp>
      <p:grpSp>
        <p:nvGrpSpPr>
          <p:cNvPr id="61" name="Group 60"/>
          <p:cNvGrpSpPr/>
          <p:nvPr/>
        </p:nvGrpSpPr>
        <p:grpSpPr>
          <a:xfrm>
            <a:off x="9465041" y="2931175"/>
            <a:ext cx="2388220" cy="1549729"/>
            <a:chOff x="3091867" y="4547533"/>
            <a:chExt cx="2388220" cy="1549729"/>
          </a:xfrm>
        </p:grpSpPr>
        <p:sp>
          <p:nvSpPr>
            <p:cNvPr id="62" name="Rounded Rectangle 61"/>
            <p:cNvSpPr/>
            <p:nvPr/>
          </p:nvSpPr>
          <p:spPr>
            <a:xfrm>
              <a:off x="3673400" y="4547533"/>
              <a:ext cx="1287163" cy="15497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3" name="TextBox 62"/>
            <p:cNvSpPr txBox="1"/>
            <p:nvPr/>
          </p:nvSpPr>
          <p:spPr>
            <a:xfrm>
              <a:off x="3091867" y="4722602"/>
              <a:ext cx="2388220" cy="1200329"/>
            </a:xfrm>
            <a:prstGeom prst="rect">
              <a:avLst/>
            </a:prstGeom>
            <a:noFill/>
            <a:ln>
              <a:noFill/>
            </a:ln>
          </p:spPr>
          <p:txBody>
            <a:bodyPr wrap="square" rtlCol="0">
              <a:spAutoFit/>
            </a:bodyPr>
            <a:lstStyle/>
            <a:p>
              <a:pPr algn="ctr"/>
              <a:r>
                <a:rPr lang="en-US" sz="2400" dirty="0"/>
                <a:t>Confocal</a:t>
              </a:r>
            </a:p>
            <a:p>
              <a:pPr algn="ctr"/>
              <a:r>
                <a:rPr lang="en-US" sz="2400" dirty="0"/>
                <a:t>2 photon</a:t>
              </a:r>
            </a:p>
            <a:p>
              <a:pPr algn="ctr"/>
              <a:r>
                <a:rPr lang="en-US" sz="2400" dirty="0"/>
                <a:t>/LSM</a:t>
              </a:r>
              <a:endParaRPr lang="en-US" sz="1200" dirty="0"/>
            </a:p>
          </p:txBody>
        </p:sp>
      </p:grpSp>
      <p:grpSp>
        <p:nvGrpSpPr>
          <p:cNvPr id="64" name="Group 63"/>
          <p:cNvGrpSpPr/>
          <p:nvPr/>
        </p:nvGrpSpPr>
        <p:grpSpPr>
          <a:xfrm>
            <a:off x="10139627" y="4595556"/>
            <a:ext cx="2388220" cy="1549729"/>
            <a:chOff x="3160762" y="4547533"/>
            <a:chExt cx="2388220" cy="1549729"/>
          </a:xfrm>
        </p:grpSpPr>
        <p:sp>
          <p:nvSpPr>
            <p:cNvPr id="65" name="Rounded Rectangle 64"/>
            <p:cNvSpPr/>
            <p:nvPr/>
          </p:nvSpPr>
          <p:spPr>
            <a:xfrm>
              <a:off x="3673400" y="4547533"/>
              <a:ext cx="1287163" cy="15497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6" name="TextBox 65"/>
            <p:cNvSpPr txBox="1"/>
            <p:nvPr/>
          </p:nvSpPr>
          <p:spPr>
            <a:xfrm>
              <a:off x="3160762" y="4862690"/>
              <a:ext cx="2388220" cy="1015663"/>
            </a:xfrm>
            <a:prstGeom prst="rect">
              <a:avLst/>
            </a:prstGeom>
            <a:noFill/>
            <a:ln>
              <a:noFill/>
            </a:ln>
          </p:spPr>
          <p:txBody>
            <a:bodyPr wrap="square" rtlCol="0">
              <a:spAutoFit/>
            </a:bodyPr>
            <a:lstStyle/>
            <a:p>
              <a:pPr algn="ctr"/>
              <a:r>
                <a:rPr lang="en-US" sz="2000" dirty="0"/>
                <a:t>Structured illumination</a:t>
              </a:r>
            </a:p>
            <a:p>
              <a:pPr algn="ctr"/>
              <a:r>
                <a:rPr lang="en-US" sz="2000" dirty="0"/>
                <a:t>/Light sheet</a:t>
              </a:r>
            </a:p>
          </p:txBody>
        </p:sp>
      </p:grpSp>
      <p:grpSp>
        <p:nvGrpSpPr>
          <p:cNvPr id="67" name="Group 66"/>
          <p:cNvGrpSpPr/>
          <p:nvPr/>
        </p:nvGrpSpPr>
        <p:grpSpPr>
          <a:xfrm>
            <a:off x="8678614" y="4619207"/>
            <a:ext cx="2388220" cy="1549729"/>
            <a:chOff x="3070497" y="4547533"/>
            <a:chExt cx="2388220" cy="1549729"/>
          </a:xfrm>
        </p:grpSpPr>
        <p:sp>
          <p:nvSpPr>
            <p:cNvPr id="68" name="Rounded Rectangle 67"/>
            <p:cNvSpPr/>
            <p:nvPr/>
          </p:nvSpPr>
          <p:spPr>
            <a:xfrm>
              <a:off x="3673400" y="4547533"/>
              <a:ext cx="1287163" cy="15497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9" name="TextBox 68"/>
            <p:cNvSpPr txBox="1"/>
            <p:nvPr/>
          </p:nvSpPr>
          <p:spPr>
            <a:xfrm>
              <a:off x="3070497" y="4944803"/>
              <a:ext cx="2388220" cy="707886"/>
            </a:xfrm>
            <a:prstGeom prst="rect">
              <a:avLst/>
            </a:prstGeom>
            <a:noFill/>
            <a:ln>
              <a:noFill/>
            </a:ln>
          </p:spPr>
          <p:txBody>
            <a:bodyPr wrap="square" rtlCol="0">
              <a:spAutoFit/>
            </a:bodyPr>
            <a:lstStyle/>
            <a:p>
              <a:pPr algn="ctr"/>
              <a:r>
                <a:rPr lang="en-US" sz="2000" dirty="0"/>
                <a:t>STORM </a:t>
              </a:r>
            </a:p>
            <a:p>
              <a:pPr algn="ctr"/>
              <a:r>
                <a:rPr lang="en-US" sz="2000" dirty="0"/>
                <a:t>/ PALM</a:t>
              </a:r>
            </a:p>
          </p:txBody>
        </p:sp>
      </p:grpSp>
      <p:sp>
        <p:nvSpPr>
          <p:cNvPr id="3" name="TextBox 2"/>
          <p:cNvSpPr txBox="1"/>
          <p:nvPr/>
        </p:nvSpPr>
        <p:spPr>
          <a:xfrm>
            <a:off x="4950691" y="6168936"/>
            <a:ext cx="4587731" cy="369332"/>
          </a:xfrm>
          <a:prstGeom prst="rect">
            <a:avLst/>
          </a:prstGeom>
          <a:noFill/>
        </p:spPr>
        <p:txBody>
          <a:bodyPr wrap="none" rtlCol="0">
            <a:spAutoFit/>
          </a:bodyPr>
          <a:lstStyle/>
          <a:p>
            <a:r>
              <a:rPr lang="en-US" dirty="0"/>
              <a:t>Please consider the single techniques limitations!</a:t>
            </a:r>
          </a:p>
        </p:txBody>
      </p:sp>
    </p:spTree>
    <p:extLst>
      <p:ext uri="{BB962C8B-B14F-4D97-AF65-F5344CB8AC3E}">
        <p14:creationId xmlns:p14="http://schemas.microsoft.com/office/powerpoint/2010/main" val="1464616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5213" y="401546"/>
            <a:ext cx="6181500" cy="523220"/>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Quantitative microscopy : terminology</a:t>
            </a:r>
            <a:endParaRPr lang="en-US" sz="2800" dirty="0">
              <a:latin typeface="Arial" panose="020B0604020202020204" pitchFamily="34" charset="0"/>
              <a:ea typeface="Arial Unicode MS" panose="020B0604020202020204" pitchFamily="34" charset="-128"/>
              <a:cs typeface="Arial" panose="020B0604020202020204" pitchFamily="34" charset="0"/>
            </a:endParaRPr>
          </a:p>
        </p:txBody>
      </p:sp>
      <p:sp>
        <p:nvSpPr>
          <p:cNvPr id="3" name="Rectangle 2"/>
          <p:cNvSpPr/>
          <p:nvPr/>
        </p:nvSpPr>
        <p:spPr>
          <a:xfrm>
            <a:off x="1137718" y="1007772"/>
            <a:ext cx="8178297" cy="1354217"/>
          </a:xfrm>
          <a:prstGeom prst="rect">
            <a:avLst/>
          </a:prstGeom>
        </p:spPr>
        <p:txBody>
          <a:bodyPr wrap="square">
            <a:spAutoFit/>
          </a:bodyPr>
          <a:lstStyle/>
          <a:p>
            <a:r>
              <a:rPr lang="en-US" sz="2800" dirty="0">
                <a:latin typeface="Calibri" panose="020F0502020204030204" pitchFamily="34" charset="0"/>
              </a:rPr>
              <a:t>Images and pixels</a:t>
            </a:r>
          </a:p>
          <a:p>
            <a:r>
              <a:rPr lang="en-US" dirty="0">
                <a:latin typeface="Arial" panose="020B0604020202020204" pitchFamily="34" charset="0"/>
              </a:rPr>
              <a:t>•</a:t>
            </a:r>
            <a:r>
              <a:rPr lang="en-US" dirty="0">
                <a:latin typeface="Calibri" panose="020F0502020204030204" pitchFamily="34" charset="0"/>
              </a:rPr>
              <a:t>An image is just a matrix of numbers</a:t>
            </a:r>
          </a:p>
          <a:p>
            <a:r>
              <a:rPr lang="en-US" dirty="0">
                <a:latin typeface="Arial" panose="020B0604020202020204" pitchFamily="34" charset="0"/>
              </a:rPr>
              <a:t>•</a:t>
            </a:r>
            <a:r>
              <a:rPr lang="en-US" dirty="0">
                <a:latin typeface="Calibri" panose="020F0502020204030204" pitchFamily="34" charset="0"/>
              </a:rPr>
              <a:t>Pixel: “picture element”</a:t>
            </a:r>
          </a:p>
          <a:p>
            <a:r>
              <a:rPr lang="en-US" dirty="0">
                <a:latin typeface="Arial" panose="020B0604020202020204" pitchFamily="34" charset="0"/>
              </a:rPr>
              <a:t>•</a:t>
            </a:r>
            <a:r>
              <a:rPr lang="en-US" dirty="0">
                <a:latin typeface="Calibri" panose="020F0502020204030204" pitchFamily="34" charset="0"/>
              </a:rPr>
              <a:t>The edges between pixels are an artefact. In reality, they don’t exist!</a:t>
            </a:r>
          </a:p>
        </p:txBody>
      </p:sp>
      <p:pic>
        <p:nvPicPr>
          <p:cNvPr id="4" name="Picture 3"/>
          <p:cNvPicPr>
            <a:picLocks noChangeAspect="1"/>
          </p:cNvPicPr>
          <p:nvPr/>
        </p:nvPicPr>
        <p:blipFill>
          <a:blip r:embed="rId2"/>
          <a:stretch>
            <a:fillRect/>
          </a:stretch>
        </p:blipFill>
        <p:spPr>
          <a:xfrm>
            <a:off x="306729" y="2444995"/>
            <a:ext cx="11305190" cy="4047669"/>
          </a:xfrm>
          <a:prstGeom prst="rect">
            <a:avLst/>
          </a:prstGeom>
        </p:spPr>
      </p:pic>
    </p:spTree>
    <p:extLst>
      <p:ext uri="{BB962C8B-B14F-4D97-AF65-F5344CB8AC3E}">
        <p14:creationId xmlns:p14="http://schemas.microsoft.com/office/powerpoint/2010/main" val="2832576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169"/>
          <a:stretch/>
        </p:blipFill>
        <p:spPr>
          <a:xfrm>
            <a:off x="647034" y="1629624"/>
            <a:ext cx="10679031" cy="4716854"/>
          </a:xfrm>
          <a:prstGeom prst="rect">
            <a:avLst/>
          </a:prstGeom>
        </p:spPr>
      </p:pic>
      <p:sp>
        <p:nvSpPr>
          <p:cNvPr id="3" name="TextBox 2"/>
          <p:cNvSpPr txBox="1"/>
          <p:nvPr/>
        </p:nvSpPr>
        <p:spPr>
          <a:xfrm>
            <a:off x="957814" y="307817"/>
            <a:ext cx="10440679"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Measurements should be objective, not influenced by human interpretation</a:t>
            </a:r>
          </a:p>
        </p:txBody>
      </p:sp>
    </p:spTree>
    <p:extLst>
      <p:ext uri="{BB962C8B-B14F-4D97-AF65-F5344CB8AC3E}">
        <p14:creationId xmlns:p14="http://schemas.microsoft.com/office/powerpoint/2010/main" val="2639410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4590" y="162141"/>
            <a:ext cx="8839199" cy="2154436"/>
          </a:xfrm>
          <a:prstGeom prst="rect">
            <a:avLst/>
          </a:prstGeom>
        </p:spPr>
        <p:txBody>
          <a:bodyPr wrap="square">
            <a:spAutoFit/>
          </a:bodyPr>
          <a:lstStyle/>
          <a:p>
            <a:endParaRPr lang="en-US" sz="1100" dirty="0">
              <a:solidFill>
                <a:srgbClr val="000000"/>
              </a:solidFill>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Pixel size versus resolution</a:t>
            </a:r>
          </a:p>
          <a:p>
            <a:pPr>
              <a:lnSpc>
                <a:spcPct val="150000"/>
              </a:lnSpc>
            </a:pPr>
            <a:r>
              <a:rPr lang="en-US" dirty="0">
                <a:latin typeface="Arial" panose="020B0604020202020204" pitchFamily="34" charset="0"/>
                <a:cs typeface="Arial" panose="020B0604020202020204" pitchFamily="34" charset="0"/>
              </a:rPr>
              <a:t>• Resolution is a property of your imaging system.</a:t>
            </a:r>
          </a:p>
          <a:p>
            <a:pPr>
              <a:lnSpc>
                <a:spcPct val="150000"/>
              </a:lnSpc>
            </a:pPr>
            <a:r>
              <a:rPr lang="en-US" dirty="0">
                <a:latin typeface="Arial" panose="020B0604020202020204" pitchFamily="34" charset="0"/>
                <a:cs typeface="Arial" panose="020B0604020202020204" pitchFamily="34" charset="0"/>
              </a:rPr>
              <a:t>• The measure of how close object can be in an image while still being differentiable, is called spatial resolution..</a:t>
            </a:r>
          </a:p>
        </p:txBody>
      </p:sp>
      <p:pic>
        <p:nvPicPr>
          <p:cNvPr id="3" name="Picture 2"/>
          <p:cNvPicPr>
            <a:picLocks noChangeAspect="1"/>
          </p:cNvPicPr>
          <p:nvPr/>
        </p:nvPicPr>
        <p:blipFill>
          <a:blip r:embed="rId2"/>
          <a:stretch>
            <a:fillRect/>
          </a:stretch>
        </p:blipFill>
        <p:spPr>
          <a:xfrm>
            <a:off x="1015010" y="2316577"/>
            <a:ext cx="10007509" cy="4256239"/>
          </a:xfrm>
          <a:prstGeom prst="rect">
            <a:avLst/>
          </a:prstGeom>
        </p:spPr>
      </p:pic>
    </p:spTree>
    <p:extLst>
      <p:ext uri="{BB962C8B-B14F-4D97-AF65-F5344CB8AC3E}">
        <p14:creationId xmlns:p14="http://schemas.microsoft.com/office/powerpoint/2010/main" val="1526684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0390" y="258612"/>
            <a:ext cx="9201339" cy="1631216"/>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Lookup tables</a:t>
            </a:r>
          </a:p>
          <a:p>
            <a:r>
              <a:rPr lang="en-US" sz="2400" dirty="0">
                <a:latin typeface="Arial" panose="020B0604020202020204" pitchFamily="34" charset="0"/>
                <a:cs typeface="Arial" panose="020B0604020202020204" pitchFamily="34" charset="0"/>
              </a:rPr>
              <a:t>• The lookup table decides how the image is displayed on screen.</a:t>
            </a:r>
          </a:p>
          <a:p>
            <a:r>
              <a:rPr lang="en-US" sz="2400" dirty="0">
                <a:latin typeface="Arial" panose="020B0604020202020204" pitchFamily="34" charset="0"/>
                <a:cs typeface="Arial" panose="020B0604020202020204" pitchFamily="34" charset="0"/>
              </a:rPr>
              <a:t>• Applying a different lookup table doesn’t change the image. </a:t>
            </a:r>
          </a:p>
          <a:p>
            <a:r>
              <a:rPr lang="en-US" sz="2400" dirty="0">
                <a:latin typeface="Arial" panose="020B0604020202020204" pitchFamily="34" charset="0"/>
                <a:cs typeface="Arial" panose="020B0604020202020204" pitchFamily="34" charset="0"/>
              </a:rPr>
              <a:t>	All pixel values stay the same, they just appear differently</a:t>
            </a:r>
          </a:p>
        </p:txBody>
      </p:sp>
      <p:pic>
        <p:nvPicPr>
          <p:cNvPr id="3" name="Picture 2"/>
          <p:cNvPicPr>
            <a:picLocks noChangeAspect="1"/>
          </p:cNvPicPr>
          <p:nvPr/>
        </p:nvPicPr>
        <p:blipFill>
          <a:blip r:embed="rId2"/>
          <a:stretch>
            <a:fillRect/>
          </a:stretch>
        </p:blipFill>
        <p:spPr>
          <a:xfrm>
            <a:off x="541583" y="1958526"/>
            <a:ext cx="11445791" cy="4505647"/>
          </a:xfrm>
          <a:prstGeom prst="rect">
            <a:avLst/>
          </a:prstGeom>
        </p:spPr>
      </p:pic>
    </p:spTree>
    <p:extLst>
      <p:ext uri="{BB962C8B-B14F-4D97-AF65-F5344CB8AC3E}">
        <p14:creationId xmlns:p14="http://schemas.microsoft.com/office/powerpoint/2010/main" val="3880317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1902" y="0"/>
            <a:ext cx="9628196" cy="6858000"/>
          </a:xfrm>
          <a:prstGeom prst="rect">
            <a:avLst/>
          </a:prstGeom>
        </p:spPr>
      </p:pic>
    </p:spTree>
    <p:extLst>
      <p:ext uri="{BB962C8B-B14F-4D97-AF65-F5344CB8AC3E}">
        <p14:creationId xmlns:p14="http://schemas.microsoft.com/office/powerpoint/2010/main" val="2814314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8049" y="772883"/>
            <a:ext cx="10035901" cy="5312234"/>
          </a:xfrm>
          <a:prstGeom prst="rect">
            <a:avLst/>
          </a:prstGeom>
        </p:spPr>
      </p:pic>
    </p:spTree>
    <p:extLst>
      <p:ext uri="{BB962C8B-B14F-4D97-AF65-F5344CB8AC3E}">
        <p14:creationId xmlns:p14="http://schemas.microsoft.com/office/powerpoint/2010/main" val="1790707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7510" y="0"/>
            <a:ext cx="9256979" cy="6858000"/>
          </a:xfrm>
          <a:prstGeom prst="rect">
            <a:avLst/>
          </a:prstGeom>
        </p:spPr>
      </p:pic>
    </p:spTree>
    <p:extLst>
      <p:ext uri="{BB962C8B-B14F-4D97-AF65-F5344CB8AC3E}">
        <p14:creationId xmlns:p14="http://schemas.microsoft.com/office/powerpoint/2010/main" val="4068513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09575" y="1057406"/>
            <a:ext cx="4972850" cy="4743188"/>
          </a:xfrm>
          <a:prstGeom prst="rect">
            <a:avLst/>
          </a:prstGeom>
        </p:spPr>
      </p:pic>
      <p:sp>
        <p:nvSpPr>
          <p:cNvPr id="3" name="TextBox 2"/>
          <p:cNvSpPr txBox="1"/>
          <p:nvPr/>
        </p:nvSpPr>
        <p:spPr>
          <a:xfrm>
            <a:off x="1421394" y="331023"/>
            <a:ext cx="7972054"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few small “memento”….about fluorescence</a:t>
            </a:r>
          </a:p>
        </p:txBody>
      </p:sp>
    </p:spTree>
    <p:extLst>
      <p:ext uri="{BB962C8B-B14F-4D97-AF65-F5344CB8AC3E}">
        <p14:creationId xmlns:p14="http://schemas.microsoft.com/office/powerpoint/2010/main" val="3894133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99035" y="347873"/>
            <a:ext cx="7521575" cy="549275"/>
          </a:xfrm>
          <a:prstGeom prst="rect">
            <a:avLst/>
          </a:prstGeom>
        </p:spPr>
        <p:txBody>
          <a:bodyPr>
            <a:normAutofit fontScale="9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defRPr/>
            </a:pPr>
            <a:r>
              <a:rPr lang="en-IE"/>
              <a:t>Key Stages in Digital Image Processing</a:t>
            </a:r>
            <a:endParaRPr lang="en-US"/>
          </a:p>
        </p:txBody>
      </p:sp>
      <p:sp>
        <p:nvSpPr>
          <p:cNvPr id="3" name="Rectangle 19"/>
          <p:cNvSpPr>
            <a:spLocks noChangeArrowheads="1"/>
          </p:cNvSpPr>
          <p:nvPr/>
        </p:nvSpPr>
        <p:spPr bwMode="auto">
          <a:xfrm>
            <a:off x="1827573" y="399912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Acquisition</a:t>
            </a:r>
            <a:endParaRPr lang="en-US" altLang="en-US"/>
          </a:p>
        </p:txBody>
      </p:sp>
      <p:sp>
        <p:nvSpPr>
          <p:cNvPr id="4" name="Rectangle 20"/>
          <p:cNvSpPr>
            <a:spLocks noChangeArrowheads="1"/>
          </p:cNvSpPr>
          <p:nvPr/>
        </p:nvSpPr>
        <p:spPr bwMode="auto">
          <a:xfrm>
            <a:off x="3808773" y="166232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Restoration</a:t>
            </a:r>
            <a:endParaRPr lang="en-US" altLang="en-US"/>
          </a:p>
        </p:txBody>
      </p:sp>
      <p:sp>
        <p:nvSpPr>
          <p:cNvPr id="5" name="Rectangle 21"/>
          <p:cNvSpPr>
            <a:spLocks noChangeArrowheads="1"/>
          </p:cNvSpPr>
          <p:nvPr/>
        </p:nvSpPr>
        <p:spPr bwMode="auto">
          <a:xfrm>
            <a:off x="6186848" y="166232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Morphological Processing</a:t>
            </a:r>
            <a:endParaRPr lang="en-US" altLang="en-US"/>
          </a:p>
        </p:txBody>
      </p:sp>
      <p:sp>
        <p:nvSpPr>
          <p:cNvPr id="6" name="Rectangle 22"/>
          <p:cNvSpPr>
            <a:spLocks noChangeArrowheads="1"/>
          </p:cNvSpPr>
          <p:nvPr/>
        </p:nvSpPr>
        <p:spPr bwMode="auto">
          <a:xfrm>
            <a:off x="8153760" y="287517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Segmentation</a:t>
            </a:r>
            <a:endParaRPr lang="en-US" altLang="en-US"/>
          </a:p>
        </p:txBody>
      </p:sp>
      <p:sp>
        <p:nvSpPr>
          <p:cNvPr id="7" name="Rectangle 23"/>
          <p:cNvSpPr>
            <a:spLocks noChangeArrowheads="1"/>
          </p:cNvSpPr>
          <p:nvPr/>
        </p:nvSpPr>
        <p:spPr bwMode="auto">
          <a:xfrm>
            <a:off x="8153760" y="512307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Representation &amp; Description</a:t>
            </a:r>
            <a:endParaRPr lang="en-US" altLang="en-US" sz="1700"/>
          </a:p>
        </p:txBody>
      </p:sp>
      <p:sp>
        <p:nvSpPr>
          <p:cNvPr id="8" name="Rectangle 24"/>
          <p:cNvSpPr>
            <a:spLocks noChangeArrowheads="1"/>
          </p:cNvSpPr>
          <p:nvPr/>
        </p:nvSpPr>
        <p:spPr bwMode="auto">
          <a:xfrm>
            <a:off x="1827573" y="287517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Enhancement</a:t>
            </a:r>
            <a:endParaRPr lang="en-US" altLang="en-US"/>
          </a:p>
        </p:txBody>
      </p:sp>
      <p:sp>
        <p:nvSpPr>
          <p:cNvPr id="9" name="Rectangle 25"/>
          <p:cNvSpPr>
            <a:spLocks noChangeArrowheads="1"/>
          </p:cNvSpPr>
          <p:nvPr/>
        </p:nvSpPr>
        <p:spPr bwMode="auto">
          <a:xfrm>
            <a:off x="8153760" y="399912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Object Recognition</a:t>
            </a:r>
            <a:endParaRPr lang="en-US" altLang="en-US" sz="1700"/>
          </a:p>
        </p:txBody>
      </p:sp>
      <p:sp>
        <p:nvSpPr>
          <p:cNvPr id="10" name="Text Box 26"/>
          <p:cNvSpPr txBox="1">
            <a:spLocks noChangeArrowheads="1"/>
          </p:cNvSpPr>
          <p:nvPr/>
        </p:nvSpPr>
        <p:spPr bwMode="auto">
          <a:xfrm>
            <a:off x="1732323" y="5354848"/>
            <a:ext cx="188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IE" altLang="en-US"/>
              <a:t>Problem Domain</a:t>
            </a:r>
            <a:endParaRPr lang="en-US" altLang="en-US"/>
          </a:p>
        </p:txBody>
      </p:sp>
      <p:cxnSp>
        <p:nvCxnSpPr>
          <p:cNvPr id="11" name="AutoShape 27"/>
          <p:cNvCxnSpPr>
            <a:cxnSpLocks noChangeShapeType="1"/>
            <a:stCxn id="10" idx="0"/>
            <a:endCxn id="3" idx="2"/>
          </p:cNvCxnSpPr>
          <p:nvPr/>
        </p:nvCxnSpPr>
        <p:spPr bwMode="auto">
          <a:xfrm rot="16200000">
            <a:off x="2412567" y="5092117"/>
            <a:ext cx="525462"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 name="AutoShape 28"/>
          <p:cNvCxnSpPr>
            <a:cxnSpLocks noChangeShapeType="1"/>
            <a:stCxn id="3" idx="0"/>
            <a:endCxn id="8" idx="2"/>
          </p:cNvCxnSpPr>
          <p:nvPr/>
        </p:nvCxnSpPr>
        <p:spPr bwMode="auto">
          <a:xfrm rot="16200000">
            <a:off x="2528454" y="3852280"/>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 name="AutoShape 29"/>
          <p:cNvCxnSpPr>
            <a:cxnSpLocks noChangeShapeType="1"/>
            <a:stCxn id="9" idx="2"/>
            <a:endCxn id="7" idx="0"/>
          </p:cNvCxnSpPr>
          <p:nvPr/>
        </p:nvCxnSpPr>
        <p:spPr bwMode="auto">
          <a:xfrm rot="5400000">
            <a:off x="8854641" y="4976230"/>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 name="AutoShape 30"/>
          <p:cNvCxnSpPr>
            <a:cxnSpLocks noChangeShapeType="1"/>
            <a:stCxn id="6" idx="2"/>
            <a:endCxn id="9" idx="0"/>
          </p:cNvCxnSpPr>
          <p:nvPr/>
        </p:nvCxnSpPr>
        <p:spPr bwMode="auto">
          <a:xfrm rot="5400000">
            <a:off x="8854641" y="3852280"/>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5" name="AutoShape 31"/>
          <p:cNvCxnSpPr>
            <a:cxnSpLocks noChangeShapeType="1"/>
            <a:stCxn id="5" idx="3"/>
            <a:endCxn id="6" idx="0"/>
          </p:cNvCxnSpPr>
          <p:nvPr/>
        </p:nvCxnSpPr>
        <p:spPr bwMode="auto">
          <a:xfrm>
            <a:off x="7882298" y="2078248"/>
            <a:ext cx="1119187" cy="79692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 name="AutoShape 32"/>
          <p:cNvCxnSpPr>
            <a:cxnSpLocks noChangeShapeType="1"/>
            <a:stCxn id="4" idx="3"/>
            <a:endCxn id="5" idx="1"/>
          </p:cNvCxnSpPr>
          <p:nvPr/>
        </p:nvCxnSpPr>
        <p:spPr bwMode="auto">
          <a:xfrm>
            <a:off x="5504223" y="2078248"/>
            <a:ext cx="682625"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 name="AutoShape 33"/>
          <p:cNvCxnSpPr>
            <a:cxnSpLocks noChangeShapeType="1"/>
            <a:stCxn id="8" idx="0"/>
            <a:endCxn id="4" idx="1"/>
          </p:cNvCxnSpPr>
          <p:nvPr/>
        </p:nvCxnSpPr>
        <p:spPr bwMode="auto">
          <a:xfrm rot="16200000">
            <a:off x="2843573" y="1909973"/>
            <a:ext cx="796925" cy="113347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8" name="Rectangle 35"/>
          <p:cNvSpPr>
            <a:spLocks noChangeArrowheads="1"/>
          </p:cNvSpPr>
          <p:nvPr/>
        </p:nvSpPr>
        <p:spPr bwMode="auto">
          <a:xfrm>
            <a:off x="3842110" y="5775536"/>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Colour Image Processing</a:t>
            </a:r>
            <a:endParaRPr lang="en-US" altLang="en-US"/>
          </a:p>
        </p:txBody>
      </p:sp>
      <p:sp>
        <p:nvSpPr>
          <p:cNvPr id="19" name="Rectangle 36"/>
          <p:cNvSpPr>
            <a:spLocks noChangeArrowheads="1"/>
          </p:cNvSpPr>
          <p:nvPr/>
        </p:nvSpPr>
        <p:spPr bwMode="auto">
          <a:xfrm>
            <a:off x="6085248" y="5775536"/>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Compression</a:t>
            </a:r>
            <a:endParaRPr lang="en-US" altLang="en-US"/>
          </a:p>
        </p:txBody>
      </p:sp>
    </p:spTree>
    <p:extLst>
      <p:ext uri="{BB962C8B-B14F-4D97-AF65-F5344CB8AC3E}">
        <p14:creationId xmlns:p14="http://schemas.microsoft.com/office/powerpoint/2010/main" val="2011925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323321" y="313367"/>
            <a:ext cx="7521575" cy="549275"/>
          </a:xfrm>
          <a:prstGeom prst="rect">
            <a:avLst/>
          </a:prstGeom>
        </p:spPr>
        <p:txBody>
          <a:bodyPr>
            <a:normAutofit fontScale="5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defRPr/>
            </a:pPr>
            <a:r>
              <a:rPr lang="en-IE"/>
              <a:t>Key Stages in Digital Image Processing:</a:t>
            </a:r>
            <a:br>
              <a:rPr lang="en-IE"/>
            </a:br>
            <a:r>
              <a:rPr lang="en-IE"/>
              <a:t>Image Aquisition</a:t>
            </a:r>
            <a:endParaRPr lang="en-US"/>
          </a:p>
        </p:txBody>
      </p:sp>
      <p:sp>
        <p:nvSpPr>
          <p:cNvPr id="3" name="Rectangle 4"/>
          <p:cNvSpPr>
            <a:spLocks noChangeArrowheads="1"/>
          </p:cNvSpPr>
          <p:nvPr/>
        </p:nvSpPr>
        <p:spPr bwMode="auto">
          <a:xfrm>
            <a:off x="2051859" y="3964617"/>
            <a:ext cx="1695450" cy="830263"/>
          </a:xfrm>
          <a:prstGeom prst="rect">
            <a:avLst/>
          </a:prstGeom>
          <a:solidFill>
            <a:schemeClr val="accent1"/>
          </a:solidFill>
          <a:ln w="381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Acquisition</a:t>
            </a:r>
            <a:endParaRPr lang="en-US" altLang="en-US"/>
          </a:p>
        </p:txBody>
      </p:sp>
      <p:sp>
        <p:nvSpPr>
          <p:cNvPr id="4" name="Rectangle 5"/>
          <p:cNvSpPr>
            <a:spLocks noChangeArrowheads="1"/>
          </p:cNvSpPr>
          <p:nvPr/>
        </p:nvSpPr>
        <p:spPr bwMode="auto">
          <a:xfrm>
            <a:off x="4033059" y="1627817"/>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Restoration</a:t>
            </a:r>
            <a:endParaRPr lang="en-US" altLang="en-US"/>
          </a:p>
        </p:txBody>
      </p:sp>
      <p:sp>
        <p:nvSpPr>
          <p:cNvPr id="5" name="Rectangle 6"/>
          <p:cNvSpPr>
            <a:spLocks noChangeArrowheads="1"/>
          </p:cNvSpPr>
          <p:nvPr/>
        </p:nvSpPr>
        <p:spPr bwMode="auto">
          <a:xfrm>
            <a:off x="6411134" y="1627817"/>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Morphological Processing</a:t>
            </a:r>
            <a:endParaRPr lang="en-US" altLang="en-US"/>
          </a:p>
        </p:txBody>
      </p:sp>
      <p:sp>
        <p:nvSpPr>
          <p:cNvPr id="6" name="Rectangle 7"/>
          <p:cNvSpPr>
            <a:spLocks noChangeArrowheads="1"/>
          </p:cNvSpPr>
          <p:nvPr/>
        </p:nvSpPr>
        <p:spPr bwMode="auto">
          <a:xfrm>
            <a:off x="8378046" y="2840667"/>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Segmentation</a:t>
            </a:r>
            <a:endParaRPr lang="en-US" altLang="en-US"/>
          </a:p>
        </p:txBody>
      </p:sp>
      <p:sp>
        <p:nvSpPr>
          <p:cNvPr id="7" name="Rectangle 8"/>
          <p:cNvSpPr>
            <a:spLocks noChangeArrowheads="1"/>
          </p:cNvSpPr>
          <p:nvPr/>
        </p:nvSpPr>
        <p:spPr bwMode="auto">
          <a:xfrm>
            <a:off x="8378046" y="5088567"/>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Representation &amp; Description</a:t>
            </a:r>
            <a:endParaRPr lang="en-US" altLang="en-US" sz="1700"/>
          </a:p>
        </p:txBody>
      </p:sp>
      <p:sp>
        <p:nvSpPr>
          <p:cNvPr id="8" name="Rectangle 9"/>
          <p:cNvSpPr>
            <a:spLocks noChangeArrowheads="1"/>
          </p:cNvSpPr>
          <p:nvPr/>
        </p:nvSpPr>
        <p:spPr bwMode="auto">
          <a:xfrm>
            <a:off x="2051859" y="2840667"/>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Enhancement</a:t>
            </a:r>
            <a:endParaRPr lang="en-US" altLang="en-US"/>
          </a:p>
        </p:txBody>
      </p:sp>
      <p:sp>
        <p:nvSpPr>
          <p:cNvPr id="9" name="Rectangle 10"/>
          <p:cNvSpPr>
            <a:spLocks noChangeArrowheads="1"/>
          </p:cNvSpPr>
          <p:nvPr/>
        </p:nvSpPr>
        <p:spPr bwMode="auto">
          <a:xfrm>
            <a:off x="8378046" y="3964617"/>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Object Recognition</a:t>
            </a:r>
            <a:endParaRPr lang="en-US" altLang="en-US" sz="1700"/>
          </a:p>
        </p:txBody>
      </p:sp>
      <p:sp>
        <p:nvSpPr>
          <p:cNvPr id="10" name="Text Box 11"/>
          <p:cNvSpPr txBox="1">
            <a:spLocks noChangeArrowheads="1"/>
          </p:cNvSpPr>
          <p:nvPr/>
        </p:nvSpPr>
        <p:spPr bwMode="auto">
          <a:xfrm>
            <a:off x="1956609" y="5320342"/>
            <a:ext cx="188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IE" altLang="en-US"/>
              <a:t>Problem Domain</a:t>
            </a:r>
            <a:endParaRPr lang="en-US" altLang="en-US"/>
          </a:p>
        </p:txBody>
      </p:sp>
      <p:cxnSp>
        <p:nvCxnSpPr>
          <p:cNvPr id="11" name="AutoShape 12"/>
          <p:cNvCxnSpPr>
            <a:cxnSpLocks noChangeShapeType="1"/>
            <a:stCxn id="10" idx="0"/>
            <a:endCxn id="3" idx="2"/>
          </p:cNvCxnSpPr>
          <p:nvPr/>
        </p:nvCxnSpPr>
        <p:spPr bwMode="auto">
          <a:xfrm rot="16200000">
            <a:off x="2646378" y="5067136"/>
            <a:ext cx="506412"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 name="AutoShape 13"/>
          <p:cNvCxnSpPr>
            <a:cxnSpLocks noChangeShapeType="1"/>
            <a:stCxn id="3" idx="0"/>
            <a:endCxn id="8" idx="2"/>
          </p:cNvCxnSpPr>
          <p:nvPr/>
        </p:nvCxnSpPr>
        <p:spPr bwMode="auto">
          <a:xfrm rot="16200000">
            <a:off x="2762265" y="3808249"/>
            <a:ext cx="27463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 name="AutoShape 14"/>
          <p:cNvCxnSpPr>
            <a:cxnSpLocks noChangeShapeType="1"/>
            <a:stCxn id="9" idx="2"/>
            <a:endCxn id="7" idx="0"/>
          </p:cNvCxnSpPr>
          <p:nvPr/>
        </p:nvCxnSpPr>
        <p:spPr bwMode="auto">
          <a:xfrm rot="5400000">
            <a:off x="9078927" y="4941724"/>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 name="AutoShape 15"/>
          <p:cNvCxnSpPr>
            <a:cxnSpLocks noChangeShapeType="1"/>
            <a:stCxn id="6" idx="2"/>
            <a:endCxn id="9" idx="0"/>
          </p:cNvCxnSpPr>
          <p:nvPr/>
        </p:nvCxnSpPr>
        <p:spPr bwMode="auto">
          <a:xfrm rot="5400000">
            <a:off x="9078927" y="3817774"/>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5" name="AutoShape 16"/>
          <p:cNvCxnSpPr>
            <a:cxnSpLocks noChangeShapeType="1"/>
            <a:stCxn id="5" idx="3"/>
            <a:endCxn id="6" idx="0"/>
          </p:cNvCxnSpPr>
          <p:nvPr/>
        </p:nvCxnSpPr>
        <p:spPr bwMode="auto">
          <a:xfrm>
            <a:off x="8106584" y="2043742"/>
            <a:ext cx="1119187" cy="79692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 name="AutoShape 17"/>
          <p:cNvCxnSpPr>
            <a:cxnSpLocks noChangeShapeType="1"/>
            <a:stCxn id="4" idx="3"/>
            <a:endCxn id="5" idx="1"/>
          </p:cNvCxnSpPr>
          <p:nvPr/>
        </p:nvCxnSpPr>
        <p:spPr bwMode="auto">
          <a:xfrm>
            <a:off x="5728509" y="2043742"/>
            <a:ext cx="682625"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 name="AutoShape 18"/>
          <p:cNvCxnSpPr>
            <a:cxnSpLocks noChangeShapeType="1"/>
            <a:stCxn id="8" idx="0"/>
            <a:endCxn id="4" idx="1"/>
          </p:cNvCxnSpPr>
          <p:nvPr/>
        </p:nvCxnSpPr>
        <p:spPr bwMode="auto">
          <a:xfrm rot="16200000">
            <a:off x="3067859" y="1875467"/>
            <a:ext cx="796925" cy="113347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pic>
        <p:nvPicPr>
          <p:cNvPr id="18" name="Picture 19"/>
          <p:cNvPicPr>
            <a:picLocks noChangeAspect="1" noChangeArrowheads="1"/>
          </p:cNvPicPr>
          <p:nvPr/>
        </p:nvPicPr>
        <p:blipFill>
          <a:blip r:embed="rId2">
            <a:extLst>
              <a:ext uri="{28A0092B-C50C-407E-A947-70E740481C1C}">
                <a14:useLocalDpi xmlns:a14="http://schemas.microsoft.com/office/drawing/2010/main" val="0"/>
              </a:ext>
            </a:extLst>
          </a:blip>
          <a:srcRect b="19398"/>
          <a:stretch>
            <a:fillRect/>
          </a:stretch>
        </p:blipFill>
        <p:spPr bwMode="auto">
          <a:xfrm>
            <a:off x="4053696" y="2842255"/>
            <a:ext cx="4043363"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0"/>
          <p:cNvSpPr>
            <a:spLocks noChangeArrowheads="1"/>
          </p:cNvSpPr>
          <p:nvPr/>
        </p:nvSpPr>
        <p:spPr bwMode="auto">
          <a:xfrm>
            <a:off x="4066396" y="5741030"/>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Colour Image Processing</a:t>
            </a:r>
            <a:endParaRPr lang="en-US" altLang="en-US"/>
          </a:p>
        </p:txBody>
      </p:sp>
      <p:sp>
        <p:nvSpPr>
          <p:cNvPr id="20" name="Rectangle 21"/>
          <p:cNvSpPr>
            <a:spLocks noChangeArrowheads="1"/>
          </p:cNvSpPr>
          <p:nvPr/>
        </p:nvSpPr>
        <p:spPr bwMode="auto">
          <a:xfrm>
            <a:off x="6309534" y="5741030"/>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Compression</a:t>
            </a:r>
            <a:endParaRPr lang="en-US" altLang="en-US"/>
          </a:p>
        </p:txBody>
      </p:sp>
    </p:spTree>
    <p:extLst>
      <p:ext uri="{BB962C8B-B14F-4D97-AF65-F5344CB8AC3E}">
        <p14:creationId xmlns:p14="http://schemas.microsoft.com/office/powerpoint/2010/main" val="1362742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8"/>
          <p:cNvSpPr>
            <a:spLocks noChangeArrowheads="1"/>
          </p:cNvSpPr>
          <p:nvPr/>
        </p:nvSpPr>
        <p:spPr bwMode="auto">
          <a:xfrm>
            <a:off x="5864345" y="3603625"/>
            <a:ext cx="400050" cy="414337"/>
          </a:xfrm>
          <a:prstGeom prst="rightArrow">
            <a:avLst>
              <a:gd name="adj1" fmla="val 50000"/>
              <a:gd name="adj2" fmla="val 25000"/>
            </a:avLst>
          </a:prstGeom>
          <a:solidFill>
            <a:schemeClr val="accent1"/>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GB" altLang="en-US"/>
          </a:p>
        </p:txBody>
      </p:sp>
      <p:sp>
        <p:nvSpPr>
          <p:cNvPr id="3" name="Rectangle 2"/>
          <p:cNvSpPr txBox="1">
            <a:spLocks noChangeArrowheads="1"/>
          </p:cNvSpPr>
          <p:nvPr/>
        </p:nvSpPr>
        <p:spPr>
          <a:xfrm>
            <a:off x="2314695" y="360362"/>
            <a:ext cx="7521575" cy="549275"/>
          </a:xfrm>
          <a:prstGeom prst="rect">
            <a:avLst/>
          </a:prstGeom>
        </p:spPr>
        <p:txBody>
          <a:bodyPr>
            <a:normAutofit fontScale="5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defRPr/>
            </a:pPr>
            <a:r>
              <a:rPr lang="en-IE"/>
              <a:t>Key Stages in Digital Image Processing:</a:t>
            </a:r>
            <a:br>
              <a:rPr lang="en-IE"/>
            </a:br>
            <a:r>
              <a:rPr lang="en-IE"/>
              <a:t>Image Enhancement</a:t>
            </a:r>
            <a:endParaRPr lang="en-US"/>
          </a:p>
        </p:txBody>
      </p:sp>
      <p:sp>
        <p:nvSpPr>
          <p:cNvPr id="4" name="Rectangle 4"/>
          <p:cNvSpPr>
            <a:spLocks noChangeArrowheads="1"/>
          </p:cNvSpPr>
          <p:nvPr/>
        </p:nvSpPr>
        <p:spPr bwMode="auto">
          <a:xfrm>
            <a:off x="2043233" y="4011612"/>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Acquisition</a:t>
            </a:r>
            <a:endParaRPr lang="en-US" altLang="en-US"/>
          </a:p>
        </p:txBody>
      </p:sp>
      <p:sp>
        <p:nvSpPr>
          <p:cNvPr id="5" name="Rectangle 5"/>
          <p:cNvSpPr>
            <a:spLocks noChangeArrowheads="1"/>
          </p:cNvSpPr>
          <p:nvPr/>
        </p:nvSpPr>
        <p:spPr bwMode="auto">
          <a:xfrm>
            <a:off x="4024433" y="1674812"/>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Restoration</a:t>
            </a:r>
            <a:endParaRPr lang="en-US" altLang="en-US"/>
          </a:p>
        </p:txBody>
      </p:sp>
      <p:sp>
        <p:nvSpPr>
          <p:cNvPr id="6" name="Rectangle 6"/>
          <p:cNvSpPr>
            <a:spLocks noChangeArrowheads="1"/>
          </p:cNvSpPr>
          <p:nvPr/>
        </p:nvSpPr>
        <p:spPr bwMode="auto">
          <a:xfrm>
            <a:off x="6402508" y="1674812"/>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Morphological Processing</a:t>
            </a:r>
            <a:endParaRPr lang="en-US" altLang="en-US"/>
          </a:p>
        </p:txBody>
      </p:sp>
      <p:sp>
        <p:nvSpPr>
          <p:cNvPr id="7" name="Rectangle 7"/>
          <p:cNvSpPr>
            <a:spLocks noChangeArrowheads="1"/>
          </p:cNvSpPr>
          <p:nvPr/>
        </p:nvSpPr>
        <p:spPr bwMode="auto">
          <a:xfrm>
            <a:off x="8369420" y="2887662"/>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Segmentation</a:t>
            </a:r>
            <a:endParaRPr lang="en-US" altLang="en-US"/>
          </a:p>
        </p:txBody>
      </p:sp>
      <p:sp>
        <p:nvSpPr>
          <p:cNvPr id="8" name="Rectangle 8"/>
          <p:cNvSpPr>
            <a:spLocks noChangeArrowheads="1"/>
          </p:cNvSpPr>
          <p:nvPr/>
        </p:nvSpPr>
        <p:spPr bwMode="auto">
          <a:xfrm>
            <a:off x="8369420" y="5135562"/>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Representation &amp; Description</a:t>
            </a:r>
            <a:endParaRPr lang="en-US" altLang="en-US" sz="1700"/>
          </a:p>
        </p:txBody>
      </p:sp>
      <p:sp>
        <p:nvSpPr>
          <p:cNvPr id="9" name="Rectangle 9"/>
          <p:cNvSpPr>
            <a:spLocks noChangeArrowheads="1"/>
          </p:cNvSpPr>
          <p:nvPr/>
        </p:nvSpPr>
        <p:spPr bwMode="auto">
          <a:xfrm>
            <a:off x="2043233" y="2887662"/>
            <a:ext cx="1695450" cy="830263"/>
          </a:xfrm>
          <a:prstGeom prst="rect">
            <a:avLst/>
          </a:prstGeom>
          <a:solidFill>
            <a:schemeClr val="accent1"/>
          </a:solidFill>
          <a:ln w="381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Enhancement</a:t>
            </a:r>
            <a:endParaRPr lang="en-US" altLang="en-US"/>
          </a:p>
        </p:txBody>
      </p:sp>
      <p:sp>
        <p:nvSpPr>
          <p:cNvPr id="10" name="Rectangle 10"/>
          <p:cNvSpPr>
            <a:spLocks noChangeArrowheads="1"/>
          </p:cNvSpPr>
          <p:nvPr/>
        </p:nvSpPr>
        <p:spPr bwMode="auto">
          <a:xfrm>
            <a:off x="8369420" y="4011612"/>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Object Recognition</a:t>
            </a:r>
            <a:endParaRPr lang="en-US" altLang="en-US" sz="1700"/>
          </a:p>
        </p:txBody>
      </p:sp>
      <p:sp>
        <p:nvSpPr>
          <p:cNvPr id="11" name="Text Box 11"/>
          <p:cNvSpPr txBox="1">
            <a:spLocks noChangeArrowheads="1"/>
          </p:cNvSpPr>
          <p:nvPr/>
        </p:nvSpPr>
        <p:spPr bwMode="auto">
          <a:xfrm>
            <a:off x="1947983" y="5367337"/>
            <a:ext cx="188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IE" altLang="en-US"/>
              <a:t>Problem Domain</a:t>
            </a:r>
            <a:endParaRPr lang="en-US" altLang="en-US"/>
          </a:p>
        </p:txBody>
      </p:sp>
      <p:cxnSp>
        <p:nvCxnSpPr>
          <p:cNvPr id="12" name="AutoShape 12"/>
          <p:cNvCxnSpPr>
            <a:cxnSpLocks noChangeShapeType="1"/>
            <a:stCxn id="11" idx="0"/>
            <a:endCxn id="4" idx="2"/>
          </p:cNvCxnSpPr>
          <p:nvPr/>
        </p:nvCxnSpPr>
        <p:spPr bwMode="auto">
          <a:xfrm rot="16200000">
            <a:off x="2628227" y="5104606"/>
            <a:ext cx="525462"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 name="AutoShape 13"/>
          <p:cNvCxnSpPr>
            <a:cxnSpLocks noChangeShapeType="1"/>
            <a:stCxn id="4" idx="0"/>
            <a:endCxn id="9" idx="2"/>
          </p:cNvCxnSpPr>
          <p:nvPr/>
        </p:nvCxnSpPr>
        <p:spPr bwMode="auto">
          <a:xfrm rot="16200000">
            <a:off x="2753639" y="3874294"/>
            <a:ext cx="27463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 name="AutoShape 14"/>
          <p:cNvCxnSpPr>
            <a:cxnSpLocks noChangeShapeType="1"/>
            <a:stCxn id="10" idx="2"/>
            <a:endCxn id="8" idx="0"/>
          </p:cNvCxnSpPr>
          <p:nvPr/>
        </p:nvCxnSpPr>
        <p:spPr bwMode="auto">
          <a:xfrm rot="5400000">
            <a:off x="9070301" y="4988719"/>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5" name="AutoShape 15"/>
          <p:cNvCxnSpPr>
            <a:cxnSpLocks noChangeShapeType="1"/>
            <a:stCxn id="7" idx="2"/>
            <a:endCxn id="10" idx="0"/>
          </p:cNvCxnSpPr>
          <p:nvPr/>
        </p:nvCxnSpPr>
        <p:spPr bwMode="auto">
          <a:xfrm rot="5400000">
            <a:off x="9070301" y="3864769"/>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6" name="AutoShape 16"/>
          <p:cNvCxnSpPr>
            <a:cxnSpLocks noChangeShapeType="1"/>
            <a:stCxn id="6" idx="3"/>
            <a:endCxn id="7" idx="0"/>
          </p:cNvCxnSpPr>
          <p:nvPr/>
        </p:nvCxnSpPr>
        <p:spPr bwMode="auto">
          <a:xfrm>
            <a:off x="8097958" y="2090737"/>
            <a:ext cx="1119187" cy="79692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7" name="AutoShape 17"/>
          <p:cNvCxnSpPr>
            <a:cxnSpLocks noChangeShapeType="1"/>
            <a:stCxn id="5" idx="3"/>
            <a:endCxn id="6" idx="1"/>
          </p:cNvCxnSpPr>
          <p:nvPr/>
        </p:nvCxnSpPr>
        <p:spPr bwMode="auto">
          <a:xfrm>
            <a:off x="5719883" y="2090737"/>
            <a:ext cx="682625"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 name="AutoShape 18"/>
          <p:cNvCxnSpPr>
            <a:cxnSpLocks noChangeShapeType="1"/>
            <a:stCxn id="9" idx="0"/>
            <a:endCxn id="5" idx="1"/>
          </p:cNvCxnSpPr>
          <p:nvPr/>
        </p:nvCxnSpPr>
        <p:spPr bwMode="auto">
          <a:xfrm rot="16200000">
            <a:off x="3068758" y="1912937"/>
            <a:ext cx="777875" cy="113347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9" name="Rectangle 20"/>
          <p:cNvSpPr>
            <a:spLocks noChangeArrowheads="1"/>
          </p:cNvSpPr>
          <p:nvPr/>
        </p:nvSpPr>
        <p:spPr bwMode="auto">
          <a:xfrm>
            <a:off x="4057770" y="5788025"/>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Colour Image Processing</a:t>
            </a:r>
            <a:endParaRPr lang="en-US" altLang="en-US"/>
          </a:p>
        </p:txBody>
      </p:sp>
      <p:sp>
        <p:nvSpPr>
          <p:cNvPr id="20" name="Rectangle 21"/>
          <p:cNvSpPr>
            <a:spLocks noChangeArrowheads="1"/>
          </p:cNvSpPr>
          <p:nvPr/>
        </p:nvSpPr>
        <p:spPr bwMode="auto">
          <a:xfrm>
            <a:off x="6300908" y="5788025"/>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Compression</a:t>
            </a:r>
            <a:endParaRPr lang="en-US" altLang="en-US"/>
          </a:p>
        </p:txBody>
      </p:sp>
      <p:pic>
        <p:nvPicPr>
          <p:cNvPr id="21" name="Picture 24"/>
          <p:cNvPicPr>
            <a:picLocks noChangeAspect="1" noChangeArrowheads="1"/>
          </p:cNvPicPr>
          <p:nvPr/>
        </p:nvPicPr>
        <p:blipFill>
          <a:blip r:embed="rId2">
            <a:extLst>
              <a:ext uri="{28A0092B-C50C-407E-A947-70E740481C1C}">
                <a14:useLocalDpi xmlns:a14="http://schemas.microsoft.com/office/drawing/2010/main" val="0"/>
              </a:ext>
            </a:extLst>
          </a:blip>
          <a:srcRect l="40881" t="1314" r="19798" b="50453"/>
          <a:stretch>
            <a:fillRect/>
          </a:stretch>
        </p:blipFill>
        <p:spPr bwMode="auto">
          <a:xfrm>
            <a:off x="3889495" y="2855912"/>
            <a:ext cx="2001838" cy="197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7"/>
          <p:cNvPicPr>
            <a:picLocks noChangeAspect="1" noChangeArrowheads="1"/>
          </p:cNvPicPr>
          <p:nvPr/>
        </p:nvPicPr>
        <p:blipFill>
          <a:blip r:embed="rId2">
            <a:extLst>
              <a:ext uri="{28A0092B-C50C-407E-A947-70E740481C1C}">
                <a14:useLocalDpi xmlns:a14="http://schemas.microsoft.com/office/drawing/2010/main" val="0"/>
              </a:ext>
            </a:extLst>
          </a:blip>
          <a:srcRect l="1335" t="50766" r="59975"/>
          <a:stretch>
            <a:fillRect/>
          </a:stretch>
        </p:blipFill>
        <p:spPr bwMode="auto">
          <a:xfrm>
            <a:off x="6261220" y="2884487"/>
            <a:ext cx="1968500" cy="2017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30" descr="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607" y="6659562"/>
            <a:ext cx="260351"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374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28430" y="166718"/>
            <a:ext cx="7521575" cy="549275"/>
          </a:xfrm>
          <a:prstGeom prst="rect">
            <a:avLst/>
          </a:prstGeom>
        </p:spPr>
        <p:txBody>
          <a:bodyPr>
            <a:normAutofit fontScale="5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defRPr/>
            </a:pPr>
            <a:r>
              <a:rPr lang="en-IE"/>
              <a:t>Key Stages in Digital Image Processing:</a:t>
            </a:r>
            <a:br>
              <a:rPr lang="en-IE"/>
            </a:br>
            <a:r>
              <a:rPr lang="en-IE"/>
              <a:t>Image Restoration</a:t>
            </a:r>
            <a:endParaRPr lang="en-US"/>
          </a:p>
        </p:txBody>
      </p:sp>
      <p:sp>
        <p:nvSpPr>
          <p:cNvPr id="3" name="Rectangle 4"/>
          <p:cNvSpPr>
            <a:spLocks noChangeArrowheads="1"/>
          </p:cNvSpPr>
          <p:nvPr/>
        </p:nvSpPr>
        <p:spPr bwMode="auto">
          <a:xfrm>
            <a:off x="1956968" y="3817968"/>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Acquisition</a:t>
            </a:r>
            <a:endParaRPr lang="en-US" altLang="en-US"/>
          </a:p>
        </p:txBody>
      </p:sp>
      <p:sp>
        <p:nvSpPr>
          <p:cNvPr id="4" name="Rectangle 5"/>
          <p:cNvSpPr>
            <a:spLocks noChangeArrowheads="1"/>
          </p:cNvSpPr>
          <p:nvPr/>
        </p:nvSpPr>
        <p:spPr bwMode="auto">
          <a:xfrm>
            <a:off x="3938168" y="1481168"/>
            <a:ext cx="1695450" cy="830263"/>
          </a:xfrm>
          <a:prstGeom prst="rect">
            <a:avLst/>
          </a:prstGeom>
          <a:solidFill>
            <a:schemeClr val="accent1"/>
          </a:solidFill>
          <a:ln w="381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Restoration</a:t>
            </a:r>
            <a:endParaRPr lang="en-US" altLang="en-US"/>
          </a:p>
        </p:txBody>
      </p:sp>
      <p:sp>
        <p:nvSpPr>
          <p:cNvPr id="5" name="Rectangle 6"/>
          <p:cNvSpPr>
            <a:spLocks noChangeArrowheads="1"/>
          </p:cNvSpPr>
          <p:nvPr/>
        </p:nvSpPr>
        <p:spPr bwMode="auto">
          <a:xfrm>
            <a:off x="6316243" y="1481168"/>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Morphological Processing</a:t>
            </a:r>
            <a:endParaRPr lang="en-US" altLang="en-US"/>
          </a:p>
        </p:txBody>
      </p:sp>
      <p:sp>
        <p:nvSpPr>
          <p:cNvPr id="6" name="Rectangle 7"/>
          <p:cNvSpPr>
            <a:spLocks noChangeArrowheads="1"/>
          </p:cNvSpPr>
          <p:nvPr/>
        </p:nvSpPr>
        <p:spPr bwMode="auto">
          <a:xfrm>
            <a:off x="8283155" y="2694018"/>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Segmentation</a:t>
            </a:r>
            <a:endParaRPr lang="en-US" altLang="en-US"/>
          </a:p>
        </p:txBody>
      </p:sp>
      <p:sp>
        <p:nvSpPr>
          <p:cNvPr id="7" name="Rectangle 8"/>
          <p:cNvSpPr>
            <a:spLocks noChangeArrowheads="1"/>
          </p:cNvSpPr>
          <p:nvPr/>
        </p:nvSpPr>
        <p:spPr bwMode="auto">
          <a:xfrm>
            <a:off x="8283155" y="4941918"/>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Representation &amp; Description</a:t>
            </a:r>
            <a:endParaRPr lang="en-US" altLang="en-US" sz="1700"/>
          </a:p>
        </p:txBody>
      </p:sp>
      <p:sp>
        <p:nvSpPr>
          <p:cNvPr id="8" name="Rectangle 9"/>
          <p:cNvSpPr>
            <a:spLocks noChangeArrowheads="1"/>
          </p:cNvSpPr>
          <p:nvPr/>
        </p:nvSpPr>
        <p:spPr bwMode="auto">
          <a:xfrm>
            <a:off x="1956968" y="2694018"/>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Enhancement</a:t>
            </a:r>
            <a:endParaRPr lang="en-US" altLang="en-US"/>
          </a:p>
        </p:txBody>
      </p:sp>
      <p:sp>
        <p:nvSpPr>
          <p:cNvPr id="9" name="Rectangle 10"/>
          <p:cNvSpPr>
            <a:spLocks noChangeArrowheads="1"/>
          </p:cNvSpPr>
          <p:nvPr/>
        </p:nvSpPr>
        <p:spPr bwMode="auto">
          <a:xfrm>
            <a:off x="8283155" y="3817968"/>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Object Recognition</a:t>
            </a:r>
            <a:endParaRPr lang="en-US" altLang="en-US" sz="1700"/>
          </a:p>
        </p:txBody>
      </p:sp>
      <p:sp>
        <p:nvSpPr>
          <p:cNvPr id="10" name="Text Box 11"/>
          <p:cNvSpPr txBox="1">
            <a:spLocks noChangeArrowheads="1"/>
          </p:cNvSpPr>
          <p:nvPr/>
        </p:nvSpPr>
        <p:spPr bwMode="auto">
          <a:xfrm>
            <a:off x="1861718" y="5173693"/>
            <a:ext cx="188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IE" altLang="en-US"/>
              <a:t>Problem Domain</a:t>
            </a:r>
            <a:endParaRPr lang="en-US" altLang="en-US"/>
          </a:p>
        </p:txBody>
      </p:sp>
      <p:cxnSp>
        <p:nvCxnSpPr>
          <p:cNvPr id="11" name="AutoShape 12"/>
          <p:cNvCxnSpPr>
            <a:cxnSpLocks noChangeShapeType="1"/>
            <a:stCxn id="10" idx="0"/>
            <a:endCxn id="3" idx="2"/>
          </p:cNvCxnSpPr>
          <p:nvPr/>
        </p:nvCxnSpPr>
        <p:spPr bwMode="auto">
          <a:xfrm rot="16200000">
            <a:off x="2541962" y="4910962"/>
            <a:ext cx="525462"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 name="AutoShape 13"/>
          <p:cNvCxnSpPr>
            <a:cxnSpLocks noChangeShapeType="1"/>
            <a:stCxn id="3" idx="0"/>
            <a:endCxn id="8" idx="2"/>
          </p:cNvCxnSpPr>
          <p:nvPr/>
        </p:nvCxnSpPr>
        <p:spPr bwMode="auto">
          <a:xfrm rot="16200000">
            <a:off x="2657849" y="3671125"/>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 name="AutoShape 14"/>
          <p:cNvCxnSpPr>
            <a:cxnSpLocks noChangeShapeType="1"/>
            <a:stCxn id="9" idx="2"/>
            <a:endCxn id="7" idx="0"/>
          </p:cNvCxnSpPr>
          <p:nvPr/>
        </p:nvCxnSpPr>
        <p:spPr bwMode="auto">
          <a:xfrm rot="5400000">
            <a:off x="8984036" y="4795075"/>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 name="AutoShape 15"/>
          <p:cNvCxnSpPr>
            <a:cxnSpLocks noChangeShapeType="1"/>
            <a:stCxn id="6" idx="2"/>
            <a:endCxn id="9" idx="0"/>
          </p:cNvCxnSpPr>
          <p:nvPr/>
        </p:nvCxnSpPr>
        <p:spPr bwMode="auto">
          <a:xfrm rot="5400000">
            <a:off x="8984036" y="3671125"/>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5" name="AutoShape 16"/>
          <p:cNvCxnSpPr>
            <a:cxnSpLocks noChangeShapeType="1"/>
            <a:stCxn id="5" idx="3"/>
            <a:endCxn id="6" idx="0"/>
          </p:cNvCxnSpPr>
          <p:nvPr/>
        </p:nvCxnSpPr>
        <p:spPr bwMode="auto">
          <a:xfrm>
            <a:off x="8011693" y="1897093"/>
            <a:ext cx="1119187" cy="79692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 name="AutoShape 17"/>
          <p:cNvCxnSpPr>
            <a:cxnSpLocks noChangeShapeType="1"/>
            <a:stCxn id="4" idx="3"/>
            <a:endCxn id="5" idx="1"/>
          </p:cNvCxnSpPr>
          <p:nvPr/>
        </p:nvCxnSpPr>
        <p:spPr bwMode="auto">
          <a:xfrm>
            <a:off x="5652668" y="1897093"/>
            <a:ext cx="663575"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 name="AutoShape 18"/>
          <p:cNvCxnSpPr>
            <a:cxnSpLocks noChangeShapeType="1"/>
            <a:stCxn id="8" idx="0"/>
            <a:endCxn id="4" idx="1"/>
          </p:cNvCxnSpPr>
          <p:nvPr/>
        </p:nvCxnSpPr>
        <p:spPr bwMode="auto">
          <a:xfrm rot="16200000">
            <a:off x="2963443" y="1738343"/>
            <a:ext cx="796925" cy="111442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8" name="Rectangle 19"/>
          <p:cNvSpPr>
            <a:spLocks noChangeArrowheads="1"/>
          </p:cNvSpPr>
          <p:nvPr/>
        </p:nvSpPr>
        <p:spPr bwMode="auto">
          <a:xfrm>
            <a:off x="3971505" y="5594381"/>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Colour Image Processing</a:t>
            </a:r>
            <a:endParaRPr lang="en-US" altLang="en-US"/>
          </a:p>
        </p:txBody>
      </p:sp>
      <p:sp>
        <p:nvSpPr>
          <p:cNvPr id="19" name="Rectangle 20"/>
          <p:cNvSpPr>
            <a:spLocks noChangeArrowheads="1"/>
          </p:cNvSpPr>
          <p:nvPr/>
        </p:nvSpPr>
        <p:spPr bwMode="auto">
          <a:xfrm>
            <a:off x="6214643" y="5594381"/>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Compression</a:t>
            </a:r>
            <a:endParaRPr lang="en-US" altLang="en-US"/>
          </a:p>
        </p:txBody>
      </p:sp>
      <p:pic>
        <p:nvPicPr>
          <p:cNvPr id="20" name="Picture 24"/>
          <p:cNvPicPr>
            <a:picLocks noChangeAspect="1" noChangeArrowheads="1"/>
          </p:cNvPicPr>
          <p:nvPr/>
        </p:nvPicPr>
        <p:blipFill>
          <a:blip r:embed="rId2">
            <a:extLst>
              <a:ext uri="{28A0092B-C50C-407E-A947-70E740481C1C}">
                <a14:useLocalDpi xmlns:a14="http://schemas.microsoft.com/office/drawing/2010/main" val="0"/>
              </a:ext>
            </a:extLst>
          </a:blip>
          <a:srcRect l="39732" t="50377" r="21088"/>
          <a:stretch>
            <a:fillRect/>
          </a:stretch>
        </p:blipFill>
        <p:spPr bwMode="auto">
          <a:xfrm>
            <a:off x="5727280" y="3567143"/>
            <a:ext cx="2427288" cy="1849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23"/>
          <p:cNvPicPr>
            <a:picLocks noChangeAspect="1" noChangeArrowheads="1"/>
          </p:cNvPicPr>
          <p:nvPr/>
        </p:nvPicPr>
        <p:blipFill>
          <a:blip r:embed="rId2">
            <a:extLst>
              <a:ext uri="{28A0092B-C50C-407E-A947-70E740481C1C}">
                <a14:useLocalDpi xmlns:a14="http://schemas.microsoft.com/office/drawing/2010/main" val="0"/>
              </a:ext>
            </a:extLst>
          </a:blip>
          <a:srcRect r="60266" b="50418"/>
          <a:stretch>
            <a:fillRect/>
          </a:stretch>
        </p:blipFill>
        <p:spPr bwMode="auto">
          <a:xfrm>
            <a:off x="3769893" y="2476531"/>
            <a:ext cx="2462212" cy="184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316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7814" y="307817"/>
            <a:ext cx="9973436"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Algorithms must be reliable. Visualization helps gaining trust in methods</a:t>
            </a:r>
          </a:p>
        </p:txBody>
      </p:sp>
      <p:pic>
        <p:nvPicPr>
          <p:cNvPr id="3" name="Picture 2"/>
          <p:cNvPicPr>
            <a:picLocks noChangeAspect="1"/>
          </p:cNvPicPr>
          <p:nvPr/>
        </p:nvPicPr>
        <p:blipFill>
          <a:blip r:embed="rId2"/>
          <a:stretch>
            <a:fillRect/>
          </a:stretch>
        </p:blipFill>
        <p:spPr>
          <a:xfrm>
            <a:off x="456746" y="1497816"/>
            <a:ext cx="10975571" cy="4459363"/>
          </a:xfrm>
          <a:prstGeom prst="rect">
            <a:avLst/>
          </a:prstGeom>
        </p:spPr>
      </p:pic>
    </p:spTree>
    <p:extLst>
      <p:ext uri="{BB962C8B-B14F-4D97-AF65-F5344CB8AC3E}">
        <p14:creationId xmlns:p14="http://schemas.microsoft.com/office/powerpoint/2010/main" val="109123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17880" y="244355"/>
            <a:ext cx="7521575" cy="549275"/>
          </a:xfrm>
          <a:prstGeom prst="rect">
            <a:avLst/>
          </a:prstGeom>
        </p:spPr>
        <p:txBody>
          <a:bodyPr>
            <a:normAutofit fontScale="5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defRPr/>
            </a:pPr>
            <a:r>
              <a:rPr lang="en-IE"/>
              <a:t>Key Stages in Digital Image Processing:</a:t>
            </a:r>
            <a:br>
              <a:rPr lang="en-IE"/>
            </a:br>
            <a:r>
              <a:rPr lang="en-IE"/>
              <a:t>Morphological Processing</a:t>
            </a:r>
            <a:endParaRPr lang="en-US"/>
          </a:p>
        </p:txBody>
      </p:sp>
      <p:sp>
        <p:nvSpPr>
          <p:cNvPr id="3" name="Rectangle 4"/>
          <p:cNvSpPr>
            <a:spLocks noChangeArrowheads="1"/>
          </p:cNvSpPr>
          <p:nvPr/>
        </p:nvSpPr>
        <p:spPr bwMode="auto">
          <a:xfrm>
            <a:off x="1646418" y="3895605"/>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Acquisition</a:t>
            </a:r>
            <a:endParaRPr lang="en-US" altLang="en-US"/>
          </a:p>
        </p:txBody>
      </p:sp>
      <p:sp>
        <p:nvSpPr>
          <p:cNvPr id="4" name="Rectangle 5"/>
          <p:cNvSpPr>
            <a:spLocks noChangeArrowheads="1"/>
          </p:cNvSpPr>
          <p:nvPr/>
        </p:nvSpPr>
        <p:spPr bwMode="auto">
          <a:xfrm>
            <a:off x="3627618" y="1558805"/>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Restoration</a:t>
            </a:r>
            <a:endParaRPr lang="en-US" altLang="en-US"/>
          </a:p>
        </p:txBody>
      </p:sp>
      <p:sp>
        <p:nvSpPr>
          <p:cNvPr id="5" name="Rectangle 6"/>
          <p:cNvSpPr>
            <a:spLocks noChangeArrowheads="1"/>
          </p:cNvSpPr>
          <p:nvPr/>
        </p:nvSpPr>
        <p:spPr bwMode="auto">
          <a:xfrm>
            <a:off x="6005693" y="1558805"/>
            <a:ext cx="1695450" cy="830263"/>
          </a:xfrm>
          <a:prstGeom prst="rect">
            <a:avLst/>
          </a:prstGeom>
          <a:solidFill>
            <a:schemeClr val="accent1"/>
          </a:solidFill>
          <a:ln w="381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Morphological Processing</a:t>
            </a:r>
            <a:endParaRPr lang="en-US" altLang="en-US"/>
          </a:p>
        </p:txBody>
      </p:sp>
      <p:sp>
        <p:nvSpPr>
          <p:cNvPr id="6" name="Rectangle 7"/>
          <p:cNvSpPr>
            <a:spLocks noChangeArrowheads="1"/>
          </p:cNvSpPr>
          <p:nvPr/>
        </p:nvSpPr>
        <p:spPr bwMode="auto">
          <a:xfrm>
            <a:off x="7972605" y="2771655"/>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Segmentation</a:t>
            </a:r>
            <a:endParaRPr lang="en-US" altLang="en-US"/>
          </a:p>
        </p:txBody>
      </p:sp>
      <p:sp>
        <p:nvSpPr>
          <p:cNvPr id="7" name="Rectangle 8"/>
          <p:cNvSpPr>
            <a:spLocks noChangeArrowheads="1"/>
          </p:cNvSpPr>
          <p:nvPr/>
        </p:nvSpPr>
        <p:spPr bwMode="auto">
          <a:xfrm>
            <a:off x="7972605" y="5019555"/>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Representation &amp; Description</a:t>
            </a:r>
            <a:endParaRPr lang="en-US" altLang="en-US" sz="1700"/>
          </a:p>
        </p:txBody>
      </p:sp>
      <p:sp>
        <p:nvSpPr>
          <p:cNvPr id="8" name="Rectangle 9"/>
          <p:cNvSpPr>
            <a:spLocks noChangeArrowheads="1"/>
          </p:cNvSpPr>
          <p:nvPr/>
        </p:nvSpPr>
        <p:spPr bwMode="auto">
          <a:xfrm>
            <a:off x="1646418" y="2771655"/>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Enhancement</a:t>
            </a:r>
            <a:endParaRPr lang="en-US" altLang="en-US"/>
          </a:p>
        </p:txBody>
      </p:sp>
      <p:sp>
        <p:nvSpPr>
          <p:cNvPr id="9" name="Rectangle 10"/>
          <p:cNvSpPr>
            <a:spLocks noChangeArrowheads="1"/>
          </p:cNvSpPr>
          <p:nvPr/>
        </p:nvSpPr>
        <p:spPr bwMode="auto">
          <a:xfrm>
            <a:off x="7972605" y="3895605"/>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Object Recognition</a:t>
            </a:r>
            <a:endParaRPr lang="en-US" altLang="en-US" sz="1700"/>
          </a:p>
        </p:txBody>
      </p:sp>
      <p:sp>
        <p:nvSpPr>
          <p:cNvPr id="10" name="Text Box 11"/>
          <p:cNvSpPr txBox="1">
            <a:spLocks noChangeArrowheads="1"/>
          </p:cNvSpPr>
          <p:nvPr/>
        </p:nvSpPr>
        <p:spPr bwMode="auto">
          <a:xfrm>
            <a:off x="1551168" y="5251330"/>
            <a:ext cx="188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IE" altLang="en-US"/>
              <a:t>Problem Domain</a:t>
            </a:r>
            <a:endParaRPr lang="en-US" altLang="en-US"/>
          </a:p>
        </p:txBody>
      </p:sp>
      <p:cxnSp>
        <p:nvCxnSpPr>
          <p:cNvPr id="11" name="AutoShape 12"/>
          <p:cNvCxnSpPr>
            <a:cxnSpLocks noChangeShapeType="1"/>
            <a:stCxn id="10" idx="0"/>
            <a:endCxn id="3" idx="2"/>
          </p:cNvCxnSpPr>
          <p:nvPr/>
        </p:nvCxnSpPr>
        <p:spPr bwMode="auto">
          <a:xfrm rot="16200000">
            <a:off x="2231412" y="4988599"/>
            <a:ext cx="525462"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 name="AutoShape 13"/>
          <p:cNvCxnSpPr>
            <a:cxnSpLocks noChangeShapeType="1"/>
            <a:stCxn id="3" idx="0"/>
            <a:endCxn id="8" idx="2"/>
          </p:cNvCxnSpPr>
          <p:nvPr/>
        </p:nvCxnSpPr>
        <p:spPr bwMode="auto">
          <a:xfrm rot="16200000">
            <a:off x="2347299" y="3748762"/>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 name="AutoShape 14"/>
          <p:cNvCxnSpPr>
            <a:cxnSpLocks noChangeShapeType="1"/>
            <a:stCxn id="9" idx="2"/>
            <a:endCxn id="7" idx="0"/>
          </p:cNvCxnSpPr>
          <p:nvPr/>
        </p:nvCxnSpPr>
        <p:spPr bwMode="auto">
          <a:xfrm rot="5400000">
            <a:off x="8673486" y="4872712"/>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 name="AutoShape 15"/>
          <p:cNvCxnSpPr>
            <a:cxnSpLocks noChangeShapeType="1"/>
            <a:stCxn id="6" idx="2"/>
            <a:endCxn id="9" idx="0"/>
          </p:cNvCxnSpPr>
          <p:nvPr/>
        </p:nvCxnSpPr>
        <p:spPr bwMode="auto">
          <a:xfrm rot="5400000">
            <a:off x="8673486" y="3748762"/>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5" name="AutoShape 16"/>
          <p:cNvCxnSpPr>
            <a:cxnSpLocks noChangeShapeType="1"/>
            <a:stCxn id="5" idx="3"/>
            <a:endCxn id="6" idx="0"/>
          </p:cNvCxnSpPr>
          <p:nvPr/>
        </p:nvCxnSpPr>
        <p:spPr bwMode="auto">
          <a:xfrm>
            <a:off x="7720193" y="1974730"/>
            <a:ext cx="1100137" cy="79692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 name="AutoShape 17"/>
          <p:cNvCxnSpPr>
            <a:cxnSpLocks noChangeShapeType="1"/>
            <a:stCxn id="4" idx="3"/>
            <a:endCxn id="5" idx="1"/>
          </p:cNvCxnSpPr>
          <p:nvPr/>
        </p:nvCxnSpPr>
        <p:spPr bwMode="auto">
          <a:xfrm>
            <a:off x="5323068" y="1974730"/>
            <a:ext cx="663575"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 name="AutoShape 18"/>
          <p:cNvCxnSpPr>
            <a:cxnSpLocks noChangeShapeType="1"/>
            <a:stCxn id="8" idx="0"/>
            <a:endCxn id="4" idx="1"/>
          </p:cNvCxnSpPr>
          <p:nvPr/>
        </p:nvCxnSpPr>
        <p:spPr bwMode="auto">
          <a:xfrm rot="16200000">
            <a:off x="2662418" y="1806455"/>
            <a:ext cx="796925" cy="113347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8" name="Rectangle 19"/>
          <p:cNvSpPr>
            <a:spLocks noChangeArrowheads="1"/>
          </p:cNvSpPr>
          <p:nvPr/>
        </p:nvSpPr>
        <p:spPr bwMode="auto">
          <a:xfrm>
            <a:off x="3660955" y="5672018"/>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Colour Image Processing</a:t>
            </a:r>
            <a:endParaRPr lang="en-US" altLang="en-US"/>
          </a:p>
        </p:txBody>
      </p:sp>
      <p:sp>
        <p:nvSpPr>
          <p:cNvPr id="19" name="Rectangle 20"/>
          <p:cNvSpPr>
            <a:spLocks noChangeArrowheads="1"/>
          </p:cNvSpPr>
          <p:nvPr/>
        </p:nvSpPr>
        <p:spPr bwMode="auto">
          <a:xfrm>
            <a:off x="5904093" y="5672018"/>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Compression</a:t>
            </a:r>
            <a:endParaRPr lang="en-US" altLang="en-US"/>
          </a:p>
        </p:txBody>
      </p:sp>
      <p:pic>
        <p:nvPicPr>
          <p:cNvPr id="20" name="Picture 21"/>
          <p:cNvPicPr>
            <a:picLocks noChangeAspect="1" noChangeArrowheads="1"/>
          </p:cNvPicPr>
          <p:nvPr/>
        </p:nvPicPr>
        <p:blipFill>
          <a:blip r:embed="rId2">
            <a:extLst>
              <a:ext uri="{28A0092B-C50C-407E-A947-70E740481C1C}">
                <a14:useLocalDpi xmlns:a14="http://schemas.microsoft.com/office/drawing/2010/main" val="0"/>
              </a:ext>
            </a:extLst>
          </a:blip>
          <a:srcRect r="19370"/>
          <a:stretch>
            <a:fillRect/>
          </a:stretch>
        </p:blipFill>
        <p:spPr bwMode="auto">
          <a:xfrm>
            <a:off x="3922893" y="2443043"/>
            <a:ext cx="3460750"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62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193925" y="278861"/>
            <a:ext cx="7521575" cy="549275"/>
          </a:xfrm>
          <a:prstGeom prst="rect">
            <a:avLst/>
          </a:prstGeom>
        </p:spPr>
        <p:txBody>
          <a:bodyPr>
            <a:normAutofit fontScale="5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defRPr/>
            </a:pPr>
            <a:r>
              <a:rPr lang="en-IE"/>
              <a:t>Key Stages in Digital Image Processing:</a:t>
            </a:r>
            <a:br>
              <a:rPr lang="en-IE"/>
            </a:br>
            <a:r>
              <a:rPr lang="en-IE"/>
              <a:t>Segmentation</a:t>
            </a:r>
            <a:endParaRPr lang="en-US"/>
          </a:p>
        </p:txBody>
      </p:sp>
      <p:sp>
        <p:nvSpPr>
          <p:cNvPr id="3" name="Rectangle 4"/>
          <p:cNvSpPr>
            <a:spLocks noChangeArrowheads="1"/>
          </p:cNvSpPr>
          <p:nvPr/>
        </p:nvSpPr>
        <p:spPr bwMode="auto">
          <a:xfrm>
            <a:off x="1922463" y="3930111"/>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Acquisition</a:t>
            </a:r>
            <a:endParaRPr lang="en-US" altLang="en-US"/>
          </a:p>
        </p:txBody>
      </p:sp>
      <p:sp>
        <p:nvSpPr>
          <p:cNvPr id="4" name="Rectangle 5"/>
          <p:cNvSpPr>
            <a:spLocks noChangeArrowheads="1"/>
          </p:cNvSpPr>
          <p:nvPr/>
        </p:nvSpPr>
        <p:spPr bwMode="auto">
          <a:xfrm>
            <a:off x="3903663" y="1593311"/>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Restoration</a:t>
            </a:r>
            <a:endParaRPr lang="en-US" altLang="en-US"/>
          </a:p>
        </p:txBody>
      </p:sp>
      <p:sp>
        <p:nvSpPr>
          <p:cNvPr id="5" name="Rectangle 6"/>
          <p:cNvSpPr>
            <a:spLocks noChangeArrowheads="1"/>
          </p:cNvSpPr>
          <p:nvPr/>
        </p:nvSpPr>
        <p:spPr bwMode="auto">
          <a:xfrm>
            <a:off x="6281738" y="1593311"/>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Morphological Processing</a:t>
            </a:r>
            <a:endParaRPr lang="en-US" altLang="en-US"/>
          </a:p>
        </p:txBody>
      </p:sp>
      <p:sp>
        <p:nvSpPr>
          <p:cNvPr id="6" name="Rectangle 7"/>
          <p:cNvSpPr>
            <a:spLocks noChangeArrowheads="1"/>
          </p:cNvSpPr>
          <p:nvPr/>
        </p:nvSpPr>
        <p:spPr bwMode="auto">
          <a:xfrm>
            <a:off x="8248650" y="2806161"/>
            <a:ext cx="1695450" cy="830263"/>
          </a:xfrm>
          <a:prstGeom prst="rect">
            <a:avLst/>
          </a:prstGeom>
          <a:solidFill>
            <a:schemeClr val="accent1"/>
          </a:solidFill>
          <a:ln w="381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Segmentation</a:t>
            </a:r>
            <a:endParaRPr lang="en-US" altLang="en-US"/>
          </a:p>
        </p:txBody>
      </p:sp>
      <p:sp>
        <p:nvSpPr>
          <p:cNvPr id="7" name="Rectangle 8"/>
          <p:cNvSpPr>
            <a:spLocks noChangeArrowheads="1"/>
          </p:cNvSpPr>
          <p:nvPr/>
        </p:nvSpPr>
        <p:spPr bwMode="auto">
          <a:xfrm>
            <a:off x="8248650" y="5054061"/>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Representation &amp; Description</a:t>
            </a:r>
            <a:endParaRPr lang="en-US" altLang="en-US" sz="1700"/>
          </a:p>
        </p:txBody>
      </p:sp>
      <p:sp>
        <p:nvSpPr>
          <p:cNvPr id="8" name="Rectangle 9"/>
          <p:cNvSpPr>
            <a:spLocks noChangeArrowheads="1"/>
          </p:cNvSpPr>
          <p:nvPr/>
        </p:nvSpPr>
        <p:spPr bwMode="auto">
          <a:xfrm>
            <a:off x="1922463" y="2806161"/>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Enhancement</a:t>
            </a:r>
            <a:endParaRPr lang="en-US" altLang="en-US"/>
          </a:p>
        </p:txBody>
      </p:sp>
      <p:sp>
        <p:nvSpPr>
          <p:cNvPr id="9" name="Rectangle 10"/>
          <p:cNvSpPr>
            <a:spLocks noChangeArrowheads="1"/>
          </p:cNvSpPr>
          <p:nvPr/>
        </p:nvSpPr>
        <p:spPr bwMode="auto">
          <a:xfrm>
            <a:off x="8248650" y="3930111"/>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Object Recognition</a:t>
            </a:r>
            <a:endParaRPr lang="en-US" altLang="en-US" sz="1700"/>
          </a:p>
        </p:txBody>
      </p:sp>
      <p:sp>
        <p:nvSpPr>
          <p:cNvPr id="10" name="Text Box 11"/>
          <p:cNvSpPr txBox="1">
            <a:spLocks noChangeArrowheads="1"/>
          </p:cNvSpPr>
          <p:nvPr/>
        </p:nvSpPr>
        <p:spPr bwMode="auto">
          <a:xfrm>
            <a:off x="1827213" y="5285836"/>
            <a:ext cx="188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IE" altLang="en-US"/>
              <a:t>Problem Domain</a:t>
            </a:r>
            <a:endParaRPr lang="en-US" altLang="en-US"/>
          </a:p>
        </p:txBody>
      </p:sp>
      <p:cxnSp>
        <p:nvCxnSpPr>
          <p:cNvPr id="11" name="AutoShape 12"/>
          <p:cNvCxnSpPr>
            <a:cxnSpLocks noChangeShapeType="1"/>
            <a:stCxn id="10" idx="0"/>
            <a:endCxn id="3" idx="2"/>
          </p:cNvCxnSpPr>
          <p:nvPr/>
        </p:nvCxnSpPr>
        <p:spPr bwMode="auto">
          <a:xfrm rot="16200000">
            <a:off x="2507457" y="5023105"/>
            <a:ext cx="525462"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 name="AutoShape 13"/>
          <p:cNvCxnSpPr>
            <a:cxnSpLocks noChangeShapeType="1"/>
            <a:stCxn id="3" idx="0"/>
            <a:endCxn id="8" idx="2"/>
          </p:cNvCxnSpPr>
          <p:nvPr/>
        </p:nvCxnSpPr>
        <p:spPr bwMode="auto">
          <a:xfrm rot="16200000">
            <a:off x="2623344" y="3783268"/>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 name="AutoShape 14"/>
          <p:cNvCxnSpPr>
            <a:cxnSpLocks noChangeShapeType="1"/>
            <a:stCxn id="9" idx="2"/>
            <a:endCxn id="7" idx="0"/>
          </p:cNvCxnSpPr>
          <p:nvPr/>
        </p:nvCxnSpPr>
        <p:spPr bwMode="auto">
          <a:xfrm rot="5400000">
            <a:off x="8949531" y="4907218"/>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 name="AutoShape 15"/>
          <p:cNvCxnSpPr>
            <a:cxnSpLocks noChangeShapeType="1"/>
            <a:stCxn id="6" idx="2"/>
            <a:endCxn id="9" idx="0"/>
          </p:cNvCxnSpPr>
          <p:nvPr/>
        </p:nvCxnSpPr>
        <p:spPr bwMode="auto">
          <a:xfrm rot="5400000">
            <a:off x="8959056" y="3792793"/>
            <a:ext cx="27463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5" name="AutoShape 16"/>
          <p:cNvCxnSpPr>
            <a:cxnSpLocks noChangeShapeType="1"/>
            <a:stCxn id="5" idx="3"/>
            <a:endCxn id="6" idx="0"/>
          </p:cNvCxnSpPr>
          <p:nvPr/>
        </p:nvCxnSpPr>
        <p:spPr bwMode="auto">
          <a:xfrm>
            <a:off x="7977188" y="2009236"/>
            <a:ext cx="1119187" cy="77787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 name="AutoShape 17"/>
          <p:cNvCxnSpPr>
            <a:cxnSpLocks noChangeShapeType="1"/>
            <a:stCxn id="4" idx="3"/>
            <a:endCxn id="5" idx="1"/>
          </p:cNvCxnSpPr>
          <p:nvPr/>
        </p:nvCxnSpPr>
        <p:spPr bwMode="auto">
          <a:xfrm>
            <a:off x="5599113" y="2009236"/>
            <a:ext cx="682625"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 name="AutoShape 18"/>
          <p:cNvCxnSpPr>
            <a:cxnSpLocks noChangeShapeType="1"/>
            <a:stCxn id="8" idx="0"/>
            <a:endCxn id="4" idx="1"/>
          </p:cNvCxnSpPr>
          <p:nvPr/>
        </p:nvCxnSpPr>
        <p:spPr bwMode="auto">
          <a:xfrm rot="16200000">
            <a:off x="2938463" y="1840961"/>
            <a:ext cx="796925" cy="113347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8" name="Rectangle 19"/>
          <p:cNvSpPr>
            <a:spLocks noChangeArrowheads="1"/>
          </p:cNvSpPr>
          <p:nvPr/>
        </p:nvSpPr>
        <p:spPr bwMode="auto">
          <a:xfrm>
            <a:off x="3937000" y="5706524"/>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Colour Image Processing</a:t>
            </a:r>
            <a:endParaRPr lang="en-US" altLang="en-US"/>
          </a:p>
        </p:txBody>
      </p:sp>
      <p:sp>
        <p:nvSpPr>
          <p:cNvPr id="19" name="Rectangle 20"/>
          <p:cNvSpPr>
            <a:spLocks noChangeArrowheads="1"/>
          </p:cNvSpPr>
          <p:nvPr/>
        </p:nvSpPr>
        <p:spPr bwMode="auto">
          <a:xfrm>
            <a:off x="6180138" y="5706524"/>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Compression</a:t>
            </a:r>
            <a:endParaRPr lang="en-US" altLang="en-US"/>
          </a:p>
        </p:txBody>
      </p:sp>
      <p:pic>
        <p:nvPicPr>
          <p:cNvPr id="20" name="Picture 21"/>
          <p:cNvPicPr>
            <a:picLocks noChangeAspect="1" noChangeArrowheads="1"/>
          </p:cNvPicPr>
          <p:nvPr/>
        </p:nvPicPr>
        <p:blipFill>
          <a:blip r:embed="rId2">
            <a:lum contrast="12000"/>
            <a:extLst>
              <a:ext uri="{28A0092B-C50C-407E-A947-70E740481C1C}">
                <a14:useLocalDpi xmlns:a14="http://schemas.microsoft.com/office/drawing/2010/main" val="0"/>
              </a:ext>
            </a:extLst>
          </a:blip>
          <a:srcRect r="21220"/>
          <a:stretch>
            <a:fillRect/>
          </a:stretch>
        </p:blipFill>
        <p:spPr bwMode="auto">
          <a:xfrm>
            <a:off x="4252913" y="2472786"/>
            <a:ext cx="3349625"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2"/>
          <p:cNvPicPr>
            <a:picLocks noChangeAspect="1" noChangeArrowheads="1"/>
          </p:cNvPicPr>
          <p:nvPr/>
        </p:nvPicPr>
        <p:blipFill>
          <a:blip r:embed="rId2">
            <a:lum bright="-24000" contrast="60000"/>
            <a:extLst>
              <a:ext uri="{28A0092B-C50C-407E-A947-70E740481C1C}">
                <a14:useLocalDpi xmlns:a14="http://schemas.microsoft.com/office/drawing/2010/main" val="0"/>
              </a:ext>
            </a:extLst>
          </a:blip>
          <a:srcRect t="52643" r="59154"/>
          <a:stretch>
            <a:fillRect/>
          </a:stretch>
        </p:blipFill>
        <p:spPr bwMode="auto">
          <a:xfrm>
            <a:off x="4216400" y="4096799"/>
            <a:ext cx="173672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624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11178" y="201223"/>
            <a:ext cx="7521575" cy="549275"/>
          </a:xfrm>
          <a:prstGeom prst="rect">
            <a:avLst/>
          </a:prstGeom>
        </p:spPr>
        <p:txBody>
          <a:bodyPr>
            <a:normAutofit fontScale="5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defRPr/>
            </a:pPr>
            <a:r>
              <a:rPr lang="en-IE"/>
              <a:t>Key Stages in Digital Image Processing:</a:t>
            </a:r>
            <a:br>
              <a:rPr lang="en-IE"/>
            </a:br>
            <a:r>
              <a:rPr lang="en-IE"/>
              <a:t>Object Recognition</a:t>
            </a:r>
            <a:endParaRPr lang="en-US"/>
          </a:p>
        </p:txBody>
      </p:sp>
      <p:sp>
        <p:nvSpPr>
          <p:cNvPr id="3" name="Rectangle 4"/>
          <p:cNvSpPr>
            <a:spLocks noChangeArrowheads="1"/>
          </p:cNvSpPr>
          <p:nvPr/>
        </p:nvSpPr>
        <p:spPr bwMode="auto">
          <a:xfrm>
            <a:off x="1939716" y="385247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Acquisition</a:t>
            </a:r>
            <a:endParaRPr lang="en-US" altLang="en-US"/>
          </a:p>
        </p:txBody>
      </p:sp>
      <p:sp>
        <p:nvSpPr>
          <p:cNvPr id="4" name="Rectangle 5"/>
          <p:cNvSpPr>
            <a:spLocks noChangeArrowheads="1"/>
          </p:cNvSpPr>
          <p:nvPr/>
        </p:nvSpPr>
        <p:spPr bwMode="auto">
          <a:xfrm>
            <a:off x="3920916" y="151567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Restoration</a:t>
            </a:r>
            <a:endParaRPr lang="en-US" altLang="en-US"/>
          </a:p>
        </p:txBody>
      </p:sp>
      <p:sp>
        <p:nvSpPr>
          <p:cNvPr id="5" name="Rectangle 6"/>
          <p:cNvSpPr>
            <a:spLocks noChangeArrowheads="1"/>
          </p:cNvSpPr>
          <p:nvPr/>
        </p:nvSpPr>
        <p:spPr bwMode="auto">
          <a:xfrm>
            <a:off x="6298991" y="151567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Morphological Processing</a:t>
            </a:r>
            <a:endParaRPr lang="en-US" altLang="en-US"/>
          </a:p>
        </p:txBody>
      </p:sp>
      <p:sp>
        <p:nvSpPr>
          <p:cNvPr id="6" name="Rectangle 7"/>
          <p:cNvSpPr>
            <a:spLocks noChangeArrowheads="1"/>
          </p:cNvSpPr>
          <p:nvPr/>
        </p:nvSpPr>
        <p:spPr bwMode="auto">
          <a:xfrm>
            <a:off x="8265903" y="272852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Segmentation</a:t>
            </a:r>
            <a:endParaRPr lang="en-US" altLang="en-US"/>
          </a:p>
        </p:txBody>
      </p:sp>
      <p:sp>
        <p:nvSpPr>
          <p:cNvPr id="7" name="Rectangle 8"/>
          <p:cNvSpPr>
            <a:spLocks noChangeArrowheads="1"/>
          </p:cNvSpPr>
          <p:nvPr/>
        </p:nvSpPr>
        <p:spPr bwMode="auto">
          <a:xfrm>
            <a:off x="8265903" y="497642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Representation &amp; Description</a:t>
            </a:r>
            <a:endParaRPr lang="en-US" altLang="en-US" sz="1700"/>
          </a:p>
        </p:txBody>
      </p:sp>
      <p:sp>
        <p:nvSpPr>
          <p:cNvPr id="8" name="Rectangle 9"/>
          <p:cNvSpPr>
            <a:spLocks noChangeArrowheads="1"/>
          </p:cNvSpPr>
          <p:nvPr/>
        </p:nvSpPr>
        <p:spPr bwMode="auto">
          <a:xfrm>
            <a:off x="1939716" y="272852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Enhancement</a:t>
            </a:r>
            <a:endParaRPr lang="en-US" altLang="en-US"/>
          </a:p>
        </p:txBody>
      </p:sp>
      <p:sp>
        <p:nvSpPr>
          <p:cNvPr id="9" name="Rectangle 10"/>
          <p:cNvSpPr>
            <a:spLocks noChangeArrowheads="1"/>
          </p:cNvSpPr>
          <p:nvPr/>
        </p:nvSpPr>
        <p:spPr bwMode="auto">
          <a:xfrm>
            <a:off x="8265903" y="3852473"/>
            <a:ext cx="1695450" cy="830263"/>
          </a:xfrm>
          <a:prstGeom prst="rect">
            <a:avLst/>
          </a:prstGeom>
          <a:solidFill>
            <a:schemeClr val="accent1"/>
          </a:solidFill>
          <a:ln w="381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Object Recognition</a:t>
            </a:r>
            <a:endParaRPr lang="en-US" altLang="en-US" sz="1700"/>
          </a:p>
        </p:txBody>
      </p:sp>
      <p:sp>
        <p:nvSpPr>
          <p:cNvPr id="10" name="Text Box 11"/>
          <p:cNvSpPr txBox="1">
            <a:spLocks noChangeArrowheads="1"/>
          </p:cNvSpPr>
          <p:nvPr/>
        </p:nvSpPr>
        <p:spPr bwMode="auto">
          <a:xfrm>
            <a:off x="1844466" y="5208198"/>
            <a:ext cx="188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IE" altLang="en-US"/>
              <a:t>Problem Domain</a:t>
            </a:r>
            <a:endParaRPr lang="en-US" altLang="en-US"/>
          </a:p>
        </p:txBody>
      </p:sp>
      <p:cxnSp>
        <p:nvCxnSpPr>
          <p:cNvPr id="11" name="AutoShape 12"/>
          <p:cNvCxnSpPr>
            <a:cxnSpLocks noChangeShapeType="1"/>
            <a:stCxn id="10" idx="0"/>
            <a:endCxn id="3" idx="2"/>
          </p:cNvCxnSpPr>
          <p:nvPr/>
        </p:nvCxnSpPr>
        <p:spPr bwMode="auto">
          <a:xfrm rot="16200000">
            <a:off x="2524710" y="4945467"/>
            <a:ext cx="525462"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 name="AutoShape 13"/>
          <p:cNvCxnSpPr>
            <a:cxnSpLocks noChangeShapeType="1"/>
            <a:stCxn id="3" idx="0"/>
            <a:endCxn id="8" idx="2"/>
          </p:cNvCxnSpPr>
          <p:nvPr/>
        </p:nvCxnSpPr>
        <p:spPr bwMode="auto">
          <a:xfrm rot="16200000">
            <a:off x="2640597" y="3705630"/>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 name="AutoShape 14"/>
          <p:cNvCxnSpPr>
            <a:cxnSpLocks noChangeShapeType="1"/>
            <a:stCxn id="9" idx="2"/>
            <a:endCxn id="7" idx="0"/>
          </p:cNvCxnSpPr>
          <p:nvPr/>
        </p:nvCxnSpPr>
        <p:spPr bwMode="auto">
          <a:xfrm rot="5400000">
            <a:off x="8976309" y="4839105"/>
            <a:ext cx="27463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 name="AutoShape 15"/>
          <p:cNvCxnSpPr>
            <a:cxnSpLocks noChangeShapeType="1"/>
            <a:stCxn id="6" idx="2"/>
            <a:endCxn id="9" idx="0"/>
          </p:cNvCxnSpPr>
          <p:nvPr/>
        </p:nvCxnSpPr>
        <p:spPr bwMode="auto">
          <a:xfrm rot="5400000">
            <a:off x="8976309" y="3696105"/>
            <a:ext cx="27463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5" name="AutoShape 16"/>
          <p:cNvCxnSpPr>
            <a:cxnSpLocks noChangeShapeType="1"/>
            <a:stCxn id="5" idx="3"/>
            <a:endCxn id="6" idx="0"/>
          </p:cNvCxnSpPr>
          <p:nvPr/>
        </p:nvCxnSpPr>
        <p:spPr bwMode="auto">
          <a:xfrm>
            <a:off x="7994441" y="1931598"/>
            <a:ext cx="1119187" cy="79692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 name="AutoShape 17"/>
          <p:cNvCxnSpPr>
            <a:cxnSpLocks noChangeShapeType="1"/>
            <a:stCxn id="4" idx="3"/>
            <a:endCxn id="5" idx="1"/>
          </p:cNvCxnSpPr>
          <p:nvPr/>
        </p:nvCxnSpPr>
        <p:spPr bwMode="auto">
          <a:xfrm>
            <a:off x="5616366" y="1931598"/>
            <a:ext cx="682625"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 name="AutoShape 18"/>
          <p:cNvCxnSpPr>
            <a:cxnSpLocks noChangeShapeType="1"/>
            <a:stCxn id="8" idx="0"/>
            <a:endCxn id="4" idx="1"/>
          </p:cNvCxnSpPr>
          <p:nvPr/>
        </p:nvCxnSpPr>
        <p:spPr bwMode="auto">
          <a:xfrm rot="16200000">
            <a:off x="2955716" y="1763323"/>
            <a:ext cx="796925" cy="113347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8" name="Rectangle 19"/>
          <p:cNvSpPr>
            <a:spLocks noChangeArrowheads="1"/>
          </p:cNvSpPr>
          <p:nvPr/>
        </p:nvSpPr>
        <p:spPr bwMode="auto">
          <a:xfrm>
            <a:off x="3954253" y="5628886"/>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Colour Image Processing</a:t>
            </a:r>
            <a:endParaRPr lang="en-US" altLang="en-US"/>
          </a:p>
        </p:txBody>
      </p:sp>
      <p:sp>
        <p:nvSpPr>
          <p:cNvPr id="19" name="Rectangle 20"/>
          <p:cNvSpPr>
            <a:spLocks noChangeArrowheads="1"/>
          </p:cNvSpPr>
          <p:nvPr/>
        </p:nvSpPr>
        <p:spPr bwMode="auto">
          <a:xfrm>
            <a:off x="6197391" y="5628886"/>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Compression</a:t>
            </a:r>
            <a:endParaRPr lang="en-US" altLang="en-US"/>
          </a:p>
        </p:txBody>
      </p:sp>
      <p:pic>
        <p:nvPicPr>
          <p:cNvPr id="20" name="Picture 21"/>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l="26077"/>
          <a:stretch>
            <a:fillRect/>
          </a:stretch>
        </p:blipFill>
        <p:spPr bwMode="auto">
          <a:xfrm>
            <a:off x="4179678" y="2504686"/>
            <a:ext cx="352425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874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306068" y="270235"/>
            <a:ext cx="7521575" cy="549275"/>
          </a:xfrm>
          <a:prstGeom prst="rect">
            <a:avLst/>
          </a:prstGeom>
        </p:spPr>
        <p:txBody>
          <a:bodyPr>
            <a:normAutofit fontScale="5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defRPr/>
            </a:pPr>
            <a:r>
              <a:rPr lang="en-IE"/>
              <a:t>Key Stages in Digital Image Processing:</a:t>
            </a:r>
            <a:br>
              <a:rPr lang="en-IE"/>
            </a:br>
            <a:r>
              <a:rPr lang="en-IE"/>
              <a:t>Representation &amp; Description</a:t>
            </a:r>
            <a:endParaRPr lang="en-US"/>
          </a:p>
        </p:txBody>
      </p:sp>
      <p:sp>
        <p:nvSpPr>
          <p:cNvPr id="3" name="Rectangle 4"/>
          <p:cNvSpPr>
            <a:spLocks noChangeArrowheads="1"/>
          </p:cNvSpPr>
          <p:nvPr/>
        </p:nvSpPr>
        <p:spPr bwMode="auto">
          <a:xfrm>
            <a:off x="2034606" y="3921485"/>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Acquisition</a:t>
            </a:r>
            <a:endParaRPr lang="en-US" altLang="en-US"/>
          </a:p>
        </p:txBody>
      </p:sp>
      <p:sp>
        <p:nvSpPr>
          <p:cNvPr id="4" name="Rectangle 5"/>
          <p:cNvSpPr>
            <a:spLocks noChangeArrowheads="1"/>
          </p:cNvSpPr>
          <p:nvPr/>
        </p:nvSpPr>
        <p:spPr bwMode="auto">
          <a:xfrm>
            <a:off x="4015806" y="1584685"/>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Restoration</a:t>
            </a:r>
            <a:endParaRPr lang="en-US" altLang="en-US"/>
          </a:p>
        </p:txBody>
      </p:sp>
      <p:sp>
        <p:nvSpPr>
          <p:cNvPr id="5" name="Rectangle 6"/>
          <p:cNvSpPr>
            <a:spLocks noChangeArrowheads="1"/>
          </p:cNvSpPr>
          <p:nvPr/>
        </p:nvSpPr>
        <p:spPr bwMode="auto">
          <a:xfrm>
            <a:off x="6393881" y="1584685"/>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Morphological Processing</a:t>
            </a:r>
            <a:endParaRPr lang="en-US" altLang="en-US"/>
          </a:p>
        </p:txBody>
      </p:sp>
      <p:sp>
        <p:nvSpPr>
          <p:cNvPr id="6" name="Rectangle 7"/>
          <p:cNvSpPr>
            <a:spLocks noChangeArrowheads="1"/>
          </p:cNvSpPr>
          <p:nvPr/>
        </p:nvSpPr>
        <p:spPr bwMode="auto">
          <a:xfrm>
            <a:off x="8360793" y="2797535"/>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Segmentation</a:t>
            </a:r>
            <a:endParaRPr lang="en-US" altLang="en-US"/>
          </a:p>
        </p:txBody>
      </p:sp>
      <p:sp>
        <p:nvSpPr>
          <p:cNvPr id="7" name="Rectangle 8"/>
          <p:cNvSpPr>
            <a:spLocks noChangeArrowheads="1"/>
          </p:cNvSpPr>
          <p:nvPr/>
        </p:nvSpPr>
        <p:spPr bwMode="auto">
          <a:xfrm>
            <a:off x="8360793" y="5045435"/>
            <a:ext cx="1695450" cy="830263"/>
          </a:xfrm>
          <a:prstGeom prst="rect">
            <a:avLst/>
          </a:prstGeom>
          <a:solidFill>
            <a:schemeClr val="accent1"/>
          </a:solidFill>
          <a:ln w="381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Representation &amp; Description</a:t>
            </a:r>
            <a:endParaRPr lang="en-US" altLang="en-US" sz="1700"/>
          </a:p>
        </p:txBody>
      </p:sp>
      <p:sp>
        <p:nvSpPr>
          <p:cNvPr id="8" name="Rectangle 9"/>
          <p:cNvSpPr>
            <a:spLocks noChangeArrowheads="1"/>
          </p:cNvSpPr>
          <p:nvPr/>
        </p:nvSpPr>
        <p:spPr bwMode="auto">
          <a:xfrm>
            <a:off x="2034606" y="2797535"/>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Enhancement</a:t>
            </a:r>
            <a:endParaRPr lang="en-US" altLang="en-US"/>
          </a:p>
        </p:txBody>
      </p:sp>
      <p:sp>
        <p:nvSpPr>
          <p:cNvPr id="9" name="Rectangle 10"/>
          <p:cNvSpPr>
            <a:spLocks noChangeArrowheads="1"/>
          </p:cNvSpPr>
          <p:nvPr/>
        </p:nvSpPr>
        <p:spPr bwMode="auto">
          <a:xfrm>
            <a:off x="8360793" y="3921485"/>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Object Recognition</a:t>
            </a:r>
            <a:endParaRPr lang="en-US" altLang="en-US" sz="1700"/>
          </a:p>
        </p:txBody>
      </p:sp>
      <p:sp>
        <p:nvSpPr>
          <p:cNvPr id="10" name="Text Box 11"/>
          <p:cNvSpPr txBox="1">
            <a:spLocks noChangeArrowheads="1"/>
          </p:cNvSpPr>
          <p:nvPr/>
        </p:nvSpPr>
        <p:spPr bwMode="auto">
          <a:xfrm>
            <a:off x="1939356" y="5277210"/>
            <a:ext cx="188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IE" altLang="en-US"/>
              <a:t>Problem Domain</a:t>
            </a:r>
            <a:endParaRPr lang="en-US" altLang="en-US"/>
          </a:p>
        </p:txBody>
      </p:sp>
      <p:cxnSp>
        <p:nvCxnSpPr>
          <p:cNvPr id="11" name="AutoShape 12"/>
          <p:cNvCxnSpPr>
            <a:cxnSpLocks noChangeShapeType="1"/>
            <a:stCxn id="10" idx="0"/>
            <a:endCxn id="3" idx="2"/>
          </p:cNvCxnSpPr>
          <p:nvPr/>
        </p:nvCxnSpPr>
        <p:spPr bwMode="auto">
          <a:xfrm rot="16200000">
            <a:off x="2619600" y="5014479"/>
            <a:ext cx="525462"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 name="AutoShape 13"/>
          <p:cNvCxnSpPr>
            <a:cxnSpLocks noChangeShapeType="1"/>
            <a:stCxn id="3" idx="0"/>
            <a:endCxn id="8" idx="2"/>
          </p:cNvCxnSpPr>
          <p:nvPr/>
        </p:nvCxnSpPr>
        <p:spPr bwMode="auto">
          <a:xfrm rot="16200000">
            <a:off x="2735487" y="3774642"/>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 name="AutoShape 14"/>
          <p:cNvCxnSpPr>
            <a:cxnSpLocks noChangeShapeType="1"/>
            <a:stCxn id="9" idx="2"/>
            <a:endCxn id="7" idx="0"/>
          </p:cNvCxnSpPr>
          <p:nvPr/>
        </p:nvCxnSpPr>
        <p:spPr bwMode="auto">
          <a:xfrm rot="5400000">
            <a:off x="9071199" y="4889067"/>
            <a:ext cx="27463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 name="AutoShape 15"/>
          <p:cNvCxnSpPr>
            <a:cxnSpLocks noChangeShapeType="1"/>
            <a:stCxn id="6" idx="2"/>
            <a:endCxn id="9" idx="0"/>
          </p:cNvCxnSpPr>
          <p:nvPr/>
        </p:nvCxnSpPr>
        <p:spPr bwMode="auto">
          <a:xfrm rot="5400000">
            <a:off x="9061674" y="3774642"/>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5" name="AutoShape 16"/>
          <p:cNvCxnSpPr>
            <a:cxnSpLocks noChangeShapeType="1"/>
            <a:stCxn id="5" idx="3"/>
            <a:endCxn id="6" idx="0"/>
          </p:cNvCxnSpPr>
          <p:nvPr/>
        </p:nvCxnSpPr>
        <p:spPr bwMode="auto">
          <a:xfrm>
            <a:off x="8089331" y="2000610"/>
            <a:ext cx="1119187" cy="79692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 name="AutoShape 17"/>
          <p:cNvCxnSpPr>
            <a:cxnSpLocks noChangeShapeType="1"/>
            <a:stCxn id="4" idx="3"/>
            <a:endCxn id="5" idx="1"/>
          </p:cNvCxnSpPr>
          <p:nvPr/>
        </p:nvCxnSpPr>
        <p:spPr bwMode="auto">
          <a:xfrm>
            <a:off x="5711256" y="2000610"/>
            <a:ext cx="682625"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 name="AutoShape 18"/>
          <p:cNvCxnSpPr>
            <a:cxnSpLocks noChangeShapeType="1"/>
            <a:stCxn id="8" idx="0"/>
            <a:endCxn id="4" idx="1"/>
          </p:cNvCxnSpPr>
          <p:nvPr/>
        </p:nvCxnSpPr>
        <p:spPr bwMode="auto">
          <a:xfrm rot="16200000">
            <a:off x="3050606" y="1832335"/>
            <a:ext cx="796925" cy="113347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8" name="Rectangle 19"/>
          <p:cNvSpPr>
            <a:spLocks noChangeArrowheads="1"/>
          </p:cNvSpPr>
          <p:nvPr/>
        </p:nvSpPr>
        <p:spPr bwMode="auto">
          <a:xfrm>
            <a:off x="4049143" y="5697898"/>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Colour Image Processing</a:t>
            </a:r>
            <a:endParaRPr lang="en-US" altLang="en-US"/>
          </a:p>
        </p:txBody>
      </p:sp>
      <p:sp>
        <p:nvSpPr>
          <p:cNvPr id="19" name="Rectangle 20"/>
          <p:cNvSpPr>
            <a:spLocks noChangeArrowheads="1"/>
          </p:cNvSpPr>
          <p:nvPr/>
        </p:nvSpPr>
        <p:spPr bwMode="auto">
          <a:xfrm>
            <a:off x="6292281" y="5697898"/>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Compression</a:t>
            </a:r>
            <a:endParaRPr lang="en-US" altLang="en-US"/>
          </a:p>
        </p:txBody>
      </p:sp>
      <p:pic>
        <p:nvPicPr>
          <p:cNvPr id="20" name="Picture 21"/>
          <p:cNvPicPr>
            <a:picLocks noChangeAspect="1" noChangeArrowheads="1"/>
          </p:cNvPicPr>
          <p:nvPr/>
        </p:nvPicPr>
        <p:blipFill>
          <a:blip r:embed="rId2">
            <a:extLst>
              <a:ext uri="{28A0092B-C50C-407E-A947-70E740481C1C}">
                <a14:useLocalDpi xmlns:a14="http://schemas.microsoft.com/office/drawing/2010/main" val="0"/>
              </a:ext>
            </a:extLst>
          </a:blip>
          <a:srcRect r="25902"/>
          <a:stretch>
            <a:fillRect/>
          </a:stretch>
        </p:blipFill>
        <p:spPr bwMode="auto">
          <a:xfrm>
            <a:off x="4750818" y="2499085"/>
            <a:ext cx="2593975"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2586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314695" y="201223"/>
            <a:ext cx="7521575" cy="549275"/>
          </a:xfrm>
          <a:prstGeom prst="rect">
            <a:avLst/>
          </a:prstGeom>
        </p:spPr>
        <p:txBody>
          <a:bodyPr>
            <a:normAutofit fontScale="5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defRPr/>
            </a:pPr>
            <a:r>
              <a:rPr lang="en-IE"/>
              <a:t>Key Stages in Digital Image Processing:</a:t>
            </a:r>
            <a:br>
              <a:rPr lang="en-IE"/>
            </a:br>
            <a:r>
              <a:rPr lang="en-IE"/>
              <a:t>Image Compression</a:t>
            </a:r>
            <a:endParaRPr lang="en-US"/>
          </a:p>
        </p:txBody>
      </p:sp>
      <p:sp>
        <p:nvSpPr>
          <p:cNvPr id="3" name="Rectangle 4"/>
          <p:cNvSpPr>
            <a:spLocks noChangeArrowheads="1"/>
          </p:cNvSpPr>
          <p:nvPr/>
        </p:nvSpPr>
        <p:spPr bwMode="auto">
          <a:xfrm>
            <a:off x="2043233" y="385247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Acquisition</a:t>
            </a:r>
            <a:endParaRPr lang="en-US" altLang="en-US"/>
          </a:p>
        </p:txBody>
      </p:sp>
      <p:sp>
        <p:nvSpPr>
          <p:cNvPr id="4" name="Rectangle 5"/>
          <p:cNvSpPr>
            <a:spLocks noChangeArrowheads="1"/>
          </p:cNvSpPr>
          <p:nvPr/>
        </p:nvSpPr>
        <p:spPr bwMode="auto">
          <a:xfrm>
            <a:off x="4024433" y="151567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Restoration</a:t>
            </a:r>
            <a:endParaRPr lang="en-US" altLang="en-US"/>
          </a:p>
        </p:txBody>
      </p:sp>
      <p:sp>
        <p:nvSpPr>
          <p:cNvPr id="5" name="Rectangle 6"/>
          <p:cNvSpPr>
            <a:spLocks noChangeArrowheads="1"/>
          </p:cNvSpPr>
          <p:nvPr/>
        </p:nvSpPr>
        <p:spPr bwMode="auto">
          <a:xfrm>
            <a:off x="6402508" y="151567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Morphological Processing</a:t>
            </a:r>
            <a:endParaRPr lang="en-US" altLang="en-US"/>
          </a:p>
        </p:txBody>
      </p:sp>
      <p:sp>
        <p:nvSpPr>
          <p:cNvPr id="6" name="Rectangle 7"/>
          <p:cNvSpPr>
            <a:spLocks noChangeArrowheads="1"/>
          </p:cNvSpPr>
          <p:nvPr/>
        </p:nvSpPr>
        <p:spPr bwMode="auto">
          <a:xfrm>
            <a:off x="8369420" y="272852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Segmentation</a:t>
            </a:r>
            <a:endParaRPr lang="en-US" altLang="en-US"/>
          </a:p>
        </p:txBody>
      </p:sp>
      <p:sp>
        <p:nvSpPr>
          <p:cNvPr id="7" name="Rectangle 8"/>
          <p:cNvSpPr>
            <a:spLocks noChangeArrowheads="1"/>
          </p:cNvSpPr>
          <p:nvPr/>
        </p:nvSpPr>
        <p:spPr bwMode="auto">
          <a:xfrm>
            <a:off x="8369420" y="497642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Representation &amp; Description</a:t>
            </a:r>
            <a:endParaRPr lang="en-US" altLang="en-US" sz="1700"/>
          </a:p>
        </p:txBody>
      </p:sp>
      <p:sp>
        <p:nvSpPr>
          <p:cNvPr id="8" name="Rectangle 9"/>
          <p:cNvSpPr>
            <a:spLocks noChangeArrowheads="1"/>
          </p:cNvSpPr>
          <p:nvPr/>
        </p:nvSpPr>
        <p:spPr bwMode="auto">
          <a:xfrm>
            <a:off x="2043233" y="272852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Enhancement</a:t>
            </a:r>
            <a:endParaRPr lang="en-US" altLang="en-US"/>
          </a:p>
        </p:txBody>
      </p:sp>
      <p:sp>
        <p:nvSpPr>
          <p:cNvPr id="9" name="Rectangle 10"/>
          <p:cNvSpPr>
            <a:spLocks noChangeArrowheads="1"/>
          </p:cNvSpPr>
          <p:nvPr/>
        </p:nvSpPr>
        <p:spPr bwMode="auto">
          <a:xfrm>
            <a:off x="8369420" y="3852473"/>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Object Recognition</a:t>
            </a:r>
            <a:endParaRPr lang="en-US" altLang="en-US" sz="1700"/>
          </a:p>
        </p:txBody>
      </p:sp>
      <p:sp>
        <p:nvSpPr>
          <p:cNvPr id="10" name="Text Box 11"/>
          <p:cNvSpPr txBox="1">
            <a:spLocks noChangeArrowheads="1"/>
          </p:cNvSpPr>
          <p:nvPr/>
        </p:nvSpPr>
        <p:spPr bwMode="auto">
          <a:xfrm>
            <a:off x="1947983" y="5208198"/>
            <a:ext cx="188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IE" altLang="en-US"/>
              <a:t>Problem Domain</a:t>
            </a:r>
            <a:endParaRPr lang="en-US" altLang="en-US"/>
          </a:p>
        </p:txBody>
      </p:sp>
      <p:cxnSp>
        <p:nvCxnSpPr>
          <p:cNvPr id="11" name="AutoShape 12"/>
          <p:cNvCxnSpPr>
            <a:cxnSpLocks noChangeShapeType="1"/>
            <a:stCxn id="10" idx="0"/>
            <a:endCxn id="3" idx="2"/>
          </p:cNvCxnSpPr>
          <p:nvPr/>
        </p:nvCxnSpPr>
        <p:spPr bwMode="auto">
          <a:xfrm rot="16200000">
            <a:off x="2628227" y="4945467"/>
            <a:ext cx="525462"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 name="AutoShape 13"/>
          <p:cNvCxnSpPr>
            <a:cxnSpLocks noChangeShapeType="1"/>
            <a:stCxn id="3" idx="0"/>
            <a:endCxn id="8" idx="2"/>
          </p:cNvCxnSpPr>
          <p:nvPr/>
        </p:nvCxnSpPr>
        <p:spPr bwMode="auto">
          <a:xfrm rot="16200000">
            <a:off x="2744114" y="3705630"/>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 name="AutoShape 14"/>
          <p:cNvCxnSpPr>
            <a:cxnSpLocks noChangeShapeType="1"/>
            <a:stCxn id="9" idx="2"/>
            <a:endCxn id="7" idx="0"/>
          </p:cNvCxnSpPr>
          <p:nvPr/>
        </p:nvCxnSpPr>
        <p:spPr bwMode="auto">
          <a:xfrm rot="5400000">
            <a:off x="9070301" y="4829580"/>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 name="AutoShape 15"/>
          <p:cNvCxnSpPr>
            <a:cxnSpLocks noChangeShapeType="1"/>
            <a:stCxn id="6" idx="2"/>
            <a:endCxn id="9" idx="0"/>
          </p:cNvCxnSpPr>
          <p:nvPr/>
        </p:nvCxnSpPr>
        <p:spPr bwMode="auto">
          <a:xfrm rot="5400000">
            <a:off x="9070301" y="3705630"/>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5" name="AutoShape 16"/>
          <p:cNvCxnSpPr>
            <a:cxnSpLocks noChangeShapeType="1"/>
            <a:stCxn id="5" idx="3"/>
            <a:endCxn id="6" idx="0"/>
          </p:cNvCxnSpPr>
          <p:nvPr/>
        </p:nvCxnSpPr>
        <p:spPr bwMode="auto">
          <a:xfrm>
            <a:off x="8097958" y="1931598"/>
            <a:ext cx="1119187" cy="79692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 name="AutoShape 17"/>
          <p:cNvCxnSpPr>
            <a:cxnSpLocks noChangeShapeType="1"/>
            <a:stCxn id="4" idx="3"/>
            <a:endCxn id="5" idx="1"/>
          </p:cNvCxnSpPr>
          <p:nvPr/>
        </p:nvCxnSpPr>
        <p:spPr bwMode="auto">
          <a:xfrm>
            <a:off x="5719883" y="1931598"/>
            <a:ext cx="682625"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 name="AutoShape 18"/>
          <p:cNvCxnSpPr>
            <a:cxnSpLocks noChangeShapeType="1"/>
            <a:stCxn id="8" idx="0"/>
            <a:endCxn id="4" idx="1"/>
          </p:cNvCxnSpPr>
          <p:nvPr/>
        </p:nvCxnSpPr>
        <p:spPr bwMode="auto">
          <a:xfrm rot="16200000">
            <a:off x="3059233" y="1763323"/>
            <a:ext cx="796925" cy="113347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8" name="Rectangle 19"/>
          <p:cNvSpPr>
            <a:spLocks noChangeArrowheads="1"/>
          </p:cNvSpPr>
          <p:nvPr/>
        </p:nvSpPr>
        <p:spPr bwMode="auto">
          <a:xfrm>
            <a:off x="4057770" y="5628886"/>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Colour Image Processing</a:t>
            </a:r>
            <a:endParaRPr lang="en-US" altLang="en-US"/>
          </a:p>
        </p:txBody>
      </p:sp>
      <p:sp>
        <p:nvSpPr>
          <p:cNvPr id="19" name="Rectangle 20"/>
          <p:cNvSpPr>
            <a:spLocks noChangeArrowheads="1"/>
          </p:cNvSpPr>
          <p:nvPr/>
        </p:nvSpPr>
        <p:spPr bwMode="auto">
          <a:xfrm>
            <a:off x="6300908" y="5628886"/>
            <a:ext cx="1695450" cy="830262"/>
          </a:xfrm>
          <a:prstGeom prst="rect">
            <a:avLst/>
          </a:prstGeom>
          <a:solidFill>
            <a:schemeClr val="accent1"/>
          </a:solidFill>
          <a:ln w="381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Compression</a:t>
            </a:r>
            <a:endParaRPr lang="en-US" altLang="en-US"/>
          </a:p>
        </p:txBody>
      </p:sp>
      <p:pic>
        <p:nvPicPr>
          <p:cNvPr id="20"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983" y="2464998"/>
            <a:ext cx="313055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706121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09254" y="287487"/>
            <a:ext cx="7521575" cy="549275"/>
          </a:xfrm>
          <a:prstGeom prst="rect">
            <a:avLst/>
          </a:prstGeom>
        </p:spPr>
        <p:txBody>
          <a:bodyPr>
            <a:normAutofit fontScale="52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defRPr/>
            </a:pPr>
            <a:r>
              <a:rPr lang="en-IE"/>
              <a:t>Key Stages in Digital Image Processing:</a:t>
            </a:r>
            <a:br>
              <a:rPr lang="en-IE"/>
            </a:br>
            <a:r>
              <a:rPr lang="en-IE"/>
              <a:t>Colour Image Processing</a:t>
            </a:r>
            <a:endParaRPr lang="en-US"/>
          </a:p>
        </p:txBody>
      </p:sp>
      <p:sp>
        <p:nvSpPr>
          <p:cNvPr id="3" name="Rectangle 4"/>
          <p:cNvSpPr>
            <a:spLocks noChangeArrowheads="1"/>
          </p:cNvSpPr>
          <p:nvPr/>
        </p:nvSpPr>
        <p:spPr bwMode="auto">
          <a:xfrm>
            <a:off x="1637792" y="3938737"/>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Acquisition</a:t>
            </a:r>
            <a:endParaRPr lang="en-US" altLang="en-US"/>
          </a:p>
        </p:txBody>
      </p:sp>
      <p:sp>
        <p:nvSpPr>
          <p:cNvPr id="4" name="Rectangle 5"/>
          <p:cNvSpPr>
            <a:spLocks noChangeArrowheads="1"/>
          </p:cNvSpPr>
          <p:nvPr/>
        </p:nvSpPr>
        <p:spPr bwMode="auto">
          <a:xfrm>
            <a:off x="3618992" y="1601937"/>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Restoration</a:t>
            </a:r>
            <a:endParaRPr lang="en-US" altLang="en-US"/>
          </a:p>
        </p:txBody>
      </p:sp>
      <p:sp>
        <p:nvSpPr>
          <p:cNvPr id="5" name="Rectangle 6"/>
          <p:cNvSpPr>
            <a:spLocks noChangeArrowheads="1"/>
          </p:cNvSpPr>
          <p:nvPr/>
        </p:nvSpPr>
        <p:spPr bwMode="auto">
          <a:xfrm>
            <a:off x="5997067" y="1601937"/>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Morphological Processing</a:t>
            </a:r>
            <a:endParaRPr lang="en-US" altLang="en-US"/>
          </a:p>
        </p:txBody>
      </p:sp>
      <p:sp>
        <p:nvSpPr>
          <p:cNvPr id="6" name="Rectangle 7"/>
          <p:cNvSpPr>
            <a:spLocks noChangeArrowheads="1"/>
          </p:cNvSpPr>
          <p:nvPr/>
        </p:nvSpPr>
        <p:spPr bwMode="auto">
          <a:xfrm>
            <a:off x="7963979" y="2814787"/>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Segmentation</a:t>
            </a:r>
            <a:endParaRPr lang="en-US" altLang="en-US"/>
          </a:p>
        </p:txBody>
      </p:sp>
      <p:sp>
        <p:nvSpPr>
          <p:cNvPr id="7" name="Rectangle 8"/>
          <p:cNvSpPr>
            <a:spLocks noChangeArrowheads="1"/>
          </p:cNvSpPr>
          <p:nvPr/>
        </p:nvSpPr>
        <p:spPr bwMode="auto">
          <a:xfrm>
            <a:off x="7963979" y="5062687"/>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Representation &amp; Description</a:t>
            </a:r>
            <a:endParaRPr lang="en-US" altLang="en-US" sz="1700"/>
          </a:p>
        </p:txBody>
      </p:sp>
      <p:sp>
        <p:nvSpPr>
          <p:cNvPr id="8" name="Rectangle 9"/>
          <p:cNvSpPr>
            <a:spLocks noChangeArrowheads="1"/>
          </p:cNvSpPr>
          <p:nvPr/>
        </p:nvSpPr>
        <p:spPr bwMode="auto">
          <a:xfrm>
            <a:off x="1637792" y="2814787"/>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Enhancement</a:t>
            </a:r>
            <a:endParaRPr lang="en-US" altLang="en-US"/>
          </a:p>
        </p:txBody>
      </p:sp>
      <p:sp>
        <p:nvSpPr>
          <p:cNvPr id="9" name="Rectangle 10"/>
          <p:cNvSpPr>
            <a:spLocks noChangeArrowheads="1"/>
          </p:cNvSpPr>
          <p:nvPr/>
        </p:nvSpPr>
        <p:spPr bwMode="auto">
          <a:xfrm>
            <a:off x="7963979" y="3938737"/>
            <a:ext cx="1695450" cy="830263"/>
          </a:xfrm>
          <a:prstGeom prst="rect">
            <a:avLst/>
          </a:prstGeom>
          <a:solidFill>
            <a:schemeClr val="bg1"/>
          </a:solidFill>
          <a:ln w="12700">
            <a:solidFill>
              <a:schemeClr val="tx1"/>
            </a:solidFill>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sz="1700"/>
              <a:t>Object Recognition</a:t>
            </a:r>
            <a:endParaRPr lang="en-US" altLang="en-US" sz="1700"/>
          </a:p>
        </p:txBody>
      </p:sp>
      <p:sp>
        <p:nvSpPr>
          <p:cNvPr id="10" name="Text Box 11"/>
          <p:cNvSpPr txBox="1">
            <a:spLocks noChangeArrowheads="1"/>
          </p:cNvSpPr>
          <p:nvPr/>
        </p:nvSpPr>
        <p:spPr bwMode="auto">
          <a:xfrm>
            <a:off x="1542542" y="5294462"/>
            <a:ext cx="188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IE" altLang="en-US"/>
              <a:t>Problem Domain</a:t>
            </a:r>
            <a:endParaRPr lang="en-US" altLang="en-US"/>
          </a:p>
        </p:txBody>
      </p:sp>
      <p:cxnSp>
        <p:nvCxnSpPr>
          <p:cNvPr id="11" name="AutoShape 12"/>
          <p:cNvCxnSpPr>
            <a:cxnSpLocks noChangeShapeType="1"/>
            <a:stCxn id="10" idx="0"/>
            <a:endCxn id="3" idx="2"/>
          </p:cNvCxnSpPr>
          <p:nvPr/>
        </p:nvCxnSpPr>
        <p:spPr bwMode="auto">
          <a:xfrm rot="16200000">
            <a:off x="2222786" y="5031731"/>
            <a:ext cx="525462"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 name="AutoShape 13"/>
          <p:cNvCxnSpPr>
            <a:cxnSpLocks noChangeShapeType="1"/>
            <a:stCxn id="3" idx="0"/>
            <a:endCxn id="8" idx="2"/>
          </p:cNvCxnSpPr>
          <p:nvPr/>
        </p:nvCxnSpPr>
        <p:spPr bwMode="auto">
          <a:xfrm rot="16200000">
            <a:off x="2338673" y="3791894"/>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 name="AutoShape 14"/>
          <p:cNvCxnSpPr>
            <a:cxnSpLocks noChangeShapeType="1"/>
            <a:stCxn id="9" idx="2"/>
            <a:endCxn id="7" idx="0"/>
          </p:cNvCxnSpPr>
          <p:nvPr/>
        </p:nvCxnSpPr>
        <p:spPr bwMode="auto">
          <a:xfrm rot="5400000">
            <a:off x="8664860" y="4915844"/>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 name="AutoShape 15"/>
          <p:cNvCxnSpPr>
            <a:cxnSpLocks noChangeShapeType="1"/>
            <a:stCxn id="6" idx="2"/>
            <a:endCxn id="9" idx="0"/>
          </p:cNvCxnSpPr>
          <p:nvPr/>
        </p:nvCxnSpPr>
        <p:spPr bwMode="auto">
          <a:xfrm rot="5400000">
            <a:off x="8664860" y="3791894"/>
            <a:ext cx="293687"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5" name="AutoShape 16"/>
          <p:cNvCxnSpPr>
            <a:cxnSpLocks noChangeShapeType="1"/>
            <a:stCxn id="5" idx="3"/>
            <a:endCxn id="6" idx="0"/>
          </p:cNvCxnSpPr>
          <p:nvPr/>
        </p:nvCxnSpPr>
        <p:spPr bwMode="auto">
          <a:xfrm>
            <a:off x="7692517" y="2017862"/>
            <a:ext cx="1119187" cy="79692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6" name="AutoShape 17"/>
          <p:cNvCxnSpPr>
            <a:cxnSpLocks noChangeShapeType="1"/>
            <a:stCxn id="4" idx="3"/>
            <a:endCxn id="5" idx="1"/>
          </p:cNvCxnSpPr>
          <p:nvPr/>
        </p:nvCxnSpPr>
        <p:spPr bwMode="auto">
          <a:xfrm>
            <a:off x="5314442" y="2017862"/>
            <a:ext cx="682625" cy="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 name="AutoShape 18"/>
          <p:cNvCxnSpPr>
            <a:cxnSpLocks noChangeShapeType="1"/>
            <a:stCxn id="8" idx="0"/>
            <a:endCxn id="4" idx="1"/>
          </p:cNvCxnSpPr>
          <p:nvPr/>
        </p:nvCxnSpPr>
        <p:spPr bwMode="auto">
          <a:xfrm rot="16200000">
            <a:off x="2653792" y="1849587"/>
            <a:ext cx="796925" cy="1133475"/>
          </a:xfrm>
          <a:prstGeom prst="bent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8" name="Rectangle 19"/>
          <p:cNvSpPr>
            <a:spLocks noChangeArrowheads="1"/>
          </p:cNvSpPr>
          <p:nvPr/>
        </p:nvSpPr>
        <p:spPr bwMode="auto">
          <a:xfrm>
            <a:off x="3652329" y="5715150"/>
            <a:ext cx="1695450" cy="830262"/>
          </a:xfrm>
          <a:prstGeom prst="rect">
            <a:avLst/>
          </a:prstGeom>
          <a:solidFill>
            <a:schemeClr val="accent1"/>
          </a:solidFill>
          <a:ln w="381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Colour Image Processing</a:t>
            </a:r>
            <a:endParaRPr lang="en-US" altLang="en-US"/>
          </a:p>
        </p:txBody>
      </p:sp>
      <p:sp>
        <p:nvSpPr>
          <p:cNvPr id="19" name="Rectangle 20"/>
          <p:cNvSpPr>
            <a:spLocks noChangeArrowheads="1"/>
          </p:cNvSpPr>
          <p:nvPr/>
        </p:nvSpPr>
        <p:spPr bwMode="auto">
          <a:xfrm>
            <a:off x="5895467" y="5715150"/>
            <a:ext cx="1695450" cy="830262"/>
          </a:xfrm>
          <a:prstGeom prst="rect">
            <a:avLst/>
          </a:prstGeom>
          <a:solidFill>
            <a:schemeClr val="bg1"/>
          </a:solidFill>
          <a:ln w="25400">
            <a:solidFill>
              <a:schemeClr val="tx1"/>
            </a:solidFill>
            <a:prstDash val="dash"/>
            <a:miter lim="800000"/>
            <a:headEnd/>
            <a:tailEnd/>
          </a:ln>
        </p:spPr>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IE" altLang="en-US"/>
              <a:t>Image Compression</a:t>
            </a:r>
            <a:endParaRPr lang="en-US" altLang="en-US"/>
          </a:p>
        </p:txBody>
      </p:sp>
      <p:pic>
        <p:nvPicPr>
          <p:cNvPr id="20" name="Picture 22"/>
          <p:cNvPicPr>
            <a:picLocks noChangeAspect="1" noChangeArrowheads="1"/>
          </p:cNvPicPr>
          <p:nvPr/>
        </p:nvPicPr>
        <p:blipFill>
          <a:blip r:embed="rId2">
            <a:extLst>
              <a:ext uri="{28A0092B-C50C-407E-A947-70E740481C1C}">
                <a14:useLocalDpi xmlns:a14="http://schemas.microsoft.com/office/drawing/2010/main" val="0"/>
              </a:ext>
            </a:extLst>
          </a:blip>
          <a:srcRect b="26692"/>
          <a:stretch>
            <a:fillRect/>
          </a:stretch>
        </p:blipFill>
        <p:spPr bwMode="auto">
          <a:xfrm>
            <a:off x="3403092" y="2724300"/>
            <a:ext cx="4491037"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235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5396" r="-223" b="34221"/>
          <a:stretch/>
        </p:blipFill>
        <p:spPr>
          <a:xfrm>
            <a:off x="1928387" y="1481531"/>
            <a:ext cx="9241739" cy="4674825"/>
          </a:xfrm>
          <a:prstGeom prst="rect">
            <a:avLst/>
          </a:prstGeom>
        </p:spPr>
      </p:pic>
      <p:sp>
        <p:nvSpPr>
          <p:cNvPr id="3" name="TextBox 2"/>
          <p:cNvSpPr txBox="1"/>
          <p:nvPr/>
        </p:nvSpPr>
        <p:spPr>
          <a:xfrm>
            <a:off x="4255129" y="887240"/>
            <a:ext cx="4206729" cy="369332"/>
          </a:xfrm>
          <a:prstGeom prst="rect">
            <a:avLst/>
          </a:prstGeom>
          <a:noFill/>
        </p:spPr>
        <p:txBody>
          <a:bodyPr wrap="none" rtlCol="0">
            <a:spAutoFit/>
          </a:bodyPr>
          <a:lstStyle/>
          <a:p>
            <a:r>
              <a:rPr lang="en-US" dirty="0"/>
              <a:t>https://imagej.net/software/fiji/downloads</a:t>
            </a:r>
          </a:p>
        </p:txBody>
      </p:sp>
      <p:sp>
        <p:nvSpPr>
          <p:cNvPr id="4" name="TextBox 3"/>
          <p:cNvSpPr txBox="1"/>
          <p:nvPr/>
        </p:nvSpPr>
        <p:spPr>
          <a:xfrm>
            <a:off x="4218915" y="199176"/>
            <a:ext cx="3301481"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NEXT LECTURE</a:t>
            </a:r>
          </a:p>
        </p:txBody>
      </p:sp>
    </p:spTree>
    <p:extLst>
      <p:ext uri="{BB962C8B-B14F-4D97-AF65-F5344CB8AC3E}">
        <p14:creationId xmlns:p14="http://schemas.microsoft.com/office/powerpoint/2010/main" val="36097416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74544" y="0"/>
            <a:ext cx="7424467" cy="1648646"/>
            <a:chOff x="4074544" y="0"/>
            <a:chExt cx="7424467" cy="1648646"/>
          </a:xfrm>
        </p:grpSpPr>
        <p:pic>
          <p:nvPicPr>
            <p:cNvPr id="9" name="Picture 4" descr="HM00363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1878" y="75557"/>
              <a:ext cx="1567133" cy="157308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074544" y="0"/>
              <a:ext cx="6096000" cy="461665"/>
            </a:xfrm>
            <a:prstGeom prst="rect">
              <a:avLst/>
            </a:prstGeom>
          </p:spPr>
          <p:txBody>
            <a:bodyPr>
              <a:spAutoFit/>
            </a:bodyPr>
            <a:lstStyle/>
            <a:p>
              <a:pPr algn="ct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2021 - Light microscopy in  Cellular Biology</a:t>
              </a:r>
            </a:p>
          </p:txBody>
        </p:sp>
      </p:grpSp>
      <p:sp>
        <p:nvSpPr>
          <p:cNvPr id="5" name="Rectangle 2"/>
          <p:cNvSpPr txBox="1">
            <a:spLocks noChangeArrowheads="1"/>
          </p:cNvSpPr>
          <p:nvPr/>
        </p:nvSpPr>
        <p:spPr>
          <a:xfrm>
            <a:off x="284671" y="332269"/>
            <a:ext cx="8991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altLang="en-US" dirty="0">
                <a:solidFill>
                  <a:schemeClr val="accent2"/>
                </a:solidFill>
                <a:latin typeface="Arial Black" panose="020B0A04020102020204" pitchFamily="34" charset="0"/>
              </a:rPr>
              <a:t>Further Information</a:t>
            </a:r>
          </a:p>
        </p:txBody>
      </p:sp>
      <p:sp>
        <p:nvSpPr>
          <p:cNvPr id="6" name="Line 4"/>
          <p:cNvSpPr>
            <a:spLocks noChangeShapeType="1"/>
          </p:cNvSpPr>
          <p:nvPr/>
        </p:nvSpPr>
        <p:spPr bwMode="auto">
          <a:xfrm>
            <a:off x="589471" y="1246669"/>
            <a:ext cx="8382000" cy="0"/>
          </a:xfrm>
          <a:prstGeom prst="line">
            <a:avLst/>
          </a:prstGeom>
          <a:noFill/>
          <a:ln w="76200" cmpd="tri">
            <a:solidFill>
              <a:srgbClr val="0C479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TextBox 6"/>
          <p:cNvSpPr txBox="1">
            <a:spLocks noChangeArrowheads="1"/>
          </p:cNvSpPr>
          <p:nvPr/>
        </p:nvSpPr>
        <p:spPr bwMode="auto">
          <a:xfrm>
            <a:off x="1407459" y="1223665"/>
            <a:ext cx="9144000" cy="5908675"/>
          </a:xfrm>
          <a:prstGeom prst="rect">
            <a:avLst/>
          </a:prstGeom>
          <a:noFill/>
          <a:ln w="9525">
            <a:noFill/>
            <a:miter lim="800000"/>
            <a:headEnd/>
            <a:tailEnd/>
          </a:ln>
        </p:spPr>
        <p:txBody>
          <a:bodyPr>
            <a:spAutoFit/>
          </a:bodyPr>
          <a:lstStyle/>
          <a:p>
            <a:pPr>
              <a:defRPr/>
            </a:pPr>
            <a:endParaRPr lang="en-US" sz="1200" dirty="0"/>
          </a:p>
          <a:p>
            <a:pPr>
              <a:defRPr/>
            </a:pPr>
            <a:r>
              <a:rPr lang="en-US" sz="1200" b="1" u="sng" dirty="0"/>
              <a:t>Websites:</a:t>
            </a:r>
            <a:endParaRPr lang="en-US" sz="1200" dirty="0"/>
          </a:p>
          <a:p>
            <a:pPr marL="914400">
              <a:defRPr/>
            </a:pPr>
            <a:r>
              <a:rPr lang="en-US" sz="1200" b="1" dirty="0"/>
              <a:t>Molecular </a:t>
            </a:r>
            <a:r>
              <a:rPr lang="en-US" sz="1200" b="1" dirty="0" err="1"/>
              <a:t>Expresssions</a:t>
            </a:r>
            <a:r>
              <a:rPr lang="en-US" sz="1200" b="1" dirty="0"/>
              <a:t>: Exploring the World of Optics and Microscopy: </a:t>
            </a:r>
            <a:r>
              <a:rPr lang="en-US" sz="1200" b="1" u="sng" dirty="0"/>
              <a:t>http://microscopy.fsu.edu/</a:t>
            </a:r>
            <a:endParaRPr lang="en-US" sz="1200" dirty="0"/>
          </a:p>
          <a:p>
            <a:pPr>
              <a:defRPr/>
            </a:pPr>
            <a:endParaRPr lang="en-US" sz="1200" b="1" dirty="0"/>
          </a:p>
          <a:p>
            <a:pPr>
              <a:defRPr/>
            </a:pPr>
            <a:r>
              <a:rPr lang="en-US" sz="1200" b="1" dirty="0"/>
              <a:t>Confocal Microscope Company Websites:</a:t>
            </a:r>
            <a:endParaRPr lang="en-US" sz="1200" dirty="0"/>
          </a:p>
          <a:p>
            <a:pPr marL="914400" indent="-53975">
              <a:defRPr/>
            </a:pPr>
            <a:r>
              <a:rPr lang="en-US" sz="1200" b="1" dirty="0"/>
              <a:t>Education in Microscopy and Digital Imaging, Carl Zeiss </a:t>
            </a:r>
            <a:r>
              <a:rPr lang="en-US" sz="1200" b="1" dirty="0" err="1"/>
              <a:t>MicroImaging</a:t>
            </a:r>
            <a:r>
              <a:rPr lang="en-US" sz="1200" b="1" dirty="0"/>
              <a:t>, LLC: </a:t>
            </a:r>
            <a:r>
              <a:rPr lang="en-US" sz="1200" b="1" u="sng" dirty="0"/>
              <a:t>http://zeiss-campus.magnet.fsu.edu/</a:t>
            </a:r>
            <a:endParaRPr lang="en-US" sz="1200" dirty="0"/>
          </a:p>
          <a:p>
            <a:pPr marL="914400" indent="-53975">
              <a:defRPr/>
            </a:pPr>
            <a:r>
              <a:rPr lang="en-US" sz="1200" b="1" dirty="0"/>
              <a:t>Microscopy Resource Center, Olympus America Inc.: </a:t>
            </a:r>
            <a:r>
              <a:rPr lang="en-US" sz="1200" b="1" u="sng" dirty="0">
                <a:hlinkClick r:id="rId3"/>
              </a:rPr>
              <a:t>http://www.olympusmicro.com/</a:t>
            </a:r>
            <a:endParaRPr lang="en-US" sz="1200" dirty="0"/>
          </a:p>
          <a:p>
            <a:pPr marL="914400" indent="-53975">
              <a:defRPr/>
            </a:pPr>
            <a:r>
              <a:rPr lang="en-US" sz="1200" b="1" dirty="0"/>
              <a:t>Microscopy U, Nikon Instruments, Inc.:</a:t>
            </a:r>
            <a:r>
              <a:rPr lang="en-US" sz="1200" dirty="0"/>
              <a:t> </a:t>
            </a:r>
            <a:r>
              <a:rPr lang="en-US" sz="1200" b="1" u="sng" dirty="0">
                <a:hlinkClick r:id="rId4"/>
              </a:rPr>
              <a:t>http://www.microscopyu.com/</a:t>
            </a:r>
            <a:endParaRPr lang="en-US" sz="1200" dirty="0"/>
          </a:p>
          <a:p>
            <a:pPr marL="914400" indent="-53975">
              <a:defRPr/>
            </a:pPr>
            <a:r>
              <a:rPr lang="en-US" sz="1200" b="1" dirty="0"/>
              <a:t>Leica Microsystems Inc.:</a:t>
            </a:r>
            <a:r>
              <a:rPr lang="en-US" sz="1200" b="1" u="sng" dirty="0"/>
              <a:t> </a:t>
            </a:r>
            <a:r>
              <a:rPr lang="en-US" sz="1200" b="1" u="sng" dirty="0">
                <a:hlinkClick r:id="rId5"/>
              </a:rPr>
              <a:t>http://www.leica-microsystems.com/</a:t>
            </a:r>
            <a:endParaRPr lang="en-US" sz="1200" dirty="0"/>
          </a:p>
          <a:p>
            <a:pPr>
              <a:defRPr/>
            </a:pPr>
            <a:r>
              <a:rPr lang="en-US" sz="1200" dirty="0"/>
              <a:t> </a:t>
            </a:r>
          </a:p>
          <a:p>
            <a:pPr>
              <a:defRPr/>
            </a:pPr>
            <a:r>
              <a:rPr lang="en-US" sz="1200" b="1" dirty="0"/>
              <a:t>Other Company Websites:</a:t>
            </a:r>
            <a:endParaRPr lang="en-US" sz="1200" dirty="0"/>
          </a:p>
          <a:p>
            <a:pPr>
              <a:defRPr/>
            </a:pPr>
            <a:r>
              <a:rPr lang="en-US" sz="1200" b="1" dirty="0"/>
              <a:t>	Fluorescence Labels: </a:t>
            </a:r>
            <a:r>
              <a:rPr lang="en-US" sz="1200" b="1" u="sng" dirty="0">
                <a:hlinkClick r:id="rId6"/>
              </a:rPr>
              <a:t>www.probes.com</a:t>
            </a:r>
            <a:endParaRPr lang="en-US" sz="1200" dirty="0"/>
          </a:p>
          <a:p>
            <a:pPr>
              <a:defRPr/>
            </a:pPr>
            <a:r>
              <a:rPr lang="en-US" sz="1200" b="1" dirty="0"/>
              <a:t>	Fluorescent proteins: </a:t>
            </a:r>
            <a:r>
              <a:rPr lang="en-US" sz="1200" b="1" u="sng" dirty="0">
                <a:hlinkClick r:id="rId7"/>
              </a:rPr>
              <a:t>www.clontech.com</a:t>
            </a:r>
            <a:endParaRPr lang="en-US" sz="1200" dirty="0"/>
          </a:p>
          <a:p>
            <a:pPr>
              <a:defRPr/>
            </a:pPr>
            <a:r>
              <a:rPr lang="en-US" sz="1200" b="1" dirty="0"/>
              <a:t>	Living cell microscopy supplies: </a:t>
            </a:r>
            <a:r>
              <a:rPr lang="en-US" sz="1200" b="1" u="sng" dirty="0">
                <a:hlinkClick r:id="rId8"/>
              </a:rPr>
              <a:t>www.ibidi.com</a:t>
            </a:r>
            <a:endParaRPr lang="en-US" sz="1200" dirty="0"/>
          </a:p>
          <a:p>
            <a:pPr>
              <a:defRPr/>
            </a:pPr>
            <a:r>
              <a:rPr lang="en-US" sz="1200" dirty="0"/>
              <a:t> </a:t>
            </a:r>
          </a:p>
          <a:p>
            <a:pPr>
              <a:defRPr/>
            </a:pPr>
            <a:r>
              <a:rPr lang="en-US" sz="1200" b="1" dirty="0"/>
              <a:t>Non Commercial Websites:</a:t>
            </a:r>
            <a:endParaRPr lang="en-US" sz="1200" dirty="0"/>
          </a:p>
          <a:p>
            <a:pPr>
              <a:defRPr/>
            </a:pPr>
            <a:r>
              <a:rPr lang="en-US" sz="1200" b="1" dirty="0"/>
              <a:t>	The Cell, An Image Library: </a:t>
            </a:r>
            <a:r>
              <a:rPr lang="en-US" sz="1200" b="1" u="sng" dirty="0">
                <a:hlinkClick r:id="rId9"/>
              </a:rPr>
              <a:t>http://cellimagelibrary.org/</a:t>
            </a:r>
            <a:endParaRPr lang="en-US" sz="1200" dirty="0"/>
          </a:p>
          <a:p>
            <a:pPr>
              <a:defRPr/>
            </a:pPr>
            <a:r>
              <a:rPr lang="en-US" sz="1200" b="1" dirty="0"/>
              <a:t>	Cell Migration Gateway:</a:t>
            </a:r>
            <a:r>
              <a:rPr lang="en-US" sz="1200" dirty="0"/>
              <a:t> </a:t>
            </a:r>
            <a:r>
              <a:rPr lang="en-US" sz="1200" b="1" u="sng" dirty="0">
                <a:hlinkClick r:id="rId10"/>
              </a:rPr>
              <a:t>http://www.cellmigration.org/</a:t>
            </a:r>
            <a:endParaRPr lang="en-US" sz="1200" dirty="0"/>
          </a:p>
          <a:p>
            <a:pPr>
              <a:defRPr/>
            </a:pPr>
            <a:r>
              <a:rPr lang="en-US" sz="1200" b="1" dirty="0"/>
              <a:t>	Non-profit plasmid repository: </a:t>
            </a:r>
            <a:r>
              <a:rPr lang="en-US" sz="1200" b="1" u="sng" dirty="0">
                <a:hlinkClick r:id="rId11"/>
              </a:rPr>
              <a:t>http://www.addgene.org/</a:t>
            </a:r>
            <a:endParaRPr lang="en-US" sz="1200" dirty="0"/>
          </a:p>
          <a:p>
            <a:pPr>
              <a:defRPr/>
            </a:pPr>
            <a:r>
              <a:rPr lang="en-US" sz="1200" dirty="0"/>
              <a:t> </a:t>
            </a:r>
          </a:p>
          <a:p>
            <a:pPr>
              <a:defRPr/>
            </a:pPr>
            <a:r>
              <a:rPr lang="en-US" sz="1200" b="1" dirty="0"/>
              <a:t>List Servers:</a:t>
            </a:r>
            <a:endParaRPr lang="en-US" sz="1200" dirty="0"/>
          </a:p>
          <a:p>
            <a:pPr>
              <a:defRPr/>
            </a:pPr>
            <a:r>
              <a:rPr lang="en-US" sz="1200" b="1" dirty="0"/>
              <a:t>	Confocal Microscopy: </a:t>
            </a:r>
            <a:r>
              <a:rPr lang="en-US" sz="1200" b="1" u="sng" dirty="0">
                <a:hlinkClick r:id="rId12"/>
              </a:rPr>
              <a:t>http://lists.umn.edu/cgi-bin/wa?A0=confocalmicroscopy</a:t>
            </a:r>
            <a:endParaRPr lang="en-US" sz="1200" dirty="0"/>
          </a:p>
          <a:p>
            <a:pPr>
              <a:defRPr/>
            </a:pPr>
            <a:r>
              <a:rPr lang="en-US" sz="1200" b="1" dirty="0"/>
              <a:t>	Multi-Photon Laser Scanning Microscopy: </a:t>
            </a:r>
            <a:r>
              <a:rPr lang="en-US" sz="1200" b="1" u="sng" dirty="0">
                <a:hlinkClick r:id="rId13"/>
              </a:rPr>
              <a:t>http://tech.groups.yahoo.com/group/mplsm-users/</a:t>
            </a:r>
            <a:endParaRPr lang="en-US" sz="1200" dirty="0"/>
          </a:p>
          <a:p>
            <a:pPr>
              <a:defRPr/>
            </a:pPr>
            <a:r>
              <a:rPr lang="en-US" sz="1200" b="1" dirty="0"/>
              <a:t>	Image Processing and Analysis in Java (</a:t>
            </a:r>
            <a:r>
              <a:rPr lang="en-US" sz="1200" b="1" dirty="0" err="1"/>
              <a:t>ImageJ</a:t>
            </a:r>
            <a:r>
              <a:rPr lang="en-US" sz="1200" b="1" dirty="0"/>
              <a:t>):</a:t>
            </a:r>
            <a:r>
              <a:rPr lang="en-US" sz="1200" dirty="0"/>
              <a:t> </a:t>
            </a:r>
            <a:r>
              <a:rPr lang="en-US" sz="1200" b="1" u="sng" dirty="0">
                <a:hlinkClick r:id="rId14"/>
              </a:rPr>
              <a:t>http://rsbweb.nih.gov/ij/index.html</a:t>
            </a:r>
            <a:endParaRPr lang="en-US" sz="1200" b="1" u="sng" dirty="0"/>
          </a:p>
          <a:p>
            <a:pPr>
              <a:defRPr/>
            </a:pPr>
            <a:endParaRPr lang="en-US" sz="1200" b="1" u="sng" dirty="0"/>
          </a:p>
          <a:p>
            <a:pPr>
              <a:defRPr/>
            </a:pPr>
            <a:r>
              <a:rPr lang="en-US" sz="1200" b="1" u="sng" dirty="0"/>
              <a:t>Contact the author</a:t>
            </a:r>
            <a:r>
              <a:rPr lang="en-US" sz="1200" b="1" dirty="0"/>
              <a:t>: Stephen Lockett, locketts@mail.nih.gov</a:t>
            </a:r>
            <a:endParaRPr lang="en-US" sz="1200" dirty="0"/>
          </a:p>
          <a:p>
            <a:pPr indent="406400" eaLnBrk="1" hangingPunct="1">
              <a:defRPr/>
            </a:pPr>
            <a:endParaRPr lang="en-US" dirty="0">
              <a:solidFill>
                <a:srgbClr val="000000"/>
              </a:solidFill>
            </a:endParaRPr>
          </a:p>
          <a:p>
            <a:pPr indent="406400" eaLnBrk="1" hangingPunct="1">
              <a:defRPr/>
            </a:pPr>
            <a:endParaRPr lang="en-US" dirty="0">
              <a:solidFill>
                <a:srgbClr val="000000"/>
              </a:solidFill>
            </a:endParaRPr>
          </a:p>
          <a:p>
            <a:pPr indent="406400" eaLnBrk="1" hangingPunct="1">
              <a:defRPr/>
            </a:pPr>
            <a:endParaRPr lang="en-US" dirty="0">
              <a:solidFill>
                <a:srgbClr val="000000"/>
              </a:solidFill>
            </a:endParaRPr>
          </a:p>
        </p:txBody>
      </p:sp>
    </p:spTree>
    <p:extLst>
      <p:ext uri="{BB962C8B-B14F-4D97-AF65-F5344CB8AC3E}">
        <p14:creationId xmlns:p14="http://schemas.microsoft.com/office/powerpoint/2010/main" val="3400880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11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0732" y="1263827"/>
            <a:ext cx="6096000" cy="2308324"/>
          </a:xfrm>
          <a:prstGeom prst="rect">
            <a:avLst/>
          </a:prstGeom>
        </p:spPr>
        <p:txBody>
          <a:bodyPr>
            <a:spAutoFit/>
          </a:bodyPr>
          <a:lstStyle/>
          <a:p>
            <a:r>
              <a:rPr lang="en-US" sz="4800" dirty="0">
                <a:latin typeface="Arial" panose="020B0604020202020204" pitchFamily="34" charset="0"/>
                <a:cs typeface="Arial" panose="020B0604020202020204" pitchFamily="34" charset="0"/>
              </a:rPr>
              <a:t>Image filtering</a:t>
            </a:r>
          </a:p>
          <a:p>
            <a:endParaRPr lang="en-US" sz="4800" dirty="0">
              <a:solidFill>
                <a:srgbClr val="000000"/>
              </a:solidFill>
              <a:latin typeface="Arial" panose="020B0604020202020204" pitchFamily="34" charset="0"/>
              <a:cs typeface="Arial" panose="020B0604020202020204" pitchFamily="34" charset="0"/>
            </a:endParaRPr>
          </a:p>
          <a:p>
            <a:r>
              <a:rPr lang="en-US" sz="4800" dirty="0">
                <a:solidFill>
                  <a:srgbClr val="000000"/>
                </a:solidFill>
                <a:latin typeface="Arial" panose="020B0604020202020204" pitchFamily="34" charset="0"/>
                <a:cs typeface="Arial" panose="020B0604020202020204" pitchFamily="34" charset="0"/>
              </a:rPr>
              <a:t> </a:t>
            </a:r>
            <a:endParaRPr lang="en-US" sz="115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984157" y="2641963"/>
            <a:ext cx="10223685" cy="1860375"/>
          </a:xfrm>
          <a:prstGeom prst="rect">
            <a:avLst/>
          </a:prstGeom>
        </p:spPr>
      </p:pic>
    </p:spTree>
    <p:extLst>
      <p:ext uri="{BB962C8B-B14F-4D97-AF65-F5344CB8AC3E}">
        <p14:creationId xmlns:p14="http://schemas.microsoft.com/office/powerpoint/2010/main" val="3081242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1364" y="153907"/>
            <a:ext cx="8223726" cy="1077218"/>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Quantitative microscopy is supposed to be:</a:t>
            </a:r>
            <a:endParaRPr lang="en-US" sz="3200" dirty="0">
              <a:latin typeface="Arial" panose="020B0604020202020204" pitchFamily="34" charset="0"/>
              <a:ea typeface="Arial Unicode MS" panose="020B0604020202020204" pitchFamily="34" charset="-128"/>
              <a:cs typeface="Arial" panose="020B0604020202020204" pitchFamily="34" charset="0"/>
            </a:endParaRPr>
          </a:p>
          <a:p>
            <a:endParaRPr lang="en-US" sz="3200" dirty="0"/>
          </a:p>
        </p:txBody>
      </p:sp>
      <p:pic>
        <p:nvPicPr>
          <p:cNvPr id="3" name="Picture 2"/>
          <p:cNvPicPr>
            <a:picLocks noChangeAspect="1"/>
          </p:cNvPicPr>
          <p:nvPr/>
        </p:nvPicPr>
        <p:blipFill>
          <a:blip r:embed="rId2"/>
          <a:stretch>
            <a:fillRect/>
          </a:stretch>
        </p:blipFill>
        <p:spPr>
          <a:xfrm>
            <a:off x="421971" y="1231125"/>
            <a:ext cx="11262511" cy="5103460"/>
          </a:xfrm>
          <a:prstGeom prst="rect">
            <a:avLst/>
          </a:prstGeom>
        </p:spPr>
      </p:pic>
    </p:spTree>
    <p:extLst>
      <p:ext uri="{BB962C8B-B14F-4D97-AF65-F5344CB8AC3E}">
        <p14:creationId xmlns:p14="http://schemas.microsoft.com/office/powerpoint/2010/main" val="38171472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244" y="1196974"/>
            <a:ext cx="10470783" cy="4927688"/>
          </a:xfrm>
          <a:prstGeom prst="rect">
            <a:avLst/>
          </a:prstGeom>
        </p:spPr>
      </p:pic>
      <p:sp>
        <p:nvSpPr>
          <p:cNvPr id="3" name="TextBox 2"/>
          <p:cNvSpPr txBox="1"/>
          <p:nvPr/>
        </p:nvSpPr>
        <p:spPr>
          <a:xfrm>
            <a:off x="5035639" y="231820"/>
            <a:ext cx="2884867" cy="769441"/>
          </a:xfrm>
          <a:prstGeom prst="rect">
            <a:avLst/>
          </a:prstGeom>
          <a:noFill/>
        </p:spPr>
        <p:txBody>
          <a:bodyPr wrap="square" rtlCol="0">
            <a:spAutoFit/>
          </a:bodyPr>
          <a:lstStyle/>
          <a:p>
            <a:r>
              <a:rPr lang="en-US" sz="4400" dirty="0"/>
              <a:t>Filters</a:t>
            </a:r>
          </a:p>
        </p:txBody>
      </p:sp>
    </p:spTree>
    <p:extLst>
      <p:ext uri="{BB962C8B-B14F-4D97-AF65-F5344CB8AC3E}">
        <p14:creationId xmlns:p14="http://schemas.microsoft.com/office/powerpoint/2010/main" val="788559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11037"/>
          </a:xfrm>
        </p:spPr>
        <p:txBody>
          <a:bodyPr/>
          <a:lstStyle/>
          <a:p>
            <a:r>
              <a:rPr lang="en-US" dirty="0"/>
              <a:t>Effects harming image quality</a:t>
            </a:r>
          </a:p>
        </p:txBody>
      </p:sp>
      <p:pic>
        <p:nvPicPr>
          <p:cNvPr id="3" name="Picture 2"/>
          <p:cNvPicPr>
            <a:picLocks noChangeAspect="1"/>
          </p:cNvPicPr>
          <p:nvPr/>
        </p:nvPicPr>
        <p:blipFill>
          <a:blip r:embed="rId2"/>
          <a:stretch>
            <a:fillRect/>
          </a:stretch>
        </p:blipFill>
        <p:spPr>
          <a:xfrm>
            <a:off x="1141413" y="1761654"/>
            <a:ext cx="9575052" cy="4158938"/>
          </a:xfrm>
          <a:prstGeom prst="rect">
            <a:avLst/>
          </a:prstGeom>
        </p:spPr>
      </p:pic>
    </p:spTree>
    <p:extLst>
      <p:ext uri="{BB962C8B-B14F-4D97-AF65-F5344CB8AC3E}">
        <p14:creationId xmlns:p14="http://schemas.microsoft.com/office/powerpoint/2010/main" val="22994666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5783" y="1292662"/>
            <a:ext cx="10633671" cy="5275563"/>
          </a:xfrm>
          <a:prstGeom prst="rect">
            <a:avLst/>
          </a:prstGeom>
        </p:spPr>
      </p:pic>
      <p:sp>
        <p:nvSpPr>
          <p:cNvPr id="4" name="Rectangle 3"/>
          <p:cNvSpPr/>
          <p:nvPr/>
        </p:nvSpPr>
        <p:spPr>
          <a:xfrm>
            <a:off x="3035121" y="-193183"/>
            <a:ext cx="6096000" cy="1292662"/>
          </a:xfrm>
          <a:prstGeom prst="rect">
            <a:avLst/>
          </a:prstGeom>
        </p:spPr>
        <p:txBody>
          <a:bodyPr>
            <a:spAutoFit/>
          </a:bodyPr>
          <a:lstStyle/>
          <a:p>
            <a:endParaRPr lang="en-US" sz="2400" dirty="0">
              <a:solidFill>
                <a:srgbClr val="000000"/>
              </a:solidFill>
              <a:latin typeface="Calibri" panose="020F0502020204030204" pitchFamily="34" charset="0"/>
            </a:endParaRPr>
          </a:p>
          <a:p>
            <a:r>
              <a:rPr lang="en-US" sz="5400" dirty="0">
                <a:latin typeface="Calibri" panose="020F0502020204030204" pitchFamily="34" charset="0"/>
              </a:rPr>
              <a:t>Noise</a:t>
            </a:r>
            <a:endParaRPr lang="en-US" sz="5400" dirty="0"/>
          </a:p>
        </p:txBody>
      </p:sp>
    </p:spTree>
    <p:extLst>
      <p:ext uri="{BB962C8B-B14F-4D97-AF65-F5344CB8AC3E}">
        <p14:creationId xmlns:p14="http://schemas.microsoft.com/office/powerpoint/2010/main" val="23467571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75431"/>
          </a:xfrm>
        </p:spPr>
        <p:txBody>
          <a:bodyPr/>
          <a:lstStyle/>
          <a:p>
            <a:r>
              <a:rPr lang="en-US" dirty="0"/>
              <a:t>Image correction / noise removal</a:t>
            </a:r>
          </a:p>
        </p:txBody>
      </p:sp>
      <p:pic>
        <p:nvPicPr>
          <p:cNvPr id="3" name="Picture 2"/>
          <p:cNvPicPr>
            <a:picLocks noChangeAspect="1"/>
          </p:cNvPicPr>
          <p:nvPr/>
        </p:nvPicPr>
        <p:blipFill>
          <a:blip r:embed="rId2"/>
          <a:stretch>
            <a:fillRect/>
          </a:stretch>
        </p:blipFill>
        <p:spPr>
          <a:xfrm>
            <a:off x="528373" y="1493949"/>
            <a:ext cx="11132077" cy="4769834"/>
          </a:xfrm>
          <a:prstGeom prst="rect">
            <a:avLst/>
          </a:prstGeom>
        </p:spPr>
      </p:pic>
    </p:spTree>
    <p:extLst>
      <p:ext uri="{BB962C8B-B14F-4D97-AF65-F5344CB8AC3E}">
        <p14:creationId xmlns:p14="http://schemas.microsoft.com/office/powerpoint/2010/main" val="7640643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399577"/>
            <a:ext cx="9905998" cy="785279"/>
          </a:xfrm>
        </p:spPr>
        <p:txBody>
          <a:bodyPr/>
          <a:lstStyle/>
          <a:p>
            <a:r>
              <a:rPr lang="en-US" dirty="0"/>
              <a:t>Image correction / noise removal</a:t>
            </a:r>
          </a:p>
        </p:txBody>
      </p:sp>
      <p:pic>
        <p:nvPicPr>
          <p:cNvPr id="3" name="Picture 2"/>
          <p:cNvPicPr>
            <a:picLocks noChangeAspect="1"/>
          </p:cNvPicPr>
          <p:nvPr/>
        </p:nvPicPr>
        <p:blipFill>
          <a:blip r:embed="rId2"/>
          <a:stretch>
            <a:fillRect/>
          </a:stretch>
        </p:blipFill>
        <p:spPr>
          <a:xfrm>
            <a:off x="1013456" y="1403797"/>
            <a:ext cx="10161911" cy="4443375"/>
          </a:xfrm>
          <a:prstGeom prst="rect">
            <a:avLst/>
          </a:prstGeom>
        </p:spPr>
      </p:pic>
    </p:spTree>
    <p:extLst>
      <p:ext uri="{BB962C8B-B14F-4D97-AF65-F5344CB8AC3E}">
        <p14:creationId xmlns:p14="http://schemas.microsoft.com/office/powerpoint/2010/main" val="1607817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6178" y="1275069"/>
            <a:ext cx="11356880" cy="4584817"/>
          </a:xfrm>
          <a:prstGeom prst="rect">
            <a:avLst/>
          </a:prstGeom>
        </p:spPr>
      </p:pic>
      <p:sp>
        <p:nvSpPr>
          <p:cNvPr id="4" name="TextBox 3"/>
          <p:cNvSpPr txBox="1"/>
          <p:nvPr/>
        </p:nvSpPr>
        <p:spPr>
          <a:xfrm>
            <a:off x="4404574" y="93505"/>
            <a:ext cx="3010761" cy="769441"/>
          </a:xfrm>
          <a:prstGeom prst="rect">
            <a:avLst/>
          </a:prstGeom>
          <a:noFill/>
        </p:spPr>
        <p:txBody>
          <a:bodyPr wrap="none" rtlCol="0">
            <a:spAutoFit/>
          </a:bodyPr>
          <a:lstStyle/>
          <a:p>
            <a:r>
              <a:rPr lang="en-US" sz="4400" dirty="0"/>
              <a:t>Linear Filters</a:t>
            </a:r>
          </a:p>
        </p:txBody>
      </p:sp>
    </p:spTree>
    <p:extLst>
      <p:ext uri="{BB962C8B-B14F-4D97-AF65-F5344CB8AC3E}">
        <p14:creationId xmlns:p14="http://schemas.microsoft.com/office/powerpoint/2010/main" val="1233149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4157" y="934406"/>
            <a:ext cx="10223685" cy="4989188"/>
          </a:xfrm>
          <a:prstGeom prst="rect">
            <a:avLst/>
          </a:prstGeom>
        </p:spPr>
      </p:pic>
      <p:sp>
        <p:nvSpPr>
          <p:cNvPr id="4" name="TextBox 3"/>
          <p:cNvSpPr txBox="1"/>
          <p:nvPr/>
        </p:nvSpPr>
        <p:spPr>
          <a:xfrm>
            <a:off x="4404574" y="93505"/>
            <a:ext cx="3010761" cy="769441"/>
          </a:xfrm>
          <a:prstGeom prst="rect">
            <a:avLst/>
          </a:prstGeom>
          <a:noFill/>
        </p:spPr>
        <p:txBody>
          <a:bodyPr wrap="none" rtlCol="0">
            <a:spAutoFit/>
          </a:bodyPr>
          <a:lstStyle/>
          <a:p>
            <a:r>
              <a:rPr lang="en-US" sz="4400" dirty="0"/>
              <a:t>Linear Filters</a:t>
            </a:r>
          </a:p>
        </p:txBody>
      </p:sp>
    </p:spTree>
    <p:extLst>
      <p:ext uri="{BB962C8B-B14F-4D97-AF65-F5344CB8AC3E}">
        <p14:creationId xmlns:p14="http://schemas.microsoft.com/office/powerpoint/2010/main" val="16105701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656890" y="1056128"/>
            <a:ext cx="10870014" cy="5138609"/>
          </a:xfrm>
          <a:prstGeom prst="rect">
            <a:avLst/>
          </a:prstGeom>
        </p:spPr>
      </p:pic>
      <p:sp>
        <p:nvSpPr>
          <p:cNvPr id="4" name="TextBox 3"/>
          <p:cNvSpPr txBox="1"/>
          <p:nvPr/>
        </p:nvSpPr>
        <p:spPr>
          <a:xfrm>
            <a:off x="4404574" y="93505"/>
            <a:ext cx="3010761" cy="769441"/>
          </a:xfrm>
          <a:prstGeom prst="rect">
            <a:avLst/>
          </a:prstGeom>
          <a:noFill/>
        </p:spPr>
        <p:txBody>
          <a:bodyPr wrap="none" rtlCol="0">
            <a:spAutoFit/>
          </a:bodyPr>
          <a:lstStyle/>
          <a:p>
            <a:r>
              <a:rPr lang="en-US" sz="4400" dirty="0"/>
              <a:t>Linear Filters</a:t>
            </a:r>
          </a:p>
        </p:txBody>
      </p:sp>
    </p:spTree>
    <p:extLst>
      <p:ext uri="{BB962C8B-B14F-4D97-AF65-F5344CB8AC3E}">
        <p14:creationId xmlns:p14="http://schemas.microsoft.com/office/powerpoint/2010/main" val="3128061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9301" y="1081885"/>
            <a:ext cx="11242272" cy="5190125"/>
          </a:xfrm>
          <a:prstGeom prst="rect">
            <a:avLst/>
          </a:prstGeom>
        </p:spPr>
      </p:pic>
      <p:sp>
        <p:nvSpPr>
          <p:cNvPr id="4" name="TextBox 3"/>
          <p:cNvSpPr txBox="1"/>
          <p:nvPr/>
        </p:nvSpPr>
        <p:spPr>
          <a:xfrm>
            <a:off x="3528810" y="145020"/>
            <a:ext cx="4780411" cy="769441"/>
          </a:xfrm>
          <a:prstGeom prst="rect">
            <a:avLst/>
          </a:prstGeom>
          <a:noFill/>
        </p:spPr>
        <p:txBody>
          <a:bodyPr wrap="none" rtlCol="0">
            <a:spAutoFit/>
          </a:bodyPr>
          <a:lstStyle/>
          <a:p>
            <a:r>
              <a:rPr lang="en-US" sz="4400" dirty="0"/>
              <a:t>Background removal</a:t>
            </a:r>
          </a:p>
        </p:txBody>
      </p:sp>
    </p:spTree>
    <p:extLst>
      <p:ext uri="{BB962C8B-B14F-4D97-AF65-F5344CB8AC3E}">
        <p14:creationId xmlns:p14="http://schemas.microsoft.com/office/powerpoint/2010/main" val="27010732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3180" y="914461"/>
            <a:ext cx="11079479" cy="5048457"/>
          </a:xfrm>
          <a:prstGeom prst="rect">
            <a:avLst/>
          </a:prstGeom>
        </p:spPr>
      </p:pic>
      <p:sp>
        <p:nvSpPr>
          <p:cNvPr id="4" name="TextBox 3"/>
          <p:cNvSpPr txBox="1"/>
          <p:nvPr/>
        </p:nvSpPr>
        <p:spPr>
          <a:xfrm>
            <a:off x="3387143" y="145020"/>
            <a:ext cx="6143223" cy="769441"/>
          </a:xfrm>
          <a:prstGeom prst="rect">
            <a:avLst/>
          </a:prstGeom>
          <a:noFill/>
        </p:spPr>
        <p:txBody>
          <a:bodyPr wrap="square" rtlCol="0">
            <a:spAutoFit/>
          </a:bodyPr>
          <a:lstStyle/>
          <a:p>
            <a:r>
              <a:rPr lang="en-US" sz="4400" dirty="0"/>
              <a:t>Background removal</a:t>
            </a:r>
          </a:p>
        </p:txBody>
      </p:sp>
    </p:spTree>
    <p:extLst>
      <p:ext uri="{BB962C8B-B14F-4D97-AF65-F5344CB8AC3E}">
        <p14:creationId xmlns:p14="http://schemas.microsoft.com/office/powerpoint/2010/main" val="511269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74132" y="0"/>
            <a:ext cx="7424467" cy="1648646"/>
            <a:chOff x="4074544" y="0"/>
            <a:chExt cx="7424467" cy="1648646"/>
          </a:xfrm>
        </p:grpSpPr>
        <p:pic>
          <p:nvPicPr>
            <p:cNvPr id="5" name="Picture 4" descr="HM00363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1878" y="75557"/>
              <a:ext cx="1567133" cy="15730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074544" y="0"/>
              <a:ext cx="6096000" cy="461665"/>
            </a:xfrm>
            <a:prstGeom prst="rect">
              <a:avLst/>
            </a:prstGeom>
          </p:spPr>
          <p:txBody>
            <a:bodyPr>
              <a:spAutoFit/>
            </a:bodyPr>
            <a:lstStyle/>
            <a:p>
              <a:pPr algn="ct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 name="Rectangle 7"/>
          <p:cNvSpPr/>
          <p:nvPr/>
        </p:nvSpPr>
        <p:spPr>
          <a:xfrm>
            <a:off x="369913" y="915798"/>
            <a:ext cx="11125303" cy="5139869"/>
          </a:xfrm>
          <a:prstGeom prst="rect">
            <a:avLst/>
          </a:prstGeom>
        </p:spPr>
        <p:txBody>
          <a:bodyPr wrap="square">
            <a:spAutoFit/>
          </a:bodyPr>
          <a:lstStyle/>
          <a:p>
            <a:pPr algn="ctr">
              <a:lnSpc>
                <a:spcPct val="200000"/>
              </a:lnSpc>
            </a:pPr>
            <a:r>
              <a:rPr lang="en-US" sz="3200" dirty="0">
                <a:latin typeface="Arial" panose="020B0604020202020204" pitchFamily="34" charset="0"/>
                <a:cs typeface="Arial" panose="020B0604020202020204" pitchFamily="34" charset="0"/>
              </a:rPr>
              <a:t>In light microscopy : </a:t>
            </a:r>
          </a:p>
          <a:p>
            <a:pPr marL="742950" indent="-742950" algn="ctr">
              <a:lnSpc>
                <a:spcPct val="200000"/>
              </a:lnSpc>
              <a:buFont typeface="Arial" panose="020B0604020202020204" pitchFamily="34" charset="0"/>
              <a:buChar char="•"/>
            </a:pPr>
            <a:r>
              <a:rPr lang="en-US" sz="4400" dirty="0">
                <a:latin typeface="Arial" panose="020B0604020202020204" pitchFamily="34" charset="0"/>
                <a:cs typeface="Arial" panose="020B0604020202020204" pitchFamily="34" charset="0"/>
              </a:rPr>
              <a:t>Magnifying is not seeing</a:t>
            </a:r>
          </a:p>
          <a:p>
            <a:pPr marL="742950" indent="-742950" algn="ctr">
              <a:lnSpc>
                <a:spcPct val="200000"/>
              </a:lnSpc>
              <a:buFont typeface="Arial" panose="020B0604020202020204" pitchFamily="34" charset="0"/>
              <a:buChar char="•"/>
            </a:pPr>
            <a:r>
              <a:rPr lang="en-US" sz="4400" dirty="0">
                <a:latin typeface="Arial" panose="020B0604020202020204" pitchFamily="34" charset="0"/>
                <a:cs typeface="Arial" panose="020B0604020202020204" pitchFamily="34" charset="0"/>
              </a:rPr>
              <a:t>Seeing is not science (numbers)</a:t>
            </a:r>
          </a:p>
          <a:p>
            <a:pPr marL="742950" indent="-742950" algn="ctr">
              <a:lnSpc>
                <a:spcPct val="200000"/>
              </a:lnSpc>
              <a:buFont typeface="Arial" panose="020B0604020202020204" pitchFamily="34" charset="0"/>
              <a:buChar char="•"/>
            </a:pPr>
            <a:r>
              <a:rPr lang="en-US" sz="4400" u="sng" dirty="0">
                <a:latin typeface="Arial" panose="020B0604020202020204" pitchFamily="34" charset="0"/>
                <a:ea typeface="Arial Unicode MS" panose="020B0604020202020204" pitchFamily="34" charset="-128"/>
                <a:cs typeface="Arial" panose="020B0604020202020204" pitchFamily="34" charset="0"/>
              </a:rPr>
              <a:t>Image analysis is part of the experiment</a:t>
            </a:r>
          </a:p>
        </p:txBody>
      </p:sp>
      <p:sp>
        <p:nvSpPr>
          <p:cNvPr id="3" name="TextBox 2"/>
          <p:cNvSpPr txBox="1"/>
          <p:nvPr/>
        </p:nvSpPr>
        <p:spPr>
          <a:xfrm>
            <a:off x="1421394" y="331023"/>
            <a:ext cx="4511171"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few small “memento”….</a:t>
            </a:r>
          </a:p>
        </p:txBody>
      </p:sp>
    </p:spTree>
    <p:extLst>
      <p:ext uri="{BB962C8B-B14F-4D97-AF65-F5344CB8AC3E}">
        <p14:creationId xmlns:p14="http://schemas.microsoft.com/office/powerpoint/2010/main" val="26527947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14922" y="899414"/>
            <a:ext cx="11302445" cy="5643054"/>
          </a:xfrm>
          <a:prstGeom prst="rect">
            <a:avLst/>
          </a:prstGeom>
        </p:spPr>
      </p:pic>
      <p:sp>
        <p:nvSpPr>
          <p:cNvPr id="5" name="TextBox 4"/>
          <p:cNvSpPr txBox="1"/>
          <p:nvPr/>
        </p:nvSpPr>
        <p:spPr>
          <a:xfrm>
            <a:off x="3528810" y="145020"/>
            <a:ext cx="4780411" cy="769441"/>
          </a:xfrm>
          <a:prstGeom prst="rect">
            <a:avLst/>
          </a:prstGeom>
          <a:noFill/>
        </p:spPr>
        <p:txBody>
          <a:bodyPr wrap="none" rtlCol="0">
            <a:spAutoFit/>
          </a:bodyPr>
          <a:lstStyle/>
          <a:p>
            <a:r>
              <a:rPr lang="en-US" sz="4400" dirty="0"/>
              <a:t>Background removal</a:t>
            </a:r>
          </a:p>
        </p:txBody>
      </p:sp>
    </p:spTree>
    <p:extLst>
      <p:ext uri="{BB962C8B-B14F-4D97-AF65-F5344CB8AC3E}">
        <p14:creationId xmlns:p14="http://schemas.microsoft.com/office/powerpoint/2010/main" val="1148158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7312" y="914461"/>
            <a:ext cx="10918170" cy="5434824"/>
          </a:xfrm>
          <a:prstGeom prst="rect">
            <a:avLst/>
          </a:prstGeom>
        </p:spPr>
      </p:pic>
      <p:sp>
        <p:nvSpPr>
          <p:cNvPr id="3" name="TextBox 2"/>
          <p:cNvSpPr txBox="1"/>
          <p:nvPr/>
        </p:nvSpPr>
        <p:spPr>
          <a:xfrm>
            <a:off x="3528810" y="145020"/>
            <a:ext cx="4780411" cy="769441"/>
          </a:xfrm>
          <a:prstGeom prst="rect">
            <a:avLst/>
          </a:prstGeom>
          <a:noFill/>
        </p:spPr>
        <p:txBody>
          <a:bodyPr wrap="none" rtlCol="0">
            <a:spAutoFit/>
          </a:bodyPr>
          <a:lstStyle/>
          <a:p>
            <a:r>
              <a:rPr lang="en-US" sz="4400" dirty="0"/>
              <a:t>Background removal</a:t>
            </a:r>
          </a:p>
        </p:txBody>
      </p:sp>
    </p:spTree>
    <p:extLst>
      <p:ext uri="{BB962C8B-B14F-4D97-AF65-F5344CB8AC3E}">
        <p14:creationId xmlns:p14="http://schemas.microsoft.com/office/powerpoint/2010/main" val="32516046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2362" y="1044259"/>
            <a:ext cx="10493925" cy="5286257"/>
          </a:xfrm>
          <a:prstGeom prst="rect">
            <a:avLst/>
          </a:prstGeom>
        </p:spPr>
      </p:pic>
      <p:sp>
        <p:nvSpPr>
          <p:cNvPr id="4" name="Rectangle 3"/>
          <p:cNvSpPr/>
          <p:nvPr/>
        </p:nvSpPr>
        <p:spPr>
          <a:xfrm>
            <a:off x="1725769" y="0"/>
            <a:ext cx="8487177" cy="954107"/>
          </a:xfrm>
          <a:prstGeom prst="rect">
            <a:avLst/>
          </a:prstGeom>
        </p:spPr>
        <p:txBody>
          <a:bodyPr wrap="square">
            <a:spAutoFit/>
          </a:bodyPr>
          <a:lstStyle/>
          <a:p>
            <a:endParaRPr lang="en-US" sz="1600" dirty="0">
              <a:solidFill>
                <a:srgbClr val="000000"/>
              </a:solidFill>
              <a:latin typeface="Calibri" panose="020F0502020204030204" pitchFamily="34" charset="0"/>
            </a:endParaRPr>
          </a:p>
          <a:p>
            <a:r>
              <a:rPr lang="en-US" sz="4000" dirty="0">
                <a:latin typeface="Calibri" panose="020F0502020204030204" pitchFamily="34" charset="0"/>
              </a:rPr>
              <a:t>Mathematical operations on images</a:t>
            </a:r>
            <a:endParaRPr lang="en-US" sz="4000" dirty="0"/>
          </a:p>
        </p:txBody>
      </p:sp>
    </p:spTree>
    <p:extLst>
      <p:ext uri="{BB962C8B-B14F-4D97-AF65-F5344CB8AC3E}">
        <p14:creationId xmlns:p14="http://schemas.microsoft.com/office/powerpoint/2010/main" val="25668696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3124" y="1070017"/>
            <a:ext cx="11118844" cy="4635324"/>
          </a:xfrm>
          <a:prstGeom prst="rect">
            <a:avLst/>
          </a:prstGeom>
        </p:spPr>
      </p:pic>
      <p:sp>
        <p:nvSpPr>
          <p:cNvPr id="4" name="Rectangle 3"/>
          <p:cNvSpPr/>
          <p:nvPr/>
        </p:nvSpPr>
        <p:spPr>
          <a:xfrm>
            <a:off x="1725769" y="0"/>
            <a:ext cx="8487177" cy="954107"/>
          </a:xfrm>
          <a:prstGeom prst="rect">
            <a:avLst/>
          </a:prstGeom>
        </p:spPr>
        <p:txBody>
          <a:bodyPr wrap="square">
            <a:spAutoFit/>
          </a:bodyPr>
          <a:lstStyle/>
          <a:p>
            <a:endParaRPr lang="en-US" sz="1600" dirty="0">
              <a:solidFill>
                <a:srgbClr val="000000"/>
              </a:solidFill>
              <a:latin typeface="Calibri" panose="020F0502020204030204" pitchFamily="34" charset="0"/>
            </a:endParaRPr>
          </a:p>
          <a:p>
            <a:r>
              <a:rPr lang="en-US" sz="4000" dirty="0">
                <a:latin typeface="Calibri" panose="020F0502020204030204" pitchFamily="34" charset="0"/>
              </a:rPr>
              <a:t>Mathematical operations on images</a:t>
            </a:r>
            <a:endParaRPr lang="en-US" sz="4000" dirty="0"/>
          </a:p>
        </p:txBody>
      </p:sp>
    </p:spTree>
    <p:extLst>
      <p:ext uri="{BB962C8B-B14F-4D97-AF65-F5344CB8AC3E}">
        <p14:creationId xmlns:p14="http://schemas.microsoft.com/office/powerpoint/2010/main" val="1487466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250" y="1044259"/>
            <a:ext cx="11237782" cy="5317904"/>
          </a:xfrm>
          <a:prstGeom prst="rect">
            <a:avLst/>
          </a:prstGeom>
        </p:spPr>
      </p:pic>
      <p:sp>
        <p:nvSpPr>
          <p:cNvPr id="3" name="Rectangle 2"/>
          <p:cNvSpPr/>
          <p:nvPr/>
        </p:nvSpPr>
        <p:spPr>
          <a:xfrm>
            <a:off x="1725769" y="0"/>
            <a:ext cx="8487177" cy="954107"/>
          </a:xfrm>
          <a:prstGeom prst="rect">
            <a:avLst/>
          </a:prstGeom>
        </p:spPr>
        <p:txBody>
          <a:bodyPr wrap="square">
            <a:spAutoFit/>
          </a:bodyPr>
          <a:lstStyle/>
          <a:p>
            <a:endParaRPr lang="en-US" sz="1600" dirty="0">
              <a:solidFill>
                <a:srgbClr val="000000"/>
              </a:solidFill>
              <a:latin typeface="Calibri" panose="020F0502020204030204" pitchFamily="34" charset="0"/>
            </a:endParaRPr>
          </a:p>
          <a:p>
            <a:r>
              <a:rPr lang="en-US" sz="4000" dirty="0">
                <a:latin typeface="Calibri" panose="020F0502020204030204" pitchFamily="34" charset="0"/>
              </a:rPr>
              <a:t>Mathematical operations on images</a:t>
            </a:r>
            <a:endParaRPr lang="en-US" sz="4000" dirty="0"/>
          </a:p>
        </p:txBody>
      </p:sp>
    </p:spTree>
    <p:extLst>
      <p:ext uri="{BB962C8B-B14F-4D97-AF65-F5344CB8AC3E}">
        <p14:creationId xmlns:p14="http://schemas.microsoft.com/office/powerpoint/2010/main" val="31179581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65737" y="1307449"/>
            <a:ext cx="10409009" cy="4320375"/>
          </a:xfrm>
          <a:prstGeom prst="rect">
            <a:avLst/>
          </a:prstGeom>
        </p:spPr>
      </p:pic>
      <p:sp>
        <p:nvSpPr>
          <p:cNvPr id="4" name="Rectangle 3"/>
          <p:cNvSpPr/>
          <p:nvPr/>
        </p:nvSpPr>
        <p:spPr>
          <a:xfrm>
            <a:off x="3241183" y="238702"/>
            <a:ext cx="6096000" cy="861774"/>
          </a:xfrm>
          <a:prstGeom prst="rect">
            <a:avLst/>
          </a:prstGeom>
        </p:spPr>
        <p:txBody>
          <a:bodyPr>
            <a:spAutoFit/>
          </a:bodyPr>
          <a:lstStyle/>
          <a:p>
            <a:endParaRPr lang="en-US" sz="1400" dirty="0">
              <a:solidFill>
                <a:srgbClr val="000000"/>
              </a:solidFill>
              <a:latin typeface="Calibri" panose="020F0502020204030204" pitchFamily="34" charset="0"/>
            </a:endParaRPr>
          </a:p>
          <a:p>
            <a:r>
              <a:rPr lang="en-US" sz="3600" dirty="0">
                <a:latin typeface="Calibri" panose="020F0502020204030204" pitchFamily="34" charset="0"/>
              </a:rPr>
              <a:t>Difference-of-Gaussian (</a:t>
            </a:r>
            <a:r>
              <a:rPr lang="en-US" sz="3600" dirty="0" err="1">
                <a:latin typeface="Calibri" panose="020F0502020204030204" pitchFamily="34" charset="0"/>
              </a:rPr>
              <a:t>DoG</a:t>
            </a:r>
            <a:r>
              <a:rPr lang="en-US" sz="3600" dirty="0">
                <a:latin typeface="Calibri" panose="020F0502020204030204" pitchFamily="34" charset="0"/>
              </a:rPr>
              <a:t>)</a:t>
            </a:r>
            <a:endParaRPr lang="en-US" sz="3600" dirty="0"/>
          </a:p>
        </p:txBody>
      </p:sp>
    </p:spTree>
    <p:extLst>
      <p:ext uri="{BB962C8B-B14F-4D97-AF65-F5344CB8AC3E}">
        <p14:creationId xmlns:p14="http://schemas.microsoft.com/office/powerpoint/2010/main" val="31184296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700176" y="1100475"/>
            <a:ext cx="11019419" cy="5403355"/>
          </a:xfrm>
          <a:prstGeom prst="rect">
            <a:avLst/>
          </a:prstGeom>
        </p:spPr>
      </p:pic>
      <p:sp>
        <p:nvSpPr>
          <p:cNvPr id="4" name="Rectangle 3"/>
          <p:cNvSpPr/>
          <p:nvPr/>
        </p:nvSpPr>
        <p:spPr>
          <a:xfrm>
            <a:off x="3241183" y="238702"/>
            <a:ext cx="6096000" cy="861774"/>
          </a:xfrm>
          <a:prstGeom prst="rect">
            <a:avLst/>
          </a:prstGeom>
        </p:spPr>
        <p:txBody>
          <a:bodyPr>
            <a:spAutoFit/>
          </a:bodyPr>
          <a:lstStyle/>
          <a:p>
            <a:endParaRPr lang="en-US" sz="1400" dirty="0">
              <a:solidFill>
                <a:srgbClr val="000000"/>
              </a:solidFill>
              <a:latin typeface="Calibri" panose="020F0502020204030204" pitchFamily="34" charset="0"/>
            </a:endParaRPr>
          </a:p>
          <a:p>
            <a:r>
              <a:rPr lang="en-US" sz="3600" dirty="0">
                <a:latin typeface="Calibri" panose="020F0502020204030204" pitchFamily="34" charset="0"/>
              </a:rPr>
              <a:t>Difference-of-Gaussian (</a:t>
            </a:r>
            <a:r>
              <a:rPr lang="en-US" sz="3600" dirty="0" err="1">
                <a:latin typeface="Calibri" panose="020F0502020204030204" pitchFamily="34" charset="0"/>
              </a:rPr>
              <a:t>DoG</a:t>
            </a:r>
            <a:r>
              <a:rPr lang="en-US" sz="3600" dirty="0">
                <a:latin typeface="Calibri" panose="020F0502020204030204" pitchFamily="34" charset="0"/>
              </a:rPr>
              <a:t>)</a:t>
            </a:r>
            <a:endParaRPr lang="en-US" sz="3600" dirty="0"/>
          </a:p>
        </p:txBody>
      </p:sp>
    </p:spTree>
    <p:extLst>
      <p:ext uri="{BB962C8B-B14F-4D97-AF65-F5344CB8AC3E}">
        <p14:creationId xmlns:p14="http://schemas.microsoft.com/office/powerpoint/2010/main" val="29960783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4105" y="991734"/>
            <a:ext cx="10865419" cy="5164367"/>
          </a:xfrm>
          <a:prstGeom prst="rect">
            <a:avLst/>
          </a:prstGeom>
        </p:spPr>
      </p:pic>
      <p:sp>
        <p:nvSpPr>
          <p:cNvPr id="4" name="TextBox 3"/>
          <p:cNvSpPr txBox="1"/>
          <p:nvPr/>
        </p:nvSpPr>
        <p:spPr>
          <a:xfrm>
            <a:off x="3541689" y="222293"/>
            <a:ext cx="4354077" cy="769441"/>
          </a:xfrm>
          <a:prstGeom prst="rect">
            <a:avLst/>
          </a:prstGeom>
          <a:noFill/>
        </p:spPr>
        <p:txBody>
          <a:bodyPr wrap="none" rtlCol="0">
            <a:spAutoFit/>
          </a:bodyPr>
          <a:lstStyle/>
          <a:p>
            <a:r>
              <a:rPr lang="en-US" sz="4400" dirty="0"/>
              <a:t>NON Linear Filters</a:t>
            </a:r>
          </a:p>
        </p:txBody>
      </p:sp>
    </p:spTree>
    <p:extLst>
      <p:ext uri="{BB962C8B-B14F-4D97-AF65-F5344CB8AC3E}">
        <p14:creationId xmlns:p14="http://schemas.microsoft.com/office/powerpoint/2010/main" val="29037905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772689" y="1004742"/>
            <a:ext cx="10701313" cy="5396058"/>
          </a:xfrm>
          <a:prstGeom prst="rect">
            <a:avLst/>
          </a:prstGeom>
        </p:spPr>
      </p:pic>
      <p:sp>
        <p:nvSpPr>
          <p:cNvPr id="4" name="TextBox 3"/>
          <p:cNvSpPr txBox="1"/>
          <p:nvPr/>
        </p:nvSpPr>
        <p:spPr>
          <a:xfrm>
            <a:off x="3606083" y="130765"/>
            <a:ext cx="4354077" cy="769441"/>
          </a:xfrm>
          <a:prstGeom prst="rect">
            <a:avLst/>
          </a:prstGeom>
          <a:noFill/>
        </p:spPr>
        <p:txBody>
          <a:bodyPr wrap="none" rtlCol="0">
            <a:spAutoFit/>
          </a:bodyPr>
          <a:lstStyle/>
          <a:p>
            <a:r>
              <a:rPr lang="en-US" sz="4400" dirty="0"/>
              <a:t>NON Linear Filters</a:t>
            </a:r>
          </a:p>
        </p:txBody>
      </p:sp>
    </p:spTree>
    <p:extLst>
      <p:ext uri="{BB962C8B-B14F-4D97-AF65-F5344CB8AC3E}">
        <p14:creationId xmlns:p14="http://schemas.microsoft.com/office/powerpoint/2010/main" val="14419725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9154" y="964805"/>
            <a:ext cx="11126177" cy="5513268"/>
          </a:xfrm>
          <a:prstGeom prst="rect">
            <a:avLst/>
          </a:prstGeom>
        </p:spPr>
      </p:pic>
      <p:sp>
        <p:nvSpPr>
          <p:cNvPr id="4" name="Rectangle 3"/>
          <p:cNvSpPr/>
          <p:nvPr/>
        </p:nvSpPr>
        <p:spPr>
          <a:xfrm>
            <a:off x="4310129" y="0"/>
            <a:ext cx="6096000" cy="861774"/>
          </a:xfrm>
          <a:prstGeom prst="rect">
            <a:avLst/>
          </a:prstGeom>
        </p:spPr>
        <p:txBody>
          <a:bodyPr>
            <a:spAutoFit/>
          </a:bodyPr>
          <a:lstStyle/>
          <a:p>
            <a:endParaRPr lang="en-US" sz="1400" dirty="0">
              <a:solidFill>
                <a:srgbClr val="000000"/>
              </a:solidFill>
              <a:latin typeface="Calibri" panose="020F0502020204030204" pitchFamily="34" charset="0"/>
            </a:endParaRPr>
          </a:p>
          <a:p>
            <a:r>
              <a:rPr lang="en-US" sz="3600" dirty="0">
                <a:latin typeface="Calibri" panose="020F0502020204030204" pitchFamily="34" charset="0"/>
              </a:rPr>
              <a:t>Laplace-filter</a:t>
            </a:r>
            <a:endParaRPr lang="en-US" sz="3600" dirty="0"/>
          </a:p>
        </p:txBody>
      </p:sp>
    </p:spTree>
    <p:extLst>
      <p:ext uri="{BB962C8B-B14F-4D97-AF65-F5344CB8AC3E}">
        <p14:creationId xmlns:p14="http://schemas.microsoft.com/office/powerpoint/2010/main" val="3590622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3060521" y="234939"/>
            <a:ext cx="6001997"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Image analysis is part of the experiment</a:t>
            </a:r>
          </a:p>
        </p:txBody>
      </p:sp>
      <p:sp>
        <p:nvSpPr>
          <p:cNvPr id="4" name="TextBox 3"/>
          <p:cNvSpPr txBox="1"/>
          <p:nvPr/>
        </p:nvSpPr>
        <p:spPr>
          <a:xfrm>
            <a:off x="1023043" y="1376127"/>
            <a:ext cx="10737410"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Think about how to analyze your images before starting the experiment.</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Consider adapting your experiment so that quantitative image analysis can be performed easily.</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Think about controls, counter-proves, an easy to falsify null-hypothesis.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Be a lazy scientist. Do simple experiments.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How can you exclude yourself from the experiment? </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Think of blinding yourself or fully automate analysis.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One experiment usually answers just one or less questions.</a:t>
            </a:r>
          </a:p>
        </p:txBody>
      </p:sp>
    </p:spTree>
    <p:extLst>
      <p:ext uri="{BB962C8B-B14F-4D97-AF65-F5344CB8AC3E}">
        <p14:creationId xmlns:p14="http://schemas.microsoft.com/office/powerpoint/2010/main" val="17611842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845165" y="861375"/>
            <a:ext cx="10501670" cy="5135250"/>
          </a:xfrm>
          <a:prstGeom prst="rect">
            <a:avLst/>
          </a:prstGeom>
        </p:spPr>
      </p:pic>
      <p:sp>
        <p:nvSpPr>
          <p:cNvPr id="4" name="TextBox 3"/>
          <p:cNvSpPr txBox="1"/>
          <p:nvPr/>
        </p:nvSpPr>
        <p:spPr>
          <a:xfrm>
            <a:off x="3356322" y="93615"/>
            <a:ext cx="5476179" cy="646331"/>
          </a:xfrm>
          <a:prstGeom prst="rect">
            <a:avLst/>
          </a:prstGeom>
          <a:noFill/>
        </p:spPr>
        <p:txBody>
          <a:bodyPr wrap="none" rtlCol="0">
            <a:spAutoFit/>
          </a:bodyPr>
          <a:lstStyle/>
          <a:p>
            <a:r>
              <a:rPr lang="en-US" sz="3600" dirty="0"/>
              <a:t>Laplacian-of-Gaussian (</a:t>
            </a:r>
            <a:r>
              <a:rPr lang="en-US" sz="3600" dirty="0" err="1"/>
              <a:t>LoG</a:t>
            </a:r>
            <a:r>
              <a:rPr lang="en-US" sz="3600" dirty="0"/>
              <a:t>)</a:t>
            </a:r>
          </a:p>
        </p:txBody>
      </p:sp>
    </p:spTree>
    <p:extLst>
      <p:ext uri="{BB962C8B-B14F-4D97-AF65-F5344CB8AC3E}">
        <p14:creationId xmlns:p14="http://schemas.microsoft.com/office/powerpoint/2010/main" val="7194702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416" y="2254135"/>
            <a:ext cx="9905998" cy="1478570"/>
          </a:xfrm>
        </p:spPr>
        <p:txBody>
          <a:bodyPr>
            <a:noAutofit/>
          </a:bodyPr>
          <a:lstStyle/>
          <a:p>
            <a:br>
              <a:rPr lang="en-US" sz="6000" dirty="0"/>
            </a:br>
            <a:r>
              <a:rPr lang="en-US" sz="6000" dirty="0"/>
              <a:t> Image Segmentation</a:t>
            </a:r>
          </a:p>
        </p:txBody>
      </p:sp>
    </p:spTree>
    <p:extLst>
      <p:ext uri="{BB962C8B-B14F-4D97-AF65-F5344CB8AC3E}">
        <p14:creationId xmlns:p14="http://schemas.microsoft.com/office/powerpoint/2010/main" val="14086097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1544" y="1353250"/>
            <a:ext cx="11368462" cy="5368554"/>
          </a:xfrm>
          <a:prstGeom prst="rect">
            <a:avLst/>
          </a:prstGeom>
        </p:spPr>
      </p:pic>
      <p:sp>
        <p:nvSpPr>
          <p:cNvPr id="4" name="Rectangle 3"/>
          <p:cNvSpPr/>
          <p:nvPr/>
        </p:nvSpPr>
        <p:spPr>
          <a:xfrm>
            <a:off x="2665927" y="174307"/>
            <a:ext cx="7868991" cy="1046440"/>
          </a:xfrm>
          <a:prstGeom prst="rect">
            <a:avLst/>
          </a:prstGeom>
        </p:spPr>
        <p:txBody>
          <a:bodyPr wrap="square">
            <a:spAutoFit/>
          </a:bodyPr>
          <a:lstStyle/>
          <a:p>
            <a:endParaRPr lang="en-US" dirty="0">
              <a:solidFill>
                <a:srgbClr val="000000"/>
              </a:solidFill>
              <a:latin typeface="Calibri" panose="020F0502020204030204" pitchFamily="34" charset="0"/>
            </a:endParaRPr>
          </a:p>
          <a:p>
            <a:r>
              <a:rPr lang="en-US" sz="4400" dirty="0">
                <a:latin typeface="Calibri" panose="020F0502020204030204" pitchFamily="34" charset="0"/>
              </a:rPr>
              <a:t>Segmentation and labelling</a:t>
            </a:r>
            <a:endParaRPr lang="en-US" sz="4400" dirty="0"/>
          </a:p>
        </p:txBody>
      </p:sp>
    </p:spTree>
    <p:extLst>
      <p:ext uri="{BB962C8B-B14F-4D97-AF65-F5344CB8AC3E}">
        <p14:creationId xmlns:p14="http://schemas.microsoft.com/office/powerpoint/2010/main" val="7131068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1413" y="875004"/>
            <a:ext cx="10195462" cy="5667464"/>
          </a:xfrm>
          <a:prstGeom prst="rect">
            <a:avLst/>
          </a:prstGeom>
        </p:spPr>
      </p:pic>
      <p:sp>
        <p:nvSpPr>
          <p:cNvPr id="4" name="Rectangle 3"/>
          <p:cNvSpPr/>
          <p:nvPr/>
        </p:nvSpPr>
        <p:spPr>
          <a:xfrm>
            <a:off x="3962400" y="-171436"/>
            <a:ext cx="6096000" cy="1046440"/>
          </a:xfrm>
          <a:prstGeom prst="rect">
            <a:avLst/>
          </a:prstGeom>
        </p:spPr>
        <p:txBody>
          <a:bodyPr>
            <a:spAutoFit/>
          </a:bodyPr>
          <a:lstStyle/>
          <a:p>
            <a:endParaRPr lang="en-US" dirty="0">
              <a:solidFill>
                <a:srgbClr val="000000"/>
              </a:solidFill>
              <a:latin typeface="Calibri" panose="020F0502020204030204" pitchFamily="34" charset="0"/>
            </a:endParaRPr>
          </a:p>
          <a:p>
            <a:r>
              <a:rPr lang="en-US" sz="4400" dirty="0">
                <a:latin typeface="Calibri" panose="020F0502020204030204" pitchFamily="34" charset="0"/>
              </a:rPr>
              <a:t>Pre-processing</a:t>
            </a:r>
            <a:endParaRPr lang="en-US" sz="4400" dirty="0"/>
          </a:p>
        </p:txBody>
      </p:sp>
    </p:spTree>
    <p:extLst>
      <p:ext uri="{BB962C8B-B14F-4D97-AF65-F5344CB8AC3E}">
        <p14:creationId xmlns:p14="http://schemas.microsoft.com/office/powerpoint/2010/main" val="20616916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9166" y="1357803"/>
            <a:ext cx="11210492" cy="5025664"/>
          </a:xfrm>
          <a:prstGeom prst="rect">
            <a:avLst/>
          </a:prstGeom>
        </p:spPr>
      </p:pic>
      <p:sp>
        <p:nvSpPr>
          <p:cNvPr id="4" name="TextBox 3"/>
          <p:cNvSpPr txBox="1"/>
          <p:nvPr/>
        </p:nvSpPr>
        <p:spPr>
          <a:xfrm>
            <a:off x="4327301" y="334851"/>
            <a:ext cx="4095481" cy="646331"/>
          </a:xfrm>
          <a:prstGeom prst="rect">
            <a:avLst/>
          </a:prstGeom>
          <a:noFill/>
        </p:spPr>
        <p:txBody>
          <a:bodyPr wrap="square" rtlCol="0">
            <a:spAutoFit/>
          </a:bodyPr>
          <a:lstStyle/>
          <a:p>
            <a:r>
              <a:rPr lang="en-US" sz="3600" dirty="0"/>
              <a:t>Thresholding</a:t>
            </a:r>
          </a:p>
        </p:txBody>
      </p:sp>
    </p:spTree>
    <p:extLst>
      <p:ext uri="{BB962C8B-B14F-4D97-AF65-F5344CB8AC3E}">
        <p14:creationId xmlns:p14="http://schemas.microsoft.com/office/powerpoint/2010/main" val="36007411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7263" y="979581"/>
            <a:ext cx="10439896" cy="5027625"/>
          </a:xfrm>
          <a:prstGeom prst="rect">
            <a:avLst/>
          </a:prstGeom>
        </p:spPr>
      </p:pic>
      <p:sp>
        <p:nvSpPr>
          <p:cNvPr id="4" name="TextBox 3"/>
          <p:cNvSpPr txBox="1"/>
          <p:nvPr/>
        </p:nvSpPr>
        <p:spPr>
          <a:xfrm>
            <a:off x="1979581" y="141668"/>
            <a:ext cx="7975260" cy="584775"/>
          </a:xfrm>
          <a:prstGeom prst="rect">
            <a:avLst/>
          </a:prstGeom>
          <a:noFill/>
        </p:spPr>
        <p:txBody>
          <a:bodyPr wrap="none" rtlCol="0">
            <a:spAutoFit/>
          </a:bodyPr>
          <a:lstStyle/>
          <a:p>
            <a:r>
              <a:rPr lang="en-US" sz="3200" i="1" dirty="0"/>
              <a:t>Low-pass filtering </a:t>
            </a:r>
            <a:r>
              <a:rPr lang="en-US" sz="3200" dirty="0"/>
              <a:t>to improve thresholding results</a:t>
            </a:r>
          </a:p>
        </p:txBody>
      </p:sp>
    </p:spTree>
    <p:extLst>
      <p:ext uri="{BB962C8B-B14F-4D97-AF65-F5344CB8AC3E}">
        <p14:creationId xmlns:p14="http://schemas.microsoft.com/office/powerpoint/2010/main" val="35472909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3915" y="148550"/>
            <a:ext cx="6096000" cy="861774"/>
          </a:xfrm>
          <a:prstGeom prst="rect">
            <a:avLst/>
          </a:prstGeom>
        </p:spPr>
        <p:txBody>
          <a:bodyPr>
            <a:spAutoFit/>
          </a:bodyPr>
          <a:lstStyle/>
          <a:p>
            <a:endParaRPr lang="en-US" sz="1400" dirty="0">
              <a:solidFill>
                <a:srgbClr val="000000"/>
              </a:solidFill>
              <a:latin typeface="Calibri" panose="020F0502020204030204" pitchFamily="34" charset="0"/>
            </a:endParaRPr>
          </a:p>
          <a:p>
            <a:r>
              <a:rPr lang="en-US" sz="3600" dirty="0">
                <a:latin typeface="Calibri" panose="020F0502020204030204" pitchFamily="34" charset="0"/>
              </a:rPr>
              <a:t>Refining masks</a:t>
            </a:r>
            <a:endParaRPr lang="en-US" sz="3600" dirty="0"/>
          </a:p>
        </p:txBody>
      </p:sp>
      <p:pic>
        <p:nvPicPr>
          <p:cNvPr id="3" name="Picture 2"/>
          <p:cNvPicPr>
            <a:picLocks noChangeAspect="1"/>
          </p:cNvPicPr>
          <p:nvPr/>
        </p:nvPicPr>
        <p:blipFill>
          <a:blip r:embed="rId2"/>
          <a:stretch>
            <a:fillRect/>
          </a:stretch>
        </p:blipFill>
        <p:spPr>
          <a:xfrm>
            <a:off x="999601" y="1369945"/>
            <a:ext cx="10192798" cy="4581750"/>
          </a:xfrm>
          <a:prstGeom prst="rect">
            <a:avLst/>
          </a:prstGeom>
        </p:spPr>
      </p:pic>
    </p:spTree>
    <p:extLst>
      <p:ext uri="{BB962C8B-B14F-4D97-AF65-F5344CB8AC3E}">
        <p14:creationId xmlns:p14="http://schemas.microsoft.com/office/powerpoint/2010/main" val="34831685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4093" y="221045"/>
            <a:ext cx="7383568" cy="2171219"/>
          </a:xfrm>
          <a:prstGeom prst="rect">
            <a:avLst/>
          </a:prstGeom>
        </p:spPr>
      </p:pic>
      <p:pic>
        <p:nvPicPr>
          <p:cNvPr id="3" name="Picture 2"/>
          <p:cNvPicPr>
            <a:picLocks noChangeAspect="1"/>
          </p:cNvPicPr>
          <p:nvPr/>
        </p:nvPicPr>
        <p:blipFill>
          <a:blip r:embed="rId3"/>
          <a:stretch>
            <a:fillRect/>
          </a:stretch>
        </p:blipFill>
        <p:spPr>
          <a:xfrm>
            <a:off x="2614093" y="2525997"/>
            <a:ext cx="7331016" cy="4165864"/>
          </a:xfrm>
          <a:prstGeom prst="rect">
            <a:avLst/>
          </a:prstGeom>
        </p:spPr>
      </p:pic>
    </p:spTree>
    <p:extLst>
      <p:ext uri="{BB962C8B-B14F-4D97-AF65-F5344CB8AC3E}">
        <p14:creationId xmlns:p14="http://schemas.microsoft.com/office/powerpoint/2010/main" val="27204015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8060" y="1063944"/>
            <a:ext cx="10367105" cy="5349735"/>
          </a:xfrm>
          <a:prstGeom prst="rect">
            <a:avLst/>
          </a:prstGeom>
        </p:spPr>
      </p:pic>
      <p:sp>
        <p:nvSpPr>
          <p:cNvPr id="3" name="Rectangle 2"/>
          <p:cNvSpPr/>
          <p:nvPr/>
        </p:nvSpPr>
        <p:spPr>
          <a:xfrm>
            <a:off x="4013915" y="148550"/>
            <a:ext cx="6096000" cy="861774"/>
          </a:xfrm>
          <a:prstGeom prst="rect">
            <a:avLst/>
          </a:prstGeom>
        </p:spPr>
        <p:txBody>
          <a:bodyPr>
            <a:spAutoFit/>
          </a:bodyPr>
          <a:lstStyle/>
          <a:p>
            <a:endParaRPr lang="en-US" sz="1400" dirty="0">
              <a:solidFill>
                <a:srgbClr val="000000"/>
              </a:solidFill>
              <a:latin typeface="Calibri" panose="020F0502020204030204" pitchFamily="34" charset="0"/>
            </a:endParaRPr>
          </a:p>
          <a:p>
            <a:r>
              <a:rPr lang="en-US" sz="3600" dirty="0">
                <a:latin typeface="Calibri" panose="020F0502020204030204" pitchFamily="34" charset="0"/>
              </a:rPr>
              <a:t>Refining masks</a:t>
            </a:r>
            <a:endParaRPr lang="en-US" sz="3600" dirty="0"/>
          </a:p>
        </p:txBody>
      </p:sp>
    </p:spTree>
    <p:extLst>
      <p:ext uri="{BB962C8B-B14F-4D97-AF65-F5344CB8AC3E}">
        <p14:creationId xmlns:p14="http://schemas.microsoft.com/office/powerpoint/2010/main" val="28678460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7586" y="1057406"/>
            <a:ext cx="9636827" cy="4743188"/>
          </a:xfrm>
          <a:prstGeom prst="rect">
            <a:avLst/>
          </a:prstGeom>
        </p:spPr>
      </p:pic>
      <p:sp>
        <p:nvSpPr>
          <p:cNvPr id="3" name="Rectangle 2"/>
          <p:cNvSpPr/>
          <p:nvPr/>
        </p:nvSpPr>
        <p:spPr>
          <a:xfrm>
            <a:off x="4168462" y="0"/>
            <a:ext cx="6096000" cy="861774"/>
          </a:xfrm>
          <a:prstGeom prst="rect">
            <a:avLst/>
          </a:prstGeom>
        </p:spPr>
        <p:txBody>
          <a:bodyPr>
            <a:spAutoFit/>
          </a:bodyPr>
          <a:lstStyle/>
          <a:p>
            <a:endParaRPr lang="en-US" sz="1400" dirty="0">
              <a:solidFill>
                <a:srgbClr val="000000"/>
              </a:solidFill>
              <a:latin typeface="Calibri" panose="020F0502020204030204" pitchFamily="34" charset="0"/>
            </a:endParaRPr>
          </a:p>
          <a:p>
            <a:r>
              <a:rPr lang="en-US" sz="3600" dirty="0">
                <a:latin typeface="Calibri" panose="020F0502020204030204" pitchFamily="34" charset="0"/>
              </a:rPr>
              <a:t>Refining masks</a:t>
            </a:r>
            <a:endParaRPr lang="en-US" sz="3600" dirty="0"/>
          </a:p>
        </p:txBody>
      </p:sp>
    </p:spTree>
    <p:extLst>
      <p:ext uri="{BB962C8B-B14F-4D97-AF65-F5344CB8AC3E}">
        <p14:creationId xmlns:p14="http://schemas.microsoft.com/office/powerpoint/2010/main" val="41927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34558" y="479833"/>
            <a:ext cx="7523213"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Common questions in quantitative microscopy</a:t>
            </a:r>
          </a:p>
        </p:txBody>
      </p:sp>
      <p:sp>
        <p:nvSpPr>
          <p:cNvPr id="3" name="TextBox 2"/>
          <p:cNvSpPr txBox="1"/>
          <p:nvPr/>
        </p:nvSpPr>
        <p:spPr>
          <a:xfrm>
            <a:off x="545391" y="1986445"/>
            <a:ext cx="8106706" cy="3416320"/>
          </a:xfrm>
          <a:prstGeom prst="rect">
            <a:avLst/>
          </a:prstGeom>
          <a:noFill/>
        </p:spPr>
        <p:txBody>
          <a:bodyPr wrap="none" rtlCol="0">
            <a:spAutoFit/>
          </a:bodyPr>
          <a:lstStyle/>
          <a:p>
            <a:pPr marL="457200" indent="-457200">
              <a:buFont typeface="+mj-lt"/>
              <a:buAutoNum type="arabicPeriod"/>
            </a:pPr>
            <a:r>
              <a:rPr lang="en-US" sz="2400" dirty="0">
                <a:latin typeface="Arial" panose="020B0604020202020204" pitchFamily="34" charset="0"/>
                <a:cs typeface="Arial" panose="020B0604020202020204" pitchFamily="34" charset="0"/>
              </a:rPr>
              <a:t>Numbers (particles, spots, nuclei. </a:t>
            </a:r>
            <a:r>
              <a:rPr lang="en-US" sz="2400" dirty="0" err="1">
                <a:latin typeface="Arial" panose="020B0604020202020204" pitchFamily="34" charset="0"/>
                <a:cs typeface="Arial" panose="020B0604020202020204" pitchFamily="34" charset="0"/>
              </a:rPr>
              <a:t>etc</a:t>
            </a:r>
            <a:r>
              <a:rPr lang="en-US" sz="2400" dirty="0">
                <a:latin typeface="Arial" panose="020B0604020202020204" pitchFamily="34" charset="0"/>
                <a:cs typeface="Arial" panose="020B0604020202020204" pitchFamily="34" charset="0"/>
              </a:rPr>
              <a:t>)</a:t>
            </a:r>
          </a:p>
          <a:p>
            <a:pPr marL="457200" indent="-457200">
              <a:buFont typeface="+mj-lt"/>
              <a:buAutoNum type="arabicPeriod"/>
            </a:pPr>
            <a:endParaRPr lang="en-US" sz="2400" dirty="0">
              <a:latin typeface="Arial" panose="020B0604020202020204" pitchFamily="34" charset="0"/>
              <a:cs typeface="Arial" panose="020B0604020202020204" pitchFamily="34" charset="0"/>
            </a:endParaRPr>
          </a:p>
          <a:p>
            <a:pPr marL="457200" indent="-457200">
              <a:buFont typeface="+mj-lt"/>
              <a:buAutoNum type="arabicPeriod"/>
            </a:pPr>
            <a:r>
              <a:rPr lang="en-US" sz="2400" dirty="0">
                <a:latin typeface="Arial" panose="020B0604020202020204" pitchFamily="34" charset="0"/>
                <a:cs typeface="Arial" panose="020B0604020202020204" pitchFamily="34" charset="0"/>
              </a:rPr>
              <a:t>Morphometry (length, </a:t>
            </a:r>
            <a:r>
              <a:rPr lang="en-US" sz="2400" dirty="0" err="1">
                <a:latin typeface="Arial" panose="020B0604020202020204" pitchFamily="34" charset="0"/>
                <a:cs typeface="Arial" panose="020B0604020202020204" pitchFamily="34" charset="0"/>
              </a:rPr>
              <a:t>Feret</a:t>
            </a:r>
            <a:r>
              <a:rPr lang="en-US" sz="2400" dirty="0">
                <a:latin typeface="Arial" panose="020B0604020202020204" pitchFamily="34" charset="0"/>
                <a:cs typeface="Arial" panose="020B0604020202020204" pitchFamily="34" charset="0"/>
              </a:rPr>
              <a:t> diameters, roundness, </a:t>
            </a:r>
            <a:r>
              <a:rPr lang="en-US" sz="2400" dirty="0" err="1">
                <a:latin typeface="Arial" panose="020B0604020202020204" pitchFamily="34" charset="0"/>
                <a:cs typeface="Arial" panose="020B0604020202020204" pitchFamily="34" charset="0"/>
              </a:rPr>
              <a:t>etc</a:t>
            </a:r>
            <a:r>
              <a:rPr lang="en-US" sz="2400" dirty="0">
                <a:latin typeface="Arial" panose="020B0604020202020204" pitchFamily="34" charset="0"/>
                <a:cs typeface="Arial" panose="020B0604020202020204" pitchFamily="34" charset="0"/>
              </a:rPr>
              <a:t>)</a:t>
            </a:r>
          </a:p>
          <a:p>
            <a:pPr marL="457200" indent="-457200">
              <a:buFont typeface="+mj-lt"/>
              <a:buAutoNum type="arabicPeriod"/>
            </a:pPr>
            <a:endParaRPr lang="en-US" sz="2400" dirty="0">
              <a:latin typeface="Arial" panose="020B0604020202020204" pitchFamily="34" charset="0"/>
              <a:cs typeface="Arial" panose="020B0604020202020204" pitchFamily="34" charset="0"/>
            </a:endParaRPr>
          </a:p>
          <a:p>
            <a:pPr marL="457200" indent="-457200">
              <a:buFont typeface="+mj-lt"/>
              <a:buAutoNum type="arabicPeriod"/>
            </a:pPr>
            <a:r>
              <a:rPr lang="en-US" sz="2400" dirty="0">
                <a:latin typeface="Arial" panose="020B0604020202020204" pitchFamily="34" charset="0"/>
                <a:cs typeface="Arial" panose="020B0604020202020204" pitchFamily="34" charset="0"/>
              </a:rPr>
              <a:t>Densitometry (intensity base analysis on fluorophores)</a:t>
            </a:r>
          </a:p>
          <a:p>
            <a:pPr marL="457200" indent="-457200">
              <a:buFont typeface="+mj-lt"/>
              <a:buAutoNum type="arabicPeriod"/>
            </a:pPr>
            <a:endParaRPr lang="en-US" sz="2400" dirty="0">
              <a:latin typeface="Arial" panose="020B0604020202020204" pitchFamily="34" charset="0"/>
              <a:cs typeface="Arial" panose="020B0604020202020204" pitchFamily="34" charset="0"/>
            </a:endParaRPr>
          </a:p>
          <a:p>
            <a:pPr marL="457200" indent="-457200">
              <a:buFont typeface="+mj-lt"/>
              <a:buAutoNum type="arabicPeriod"/>
            </a:pPr>
            <a:r>
              <a:rPr lang="en-US" sz="2400" dirty="0">
                <a:latin typeface="Arial" panose="020B0604020202020204" pitchFamily="34" charset="0"/>
                <a:cs typeface="Arial" panose="020B0604020202020204" pitchFamily="34" charset="0"/>
              </a:rPr>
              <a:t>Colocalization</a:t>
            </a:r>
          </a:p>
          <a:p>
            <a:pPr marL="457200" indent="-457200">
              <a:buFont typeface="+mj-lt"/>
              <a:buAutoNum type="arabicPeriod"/>
            </a:pPr>
            <a:endParaRPr lang="en-US" sz="2400" dirty="0">
              <a:latin typeface="Arial" panose="020B0604020202020204" pitchFamily="34" charset="0"/>
              <a:cs typeface="Arial" panose="020B0604020202020204" pitchFamily="34" charset="0"/>
            </a:endParaRPr>
          </a:p>
          <a:p>
            <a:pPr marL="457200" indent="-457200">
              <a:buFont typeface="+mj-lt"/>
              <a:buAutoNum type="arabicPeriod"/>
            </a:pPr>
            <a:r>
              <a:rPr lang="en-US" sz="2400" dirty="0">
                <a:latin typeface="Arial" panose="020B0604020202020204" pitchFamily="34" charset="0"/>
                <a:cs typeface="Arial" panose="020B0604020202020204" pitchFamily="34" charset="0"/>
              </a:rPr>
              <a:t>Live imaging &amp; tracking</a:t>
            </a:r>
          </a:p>
        </p:txBody>
      </p:sp>
      <p:sp>
        <p:nvSpPr>
          <p:cNvPr id="11" name="Rectangle 10"/>
          <p:cNvSpPr/>
          <p:nvPr/>
        </p:nvSpPr>
        <p:spPr>
          <a:xfrm>
            <a:off x="8656624" y="1923859"/>
            <a:ext cx="2534970" cy="606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048532" y="1430436"/>
            <a:ext cx="3751155" cy="369332"/>
          </a:xfrm>
          <a:prstGeom prst="rect">
            <a:avLst/>
          </a:prstGeom>
          <a:noFill/>
        </p:spPr>
        <p:txBody>
          <a:bodyPr wrap="none" rtlCol="0">
            <a:spAutoFit/>
          </a:bodyPr>
          <a:lstStyle/>
          <a:p>
            <a:r>
              <a:rPr lang="en-US" dirty="0"/>
              <a:t>Must have characteristics of the image</a:t>
            </a:r>
          </a:p>
        </p:txBody>
      </p:sp>
      <p:sp>
        <p:nvSpPr>
          <p:cNvPr id="15" name="Rectangle 14"/>
          <p:cNvSpPr/>
          <p:nvPr/>
        </p:nvSpPr>
        <p:spPr>
          <a:xfrm>
            <a:off x="8656624" y="2654533"/>
            <a:ext cx="2534970" cy="606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656624" y="3391314"/>
            <a:ext cx="2534970" cy="606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52097" y="4108474"/>
            <a:ext cx="2534970" cy="606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652097" y="4845255"/>
            <a:ext cx="2534970" cy="606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1027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3270" y="1080468"/>
            <a:ext cx="10285460" cy="4697063"/>
          </a:xfrm>
          <a:prstGeom prst="rect">
            <a:avLst/>
          </a:prstGeom>
        </p:spPr>
      </p:pic>
      <p:sp>
        <p:nvSpPr>
          <p:cNvPr id="3" name="Rectangle 2"/>
          <p:cNvSpPr/>
          <p:nvPr/>
        </p:nvSpPr>
        <p:spPr>
          <a:xfrm>
            <a:off x="4168462" y="0"/>
            <a:ext cx="6096000" cy="861774"/>
          </a:xfrm>
          <a:prstGeom prst="rect">
            <a:avLst/>
          </a:prstGeom>
        </p:spPr>
        <p:txBody>
          <a:bodyPr>
            <a:spAutoFit/>
          </a:bodyPr>
          <a:lstStyle/>
          <a:p>
            <a:endParaRPr lang="en-US" sz="1400" dirty="0">
              <a:solidFill>
                <a:srgbClr val="000000"/>
              </a:solidFill>
              <a:latin typeface="Calibri" panose="020F0502020204030204" pitchFamily="34" charset="0"/>
            </a:endParaRPr>
          </a:p>
          <a:p>
            <a:r>
              <a:rPr lang="en-US" sz="3600" dirty="0">
                <a:latin typeface="Calibri" panose="020F0502020204030204" pitchFamily="34" charset="0"/>
              </a:rPr>
              <a:t>Refining masks</a:t>
            </a:r>
            <a:endParaRPr lang="en-US" sz="3600" dirty="0"/>
          </a:p>
        </p:txBody>
      </p:sp>
    </p:spTree>
    <p:extLst>
      <p:ext uri="{BB962C8B-B14F-4D97-AF65-F5344CB8AC3E}">
        <p14:creationId xmlns:p14="http://schemas.microsoft.com/office/powerpoint/2010/main" val="24374084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3345" y="1054957"/>
            <a:ext cx="11102364" cy="5152660"/>
          </a:xfrm>
          <a:prstGeom prst="rect">
            <a:avLst/>
          </a:prstGeom>
        </p:spPr>
      </p:pic>
      <p:sp>
        <p:nvSpPr>
          <p:cNvPr id="3" name="Rectangle 2"/>
          <p:cNvSpPr/>
          <p:nvPr/>
        </p:nvSpPr>
        <p:spPr>
          <a:xfrm>
            <a:off x="3588913" y="0"/>
            <a:ext cx="6096000" cy="861774"/>
          </a:xfrm>
          <a:prstGeom prst="rect">
            <a:avLst/>
          </a:prstGeom>
        </p:spPr>
        <p:txBody>
          <a:bodyPr>
            <a:spAutoFit/>
          </a:bodyPr>
          <a:lstStyle/>
          <a:p>
            <a:endParaRPr lang="en-US" sz="1400" dirty="0">
              <a:solidFill>
                <a:srgbClr val="000000"/>
              </a:solidFill>
              <a:latin typeface="Calibri" panose="020F0502020204030204" pitchFamily="34" charset="0"/>
            </a:endParaRPr>
          </a:p>
          <a:p>
            <a:r>
              <a:rPr lang="en-US" sz="3600" dirty="0">
                <a:latin typeface="Calibri" panose="020F0502020204030204" pitchFamily="34" charset="0"/>
              </a:rPr>
              <a:t>The particle analyzer</a:t>
            </a:r>
            <a:endParaRPr lang="en-US" sz="3600" dirty="0"/>
          </a:p>
        </p:txBody>
      </p:sp>
    </p:spTree>
    <p:extLst>
      <p:ext uri="{BB962C8B-B14F-4D97-AF65-F5344CB8AC3E}">
        <p14:creationId xmlns:p14="http://schemas.microsoft.com/office/powerpoint/2010/main" val="20996910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493694" y="1764738"/>
            <a:ext cx="9905998" cy="1478570"/>
          </a:xfrm>
        </p:spPr>
        <p:txBody>
          <a:bodyPr>
            <a:noAutofit/>
          </a:bodyPr>
          <a:lstStyle/>
          <a:p>
            <a:br>
              <a:rPr lang="en-US" sz="6000" dirty="0"/>
            </a:br>
            <a:r>
              <a:rPr lang="en-US" sz="6000" dirty="0"/>
              <a:t> Colocalization</a:t>
            </a:r>
            <a:br>
              <a:rPr lang="en-US" sz="6000" dirty="0"/>
            </a:br>
            <a:br>
              <a:rPr lang="en-US" sz="2800" dirty="0"/>
            </a:br>
            <a:r>
              <a:rPr lang="en-US" sz="2800" dirty="0"/>
              <a:t>http://fiji.sc/Colocalization_-</a:t>
            </a:r>
            <a:br>
              <a:rPr lang="en-US" sz="2800" dirty="0"/>
            </a:br>
            <a:r>
              <a:rPr lang="en-US" sz="2800" dirty="0"/>
              <a:t>_</a:t>
            </a:r>
            <a:r>
              <a:rPr lang="en-US" sz="2800" dirty="0" err="1"/>
              <a:t>hardware_setup_and_image_acquisition</a:t>
            </a:r>
            <a:endParaRPr lang="en-US" sz="2800" dirty="0"/>
          </a:p>
        </p:txBody>
      </p:sp>
    </p:spTree>
    <p:extLst>
      <p:ext uri="{BB962C8B-B14F-4D97-AF65-F5344CB8AC3E}">
        <p14:creationId xmlns:p14="http://schemas.microsoft.com/office/powerpoint/2010/main" val="6781991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9861" y="785612"/>
            <a:ext cx="9340249" cy="4708981"/>
          </a:xfrm>
          <a:prstGeom prst="rect">
            <a:avLst/>
          </a:prstGeom>
          <a:noFill/>
        </p:spPr>
        <p:txBody>
          <a:bodyPr wrap="none" rtlCol="0">
            <a:spAutoFit/>
          </a:bodyPr>
          <a:lstStyle/>
          <a:p>
            <a:pPr algn="ctr"/>
            <a:r>
              <a:rPr lang="en-US" sz="4400" dirty="0" err="1"/>
              <a:t>Colocalisation</a:t>
            </a:r>
            <a:r>
              <a:rPr lang="en-US" sz="4400" dirty="0"/>
              <a:t>/Correlation?</a:t>
            </a:r>
            <a:endParaRPr lang="en-US" sz="3200" dirty="0"/>
          </a:p>
          <a:p>
            <a:pPr marL="457200" indent="-457200">
              <a:buFont typeface="Arial" panose="020B0604020202020204" pitchFamily="34" charset="0"/>
              <a:buChar char="•"/>
            </a:pPr>
            <a:r>
              <a:rPr lang="en-US" sz="3200" dirty="0"/>
              <a:t>Think about the biology!</a:t>
            </a:r>
          </a:p>
          <a:p>
            <a:pPr marL="457200" indent="-457200">
              <a:buFont typeface="Arial" panose="020B0604020202020204" pitchFamily="34" charset="0"/>
              <a:buChar char="•"/>
            </a:pPr>
            <a:r>
              <a:rPr lang="en-US" sz="3200" dirty="0"/>
              <a:t>What is the biological/biochemical question?</a:t>
            </a:r>
          </a:p>
          <a:p>
            <a:pPr marL="457200" indent="-457200">
              <a:buFont typeface="Arial" panose="020B0604020202020204" pitchFamily="34" charset="0"/>
              <a:buChar char="•"/>
            </a:pPr>
            <a:r>
              <a:rPr lang="en-US" sz="3200" dirty="0"/>
              <a:t>Are you looking for Co-</a:t>
            </a:r>
            <a:r>
              <a:rPr lang="en-US" sz="3200" dirty="0" err="1"/>
              <a:t>Compartmentalisation</a:t>
            </a:r>
            <a:r>
              <a:rPr lang="en-US" sz="3200" dirty="0"/>
              <a:t>?</a:t>
            </a:r>
          </a:p>
          <a:p>
            <a:pPr marL="457200" indent="-457200">
              <a:buFont typeface="Arial" panose="020B0604020202020204" pitchFamily="34" charset="0"/>
              <a:buChar char="•"/>
            </a:pPr>
            <a:r>
              <a:rPr lang="en-US" sz="3200" dirty="0"/>
              <a:t>Are you looking for exclusion / anti correlation?</a:t>
            </a:r>
          </a:p>
          <a:p>
            <a:pPr marL="457200" indent="-457200">
              <a:buFont typeface="Arial" panose="020B0604020202020204" pitchFamily="34" charset="0"/>
              <a:buChar char="•"/>
            </a:pPr>
            <a:r>
              <a:rPr lang="en-US" sz="3200" dirty="0"/>
              <a:t>Are you looking for interacting molecules?</a:t>
            </a:r>
          </a:p>
          <a:p>
            <a:pPr marL="457200" indent="-457200">
              <a:buFont typeface="Arial" panose="020B0604020202020204" pitchFamily="34" charset="0"/>
              <a:buChar char="•"/>
            </a:pPr>
            <a:r>
              <a:rPr lang="en-US" sz="3200" dirty="0"/>
              <a:t>Then you must also do </a:t>
            </a:r>
            <a:r>
              <a:rPr lang="en-US" sz="3200" dirty="0" err="1"/>
              <a:t>biochemsitry</a:t>
            </a:r>
            <a:endParaRPr lang="en-US" sz="3200" dirty="0"/>
          </a:p>
          <a:p>
            <a:pPr marL="914400" lvl="1" indent="-457200">
              <a:buFont typeface="Arial" panose="020B0604020202020204" pitchFamily="34" charset="0"/>
              <a:buChar char="•"/>
            </a:pPr>
            <a:r>
              <a:rPr lang="en-US" sz="3200" dirty="0"/>
              <a:t>(</a:t>
            </a:r>
            <a:r>
              <a:rPr lang="en-US" sz="3200" dirty="0" err="1"/>
              <a:t>Immuno</a:t>
            </a:r>
            <a:r>
              <a:rPr lang="en-US" sz="3200" dirty="0"/>
              <a:t> Co-</a:t>
            </a:r>
            <a:r>
              <a:rPr lang="en-US" sz="3200" dirty="0" err="1"/>
              <a:t>precip</a:t>
            </a:r>
            <a:r>
              <a:rPr lang="en-US" sz="3200" dirty="0"/>
              <a:t>, </a:t>
            </a:r>
            <a:r>
              <a:rPr lang="en-US" sz="3200" dirty="0" err="1"/>
              <a:t>Fluo</a:t>
            </a:r>
            <a:r>
              <a:rPr lang="en-US" sz="3200" dirty="0"/>
              <a:t> Correlation Spectroscopy)</a:t>
            </a:r>
          </a:p>
          <a:p>
            <a:pPr marL="914400" lvl="1" indent="-457200">
              <a:buFont typeface="Arial" panose="020B0604020202020204" pitchFamily="34" charset="0"/>
              <a:buChar char="•"/>
            </a:pPr>
            <a:r>
              <a:rPr lang="en-US" sz="3200" dirty="0"/>
              <a:t>FRET / FLIM might be very informative</a:t>
            </a:r>
          </a:p>
        </p:txBody>
      </p:sp>
    </p:spTree>
    <p:extLst>
      <p:ext uri="{BB962C8B-B14F-4D97-AF65-F5344CB8AC3E}">
        <p14:creationId xmlns:p14="http://schemas.microsoft.com/office/powerpoint/2010/main" val="27337073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801" y="1435113"/>
            <a:ext cx="9084577" cy="4669471"/>
          </a:xfrm>
          <a:prstGeom prst="rect">
            <a:avLst/>
          </a:prstGeom>
        </p:spPr>
      </p:pic>
      <p:sp>
        <p:nvSpPr>
          <p:cNvPr id="3" name="Title 1"/>
          <p:cNvSpPr txBox="1">
            <a:spLocks/>
          </p:cNvSpPr>
          <p:nvPr/>
        </p:nvSpPr>
        <p:spPr>
          <a:xfrm>
            <a:off x="2802787" y="-604975"/>
            <a:ext cx="9905998" cy="1478570"/>
          </a:xfrm>
          <a:prstGeom prst="rect">
            <a:avLst/>
          </a:prstGeom>
        </p:spPr>
        <p:txBody>
          <a:bodyP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br>
              <a:rPr lang="en-US" sz="6000" dirty="0"/>
            </a:br>
            <a:r>
              <a:rPr lang="en-US" sz="6000" dirty="0"/>
              <a:t> Colocalization</a:t>
            </a:r>
            <a:br>
              <a:rPr lang="en-US" sz="6000" dirty="0"/>
            </a:br>
            <a:endParaRPr lang="en-US" sz="2800" dirty="0"/>
          </a:p>
        </p:txBody>
      </p:sp>
    </p:spTree>
    <p:extLst>
      <p:ext uri="{BB962C8B-B14F-4D97-AF65-F5344CB8AC3E}">
        <p14:creationId xmlns:p14="http://schemas.microsoft.com/office/powerpoint/2010/main" val="13803775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549" y="3243863"/>
            <a:ext cx="2563433" cy="2563433"/>
          </a:xfrm>
          <a:prstGeom prst="rect">
            <a:avLst/>
          </a:prstGeom>
        </p:spPr>
      </p:pic>
      <p:sp>
        <p:nvSpPr>
          <p:cNvPr id="5" name="TextBox 4"/>
          <p:cNvSpPr txBox="1"/>
          <p:nvPr/>
        </p:nvSpPr>
        <p:spPr>
          <a:xfrm>
            <a:off x="2611678" y="2176076"/>
            <a:ext cx="1199174" cy="707886"/>
          </a:xfrm>
          <a:prstGeom prst="rect">
            <a:avLst/>
          </a:prstGeom>
          <a:noFill/>
        </p:spPr>
        <p:txBody>
          <a:bodyPr wrap="none" rtlCol="0">
            <a:spAutoFit/>
          </a:bodyPr>
          <a:lstStyle/>
          <a:p>
            <a:r>
              <a:rPr lang="en-US" sz="4000" dirty="0"/>
              <a:t>BLUR</a:t>
            </a:r>
          </a:p>
        </p:txBody>
      </p:sp>
      <p:sp>
        <p:nvSpPr>
          <p:cNvPr id="6" name="TextBox 5"/>
          <p:cNvSpPr txBox="1"/>
          <p:nvPr/>
        </p:nvSpPr>
        <p:spPr>
          <a:xfrm>
            <a:off x="5777735" y="2176076"/>
            <a:ext cx="5120312" cy="707886"/>
          </a:xfrm>
          <a:prstGeom prst="rect">
            <a:avLst/>
          </a:prstGeom>
          <a:noFill/>
        </p:spPr>
        <p:txBody>
          <a:bodyPr wrap="none" rtlCol="0">
            <a:spAutoFit/>
          </a:bodyPr>
          <a:lstStyle/>
          <a:p>
            <a:r>
              <a:rPr lang="en-US" sz="4000" dirty="0"/>
              <a:t>Background and NOISE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599" y="3243863"/>
            <a:ext cx="2563433" cy="2563433"/>
          </a:xfrm>
          <a:prstGeom prst="rect">
            <a:avLst/>
          </a:prstGeom>
        </p:spPr>
      </p:pic>
      <p:sp>
        <p:nvSpPr>
          <p:cNvPr id="8" name="Title 1"/>
          <p:cNvSpPr txBox="1">
            <a:spLocks/>
          </p:cNvSpPr>
          <p:nvPr/>
        </p:nvSpPr>
        <p:spPr>
          <a:xfrm>
            <a:off x="2867181" y="193516"/>
            <a:ext cx="9905998" cy="1478570"/>
          </a:xfrm>
          <a:prstGeom prst="rect">
            <a:avLst/>
          </a:prstGeom>
        </p:spPr>
        <p:txBody>
          <a:bodyP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br>
              <a:rPr lang="en-US" sz="6000" dirty="0"/>
            </a:br>
            <a:r>
              <a:rPr lang="en-US" sz="6000" dirty="0"/>
              <a:t> Colocalization</a:t>
            </a:r>
            <a:br>
              <a:rPr lang="en-US" sz="6000" dirty="0"/>
            </a:br>
            <a:endParaRPr lang="en-US" sz="2800" dirty="0"/>
          </a:p>
        </p:txBody>
      </p:sp>
    </p:spTree>
    <p:extLst>
      <p:ext uri="{BB962C8B-B14F-4D97-AF65-F5344CB8AC3E}">
        <p14:creationId xmlns:p14="http://schemas.microsoft.com/office/powerpoint/2010/main" val="37962336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1673" y="114478"/>
            <a:ext cx="9672034" cy="6001643"/>
          </a:xfrm>
          <a:prstGeom prst="rect">
            <a:avLst/>
          </a:prstGeom>
        </p:spPr>
        <p:txBody>
          <a:bodyPr wrap="square">
            <a:spAutoFit/>
          </a:bodyPr>
          <a:lstStyle/>
          <a:p>
            <a:pPr algn="ctr"/>
            <a:r>
              <a:rPr lang="en-US" sz="3600" dirty="0">
                <a:solidFill>
                  <a:srgbClr val="FFFFFF"/>
                </a:solidFill>
                <a:latin typeface="ArialMT"/>
              </a:rPr>
              <a:t>“</a:t>
            </a:r>
            <a:r>
              <a:rPr lang="en-US" sz="3600" dirty="0" err="1">
                <a:solidFill>
                  <a:srgbClr val="FFFFFF"/>
                </a:solidFill>
                <a:latin typeface="ArialMT"/>
              </a:rPr>
              <a:t>Colocalisation</a:t>
            </a:r>
            <a:r>
              <a:rPr lang="en-US" sz="3600" dirty="0">
                <a:solidFill>
                  <a:srgbClr val="FFFFFF"/>
                </a:solidFill>
                <a:latin typeface="ArialMT"/>
              </a:rPr>
              <a:t>” covers two qualitatively different conditions:</a:t>
            </a:r>
          </a:p>
          <a:p>
            <a:endParaRPr lang="en-US" sz="4000" dirty="0">
              <a:solidFill>
                <a:srgbClr val="FFFFFF"/>
              </a:solidFill>
              <a:latin typeface="ArialMT"/>
            </a:endParaRPr>
          </a:p>
          <a:p>
            <a:r>
              <a:rPr lang="en-US" sz="4000" dirty="0">
                <a:solidFill>
                  <a:srgbClr val="FFFFFF"/>
                </a:solidFill>
                <a:latin typeface="ArialMT"/>
              </a:rPr>
              <a:t>1) </a:t>
            </a:r>
            <a:r>
              <a:rPr lang="en-US" sz="2400" dirty="0">
                <a:solidFill>
                  <a:srgbClr val="FFFFFF"/>
                </a:solidFill>
                <a:latin typeface="ArialMT"/>
              </a:rPr>
              <a:t>that objects have both</a:t>
            </a:r>
          </a:p>
          <a:p>
            <a:r>
              <a:rPr lang="en-US" sz="2400" dirty="0">
                <a:solidFill>
                  <a:srgbClr val="FFFFFF"/>
                </a:solidFill>
                <a:latin typeface="ArialMT"/>
              </a:rPr>
              <a:t>fluorophores present</a:t>
            </a:r>
          </a:p>
          <a:p>
            <a:r>
              <a:rPr lang="en-US" sz="2400" dirty="0">
                <a:solidFill>
                  <a:srgbClr val="FF00FF"/>
                </a:solidFill>
                <a:latin typeface="ArialMT"/>
              </a:rPr>
              <a:t>(Object Based </a:t>
            </a:r>
            <a:r>
              <a:rPr lang="en-US" sz="2400" dirty="0" err="1">
                <a:solidFill>
                  <a:srgbClr val="FF00FF"/>
                </a:solidFill>
                <a:latin typeface="ArialMT"/>
              </a:rPr>
              <a:t>Coloc</a:t>
            </a:r>
            <a:r>
              <a:rPr lang="en-US" sz="2400" dirty="0">
                <a:solidFill>
                  <a:srgbClr val="FF00FF"/>
                </a:solidFill>
                <a:latin typeface="ArialMT"/>
              </a:rPr>
              <a:t>)</a:t>
            </a:r>
          </a:p>
          <a:p>
            <a:r>
              <a:rPr lang="en-US" sz="2400" dirty="0">
                <a:solidFill>
                  <a:srgbClr val="FFFFFF"/>
                </a:solidFill>
                <a:latin typeface="ArialMT"/>
              </a:rPr>
              <a:t>Segmentation needed.</a:t>
            </a:r>
          </a:p>
          <a:p>
            <a:r>
              <a:rPr lang="en-US" sz="2400" dirty="0">
                <a:solidFill>
                  <a:srgbClr val="FFFFFF"/>
                </a:solidFill>
                <a:latin typeface="ArialMT"/>
              </a:rPr>
              <a:t>Biology?</a:t>
            </a:r>
          </a:p>
          <a:p>
            <a:r>
              <a:rPr lang="en-US" sz="4000" dirty="0">
                <a:solidFill>
                  <a:srgbClr val="FFFFFF"/>
                </a:solidFill>
                <a:latin typeface="ArialMT"/>
              </a:rPr>
              <a:t>2) </a:t>
            </a:r>
            <a:r>
              <a:rPr lang="en-US" sz="2400" dirty="0">
                <a:solidFill>
                  <a:srgbClr val="FFFFFF"/>
                </a:solidFill>
                <a:latin typeface="ArialMT"/>
              </a:rPr>
              <a:t>there is some relationship</a:t>
            </a:r>
          </a:p>
          <a:p>
            <a:r>
              <a:rPr lang="en-US" sz="2400" dirty="0">
                <a:solidFill>
                  <a:srgbClr val="FFFFFF"/>
                </a:solidFill>
                <a:latin typeface="ArialMT"/>
              </a:rPr>
              <a:t>between the </a:t>
            </a:r>
            <a:r>
              <a:rPr lang="en-US" sz="2400" b="1" dirty="0">
                <a:solidFill>
                  <a:srgbClr val="FFFFFF"/>
                </a:solidFill>
                <a:latin typeface="Arial-BoldMT"/>
              </a:rPr>
              <a:t>intensities </a:t>
            </a:r>
            <a:r>
              <a:rPr lang="en-US" sz="2400" dirty="0">
                <a:solidFill>
                  <a:srgbClr val="FFFFFF"/>
                </a:solidFill>
                <a:latin typeface="ArialMT"/>
              </a:rPr>
              <a:t>of</a:t>
            </a:r>
          </a:p>
          <a:p>
            <a:r>
              <a:rPr lang="en-US" sz="2400" dirty="0">
                <a:solidFill>
                  <a:srgbClr val="FFFFFF"/>
                </a:solidFill>
                <a:latin typeface="ArialMT"/>
              </a:rPr>
              <a:t>the fluorophores in a pixel.</a:t>
            </a:r>
          </a:p>
          <a:p>
            <a:r>
              <a:rPr lang="en-US" sz="2400" dirty="0">
                <a:solidFill>
                  <a:srgbClr val="00FF00"/>
                </a:solidFill>
                <a:latin typeface="ArialMT"/>
              </a:rPr>
              <a:t>(Pixel Intensity Based </a:t>
            </a:r>
            <a:r>
              <a:rPr lang="en-US" sz="2400" dirty="0" err="1">
                <a:solidFill>
                  <a:srgbClr val="00FF00"/>
                </a:solidFill>
                <a:latin typeface="ArialMT"/>
              </a:rPr>
              <a:t>Coloc</a:t>
            </a:r>
            <a:r>
              <a:rPr lang="en-US" sz="2400" dirty="0">
                <a:solidFill>
                  <a:srgbClr val="00FF00"/>
                </a:solidFill>
                <a:latin typeface="ArialMT"/>
              </a:rPr>
              <a:t>)</a:t>
            </a:r>
          </a:p>
          <a:p>
            <a:r>
              <a:rPr lang="en-US" sz="2400" dirty="0">
                <a:solidFill>
                  <a:srgbClr val="FFFFFF"/>
                </a:solidFill>
                <a:latin typeface="ArialMT"/>
              </a:rPr>
              <a:t>Interaction - </a:t>
            </a:r>
            <a:r>
              <a:rPr lang="en-US" sz="2400" dirty="0" err="1">
                <a:solidFill>
                  <a:srgbClr val="FFFFFF"/>
                </a:solidFill>
                <a:latin typeface="ArialMT"/>
              </a:rPr>
              <a:t>BioChemistry</a:t>
            </a:r>
            <a:r>
              <a:rPr lang="en-US" sz="2400" dirty="0">
                <a:solidFill>
                  <a:srgbClr val="FFFFFF"/>
                </a:solidFill>
                <a:latin typeface="ArialMT"/>
              </a:rPr>
              <a:t>?</a:t>
            </a:r>
            <a:endParaRPr lang="en-US" sz="2400" dirty="0"/>
          </a:p>
        </p:txBody>
      </p:sp>
      <p:pic>
        <p:nvPicPr>
          <p:cNvPr id="4" name="Picture 3"/>
          <p:cNvPicPr>
            <a:picLocks noChangeAspect="1"/>
          </p:cNvPicPr>
          <p:nvPr/>
        </p:nvPicPr>
        <p:blipFill>
          <a:blip r:embed="rId2"/>
          <a:stretch>
            <a:fillRect/>
          </a:stretch>
        </p:blipFill>
        <p:spPr>
          <a:xfrm>
            <a:off x="6818208" y="1370388"/>
            <a:ext cx="2779854" cy="5250563"/>
          </a:xfrm>
          <a:prstGeom prst="rect">
            <a:avLst/>
          </a:prstGeom>
        </p:spPr>
      </p:pic>
    </p:spTree>
    <p:extLst>
      <p:ext uri="{BB962C8B-B14F-4D97-AF65-F5344CB8AC3E}">
        <p14:creationId xmlns:p14="http://schemas.microsoft.com/office/powerpoint/2010/main" val="5298257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9954" y="1064224"/>
            <a:ext cx="6096000" cy="4832092"/>
          </a:xfrm>
          <a:prstGeom prst="rect">
            <a:avLst/>
          </a:prstGeom>
        </p:spPr>
        <p:txBody>
          <a:bodyPr>
            <a:spAutoFit/>
          </a:bodyPr>
          <a:lstStyle/>
          <a:p>
            <a:r>
              <a:rPr lang="en-US" sz="2800" dirty="0">
                <a:solidFill>
                  <a:srgbClr val="FFFFFF"/>
                </a:solidFill>
                <a:latin typeface="ArialMT"/>
              </a:rPr>
              <a:t>2 fluorophores are there in a pixel</a:t>
            </a:r>
          </a:p>
          <a:p>
            <a:endParaRPr lang="en-US" sz="2800" dirty="0">
              <a:solidFill>
                <a:srgbClr val="FFFFFF"/>
              </a:solidFill>
              <a:latin typeface="ArialMT"/>
            </a:endParaRPr>
          </a:p>
          <a:p>
            <a:r>
              <a:rPr lang="en-US" sz="2800" dirty="0">
                <a:solidFill>
                  <a:srgbClr val="FFFFFF"/>
                </a:solidFill>
                <a:latin typeface="ArialMT"/>
              </a:rPr>
              <a:t>Binary information</a:t>
            </a:r>
          </a:p>
          <a:p>
            <a:r>
              <a:rPr lang="en-US" sz="2800" dirty="0">
                <a:solidFill>
                  <a:srgbClr val="FFFFFF"/>
                </a:solidFill>
                <a:latin typeface="ArialMT"/>
              </a:rPr>
              <a:t>	Is it Random?</a:t>
            </a:r>
          </a:p>
          <a:p>
            <a:r>
              <a:rPr lang="en-US" sz="2800" dirty="0">
                <a:solidFill>
                  <a:srgbClr val="FFFFFF"/>
                </a:solidFill>
                <a:latin typeface="ArialMT"/>
              </a:rPr>
              <a:t>	Is it Real?</a:t>
            </a:r>
          </a:p>
          <a:p>
            <a:endParaRPr lang="en-US" sz="2800" dirty="0">
              <a:solidFill>
                <a:srgbClr val="FFFFFF"/>
              </a:solidFill>
              <a:latin typeface="ArialMT"/>
            </a:endParaRPr>
          </a:p>
          <a:p>
            <a:endParaRPr lang="en-US" sz="2800" dirty="0">
              <a:solidFill>
                <a:srgbClr val="FFFFFF"/>
              </a:solidFill>
              <a:latin typeface="ArialMT"/>
            </a:endParaRPr>
          </a:p>
          <a:p>
            <a:r>
              <a:rPr lang="en-US" sz="2800" dirty="0">
                <a:solidFill>
                  <a:srgbClr val="FFFFFF"/>
                </a:solidFill>
                <a:latin typeface="ArialMT"/>
              </a:rPr>
              <a:t>Little or no biological meaning?</a:t>
            </a:r>
          </a:p>
          <a:p>
            <a:r>
              <a:rPr lang="en-US" sz="2800" dirty="0">
                <a:solidFill>
                  <a:srgbClr val="FFFFFF"/>
                </a:solidFill>
                <a:latin typeface="ArialMT"/>
              </a:rPr>
              <a:t>…unless you are confident about how to segment objects out from the background.</a:t>
            </a:r>
            <a:endParaRPr lang="en-US" sz="2800" dirty="0"/>
          </a:p>
        </p:txBody>
      </p:sp>
      <p:pic>
        <p:nvPicPr>
          <p:cNvPr id="4" name="Picture 3"/>
          <p:cNvPicPr>
            <a:picLocks noChangeAspect="1"/>
          </p:cNvPicPr>
          <p:nvPr/>
        </p:nvPicPr>
        <p:blipFill>
          <a:blip r:embed="rId2"/>
          <a:stretch>
            <a:fillRect/>
          </a:stretch>
        </p:blipFill>
        <p:spPr>
          <a:xfrm>
            <a:off x="7117152" y="1272947"/>
            <a:ext cx="3212276" cy="5419688"/>
          </a:xfrm>
          <a:prstGeom prst="rect">
            <a:avLst/>
          </a:prstGeom>
        </p:spPr>
      </p:pic>
    </p:spTree>
    <p:extLst>
      <p:ext uri="{BB962C8B-B14F-4D97-AF65-F5344CB8AC3E}">
        <p14:creationId xmlns:p14="http://schemas.microsoft.com/office/powerpoint/2010/main" val="11284432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1520" y="1107881"/>
            <a:ext cx="10367493" cy="4031873"/>
          </a:xfrm>
          <a:prstGeom prst="rect">
            <a:avLst/>
          </a:prstGeom>
        </p:spPr>
        <p:txBody>
          <a:bodyPr wrap="square">
            <a:spAutoFit/>
          </a:bodyPr>
          <a:lstStyle/>
          <a:p>
            <a:r>
              <a:rPr lang="en-US" sz="4400" dirty="0">
                <a:solidFill>
                  <a:srgbClr val="FFFFFF"/>
                </a:solidFill>
                <a:latin typeface="ArialMT"/>
              </a:rPr>
              <a:t>Definition of Terms</a:t>
            </a:r>
          </a:p>
          <a:p>
            <a:endParaRPr lang="en-US" sz="4400" dirty="0">
              <a:solidFill>
                <a:srgbClr val="FFFFFF"/>
              </a:solidFill>
              <a:latin typeface="ArialMT"/>
            </a:endParaRPr>
          </a:p>
          <a:p>
            <a:pPr marL="457200" indent="-457200">
              <a:buFont typeface="Arial" panose="020B0604020202020204" pitchFamily="34" charset="0"/>
              <a:buChar char="•"/>
            </a:pPr>
            <a:r>
              <a:rPr lang="en-US" sz="2800" dirty="0">
                <a:solidFill>
                  <a:srgbClr val="FFFFFF"/>
                </a:solidFill>
                <a:latin typeface="ArialMT"/>
              </a:rPr>
              <a:t>“Concurrence” = “co-presence” “there is red and green”</a:t>
            </a:r>
          </a:p>
          <a:p>
            <a:pPr marL="457200" indent="-457200">
              <a:buFont typeface="Arial" panose="020B0604020202020204" pitchFamily="34" charset="0"/>
              <a:buChar char="•"/>
            </a:pPr>
            <a:r>
              <a:rPr lang="en-US" sz="2800" dirty="0">
                <a:solidFill>
                  <a:srgbClr val="FFFFFF"/>
                </a:solidFill>
                <a:latin typeface="ArialMT"/>
              </a:rPr>
              <a:t>“</a:t>
            </a:r>
            <a:r>
              <a:rPr lang="en-US" sz="2800" dirty="0" err="1">
                <a:solidFill>
                  <a:srgbClr val="FFFFFF"/>
                </a:solidFill>
                <a:latin typeface="ArialMT"/>
              </a:rPr>
              <a:t>Colocalisation</a:t>
            </a:r>
            <a:r>
              <a:rPr lang="en-US" sz="2800" dirty="0">
                <a:solidFill>
                  <a:srgbClr val="FFFFFF"/>
                </a:solidFill>
                <a:latin typeface="ArialMT"/>
              </a:rPr>
              <a:t>” = Relationship between channel intensities</a:t>
            </a:r>
          </a:p>
          <a:p>
            <a:pPr marL="914400" lvl="1" indent="-457200">
              <a:buFont typeface="Arial" panose="020B0604020202020204" pitchFamily="34" charset="0"/>
              <a:buChar char="•"/>
            </a:pPr>
            <a:r>
              <a:rPr lang="en-US" sz="2800" dirty="0" err="1">
                <a:solidFill>
                  <a:srgbClr val="FFFFFF"/>
                </a:solidFill>
                <a:latin typeface="ArialMT"/>
              </a:rPr>
              <a:t>Eg</a:t>
            </a:r>
            <a:r>
              <a:rPr lang="en-US" sz="2800" dirty="0">
                <a:solidFill>
                  <a:srgbClr val="FFFFFF"/>
                </a:solidFill>
                <a:latin typeface="ArialMT"/>
              </a:rPr>
              <a:t>. “Red is only found with Green”</a:t>
            </a:r>
          </a:p>
          <a:p>
            <a:pPr marL="914400" lvl="1" indent="-457200">
              <a:buFont typeface="Arial" panose="020B0604020202020204" pitchFamily="34" charset="0"/>
              <a:buChar char="•"/>
            </a:pPr>
            <a:endParaRPr lang="en-US" sz="2800" dirty="0">
              <a:solidFill>
                <a:srgbClr val="FFFFFF"/>
              </a:solidFill>
              <a:latin typeface="ArialMT"/>
            </a:endParaRPr>
          </a:p>
          <a:p>
            <a:pPr marL="457200" indent="-457200">
              <a:buFont typeface="Arial" panose="020B0604020202020204" pitchFamily="34" charset="0"/>
              <a:buChar char="•"/>
            </a:pPr>
            <a:r>
              <a:rPr lang="en-US" sz="2800" dirty="0">
                <a:solidFill>
                  <a:srgbClr val="FFFFFF"/>
                </a:solidFill>
                <a:latin typeface="ArialMT"/>
              </a:rPr>
              <a:t>Special case - “Correlation”</a:t>
            </a:r>
          </a:p>
          <a:p>
            <a:pPr marL="457200" indent="-457200">
              <a:buFont typeface="Arial" panose="020B0604020202020204" pitchFamily="34" charset="0"/>
              <a:buChar char="•"/>
            </a:pPr>
            <a:r>
              <a:rPr lang="en-US" sz="2800" b="1" dirty="0">
                <a:solidFill>
                  <a:srgbClr val="FFFFFF"/>
                </a:solidFill>
                <a:latin typeface="Arial-BoldMT"/>
              </a:rPr>
              <a:t>Intensity </a:t>
            </a:r>
            <a:r>
              <a:rPr lang="en-US" sz="2800" dirty="0">
                <a:solidFill>
                  <a:srgbClr val="FFFFFF"/>
                </a:solidFill>
                <a:latin typeface="ArialMT"/>
              </a:rPr>
              <a:t>Correlation over Space</a:t>
            </a:r>
            <a:endParaRPr lang="en-US" sz="2800" dirty="0"/>
          </a:p>
        </p:txBody>
      </p:sp>
    </p:spTree>
    <p:extLst>
      <p:ext uri="{BB962C8B-B14F-4D97-AF65-F5344CB8AC3E}">
        <p14:creationId xmlns:p14="http://schemas.microsoft.com/office/powerpoint/2010/main" val="23054733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527" y="2139713"/>
            <a:ext cx="6096000" cy="2677656"/>
          </a:xfrm>
          <a:prstGeom prst="rect">
            <a:avLst/>
          </a:prstGeom>
        </p:spPr>
        <p:txBody>
          <a:bodyPr>
            <a:spAutoFit/>
          </a:bodyPr>
          <a:lstStyle/>
          <a:p>
            <a:pPr algn="ctr"/>
            <a:r>
              <a:rPr lang="en-US" sz="2400" dirty="0">
                <a:solidFill>
                  <a:srgbClr val="FFFFFF"/>
                </a:solidFill>
                <a:latin typeface="ArialMT"/>
              </a:rPr>
              <a:t>2 objects overlap</a:t>
            </a:r>
          </a:p>
          <a:p>
            <a:pPr algn="ctr"/>
            <a:r>
              <a:rPr lang="en-US" sz="2400" dirty="0">
                <a:solidFill>
                  <a:srgbClr val="FFFFFF"/>
                </a:solidFill>
                <a:latin typeface="ArialMT"/>
              </a:rPr>
              <a:t>Binary information</a:t>
            </a:r>
          </a:p>
          <a:p>
            <a:pPr algn="ctr"/>
            <a:r>
              <a:rPr lang="en-US" sz="2400" dirty="0">
                <a:solidFill>
                  <a:srgbClr val="FFFFFF"/>
                </a:solidFill>
                <a:latin typeface="ArialMT"/>
              </a:rPr>
              <a:t>No intensity information</a:t>
            </a:r>
          </a:p>
          <a:p>
            <a:pPr algn="ctr"/>
            <a:endParaRPr lang="en-US" sz="2400" dirty="0">
              <a:solidFill>
                <a:srgbClr val="FFFFFF"/>
              </a:solidFill>
              <a:latin typeface="ArialMT"/>
            </a:endParaRPr>
          </a:p>
          <a:p>
            <a:pPr algn="ctr"/>
            <a:r>
              <a:rPr lang="en-US" sz="2400" dirty="0">
                <a:solidFill>
                  <a:srgbClr val="FFFFFF"/>
                </a:solidFill>
                <a:latin typeface="ArialMT"/>
              </a:rPr>
              <a:t>Concurrence?</a:t>
            </a:r>
          </a:p>
          <a:p>
            <a:pPr algn="ctr"/>
            <a:r>
              <a:rPr lang="en-US" sz="2400" dirty="0">
                <a:solidFill>
                  <a:srgbClr val="FFFFFF"/>
                </a:solidFill>
                <a:latin typeface="ArialMT"/>
              </a:rPr>
              <a:t>Image Segmentation!</a:t>
            </a:r>
          </a:p>
          <a:p>
            <a:pPr algn="ctr"/>
            <a:r>
              <a:rPr lang="en-US" sz="2400" dirty="0">
                <a:solidFill>
                  <a:srgbClr val="FFFFFF"/>
                </a:solidFill>
                <a:latin typeface="ArialMT"/>
              </a:rPr>
              <a:t>Biological Meaning?</a:t>
            </a:r>
            <a:endParaRPr lang="en-US" sz="2400" dirty="0"/>
          </a:p>
        </p:txBody>
      </p:sp>
      <p:sp>
        <p:nvSpPr>
          <p:cNvPr id="3" name="Rectangle 2"/>
          <p:cNvSpPr/>
          <p:nvPr/>
        </p:nvSpPr>
        <p:spPr>
          <a:xfrm>
            <a:off x="3837827" y="488255"/>
            <a:ext cx="3716082" cy="584775"/>
          </a:xfrm>
          <a:prstGeom prst="rect">
            <a:avLst/>
          </a:prstGeom>
        </p:spPr>
        <p:txBody>
          <a:bodyPr wrap="none">
            <a:spAutoFit/>
          </a:bodyPr>
          <a:lstStyle/>
          <a:p>
            <a:r>
              <a:rPr lang="en-US" sz="3200" dirty="0" err="1">
                <a:solidFill>
                  <a:srgbClr val="FFFFFF"/>
                </a:solidFill>
                <a:latin typeface="ArialMT"/>
              </a:rPr>
              <a:t>Colocalisation</a:t>
            </a:r>
            <a:r>
              <a:rPr lang="en-US" sz="3200" dirty="0">
                <a:solidFill>
                  <a:srgbClr val="FFFFFF"/>
                </a:solidFill>
                <a:latin typeface="ArialMT"/>
              </a:rPr>
              <a:t> is #1</a:t>
            </a:r>
            <a:endParaRPr lang="en-US" sz="3200" dirty="0"/>
          </a:p>
        </p:txBody>
      </p:sp>
      <p:pic>
        <p:nvPicPr>
          <p:cNvPr id="4" name="Picture 3"/>
          <p:cNvPicPr>
            <a:picLocks noChangeAspect="1"/>
          </p:cNvPicPr>
          <p:nvPr/>
        </p:nvPicPr>
        <p:blipFill>
          <a:blip r:embed="rId2"/>
          <a:stretch>
            <a:fillRect/>
          </a:stretch>
        </p:blipFill>
        <p:spPr>
          <a:xfrm>
            <a:off x="6880093" y="3168513"/>
            <a:ext cx="2965178" cy="1860375"/>
          </a:xfrm>
          <a:prstGeom prst="rect">
            <a:avLst/>
          </a:prstGeom>
        </p:spPr>
      </p:pic>
    </p:spTree>
    <p:extLst>
      <p:ext uri="{BB962C8B-B14F-4D97-AF65-F5344CB8AC3E}">
        <p14:creationId xmlns:p14="http://schemas.microsoft.com/office/powerpoint/2010/main" val="2203900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1978</TotalTime>
  <Words>1822</Words>
  <Application>Microsoft Office PowerPoint</Application>
  <PresentationFormat>Widescreen</PresentationFormat>
  <Paragraphs>400</Paragraphs>
  <Slides>120</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120</vt:i4>
      </vt:variant>
    </vt:vector>
  </HeadingPairs>
  <TitlesOfParts>
    <vt:vector size="130" baseType="lpstr">
      <vt:lpstr>Arial</vt:lpstr>
      <vt:lpstr>Arial Black</vt:lpstr>
      <vt:lpstr>Arial Unicode MS</vt:lpstr>
      <vt:lpstr>Arial-BoldMT</vt:lpstr>
      <vt:lpstr>ArialMT</vt:lpstr>
      <vt:lpstr>Calibri</vt:lpstr>
      <vt:lpstr>Calibri Light</vt:lpstr>
      <vt:lpstr>Symbol</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Wide-field vs. confocal vs. 2-photon</vt:lpstr>
      <vt:lpstr>Resolvable volumes obtained with current commercial super-resolution microscopes.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Effects harming image quality</vt:lpstr>
      <vt:lpstr>PowerPoint Presentation</vt:lpstr>
      <vt:lpstr>Image correction / noise removal</vt:lpstr>
      <vt:lpstr>Image correction / noise removal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Image Segmentation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Colocalization  http://fiji.sc/Colocalization_- _hardware_setup_and_image_acquisition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Gabriele Baj</dc:creator>
  <cp:lastModifiedBy>Gabriele Baj</cp:lastModifiedBy>
  <cp:revision>107</cp:revision>
  <dcterms:created xsi:type="dcterms:W3CDTF">2016-03-03T08:56:26Z</dcterms:created>
  <dcterms:modified xsi:type="dcterms:W3CDTF">2025-10-17T06:42:13Z</dcterms:modified>
</cp:coreProperties>
</file>