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338" r:id="rId6"/>
    <p:sldId id="264" r:id="rId7"/>
    <p:sldId id="279" r:id="rId8"/>
    <p:sldId id="285" r:id="rId9"/>
    <p:sldId id="290" r:id="rId10"/>
    <p:sldId id="354" r:id="rId11"/>
    <p:sldId id="318" r:id="rId12"/>
    <p:sldId id="324" r:id="rId13"/>
    <p:sldId id="325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PINI GIACOMO" initials="GF" lastIdx="1" clrIdx="0">
    <p:extLst>
      <p:ext uri="{19B8F6BF-5375-455C-9EA6-DF929625EA0E}">
        <p15:presenceInfo xmlns:p15="http://schemas.microsoft.com/office/powerpoint/2012/main" userId="S::30968@ds.units.it::9af8dca9-efa0-4d8c-bbd3-8dffdb267b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7D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4660"/>
  </p:normalViewPr>
  <p:slideViewPr>
    <p:cSldViewPr snapToGrid="0">
      <p:cViewPr>
        <p:scale>
          <a:sx n="39" d="100"/>
          <a:sy n="39" d="100"/>
        </p:scale>
        <p:origin x="218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2-12T10:21:17.697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05A76-8EDA-478B-BD0F-ED9A6AA43610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3DC71-E1A0-4D74-AE3D-D12A9D8CA24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7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3DC71-E1A0-4D74-AE3D-D12A9D8CA24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260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C3 aromatico è in para all’altro carbonile 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3DC71-E1A0-4D74-AE3D-D12A9D8CA24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60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779-886B-4923-B1E7-F6297A245DB7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553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E2A-0514-4977-ABAD-5DD2931D317A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821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057D-78BD-44DB-AFC6-E49CF7D5410C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38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004E-8EDA-47A3-B662-0B2AB1DC5452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83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3DFB-23DB-44FF-AF88-DB5C26C611D0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237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4087-AE90-48C4-84AF-BD579FE16A7F}" type="datetime1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69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D4C1-09EF-48A3-BC72-13E2EAD8F4B1}" type="datetime1">
              <a:rPr lang="it-IT" smtClean="0"/>
              <a:t>11/12/2025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5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5DE6C-605E-4A9B-AD2B-1396E4D32CB2}" type="datetime1">
              <a:rPr lang="it-IT" smtClean="0"/>
              <a:t>11/12/2025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10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B42E-7907-4C18-837D-6ED0107BB18F}" type="datetime1">
              <a:rPr lang="it-IT" smtClean="0"/>
              <a:t>11/12/2025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15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A0D2B-29B1-48A8-92F5-A91094E022F9}" type="datetime1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670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8315-7F58-4F50-90F7-BA0CF7E1923B}" type="datetime1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772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0814-F542-4CE8-A8E4-4845C8DEC15E}" type="datetime1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A1BC2-EB46-4CED-B642-AC13D851F43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378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85775" y="1393826"/>
            <a:ext cx="7772400" cy="2387600"/>
          </a:xfrm>
        </p:spPr>
        <p:txBody>
          <a:bodyPr/>
          <a:lstStyle/>
          <a:p>
            <a:r>
              <a:rPr lang="it-IT" b="1" baseline="30000" dirty="0">
                <a:latin typeface="+mn-lt"/>
              </a:rPr>
              <a:t>13</a:t>
            </a:r>
            <a:r>
              <a:rPr lang="it-IT" b="1" dirty="0">
                <a:latin typeface="+mn-lt"/>
              </a:rPr>
              <a:t>C NMR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895656-F6BF-DE44-69EE-06680C515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47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/>
          <a:srcRect t="11661"/>
          <a:stretch/>
        </p:blipFill>
        <p:spPr>
          <a:xfrm>
            <a:off x="3031608" y="794512"/>
            <a:ext cx="4755167" cy="5744399"/>
          </a:xfrm>
          <a:prstGeom prst="rect">
            <a:avLst/>
          </a:prstGeo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1971EB99-66F0-4C40-B583-776340C65C4E}"/>
              </a:ext>
            </a:extLst>
          </p:cNvPr>
          <p:cNvSpPr txBox="1">
            <a:spLocks/>
          </p:cNvSpPr>
          <p:nvPr/>
        </p:nvSpPr>
        <p:spPr>
          <a:xfrm>
            <a:off x="628650" y="99951"/>
            <a:ext cx="7886700" cy="54013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600" b="1" dirty="0">
                <a:latin typeface="+mn-lt"/>
              </a:rPr>
              <a:t>Chemical shift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3C09E-D569-D13D-7978-6B464A745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10</a:t>
            </a:fld>
            <a:endParaRPr lang="it-I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82532C-29DE-6CEA-D588-A5BC68E69D66}"/>
              </a:ext>
            </a:extLst>
          </p:cNvPr>
          <p:cNvSpPr txBox="1"/>
          <p:nvPr/>
        </p:nvSpPr>
        <p:spPr>
          <a:xfrm>
            <a:off x="171450" y="3343547"/>
            <a:ext cx="28601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Ordine di </a:t>
            </a:r>
            <a:r>
              <a:rPr lang="it-IT" dirty="0" err="1"/>
              <a:t>deschermatura</a:t>
            </a:r>
            <a:r>
              <a:rPr lang="it-IT" dirty="0"/>
              <a:t>: </a:t>
            </a:r>
            <a:r>
              <a:rPr lang="it-IT" dirty="0" err="1"/>
              <a:t>Csp</a:t>
            </a:r>
            <a:r>
              <a:rPr lang="it-IT" dirty="0"/>
              <a:t>² &gt; Csp &gt; Csp³.</a:t>
            </a:r>
          </a:p>
        </p:txBody>
      </p:sp>
    </p:spTree>
    <p:extLst>
      <p:ext uri="{BB962C8B-B14F-4D97-AF65-F5344CB8AC3E}">
        <p14:creationId xmlns:p14="http://schemas.microsoft.com/office/powerpoint/2010/main" val="1836201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18" y="118872"/>
            <a:ext cx="5812081" cy="636189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0DB0BD-A823-D59F-D90A-76AA10FE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11</a:t>
            </a:fld>
            <a:endParaRPr lang="it-I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16E03-8829-CA27-4B37-D232947FB405}"/>
              </a:ext>
            </a:extLst>
          </p:cNvPr>
          <p:cNvSpPr txBox="1"/>
          <p:nvPr/>
        </p:nvSpPr>
        <p:spPr>
          <a:xfrm>
            <a:off x="6825892" y="2960612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12 ppm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589808-6205-32B2-0065-BD8FD867FC42}"/>
              </a:ext>
            </a:extLst>
          </p:cNvPr>
          <p:cNvSpPr txBox="1"/>
          <p:nvPr/>
        </p:nvSpPr>
        <p:spPr>
          <a:xfrm>
            <a:off x="6457950" y="2452431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30 ppm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5E8702-52C0-C7C6-52DA-CFB5F1642F92}"/>
              </a:ext>
            </a:extLst>
          </p:cNvPr>
          <p:cNvSpPr txBox="1"/>
          <p:nvPr/>
        </p:nvSpPr>
        <p:spPr>
          <a:xfrm>
            <a:off x="5534025" y="1928556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70 ppm</a:t>
            </a:r>
          </a:p>
        </p:txBody>
      </p:sp>
    </p:spTree>
    <p:extLst>
      <p:ext uri="{BB962C8B-B14F-4D97-AF65-F5344CB8AC3E}">
        <p14:creationId xmlns:p14="http://schemas.microsoft.com/office/powerpoint/2010/main" val="2247650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471" y="296720"/>
            <a:ext cx="7665720" cy="613096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6D981B-337C-ED7E-E17D-FD7FD182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12</a:t>
            </a:fld>
            <a:endParaRPr lang="it-I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FF903A-CF1F-9804-90AD-E2EB51C4CF1E}"/>
              </a:ext>
            </a:extLst>
          </p:cNvPr>
          <p:cNvSpPr txBox="1"/>
          <p:nvPr/>
        </p:nvSpPr>
        <p:spPr>
          <a:xfrm>
            <a:off x="7156271" y="4201015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25 ppm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C986AA-08A5-C5FC-CB8E-A34B76778A27}"/>
              </a:ext>
            </a:extLst>
          </p:cNvPr>
          <p:cNvSpPr txBox="1"/>
          <p:nvPr/>
        </p:nvSpPr>
        <p:spPr>
          <a:xfrm>
            <a:off x="7086035" y="2639184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28 ppm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FC3AFC-6AFF-8383-BD19-8380179283AE}"/>
              </a:ext>
            </a:extLst>
          </p:cNvPr>
          <p:cNvSpPr txBox="1"/>
          <p:nvPr/>
        </p:nvSpPr>
        <p:spPr>
          <a:xfrm>
            <a:off x="5687931" y="3152001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42 ppm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ABA03E-D4C7-5623-952B-6A5966398D3F}"/>
              </a:ext>
            </a:extLst>
          </p:cNvPr>
          <p:cNvSpPr txBox="1"/>
          <p:nvPr/>
        </p:nvSpPr>
        <p:spPr>
          <a:xfrm>
            <a:off x="934376" y="4062515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211 ppm</a:t>
            </a:r>
          </a:p>
        </p:txBody>
      </p:sp>
    </p:spTree>
    <p:extLst>
      <p:ext uri="{BB962C8B-B14F-4D97-AF65-F5344CB8AC3E}">
        <p14:creationId xmlns:p14="http://schemas.microsoft.com/office/powerpoint/2010/main" val="712860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/>
          <a:srcRect b="90353"/>
          <a:stretch/>
        </p:blipFill>
        <p:spPr>
          <a:xfrm>
            <a:off x="669985" y="329137"/>
            <a:ext cx="7474845" cy="649271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1DA400F1-A763-4753-B96F-817E0A91D2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625"/>
          <a:stretch/>
        </p:blipFill>
        <p:spPr>
          <a:xfrm>
            <a:off x="669985" y="978408"/>
            <a:ext cx="7852224" cy="419776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0A40E-C533-6438-F02E-91F89932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13</a:t>
            </a:fld>
            <a:endParaRPr lang="it-I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ED3A41-7616-D5BC-4650-D41E1E74C9B5}"/>
              </a:ext>
            </a:extLst>
          </p:cNvPr>
          <p:cNvSpPr txBox="1"/>
          <p:nvPr/>
        </p:nvSpPr>
        <p:spPr>
          <a:xfrm>
            <a:off x="2409618" y="3669683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134 ppm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3850D7-BB7B-009B-E12D-9CF6AF5108B7}"/>
              </a:ext>
            </a:extLst>
          </p:cNvPr>
          <p:cNvSpPr txBox="1"/>
          <p:nvPr/>
        </p:nvSpPr>
        <p:spPr>
          <a:xfrm>
            <a:off x="2409618" y="1681826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131 ppm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17FFF0-75F1-84A6-BF00-12F05C8605C8}"/>
              </a:ext>
            </a:extLst>
          </p:cNvPr>
          <p:cNvSpPr txBox="1"/>
          <p:nvPr/>
        </p:nvSpPr>
        <p:spPr>
          <a:xfrm>
            <a:off x="3396272" y="1489179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127 ppm</a:t>
            </a:r>
          </a:p>
        </p:txBody>
      </p:sp>
    </p:spTree>
    <p:extLst>
      <p:ext uri="{BB962C8B-B14F-4D97-AF65-F5344CB8AC3E}">
        <p14:creationId xmlns:p14="http://schemas.microsoft.com/office/powerpoint/2010/main" val="53209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547710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La frequenza di risonanza del nucleo </a:t>
            </a:r>
            <a:r>
              <a:rPr lang="it-IT" baseline="30000" dirty="0"/>
              <a:t>13</a:t>
            </a:r>
            <a:r>
              <a:rPr lang="it-IT" dirty="0"/>
              <a:t>C viene calcolata dall’equazione di </a:t>
            </a:r>
            <a:r>
              <a:rPr lang="it-IT" dirty="0" err="1"/>
              <a:t>Larmor</a:t>
            </a:r>
            <a:r>
              <a:rPr lang="it-IT" dirty="0"/>
              <a:t> </a:t>
            </a:r>
            <a:r>
              <a:rPr lang="it-IT" dirty="0">
                <a:latin typeface="Symbol" panose="05050102010706020507" pitchFamily="18" charset="2"/>
              </a:rPr>
              <a:t>n</a:t>
            </a:r>
            <a:r>
              <a:rPr lang="it-IT" dirty="0"/>
              <a:t> = (</a:t>
            </a:r>
            <a:r>
              <a:rPr lang="it-IT" dirty="0">
                <a:latin typeface="Symbol" panose="05050102010706020507" pitchFamily="18" charset="2"/>
                <a:sym typeface="Symbol" panose="05050102010706020507" pitchFamily="18" charset="2"/>
              </a:rPr>
              <a:t>/2p)B</a:t>
            </a:r>
            <a:r>
              <a:rPr lang="it-IT" baseline="-25000" dirty="0">
                <a:latin typeface="Symbol" panose="05050102010706020507" pitchFamily="18" charset="2"/>
                <a:sym typeface="Symbol" panose="05050102010706020507" pitchFamily="18" charset="2"/>
              </a:rPr>
              <a:t>0</a:t>
            </a:r>
            <a:endParaRPr lang="it-IT" dirty="0"/>
          </a:p>
          <a:p>
            <a:pPr marL="285750" indent="-285750">
              <a:buFont typeface="Symbol" panose="05050102010706020507" pitchFamily="18" charset="2"/>
              <a:buChar char=" "/>
            </a:pPr>
            <a:r>
              <a:rPr lang="it-IT" dirty="0"/>
              <a:t>ed è circa 1:4  di quella dell’</a:t>
            </a:r>
            <a:r>
              <a:rPr lang="it-IT" baseline="30000" dirty="0"/>
              <a:t>1</a:t>
            </a:r>
            <a:r>
              <a:rPr lang="it-IT" dirty="0"/>
              <a:t>H (perché </a:t>
            </a:r>
            <a:r>
              <a:rPr lang="it-IT" dirty="0">
                <a:latin typeface="Symbol" panose="05050102010706020507" pitchFamily="18" charset="2"/>
              </a:rPr>
              <a:t>g</a:t>
            </a:r>
            <a:r>
              <a:rPr lang="it-IT" baseline="-25000" dirty="0"/>
              <a:t>13C</a:t>
            </a:r>
            <a:r>
              <a:rPr lang="it-IT" dirty="0"/>
              <a:t> = ¼ </a:t>
            </a:r>
            <a:r>
              <a:rPr lang="it-IT" dirty="0">
                <a:latin typeface="Symbol" panose="05050102010706020507" pitchFamily="18" charset="2"/>
              </a:rPr>
              <a:t>g</a:t>
            </a:r>
            <a:r>
              <a:rPr lang="it-IT" baseline="-25000" dirty="0"/>
              <a:t>1H</a:t>
            </a:r>
            <a:r>
              <a:rPr lang="it-IT" dirty="0"/>
              <a:t>) a parità di B</a:t>
            </a:r>
            <a:r>
              <a:rPr lang="it-IT" baseline="-25000" dirty="0"/>
              <a:t>0</a:t>
            </a:r>
          </a:p>
          <a:p>
            <a:pPr marL="285750" indent="-285750">
              <a:buFont typeface="Symbol" panose="05050102010706020507" pitchFamily="18" charset="2"/>
              <a:buChar char=" "/>
            </a:pPr>
            <a:endParaRPr lang="it-IT" baseline="-250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B17C20F-9873-452C-BE6A-EC0E401A1DF5}"/>
              </a:ext>
            </a:extLst>
          </p:cNvPr>
          <p:cNvSpPr txBox="1"/>
          <p:nvPr/>
        </p:nvSpPr>
        <p:spPr>
          <a:xfrm>
            <a:off x="7535829" y="3859070"/>
            <a:ext cx="1452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0</a:t>
            </a:r>
            <a:r>
              <a:rPr lang="en-US" dirty="0"/>
              <a:t> = 4.7 Tesla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8372A85-89EF-4B74-89CC-498DCC421F24}"/>
              </a:ext>
            </a:extLst>
          </p:cNvPr>
          <p:cNvSpPr txBox="1"/>
          <p:nvPr/>
        </p:nvSpPr>
        <p:spPr>
          <a:xfrm>
            <a:off x="301181" y="1259586"/>
            <a:ext cx="713028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b="1" baseline="30000" dirty="0"/>
              <a:t>12</a:t>
            </a:r>
            <a:r>
              <a:rPr lang="it-IT" altLang="it-IT" b="1" dirty="0"/>
              <a:t>C  non è NMR-attivo</a:t>
            </a:r>
            <a:r>
              <a:rPr lang="it-IT" altLang="it-IT" dirty="0"/>
              <a:t>: I = 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b="1" baseline="30000" dirty="0"/>
              <a:t>13</a:t>
            </a:r>
            <a:r>
              <a:rPr lang="it-IT" altLang="it-IT" b="1" dirty="0"/>
              <a:t>C possiede spin</a:t>
            </a:r>
            <a:r>
              <a:rPr lang="it-IT" altLang="it-IT" dirty="0"/>
              <a:t>,  I = </a:t>
            </a:r>
            <a:r>
              <a:rPr lang="it-IT" altLang="it-IT" sz="2000" dirty="0"/>
              <a:t>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000" dirty="0"/>
              <a:t>I segnali</a:t>
            </a:r>
            <a:r>
              <a:rPr lang="it-IT" altLang="it-IT" sz="2000" baseline="30000" dirty="0"/>
              <a:t> </a:t>
            </a:r>
            <a:r>
              <a:rPr lang="it-IT" altLang="it-IT" sz="2000" dirty="0"/>
              <a:t>del </a:t>
            </a:r>
            <a:r>
              <a:rPr lang="it-IT" altLang="it-IT" sz="2000" baseline="30000" dirty="0"/>
              <a:t>13</a:t>
            </a:r>
            <a:r>
              <a:rPr lang="it-IT" altLang="it-IT" sz="2000" dirty="0"/>
              <a:t>C sono circa </a:t>
            </a:r>
            <a:r>
              <a:rPr lang="it-IT" altLang="it-IT" sz="2000" b="1" dirty="0">
                <a:solidFill>
                  <a:srgbClr val="FF0000"/>
                </a:solidFill>
              </a:rPr>
              <a:t>6000 volte più deboli </a:t>
            </a:r>
            <a:r>
              <a:rPr lang="it-IT" altLang="it-IT" sz="2000" dirty="0"/>
              <a:t>di quelli del </a:t>
            </a:r>
            <a:r>
              <a:rPr lang="it-IT" altLang="it-IT" sz="2000" baseline="30000" dirty="0"/>
              <a:t>1</a:t>
            </a:r>
            <a:r>
              <a:rPr lang="it-IT" altLang="it-IT" sz="2000" dirty="0"/>
              <a:t>H </a:t>
            </a:r>
          </a:p>
          <a:p>
            <a:r>
              <a:rPr lang="it-IT" altLang="it-IT" sz="2000" dirty="0"/>
              <a:t>      (basso valore di </a:t>
            </a:r>
            <a:r>
              <a:rPr lang="it-IT" altLang="it-IT" sz="2000" dirty="0">
                <a:latin typeface="Symbol" panose="05050102010706020507" pitchFamily="18" charset="2"/>
              </a:rPr>
              <a:t>g </a:t>
            </a:r>
            <a:r>
              <a:rPr lang="it-IT" altLang="it-IT" sz="2000" dirty="0"/>
              <a:t>e</a:t>
            </a:r>
            <a:r>
              <a:rPr lang="it-IT" altLang="it-IT" sz="2000" dirty="0">
                <a:latin typeface="Symbol" panose="05050102010706020507" pitchFamily="18" charset="2"/>
              </a:rPr>
              <a:t> </a:t>
            </a:r>
            <a:r>
              <a:rPr lang="it-IT" altLang="it-IT" sz="2000" dirty="0"/>
              <a:t>scarsa abbondanza isotopica).</a:t>
            </a:r>
            <a:endParaRPr lang="it-IT" altLang="it-IT" dirty="0">
              <a:solidFill>
                <a:srgbClr val="009900"/>
              </a:solidFill>
            </a:endParaRP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9BE411AA-BFA6-4081-8262-BFCDA14E06FE}"/>
              </a:ext>
            </a:extLst>
          </p:cNvPr>
          <p:cNvGrpSpPr/>
          <p:nvPr/>
        </p:nvGrpSpPr>
        <p:grpSpPr>
          <a:xfrm>
            <a:off x="776669" y="2944379"/>
            <a:ext cx="6638544" cy="1679139"/>
            <a:chOff x="905256" y="1996749"/>
            <a:chExt cx="6638544" cy="1679139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068F517E-1A73-4466-A907-5CABA95D6A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40001"/>
            <a:stretch/>
          </p:blipFill>
          <p:spPr>
            <a:xfrm>
              <a:off x="910283" y="1996749"/>
              <a:ext cx="6633517" cy="1679139"/>
            </a:xfrm>
            <a:prstGeom prst="rect">
              <a:avLst/>
            </a:prstGeom>
          </p:spPr>
        </p:pic>
        <p:cxnSp>
          <p:nvCxnSpPr>
            <p:cNvPr id="12" name="Connettore diritto 11">
              <a:extLst>
                <a:ext uri="{FF2B5EF4-FFF2-40B4-BE49-F238E27FC236}">
                  <a16:creationId xmlns:a16="http://schemas.microsoft.com/office/drawing/2014/main" id="{CF13E37B-2FF3-45AD-96A9-9AE1E16ED6A7}"/>
                </a:ext>
              </a:extLst>
            </p:cNvPr>
            <p:cNvCxnSpPr/>
            <p:nvPr/>
          </p:nvCxnSpPr>
          <p:spPr>
            <a:xfrm>
              <a:off x="905256" y="3675888"/>
              <a:ext cx="65836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Immagine 13">
            <a:extLst>
              <a:ext uri="{FF2B5EF4-FFF2-40B4-BE49-F238E27FC236}">
                <a16:creationId xmlns:a16="http://schemas.microsoft.com/office/drawing/2014/main" id="{731A3BFA-92B0-445E-BFD7-46AEC4050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78" y="4874789"/>
            <a:ext cx="7260965" cy="377985"/>
          </a:xfrm>
          <a:prstGeom prst="rect">
            <a:avLst/>
          </a:prstGeom>
        </p:spPr>
      </p:pic>
      <p:sp>
        <p:nvSpPr>
          <p:cNvPr id="15" name="Titolo 1">
            <a:extLst>
              <a:ext uri="{FF2B5EF4-FFF2-40B4-BE49-F238E27FC236}">
                <a16:creationId xmlns:a16="http://schemas.microsoft.com/office/drawing/2014/main" id="{475AAB00-9EF3-473B-9CA6-DD3D6BD485B6}"/>
              </a:ext>
            </a:extLst>
          </p:cNvPr>
          <p:cNvSpPr txBox="1">
            <a:spLocks/>
          </p:cNvSpPr>
          <p:nvPr/>
        </p:nvSpPr>
        <p:spPr>
          <a:xfrm>
            <a:off x="504197" y="6328"/>
            <a:ext cx="7886700" cy="6063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800" b="1" baseline="30000" dirty="0">
                <a:solidFill>
                  <a:prstClr val="black"/>
                </a:solidFill>
                <a:latin typeface="+mn-lt"/>
              </a:rPr>
              <a:t>13</a:t>
            </a:r>
            <a:r>
              <a:rPr lang="it-IT" sz="4800" b="1" dirty="0">
                <a:solidFill>
                  <a:prstClr val="black"/>
                </a:solidFill>
                <a:latin typeface="+mn-lt"/>
              </a:rPr>
              <a:t>C NMR</a:t>
            </a:r>
            <a:endParaRPr lang="it-IT" sz="4800" b="1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73E2B2-1605-9820-C2F7-5DD85EB2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60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20967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6000" b="1" baseline="30000" dirty="0">
                <a:solidFill>
                  <a:prstClr val="black"/>
                </a:solidFill>
              </a:rPr>
              <a:t>13</a:t>
            </a:r>
            <a:r>
              <a:rPr lang="it-IT" sz="6000" b="1" dirty="0">
                <a:solidFill>
                  <a:prstClr val="black"/>
                </a:solidFill>
              </a:rPr>
              <a:t>C NMR – Accoppiamenti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967705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Si ha </a:t>
            </a:r>
            <a:r>
              <a:rPr lang="it-IT" b="1" dirty="0"/>
              <a:t>accoppiamento </a:t>
            </a:r>
            <a:r>
              <a:rPr lang="it-IT" b="1" baseline="30000" dirty="0"/>
              <a:t>13</a:t>
            </a:r>
            <a:r>
              <a:rPr lang="it-IT" b="1" dirty="0"/>
              <a:t>C-</a:t>
            </a:r>
            <a:r>
              <a:rPr lang="it-IT" b="1" baseline="30000" dirty="0"/>
              <a:t>1</a:t>
            </a:r>
            <a:r>
              <a:rPr lang="it-IT" b="1" dirty="0"/>
              <a:t>H</a:t>
            </a:r>
            <a:r>
              <a:rPr lang="it-IT" dirty="0"/>
              <a:t>  (</a:t>
            </a:r>
            <a:r>
              <a:rPr lang="it-IT" b="1" baseline="30000" dirty="0"/>
              <a:t>1</a:t>
            </a:r>
            <a:r>
              <a:rPr lang="it-IT" b="1" i="1" dirty="0"/>
              <a:t>J</a:t>
            </a:r>
            <a:r>
              <a:rPr lang="it-IT" dirty="0"/>
              <a:t>  accoppiamento diretto).</a:t>
            </a:r>
          </a:p>
          <a:p>
            <a:r>
              <a:rPr lang="it-IT" dirty="0"/>
              <a:t>I segnali seguono la </a:t>
            </a:r>
            <a:r>
              <a:rPr lang="it-IT" b="1" dirty="0"/>
              <a:t>regola di molteplicità n+1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La molteplicità del segnale dà informazioni sul numero di H legati al C.</a:t>
            </a:r>
          </a:p>
          <a:p>
            <a:r>
              <a:rPr lang="it-IT" b="1" dirty="0"/>
              <a:t>Non si ha accoppiamento </a:t>
            </a:r>
            <a:r>
              <a:rPr lang="it-IT" b="1" baseline="30000" dirty="0"/>
              <a:t>13</a:t>
            </a:r>
            <a:r>
              <a:rPr lang="it-IT" b="1" dirty="0"/>
              <a:t>C–</a:t>
            </a:r>
            <a:r>
              <a:rPr lang="it-IT" b="1" baseline="30000" dirty="0"/>
              <a:t>13</a:t>
            </a:r>
            <a:r>
              <a:rPr lang="it-IT" b="1" dirty="0"/>
              <a:t>C</a:t>
            </a:r>
            <a:r>
              <a:rPr lang="it-IT" dirty="0"/>
              <a:t>: a causa della scarsa abbondanza naturale del </a:t>
            </a:r>
            <a:r>
              <a:rPr lang="it-IT" baseline="30000" dirty="0"/>
              <a:t>13</a:t>
            </a:r>
            <a:r>
              <a:rPr lang="it-IT" dirty="0"/>
              <a:t>C (1%) la probabilità di trovare atomi </a:t>
            </a:r>
            <a:r>
              <a:rPr lang="it-IT" baseline="30000" dirty="0"/>
              <a:t>13</a:t>
            </a:r>
            <a:r>
              <a:rPr lang="it-IT" dirty="0"/>
              <a:t>C adiacenti fra loro risulta particolarmente bassa.</a:t>
            </a:r>
          </a:p>
          <a:p>
            <a:r>
              <a:rPr lang="en-US" b="1" dirty="0" err="1"/>
              <a:t>L’accoppiamento</a:t>
            </a:r>
            <a:r>
              <a:rPr lang="en-US" b="1" dirty="0"/>
              <a:t> </a:t>
            </a:r>
            <a:r>
              <a:rPr lang="en-US" b="1" baseline="30000" dirty="0"/>
              <a:t>1</a:t>
            </a:r>
            <a:r>
              <a:rPr lang="en-US" b="1" dirty="0"/>
              <a:t>H-</a:t>
            </a:r>
            <a:r>
              <a:rPr lang="en-US" b="1" baseline="30000" dirty="0"/>
              <a:t>13</a:t>
            </a:r>
            <a:r>
              <a:rPr lang="en-US" b="1" dirty="0"/>
              <a:t>C produce </a:t>
            </a:r>
            <a:r>
              <a:rPr lang="en-US" b="1" dirty="0" err="1"/>
              <a:t>nello</a:t>
            </a:r>
            <a:r>
              <a:rPr lang="en-US" b="1" dirty="0"/>
              <a:t> </a:t>
            </a:r>
            <a:r>
              <a:rPr lang="en-US" b="1" dirty="0" err="1"/>
              <a:t>spettro</a:t>
            </a:r>
            <a:r>
              <a:rPr lang="en-US" b="1" dirty="0"/>
              <a:t> </a:t>
            </a:r>
            <a:r>
              <a:rPr lang="en-US" b="1" baseline="30000" dirty="0"/>
              <a:t>1</a:t>
            </a:r>
            <a:r>
              <a:rPr lang="en-US" b="1" dirty="0"/>
              <a:t>H NMR </a:t>
            </a:r>
            <a:r>
              <a:rPr lang="en-US" b="1" dirty="0" err="1"/>
              <a:t>segnali</a:t>
            </a:r>
            <a:r>
              <a:rPr lang="en-US" b="1" dirty="0"/>
              <a:t> </a:t>
            </a:r>
            <a:r>
              <a:rPr lang="en-US" b="1" dirty="0" err="1"/>
              <a:t>troppo</a:t>
            </a:r>
            <a:r>
              <a:rPr lang="en-US" b="1" dirty="0"/>
              <a:t> </a:t>
            </a:r>
            <a:r>
              <a:rPr lang="en-US" b="1" dirty="0" err="1"/>
              <a:t>deboli</a:t>
            </a:r>
            <a:r>
              <a:rPr lang="en-US" b="1" dirty="0"/>
              <a:t> per </a:t>
            </a:r>
            <a:r>
              <a:rPr lang="en-US" b="1" dirty="0" err="1"/>
              <a:t>poter</a:t>
            </a:r>
            <a:r>
              <a:rPr lang="en-US" b="1" dirty="0"/>
              <a:t> </a:t>
            </a:r>
            <a:r>
              <a:rPr lang="en-US" b="1" dirty="0" err="1"/>
              <a:t>essere</a:t>
            </a:r>
            <a:r>
              <a:rPr lang="en-US" b="1" dirty="0"/>
              <a:t> individuate </a:t>
            </a:r>
            <a:r>
              <a:rPr lang="en-US" dirty="0"/>
              <a:t>(non li </a:t>
            </a:r>
            <a:r>
              <a:rPr lang="en-US" dirty="0" err="1"/>
              <a:t>osservo</a:t>
            </a:r>
            <a:r>
              <a:rPr lang="en-US" dirty="0"/>
              <a:t>)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D15D4-F4B5-B389-2586-BCB85FF6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40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183" y="89316"/>
            <a:ext cx="7886700" cy="499738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latin typeface="+mn-lt"/>
              </a:rPr>
              <a:t>Disaccoppiamento </a:t>
            </a:r>
            <a:r>
              <a:rPr lang="it-IT" sz="3600" b="1" baseline="30000" dirty="0">
                <a:latin typeface="+mn-lt"/>
              </a:rPr>
              <a:t>13</a:t>
            </a:r>
            <a:r>
              <a:rPr lang="it-IT" sz="3600" b="1" dirty="0">
                <a:latin typeface="+mn-lt"/>
              </a:rPr>
              <a:t>C-</a:t>
            </a:r>
            <a:r>
              <a:rPr lang="it-IT" sz="3600" b="1" baseline="30000" dirty="0">
                <a:latin typeface="+mn-lt"/>
              </a:rPr>
              <a:t>1</a:t>
            </a:r>
            <a:r>
              <a:rPr lang="it-IT" sz="3600" b="1" dirty="0">
                <a:latin typeface="+mn-lt"/>
              </a:rPr>
              <a:t>H (</a:t>
            </a:r>
            <a:r>
              <a:rPr lang="it-IT" sz="3600" b="1" dirty="0" err="1">
                <a:latin typeface="+mn-lt"/>
              </a:rPr>
              <a:t>broad</a:t>
            </a:r>
            <a:r>
              <a:rPr lang="it-IT" sz="3600" b="1" dirty="0">
                <a:latin typeface="+mn-lt"/>
              </a:rPr>
              <a:t> band)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-13692" y="686849"/>
            <a:ext cx="9144000" cy="2279000"/>
          </a:xfrm>
        </p:spPr>
        <p:txBody>
          <a:bodyPr>
            <a:normAutofit/>
          </a:bodyPr>
          <a:lstStyle/>
          <a:p>
            <a:pPr algn="just"/>
            <a:r>
              <a:rPr lang="it-IT" sz="2000" dirty="0"/>
              <a:t>Bisogna quindi operare in condizioni di disaccoppiamento con gli H. </a:t>
            </a:r>
          </a:p>
          <a:p>
            <a:r>
              <a:rPr lang="it-IT" altLang="it-IT" sz="2000" dirty="0"/>
              <a:t>Lo spettro più comune del </a:t>
            </a:r>
            <a:r>
              <a:rPr lang="it-IT" altLang="it-IT" sz="2000" baseline="30000" dirty="0"/>
              <a:t>13</a:t>
            </a:r>
            <a:r>
              <a:rPr lang="it-IT" altLang="it-IT" sz="2000" dirty="0"/>
              <a:t>C viene registrato </a:t>
            </a:r>
            <a:r>
              <a:rPr lang="it-IT" altLang="it-IT" sz="2000" b="1" dirty="0"/>
              <a:t>irraggiando tutti gli idrogeni della </a:t>
            </a:r>
            <a:r>
              <a:rPr lang="it-IT" altLang="it-IT" sz="2000" b="1" i="1" dirty="0"/>
              <a:t>molecola </a:t>
            </a:r>
            <a:r>
              <a:rPr lang="it-IT" altLang="it-IT" sz="2000" i="1" dirty="0"/>
              <a:t>simultaneamente </a:t>
            </a:r>
            <a:r>
              <a:rPr lang="it-IT" sz="2000" i="1" dirty="0"/>
              <a:t>con una </a:t>
            </a:r>
            <a:r>
              <a:rPr lang="it-IT" sz="2000" b="1" i="1" dirty="0"/>
              <a:t>intensa radiazione della frequenza di risonanza del protone</a:t>
            </a:r>
            <a:r>
              <a:rPr lang="it-IT" sz="2000" i="1" dirty="0"/>
              <a:t>.</a:t>
            </a:r>
          </a:p>
          <a:p>
            <a:r>
              <a:rPr lang="it-IT" altLang="it-IT" sz="2000" i="1" dirty="0">
                <a:solidFill>
                  <a:srgbClr val="FF3300"/>
                </a:solidFill>
              </a:rPr>
              <a:t>Ciò richiede una seconda radiofrequenza (RF) (</a:t>
            </a:r>
            <a:r>
              <a:rPr lang="it-IT" altLang="it-IT" sz="2000" i="1" dirty="0" err="1">
                <a:solidFill>
                  <a:srgbClr val="FF3300"/>
                </a:solidFill>
              </a:rPr>
              <a:t>disaccoppiatore</a:t>
            </a:r>
            <a:r>
              <a:rPr lang="it-IT" altLang="it-IT" sz="2000" i="1" dirty="0">
                <a:solidFill>
                  <a:srgbClr val="FF3300"/>
                </a:solidFill>
              </a:rPr>
              <a:t>), sintonizzata sulla frequenza del </a:t>
            </a:r>
            <a:r>
              <a:rPr lang="it-IT" altLang="it-IT" sz="2000" i="1" baseline="30000" dirty="0">
                <a:solidFill>
                  <a:srgbClr val="FF3300"/>
                </a:solidFill>
              </a:rPr>
              <a:t>1</a:t>
            </a:r>
            <a:r>
              <a:rPr lang="it-IT" altLang="it-IT" sz="2000" i="1" dirty="0">
                <a:solidFill>
                  <a:srgbClr val="FF3300"/>
                </a:solidFill>
              </a:rPr>
              <a:t>H, mentre la radiofrequenza primaria è sintonizzata sulla frequenza del </a:t>
            </a:r>
            <a:r>
              <a:rPr lang="it-IT" altLang="it-IT" sz="2000" i="1" baseline="30000" dirty="0">
                <a:solidFill>
                  <a:srgbClr val="FF3300"/>
                </a:solidFill>
              </a:rPr>
              <a:t>13</a:t>
            </a:r>
            <a:r>
              <a:rPr lang="it-IT" altLang="it-IT" sz="2000" i="1" dirty="0">
                <a:solidFill>
                  <a:srgbClr val="FF3300"/>
                </a:solidFill>
              </a:rPr>
              <a:t>C.</a:t>
            </a:r>
          </a:p>
        </p:txBody>
      </p:sp>
      <p:grpSp>
        <p:nvGrpSpPr>
          <p:cNvPr id="4" name="Group 22">
            <a:extLst>
              <a:ext uri="{FF2B5EF4-FFF2-40B4-BE49-F238E27FC236}">
                <a16:creationId xmlns:a16="http://schemas.microsoft.com/office/drawing/2014/main" id="{D8F2FAB8-F36F-4195-906B-EE8BBDBADC56}"/>
              </a:ext>
            </a:extLst>
          </p:cNvPr>
          <p:cNvGrpSpPr>
            <a:grpSpLocks/>
          </p:cNvGrpSpPr>
          <p:nvPr/>
        </p:nvGrpSpPr>
        <p:grpSpPr bwMode="auto">
          <a:xfrm>
            <a:off x="3734896" y="2759867"/>
            <a:ext cx="1150144" cy="1132285"/>
            <a:chOff x="1695" y="3708"/>
            <a:chExt cx="966" cy="951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6EB8BB11-9725-436A-9FA1-2E62613BC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" y="3708"/>
              <a:ext cx="966" cy="95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350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9953D0B7-C759-4BC1-8476-50666E07C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6" y="3959"/>
              <a:ext cx="837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056" tIns="34529" rIns="69056" bIns="34529">
              <a:spAutoFit/>
            </a:bodyPr>
            <a:lstStyle/>
            <a:p>
              <a:r>
                <a:rPr lang="it-IT" altLang="it-IT" sz="2700" b="1" baseline="30000"/>
                <a:t>1</a:t>
              </a:r>
              <a:r>
                <a:rPr lang="it-IT" altLang="it-IT" sz="2700" b="1"/>
                <a:t>H-</a:t>
              </a:r>
              <a:r>
                <a:rPr lang="it-IT" altLang="it-IT" sz="2700" b="1" baseline="30000"/>
                <a:t>13</a:t>
              </a:r>
              <a:r>
                <a:rPr lang="it-IT" altLang="it-IT" sz="2700" b="1"/>
                <a:t>C</a:t>
              </a:r>
            </a:p>
          </p:txBody>
        </p:sp>
      </p:grpSp>
      <p:sp>
        <p:nvSpPr>
          <p:cNvPr id="7" name="AutoShape 9">
            <a:extLst>
              <a:ext uri="{FF2B5EF4-FFF2-40B4-BE49-F238E27FC236}">
                <a16:creationId xmlns:a16="http://schemas.microsoft.com/office/drawing/2014/main" id="{343B93DB-9407-4BFA-B210-5B1240ADA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837" y="3064667"/>
            <a:ext cx="335756" cy="446485"/>
          </a:xfrm>
          <a:prstGeom prst="rightArrow">
            <a:avLst>
              <a:gd name="adj1" fmla="val 50000"/>
              <a:gd name="adj2" fmla="val 50014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350"/>
          </a:p>
        </p:txBody>
      </p:sp>
      <p:sp>
        <p:nvSpPr>
          <p:cNvPr id="8" name="AutoShape 10">
            <a:extLst>
              <a:ext uri="{FF2B5EF4-FFF2-40B4-BE49-F238E27FC236}">
                <a16:creationId xmlns:a16="http://schemas.microsoft.com/office/drawing/2014/main" id="{3989FF05-F5D5-4338-96D4-B8B92343E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046" y="3064667"/>
            <a:ext cx="335756" cy="446485"/>
          </a:xfrm>
          <a:prstGeom prst="leftArrow">
            <a:avLst>
              <a:gd name="adj1" fmla="val 50000"/>
              <a:gd name="adj2" fmla="val 49986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350"/>
          </a:p>
        </p:txBody>
      </p:sp>
      <p:grpSp>
        <p:nvGrpSpPr>
          <p:cNvPr id="9" name="Group 23">
            <a:extLst>
              <a:ext uri="{FF2B5EF4-FFF2-40B4-BE49-F238E27FC236}">
                <a16:creationId xmlns:a16="http://schemas.microsoft.com/office/drawing/2014/main" id="{54E77EB3-F5CF-4437-8BA0-3067D984668F}"/>
              </a:ext>
            </a:extLst>
          </p:cNvPr>
          <p:cNvGrpSpPr>
            <a:grpSpLocks/>
          </p:cNvGrpSpPr>
          <p:nvPr/>
        </p:nvGrpSpPr>
        <p:grpSpPr bwMode="auto">
          <a:xfrm>
            <a:off x="5317236" y="3117054"/>
            <a:ext cx="1437085" cy="1002507"/>
            <a:chOff x="3024" y="4008"/>
            <a:chExt cx="1207" cy="842"/>
          </a:xfrm>
        </p:grpSpPr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5A434060-4F6A-4675-AD5C-B99D0C193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4008"/>
              <a:ext cx="43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056" tIns="34529" rIns="69056" bIns="34529">
              <a:spAutoFit/>
            </a:bodyPr>
            <a:lstStyle/>
            <a:p>
              <a:r>
                <a:rPr lang="it-IT" altLang="it-IT" sz="1350" b="1">
                  <a:solidFill>
                    <a:srgbClr val="CC0000"/>
                  </a:solidFill>
                </a:rPr>
                <a:t>  RF 1</a:t>
              </a:r>
            </a:p>
          </p:txBody>
        </p:sp>
        <p:sp>
          <p:nvSpPr>
            <p:cNvPr id="11" name="Rectangle 15">
              <a:extLst>
                <a:ext uri="{FF2B5EF4-FFF2-40B4-BE49-F238E27FC236}">
                  <a16:creationId xmlns:a16="http://schemas.microsoft.com/office/drawing/2014/main" id="{E8A490E5-F355-402E-A764-33523F3F6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4268"/>
              <a:ext cx="1111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9056" tIns="34529" rIns="69056" bIns="34529">
              <a:spAutoFit/>
            </a:bodyPr>
            <a:lstStyle/>
            <a:p>
              <a:r>
                <a:rPr lang="it-IT" altLang="it-IT" sz="1350" u="sng" dirty="0">
                  <a:solidFill>
                    <a:srgbClr val="CC0000"/>
                  </a:solidFill>
                </a:rPr>
                <a:t>impulso</a:t>
              </a:r>
              <a:r>
                <a:rPr lang="it-IT" altLang="it-IT" sz="1350" dirty="0">
                  <a:solidFill>
                    <a:srgbClr val="CC0000"/>
                  </a:solidFill>
                </a:rPr>
                <a:t> sintonizzato sul </a:t>
              </a:r>
              <a:r>
                <a:rPr lang="it-IT" altLang="it-IT" sz="1350" baseline="30000" dirty="0">
                  <a:solidFill>
                    <a:srgbClr val="CC0000"/>
                  </a:solidFill>
                </a:rPr>
                <a:t>13</a:t>
              </a:r>
              <a:r>
                <a:rPr lang="it-IT" altLang="it-IT" sz="1350" dirty="0">
                  <a:solidFill>
                    <a:srgbClr val="CC0000"/>
                  </a:solidFill>
                </a:rPr>
                <a:t>C</a:t>
              </a:r>
            </a:p>
          </p:txBody>
        </p:sp>
      </p:grpSp>
      <p:sp>
        <p:nvSpPr>
          <p:cNvPr id="12" name="Rectangle 16">
            <a:extLst>
              <a:ext uri="{FF2B5EF4-FFF2-40B4-BE49-F238E27FC236}">
                <a16:creationId xmlns:a16="http://schemas.microsoft.com/office/drawing/2014/main" id="{F3C10844-FC2C-4B6D-9C7C-5C2599AAC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602" y="4344589"/>
            <a:ext cx="1970484" cy="485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056" tIns="34529" rIns="69056" bIns="34529">
            <a:spAutoFit/>
          </a:bodyPr>
          <a:lstStyle/>
          <a:p>
            <a:pPr algn="ctr"/>
            <a:r>
              <a:rPr lang="it-IT" altLang="it-IT" sz="1350">
                <a:solidFill>
                  <a:srgbClr val="CC0000"/>
                </a:solidFill>
              </a:rPr>
              <a:t>Si misura il segnale</a:t>
            </a:r>
            <a:r>
              <a:rPr lang="it-IT" altLang="it-IT" sz="1350" baseline="30000">
                <a:solidFill>
                  <a:srgbClr val="CC0000"/>
                </a:solidFill>
              </a:rPr>
              <a:t> </a:t>
            </a:r>
            <a:r>
              <a:rPr lang="it-IT" altLang="it-IT" sz="1350">
                <a:solidFill>
                  <a:srgbClr val="CC0000"/>
                </a:solidFill>
              </a:rPr>
              <a:t>(FID) del </a:t>
            </a:r>
            <a:r>
              <a:rPr lang="it-IT" altLang="it-IT" sz="1350" baseline="30000">
                <a:solidFill>
                  <a:srgbClr val="CC0000"/>
                </a:solidFill>
              </a:rPr>
              <a:t>13</a:t>
            </a:r>
            <a:r>
              <a:rPr lang="it-IT" altLang="it-IT" sz="1350">
                <a:solidFill>
                  <a:srgbClr val="CC0000"/>
                </a:solidFill>
              </a:rPr>
              <a:t>C</a:t>
            </a:r>
          </a:p>
        </p:txBody>
      </p:sp>
      <p:grpSp>
        <p:nvGrpSpPr>
          <p:cNvPr id="13" name="Group 24">
            <a:extLst>
              <a:ext uri="{FF2B5EF4-FFF2-40B4-BE49-F238E27FC236}">
                <a16:creationId xmlns:a16="http://schemas.microsoft.com/office/drawing/2014/main" id="{F91DB1D3-7614-4D72-B08E-5D6B8E0FCEDA}"/>
              </a:ext>
            </a:extLst>
          </p:cNvPr>
          <p:cNvGrpSpPr>
            <a:grpSpLocks/>
          </p:cNvGrpSpPr>
          <p:nvPr/>
        </p:nvGrpSpPr>
        <p:grpSpPr bwMode="auto">
          <a:xfrm>
            <a:off x="1858471" y="3117056"/>
            <a:ext cx="1403747" cy="1545433"/>
            <a:chOff x="119" y="4008"/>
            <a:chExt cx="1179" cy="1298"/>
          </a:xfrm>
        </p:grpSpPr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DA4C2B49-5A4E-4B33-AB1B-6B728A7FE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" y="4008"/>
              <a:ext cx="3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056" tIns="34529" rIns="69056" bIns="34529">
              <a:spAutoFit/>
            </a:bodyPr>
            <a:lstStyle/>
            <a:p>
              <a:r>
                <a:rPr lang="it-IT" altLang="it-IT" sz="1350" b="1" dirty="0">
                  <a:solidFill>
                    <a:schemeClr val="accent2"/>
                  </a:solidFill>
                </a:rPr>
                <a:t>RF 2</a:t>
              </a: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BDEB0D07-D0A3-40D8-9F16-4BD3D93DE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" y="4549"/>
              <a:ext cx="964" cy="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9056" tIns="34529" rIns="69056" bIns="34529">
              <a:spAutoFit/>
            </a:bodyPr>
            <a:lstStyle/>
            <a:p>
              <a:r>
                <a:rPr lang="it-IT" altLang="it-IT" sz="1350">
                  <a:solidFill>
                    <a:schemeClr val="accent2"/>
                  </a:solidFill>
                </a:rPr>
                <a:t>Satura i protoni in modo continuo</a:t>
              </a:r>
            </a:p>
          </p:txBody>
        </p:sp>
        <p:sp>
          <p:nvSpPr>
            <p:cNvPr id="16" name="Rectangle 18">
              <a:extLst>
                <a:ext uri="{FF2B5EF4-FFF2-40B4-BE49-F238E27FC236}">
                  <a16:creationId xmlns:a16="http://schemas.microsoft.com/office/drawing/2014/main" id="{5183F239-800B-4986-B5C9-B8FDF8AE8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" y="4297"/>
              <a:ext cx="117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056" tIns="34529" rIns="69056" bIns="34529">
              <a:spAutoFit/>
            </a:bodyPr>
            <a:lstStyle/>
            <a:p>
              <a:r>
                <a:rPr lang="it-IT" altLang="it-IT" sz="1350"/>
                <a:t>“disaccoppiatore”</a:t>
              </a:r>
            </a:p>
          </p:txBody>
        </p:sp>
      </p:grpSp>
      <p:sp>
        <p:nvSpPr>
          <p:cNvPr id="17" name="Arc 19">
            <a:extLst>
              <a:ext uri="{FF2B5EF4-FFF2-40B4-BE49-F238E27FC236}">
                <a16:creationId xmlns:a16="http://schemas.microsoft.com/office/drawing/2014/main" id="{D40BE47B-4FFA-4F95-BFDB-2DD2F1F76BCF}"/>
              </a:ext>
            </a:extLst>
          </p:cNvPr>
          <p:cNvSpPr>
            <a:spLocks/>
          </p:cNvSpPr>
          <p:nvPr/>
        </p:nvSpPr>
        <p:spPr bwMode="auto">
          <a:xfrm>
            <a:off x="4333780" y="3292076"/>
            <a:ext cx="471488" cy="5334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536 h 21600"/>
              <a:gd name="T2" fmla="*/ 2155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36"/>
                </a:moveTo>
                <a:cubicBezTo>
                  <a:pt x="35" y="9647"/>
                  <a:pt x="9670" y="22"/>
                  <a:pt x="21559" y="0"/>
                </a:cubicBezTo>
              </a:path>
              <a:path w="21600" h="21600" stroke="0" extrusionOk="0">
                <a:moveTo>
                  <a:pt x="0" y="21536"/>
                </a:moveTo>
                <a:cubicBezTo>
                  <a:pt x="35" y="9647"/>
                  <a:pt x="9670" y="22"/>
                  <a:pt x="2155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CC0000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1350"/>
          </a:p>
        </p:txBody>
      </p:sp>
      <p:sp>
        <p:nvSpPr>
          <p:cNvPr id="18" name="AutoShape 21">
            <a:extLst>
              <a:ext uri="{FF2B5EF4-FFF2-40B4-BE49-F238E27FC236}">
                <a16:creationId xmlns:a16="http://schemas.microsoft.com/office/drawing/2014/main" id="{89962ADC-FD00-4723-9069-67A22F63D8A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127802" y="3846908"/>
            <a:ext cx="336947" cy="446484"/>
          </a:xfrm>
          <a:prstGeom prst="leftArrow">
            <a:avLst>
              <a:gd name="adj1" fmla="val 50000"/>
              <a:gd name="adj2" fmla="val 49986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35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CD7FE167-7F8D-4324-BF66-50D6305600B5}"/>
              </a:ext>
            </a:extLst>
          </p:cNvPr>
          <p:cNvSpPr txBox="1"/>
          <p:nvPr/>
        </p:nvSpPr>
        <p:spPr>
          <a:xfrm>
            <a:off x="-52482" y="4797674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5350" indent="-895350"/>
            <a:r>
              <a:rPr lang="en-US" dirty="0" err="1">
                <a:solidFill>
                  <a:srgbClr val="FF0000"/>
                </a:solidFill>
              </a:rPr>
              <a:t>Vantaggi</a:t>
            </a:r>
            <a:r>
              <a:rPr lang="en-US" dirty="0"/>
              <a:t>: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b="1" dirty="0" err="1"/>
              <a:t>Semplificazione</a:t>
            </a:r>
            <a:r>
              <a:rPr lang="en-US" b="1" dirty="0"/>
              <a:t> </a:t>
            </a:r>
            <a:r>
              <a:rPr lang="en-US" b="1" dirty="0" err="1"/>
              <a:t>notevole</a:t>
            </a:r>
            <a:r>
              <a:rPr lang="en-US" b="1" dirty="0"/>
              <a:t> </a:t>
            </a:r>
            <a:r>
              <a:rPr lang="en-US" b="1" dirty="0" err="1"/>
              <a:t>dello</a:t>
            </a:r>
            <a:r>
              <a:rPr lang="en-US" b="1" dirty="0"/>
              <a:t> </a:t>
            </a:r>
            <a:r>
              <a:rPr lang="en-US" b="1" dirty="0" err="1"/>
              <a:t>spettro</a:t>
            </a:r>
            <a:r>
              <a:rPr lang="en-US" b="1" dirty="0"/>
              <a:t>. </a:t>
            </a:r>
            <a:r>
              <a:rPr lang="it-IT" b="1" dirty="0"/>
              <a:t>In uno spettro disaccoppiato dagli H i segnali diventano singoletti</a:t>
            </a:r>
            <a:r>
              <a:rPr lang="it-IT" dirty="0"/>
              <a:t>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dirty="0" err="1"/>
              <a:t>Intensificazione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segnali</a:t>
            </a:r>
            <a:r>
              <a:rPr lang="en-US" dirty="0"/>
              <a:t> (</a:t>
            </a:r>
            <a:r>
              <a:rPr lang="en-US" dirty="0" err="1"/>
              <a:t>aumento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sensibilità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Svantaggio</a:t>
            </a:r>
            <a:r>
              <a:rPr lang="en-US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Perdita </a:t>
            </a:r>
            <a:r>
              <a:rPr lang="en-US" dirty="0" err="1"/>
              <a:t>dell’informazione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numero</a:t>
            </a:r>
            <a:r>
              <a:rPr lang="en-US" dirty="0"/>
              <a:t> di H </a:t>
            </a:r>
            <a:r>
              <a:rPr lang="en-US" dirty="0" err="1"/>
              <a:t>legati</a:t>
            </a:r>
            <a:r>
              <a:rPr lang="en-US" dirty="0"/>
              <a:t>.</a:t>
            </a:r>
            <a:endParaRPr lang="it-IT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647B573F-4782-25CF-5961-CF49471F9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050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5885" y="1253331"/>
            <a:ext cx="7252230" cy="4351338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850391" y="5871242"/>
            <a:ext cx="71192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Both"/>
            </a:pPr>
            <a:r>
              <a:rPr lang="it-IT" dirty="0"/>
              <a:t>Spettro </a:t>
            </a:r>
            <a:r>
              <a:rPr lang="it-IT" baseline="30000" dirty="0"/>
              <a:t>13</a:t>
            </a:r>
            <a:r>
              <a:rPr lang="it-IT" dirty="0"/>
              <a:t>C NMR del colesterolo accoppiato con il protone</a:t>
            </a:r>
          </a:p>
          <a:p>
            <a:pPr marL="342900" indent="-342900">
              <a:buAutoNum type="alphaLcParenBoth"/>
            </a:pPr>
            <a:r>
              <a:rPr lang="it-IT" dirty="0"/>
              <a:t>Spettro </a:t>
            </a:r>
            <a:r>
              <a:rPr lang="it-IT" baseline="30000" dirty="0"/>
              <a:t>13</a:t>
            </a:r>
            <a:r>
              <a:rPr lang="it-IT" dirty="0"/>
              <a:t>C NMR del colesterolo disaccoppiato dal protone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E1F8B77B-8752-4293-906C-E51DD9E6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69" y="198297"/>
            <a:ext cx="7886700" cy="499738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latin typeface="+mn-lt"/>
              </a:rPr>
              <a:t>Disaccoppiamento </a:t>
            </a:r>
            <a:r>
              <a:rPr lang="it-IT" sz="3600" b="1" baseline="30000" dirty="0">
                <a:latin typeface="+mn-lt"/>
              </a:rPr>
              <a:t>13</a:t>
            </a:r>
            <a:r>
              <a:rPr lang="it-IT" sz="3600" b="1" dirty="0">
                <a:latin typeface="+mn-lt"/>
              </a:rPr>
              <a:t>C-</a:t>
            </a:r>
            <a:r>
              <a:rPr lang="it-IT" sz="3600" b="1" baseline="30000" dirty="0">
                <a:latin typeface="+mn-lt"/>
              </a:rPr>
              <a:t>1</a:t>
            </a:r>
            <a:r>
              <a:rPr lang="it-IT" sz="3600" b="1" dirty="0">
                <a:latin typeface="+mn-lt"/>
              </a:rPr>
              <a:t>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FDB06E-E9FA-1545-55FF-28E5815E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5853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3350" y="266883"/>
            <a:ext cx="8736330" cy="613282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latin typeface="+mn-lt"/>
              </a:rPr>
              <a:t>Caratteristiche degli spettri disaccoppiati  </a:t>
            </a:r>
            <a:r>
              <a:rPr lang="it-IT" b="1" baseline="30000" dirty="0">
                <a:latin typeface="+mn-lt"/>
              </a:rPr>
              <a:t>13</a:t>
            </a:r>
            <a:r>
              <a:rPr lang="it-IT" b="1" dirty="0">
                <a:latin typeface="+mn-lt"/>
              </a:rPr>
              <a:t>C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3078" y="1580923"/>
            <a:ext cx="8485632" cy="613282"/>
          </a:xfrm>
        </p:spPr>
        <p:txBody>
          <a:bodyPr/>
          <a:lstStyle/>
          <a:p>
            <a:r>
              <a:rPr lang="it-IT" sz="2400" dirty="0"/>
              <a:t>L’intervallo di chemical shift del </a:t>
            </a:r>
            <a:r>
              <a:rPr lang="it-IT" sz="2400" baseline="30000" dirty="0"/>
              <a:t>13</a:t>
            </a:r>
            <a:r>
              <a:rPr lang="it-IT" sz="2400" dirty="0"/>
              <a:t>C è maggiore di quello di </a:t>
            </a:r>
            <a:r>
              <a:rPr lang="it-IT" sz="2400" baseline="30000" dirty="0"/>
              <a:t>1</a:t>
            </a:r>
            <a:r>
              <a:rPr lang="it-IT" sz="2400" dirty="0"/>
              <a:t>H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221230" y="2413337"/>
            <a:ext cx="4419600" cy="1015663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altLang="it-IT" sz="2400" b="1" baseline="30000" dirty="0">
                <a:solidFill>
                  <a:schemeClr val="bg1"/>
                </a:solidFill>
              </a:rPr>
              <a:t>1</a:t>
            </a:r>
            <a:r>
              <a:rPr lang="it-IT" altLang="it-IT" sz="2400" b="1" dirty="0">
                <a:solidFill>
                  <a:schemeClr val="bg1"/>
                </a:solidFill>
              </a:rPr>
              <a:t>H          0 – 10 </a:t>
            </a:r>
            <a:r>
              <a:rPr lang="it-IT" altLang="it-IT" sz="2400" b="1" dirty="0" err="1">
                <a:solidFill>
                  <a:schemeClr val="bg1"/>
                </a:solidFill>
              </a:rPr>
              <a:t>ppm</a:t>
            </a:r>
            <a:endParaRPr lang="it-IT" altLang="it-IT" sz="2400" b="1" dirty="0">
              <a:solidFill>
                <a:schemeClr val="bg1"/>
              </a:solidFill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it-IT" altLang="it-IT" sz="2400" b="1" baseline="30000" dirty="0">
                <a:solidFill>
                  <a:schemeClr val="bg1"/>
                </a:solidFill>
              </a:rPr>
              <a:t>13</a:t>
            </a:r>
            <a:r>
              <a:rPr lang="it-IT" altLang="it-IT" sz="2400" b="1" dirty="0">
                <a:solidFill>
                  <a:schemeClr val="bg1"/>
                </a:solidFill>
              </a:rPr>
              <a:t>C         0 – 230 </a:t>
            </a:r>
            <a:r>
              <a:rPr lang="it-IT" altLang="it-IT" sz="2400" b="1" dirty="0" err="1">
                <a:solidFill>
                  <a:schemeClr val="bg1"/>
                </a:solidFill>
              </a:rPr>
              <a:t>ppm</a:t>
            </a:r>
            <a:endParaRPr lang="it-IT" altLang="it-IT" sz="2400" b="1" dirty="0">
              <a:solidFill>
                <a:schemeClr val="bg1"/>
              </a:solidFill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4130C77-0122-4BEE-AC30-8281E691D9BA}"/>
              </a:ext>
            </a:extLst>
          </p:cNvPr>
          <p:cNvSpPr txBox="1">
            <a:spLocks/>
          </p:cNvSpPr>
          <p:nvPr/>
        </p:nvSpPr>
        <p:spPr>
          <a:xfrm>
            <a:off x="188214" y="4333405"/>
            <a:ext cx="8595360" cy="20229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2400" dirty="0"/>
              <a:t>Il numero di segnali indica orientativamente il numero di C della molecola in esame (anche se carboni chimicamente equivalenti generano lo stesso segnale: hanno lo stesso </a:t>
            </a:r>
            <a:r>
              <a:rPr lang="it-IT" sz="2400" dirty="0" err="1"/>
              <a:t>chemical</a:t>
            </a:r>
            <a:r>
              <a:rPr lang="it-IT" sz="2400" dirty="0"/>
              <a:t> shift).</a:t>
            </a:r>
          </a:p>
          <a:p>
            <a:pPr algn="just"/>
            <a:r>
              <a:rPr lang="it-IT" sz="2400" dirty="0"/>
              <a:t>Per varie motivazioni, l’intensità dei segnali, negli spettri </a:t>
            </a:r>
            <a:r>
              <a:rPr lang="it-IT" sz="2400" baseline="30000" dirty="0"/>
              <a:t>13</a:t>
            </a:r>
            <a:r>
              <a:rPr lang="it-IT" sz="2400" dirty="0"/>
              <a:t>C-NMR, </a:t>
            </a:r>
            <a:r>
              <a:rPr lang="it-IT" sz="2400" b="1" dirty="0"/>
              <a:t>NON è correlata con il numero relativo dei diversi atomi di carbonio. Non ha senso l’integrazione</a:t>
            </a:r>
            <a:r>
              <a:rPr lang="it-IT" sz="2400" dirty="0"/>
              <a:t>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3351C-7B6E-7922-08EC-41FF8DA5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51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it-IT" b="1" dirty="0">
                <a:latin typeface="+mn-lt"/>
              </a:rPr>
              <a:t>Sensibilità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2291" y="1177925"/>
            <a:ext cx="8399417" cy="1693863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 nuclei </a:t>
            </a:r>
            <a:r>
              <a:rPr lang="it-IT" sz="2400" baseline="30000" dirty="0"/>
              <a:t>13</a:t>
            </a:r>
            <a:r>
              <a:rPr lang="it-IT" sz="2400" dirty="0"/>
              <a:t>C molto meno abbondanti e sensibili degli </a:t>
            </a:r>
            <a:r>
              <a:rPr lang="it-IT" sz="2400" baseline="30000" dirty="0"/>
              <a:t>1</a:t>
            </a:r>
            <a:r>
              <a:rPr lang="it-IT" sz="2400" dirty="0"/>
              <a:t>H</a:t>
            </a:r>
          </a:p>
          <a:p>
            <a:pPr algn="just"/>
            <a:r>
              <a:rPr lang="it-IT" sz="2400" dirty="0"/>
              <a:t>Si utilizzano </a:t>
            </a:r>
            <a:r>
              <a:rPr lang="it-IT" sz="2400" b="1" dirty="0"/>
              <a:t>campioni più concentrati </a:t>
            </a:r>
            <a:r>
              <a:rPr lang="it-IT" sz="2400" dirty="0"/>
              <a:t>e tempi di </a:t>
            </a:r>
            <a:r>
              <a:rPr lang="it-IT" sz="2400" b="1" dirty="0"/>
              <a:t>acquisizione più lunghi</a:t>
            </a:r>
            <a:r>
              <a:rPr lang="it-IT" sz="2400" dirty="0"/>
              <a:t> (</a:t>
            </a:r>
            <a:r>
              <a:rPr lang="it-IT" sz="2400" b="1" dirty="0">
                <a:solidFill>
                  <a:srgbClr val="FF0000"/>
                </a:solidFill>
              </a:rPr>
              <a:t>maggiore numero di scansioni</a:t>
            </a:r>
            <a:r>
              <a:rPr lang="it-IT" sz="2400" dirty="0"/>
              <a:t>) per aumentare il rapporto segnale/rumore (S/N)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8853" y="3077368"/>
            <a:ext cx="4990966" cy="347583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D3F6BC-4BB8-1555-AB64-95B85FF6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827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0070" y="24799"/>
            <a:ext cx="7886700" cy="646332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latin typeface="+mn-lt"/>
              </a:rPr>
              <a:t>Equivalenza chimica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65704"/>
          <a:stretch/>
        </p:blipFill>
        <p:spPr>
          <a:xfrm>
            <a:off x="998605" y="2302318"/>
            <a:ext cx="7146789" cy="303375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60604" y="708800"/>
            <a:ext cx="8622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Interscambiabilità degli atomi mediante operazioni di simmetria provoca una diminuzione nel numero di picchi. </a:t>
            </a:r>
            <a:r>
              <a:rPr lang="it-IT" b="1" dirty="0"/>
              <a:t>Nell’esempio sotto si osservano 6 segnali nello spettro al carbonio a causa della simmetria</a:t>
            </a:r>
            <a:r>
              <a:rPr lang="it-IT" dirty="0"/>
              <a:t>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900196" y="5597186"/>
            <a:ext cx="3343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Spettro </a:t>
            </a:r>
            <a:r>
              <a:rPr lang="it-IT" baseline="30000" dirty="0"/>
              <a:t>13</a:t>
            </a:r>
            <a:r>
              <a:rPr lang="it-IT" dirty="0"/>
              <a:t>C NMR del </a:t>
            </a:r>
            <a:r>
              <a:rPr lang="it-IT" dirty="0" err="1"/>
              <a:t>dietil</a:t>
            </a:r>
            <a:r>
              <a:rPr lang="it-IT" dirty="0"/>
              <a:t> ftalato</a:t>
            </a:r>
          </a:p>
        </p:txBody>
      </p:sp>
      <p:sp>
        <p:nvSpPr>
          <p:cNvPr id="6" name="Rettangolo 5"/>
          <p:cNvSpPr/>
          <p:nvPr/>
        </p:nvSpPr>
        <p:spPr>
          <a:xfrm>
            <a:off x="2900196" y="3819197"/>
            <a:ext cx="13466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E9319-A7EB-BCE9-65D5-6F7CC15A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743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013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latin typeface="+mn-lt"/>
              </a:rPr>
              <a:t>Chemical shift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690" y="1129881"/>
            <a:ext cx="7886700" cy="536299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I fattori principali che determinano il </a:t>
            </a:r>
            <a:r>
              <a:rPr lang="it-IT" dirty="0" err="1"/>
              <a:t>chemical</a:t>
            </a:r>
            <a:r>
              <a:rPr lang="it-IT" dirty="0"/>
              <a:t> shift  del C sono: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 Il tipo di </a:t>
            </a:r>
            <a:r>
              <a:rPr lang="it-IT" b="1" dirty="0">
                <a:solidFill>
                  <a:srgbClr val="FF0000"/>
                </a:solidFill>
              </a:rPr>
              <a:t>ibridazione dell’atomo di carbonio</a:t>
            </a:r>
            <a:r>
              <a:rPr lang="it-IT" dirty="0"/>
              <a:t>: in generale all’aumentare della percentuale di orbitale «s» nell’ibrido porta ad un aumento di </a:t>
            </a:r>
            <a:r>
              <a:rPr lang="it-IT" dirty="0" err="1"/>
              <a:t>chemical</a:t>
            </a:r>
            <a:r>
              <a:rPr lang="it-IT" dirty="0"/>
              <a:t> shift.</a:t>
            </a:r>
          </a:p>
          <a:p>
            <a:pPr algn="just"/>
            <a:r>
              <a:rPr lang="it-IT" dirty="0"/>
              <a:t> </a:t>
            </a:r>
            <a:r>
              <a:rPr lang="it-IT" b="1" dirty="0">
                <a:solidFill>
                  <a:srgbClr val="FF0000"/>
                </a:solidFill>
              </a:rPr>
              <a:t>Effetti elettronici </a:t>
            </a:r>
            <a:r>
              <a:rPr lang="it-IT" dirty="0"/>
              <a:t>(</a:t>
            </a:r>
            <a:r>
              <a:rPr lang="it-IT" b="1" dirty="0"/>
              <a:t>induttivi </a:t>
            </a:r>
            <a:r>
              <a:rPr lang="it-IT" dirty="0"/>
              <a:t>e</a:t>
            </a:r>
            <a:r>
              <a:rPr lang="it-IT" b="1" dirty="0"/>
              <a:t> </a:t>
            </a:r>
            <a:r>
              <a:rPr lang="it-IT" b="1" dirty="0" err="1"/>
              <a:t>conigutativi</a:t>
            </a:r>
            <a:r>
              <a:rPr lang="it-IT" dirty="0"/>
              <a:t>), esempio: presenza di gruppi elettronegativi legati al carbonio </a:t>
            </a:r>
            <a:r>
              <a:rPr lang="it-IT" dirty="0" err="1"/>
              <a:t>descherma</a:t>
            </a:r>
            <a:r>
              <a:rPr lang="it-IT" dirty="0"/>
              <a:t> il nucleo aumentando il </a:t>
            </a:r>
            <a:r>
              <a:rPr lang="it-IT" dirty="0" err="1"/>
              <a:t>chemical</a:t>
            </a:r>
            <a:r>
              <a:rPr lang="it-IT" dirty="0"/>
              <a:t> shift.</a:t>
            </a:r>
          </a:p>
          <a:p>
            <a:pPr algn="just"/>
            <a:r>
              <a:rPr lang="it-IT" b="1" dirty="0">
                <a:solidFill>
                  <a:srgbClr val="FF0000"/>
                </a:solidFill>
              </a:rPr>
              <a:t>Anisotropia diamagnetica dei sistemi con elettroni pi-greco </a:t>
            </a:r>
            <a:r>
              <a:rPr lang="it-IT" dirty="0"/>
              <a:t>(alchini, alcheni, aromatici, composti carbonilici): a seconda del tipo di composto in esame i nuclei possono trovarsi in regioni di «</a:t>
            </a:r>
            <a:r>
              <a:rPr lang="it-IT" dirty="0" err="1"/>
              <a:t>deschermo</a:t>
            </a:r>
            <a:r>
              <a:rPr lang="it-IT" dirty="0"/>
              <a:t>» o di «schermo», modificando quindi il campo magnetico effettivo sperimentato dai nuclei. Questo effetto può influire notevolmente sul </a:t>
            </a:r>
            <a:r>
              <a:rPr lang="it-IT" dirty="0" err="1"/>
              <a:t>chemical</a:t>
            </a:r>
            <a:r>
              <a:rPr lang="it-IT" dirty="0"/>
              <a:t> shift dei segnali.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47334-7A56-7171-586B-8EABC204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1BC2-EB46-4CED-B642-AC13D851F43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0515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678</Words>
  <Application>Microsoft Office PowerPoint</Application>
  <PresentationFormat>On-screen Show (4:3)</PresentationFormat>
  <Paragraphs>81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Tema di Office</vt:lpstr>
      <vt:lpstr>13C NMR</vt:lpstr>
      <vt:lpstr>PowerPoint Presentation</vt:lpstr>
      <vt:lpstr>13C NMR – Accoppiamenti </vt:lpstr>
      <vt:lpstr>Disaccoppiamento 13C-1H (broad band)</vt:lpstr>
      <vt:lpstr>Disaccoppiamento 13C-1H</vt:lpstr>
      <vt:lpstr>Caratteristiche degli spettri disaccoppiati  13C</vt:lpstr>
      <vt:lpstr>Sensibilità</vt:lpstr>
      <vt:lpstr>Equivalenza chimica</vt:lpstr>
      <vt:lpstr>Chemical shift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13C NMR</dc:title>
  <dc:creator>nitti</dc:creator>
  <cp:lastModifiedBy>FILIPPINI GIACOMO</cp:lastModifiedBy>
  <cp:revision>202</cp:revision>
  <dcterms:created xsi:type="dcterms:W3CDTF">2020-04-15T07:17:23Z</dcterms:created>
  <dcterms:modified xsi:type="dcterms:W3CDTF">2025-12-12T09:46:25Z</dcterms:modified>
</cp:coreProperties>
</file>