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79" r:id="rId12"/>
    <p:sldId id="264" r:id="rId13"/>
    <p:sldId id="277" r:id="rId14"/>
    <p:sldId id="274" r:id="rId15"/>
    <p:sldId id="273" r:id="rId16"/>
    <p:sldId id="275" r:id="rId17"/>
    <p:sldId id="267" r:id="rId18"/>
    <p:sldId id="268" r:id="rId19"/>
    <p:sldId id="269" r:id="rId20"/>
    <p:sldId id="270" r:id="rId21"/>
    <p:sldId id="271" r:id="rId22"/>
    <p:sldId id="272" r:id="rId23"/>
    <p:sldId id="276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9" r:id="rId42"/>
    <p:sldId id="298" r:id="rId43"/>
    <p:sldId id="314" r:id="rId44"/>
    <p:sldId id="302" r:id="rId45"/>
    <p:sldId id="315" r:id="rId46"/>
    <p:sldId id="303" r:id="rId47"/>
    <p:sldId id="304" r:id="rId48"/>
    <p:sldId id="316" r:id="rId49"/>
    <p:sldId id="317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278" r:id="rId60"/>
    <p:sldId id="300" r:id="rId61"/>
    <p:sldId id="301" r:id="rId6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3"/>
  </p:normalViewPr>
  <p:slideViewPr>
    <p:cSldViewPr snapToGrid="0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AC148-A12A-214A-93BE-7D6E513668A3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EE21E-5E03-B349-A007-1A9A122E89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24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EE21E-5E03-B349-A007-1A9A122E89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371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2F48-765C-85EE-59B0-83E9B500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2593C16-04F2-72F2-50EA-7834641BF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9CCB7F8-2DC7-C7E9-921E-AF812307A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1387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EE7F3-4052-1494-4A5C-F37DB853B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6678B93-1B93-738F-0AA3-36A21EC64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C576213-858A-7A96-EF5B-BD9ED344F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278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56901-28E7-52B5-3DFC-3793AB1CB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96132A-4BF9-A8CC-B345-8E2B367BE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2C02BEA-E397-06CD-1B8E-95CAEDDD1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0295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F18DB-6DD2-454D-08B5-369C20A3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BFB71E-CD5F-9B2A-4919-9B41F589B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98A487-AD92-D692-95E2-0E0DF7232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437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E6FA2-2F48-9465-0FC3-0E95A3688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DFFE1AE-3305-5BE5-5E27-FABCF62EF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CA309A0-037A-0436-61A7-50ADB7EEB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955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C27CF-E4A4-4E9C-DABD-E0889AD1E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C4D339-2D30-F820-B543-B5846FCCC9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2D983DB-2C78-E84B-956C-A11DB9A65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2108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72A35-3342-2A23-3211-3572924DE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664E04-2D86-46B3-5489-8611C73E0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1A414DF-5CD0-7DCE-8DB9-2A500399C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8726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CE2D5-C7A3-BA67-548D-AE8F3CA1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45AE3FB-1C25-AFF8-1D66-B63D2BEA0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1234D4E-7BBC-7007-0A01-1DF7745E1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5208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FCD33-EDD7-1A32-BBCF-D14BB6807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A6A3BDE-8D4E-CBE2-5B03-E125B0D12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A4AC2C6-BF40-6F5F-50D5-7F8E8C2F2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3900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09A4B-0CF8-3C38-136F-59642781C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B06A561-EC46-FDD7-DD19-2A1B391CD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B4B268F-D1F9-AD68-0F53-40E54CE50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831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0065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9855-2901-A2CE-3C43-F99A55874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44131B-0B72-579B-EB4C-030E50A2A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460AE25-3B91-434D-F0E6-ABDEA0A95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7879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B8566-D0C4-C134-09BC-9F25173C6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FAE21BF-D7DB-6B14-6CF0-1C5BE0547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0C142D6-6BB2-272C-2E48-A348DA100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3904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9D3ED-C393-A00B-5489-01517CABB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940DCE0-8EBC-556B-4AFC-1EA9690D9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C228552-ADCC-FBB2-724F-F8C9668B1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5805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18445-48A5-62D9-B3E5-65E2124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D1D0A1-D647-3E09-EA98-722A5FE06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765A649-AF74-838B-9047-DEB32C94A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5055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8F4A5-4897-AD67-155B-C9B79ADB0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86F1EE-5F30-D04C-93FC-65D42DA60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C3199B-94BF-E925-A978-4DE249042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570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7BBA4-C740-BD82-FD9E-8542293F1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012C455-BD13-97A0-B4F9-0DD96E08E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A23B53-8846-5DA3-E492-291F8CDBA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8834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F641-FB94-2B12-A54A-4F2B90FD6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F10F015-2D0B-9E50-4237-5F746B5F8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DC42ACC-C5CA-CDFC-9BD2-CD7549A8C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176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6BC5C-D312-34A1-5BDB-F701F8519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E352154-F8D4-94E7-97BC-E966E0045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4C2D61B-4165-5C01-A999-7696C85EA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3527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350B4-EDCC-7AA8-8492-E64103115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1C742F-7765-4738-29CB-D850742B5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09E6AD-81CD-2A93-FFAD-FBA7DACEA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196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FE880-A372-AAEE-4662-76A38B03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CE7C977-32A9-85CE-A6FC-E66C807C0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372C703-D361-3F9B-6B52-75891085F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152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6C43-012F-55C3-AA1D-9D0D133D6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4067255-C50B-2096-DB67-F60DE61EB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0282D3-7450-5427-2096-2026209B5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8716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55D0E-192F-3A1A-E0E3-C7C050904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FB57471-696C-85AF-F2D4-6BBAA5C4C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53FBA64-5937-1363-B424-10985AD1E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748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FAD7-7AA4-5080-13AA-1D42A9DF6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2D5358-6C30-F5C8-6FC3-32050916E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2A05F6-6A61-3116-E43E-363EBCF46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895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BC4D-69B4-BB61-7A03-472A0026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F4C86DD-E6AD-38E3-948B-A65700D60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9FEE941-4AAE-580A-E235-D73121A1E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008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B69AD5-5F1E-10C9-8D9A-43074FEF5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DC371C-6FC8-31AC-232A-6F7D0F7CA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49272B-A860-F131-630E-84D19EA9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122186-52AA-A4AB-8F00-ED00BB9F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9BEF90-078A-DC3B-6290-EA22427B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73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8444D-BEF8-1B83-36EE-C3DDD1FC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0E3BC48-F400-FF72-D558-3EF8E8320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01CBFA-211D-E1B8-A19C-3E672A34D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5196D9-EA61-A864-87EB-AACF03C8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9DC5E2-871F-EAE1-3C8F-DB3BD4B7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91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687CE71-898C-64E4-97EE-0D1094D6C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E37B41-F718-1BDC-79B4-0F8294572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BDDDF5-977F-E366-BC16-6D7E0B31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3FAF40-0D1D-1DB8-FE3E-43B98105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BFADE5-6C1A-F294-83D7-48B5B020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62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3846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DE41C-1F67-2F61-1C95-6820F827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B0F16B-F5DB-B1C8-03F7-2FD3019C3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D649A3-EE5E-65EF-9A77-5EE5F009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78FDCA-924D-8A3A-6922-EABB0A56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39F097-D2E0-777D-869E-81B0CEA5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99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C22BD-2551-27B0-AE7E-4602A7488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3FA109-0EC2-0B21-2292-B9E3F76A8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71DF0C-E89C-893E-5AE1-B91405B8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8FB09E-CEEF-6923-6122-4CE49368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C69146-B550-09B5-B955-382FDE86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08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51230F-A648-8756-A9C6-C9530AAB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566599-9B54-F326-8E85-E6D7D6F44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335058-2A6F-5ADA-9A32-93402BAE4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03722E-1766-5E27-5DE6-760C9032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8B2CB2-3704-57D3-14B2-F0A572AC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815A1B-216C-0BA8-D7DE-998DCB7D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50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ED03BA-58A5-F1A2-C108-45973132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08B92A-8883-5384-7D6B-2530E7A58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1929671-C25A-DA4E-D3DB-FE2BFBBA1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F6E1DB3-3FBB-8C1D-724A-8EE164BD5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93A3383-6E6C-72D5-F909-25AF1CA44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C7EEF63-69C4-1EA3-4F62-1BF2B817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567C06E-E250-6D7D-1C39-56EFE288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336BCF2-4C7A-E187-0926-A23C9E06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42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6E8AA2-493F-6D2A-BEDC-3F7DD38A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588DEFC-5045-E4C0-0CD1-CF7BFEAD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E51B36-CE33-9588-7BBD-29F8AE60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84C0B2-4817-2302-FF9D-1FF1F6DA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73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652434-0687-F5E1-70FD-7DD3881C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B9D2D6C-3DDF-2C9A-68DD-FA182D00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EA3398-94C3-EFD5-4842-252900B6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12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CC3240-EED5-C4A8-1C36-653B9905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5FA71E-E1FD-B3C8-0222-93A4E9A86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070ED4-F14B-327F-E874-4176B2CC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906106-C8D7-BA14-2C31-2BD8753B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3A6246-6011-5578-4449-3D15761E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62E4ED-84AB-7B5A-A009-2BD54AF0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35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0D2A4-AD9F-B3F0-FF18-E01C79DA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E06F79D-D32C-F57D-F8C6-8F6BCEA5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155B98-E964-6459-2039-5D4B02FB8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6069CD-196F-9E7D-882E-6511CE08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62AF5B-2BB4-2D03-1179-5E225ACF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4C493D-D61A-1B50-2797-195AE27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32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15679FB-50E1-631C-D08B-52A78CE3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A842DB-0B81-4C57-9A4D-303A8CC70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3BD3AE-BB89-65BF-4D52-CB9E2A886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404F6-37E5-3E44-BE28-2CC6CA414622}" type="datetimeFigureOut">
              <a:rPr lang="it-IT" smtClean="0"/>
              <a:t>18/12/2025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A43D76-A802-1EF1-95F1-085AC8D11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0B7C52-C56E-EB32-469A-16959A383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D8CEA-A33D-9E42-B24C-C77644750C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1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DEC9F5-6DF3-2E35-AEFD-0AFD2BC89E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latin typeface="+mn-lt"/>
              </a:rPr>
              <a:t>TRAUMA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69B6A2-4566-C725-84BE-FCD208AB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DC1A492-D06D-7044-C91E-B2E53DCD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37" y="370630"/>
            <a:ext cx="3357327" cy="1130300"/>
          </a:xfrm>
          <a:prstGeom prst="rect">
            <a:avLst/>
          </a:prstGeom>
        </p:spPr>
      </p:pic>
      <p:pic>
        <p:nvPicPr>
          <p:cNvPr id="1026" name="Picture 2" descr="European Trauma Course - ETC">
            <a:extLst>
              <a:ext uri="{FF2B5EF4-FFF2-40B4-BE49-F238E27FC236}">
                <a16:creationId xmlns:a16="http://schemas.microsoft.com/office/drawing/2014/main" id="{99D6BD50-472D-AFBB-0816-105BF4518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49"/>
          <a:stretch>
            <a:fillRect/>
          </a:stretch>
        </p:blipFill>
        <p:spPr bwMode="auto">
          <a:xfrm>
            <a:off x="4143836" y="3844261"/>
            <a:ext cx="3904328" cy="22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222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C8157-E77F-BD48-7B4F-032AC2874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23B65-3672-B104-F723-FF9E16B6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1C457B-39B6-0838-5F05-9B74D78A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C80AD36-41D3-5F59-EA12-57126E89F544}"/>
              </a:ext>
            </a:extLst>
          </p:cNvPr>
          <p:cNvSpPr txBox="1">
            <a:spLocks/>
          </p:cNvSpPr>
          <p:nvPr/>
        </p:nvSpPr>
        <p:spPr>
          <a:xfrm>
            <a:off x="195040" y="1251145"/>
            <a:ext cx="9261181" cy="4923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Primary</a:t>
            </a:r>
            <a:r>
              <a:rPr lang="it-IT" sz="2200" dirty="0"/>
              <a:t> Survey (XABCDE)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Rianimazione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Adjuncts</a:t>
            </a:r>
            <a:r>
              <a:rPr lang="it-IT" sz="2200" dirty="0"/>
              <a:t> al </a:t>
            </a:r>
            <a:r>
              <a:rPr lang="it-IT" sz="2200" dirty="0" err="1"/>
              <a:t>Primary</a:t>
            </a:r>
            <a:r>
              <a:rPr lang="it-IT" sz="2200" dirty="0"/>
              <a:t> Survey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Secondary</a:t>
            </a:r>
            <a:r>
              <a:rPr lang="it-IT" sz="2200" dirty="0"/>
              <a:t> Survey (head-to-</a:t>
            </a:r>
            <a:r>
              <a:rPr lang="it-IT" sz="2200" dirty="0" err="1"/>
              <a:t>toe</a:t>
            </a:r>
            <a:r>
              <a:rPr lang="it-IT" sz="2200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Adjuncts</a:t>
            </a:r>
            <a:r>
              <a:rPr lang="it-IT" sz="2200" dirty="0"/>
              <a:t> al </a:t>
            </a:r>
            <a:r>
              <a:rPr lang="it-IT" sz="2200" dirty="0" err="1"/>
              <a:t>Secondary</a:t>
            </a:r>
            <a:r>
              <a:rPr lang="it-IT" sz="2200" dirty="0"/>
              <a:t> Survey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Rivalutazione continua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Definitive care / Transfer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08BC8D-6C44-3311-7A33-D161E9565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157" y="983647"/>
            <a:ext cx="3619686" cy="34355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578EA7-C607-B6BD-954B-47D966074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452" y="949014"/>
            <a:ext cx="3797495" cy="328311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5E5D51-122B-F2DE-3C2D-AFD95BB44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347" y="4618266"/>
            <a:ext cx="5978210" cy="18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3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4F68-9AE6-B3D8-D0CC-8E879123F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993FA-A6A8-BEE3-1373-9EA7BD9B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3FB596-F6B3-8218-E243-EF4917FD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756514-62AA-DF65-4CDA-41A936C9B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175" y="987299"/>
            <a:ext cx="6567696" cy="572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0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73AA9-E23E-303B-48DF-A8C03B17A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11E019-4FD3-9023-61EB-8BF49220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C4EC5B-98AE-DB86-8EE5-8B6249DA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5F12F4B-290A-C399-1147-63F00DB0960F}"/>
              </a:ext>
            </a:extLst>
          </p:cNvPr>
          <p:cNvSpPr txBox="1">
            <a:spLocks/>
          </p:cNvSpPr>
          <p:nvPr/>
        </p:nvSpPr>
        <p:spPr>
          <a:xfrm>
            <a:off x="195041" y="1025002"/>
            <a:ext cx="4907902" cy="534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Multiple vs Mass </a:t>
            </a:r>
            <a:r>
              <a:rPr lang="it-IT" sz="2200" b="1" dirty="0" err="1"/>
              <a:t>Casualties</a:t>
            </a:r>
            <a:endParaRPr lang="it-IT" sz="2200" b="1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Multiple </a:t>
            </a:r>
            <a:r>
              <a:rPr lang="it-IT" sz="2200" b="1" dirty="0" err="1"/>
              <a:t>casualties</a:t>
            </a:r>
            <a:endParaRPr lang="it-IT" sz="2200" b="1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Numero/gravità gestibili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Priorità ai pazienti più gravi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Mass </a:t>
            </a:r>
            <a:r>
              <a:rPr lang="it-IT" sz="2200" b="1" dirty="0" err="1"/>
              <a:t>casualties</a:t>
            </a:r>
            <a:endParaRPr lang="it-IT" sz="2200" b="1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Numero/gravità non gestibili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Priorità a chi ha maggiore probabilità di sopravvivere + Richiede meno risorse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b="1" dirty="0"/>
              <a:t>Obiettivo: salvare più vite possibili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96FA82F-9D9D-EBE1-1326-F8675C7BD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508" y="1661793"/>
            <a:ext cx="6611451" cy="39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4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ECF99-C723-F98D-19D5-89D2D3743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06F9C-9EC5-0B56-A669-3628EB71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463793-31C7-74F7-F386-C3558F124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1F18C2-9413-F206-47BD-942A1997E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04" y="1915886"/>
            <a:ext cx="8797591" cy="34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7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8A4AB-AD70-64F0-F3D4-6C24B6195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74581DA-4967-5BF6-1815-D6232288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2050" name="Picture 2" descr="Stop the Bleed Poster | Emergency Management | Binghamton University">
            <a:extLst>
              <a:ext uri="{FF2B5EF4-FFF2-40B4-BE49-F238E27FC236}">
                <a16:creationId xmlns:a16="http://schemas.microsoft.com/office/drawing/2014/main" id="{AB2A7E70-8F03-4CA8-F461-FF855189E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0"/>
            <a:ext cx="5462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67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CD328-9364-F375-0F78-A67F4CAF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774909-D74E-9A62-533C-72E580DF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103D92-8609-D6F0-4EFD-1809C0B8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E60F16E-9C89-D738-0E4E-44BDE9E96332}"/>
              </a:ext>
            </a:extLst>
          </p:cNvPr>
          <p:cNvSpPr txBox="1">
            <a:spLocks/>
          </p:cNvSpPr>
          <p:nvPr/>
        </p:nvSpPr>
        <p:spPr>
          <a:xfrm>
            <a:off x="195040" y="1251145"/>
            <a:ext cx="7149657" cy="4923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A: </a:t>
            </a:r>
            <a:r>
              <a:rPr lang="it-IT" sz="2200" b="1" dirty="0" err="1"/>
              <a:t>Airway</a:t>
            </a:r>
            <a:r>
              <a:rPr lang="it-IT" sz="2200" b="1" dirty="0"/>
              <a:t> + protezione cervicale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Valutare Voce, respiro rumoroso + Stato di coscienza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Mantenere Allineamento cervicale + Collare / immobilizzazione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Preparare Aspirazione, Presidi per via aerea, Intubazione / </a:t>
            </a:r>
            <a:r>
              <a:rPr lang="it-IT" sz="2200" dirty="0" err="1"/>
              <a:t>cricotirotomia</a:t>
            </a:r>
            <a:endParaRPr lang="it-IT" sz="2200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 </a:t>
            </a:r>
            <a:r>
              <a:rPr lang="it-IT" sz="2200" b="1" dirty="0"/>
              <a:t>Segnalare immediatamente</a:t>
            </a:r>
            <a:r>
              <a:rPr lang="it-IT" sz="2200" b="1" dirty="0">
                <a:sym typeface="Wingdings" panose="05000000000000000000" pitchFamily="2" charset="2"/>
              </a:rPr>
              <a:t> </a:t>
            </a:r>
            <a:r>
              <a:rPr lang="it-IT" sz="2200" b="1" dirty="0"/>
              <a:t>Gorgoglii, stridore, agitazione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52F2CAB-66BC-294E-1369-AE0522D7E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124" y="1973472"/>
            <a:ext cx="4103934" cy="375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2439E-6F60-A294-B480-D0FE4DA1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F91211-8287-37E3-A3E4-9067752C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FBAC3D-FBC9-DDF0-F983-FA19DF41F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F985B7-54C3-6B7C-EC4B-7115292CA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370" y="1369753"/>
            <a:ext cx="7435260" cy="46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96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D1785-9E21-8BD1-FD92-5AB3D2709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13A201-7D39-C657-9C3A-C8016474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4DE33B-4495-A5A6-167E-B6E55E51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5F9FA41-2167-2F54-BCF7-D20D44FD0CC3}"/>
              </a:ext>
            </a:extLst>
          </p:cNvPr>
          <p:cNvSpPr txBox="1">
            <a:spLocks/>
          </p:cNvSpPr>
          <p:nvPr/>
        </p:nvSpPr>
        <p:spPr>
          <a:xfrm>
            <a:off x="195040" y="1429359"/>
            <a:ext cx="6933347" cy="3999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B: </a:t>
            </a:r>
            <a:r>
              <a:rPr lang="it-IT" sz="2200" b="1" dirty="0" err="1"/>
              <a:t>Breathing</a:t>
            </a:r>
            <a:endParaRPr lang="it-IT" sz="2200" b="1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Monitorare FR + </a:t>
            </a:r>
            <a:r>
              <a:rPr lang="it-IT" sz="2200" dirty="0" err="1"/>
              <a:t>SpO</a:t>
            </a:r>
            <a:r>
              <a:rPr lang="it-IT" sz="2200" dirty="0"/>
              <a:t>₂ + Simmetria toracica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Somministrare O₂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Preparare Drenaggio toracico+ Ventilazione assistita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sz="2200" b="1" dirty="0"/>
              <a:t>Riconoscere emergenze</a:t>
            </a:r>
            <a:r>
              <a:rPr lang="it-IT" sz="2200" b="1" dirty="0">
                <a:sym typeface="Wingdings" panose="05000000000000000000" pitchFamily="2" charset="2"/>
              </a:rPr>
              <a:t> </a:t>
            </a:r>
            <a:r>
              <a:rPr lang="it-IT" sz="2200" b="1" dirty="0"/>
              <a:t>Pneumotorace iperteso/Emotorace massivo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8F13B7-96A7-7EEA-0017-0439D9795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23" y="2045365"/>
            <a:ext cx="4046444" cy="350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3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190A6-8B29-9078-8887-4BA05ACCB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66DED7-58D9-0828-21BC-261496C7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46C2C9-183A-B775-22D9-50797A2D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BF243BA-63AC-C27B-D530-F23A09F1C640}"/>
              </a:ext>
            </a:extLst>
          </p:cNvPr>
          <p:cNvSpPr txBox="1">
            <a:spLocks/>
          </p:cNvSpPr>
          <p:nvPr/>
        </p:nvSpPr>
        <p:spPr>
          <a:xfrm>
            <a:off x="195040" y="1251145"/>
            <a:ext cx="9261181" cy="5297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C: </a:t>
            </a:r>
            <a:r>
              <a:rPr lang="it-IT" sz="2200" b="1" dirty="0" err="1"/>
              <a:t>Circulation</a:t>
            </a:r>
            <a:r>
              <a:rPr lang="it-IT" sz="2200" b="1" dirty="0"/>
              <a:t> e controllo emorragie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Emorragia = prima causa di morte evitabile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Accessi venosi di grosso calibro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Prelievi ematici rapidi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Inizio fluidi / sangue</a:t>
            </a:r>
            <a:r>
              <a:rPr lang="it-IT" sz="2200" b="1" dirty="0"/>
              <a:t> 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Output urinario</a:t>
            </a:r>
          </a:p>
          <a:p>
            <a:pPr>
              <a:lnSpc>
                <a:spcPct val="150000"/>
              </a:lnSpc>
            </a:pPr>
            <a:endParaRPr lang="it-IT" sz="2200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Segni di shock</a:t>
            </a:r>
            <a:r>
              <a:rPr lang="it-IT" sz="2200" b="1" dirty="0">
                <a:sym typeface="Wingdings" panose="05000000000000000000" pitchFamily="2" charset="2"/>
              </a:rPr>
              <a:t> </a:t>
            </a:r>
            <a:r>
              <a:rPr lang="it-IT" sz="2200" b="1" dirty="0"/>
              <a:t>Tachicardia, Pallore, Oliguria, Alterazione dello stato mentale</a:t>
            </a:r>
          </a:p>
        </p:txBody>
      </p:sp>
      <p:pic>
        <p:nvPicPr>
          <p:cNvPr id="3074" name="Picture 2" descr="Blood Transfusions: Types, Benefits &amp; Safety Explained | Jaipur">
            <a:extLst>
              <a:ext uri="{FF2B5EF4-FFF2-40B4-BE49-F238E27FC236}">
                <a16:creationId xmlns:a16="http://schemas.microsoft.com/office/drawing/2014/main" id="{B0A98F03-CBFA-C872-D98B-65B7802E6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"/>
          <a:stretch>
            <a:fillRect/>
          </a:stretch>
        </p:blipFill>
        <p:spPr bwMode="auto">
          <a:xfrm>
            <a:off x="5702234" y="1973472"/>
            <a:ext cx="6062056" cy="338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71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B59C9-E5F0-F083-61B4-66D90321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1C1EEF-5604-061E-FF42-28EAA23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7B5974-20A0-0B99-2AEF-98BC5103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E0E6ECA-7239-1BB3-EA88-E2627684CB99}"/>
              </a:ext>
            </a:extLst>
          </p:cNvPr>
          <p:cNvSpPr txBox="1">
            <a:spLocks/>
          </p:cNvSpPr>
          <p:nvPr/>
        </p:nvSpPr>
        <p:spPr>
          <a:xfrm>
            <a:off x="195040" y="1251145"/>
            <a:ext cx="10846586" cy="2494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D: </a:t>
            </a:r>
            <a:r>
              <a:rPr lang="it-IT" sz="2200" b="1" dirty="0" err="1"/>
              <a:t>Disability</a:t>
            </a:r>
            <a:r>
              <a:rPr lang="it-IT" sz="2200" b="1" dirty="0"/>
              <a:t> (valutazione neurologica)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Valutare GCS + Pupille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Monitorare cambiamenti neurologici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Segnalare peggioramenti immediati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171CF8-BE6C-885F-0BE7-14278B4E9C07}"/>
              </a:ext>
            </a:extLst>
          </p:cNvPr>
          <p:cNvSpPr txBox="1"/>
          <p:nvPr/>
        </p:nvSpPr>
        <p:spPr>
          <a:xfrm>
            <a:off x="195039" y="3844017"/>
            <a:ext cx="7621605" cy="2579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E: </a:t>
            </a:r>
            <a:r>
              <a:rPr lang="it-IT" sz="2200" b="1" dirty="0" err="1"/>
              <a:t>Exposure</a:t>
            </a:r>
            <a:r>
              <a:rPr lang="it-IT" sz="2200" b="1" dirty="0"/>
              <a:t> / Environment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Spogliare completamente il paziente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Ricercare lesioni occulte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Prevenire ipotermia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Coperte termiche; Fluidi riscaldati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Controllo temperatura ambiente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BE7E0C-4B42-0352-F403-148288BF3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291" y="1052053"/>
            <a:ext cx="4000706" cy="29910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19FAD9E-2ABD-4B98-7C7A-616EA7E6B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402" y="4086552"/>
            <a:ext cx="4000705" cy="25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96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D8425-F718-1AA8-4A16-A51D14593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🎯 Obiettivi della lezione</a:t>
            </a:r>
            <a:endParaRPr lang="it-IT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CA303E-58BF-E03C-DB94-478A378DF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dirty="0"/>
              <a:t>Riconoscere il </a:t>
            </a:r>
            <a:r>
              <a:rPr lang="it-IT" b="1" dirty="0"/>
              <a:t>paziente traumatizzato grave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Applicare l’</a:t>
            </a:r>
            <a:r>
              <a:rPr lang="it-IT" b="1" dirty="0"/>
              <a:t>ABCDE</a:t>
            </a:r>
            <a:r>
              <a:rPr lang="it-IT" dirty="0"/>
              <a:t> nel trauma</a:t>
            </a:r>
          </a:p>
          <a:p>
            <a:pPr>
              <a:lnSpc>
                <a:spcPct val="150000"/>
              </a:lnSpc>
            </a:pPr>
            <a:r>
              <a:rPr lang="it-IT" dirty="0"/>
              <a:t>Individuare </a:t>
            </a:r>
            <a:r>
              <a:rPr lang="it-IT" b="1" dirty="0"/>
              <a:t>red flags</a:t>
            </a:r>
            <a:r>
              <a:rPr lang="it-IT" dirty="0"/>
              <a:t> e situazioni tempo-dipendenti</a:t>
            </a:r>
          </a:p>
          <a:p>
            <a:pPr>
              <a:lnSpc>
                <a:spcPct val="150000"/>
              </a:lnSpc>
            </a:pPr>
            <a:r>
              <a:rPr lang="it-IT" dirty="0"/>
              <a:t>Comprendere il </a:t>
            </a:r>
            <a:r>
              <a:rPr lang="it-IT" b="1" dirty="0"/>
              <a:t>ruolo infermieristico</a:t>
            </a:r>
            <a:r>
              <a:rPr lang="it-IT" dirty="0"/>
              <a:t> nel trauma team</a:t>
            </a:r>
          </a:p>
          <a:p>
            <a:pPr>
              <a:lnSpc>
                <a:spcPct val="150000"/>
              </a:lnSpc>
            </a:pPr>
            <a:r>
              <a:rPr lang="it-IT" dirty="0"/>
              <a:t>Sapere </a:t>
            </a:r>
            <a:r>
              <a:rPr lang="it-IT" b="1" dirty="0"/>
              <a:t>cosa fare subito</a:t>
            </a:r>
            <a:r>
              <a:rPr lang="it-IT" dirty="0"/>
              <a:t> e </a:t>
            </a:r>
            <a:r>
              <a:rPr lang="it-IT" b="1" dirty="0"/>
              <a:t>cosa monitorare</a:t>
            </a:r>
            <a:endParaRPr lang="it-IT" dirty="0"/>
          </a:p>
          <a:p>
            <a:pPr marL="0" indent="0">
              <a:lnSpc>
                <a:spcPct val="150000"/>
              </a:lnSpc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389A0D-92D2-E12B-8D84-53CC2CB5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62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31AA-C52D-8591-4FF2-96D114ED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DCE87E-DAB6-40F6-CE03-A7F0D8DA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E7CB80-AE9C-B935-D5E4-101EA76F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F129313-2D80-5B07-7A41-C7638B273459}"/>
              </a:ext>
            </a:extLst>
          </p:cNvPr>
          <p:cNvSpPr txBox="1">
            <a:spLocks/>
          </p:cNvSpPr>
          <p:nvPr/>
        </p:nvSpPr>
        <p:spPr>
          <a:xfrm>
            <a:off x="538363" y="1595274"/>
            <a:ext cx="10846586" cy="397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Rianimazione</a:t>
            </a:r>
            <a:r>
              <a:rPr lang="it-IT" sz="2200" b="1" dirty="0">
                <a:sym typeface="Wingdings" panose="05000000000000000000" pitchFamily="2" charset="2"/>
              </a:rPr>
              <a:t> </a:t>
            </a:r>
            <a:r>
              <a:rPr lang="it-IT" sz="2200" b="1" dirty="0"/>
              <a:t>Avviene durante ABCDE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Somministra O₂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Gestisce fluidi/emoderivati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Supporta ventilazione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Controlla parametri vitali</a:t>
            </a:r>
          </a:p>
        </p:txBody>
      </p:sp>
      <p:pic>
        <p:nvPicPr>
          <p:cNvPr id="3" name="Picture 2" descr="European Trauma Course - ETC">
            <a:extLst>
              <a:ext uri="{FF2B5EF4-FFF2-40B4-BE49-F238E27FC236}">
                <a16:creationId xmlns:a16="http://schemas.microsoft.com/office/drawing/2014/main" id="{CF96D4F4-656C-0301-27B6-C8A33052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49"/>
          <a:stretch>
            <a:fillRect/>
          </a:stretch>
        </p:blipFill>
        <p:spPr bwMode="auto">
          <a:xfrm>
            <a:off x="6434753" y="2560468"/>
            <a:ext cx="3904328" cy="22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74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18671-E0A4-2C7F-E294-6BB9472A9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071D67-13B7-AC8B-CDF0-F6B2B4AF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DC5EFE-2DCB-7BC1-7901-6B23D39E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52F4FA4-E983-872F-EEE7-0805CA855479}"/>
              </a:ext>
            </a:extLst>
          </p:cNvPr>
          <p:cNvSpPr txBox="1">
            <a:spLocks/>
          </p:cNvSpPr>
          <p:nvPr/>
        </p:nvSpPr>
        <p:spPr>
          <a:xfrm>
            <a:off x="303195" y="1251144"/>
            <a:ext cx="5320857" cy="46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 err="1"/>
              <a:t>Adjuncts</a:t>
            </a:r>
            <a:r>
              <a:rPr lang="it-IT" sz="2200" b="1" dirty="0"/>
              <a:t> al </a:t>
            </a:r>
            <a:r>
              <a:rPr lang="it-IT" sz="2200" b="1" dirty="0" err="1"/>
              <a:t>Primary</a:t>
            </a:r>
            <a:r>
              <a:rPr lang="it-IT" sz="2200" b="1" dirty="0"/>
              <a:t> Survey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ECG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SpO</a:t>
            </a:r>
            <a:r>
              <a:rPr lang="it-IT" sz="2200" dirty="0"/>
              <a:t>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Capnografia</a:t>
            </a:r>
            <a:endParaRPr lang="it-IT" sz="2200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Emogas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FAST / RX (se richiesto)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👉 Mai ritardare il trattamento salvavita</a:t>
            </a:r>
            <a:endParaRPr lang="it-IT" sz="2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D514A2-00EF-A96A-FC6C-9499F969F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060" y="1251144"/>
            <a:ext cx="4887706" cy="420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59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0931-1923-3296-B4B7-7EB385FDB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B05732-FFC6-28B3-7D5F-D506E9EB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B2ED96-DF34-0275-27A4-EA377925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69B3C128-CBD8-0B88-F58B-9F88F67368C6}"/>
              </a:ext>
            </a:extLst>
          </p:cNvPr>
          <p:cNvSpPr txBox="1">
            <a:spLocks/>
          </p:cNvSpPr>
          <p:nvPr/>
        </p:nvSpPr>
        <p:spPr>
          <a:xfrm>
            <a:off x="195040" y="1251144"/>
            <a:ext cx="10846586" cy="46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 err="1"/>
              <a:t>Secondary</a:t>
            </a:r>
            <a:r>
              <a:rPr lang="it-IT" sz="2200" b="1" dirty="0"/>
              <a:t> Survey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Solo se il paziente è stabile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Valutazione completa testa–piedi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Supporto all’anamnesi </a:t>
            </a:r>
            <a:r>
              <a:rPr lang="it-IT" sz="2200" b="1" dirty="0"/>
              <a:t>AMPLE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Documentazione accurata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D30B950-FEF3-A5B5-43DA-D1AC3CBA7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52" y="1391096"/>
            <a:ext cx="3945667" cy="46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9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E7803-1107-3DAD-828C-A6C8DCCAA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D30EC-AFA9-6CDB-DF21-D0856B08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 Toracico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6A562E-54FA-36D0-7292-01422B92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2E1F23AC-8BB2-3308-0956-E4A234E19D10}"/>
              </a:ext>
            </a:extLst>
          </p:cNvPr>
          <p:cNvSpPr txBox="1">
            <a:spLocks/>
          </p:cNvSpPr>
          <p:nvPr/>
        </p:nvSpPr>
        <p:spPr>
          <a:xfrm>
            <a:off x="195040" y="1251144"/>
            <a:ext cx="10846586" cy="46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Responsabile di: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~25% delle morti traumatiche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Contributo in molti traumi multipli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Molte lesioni sono: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b="1" dirty="0"/>
              <a:t>Immediatamente letali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b="1" dirty="0"/>
              <a:t>Riconoscibili clinicamente</a:t>
            </a:r>
          </a:p>
        </p:txBody>
      </p:sp>
      <p:pic>
        <p:nvPicPr>
          <p:cNvPr id="5122" name="Picture 2" descr="Thoracic trauma is responsible for 25% of all trauma deaths and contributes  to a further 25%. Pulmonary contusions, pneumothorax and haemothorax occur  in 30-50% of patients with severe blunt chest… | Norberto">
            <a:extLst>
              <a:ext uri="{FF2B5EF4-FFF2-40B4-BE49-F238E27FC236}">
                <a16:creationId xmlns:a16="http://schemas.microsoft.com/office/drawing/2014/main" id="{E4872C01-8FD0-E6EA-B84F-951F4047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83" y="988143"/>
            <a:ext cx="7091140" cy="470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58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6D277-FCD0-A8F9-26D8-085D855DA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E9445A-7D1C-BC08-CF5C-69807474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Meccanismi di trauma toracico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EF6EC6-C3CF-DBF2-734A-7B26BAE8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0730F90-9669-B4E2-3806-82CE80257E77}"/>
              </a:ext>
            </a:extLst>
          </p:cNvPr>
          <p:cNvSpPr txBox="1">
            <a:spLocks/>
          </p:cNvSpPr>
          <p:nvPr/>
        </p:nvSpPr>
        <p:spPr>
          <a:xfrm>
            <a:off x="195040" y="1251144"/>
            <a:ext cx="4367128" cy="2544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Trauma chiuso: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Incidenti stradali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Cadute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Schiacciamenti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75D29C-A178-E675-DDDE-4F7B897B99E2}"/>
              </a:ext>
            </a:extLst>
          </p:cNvPr>
          <p:cNvSpPr txBox="1">
            <a:spLocks/>
          </p:cNvSpPr>
          <p:nvPr/>
        </p:nvSpPr>
        <p:spPr>
          <a:xfrm>
            <a:off x="6096000" y="1251144"/>
            <a:ext cx="2582573" cy="1951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Trauma penetrante: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Arma bianca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Arma da fuoco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2AC2FF6-5B03-D0DB-7A08-653CCFECDA65}"/>
              </a:ext>
            </a:extLst>
          </p:cNvPr>
          <p:cNvSpPr txBox="1">
            <a:spLocks/>
          </p:cNvSpPr>
          <p:nvPr/>
        </p:nvSpPr>
        <p:spPr>
          <a:xfrm>
            <a:off x="3912436" y="5946048"/>
            <a:ext cx="4367128" cy="582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it-IT" sz="2200" b="1" dirty="0"/>
              <a:t>Meccanismo = indizio diagnostico</a:t>
            </a:r>
          </a:p>
        </p:txBody>
      </p:sp>
      <p:pic>
        <p:nvPicPr>
          <p:cNvPr id="6146" name="Picture 2" descr="Thoracic Injury (Chapter 4) - Color Atlas of Emergency Trauma">
            <a:extLst>
              <a:ext uri="{FF2B5EF4-FFF2-40B4-BE49-F238E27FC236}">
                <a16:creationId xmlns:a16="http://schemas.microsoft.com/office/drawing/2014/main" id="{CFFF564D-F89D-B073-54AC-6A902594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61" y="1673948"/>
            <a:ext cx="2903961" cy="35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nagement of chest trauma - Ludwig - Journal of Thoracic Disease">
            <a:extLst>
              <a:ext uri="{FF2B5EF4-FFF2-40B4-BE49-F238E27FC236}">
                <a16:creationId xmlns:a16="http://schemas.microsoft.com/office/drawing/2014/main" id="{A3CD31DB-7F5D-2AA2-DC3C-9C0E49B8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55" y="2523198"/>
            <a:ext cx="28575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37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45D79-7EA2-DEAB-E18F-B61AFABF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24FCD-30E8-F5AA-E867-1D09B2ED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 toracico nel </a:t>
            </a:r>
            <a:r>
              <a:rPr lang="it-IT" b="1" dirty="0" err="1">
                <a:latin typeface="+mn-lt"/>
              </a:rPr>
              <a:t>Primary</a:t>
            </a:r>
            <a:r>
              <a:rPr lang="it-IT" b="1" dirty="0">
                <a:latin typeface="+mn-lt"/>
              </a:rPr>
              <a:t> Survey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4B167C-84D6-5C63-828F-395061457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32EA4CD-0E45-F5D1-4910-16E7178FDC34}"/>
              </a:ext>
            </a:extLst>
          </p:cNvPr>
          <p:cNvSpPr txBox="1">
            <a:spLocks/>
          </p:cNvSpPr>
          <p:nvPr/>
        </p:nvSpPr>
        <p:spPr>
          <a:xfrm>
            <a:off x="195039" y="1251144"/>
            <a:ext cx="7769089" cy="42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Lesioni da riconoscere subito: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Pneumotorace iperteso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Pneumotorace aperto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Emotorace massivo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Tamponamento cardiaco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 err="1"/>
              <a:t>Volet</a:t>
            </a:r>
            <a:r>
              <a:rPr lang="it-IT" sz="2200" dirty="0"/>
              <a:t> costale (</a:t>
            </a:r>
            <a:r>
              <a:rPr lang="it-IT" sz="2200" dirty="0" err="1"/>
              <a:t>flail</a:t>
            </a:r>
            <a:r>
              <a:rPr lang="it-IT" sz="2200" dirty="0"/>
              <a:t> </a:t>
            </a:r>
            <a:r>
              <a:rPr lang="it-IT" sz="2200" dirty="0" err="1"/>
              <a:t>chest</a:t>
            </a:r>
            <a:r>
              <a:rPr lang="it-IT" sz="2200" dirty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it-IT" sz="2200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👉 Tutte potenzialmente fatali se non trattate immediatamente</a:t>
            </a:r>
          </a:p>
        </p:txBody>
      </p:sp>
      <p:pic>
        <p:nvPicPr>
          <p:cNvPr id="7170" name="Picture 2" descr="👩‍🏫 6 Ways To Pay Attention During Lectures – Delivers Results">
            <a:extLst>
              <a:ext uri="{FF2B5EF4-FFF2-40B4-BE49-F238E27FC236}">
                <a16:creationId xmlns:a16="http://schemas.microsoft.com/office/drawing/2014/main" id="{A16D090D-9143-383C-6C2C-155191C6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84" y="1251144"/>
            <a:ext cx="3359560" cy="33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lustração Do ícone De Sinal De Octogão De Morte Vetorial Ilustração do  Vetor - Ilustração de cuidadoso, risco: 235801452">
            <a:extLst>
              <a:ext uri="{FF2B5EF4-FFF2-40B4-BE49-F238E27FC236}">
                <a16:creationId xmlns:a16="http://schemas.microsoft.com/office/drawing/2014/main" id="{27D9CE1A-C3B9-1A04-E6DB-9B335418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742" y="3073897"/>
            <a:ext cx="3359560" cy="33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97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9A06-AB9A-F01B-F5E1-5753962CE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C2BED2-634D-E827-4096-920FDC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Pneumotorace iperteso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42C69F-6E38-6384-181B-C7985F74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9042504-758C-AB08-4B25-02CAD6B62ECC}"/>
              </a:ext>
            </a:extLst>
          </p:cNvPr>
          <p:cNvSpPr txBox="1">
            <a:spLocks/>
          </p:cNvSpPr>
          <p:nvPr/>
        </p:nvSpPr>
        <p:spPr>
          <a:xfrm>
            <a:off x="391684" y="1001372"/>
            <a:ext cx="5704316" cy="5619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Cos’è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Aria </a:t>
            </a:r>
            <a:r>
              <a:rPr lang="it-IT" sz="2200" dirty="0" err="1"/>
              <a:t>intrapleurica</a:t>
            </a:r>
            <a:r>
              <a:rPr lang="it-IT" sz="2200" dirty="0"/>
              <a:t> che aumenta la pressione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Compressione polmone + mediastino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Segni chiave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Dispnea severa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Ipotensione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Giugulari turgide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Murmure assente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Trachea deviata (segno tardivo)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4105B3-3F5E-5ABB-CC7D-77E2FAEC79BE}"/>
              </a:ext>
            </a:extLst>
          </p:cNvPr>
          <p:cNvSpPr txBox="1"/>
          <p:nvPr/>
        </p:nvSpPr>
        <p:spPr>
          <a:xfrm>
            <a:off x="6292644" y="880282"/>
            <a:ext cx="4717027" cy="207120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Riconoscere clinicamente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Preparare decompressione immediata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Monitorare parametri vitali</a:t>
            </a:r>
          </a:p>
          <a:p>
            <a:pPr>
              <a:lnSpc>
                <a:spcPct val="150000"/>
              </a:lnSpc>
            </a:pPr>
            <a:r>
              <a:rPr lang="it-IT" sz="2200" b="1" dirty="0"/>
              <a:t>Non aspettare RX!!!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391B452-BDBC-F5B9-8189-2767F951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168" y="3262996"/>
            <a:ext cx="6601986" cy="33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21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C66AB-FC4D-612F-7F1A-E831A8C3D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D71E7-786A-C8B3-96F0-8770AD6B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Pneumotorace aperto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063AC3-F3AD-361D-3EA4-622321B67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2CD8B15-47C7-3F22-1FD0-907B392903A9}"/>
              </a:ext>
            </a:extLst>
          </p:cNvPr>
          <p:cNvSpPr txBox="1">
            <a:spLocks/>
          </p:cNvSpPr>
          <p:nvPr/>
        </p:nvSpPr>
        <p:spPr>
          <a:xfrm>
            <a:off x="391684" y="1001372"/>
            <a:ext cx="5704316" cy="3796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Cos’è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Ferita toracica “succhiante”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Segni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Rumore di aspirazione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Dispnea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Desaturazione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ED21E9-3072-1A6F-432B-C8748EFD62A7}"/>
              </a:ext>
            </a:extLst>
          </p:cNvPr>
          <p:cNvSpPr txBox="1"/>
          <p:nvPr/>
        </p:nvSpPr>
        <p:spPr>
          <a:xfrm>
            <a:off x="391684" y="4942048"/>
            <a:ext cx="3836187" cy="156337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Medicazione occlusiva su 3 lati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O₂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Preparare drenaggio toracico</a:t>
            </a:r>
            <a:endParaRPr lang="it-IT" sz="22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91AB8F3-4D7F-ED75-9211-31159103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846" y="1109017"/>
            <a:ext cx="7155720" cy="373261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2DA8034-B895-9BF9-D158-76E985E96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658" y="3299759"/>
            <a:ext cx="3740342" cy="34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65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88128-7998-C7CA-4CEC-24267CBE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DD731-4EFD-D16E-D94B-3D2D4169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Emotorace massivo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DA9BB6-53A2-ABDB-5C93-A607B2AA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53C156A-EED5-F195-A946-D543E2DC6089}"/>
              </a:ext>
            </a:extLst>
          </p:cNvPr>
          <p:cNvSpPr txBox="1">
            <a:spLocks/>
          </p:cNvSpPr>
          <p:nvPr/>
        </p:nvSpPr>
        <p:spPr>
          <a:xfrm>
            <a:off x="391684" y="1230731"/>
            <a:ext cx="5704316" cy="4396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Definizione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1500 ml di sangue nel cavo pleurico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O &gt;200 ml/h dal drenaggio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Segni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Shock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Riduzione murmure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Ottusità alla percussione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17163E-47B4-17C6-6C7F-53B1DB6E4080}"/>
              </a:ext>
            </a:extLst>
          </p:cNvPr>
          <p:cNvSpPr txBox="1"/>
          <p:nvPr/>
        </p:nvSpPr>
        <p:spPr>
          <a:xfrm>
            <a:off x="6222214" y="4503103"/>
            <a:ext cx="4170484" cy="207120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Accessi venosi rapidi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Preparare sangue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Drenaggio toracico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Monitorare output del drenaggio</a:t>
            </a:r>
            <a:endParaRPr lang="it-IT" sz="22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C31200-D13B-70E0-D7CE-2A8914D9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180" y="768675"/>
            <a:ext cx="7264773" cy="33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37FC-7599-0755-49C5-78F412B10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CF25CD-2E42-DE19-7F04-D15EDA4F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Tamponamento cardiaco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0354A3-3491-9560-D984-44F77847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F72FEAC-B612-97E0-D5FB-F58363CCB1B9}"/>
              </a:ext>
            </a:extLst>
          </p:cNvPr>
          <p:cNvSpPr txBox="1">
            <a:spLocks/>
          </p:cNvSpPr>
          <p:nvPr/>
        </p:nvSpPr>
        <p:spPr>
          <a:xfrm>
            <a:off x="391684" y="1230731"/>
            <a:ext cx="5704316" cy="4396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Meccanismo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Accumulo di liquido nel sacco pericardico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Triade di Beck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it-IT" sz="2200" dirty="0"/>
              <a:t>Ipotensione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it-IT" sz="2200" dirty="0"/>
              <a:t>Turgore giugulare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it-IT" sz="2200" dirty="0"/>
              <a:t>Toni cardiaci ovattati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60BD2C-F90B-98B9-F460-1645E523F0B9}"/>
              </a:ext>
            </a:extLst>
          </p:cNvPr>
          <p:cNvSpPr txBox="1"/>
          <p:nvPr/>
        </p:nvSpPr>
        <p:spPr>
          <a:xfrm>
            <a:off x="327739" y="5170991"/>
            <a:ext cx="5704315" cy="156337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Monitor ECG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Supporto emodinamico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Preparare pericardiocentesi / sala operatoria</a:t>
            </a:r>
            <a:endParaRPr lang="it-IT" sz="22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CABB8CB-502B-6C3A-069D-7CFC22AF9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204" y="2337830"/>
            <a:ext cx="7182219" cy="3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83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A5DBD-A043-11C4-BACF-5E6D36408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727C42-47BF-AFBD-A568-CF1AE1010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Caso Clinico</a:t>
            </a:r>
            <a:endParaRPr lang="it-IT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12A572-212B-506B-5C03-BB88468CB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32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/>
              <a:t>Ore 02:20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Uomo, 32 anni, incidente stradale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Non collabora, sanguina dal volto, respira male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4124AC-BEE3-7C6F-C06D-BEDDE83C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6C5EA97-00B8-1885-361F-50A9910A61A1}"/>
              </a:ext>
            </a:extLst>
          </p:cNvPr>
          <p:cNvSpPr txBox="1">
            <a:spLocks/>
          </p:cNvSpPr>
          <p:nvPr/>
        </p:nvSpPr>
        <p:spPr>
          <a:xfrm>
            <a:off x="764458" y="4869578"/>
            <a:ext cx="4456471" cy="759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it-IT" sz="3600" b="1" dirty="0"/>
              <a:t>Cosa fareste?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5BB644-282A-87FC-9208-3D75787B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82" y="2910347"/>
            <a:ext cx="4005007" cy="300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01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992D-765D-A6BF-7F8F-3FDADDE8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63BC86-D116-18DA-E216-55A4AA54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Volet</a:t>
            </a:r>
            <a:r>
              <a:rPr lang="it-IT" b="1" dirty="0">
                <a:latin typeface="+mn-lt"/>
              </a:rPr>
              <a:t> costale (</a:t>
            </a:r>
            <a:r>
              <a:rPr lang="it-IT" b="1" dirty="0" err="1">
                <a:latin typeface="+mn-lt"/>
              </a:rPr>
              <a:t>Flail</a:t>
            </a:r>
            <a:r>
              <a:rPr lang="it-IT" b="1" dirty="0">
                <a:latin typeface="+mn-lt"/>
              </a:rPr>
              <a:t> </a:t>
            </a:r>
            <a:r>
              <a:rPr lang="it-IT" b="1" dirty="0" err="1">
                <a:latin typeface="+mn-lt"/>
              </a:rPr>
              <a:t>Chest</a:t>
            </a:r>
            <a:r>
              <a:rPr lang="it-IT" b="1" dirty="0">
                <a:latin typeface="+mn-lt"/>
              </a:rPr>
              <a:t>)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25F5C8-619D-7799-4C5E-500C39F2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8C23486-80C0-D534-637A-70DFE1C61AF1}"/>
              </a:ext>
            </a:extLst>
          </p:cNvPr>
          <p:cNvSpPr txBox="1">
            <a:spLocks/>
          </p:cNvSpPr>
          <p:nvPr/>
        </p:nvSpPr>
        <p:spPr>
          <a:xfrm>
            <a:off x="391684" y="1230731"/>
            <a:ext cx="5704316" cy="4396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Cos’è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Frattura di ≥3 coste contigue in ≥2 punti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Segni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Movimento paradosso del torace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Dolore intenso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Insufficienza respiratoria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944F2B-549B-7D7C-3342-70F57FAFAD9F}"/>
              </a:ext>
            </a:extLst>
          </p:cNvPr>
          <p:cNvSpPr txBox="1"/>
          <p:nvPr/>
        </p:nvSpPr>
        <p:spPr>
          <a:xfrm>
            <a:off x="1143817" y="5150178"/>
            <a:ext cx="2661267" cy="156337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Analgesia adeguata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Supporto ventilatorio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Monitor </a:t>
            </a:r>
            <a:r>
              <a:rPr lang="it-IT" sz="2200" dirty="0" err="1"/>
              <a:t>SpO</a:t>
            </a:r>
            <a:r>
              <a:rPr lang="it-IT" sz="2200" dirty="0"/>
              <a:t>₂ e FR</a:t>
            </a:r>
            <a:endParaRPr lang="it-IT" sz="22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14EDE86-2DBC-0EAC-3CEF-97B5A42EE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205" y="1230731"/>
            <a:ext cx="6954795" cy="47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14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9BD3E-176E-767E-BD14-9169FE132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15A9F08A-0BA2-5B5C-EE66-31BAE4B5835D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142FF1-E578-F590-D82B-3CACAE82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94F76D8-CA65-0841-C51A-8A2512CA7304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Altre lesioni toraciche frequenti</a:t>
            </a:r>
            <a:endParaRPr lang="it-IT" dirty="0">
              <a:latin typeface="+mn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47547B3-1C40-B1EF-B178-8F4D736ADBBE}"/>
              </a:ext>
            </a:extLst>
          </p:cNvPr>
          <p:cNvSpPr txBox="1"/>
          <p:nvPr/>
        </p:nvSpPr>
        <p:spPr>
          <a:xfrm>
            <a:off x="265897" y="984958"/>
            <a:ext cx="10373886" cy="410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b="1" dirty="0"/>
              <a:t>Contusione polmonare</a:t>
            </a:r>
            <a:r>
              <a:rPr lang="it-IT" sz="2200" dirty="0">
                <a:sym typeface="Wingdings" panose="05000000000000000000" pitchFamily="2" charset="2"/>
              </a:rPr>
              <a:t> edema ed emorragia alveolare senza rottura della pleura</a:t>
            </a:r>
            <a:endParaRPr lang="it-IT" sz="2200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b="1" dirty="0"/>
              <a:t>Pneumotorace semplice</a:t>
            </a:r>
            <a:r>
              <a:rPr lang="it-IT" sz="2200" dirty="0">
                <a:sym typeface="Wingdings" panose="05000000000000000000" pitchFamily="2" charset="2"/>
              </a:rPr>
              <a:t> Presenza di aria nello spazio pleurico senza segni di compromissione emodinamica può evolvere in pnx iperteso</a:t>
            </a:r>
            <a:endParaRPr lang="it-IT" sz="2200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b="1" dirty="0"/>
              <a:t>Fratture costali </a:t>
            </a:r>
            <a:r>
              <a:rPr lang="it-IT" sz="2200" dirty="0">
                <a:sym typeface="Wingdings" panose="05000000000000000000" pitchFamily="2" charset="2"/>
              </a:rPr>
              <a:t> Interruzione della continuità di una o più coste</a:t>
            </a:r>
            <a:endParaRPr lang="it-IT" sz="2200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b="1" dirty="0"/>
              <a:t>Lesioni esofagee / tracheali (rare ma gravi)</a:t>
            </a:r>
            <a:r>
              <a:rPr lang="it-IT" sz="2200" dirty="0">
                <a:sym typeface="Wingdings" panose="05000000000000000000" pitchFamily="2" charset="2"/>
              </a:rPr>
              <a:t> Rottura o lacerazione di trachea, bronchi principali o esofago, generalmente da trauma ad alta energia o penetrante</a:t>
            </a:r>
            <a:endParaRPr lang="it-IT" sz="2200" dirty="0"/>
          </a:p>
          <a:p>
            <a:pPr>
              <a:lnSpc>
                <a:spcPct val="150000"/>
              </a:lnSpc>
            </a:pPr>
            <a:endParaRPr lang="it-IT" sz="2200" dirty="0"/>
          </a:p>
          <a:p>
            <a:pPr>
              <a:lnSpc>
                <a:spcPct val="150000"/>
              </a:lnSpc>
            </a:pPr>
            <a:r>
              <a:rPr lang="it-IT" sz="2200" dirty="0"/>
              <a:t>👉 Spesso peggiorano nelle ore successive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19F6C33-E38B-96C9-1DE7-CEE73CACF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54319"/>
            <a:ext cx="5909771" cy="27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2327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091CE-DAAB-B048-9E29-4449F8DE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EF1B3B00-E0C8-82D5-844B-903C640A3D53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8" name="Immagine 7" descr="Immagine che contiene Fossile, scheletro&#10;&#10;Il contenuto generato dall'IA potrebbe non essere corretto.">
            <a:extLst>
              <a:ext uri="{FF2B5EF4-FFF2-40B4-BE49-F238E27FC236}">
                <a16:creationId xmlns:a16="http://schemas.microsoft.com/office/drawing/2014/main" id="{159BC1F9-970F-CBCC-7C5B-4052BE700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93"/>
          <a:stretch>
            <a:fillRect/>
          </a:stretch>
        </p:blipFill>
        <p:spPr>
          <a:xfrm>
            <a:off x="271702" y="1144758"/>
            <a:ext cx="6007168" cy="44444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54725BB-D7C6-79DA-5CD2-D8A387842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10" name="Immagine 9" descr="Immagine che contiene mammifero, Fossile, scheletro, teschio&#10;&#10;Il contenuto generato dall'IA potrebbe non essere corretto.">
            <a:extLst>
              <a:ext uri="{FF2B5EF4-FFF2-40B4-BE49-F238E27FC236}">
                <a16:creationId xmlns:a16="http://schemas.microsoft.com/office/drawing/2014/main" id="{F39B63CB-2662-B3B9-9F29-63D268D4E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1"/>
          <a:stretch>
            <a:fillRect/>
          </a:stretch>
        </p:blipFill>
        <p:spPr>
          <a:xfrm>
            <a:off x="6626948" y="1124744"/>
            <a:ext cx="5260731" cy="446449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40E6155-BF46-5B04-D2F2-0DD2CC47BD5A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Fratture Costali</a:t>
            </a:r>
            <a:endParaRPr lang="it-IT" dirty="0"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B7A3DB-A21F-2BFC-5F69-7E54842ADE36}"/>
              </a:ext>
            </a:extLst>
          </p:cNvPr>
          <p:cNvSpPr txBox="1"/>
          <p:nvPr/>
        </p:nvSpPr>
        <p:spPr>
          <a:xfrm>
            <a:off x="214996" y="5713242"/>
            <a:ext cx="118442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hangingPunct="1">
              <a:buFontTx/>
              <a:buChar char="-"/>
            </a:pPr>
            <a:r>
              <a:rPr lang="it-IT" sz="2200" b="0" dirty="0">
                <a:sym typeface="Wingdings" panose="05000000000000000000" pitchFamily="2" charset="2"/>
              </a:rPr>
              <a:t>Trauma toracico dx con fratture costali multiple scomposte in 2 punti da 1 a 7 (archi posteriori e laterali)</a:t>
            </a:r>
          </a:p>
          <a:p>
            <a:pPr marL="342900" indent="-342900" hangingPunct="1">
              <a:buFontTx/>
              <a:buChar char="-"/>
            </a:pPr>
            <a:r>
              <a:rPr lang="it-IT" sz="2200" b="0" dirty="0">
                <a:sym typeface="Wingdings" panose="05000000000000000000" pitchFamily="2" charset="2"/>
              </a:rPr>
              <a:t>PNX dx drenato e contusioni polmonari</a:t>
            </a:r>
          </a:p>
        </p:txBody>
      </p:sp>
    </p:spTree>
    <p:extLst>
      <p:ext uri="{BB962C8B-B14F-4D97-AF65-F5344CB8AC3E}">
        <p14:creationId xmlns:p14="http://schemas.microsoft.com/office/powerpoint/2010/main" val="309259211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8B2C-3000-E8CD-E37D-A54A91AB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280993A1-EE00-7172-3D3A-04EFA79F30B8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7" name="Immagine 6" descr="Immagine che contiene medico, persona, Carne, Attrezzature mediche&#10;&#10;Il contenuto generato dall'IA potrebbe non essere corretto.">
            <a:extLst>
              <a:ext uri="{FF2B5EF4-FFF2-40B4-BE49-F238E27FC236}">
                <a16:creationId xmlns:a16="http://schemas.microsoft.com/office/drawing/2014/main" id="{500D655C-E3B8-F46D-3928-2201B773A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2" y="1444944"/>
            <a:ext cx="3660443" cy="4864376"/>
          </a:xfrm>
          <a:prstGeom prst="rect">
            <a:avLst/>
          </a:prstGeom>
        </p:spPr>
      </p:pic>
      <p:pic>
        <p:nvPicPr>
          <p:cNvPr id="10" name="Immagine 9" descr="Immagine che contiene lastra dei raggi X, Imaging medicale, radiologia, radiografia&#10;&#10;Il contenuto generato dall'IA potrebbe non essere corretto.">
            <a:extLst>
              <a:ext uri="{FF2B5EF4-FFF2-40B4-BE49-F238E27FC236}">
                <a16:creationId xmlns:a16="http://schemas.microsoft.com/office/drawing/2014/main" id="{C64C841B-6B6A-AB41-4B8E-F500966B3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18438"/>
            <a:ext cx="3775674" cy="31859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22FA9D-35BD-EF8F-59E7-C30B03352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7C46CAB-36B1-E56C-746D-4CCB7942EB05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Fratture Costali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62719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F174-15F2-2EF7-BC4B-B659260D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29A229C4-C448-8635-4ED5-A0DC2A6B297C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2C9E03-2301-1DCF-B603-2589F2DBE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91A0554-E3CF-5B90-DFDC-92BED7BC1BE7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C: </a:t>
            </a:r>
            <a:r>
              <a:rPr lang="it-IT" b="1" dirty="0" err="1">
                <a:latin typeface="+mn-lt"/>
              </a:rPr>
              <a:t>Circulation</a:t>
            </a:r>
            <a:r>
              <a:rPr lang="it-IT" b="1" dirty="0">
                <a:latin typeface="+mn-lt"/>
              </a:rPr>
              <a:t> nel trauma toracico</a:t>
            </a:r>
            <a:endParaRPr lang="it-IT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A27EC3-5B53-AB3E-4992-F691A6414A3E}"/>
              </a:ext>
            </a:extLst>
          </p:cNvPr>
          <p:cNvSpPr txBox="1"/>
          <p:nvPr/>
        </p:nvSpPr>
        <p:spPr>
          <a:xfrm>
            <a:off x="336755" y="1221805"/>
            <a:ext cx="6120580" cy="5118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Cause di shock: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Emotorace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Tamponamento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Lesioni vascolari maggiori</a:t>
            </a:r>
          </a:p>
          <a:p>
            <a:pPr>
              <a:lnSpc>
                <a:spcPct val="150000"/>
              </a:lnSpc>
            </a:pPr>
            <a:endParaRPr lang="it-IT" sz="2200" b="1" dirty="0"/>
          </a:p>
          <a:p>
            <a:pPr>
              <a:lnSpc>
                <a:spcPct val="150000"/>
              </a:lnSpc>
            </a:pPr>
            <a:r>
              <a:rPr lang="it-IT" sz="2200" b="1" dirty="0"/>
              <a:t>IMPORTANTE!!!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Controllo PA, FC, SpO2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Accessi venosi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Emoderivati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Monitoraggio continuo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B86DFC5-4CA0-B3EF-1251-9265C893B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840" y="1238137"/>
            <a:ext cx="4902452" cy="21908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060B5E-7FA1-EDC8-AD69-B7CA707D5148}"/>
              </a:ext>
            </a:extLst>
          </p:cNvPr>
          <p:cNvSpPr txBox="1"/>
          <p:nvPr/>
        </p:nvSpPr>
        <p:spPr>
          <a:xfrm>
            <a:off x="4355689" y="3780903"/>
            <a:ext cx="692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Extended- </a:t>
            </a:r>
            <a:r>
              <a:rPr lang="en-US" b="1" dirty="0"/>
              <a:t>Focused Assessment with Sonography for Trauma (e-FAST)</a:t>
            </a:r>
            <a:endParaRPr lang="it-IT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1AEA8D6-8272-482F-FF4F-49A6BE152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710" y="4369693"/>
            <a:ext cx="3801281" cy="2329148"/>
          </a:xfrm>
          <a:prstGeom prst="rect">
            <a:avLst/>
          </a:prstGeom>
        </p:spPr>
      </p:pic>
      <p:pic>
        <p:nvPicPr>
          <p:cNvPr id="8195" name="Picture 3" descr="Elettrocardiogramma - MEDICOM Centro Medico a Roma">
            <a:extLst>
              <a:ext uri="{FF2B5EF4-FFF2-40B4-BE49-F238E27FC236}">
                <a16:creationId xmlns:a16="http://schemas.microsoft.com/office/drawing/2014/main" id="{F5B6A91D-E1D0-DA45-1C65-C4435287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555" y="4502138"/>
            <a:ext cx="3873703" cy="21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3235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5FA2D-FA1B-8A7E-415A-AB2DDC895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846DA71E-7B82-9066-0DCE-8D13DCF21A41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8D8D61-7746-24E3-D435-3B757E6C9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70137E4-600F-420D-7706-C78AFDFAA227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Concetti chiave</a:t>
            </a:r>
            <a:endParaRPr lang="it-IT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95B6C7-4E20-B7E6-7E2C-A9D604F65C01}"/>
              </a:ext>
            </a:extLst>
          </p:cNvPr>
          <p:cNvSpPr txBox="1"/>
          <p:nvPr/>
        </p:nvSpPr>
        <p:spPr>
          <a:xfrm>
            <a:off x="1188501" y="1124744"/>
            <a:ext cx="4264339" cy="461036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Preparare: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Drenaggi toracici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Sistemi di aspirazione</a:t>
            </a:r>
          </a:p>
          <a:p>
            <a:pPr>
              <a:lnSpc>
                <a:spcPct val="150000"/>
              </a:lnSpc>
            </a:pPr>
            <a:r>
              <a:rPr lang="it-IT" sz="2200" b="1" dirty="0"/>
              <a:t>Gestire: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Drenaggi (quantità, colore)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Analgesia</a:t>
            </a:r>
          </a:p>
          <a:p>
            <a:pPr>
              <a:lnSpc>
                <a:spcPct val="150000"/>
              </a:lnSpc>
            </a:pPr>
            <a:r>
              <a:rPr lang="it-IT" sz="2200" b="1" dirty="0"/>
              <a:t>Prevenire: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Ipotermia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Ipossia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47CAB3-072E-58EC-390B-3F69E39F6A82}"/>
              </a:ext>
            </a:extLst>
          </p:cNvPr>
          <p:cNvSpPr txBox="1"/>
          <p:nvPr/>
        </p:nvSpPr>
        <p:spPr>
          <a:xfrm>
            <a:off x="6739162" y="1377733"/>
            <a:ext cx="3712483" cy="4102533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Rivalutazione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Ripetere: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FR, </a:t>
            </a:r>
            <a:r>
              <a:rPr lang="it-IT" sz="2200" dirty="0" err="1"/>
              <a:t>SpO₂PA</a:t>
            </a:r>
            <a:r>
              <a:rPr lang="it-IT" sz="2200" dirty="0"/>
              <a:t>, FC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Esame toracico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Attenzione a: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Peggioramento respiratorio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Aumento output drenaggi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Instabilità emodinamica</a:t>
            </a:r>
          </a:p>
        </p:txBody>
      </p:sp>
      <p:pic>
        <p:nvPicPr>
          <p:cNvPr id="7" name="Picture 2" descr="👩‍🏫 6 Ways To Pay Attention During Lectures – Delivers Results">
            <a:extLst>
              <a:ext uri="{FF2B5EF4-FFF2-40B4-BE49-F238E27FC236}">
                <a16:creationId xmlns:a16="http://schemas.microsoft.com/office/drawing/2014/main" id="{6AC01485-BA97-7EE8-7FD0-5D94325F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082" y="236497"/>
            <a:ext cx="2494946" cy="24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631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814F-4BC8-80D2-F027-62E559FA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F6804635-3DF4-0478-BBD8-FE6000849907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F15F41-3344-C0A3-4A46-EF39BEEC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D3340BB-38C5-2093-D371-7A76C646F319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addominale</a:t>
            </a:r>
            <a:endParaRPr lang="it-IT" dirty="0"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C1E68C-743F-BF03-5213-388A1462C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196" y="2786443"/>
            <a:ext cx="8719608" cy="35148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EEDD1E-5BC0-C130-E93F-9C0F9F1FE676}"/>
              </a:ext>
            </a:extLst>
          </p:cNvPr>
          <p:cNvSpPr txBox="1"/>
          <p:nvPr/>
        </p:nvSpPr>
        <p:spPr>
          <a:xfrm>
            <a:off x="385916" y="1052053"/>
            <a:ext cx="9731477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Può essere immediatamente fatale o rimanere clinicamente silente nelle prime ore Non sempre i segni sono visibili esternamente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La decisione clinica si basa spesso su monitoraggio dinamico e sospetto continuo</a:t>
            </a:r>
          </a:p>
        </p:txBody>
      </p:sp>
    </p:spTree>
    <p:extLst>
      <p:ext uri="{BB962C8B-B14F-4D97-AF65-F5344CB8AC3E}">
        <p14:creationId xmlns:p14="http://schemas.microsoft.com/office/powerpoint/2010/main" val="263658149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B920-6AFE-48A3-9267-877F198A7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3A962BB0-4C90-565C-64A0-425206D57169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A84655-DF43-B1FA-566D-BD336B15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322B214-67E0-6E22-A35D-616F50C9929A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addominale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82C453E-26E7-69D7-78B4-247CFDB39A2A}"/>
              </a:ext>
            </a:extLst>
          </p:cNvPr>
          <p:cNvSpPr txBox="1"/>
          <p:nvPr/>
        </p:nvSpPr>
        <p:spPr>
          <a:xfrm>
            <a:off x="385916" y="1052053"/>
            <a:ext cx="9731477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Due grandi categorie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b="1" dirty="0"/>
              <a:t>Trauma chiuso</a:t>
            </a:r>
            <a:r>
              <a:rPr lang="it-IT" sz="2200" dirty="0"/>
              <a:t>, spesso ad alta energia (incidenti stradali, cadute)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b="1" dirty="0"/>
              <a:t>Trauma penetrante</a:t>
            </a:r>
            <a:r>
              <a:rPr lang="it-IT" sz="2200" dirty="0"/>
              <a:t>, con rischio immediato di sanguinamento o contaminazione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Entrambi richiedono osservazione continua</a:t>
            </a:r>
          </a:p>
        </p:txBody>
      </p:sp>
      <p:pic>
        <p:nvPicPr>
          <p:cNvPr id="9218" name="Picture 2" descr="Video: Abdominal trauma: Clinical | Osmosis">
            <a:extLst>
              <a:ext uri="{FF2B5EF4-FFF2-40B4-BE49-F238E27FC236}">
                <a16:creationId xmlns:a16="http://schemas.microsoft.com/office/drawing/2014/main" id="{91FBC743-6D08-821E-4071-610EF4DE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60" y="3207126"/>
            <a:ext cx="6261480" cy="350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62721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EED00-1479-797F-7D09-F4B9D1ECB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D029B6A8-38EB-3284-9E64-58E95C24BE1F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4D8DD5-DD05-CCB0-8B0B-EAC1FC27D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51BA37D-8BFD-F02A-DE69-B0078E7F75E5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addominale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1B5239-45B7-CDE2-A91E-8FC12D4A4B3F}"/>
              </a:ext>
            </a:extLst>
          </p:cNvPr>
          <p:cNvSpPr txBox="1"/>
          <p:nvPr/>
        </p:nvSpPr>
        <p:spPr>
          <a:xfrm>
            <a:off x="405581" y="1610779"/>
            <a:ext cx="9731477" cy="4608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Il trauma addominale può determinare: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Emorragia massiva interna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Danno d’organo solido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Perforazioni → peritonite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Shock ipovolemico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it-IT" sz="2200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it-IT" sz="2200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it-IT" sz="2200" dirty="0"/>
          </a:p>
          <a:p>
            <a:pPr>
              <a:lnSpc>
                <a:spcPct val="150000"/>
              </a:lnSpc>
            </a:pPr>
            <a:r>
              <a:rPr lang="it-IT" sz="2200" b="1" dirty="0"/>
              <a:t>PRIORITA’</a:t>
            </a:r>
            <a:r>
              <a:rPr lang="it-IT" sz="2200" b="1" dirty="0">
                <a:sym typeface="Wingdings" panose="05000000000000000000" pitchFamily="2" charset="2"/>
              </a:rPr>
              <a:t></a:t>
            </a:r>
            <a:r>
              <a:rPr lang="it-IT" sz="2200" b="1" dirty="0"/>
              <a:t> identificare segni di ipoperfusione prima che siano evidenti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1A41E0-88CF-EDE7-B2AD-A018B83A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297" y="1109639"/>
            <a:ext cx="5030845" cy="41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2926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CDF78-B934-4197-B34B-A6FF04142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3198E5DD-9CD5-C68A-CE4E-949597AC2C2B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35DB33-9A81-4E84-B267-65BCC216E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EA7CA88-7CED-B798-3539-B922C1C14C97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addominale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DC6BEF-1AF5-EC38-A8F3-55D05DBE9BC0}"/>
              </a:ext>
            </a:extLst>
          </p:cNvPr>
          <p:cNvSpPr txBox="1"/>
          <p:nvPr/>
        </p:nvSpPr>
        <p:spPr>
          <a:xfrm>
            <a:off x="191344" y="1885564"/>
            <a:ext cx="5788741" cy="308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b="1" dirty="0"/>
              <a:t>Organi solidi </a:t>
            </a:r>
            <a:r>
              <a:rPr lang="it-IT" sz="2200" dirty="0"/>
              <a:t>(fegato, milza, reni) tendono a sanguinare</a:t>
            </a:r>
            <a:r>
              <a:rPr lang="it-IT" sz="2200" dirty="0">
                <a:sym typeface="Wingdings" panose="05000000000000000000" pitchFamily="2" charset="2"/>
              </a:rPr>
              <a:t> emoperitoneo</a:t>
            </a:r>
            <a:endParaRPr lang="it-IT" sz="2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b="1" dirty="0"/>
              <a:t>Organi cavi </a:t>
            </a:r>
            <a:r>
              <a:rPr lang="it-IT" sz="2200" dirty="0"/>
              <a:t>(stomaco, intestino, vescica) contaminano il peritoneo</a:t>
            </a:r>
            <a:r>
              <a:rPr lang="it-IT" sz="2200" dirty="0">
                <a:sym typeface="Wingdings" panose="05000000000000000000" pitchFamily="2" charset="2"/>
              </a:rPr>
              <a:t> peritonite</a:t>
            </a:r>
            <a:endParaRPr lang="it-IT" sz="2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b="1" dirty="0" err="1"/>
              <a:t>Retroperitoneo</a:t>
            </a:r>
            <a:r>
              <a:rPr lang="it-IT" sz="2200" dirty="0"/>
              <a:t> è sede nascosta, difficile da valutare clinicamente</a:t>
            </a:r>
            <a:endParaRPr lang="it-IT" sz="22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C11515-84C9-9899-AE56-7A73BFD89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305" y="922714"/>
            <a:ext cx="4210554" cy="56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054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DCD39-8FE6-BFD4-51E5-981E1DA6E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A0E612-373A-DF63-BB13-A3213F4F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4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6C8177-6C8A-3EAB-3BB6-5CA49AAA7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40" y="1283488"/>
            <a:ext cx="10515600" cy="72856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/>
              <a:t>L’ordine giusto è </a:t>
            </a:r>
            <a:r>
              <a:rPr lang="it-IT" b="1" dirty="0"/>
              <a:t>FONDAMENTALE</a:t>
            </a:r>
            <a:r>
              <a:rPr lang="it-IT" dirty="0"/>
              <a:t>!!!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b="1" dirty="0">
                <a:sym typeface="Wingdings" panose="05000000000000000000" pitchFamily="2" charset="2"/>
              </a:rPr>
              <a:t>METODO</a:t>
            </a:r>
            <a:endParaRPr lang="it-IT" b="1" dirty="0"/>
          </a:p>
          <a:p>
            <a:pPr marL="0" indent="0">
              <a:lnSpc>
                <a:spcPct val="150000"/>
              </a:lnSpc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DA7A30-D3AB-0095-AED7-576061CE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A70FDA-69F6-91C2-AAC9-68BF8F67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697" y="2131603"/>
            <a:ext cx="4652263" cy="1254266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F7E4F32-1ECA-FBD1-5590-895BF5975B3A}"/>
              </a:ext>
            </a:extLst>
          </p:cNvPr>
          <p:cNvSpPr txBox="1">
            <a:spLocks/>
          </p:cNvSpPr>
          <p:nvPr/>
        </p:nvSpPr>
        <p:spPr>
          <a:xfrm>
            <a:off x="195040" y="2854899"/>
            <a:ext cx="11324981" cy="3683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Valutare rapidamente e accuratamente le condizioni del pz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Rianimare e stabilizzare il pz in base alle priorità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Stabilire se i bisogni del pz superano le risorse della struttura e/o le competenze dell’operatore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Organizzare in modo appropriato il trasferimento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Garantire un livello di assistenza ottimale e prevenire il deterioramento delle cure in qualsiasi fase della valutazione, rianimazione o trasferimento.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68178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935CA-B521-2A6A-7EF3-63430268C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50DCD6DB-3629-F9B3-3457-8246AF3A7424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EE84A2-70FF-DD9A-E626-66B30442E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6E1D580-8679-2855-7ABC-138142523E2E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addominale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0F8821-D0E7-1744-A704-D4FA8D14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40" y="1052053"/>
            <a:ext cx="4623402" cy="5581405"/>
          </a:xfrm>
          <a:prstGeom prst="rect">
            <a:avLst/>
          </a:prstGeom>
        </p:spPr>
      </p:pic>
      <p:pic>
        <p:nvPicPr>
          <p:cNvPr id="11266" name="Picture 2" descr="Visite Anestesiologiche per Valutazione e Gestione SNG-sondino nasogastrico,  PEG-protesi endogastrica, e Cannula Tracheostomica | SIAsT">
            <a:extLst>
              <a:ext uri="{FF2B5EF4-FFF2-40B4-BE49-F238E27FC236}">
                <a16:creationId xmlns:a16="http://schemas.microsoft.com/office/drawing/2014/main" id="{10D5C61D-7170-BB30-5466-83AEE782E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628" y="461074"/>
            <a:ext cx="28956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C1B2E7-C486-09D6-C861-C4BB3974C86C}"/>
              </a:ext>
            </a:extLst>
          </p:cNvPr>
          <p:cNvSpPr txBox="1"/>
          <p:nvPr/>
        </p:nvSpPr>
        <p:spPr>
          <a:xfrm>
            <a:off x="5692877" y="3323303"/>
            <a:ext cx="5220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CV</a:t>
            </a:r>
            <a:r>
              <a:rPr lang="it-IT" sz="2200" dirty="0">
                <a:sym typeface="Wingdings" panose="05000000000000000000" pitchFamily="2" charset="2"/>
              </a:rPr>
              <a:t> si (tranne se lesioni uretrali)</a:t>
            </a:r>
            <a:endParaRPr lang="it-IT" sz="2200" dirty="0"/>
          </a:p>
        </p:txBody>
      </p:sp>
      <p:pic>
        <p:nvPicPr>
          <p:cNvPr id="11268" name="Picture 4" descr="Cateterismo vescicale: a cosa serve e quando usare il catetere vescicale">
            <a:extLst>
              <a:ext uri="{FF2B5EF4-FFF2-40B4-BE49-F238E27FC236}">
                <a16:creationId xmlns:a16="http://schemas.microsoft.com/office/drawing/2014/main" id="{0167897F-D6F3-BBBD-B58A-0DA4B126B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664" y="4118246"/>
            <a:ext cx="3563938" cy="237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8572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C3DA0-36E3-1D3A-DC35-6DC629118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F0180E32-93AB-C2ED-7D3B-10946D118EA6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F2E93D-781F-0824-24E6-BDABC352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311D298-85A0-A52F-4E33-C1BD18C7C53D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addominale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522098-AFE6-0DB1-84A8-AEE650753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393" y="1001372"/>
            <a:ext cx="7055213" cy="54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2986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90EC-6140-10F3-3A7B-383BC23E6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7D180F84-C041-138B-6C89-A4F6A4AB3678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4C95A5-7B8D-BCA7-9E6D-08C652D70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F94F1D2-4022-F11E-24D9-DC15C9104180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epatico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55D5D7-C5C2-78AB-146D-4F9E9983DD62}"/>
              </a:ext>
            </a:extLst>
          </p:cNvPr>
          <p:cNvSpPr txBox="1"/>
          <p:nvPr/>
        </p:nvSpPr>
        <p:spPr>
          <a:xfrm>
            <a:off x="191345" y="814558"/>
            <a:ext cx="6661740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Molto comune nei traumi chiusi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Può sanguinare abbondantemente senza segni esterni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Il paziente può essere inizialmente stabile, poi collassare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Monitorare ogni variazione di PA e FC è fondamentale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50EFC8-ACC6-2834-9F7B-1B676FBD2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325" y="5029327"/>
            <a:ext cx="6000933" cy="14333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64B773B-2DBC-1B4B-88DB-F5893D6E4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848" y="2408347"/>
            <a:ext cx="5266247" cy="21285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C9B0670-5A63-B04E-012E-3A4EA82AC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45" y="2880240"/>
            <a:ext cx="5266247" cy="39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804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C0174-C038-16C7-985F-947C613DF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9E9EDCF7-5E16-22FB-5326-1AFA5C57E79F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5A6162-C31F-FF2D-C652-13CA97A7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C31277F-0F4A-89CC-688E-5EF503B9DFA5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epatico</a:t>
            </a:r>
            <a:endParaRPr lang="it-IT" dirty="0"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C9E0926-0539-A085-4FCA-B9C2A4CA2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290" y="1109639"/>
            <a:ext cx="6845652" cy="53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8310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D0FB4-84E8-4A6C-D20F-80BADF06D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FF4B1ED8-98D7-3579-9CAA-AB8BC0EE1F21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0355A2-E4DF-573F-798D-F93F4CF4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91606AF3-9922-1601-3966-F1685C127960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splenico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F35766-7E20-678E-EE09-551A6EE5FEA9}"/>
              </a:ext>
            </a:extLst>
          </p:cNvPr>
          <p:cNvSpPr txBox="1"/>
          <p:nvPr/>
        </p:nvSpPr>
        <p:spPr>
          <a:xfrm>
            <a:off x="191344" y="1001372"/>
            <a:ext cx="9080475" cy="1055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La milza è l’organo più vulnerabile alla decelerazione rapida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I pazienti giovani compensano bene → ipotensione tardiva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8BA88-12C2-DE68-C4F5-6629443A0B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6784"/>
          <a:stretch>
            <a:fillRect/>
          </a:stretch>
        </p:blipFill>
        <p:spPr>
          <a:xfrm>
            <a:off x="191344" y="2310099"/>
            <a:ext cx="5779373" cy="12347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E6C2BE-5463-1A60-6FC2-8E0B1DE83A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5046"/>
          <a:stretch>
            <a:fillRect/>
          </a:stretch>
        </p:blipFill>
        <p:spPr>
          <a:xfrm>
            <a:off x="5974471" y="2539990"/>
            <a:ext cx="5410478" cy="38982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463AD57-5F50-10C8-0763-0134263A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60" y="4489121"/>
            <a:ext cx="5531134" cy="16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4381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B9358-432C-33E8-FD38-BC237BBCB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BEE24B5-A36B-7472-B71D-E62B236DB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9784FB7B-FFFC-33F1-143B-36583EC4B6CF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splenico</a:t>
            </a:r>
            <a:endParaRPr lang="it-IT" dirty="0">
              <a:latin typeface="+mn-lt"/>
            </a:endParaRPr>
          </a:p>
        </p:txBody>
      </p:sp>
      <p:pic>
        <p:nvPicPr>
          <p:cNvPr id="15362" name="Picture 2" descr="SPLENIC TRAUMA">
            <a:extLst>
              <a:ext uri="{FF2B5EF4-FFF2-40B4-BE49-F238E27FC236}">
                <a16:creationId xmlns:a16="http://schemas.microsoft.com/office/drawing/2014/main" id="{35191CC8-D36F-EF1D-5319-12B1C50F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1" y="1517852"/>
            <a:ext cx="10925517" cy="32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0F1A28-6002-8F74-E738-ED22AFB7DA05}"/>
              </a:ext>
            </a:extLst>
          </p:cNvPr>
          <p:cNvSpPr txBox="1"/>
          <p:nvPr/>
        </p:nvSpPr>
        <p:spPr>
          <a:xfrm>
            <a:off x="512505" y="5029373"/>
            <a:ext cx="11166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Catheter angiography from the splenic artery showing high grade parenchymal injury a successfully treated with proximal embolization b and patient with infarct after proximal embolization (arrow) c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3CAEA34-E401-EE90-500A-AEA0FBE1B3E4}"/>
              </a:ext>
            </a:extLst>
          </p:cNvPr>
          <p:cNvSpPr txBox="1"/>
          <p:nvPr/>
        </p:nvSpPr>
        <p:spPr>
          <a:xfrm>
            <a:off x="5938678" y="6344223"/>
            <a:ext cx="6120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https://www.alfredemergency.org/post/splenic-trauma</a:t>
            </a:r>
          </a:p>
        </p:txBody>
      </p:sp>
    </p:spTree>
    <p:extLst>
      <p:ext uri="{BB962C8B-B14F-4D97-AF65-F5344CB8AC3E}">
        <p14:creationId xmlns:p14="http://schemas.microsoft.com/office/powerpoint/2010/main" val="34410960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4D4AC-8DB3-0171-DFD2-E3C2A5331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77C05704-9CB9-81A8-98BB-D7997D2A5400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8B7A42-D732-EBCA-1659-35250AC89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7D3D37A-929D-6333-94D0-3F9079FFD26F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renale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325D2C0-D69E-09F7-CC27-583FA587F98F}"/>
              </a:ext>
            </a:extLst>
          </p:cNvPr>
          <p:cNvSpPr txBox="1"/>
          <p:nvPr/>
        </p:nvSpPr>
        <p:spPr>
          <a:xfrm>
            <a:off x="191345" y="1001372"/>
            <a:ext cx="3938204" cy="4102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Segni</a:t>
            </a:r>
            <a:r>
              <a:rPr lang="it-IT" sz="2200" dirty="0"/>
              <a:t>: 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ematuria, dolore lombare, calo della diuresi</a:t>
            </a:r>
          </a:p>
          <a:p>
            <a:pPr>
              <a:lnSpc>
                <a:spcPct val="150000"/>
              </a:lnSpc>
            </a:pPr>
            <a:endParaRPr lang="it-IT" sz="2200" dirty="0"/>
          </a:p>
          <a:p>
            <a:pPr>
              <a:lnSpc>
                <a:spcPct val="150000"/>
              </a:lnSpc>
            </a:pPr>
            <a:r>
              <a:rPr lang="it-IT" sz="2200" dirty="0"/>
              <a:t>Possibile associazione con fratture costali inferiori</a:t>
            </a:r>
          </a:p>
          <a:p>
            <a:pPr>
              <a:lnSpc>
                <a:spcPct val="150000"/>
              </a:lnSpc>
            </a:pPr>
            <a:endParaRPr lang="it-IT" sz="2200" dirty="0"/>
          </a:p>
          <a:p>
            <a:pPr>
              <a:lnSpc>
                <a:spcPct val="150000"/>
              </a:lnSpc>
            </a:pPr>
            <a:r>
              <a:rPr lang="it-IT" sz="2200" dirty="0"/>
              <a:t>Monitoraggio urinario</a:t>
            </a:r>
          </a:p>
        </p:txBody>
      </p:sp>
      <p:pic>
        <p:nvPicPr>
          <p:cNvPr id="19458" name="Picture 2" descr="Contemporary management of acute kidney trauma - ScienceDirect">
            <a:extLst>
              <a:ext uri="{FF2B5EF4-FFF2-40B4-BE49-F238E27FC236}">
                <a16:creationId xmlns:a16="http://schemas.microsoft.com/office/drawing/2014/main" id="{9CA08758-1F17-33EA-CB8A-DC685172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001372"/>
            <a:ext cx="59245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8146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42176-4731-E87D-04BA-EF4942EA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7A2A95BD-20DF-62EA-3545-9835E2DE3466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DFA205-3369-363F-71C2-30CE18AB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86089E1-A9F1-ECA3-75BE-BBE443655B8E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Lesioni intestinale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BFF29A-AF5C-2433-D693-F248E7E593D4}"/>
              </a:ext>
            </a:extLst>
          </p:cNvPr>
          <p:cNvSpPr txBox="1"/>
          <p:nvPr/>
        </p:nvSpPr>
        <p:spPr>
          <a:xfrm>
            <a:off x="191345" y="1001372"/>
            <a:ext cx="3441336" cy="308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Perforazioni inizialmente senza sintomi evidenti</a:t>
            </a:r>
          </a:p>
          <a:p>
            <a:pPr>
              <a:lnSpc>
                <a:spcPct val="150000"/>
              </a:lnSpc>
            </a:pPr>
            <a:endParaRPr lang="it-IT" sz="2200" dirty="0"/>
          </a:p>
          <a:p>
            <a:pPr>
              <a:lnSpc>
                <a:spcPct val="150000"/>
              </a:lnSpc>
            </a:pPr>
            <a:r>
              <a:rPr lang="it-IT" sz="2200" dirty="0"/>
              <a:t>Il paziente peggiora dopo ore: febbre, dolore diffuso, peritonismo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BCF51B-E32C-9FB2-078F-FADF1280B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528" y="1052053"/>
            <a:ext cx="7074264" cy="51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5720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260E9-4DF7-4A0D-604C-A42B3E77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73E12383-3189-4E2C-5C75-BB1D28BEEF01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576CEF-9A63-A832-59E2-705310238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A9D2535-84A8-216F-705E-6376F8A0670F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Fratture di bacino</a:t>
            </a:r>
            <a:endParaRPr lang="it-IT" dirty="0"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DFA2C66-589B-50D1-99E5-5E46A1B6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25" y="3956435"/>
            <a:ext cx="7207620" cy="25972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F52445-6348-AEC0-B887-DADDE73F9787}"/>
              </a:ext>
            </a:extLst>
          </p:cNvPr>
          <p:cNvSpPr txBox="1"/>
          <p:nvPr/>
        </p:nvSpPr>
        <p:spPr>
          <a:xfrm>
            <a:off x="191344" y="1001372"/>
            <a:ext cx="9011650" cy="3086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Fratture dell’anello pelvico da trauma ad alta energia (incidenti, cadute)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Rischio principale:➡️ Emorragia interna massiva retroperitoneale → </a:t>
            </a:r>
            <a:r>
              <a:rPr lang="it-IT" sz="2200" b="1" dirty="0"/>
              <a:t>shock</a:t>
            </a:r>
          </a:p>
          <a:p>
            <a:pPr>
              <a:lnSpc>
                <a:spcPct val="150000"/>
              </a:lnSpc>
            </a:pPr>
            <a:r>
              <a:rPr lang="it-IT" sz="2200" b="1" dirty="0"/>
              <a:t>Segni clinici utili: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Dolore pelvico/inguinale importante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Ematomi a inguine, perineo o glutei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Instabilità emodinamica inspiegata</a:t>
            </a:r>
          </a:p>
        </p:txBody>
      </p:sp>
    </p:spTree>
    <p:extLst>
      <p:ext uri="{BB962C8B-B14F-4D97-AF65-F5344CB8AC3E}">
        <p14:creationId xmlns:p14="http://schemas.microsoft.com/office/powerpoint/2010/main" val="165322999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7701B-BC21-4607-0C10-053ACE2F5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D7F18F89-19DF-4FD3-A729-499695CA9C0B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A3C265-E62E-E3C7-2D13-1B3C720B7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DA03C7B-0C1D-32CB-E617-ADBD022DB25D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Fratture di bacino</a:t>
            </a:r>
            <a:endParaRPr lang="it-IT" dirty="0"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03C8E1E-C449-CEC3-26B9-55B65ED84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15" y="1143390"/>
            <a:ext cx="5550185" cy="427377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5D2B2F6-0309-4BE1-F295-C82ACF0EC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151" y="1401218"/>
            <a:ext cx="3890983" cy="359167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561511-9944-4335-17E8-FA68989D87B4}"/>
              </a:ext>
            </a:extLst>
          </p:cNvPr>
          <p:cNvSpPr txBox="1"/>
          <p:nvPr/>
        </p:nvSpPr>
        <p:spPr>
          <a:xfrm>
            <a:off x="425245" y="5714610"/>
            <a:ext cx="89153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/>
              <a:t>Il </a:t>
            </a:r>
            <a:r>
              <a:rPr lang="it-IT" sz="2200" dirty="0" err="1"/>
              <a:t>pelvic</a:t>
            </a:r>
            <a:r>
              <a:rPr lang="it-IT" sz="2200" dirty="0"/>
              <a:t> binder deve essere posizionato a livello dei </a:t>
            </a:r>
            <a:r>
              <a:rPr lang="it-IT" sz="2200" b="1" dirty="0"/>
              <a:t>grandi trocanteri</a:t>
            </a:r>
          </a:p>
        </p:txBody>
      </p:sp>
    </p:spTree>
    <p:extLst>
      <p:ext uri="{BB962C8B-B14F-4D97-AF65-F5344CB8AC3E}">
        <p14:creationId xmlns:p14="http://schemas.microsoft.com/office/powerpoint/2010/main" val="30948819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B6F9F-FE3E-1B30-6B8F-C2F58A356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6013A-3661-43FF-A220-154AE908C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4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C85575-0986-6259-DACA-50A389CF1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3F1D1C3-5D65-743A-F8A7-B78D84C614EE}"/>
              </a:ext>
            </a:extLst>
          </p:cNvPr>
          <p:cNvSpPr txBox="1">
            <a:spLocks/>
          </p:cNvSpPr>
          <p:nvPr/>
        </p:nvSpPr>
        <p:spPr>
          <a:xfrm>
            <a:off x="195041" y="1470007"/>
            <a:ext cx="6962844" cy="3683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&gt;9 persone muoiono ogni minuto nel mondo a causa di lesioni o violenza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5,8 milioni di morti/anno per trauma, in tutte le età e classi socio-economiche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Il trauma rappresenta il 18% del carico globale di malattia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Gli incidenti stradali causano &gt;1 milione di morti/anno e 20–50 milioni di lesioni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4A07B64-4548-2C5E-A132-C87744B7E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553" y="1336026"/>
            <a:ext cx="4472751" cy="48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9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1159-2E18-0000-4C40-80076C51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E9111424-D867-FA67-EB52-290D496D6CE5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053BCE-A5D8-75DE-94F9-9BD215610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3B1662D-D08E-F58B-1581-7D0B53607D47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addominale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D839C44-88C8-75CE-8208-BB49A2216175}"/>
              </a:ext>
            </a:extLst>
          </p:cNvPr>
          <p:cNvSpPr txBox="1"/>
          <p:nvPr/>
        </p:nvSpPr>
        <p:spPr>
          <a:xfrm>
            <a:off x="191344" y="1001372"/>
            <a:ext cx="9080475" cy="359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Le perdite interne causano shock ipovolemico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L’infermiere deve riconoscere: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alterazioni del sensorio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pelle fredda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Tachicardia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Ipotensione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Diuresi 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&lt; 0,5 ml/kg/h = allarme.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90F84D-A8F6-40C8-0030-DDD823E4DAF7}"/>
              </a:ext>
            </a:extLst>
          </p:cNvPr>
          <p:cNvSpPr txBox="1"/>
          <p:nvPr/>
        </p:nvSpPr>
        <p:spPr>
          <a:xfrm>
            <a:off x="2086896" y="5205483"/>
            <a:ext cx="8197646" cy="105554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200" dirty="0"/>
              <a:t>Difficoltà della diagnosi precoce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I segni clinici spesso emergono lentamente → il monitoraggio è più importante degli esami</a:t>
            </a:r>
          </a:p>
        </p:txBody>
      </p:sp>
      <p:pic>
        <p:nvPicPr>
          <p:cNvPr id="18434" name="Picture 2" descr="Liver Trauma Imaging: Practice Essentials, Radiography, Computed Tomography">
            <a:extLst>
              <a:ext uri="{FF2B5EF4-FFF2-40B4-BE49-F238E27FC236}">
                <a16:creationId xmlns:a16="http://schemas.microsoft.com/office/drawing/2014/main" id="{900D6321-8931-E460-5EF1-1CF3664C1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2053"/>
            <a:ext cx="4464460" cy="34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E0E039C-788A-367C-7A61-C6A0F2590965}"/>
              </a:ext>
            </a:extLst>
          </p:cNvPr>
          <p:cNvSpPr/>
          <p:nvPr/>
        </p:nvSpPr>
        <p:spPr>
          <a:xfrm rot="2149681">
            <a:off x="5584723" y="1700981"/>
            <a:ext cx="1229032" cy="6587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16640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A8C9B-D0B8-8108-856D-0F2419346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59799467-0435-D613-B673-6BD7AB7EBA56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D13136-7906-D2C3-5E16-947B05DBB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BBDF5AA-245E-227F-4897-C18962D934A6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penetrante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60BBCF-9BCF-2346-862D-B8AD3007428B}"/>
              </a:ext>
            </a:extLst>
          </p:cNvPr>
          <p:cNvSpPr txBox="1"/>
          <p:nvPr/>
        </p:nvSpPr>
        <p:spPr>
          <a:xfrm>
            <a:off x="191344" y="1366772"/>
            <a:ext cx="9080475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Non rimuovere oggetti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Copertura sterile, controllo sanguinamento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Valutazione dolore, respirazione, shock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AC0D304-83A0-9313-A539-FE49644D7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35" y="2230605"/>
            <a:ext cx="5030845" cy="412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427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DDFE-3C1D-2F95-7E3C-04A228A5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0C8CB88C-D78F-5359-0ACD-D2D518690E69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6F924E-97B4-F26D-97A9-13A9AC9F4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AB4EDD9-6E25-D7C6-9343-8251308D828B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2892F56-0551-411A-C371-D197203DB800}"/>
              </a:ext>
            </a:extLst>
          </p:cNvPr>
          <p:cNvSpPr txBox="1"/>
          <p:nvPr/>
        </p:nvSpPr>
        <p:spPr>
          <a:xfrm>
            <a:off x="191344" y="1492985"/>
            <a:ext cx="9080475" cy="359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Gestione del dolore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Il dolore non controllato: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limita la respirazione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peggiora l’ipossia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it-IT" sz="2200" dirty="0"/>
              <a:t>aumenta rischio pneumonia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it-IT" sz="2200" dirty="0"/>
          </a:p>
          <a:p>
            <a:pPr>
              <a:lnSpc>
                <a:spcPct val="150000"/>
              </a:lnSpc>
            </a:pPr>
            <a:r>
              <a:rPr lang="it-IT" sz="2200" dirty="0"/>
              <a:t>Valutare analgesia adeguata e continuativa</a:t>
            </a:r>
          </a:p>
        </p:txBody>
      </p:sp>
      <p:pic>
        <p:nvPicPr>
          <p:cNvPr id="16386" name="Picture 2" descr="Pain Relievers: Understanding Your OTC Options | Family Doctor">
            <a:extLst>
              <a:ext uri="{FF2B5EF4-FFF2-40B4-BE49-F238E27FC236}">
                <a16:creationId xmlns:a16="http://schemas.microsoft.com/office/drawing/2014/main" id="{84986CA5-842C-111F-319F-23F7BD40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40" y="1386406"/>
            <a:ext cx="6127781" cy="408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8927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B50A7-D958-5E3D-2957-E42F183A9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">
            <a:extLst>
              <a:ext uri="{FF2B5EF4-FFF2-40B4-BE49-F238E27FC236}">
                <a16:creationId xmlns:a16="http://schemas.microsoft.com/office/drawing/2014/main" id="{5854D0CD-2E06-A350-C417-0C30721EF59F}"/>
              </a:ext>
            </a:extLst>
          </p:cNvPr>
          <p:cNvSpPr txBox="1">
            <a:spLocks/>
          </p:cNvSpPr>
          <p:nvPr/>
        </p:nvSpPr>
        <p:spPr>
          <a:xfrm>
            <a:off x="191344" y="1124744"/>
            <a:ext cx="3563938" cy="48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ahoma"/>
                <a:ea typeface="Tahoma"/>
                <a:cs typeface="Tahoma"/>
                <a:sym typeface="Tahoma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it-IT" b="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0A82D1-8D12-2591-1111-B03C44194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40C63E6-BFEF-EBB4-3B01-4C4BF134DE94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8AD05E-D3AA-0792-F0EB-473F53A9DC43}"/>
              </a:ext>
            </a:extLst>
          </p:cNvPr>
          <p:cNvSpPr txBox="1"/>
          <p:nvPr/>
        </p:nvSpPr>
        <p:spPr>
          <a:xfrm>
            <a:off x="267929" y="992556"/>
            <a:ext cx="8079658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Trauma addominale nei pazienti anziani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Farmaci anticoagulanti → rischio emorragico estremo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Valori vitali meno reattivi → shock silenzioso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1A2FA3-79F1-4B37-22BB-5E3EE61B03EE}"/>
              </a:ext>
            </a:extLst>
          </p:cNvPr>
          <p:cNvSpPr txBox="1"/>
          <p:nvPr/>
        </p:nvSpPr>
        <p:spPr>
          <a:xfrm>
            <a:off x="267929" y="2926396"/>
            <a:ext cx="7607710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Trauma addominale nel politrauma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Spesso coesiste con trauma toracico, cranico, pelvico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Le priorità cambiano ogni minuto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31B595-5DBD-E946-67FB-D95AC4C24E89}"/>
              </a:ext>
            </a:extLst>
          </p:cNvPr>
          <p:cNvSpPr txBox="1"/>
          <p:nvPr/>
        </p:nvSpPr>
        <p:spPr>
          <a:xfrm>
            <a:off x="267928" y="4860236"/>
            <a:ext cx="8325465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b="1" dirty="0"/>
              <a:t>Trauma gravidanza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L’utero protegge solo parzialmente → rischio per madre e feto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Monitor materno prioritaria</a:t>
            </a:r>
          </a:p>
        </p:txBody>
      </p:sp>
      <p:pic>
        <p:nvPicPr>
          <p:cNvPr id="17410" name="Picture 2" descr="993,654 Old Man Foto stock - Foto stock gratuite e royalty free da  Dreamstime">
            <a:extLst>
              <a:ext uri="{FF2B5EF4-FFF2-40B4-BE49-F238E27FC236}">
                <a16:creationId xmlns:a16="http://schemas.microsoft.com/office/drawing/2014/main" id="{4CA45DEC-F481-3AC9-8FFC-98DF7DAE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88" y="1253613"/>
            <a:ext cx="3642852" cy="260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BU Study Identifies Pregnant Women at Risk of Substance Use">
            <a:extLst>
              <a:ext uri="{FF2B5EF4-FFF2-40B4-BE49-F238E27FC236}">
                <a16:creationId xmlns:a16="http://schemas.microsoft.com/office/drawing/2014/main" id="{66BEAD17-21F9-DB91-896A-E1954367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14" y="3623878"/>
            <a:ext cx="2799735" cy="27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161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59DDA-D908-AB2E-E19C-481D83A35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CC9D9E4-CA38-BA1C-C5FB-D1CB24AE7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15A1C768-F2FB-4B95-DE98-2D4D25F0016A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</a:t>
            </a:r>
            <a:r>
              <a:rPr lang="it-IT" b="1" dirty="0" err="1">
                <a:latin typeface="+mn-lt"/>
              </a:rPr>
              <a:t>Laparotomy</a:t>
            </a:r>
            <a:endParaRPr lang="it-IT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BC6359-DFC8-DB20-B410-3557E037499E}"/>
              </a:ext>
            </a:extLst>
          </p:cNvPr>
          <p:cNvSpPr txBox="1"/>
          <p:nvPr/>
        </p:nvSpPr>
        <p:spPr>
          <a:xfrm>
            <a:off x="297424" y="1038723"/>
            <a:ext cx="9613491" cy="3594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200" dirty="0"/>
              <a:t>La laparotomia d’emergenza è indicata nelle seguenti situazioni: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Paziente instabile con evidenza di liquido libero o aria libera nella cavità addominale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Eviscerazione / ferite da arma da fuoco che attraversano la cavità addominale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Corpi estranei ritenuti (es. coltello ancora presente in situ)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Paziente instabile con segni di peritonite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Sanguinamento rettale o vaginale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3836E4D-6951-136F-9764-E7ED68922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116" y="3620946"/>
            <a:ext cx="6655142" cy="309260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BA52421-5C5A-07E8-E9FD-8EE7A6EC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81" y="5907064"/>
            <a:ext cx="1816193" cy="8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0328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50023-65A1-20BA-6042-06FFB646E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541635B-52EF-6AB7-6B9D-3A788CCE4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051018E-6F89-6177-7A83-7FA026AAB066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</a:t>
            </a:r>
            <a:r>
              <a:rPr lang="it-IT" b="1" dirty="0" err="1">
                <a:latin typeface="+mn-lt"/>
              </a:rPr>
              <a:t>Laparotomy</a:t>
            </a:r>
            <a:endParaRPr lang="it-IT" dirty="0">
              <a:latin typeface="+mn-lt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35214DD-36CD-7E28-0287-4B539F80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0" y="1592826"/>
            <a:ext cx="5398930" cy="42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FCD0734-CC47-4892-430C-4A37BA81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10" y="598249"/>
            <a:ext cx="60960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0224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E7C4-E536-1208-8773-DF7EEBBE8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BCB6B3-7572-768F-9E93-B00EE74D2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ED39EDA-B0A0-34D9-7D1B-DDDF7D109D20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</a:t>
            </a:r>
            <a:r>
              <a:rPr lang="it-IT" b="1" dirty="0" err="1">
                <a:latin typeface="+mn-lt"/>
              </a:rPr>
              <a:t>Laparotomy</a:t>
            </a:r>
            <a:endParaRPr lang="it-IT" dirty="0">
              <a:latin typeface="+mn-lt"/>
            </a:endParaRPr>
          </a:p>
        </p:txBody>
      </p:sp>
      <p:pic>
        <p:nvPicPr>
          <p:cNvPr id="13314" name="Picture 2" descr="Priority Setting in Damage Control Surgery for Multiple Abdominal Trauma  Following Resuscitative Endovascular Balloon Occlusion of the Aorta">
            <a:extLst>
              <a:ext uri="{FF2B5EF4-FFF2-40B4-BE49-F238E27FC236}">
                <a16:creationId xmlns:a16="http://schemas.microsoft.com/office/drawing/2014/main" id="{02603E44-129C-57C8-EDD6-151E7EEE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2" y="1802000"/>
            <a:ext cx="5015835" cy="3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acking pélvico: localização da colocação das compressas e via de... |  Download Scientific Diagram">
            <a:extLst>
              <a:ext uri="{FF2B5EF4-FFF2-40B4-BE49-F238E27FC236}">
                <a16:creationId xmlns:a16="http://schemas.microsoft.com/office/drawing/2014/main" id="{6503C7F4-D66E-11AF-9EDC-0868E46D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37" y="1294325"/>
            <a:ext cx="5398621" cy="440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53575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587DD-A39F-FC7F-147F-F055D367C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E47A3D2-4ADE-D5D1-CE41-017246C2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05CAA65-D551-A8F0-BD6C-5B5608E97E68}"/>
              </a:ext>
            </a:extLst>
          </p:cNvPr>
          <p:cNvSpPr txBox="1">
            <a:spLocks/>
          </p:cNvSpPr>
          <p:nvPr/>
        </p:nvSpPr>
        <p:spPr>
          <a:xfrm>
            <a:off x="195040" y="144445"/>
            <a:ext cx="10515600" cy="90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latin typeface="+mn-lt"/>
              </a:rPr>
              <a:t>Trauma </a:t>
            </a:r>
            <a:r>
              <a:rPr lang="it-IT" b="1" dirty="0" err="1">
                <a:latin typeface="+mn-lt"/>
              </a:rPr>
              <a:t>Laparotomy</a:t>
            </a:r>
            <a:endParaRPr lang="it-IT" dirty="0">
              <a:latin typeface="+mn-lt"/>
            </a:endParaRPr>
          </a:p>
        </p:txBody>
      </p:sp>
      <p:pic>
        <p:nvPicPr>
          <p:cNvPr id="14340" name="Picture 4" descr="Management Strategies for the Open Abdomen Following Damage Control  Laparotomy | Current Trauma Reports">
            <a:extLst>
              <a:ext uri="{FF2B5EF4-FFF2-40B4-BE49-F238E27FC236}">
                <a16:creationId xmlns:a16="http://schemas.microsoft.com/office/drawing/2014/main" id="{7C22FAAD-C60D-AB4D-780E-94B75A44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84" y="1020098"/>
            <a:ext cx="7589632" cy="559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2372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0FA35-1E9A-A7E5-8FC3-58D3DFE2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BAFD83-647E-354F-F2C8-59BAE9D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59" y="303467"/>
            <a:ext cx="10060006" cy="915733"/>
          </a:xfrm>
        </p:spPr>
        <p:txBody>
          <a:bodyPr anchor="t">
            <a:noAutofit/>
          </a:bodyPr>
          <a:lstStyle/>
          <a:p>
            <a:r>
              <a:rPr lang="nb-NO" b="1" dirty="0">
                <a:latin typeface="+mn-lt"/>
              </a:rPr>
              <a:t>Sindrome compartimentale</a:t>
            </a:r>
            <a:endParaRPr lang="it-IT" b="1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19C8B9-A882-703C-16D9-A026B8BFB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664FA1-C2CC-4186-924E-3F627031316F}"/>
              </a:ext>
            </a:extLst>
          </p:cNvPr>
          <p:cNvSpPr txBox="1"/>
          <p:nvPr/>
        </p:nvSpPr>
        <p:spPr>
          <a:xfrm>
            <a:off x="1490754" y="1169201"/>
            <a:ext cx="8567645" cy="84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200" i="1" dirty="0"/>
              <a:t>Pressione intra-addominale &gt;20mmHg associata a persistente insufficienza di uno o più organi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37BE4A-32CD-45E9-8AE4-2BC043B80E15}"/>
              </a:ext>
            </a:extLst>
          </p:cNvPr>
          <p:cNvSpPr txBox="1"/>
          <p:nvPr/>
        </p:nvSpPr>
        <p:spPr>
          <a:xfrm>
            <a:off x="322856" y="2256652"/>
            <a:ext cx="5625271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200" dirty="0"/>
              <a:t>Pressione addominale</a:t>
            </a:r>
            <a:r>
              <a:rPr lang="it-IT" sz="2200" dirty="0">
                <a:sym typeface="Wingdings" panose="05000000000000000000" pitchFamily="2" charset="2"/>
              </a:rPr>
              <a:t> v.n. 5-7 mmHg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200" b="1" dirty="0">
                <a:sym typeface="Wingdings" panose="05000000000000000000" pitchFamily="2" charset="2"/>
              </a:rPr>
              <a:t>Ipertensione addominale (IAP) </a:t>
            </a:r>
            <a:r>
              <a:rPr lang="it-IT" sz="2200" dirty="0">
                <a:sym typeface="Wingdings" panose="05000000000000000000" pitchFamily="2" charset="2"/>
              </a:rPr>
              <a:t> ruolo fondamentale nell’insorgenza della MOF</a:t>
            </a:r>
            <a:endParaRPr lang="it-IT" sz="22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CEFFC26-D2EF-4D99-935B-3041A82D87E9}"/>
              </a:ext>
            </a:extLst>
          </p:cNvPr>
          <p:cNvSpPr txBox="1"/>
          <p:nvPr/>
        </p:nvSpPr>
        <p:spPr>
          <a:xfrm>
            <a:off x="322856" y="3737713"/>
            <a:ext cx="5625271" cy="2400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200" dirty="0"/>
              <a:t>Grado 1</a:t>
            </a:r>
            <a:r>
              <a:rPr lang="it-IT" sz="2200" dirty="0">
                <a:sym typeface="Wingdings" panose="05000000000000000000" pitchFamily="2" charset="2"/>
              </a:rPr>
              <a:t> IAP 12-15 mmHg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200" dirty="0">
                <a:sym typeface="Wingdings" panose="05000000000000000000" pitchFamily="2" charset="2"/>
              </a:rPr>
              <a:t>Grado 2 IAP 16-20 mmHg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200" dirty="0">
                <a:sym typeface="Wingdings" panose="05000000000000000000" pitchFamily="2" charset="2"/>
              </a:rPr>
              <a:t>Grado 3 IAP 21-25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200" dirty="0">
                <a:sym typeface="Wingdings" panose="05000000000000000000" pitchFamily="2" charset="2"/>
              </a:rPr>
              <a:t>Grado 4 IAP &gt; 25mmHg </a:t>
            </a:r>
            <a:r>
              <a:rPr lang="it-IT" sz="2200" dirty="0" err="1">
                <a:sym typeface="Wingdings" panose="05000000000000000000" pitchFamily="2" charset="2"/>
              </a:rPr>
              <a:t>sdr</a:t>
            </a:r>
            <a:r>
              <a:rPr lang="it-IT" sz="2200" dirty="0">
                <a:sym typeface="Wingdings" panose="05000000000000000000" pitchFamily="2" charset="2"/>
              </a:rPr>
              <a:t> compartimentale</a:t>
            </a:r>
            <a:endParaRPr lang="it-IT" sz="2200" dirty="0"/>
          </a:p>
        </p:txBody>
      </p:sp>
      <p:pic>
        <p:nvPicPr>
          <p:cNvPr id="10242" name="Picture 2" descr="Pricking the Big Red Balloon – Surgical Pizza">
            <a:extLst>
              <a:ext uri="{FF2B5EF4-FFF2-40B4-BE49-F238E27FC236}">
                <a16:creationId xmlns:a16="http://schemas.microsoft.com/office/drawing/2014/main" id="{85FCD9EC-57B1-4406-B6D9-40701C50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64" y="2338398"/>
            <a:ext cx="6640673" cy="38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0E3FEE4-FFBE-418A-B894-3CBA01555D4A}"/>
              </a:ext>
            </a:extLst>
          </p:cNvPr>
          <p:cNvSpPr txBox="1"/>
          <p:nvPr/>
        </p:nvSpPr>
        <p:spPr>
          <a:xfrm>
            <a:off x="6353269" y="6400644"/>
            <a:ext cx="5705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https://surgicalpizza.org/emergency-surgery/pricking-the-big-red-balloon/</a:t>
            </a:r>
          </a:p>
        </p:txBody>
      </p:sp>
    </p:spTree>
    <p:extLst>
      <p:ext uri="{BB962C8B-B14F-4D97-AF65-F5344CB8AC3E}">
        <p14:creationId xmlns:p14="http://schemas.microsoft.com/office/powerpoint/2010/main" val="21493605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F53D8-1969-FB0E-DE59-E4E968151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AAACAA-8578-D21F-E746-CF93ABC32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Video Trauma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A7274C-E181-A198-C4ED-67CD174D8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F996580-68CF-845A-88AF-0C2FFF15F995}"/>
              </a:ext>
            </a:extLst>
          </p:cNvPr>
          <p:cNvSpPr txBox="1">
            <a:spLocks/>
          </p:cNvSpPr>
          <p:nvPr/>
        </p:nvSpPr>
        <p:spPr>
          <a:xfrm>
            <a:off x="195040" y="1251144"/>
            <a:ext cx="10846586" cy="46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https://www.youtube.com/watch?v=GnPqeq6o5to</a:t>
            </a:r>
          </a:p>
        </p:txBody>
      </p:sp>
    </p:spTree>
    <p:extLst>
      <p:ext uri="{BB962C8B-B14F-4D97-AF65-F5344CB8AC3E}">
        <p14:creationId xmlns:p14="http://schemas.microsoft.com/office/powerpoint/2010/main" val="125738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77557-709C-4BD0-D0A0-22DCE9CE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1605F6-8651-DE7D-3FE5-AE03D2C5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4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109C5C-8C72-30EB-FB07-30600BDA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0CBDDB2B-F831-6A20-0CB9-1DF7243E4527}"/>
              </a:ext>
            </a:extLst>
          </p:cNvPr>
          <p:cNvSpPr txBox="1">
            <a:spLocks/>
          </p:cNvSpPr>
          <p:nvPr/>
        </p:nvSpPr>
        <p:spPr>
          <a:xfrm>
            <a:off x="195040" y="1214367"/>
            <a:ext cx="7385631" cy="5068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3 picchi temporali di mortalità dopo un trauma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b="1" dirty="0"/>
              <a:t>Primo picco (secondi–minuti): </a:t>
            </a:r>
            <a:r>
              <a:rPr lang="it-IT" sz="2200" dirty="0"/>
              <a:t>morte immediata per lesioni devastanti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b="1" dirty="0"/>
              <a:t>Secondo picco (minuti–ore):</a:t>
            </a:r>
            <a:r>
              <a:rPr lang="it-IT" sz="2200" dirty="0"/>
              <a:t> decessi dovuti a lesioni potenzialmente trattabili (ematomi intracranici, emopneumotorace, rottura di milza o fegato, fratture pelviche, emorragie massive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“</a:t>
            </a:r>
            <a:r>
              <a:rPr lang="it-IT" sz="2200" b="1" dirty="0"/>
              <a:t>golden hour</a:t>
            </a:r>
            <a:r>
              <a:rPr lang="it-IT" sz="2200" dirty="0"/>
              <a:t>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b="1" dirty="0"/>
              <a:t>Terzo picco (giorni–settimane): </a:t>
            </a:r>
            <a:r>
              <a:rPr lang="it-IT" sz="2200" dirty="0"/>
              <a:t>mortalità legata a sepsi e disfunzione multiorgano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C92D71-E5FA-909A-A8DC-78B3EF3FA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671" y="1204535"/>
            <a:ext cx="4166195" cy="49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407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568AE-50EC-351C-4896-7D0CAAF7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3841D7-38CF-1AC1-099E-354ADCA0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Caso Clinico</a:t>
            </a:r>
            <a:endParaRPr lang="it-IT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5EBB80-A8BA-DF30-002E-CA3D88A2F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325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/>
              <a:t>Ore 02:20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Uomo, 32 anni, incidente stradale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Non collabora, sanguina dal volto, respira male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8770C8-487A-BF5C-AE47-8BBAEDD7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6CE9AB81-C6E6-1D05-6E60-5DD438BF6522}"/>
              </a:ext>
            </a:extLst>
          </p:cNvPr>
          <p:cNvSpPr txBox="1">
            <a:spLocks/>
          </p:cNvSpPr>
          <p:nvPr/>
        </p:nvSpPr>
        <p:spPr>
          <a:xfrm>
            <a:off x="764458" y="4869578"/>
            <a:ext cx="4456471" cy="759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it-IT" sz="3600" b="1" dirty="0"/>
              <a:t>Cosa fareste?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AEC60B-B336-3836-77C2-4C217ECB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82" y="2910347"/>
            <a:ext cx="4005007" cy="300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164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E8E80-61B6-8803-DF1A-C3BD185D5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656BE-03D3-4389-1E18-CD89B414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BE6470-2FD4-994B-2CFF-046CE2AB0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9C857D-F97E-7910-F96B-C80204DA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0" y="1128201"/>
            <a:ext cx="4624772" cy="49799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8B382A-491B-A502-BCA1-7F066CB8454B}"/>
              </a:ext>
            </a:extLst>
          </p:cNvPr>
          <p:cNvSpPr txBox="1"/>
          <p:nvPr/>
        </p:nvSpPr>
        <p:spPr>
          <a:xfrm>
            <a:off x="8297620" y="6344223"/>
            <a:ext cx="351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https://www.atcnnurses.org/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2C4858-950F-27D9-4063-14943E2F33A6}"/>
              </a:ext>
            </a:extLst>
          </p:cNvPr>
          <p:cNvSpPr txBox="1">
            <a:spLocks/>
          </p:cNvSpPr>
          <p:nvPr/>
        </p:nvSpPr>
        <p:spPr>
          <a:xfrm>
            <a:off x="6153410" y="1251145"/>
            <a:ext cx="3836186" cy="4923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Primary</a:t>
            </a:r>
            <a:r>
              <a:rPr lang="it-IT" sz="2200" dirty="0"/>
              <a:t> Survey (XABCDE)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Rianimazione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Adjuncts</a:t>
            </a:r>
            <a:r>
              <a:rPr lang="it-IT" sz="2200" dirty="0"/>
              <a:t> al </a:t>
            </a:r>
            <a:r>
              <a:rPr lang="it-IT" sz="2200" dirty="0" err="1"/>
              <a:t>Primary</a:t>
            </a:r>
            <a:r>
              <a:rPr lang="it-IT" sz="2200" dirty="0"/>
              <a:t> Survey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Secondary</a:t>
            </a:r>
            <a:r>
              <a:rPr lang="it-IT" sz="2200" dirty="0"/>
              <a:t> Survey (head-to-</a:t>
            </a:r>
            <a:r>
              <a:rPr lang="it-IT" sz="2200" dirty="0" err="1"/>
              <a:t>toe</a:t>
            </a:r>
            <a:r>
              <a:rPr lang="it-IT" sz="2200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 err="1"/>
              <a:t>Adjuncts</a:t>
            </a:r>
            <a:r>
              <a:rPr lang="it-IT" sz="2200" dirty="0"/>
              <a:t> al </a:t>
            </a:r>
            <a:r>
              <a:rPr lang="it-IT" sz="2200" dirty="0" err="1"/>
              <a:t>Secondary</a:t>
            </a:r>
            <a:r>
              <a:rPr lang="it-IT" sz="2200" dirty="0"/>
              <a:t> Survey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Rivalutazione continua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Definitive care / Transfer</a:t>
            </a:r>
          </a:p>
        </p:txBody>
      </p:sp>
    </p:spTree>
    <p:extLst>
      <p:ext uri="{BB962C8B-B14F-4D97-AF65-F5344CB8AC3E}">
        <p14:creationId xmlns:p14="http://schemas.microsoft.com/office/powerpoint/2010/main" val="278588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FA648-BADB-BF81-E0C7-6ABFFC729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DA9E1-8108-7598-FF3D-8A5262D4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4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C798C9-AFD4-91C8-CC37-AC8915907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C5C051A-EE22-BF9B-8D80-84EE753928C0}"/>
              </a:ext>
            </a:extLst>
          </p:cNvPr>
          <p:cNvSpPr txBox="1">
            <a:spLocks/>
          </p:cNvSpPr>
          <p:nvPr/>
        </p:nvSpPr>
        <p:spPr>
          <a:xfrm>
            <a:off x="195040" y="1214367"/>
            <a:ext cx="11190715" cy="5068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Approccio diagnostico “classico” (anamnesi dettagliata, esame testa-piedi, diagnosi differenziale) 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inadeguato per le lesioni potenzialmente letali 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decisioni immediate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ATLS</a:t>
            </a:r>
            <a:r>
              <a:rPr lang="it-IT" sz="2200" dirty="0"/>
              <a:t> si basa su tre concetti fondamentali: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it-IT" sz="2200" b="1" dirty="0"/>
              <a:t>trattare prima la maggiore minaccia per la vita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it-IT" sz="2200" b="1" dirty="0"/>
              <a:t>non ritardare il trattamento in attesa di una diagnosi definitiva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it-IT" sz="2200" b="1" dirty="0"/>
              <a:t>l’anamnesi dettagliata non è necessaria per iniziare la gestione iniziale</a:t>
            </a:r>
          </a:p>
          <a:p>
            <a:pPr marL="0" indent="0">
              <a:lnSpc>
                <a:spcPct val="150000"/>
              </a:lnSpc>
              <a:buNone/>
            </a:pPr>
            <a:endParaRPr lang="it-IT" sz="2200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Approccio </a:t>
            </a:r>
            <a:r>
              <a:rPr lang="it-IT" sz="2200" b="1" dirty="0"/>
              <a:t>ABCDE</a:t>
            </a:r>
            <a:r>
              <a:rPr lang="it-IT" sz="2200" dirty="0"/>
              <a:t> </a:t>
            </a:r>
            <a:r>
              <a:rPr lang="it-IT" sz="2200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valutazione e trattamento in base alla velocità con cui le diverse lesioni causano la morte </a:t>
            </a:r>
          </a:p>
        </p:txBody>
      </p:sp>
    </p:spTree>
    <p:extLst>
      <p:ext uri="{BB962C8B-B14F-4D97-AF65-F5344CB8AC3E}">
        <p14:creationId xmlns:p14="http://schemas.microsoft.com/office/powerpoint/2010/main" val="2350984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147A8-BB94-0915-29E7-973C6A8D2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AE92B3-4F94-0D08-189F-D070EE16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Trauma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679652-BF1F-BDC6-C348-0DB40C71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895DA1D-C4A4-A28E-8FAD-23ADC88B2B05}"/>
              </a:ext>
            </a:extLst>
          </p:cNvPr>
          <p:cNvSpPr txBox="1">
            <a:spLocks/>
          </p:cNvSpPr>
          <p:nvPr/>
        </p:nvSpPr>
        <p:spPr>
          <a:xfrm>
            <a:off x="5210291" y="1338014"/>
            <a:ext cx="6174658" cy="456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Valutazione iniziale rapida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Trattamento salvavita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Rivalutazione continua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200" dirty="0"/>
              <a:t>Stabilizzazione e, se necessario, trasferimento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it-IT" sz="2200" dirty="0"/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↓ mortalità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↑competenze, performance e sicurezza clinica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B875A4-13EF-C400-48C8-9BA42C35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0" y="1128201"/>
            <a:ext cx="4624772" cy="49799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2BD573-970A-356B-3865-FFF9B50BB3B1}"/>
              </a:ext>
            </a:extLst>
          </p:cNvPr>
          <p:cNvSpPr txBox="1"/>
          <p:nvPr/>
        </p:nvSpPr>
        <p:spPr>
          <a:xfrm>
            <a:off x="8297620" y="6344223"/>
            <a:ext cx="351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https://www.atcnnurses.org/</a:t>
            </a:r>
          </a:p>
        </p:txBody>
      </p:sp>
    </p:spTree>
    <p:extLst>
      <p:ext uri="{BB962C8B-B14F-4D97-AF65-F5344CB8AC3E}">
        <p14:creationId xmlns:p14="http://schemas.microsoft.com/office/powerpoint/2010/main" val="217925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62BC7-0396-5ACC-0EC4-B478B246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C2FA50-E5AC-49DD-79FD-8A32AE27F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40" y="144445"/>
            <a:ext cx="10515600" cy="907608"/>
          </a:xfrm>
        </p:spPr>
        <p:txBody>
          <a:bodyPr>
            <a:normAutofit/>
          </a:bodyPr>
          <a:lstStyle/>
          <a:p>
            <a:r>
              <a:rPr lang="it-IT" b="1" dirty="0" err="1">
                <a:latin typeface="+mn-lt"/>
              </a:rPr>
              <a:t>Assessment</a:t>
            </a:r>
            <a:r>
              <a:rPr lang="it-IT" b="1" dirty="0">
                <a:latin typeface="+mn-lt"/>
              </a:rPr>
              <a:t> iniziale </a:t>
            </a:r>
            <a:r>
              <a:rPr lang="it-IT" b="1">
                <a:latin typeface="+mn-lt"/>
              </a:rPr>
              <a:t>e Management</a:t>
            </a:r>
            <a:endParaRPr lang="it-IT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9C697F-0145-390F-56D7-378C8025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640" y="86859"/>
            <a:ext cx="1348618" cy="1829027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0E15069-C975-D4F4-0A12-BB69EDC21AB1}"/>
              </a:ext>
            </a:extLst>
          </p:cNvPr>
          <p:cNvSpPr txBox="1">
            <a:spLocks/>
          </p:cNvSpPr>
          <p:nvPr/>
        </p:nvSpPr>
        <p:spPr>
          <a:xfrm>
            <a:off x="381853" y="1001372"/>
            <a:ext cx="9261181" cy="3497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2200" b="1" dirty="0" err="1"/>
              <a:t>Treat</a:t>
            </a:r>
            <a:r>
              <a:rPr lang="it-IT" sz="2200" b="1" dirty="0"/>
              <a:t> first </a:t>
            </a:r>
            <a:r>
              <a:rPr lang="it-IT" sz="2200" b="1" dirty="0" err="1"/>
              <a:t>what</a:t>
            </a:r>
            <a:r>
              <a:rPr lang="it-IT" sz="2200" b="1" dirty="0"/>
              <a:t> </a:t>
            </a:r>
            <a:r>
              <a:rPr lang="it-IT" sz="2200" b="1" dirty="0" err="1"/>
              <a:t>kills</a:t>
            </a:r>
            <a:r>
              <a:rPr lang="it-IT" sz="2200" b="1" dirty="0"/>
              <a:t> first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Valutazione e trattamento simultanei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Basarsi su parametri clinici, non sulla diagnosi definitiva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dirty="0"/>
              <a:t>Rivalutazione continua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200" b="1" dirty="0"/>
              <a:t>Il trauma è una malattia tempo-dipendente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02A03E-6E6E-B361-8294-5BA736EA2D4A}"/>
              </a:ext>
            </a:extLst>
          </p:cNvPr>
          <p:cNvSpPr txBox="1"/>
          <p:nvPr/>
        </p:nvSpPr>
        <p:spPr>
          <a:xfrm>
            <a:off x="381853" y="4499207"/>
            <a:ext cx="10030508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2200" b="1" dirty="0"/>
              <a:t>“Golden Hour” </a:t>
            </a:r>
            <a:r>
              <a:rPr lang="it-IT" sz="2200" b="1" dirty="0">
                <a:sym typeface="Wingdings" panose="05000000000000000000" pitchFamily="2" charset="2"/>
              </a:rPr>
              <a:t> </a:t>
            </a:r>
            <a:r>
              <a:rPr lang="it-IT" sz="2200" dirty="0"/>
              <a:t>È la </a:t>
            </a:r>
            <a:r>
              <a:rPr lang="it-IT" sz="2200" b="1" dirty="0"/>
              <a:t>finestra critica</a:t>
            </a:r>
            <a:r>
              <a:rPr lang="it-IT" sz="2200" dirty="0"/>
              <a:t> in cui l’intervento precoce: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Riduce mortalità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Riduce complicanze</a:t>
            </a:r>
          </a:p>
          <a:p>
            <a:pPr>
              <a:lnSpc>
                <a:spcPct val="150000"/>
              </a:lnSpc>
            </a:pPr>
            <a:r>
              <a:rPr lang="it-IT" sz="2200" dirty="0"/>
              <a:t>Ogni ritardo = peggior </a:t>
            </a:r>
            <a:r>
              <a:rPr lang="it-IT" sz="2200" dirty="0" err="1"/>
              <a:t>outcome</a:t>
            </a:r>
            <a:endParaRPr lang="it-IT" sz="2200" dirty="0"/>
          </a:p>
        </p:txBody>
      </p:sp>
      <p:pic>
        <p:nvPicPr>
          <p:cNvPr id="4098" name="Picture 2" descr="Orologi d'oro d'epoca per l'orologio di Capodanno e Natale mostra cinque  minuti a dodici | Vettore Premium">
            <a:extLst>
              <a:ext uri="{FF2B5EF4-FFF2-40B4-BE49-F238E27FC236}">
                <a16:creationId xmlns:a16="http://schemas.microsoft.com/office/drawing/2014/main" id="{9843EF14-E323-F7BB-1837-0FBFC647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47" y="1162515"/>
            <a:ext cx="34290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691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C7C89D5-BEC1-8148-96A2-E9583010CAA4}" vid="{8F985AF6-5597-7447-AC14-68D6CDD5FA0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clinica chirurgica</Template>
  <TotalTime>426</TotalTime>
  <Words>1865</Words>
  <Application>Microsoft Office PowerPoint</Application>
  <PresentationFormat>Widescreen</PresentationFormat>
  <Paragraphs>370</Paragraphs>
  <Slides>61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Wingdings</vt:lpstr>
      <vt:lpstr>Tema di Office</vt:lpstr>
      <vt:lpstr>TRAUMA</vt:lpstr>
      <vt:lpstr>🎯 Obiettivi della lezione</vt:lpstr>
      <vt:lpstr>Caso Clinico</vt:lpstr>
      <vt:lpstr>Trauma</vt:lpstr>
      <vt:lpstr>Trauma</vt:lpstr>
      <vt:lpstr>Trauma</vt:lpstr>
      <vt:lpstr>Trauma</vt:lpstr>
      <vt:lpstr>Trauma</vt:lpstr>
      <vt:lpstr>Assessment iniziale e Management</vt:lpstr>
      <vt:lpstr>Assessment iniziale e Management</vt:lpstr>
      <vt:lpstr>Assessment iniziale e Management</vt:lpstr>
      <vt:lpstr>Assessment iniziale e Management</vt:lpstr>
      <vt:lpstr>Assessment iniziale e Management</vt:lpstr>
      <vt:lpstr>Presentazione standard di PowerPoint</vt:lpstr>
      <vt:lpstr>Assessment iniziale e Management</vt:lpstr>
      <vt:lpstr>Assessment iniziale e Management</vt:lpstr>
      <vt:lpstr>Assessment iniziale e Management</vt:lpstr>
      <vt:lpstr>Assessment iniziale e Management</vt:lpstr>
      <vt:lpstr>Assessment iniziale e Management</vt:lpstr>
      <vt:lpstr>Assessment iniziale e Management</vt:lpstr>
      <vt:lpstr>Assessment iniziale e Management</vt:lpstr>
      <vt:lpstr>Assessment iniziale e Management</vt:lpstr>
      <vt:lpstr>Trauma Toracico</vt:lpstr>
      <vt:lpstr>Meccanismi di trauma toracico</vt:lpstr>
      <vt:lpstr>Trauma toracico nel Primary Survey</vt:lpstr>
      <vt:lpstr>Pneumotorace iperteso</vt:lpstr>
      <vt:lpstr>Pneumotorace aperto</vt:lpstr>
      <vt:lpstr>Emotorace massivo</vt:lpstr>
      <vt:lpstr>Tamponamento cardiaco</vt:lpstr>
      <vt:lpstr>Volet costale (Flail Chest)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Sindrome compartimentale</vt:lpstr>
      <vt:lpstr>Video Trauma</vt:lpstr>
      <vt:lpstr>Caso Clinico</vt:lpstr>
      <vt:lpstr>Trauma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MASTRONARDI MANUELA [SSM0200030]</dc:creator>
  <cp:lastModifiedBy>MASTRONARDI MANUELA [SSM0200030]</cp:lastModifiedBy>
  <cp:revision>32</cp:revision>
  <dcterms:created xsi:type="dcterms:W3CDTF">2025-12-16T09:38:48Z</dcterms:created>
  <dcterms:modified xsi:type="dcterms:W3CDTF">2025-12-18T07:28:40Z</dcterms:modified>
</cp:coreProperties>
</file>