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0" d="100"/>
          <a:sy n="60" d="100"/>
        </p:scale>
        <p:origin x="1116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B2B534-55C0-A4BF-BA29-8B4D3B3B5C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93EC0C-0220-335C-589B-EDB8B2AD9F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2B0290-4391-1BEF-4EA8-0A47603E61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B57C5-20CD-4F08-AA27-B8B81B622B49}" type="datetimeFigureOut">
              <a:rPr lang="it-IT" smtClean="0"/>
              <a:t>08/01/2026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BBBD8F-686B-C728-8F15-C25A363724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017D2E-4FBE-FA8A-174A-1526AF04C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14B85-0575-4DAB-8252-215FDE0F3AB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47492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8EF0A8-781B-C459-72CA-DF21BC2A0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5A5483-6A30-3CE9-292C-C8AEE59D55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31B41F-699A-10C9-093C-ED46E5873A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B57C5-20CD-4F08-AA27-B8B81B622B49}" type="datetimeFigureOut">
              <a:rPr lang="it-IT" smtClean="0"/>
              <a:t>08/01/2026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387CF2-9F7A-8D8D-9C24-02FCC67456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D7C8A8-588D-1E5A-3D84-5CBCDE25F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14B85-0575-4DAB-8252-215FDE0F3AB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51445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65C7B92-640D-C4F2-47ED-329308CC10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ABAE26-5CEC-F694-1AC3-6E0CF30CB5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A98E60-1499-CD4F-0F00-7114524663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B57C5-20CD-4F08-AA27-B8B81B622B49}" type="datetimeFigureOut">
              <a:rPr lang="it-IT" smtClean="0"/>
              <a:t>08/01/2026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BE1A28-42CB-ED87-2475-10735C2DD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B35D9C-20A7-DA90-9B5D-19F0D4D5C0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14B85-0575-4DAB-8252-215FDE0F3AB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86212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6626A3-E3AE-4F90-5558-80708901E6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57ACEC-9F04-9786-8581-BE9894FED9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7BD5E7-C94B-23DC-4850-2F12F5A6B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B57C5-20CD-4F08-AA27-B8B81B622B49}" type="datetimeFigureOut">
              <a:rPr lang="it-IT" smtClean="0"/>
              <a:t>08/01/2026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CA7D2A-ECAC-77F7-7CDC-F1D055F327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8AB3E0-8618-CF70-0F50-436336770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14B85-0575-4DAB-8252-215FDE0F3AB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70660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44FC6A-9AA6-2814-80B8-1BDB40B973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CF7D96-A3BC-E316-C986-B0C4016A71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047F13-169E-662B-87A1-AA72FA666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B57C5-20CD-4F08-AA27-B8B81B622B49}" type="datetimeFigureOut">
              <a:rPr lang="it-IT" smtClean="0"/>
              <a:t>08/01/2026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89E63E-DF38-211F-576C-6AEB50DF8D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3E3427-9279-92A6-0841-50C81CFC9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14B85-0575-4DAB-8252-215FDE0F3AB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6207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501024-1E3E-F12B-5181-015348BDB5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FF114A-2F34-5B5D-B1B1-A4CB3D0254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1797E0-6BE1-FBF3-80BD-B83F7E4569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958C6C-C7D4-80CA-5E48-7F30087BF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B57C5-20CD-4F08-AA27-B8B81B622B49}" type="datetimeFigureOut">
              <a:rPr lang="it-IT" smtClean="0"/>
              <a:t>08/01/2026</a:t>
            </a:fld>
            <a:endParaRPr lang="it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0C2392-7A11-3050-925D-CE5A99A77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6EB345-D3BA-E92B-0A1A-061FF184A6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14B85-0575-4DAB-8252-215FDE0F3AB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36772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822D33-DF0B-0653-91C2-AB4E12660D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C83FA0-F5A2-A6C2-2EA0-97048F0835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8C183D-E528-1E0D-F5DB-6294B79E20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D4958F-5AAC-087E-36F4-E18EF03B77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13173F1-8EDF-5080-D52E-65DF526EA3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74855A1-F483-85A6-91D3-EC81D1D1A2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B57C5-20CD-4F08-AA27-B8B81B622B49}" type="datetimeFigureOut">
              <a:rPr lang="it-IT" smtClean="0"/>
              <a:t>08/01/2026</a:t>
            </a:fld>
            <a:endParaRPr lang="it-IT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E6D3944-8E19-E60F-1318-C14B29330C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1C65B6B-0DD5-88D1-0F4D-42954BAD6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14B85-0575-4DAB-8252-215FDE0F3AB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10716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DE9791-F28A-3167-FC20-8252408DAB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094DAEC-E70E-600B-7F29-507D6FF511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B57C5-20CD-4F08-AA27-B8B81B622B49}" type="datetimeFigureOut">
              <a:rPr lang="it-IT" smtClean="0"/>
              <a:t>08/01/2026</a:t>
            </a:fld>
            <a:endParaRPr lang="it-I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84FA9DE-54CC-77C2-7F78-EB94EAA35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BC50A05-E050-2916-C0E4-9EE628D63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14B85-0575-4DAB-8252-215FDE0F3AB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6430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A9A6452-C237-A06F-65B5-83957A09BD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B57C5-20CD-4F08-AA27-B8B81B622B49}" type="datetimeFigureOut">
              <a:rPr lang="it-IT" smtClean="0"/>
              <a:t>08/01/2026</a:t>
            </a:fld>
            <a:endParaRPr lang="it-IT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18C8243-9B9B-645A-9EE2-8C8343958F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89624A-A541-CDEF-CA72-AB9C96E141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14B85-0575-4DAB-8252-215FDE0F3AB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20449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8CA33E-5746-7E38-C228-E007CC129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E8AEDF-B664-93C4-37E5-0A33F30732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E9BD4B-6685-DD9E-CFBF-1CF34603AC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85043E-6B79-0DEB-52F6-7456069693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B57C5-20CD-4F08-AA27-B8B81B622B49}" type="datetimeFigureOut">
              <a:rPr lang="it-IT" smtClean="0"/>
              <a:t>08/01/2026</a:t>
            </a:fld>
            <a:endParaRPr lang="it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D808F2-A089-7F41-9757-52F922189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6201E5-BD60-5FD4-9494-03EBDF3014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14B85-0575-4DAB-8252-215FDE0F3AB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127643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AB663E-2BA2-212D-BF54-8A49D3C90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3CB71E4-E9DF-30DD-C109-58965F830A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4CE4B4-24DD-33CB-0254-9D87895897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3042BB-13C7-5209-9A82-B656DD850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B57C5-20CD-4F08-AA27-B8B81B622B49}" type="datetimeFigureOut">
              <a:rPr lang="it-IT" smtClean="0"/>
              <a:t>08/01/2026</a:t>
            </a:fld>
            <a:endParaRPr lang="it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EFD7BD-7A87-B313-6F06-B815A4AC14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2357D3-0492-0913-55A3-FBB573C61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14B85-0575-4DAB-8252-215FDE0F3AB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97061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3ADCC90-9F6A-796E-771B-324DEFA63A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FC2BC2-5D46-6946-E60F-0EA6F96A2E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A4C95C-659B-F2C4-3288-E28A8C46CA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0B57C5-20CD-4F08-AA27-B8B81B622B49}" type="datetimeFigureOut">
              <a:rPr lang="it-IT" smtClean="0"/>
              <a:t>08/01/2026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1A2292-4D29-FBEB-75FF-214690F31C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FA9A1E-F671-ED5D-8141-0D589F5332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914B85-0575-4DAB-8252-215FDE0F3AB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6563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0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FB4F71D-A749-9CBA-1D43-4C244180A00D}"/>
              </a:ext>
            </a:extLst>
          </p:cNvPr>
          <p:cNvSpPr txBox="1"/>
          <p:nvPr/>
        </p:nvSpPr>
        <p:spPr>
          <a:xfrm>
            <a:off x="201956" y="1866384"/>
            <a:ext cx="1178808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3200" b="1" dirty="0"/>
              <a:t>Esercizi Spettroscopia 1H-NMR</a:t>
            </a:r>
          </a:p>
          <a:p>
            <a:pPr algn="just"/>
            <a:endParaRPr lang="it-IT" sz="3200" b="1" dirty="0"/>
          </a:p>
          <a:p>
            <a:pPr algn="just"/>
            <a:r>
              <a:rPr lang="it-IT" sz="3200" dirty="0"/>
              <a:t>Dato uno spettro 1H-NMR sperimentale determinare la molecola organica che lo ha generato tra quelle proposte. Motivare la risposta e assegnare i segnali osservati nello spettro ai protoni della molecola.</a:t>
            </a:r>
          </a:p>
        </p:txBody>
      </p:sp>
    </p:spTree>
    <p:extLst>
      <p:ext uri="{BB962C8B-B14F-4D97-AF65-F5344CB8AC3E}">
        <p14:creationId xmlns:p14="http://schemas.microsoft.com/office/powerpoint/2010/main" val="3279081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52ADEB1-F051-F99A-7542-E40122AA05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6142" y="471487"/>
            <a:ext cx="9639716" cy="4081681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B16C1B20-B64F-832A-B1C4-E5D84BE7945A}"/>
              </a:ext>
            </a:extLst>
          </p:cNvPr>
          <p:cNvSpPr/>
          <p:nvPr/>
        </p:nvSpPr>
        <p:spPr>
          <a:xfrm>
            <a:off x="1594729" y="599804"/>
            <a:ext cx="1434221" cy="6000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1CF96E14-AD4F-7E9B-9CF0-B4A665A8AE1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0035169"/>
              </p:ext>
            </p:extLst>
          </p:nvPr>
        </p:nvGraphicFramePr>
        <p:xfrm>
          <a:off x="5381625" y="5348288"/>
          <a:ext cx="1393825" cy="817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S ChemDraw Drawing" r:id="rId3" imgW="725069" imgH="424960" progId="ChemDraw.Document.6.0">
                  <p:embed/>
                </p:oleObj>
              </mc:Choice>
              <mc:Fallback>
                <p:oleObj name="CS ChemDraw Drawing" r:id="rId3" imgW="725069" imgH="42496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381625" y="5348288"/>
                        <a:ext cx="1393825" cy="8175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271198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A966D31-60E5-F0FA-4A85-DDFA313902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4492" y="545639"/>
            <a:ext cx="9269119" cy="4163006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166C6772-8CC7-DB35-703C-9944C37ECADD}"/>
              </a:ext>
            </a:extLst>
          </p:cNvPr>
          <p:cNvSpPr/>
          <p:nvPr/>
        </p:nvSpPr>
        <p:spPr>
          <a:xfrm>
            <a:off x="1524391" y="545639"/>
            <a:ext cx="1434221" cy="6000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9ADE8BA0-73DE-5F90-6394-3BDAFC7EF80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908031"/>
              </p:ext>
            </p:extLst>
          </p:nvPr>
        </p:nvGraphicFramePr>
        <p:xfrm>
          <a:off x="5330825" y="5108575"/>
          <a:ext cx="1135063" cy="1531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S ChemDraw Drawing" r:id="rId3" imgW="677790" imgH="914023" progId="ChemDraw.Document.6.0">
                  <p:embed/>
                </p:oleObj>
              </mc:Choice>
              <mc:Fallback>
                <p:oleObj name="CS ChemDraw Drawing" r:id="rId3" imgW="677790" imgH="914023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330825" y="5108575"/>
                        <a:ext cx="1135063" cy="15319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254387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152BBA2-242A-C381-59D6-E149565358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387" y="314683"/>
            <a:ext cx="10393225" cy="4315427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28F0292D-402D-0582-B3F1-9629D7D81980}"/>
              </a:ext>
            </a:extLst>
          </p:cNvPr>
          <p:cNvSpPr/>
          <p:nvPr/>
        </p:nvSpPr>
        <p:spPr>
          <a:xfrm>
            <a:off x="1397781" y="503436"/>
            <a:ext cx="1434221" cy="6000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8F4BE7CE-3699-4ED4-3DF6-EFB75A169A8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7159345"/>
              </p:ext>
            </p:extLst>
          </p:nvPr>
        </p:nvGraphicFramePr>
        <p:xfrm>
          <a:off x="5424487" y="4958992"/>
          <a:ext cx="671512" cy="158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S ChemDraw Drawing" r:id="rId3" imgW="401681" imgH="945697" progId="ChemDraw.Document.6.0">
                  <p:embed/>
                </p:oleObj>
              </mc:Choice>
              <mc:Fallback>
                <p:oleObj name="CS ChemDraw Drawing" r:id="rId3" imgW="401681" imgH="945697" progId="ChemDraw.Document.6.0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9ADE8BA0-73DE-5F90-6394-3BDAFC7EF80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424487" y="4958992"/>
                        <a:ext cx="671512" cy="15843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104707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176B8AE-8A39-FF14-5705-5EA3927453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3072" y="624535"/>
            <a:ext cx="10356953" cy="462873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2AF28EFF-61E3-1705-809E-069DA9019E00}"/>
              </a:ext>
            </a:extLst>
          </p:cNvPr>
          <p:cNvSpPr/>
          <p:nvPr/>
        </p:nvSpPr>
        <p:spPr>
          <a:xfrm>
            <a:off x="1485900" y="742950"/>
            <a:ext cx="1243013" cy="6000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33EF2D5B-0F6B-5E21-F34D-42F1A48159F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9699998"/>
              </p:ext>
            </p:extLst>
          </p:nvPr>
        </p:nvGraphicFramePr>
        <p:xfrm>
          <a:off x="5438775" y="5699125"/>
          <a:ext cx="1076325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S ChemDraw Drawing" r:id="rId3" imgW="679303" imgH="380843" progId="ChemDraw.Document.6.0">
                  <p:embed/>
                </p:oleObj>
              </mc:Choice>
              <mc:Fallback>
                <p:oleObj name="CS ChemDraw Drawing" r:id="rId3" imgW="679303" imgH="380843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438775" y="5699125"/>
                        <a:ext cx="1076325" cy="6032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982290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BAFA612-D808-9754-94C7-443AACAED0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8393" y="371475"/>
            <a:ext cx="9515213" cy="4115021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95D37A89-A46E-CA46-6540-E8A6304892C5}"/>
              </a:ext>
            </a:extLst>
          </p:cNvPr>
          <p:cNvSpPr/>
          <p:nvPr/>
        </p:nvSpPr>
        <p:spPr>
          <a:xfrm>
            <a:off x="1557337" y="528638"/>
            <a:ext cx="1243013" cy="6000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AF77E0E9-C96D-70D6-2261-6276D06D0AC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383553"/>
              </p:ext>
            </p:extLst>
          </p:nvPr>
        </p:nvGraphicFramePr>
        <p:xfrm>
          <a:off x="5537200" y="4903788"/>
          <a:ext cx="582613" cy="1392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S ChemDraw Drawing" r:id="rId3" imgW="420215" imgH="1005274" progId="ChemDraw.Document.6.0">
                  <p:embed/>
                </p:oleObj>
              </mc:Choice>
              <mc:Fallback>
                <p:oleObj name="CS ChemDraw Drawing" r:id="rId3" imgW="420215" imgH="1005274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537200" y="4903788"/>
                        <a:ext cx="582613" cy="13922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679342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AA55CE5-0C18-D8A8-86B1-2E2F4E140D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9824" y="285750"/>
            <a:ext cx="9643061" cy="4171950"/>
          </a:xfrm>
          <a:prstGeom prst="rect">
            <a:avLst/>
          </a:prstGeom>
        </p:spPr>
      </p:pic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DBB8D34B-CAC7-0BA4-40BF-BF163CEBB3E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6570469"/>
              </p:ext>
            </p:extLst>
          </p:nvPr>
        </p:nvGraphicFramePr>
        <p:xfrm>
          <a:off x="5151438" y="5195888"/>
          <a:ext cx="1238250" cy="598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S ChemDraw Drawing" r:id="rId3" imgW="659257" imgH="319757" progId="ChemDraw.Document.6.0">
                  <p:embed/>
                </p:oleObj>
              </mc:Choice>
              <mc:Fallback>
                <p:oleObj name="CS ChemDraw Drawing" r:id="rId3" imgW="659257" imgH="319757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151438" y="5195888"/>
                        <a:ext cx="1238250" cy="5984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37322753-9450-DE1B-F549-1F2818A5F845}"/>
              </a:ext>
            </a:extLst>
          </p:cNvPr>
          <p:cNvSpPr/>
          <p:nvPr/>
        </p:nvSpPr>
        <p:spPr>
          <a:xfrm>
            <a:off x="1557337" y="528638"/>
            <a:ext cx="1243013" cy="6000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408518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804B493-CA32-B14B-6852-16A0B384ED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0019" y="466447"/>
            <a:ext cx="9211961" cy="3982006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209A8437-48F2-47E6-2F7F-54A03D3E869C}"/>
              </a:ext>
            </a:extLst>
          </p:cNvPr>
          <p:cNvSpPr/>
          <p:nvPr/>
        </p:nvSpPr>
        <p:spPr>
          <a:xfrm>
            <a:off x="1743075" y="614363"/>
            <a:ext cx="1243013" cy="6000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801D3A47-8007-DF30-92D5-7360F95FFA7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7915509"/>
              </p:ext>
            </p:extLst>
          </p:nvPr>
        </p:nvGraphicFramePr>
        <p:xfrm>
          <a:off x="5467350" y="5329238"/>
          <a:ext cx="12573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S ChemDraw Drawing" r:id="rId3" imgW="679303" imgH="424960" progId="ChemDraw.Document.6.0">
                  <p:embed/>
                </p:oleObj>
              </mc:Choice>
              <mc:Fallback>
                <p:oleObj name="CS ChemDraw Drawing" r:id="rId3" imgW="679303" imgH="42496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467350" y="5329238"/>
                        <a:ext cx="1257300" cy="787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513358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5C1B39F-DBF5-43A6-D143-44542A2CB2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4738" y="714105"/>
            <a:ext cx="9316750" cy="3858163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071527FB-B6B4-7F30-8E21-D596DF78EBAB}"/>
              </a:ext>
            </a:extLst>
          </p:cNvPr>
          <p:cNvSpPr/>
          <p:nvPr/>
        </p:nvSpPr>
        <p:spPr>
          <a:xfrm>
            <a:off x="1500188" y="714105"/>
            <a:ext cx="1243013" cy="6000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047406B4-D069-B92C-4CFB-E72849E2CF4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3342777"/>
              </p:ext>
            </p:extLst>
          </p:nvPr>
        </p:nvGraphicFramePr>
        <p:xfrm>
          <a:off x="4887913" y="5370513"/>
          <a:ext cx="1444625" cy="614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S ChemDraw Drawing" r:id="rId3" imgW="880522" imgH="374433" progId="ChemDraw.Document.6.0">
                  <p:embed/>
                </p:oleObj>
              </mc:Choice>
              <mc:Fallback>
                <p:oleObj name="CS ChemDraw Drawing" r:id="rId3" imgW="880522" imgH="374433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887913" y="5370513"/>
                        <a:ext cx="1444625" cy="6143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86078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A34D413-E108-A433-DB23-6FF42D1CD1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4904" y="542926"/>
            <a:ext cx="10682192" cy="4462734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C3CDC8FD-55AA-D76D-5597-26FE53E53116}"/>
              </a:ext>
            </a:extLst>
          </p:cNvPr>
          <p:cNvSpPr/>
          <p:nvPr/>
        </p:nvSpPr>
        <p:spPr>
          <a:xfrm>
            <a:off x="1028700" y="671242"/>
            <a:ext cx="1243013" cy="6000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5446E248-338D-3FFE-878D-E13BA91F2CB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8980375"/>
              </p:ext>
            </p:extLst>
          </p:nvPr>
        </p:nvGraphicFramePr>
        <p:xfrm>
          <a:off x="5297488" y="5756275"/>
          <a:ext cx="1008062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S ChemDraw Drawing" r:id="rId3" imgW="679303" imgH="321265" progId="ChemDraw.Document.6.0">
                  <p:embed/>
                </p:oleObj>
              </mc:Choice>
              <mc:Fallback>
                <p:oleObj name="CS ChemDraw Drawing" r:id="rId3" imgW="679303" imgH="321265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297488" y="5756275"/>
                        <a:ext cx="1008062" cy="4762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935027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A11C6AF-64E0-0823-4747-69AE6E3C50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4789" y="456923"/>
            <a:ext cx="9288171" cy="3972479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BEE077D-5892-C28F-5464-77BD61B11F19}"/>
              </a:ext>
            </a:extLst>
          </p:cNvPr>
          <p:cNvSpPr/>
          <p:nvPr/>
        </p:nvSpPr>
        <p:spPr>
          <a:xfrm>
            <a:off x="1814513" y="571229"/>
            <a:ext cx="1243013" cy="6000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530D9842-8F78-4A04-D56D-A053FEC27C2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3147162"/>
              </p:ext>
            </p:extLst>
          </p:nvPr>
        </p:nvGraphicFramePr>
        <p:xfrm>
          <a:off x="5719763" y="4953000"/>
          <a:ext cx="482600" cy="1211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S ChemDraw Drawing" r:id="rId3" imgW="366884" imgH="920056" progId="ChemDraw.Document.6.0">
                  <p:embed/>
                </p:oleObj>
              </mc:Choice>
              <mc:Fallback>
                <p:oleObj name="CS ChemDraw Drawing" r:id="rId3" imgW="366884" imgH="920056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719763" y="4953000"/>
                        <a:ext cx="482600" cy="12112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498764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CF8C787-B25C-22AA-60FA-D1095D5466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4642" y="456901"/>
            <a:ext cx="10145541" cy="4286848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67DCD3E2-D871-4FB1-910E-C879B3632004}"/>
              </a:ext>
            </a:extLst>
          </p:cNvPr>
          <p:cNvSpPr/>
          <p:nvPr/>
        </p:nvSpPr>
        <p:spPr>
          <a:xfrm>
            <a:off x="1151817" y="699816"/>
            <a:ext cx="1434221" cy="6000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24016875-B4E3-AFC6-F40E-447119493C3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3956361"/>
              </p:ext>
            </p:extLst>
          </p:nvPr>
        </p:nvGraphicFramePr>
        <p:xfrm>
          <a:off x="5135563" y="5118100"/>
          <a:ext cx="1049337" cy="1073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S ChemDraw Drawing" r:id="rId3" imgW="711453" imgH="726618" progId="ChemDraw.Document.6.0">
                  <p:embed/>
                </p:oleObj>
              </mc:Choice>
              <mc:Fallback>
                <p:oleObj name="CS ChemDraw Drawing" r:id="rId3" imgW="711453" imgH="726618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135563" y="5118100"/>
                        <a:ext cx="1049337" cy="1073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405710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</Words>
  <Application>Microsoft Office PowerPoint</Application>
  <PresentationFormat>Widescreen</PresentationFormat>
  <Paragraphs>3</Paragraphs>
  <Slides>12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CS ChemDraw Drawing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FILIPPINI GIACOMO</dc:creator>
  <cp:lastModifiedBy>FILIPPINI GIACOMO</cp:lastModifiedBy>
  <cp:revision>6</cp:revision>
  <dcterms:created xsi:type="dcterms:W3CDTF">2025-12-08T20:07:34Z</dcterms:created>
  <dcterms:modified xsi:type="dcterms:W3CDTF">2026-01-08T10:15:41Z</dcterms:modified>
</cp:coreProperties>
</file>