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LEIMAN NAFIU [SM13A00017]" userId="9b7a7b10-01ab-4962-af4a-167e9add2e3b" providerId="ADAL" clId="{DE040F3C-E6F2-43B5-8F4D-B192EC16E949}"/>
    <pc:docChg chg="modSld">
      <pc:chgData name="SULEIMAN NAFIU [SM13A00017]" userId="9b7a7b10-01ab-4962-af4a-167e9add2e3b" providerId="ADAL" clId="{DE040F3C-E6F2-43B5-8F4D-B192EC16E949}" dt="2026-03-10T12:07:12.196" v="5" actId="1076"/>
      <pc:docMkLst>
        <pc:docMk/>
      </pc:docMkLst>
      <pc:sldChg chg="modSp mod">
        <pc:chgData name="SULEIMAN NAFIU [SM13A00017]" userId="9b7a7b10-01ab-4962-af4a-167e9add2e3b" providerId="ADAL" clId="{DE040F3C-E6F2-43B5-8F4D-B192EC16E949}" dt="2026-03-10T12:07:12.196" v="5" actId="1076"/>
        <pc:sldMkLst>
          <pc:docMk/>
          <pc:sldMk cId="0" sldId="259"/>
        </pc:sldMkLst>
        <pc:spChg chg="mod">
          <ac:chgData name="SULEIMAN NAFIU [SM13A00017]" userId="9b7a7b10-01ab-4962-af4a-167e9add2e3b" providerId="ADAL" clId="{DE040F3C-E6F2-43B5-8F4D-B192EC16E949}" dt="2026-03-10T11:48:00.484" v="1" actId="14100"/>
          <ac:spMkLst>
            <pc:docMk/>
            <pc:sldMk cId="0" sldId="259"/>
            <ac:spMk id="42" creationId="{00000000-0000-0000-0000-000000000000}"/>
          </ac:spMkLst>
        </pc:spChg>
        <pc:spChg chg="mod">
          <ac:chgData name="SULEIMAN NAFIU [SM13A00017]" userId="9b7a7b10-01ab-4962-af4a-167e9add2e3b" providerId="ADAL" clId="{DE040F3C-E6F2-43B5-8F4D-B192EC16E949}" dt="2026-03-10T12:07:06.481" v="4" actId="1076"/>
          <ac:spMkLst>
            <pc:docMk/>
            <pc:sldMk cId="0" sldId="259"/>
            <ac:spMk id="48" creationId="{00000000-0000-0000-0000-000000000000}"/>
          </ac:spMkLst>
        </pc:spChg>
        <pc:spChg chg="mod">
          <ac:chgData name="SULEIMAN NAFIU [SM13A00017]" userId="9b7a7b10-01ab-4962-af4a-167e9add2e3b" providerId="ADAL" clId="{DE040F3C-E6F2-43B5-8F4D-B192EC16E949}" dt="2026-03-10T12:07:12.196" v="5" actId="1076"/>
          <ac:spMkLst>
            <pc:docMk/>
            <pc:sldMk cId="0" sldId="259"/>
            <ac:spMk id="50" creationId="{00000000-0000-0000-0000-000000000000}"/>
          </ac:spMkLst>
        </pc:spChg>
        <pc:spChg chg="mod">
          <ac:chgData name="SULEIMAN NAFIU [SM13A00017]" userId="9b7a7b10-01ab-4962-af4a-167e9add2e3b" providerId="ADAL" clId="{DE040F3C-E6F2-43B5-8F4D-B192EC16E949}" dt="2026-03-10T12:07:00.272" v="2" actId="1076"/>
          <ac:spMkLst>
            <pc:docMk/>
            <pc:sldMk cId="0" sldId="259"/>
            <ac:spMk id="5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3811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29200"/>
            <a:ext cx="9144000" cy="10972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9728"/>
            <a:ext cx="3474720" cy="4919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82880" y="91440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kern="0" spc="4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PEOPLE  v.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" y="1417320"/>
            <a:ext cx="32918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VALENCE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82880" y="2697480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E8DDD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TERM UNFIT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i="1" dirty="0">
                <a:solidFill>
                  <a:srgbClr val="E8DDD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CHEMISTRY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31520" y="3657600"/>
            <a:ext cx="320040" cy="3200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88720" y="3657600"/>
            <a:ext cx="320040" cy="3200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645920" y="3657600"/>
            <a:ext cx="320040" cy="3200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749040" y="502920"/>
            <a:ext cx="5120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 ARGUMENT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kern="0" spc="3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INITIAL PRESENTATION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749040" y="1325880"/>
            <a:ext cx="5120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the Prosecution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749040" y="192024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concept of "valence" has been defended for over a century. Today, the prosecution will demonstrate that the term is riddled with ambiguity, contradicted by its own defenders, and unfit to serve as a foundational concept in chemical education.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749040" y="3429000"/>
            <a:ext cx="237744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749040" y="342900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1: No Agreed Definition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3429000"/>
            <a:ext cx="237744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263640" y="342900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2: Built-In Confusion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749040" y="4023360"/>
            <a:ext cx="237744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749040" y="402336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3: Structure-Dependent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263640" y="4023360"/>
            <a:ext cx="237744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263640" y="402336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4: Circular Reasoning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749040" y="46634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Parkin, J. Chem. Educ. 2006, 83, 791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2296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FRAMING THE CASE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164592" y="4892040"/>
            <a:ext cx="8979408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901184"/>
            <a:ext cx="8595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TEAM  |  VALENCE ON TRIAL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65760" y="9601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are NOT here to claim that electron involvement in bonding is unimportant.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150876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here to demonstrate that the word "valence" — as taught, applied, and defended in chemical education — is a source of persistent confusion, historical contradiction, and pedagogical harm.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2377440"/>
            <a:ext cx="8412480" cy="1188720"/>
          </a:xfrm>
          <a:prstGeom prst="rect">
            <a:avLst/>
          </a:prstGeom>
          <a:solidFill>
            <a:srgbClr val="FDF0EE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24505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⚖  THE KEY IRONY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278892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article by Parkin (2006) — written to rescue and defend "valence" — is itself the prosecution's star witness. In attempting to clarify the concept, the author inadvertently reveals just how broken it is.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5760" y="37033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PROSECUTION WILL PROVE FOUR COUNTS: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041648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 — No Agreed Definition: The term has no stable, universal meaning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II — Built-In Confusion: Indistinguishable from 3 other concepts in common cases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III — Structure-Dependent: Changes with how you draw the molecule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IV — Circular Reasoning: Its "predictive power" relies on prior knowledge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2296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I: NO AGREED DEFINITION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164592" y="4892040"/>
            <a:ext cx="8979408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901184"/>
            <a:ext cx="8595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TEAM  |  VALENCE ON TRIAL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914400"/>
            <a:ext cx="1371600" cy="4572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9144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 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481328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"Valence" appears in at least four different contexts — all with different meanings: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011680"/>
            <a:ext cx="4069080" cy="868680"/>
          </a:xfrm>
          <a:prstGeom prst="rect">
            <a:avLst/>
          </a:prstGeom>
          <a:solidFill>
            <a:srgbClr val="FFF8F5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65760" y="2011680"/>
            <a:ext cx="10972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207568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Valence Electrons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239572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Electrons in the outermost shell of an atom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17720" y="2011680"/>
            <a:ext cx="4069080" cy="868680"/>
          </a:xfrm>
          <a:prstGeom prst="rect">
            <a:avLst/>
          </a:prstGeom>
          <a:solidFill>
            <a:srgbClr val="FFF8F5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17720" y="2011680"/>
            <a:ext cx="10972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00600" y="207568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Valence Bond Theory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00600" y="239572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quantum mechanical model of bonding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017520"/>
            <a:ext cx="4069080" cy="868680"/>
          </a:xfrm>
          <a:prstGeom prst="rect">
            <a:avLst/>
          </a:prstGeom>
          <a:solidFill>
            <a:srgbClr val="FFF8F5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65760" y="3017520"/>
            <a:ext cx="10972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48640" y="308152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VSEPR Theory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48640" y="340156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Geometry prediction via electron pair repulsion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617720" y="3017520"/>
            <a:ext cx="4069080" cy="868680"/>
          </a:xfrm>
          <a:prstGeom prst="rect">
            <a:avLst/>
          </a:prstGeom>
          <a:solidFill>
            <a:srgbClr val="FFF8F5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617720" y="3017520"/>
            <a:ext cx="109728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00600" y="308152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Bond-Valence Model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800600" y="340156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Empirical model using bond lengths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114800"/>
            <a:ext cx="8412480" cy="594360"/>
          </a:xfrm>
          <a:prstGeom prst="rect">
            <a:avLst/>
          </a:prstGeom>
          <a:solidFill>
            <a:srgbClr val="FBE9E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02920" y="4151376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VERDICT ON COUNT I: A term requiring a 2006 scholarly article to clarify what it "actually means" is a term that has already failed its users.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2296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II: BUILT-IN CONFUSION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164592" y="4892040"/>
            <a:ext cx="8979408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901184"/>
            <a:ext cx="8595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TEAM  |  VALENCE ON TRIAL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914400"/>
            <a:ext cx="1463040" cy="4572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91440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 II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4630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most commonly taught molecules (AHn hydrides), valence is numerically identical to oxidation number, number of bonds, AND coordination number.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148840"/>
            <a:ext cx="155448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214884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Molecule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920240" y="2148840"/>
            <a:ext cx="155448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920240" y="214884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Valence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11880" y="2148840"/>
            <a:ext cx="155448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11880" y="214884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Oxid. No.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303520" y="2148840"/>
            <a:ext cx="155448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303520" y="214884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 Bonds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995160" y="2148840"/>
            <a:ext cx="1554480" cy="347472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995160" y="214884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Coord. No.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2496312"/>
            <a:ext cx="1554480" cy="347472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249631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NH₃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1920240" y="2496312"/>
            <a:ext cx="1554480" cy="347472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920240" y="249631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611880" y="2496312"/>
            <a:ext cx="1554480" cy="347472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11880" y="249631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303520" y="2496312"/>
            <a:ext cx="1554480" cy="347472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303520" y="249631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6995160" y="2496312"/>
            <a:ext cx="1554480" cy="347472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995160" y="249631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365760" y="2843784"/>
            <a:ext cx="1554480" cy="347472"/>
          </a:xfrm>
          <a:prstGeom prst="rect">
            <a:avLst/>
          </a:prstGeom>
          <a:solidFill>
            <a:srgbClr val="F7F0EC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65760" y="2843784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CH₄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1920240" y="2843784"/>
            <a:ext cx="1554480" cy="347472"/>
          </a:xfrm>
          <a:prstGeom prst="rect">
            <a:avLst/>
          </a:prstGeom>
          <a:solidFill>
            <a:srgbClr val="F7F0EC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1920240" y="2843784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611880" y="2843784"/>
            <a:ext cx="1554480" cy="347472"/>
          </a:xfrm>
          <a:prstGeom prst="rect">
            <a:avLst/>
          </a:prstGeom>
          <a:solidFill>
            <a:srgbClr val="F7F0EC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3611880" y="2843784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−4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5303520" y="2843784"/>
            <a:ext cx="1554480" cy="347472"/>
          </a:xfrm>
          <a:prstGeom prst="rect">
            <a:avLst/>
          </a:prstGeom>
          <a:solidFill>
            <a:srgbClr val="F7F0EC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303520" y="2843784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6995160" y="2843784"/>
            <a:ext cx="1554480" cy="347472"/>
          </a:xfrm>
          <a:prstGeom prst="rect">
            <a:avLst/>
          </a:prstGeom>
          <a:solidFill>
            <a:srgbClr val="F7F0EC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995160" y="2843784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365760" y="3191256"/>
            <a:ext cx="1554480" cy="347472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65760" y="3191256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OH₂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1920240" y="3310128"/>
            <a:ext cx="1554480" cy="288388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1920240" y="3191256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3611880" y="3191256"/>
            <a:ext cx="1554480" cy="347472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3611880" y="3191256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−2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5303520" y="3191256"/>
            <a:ext cx="1554480" cy="347472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5303520" y="3191256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6995160" y="3218688"/>
            <a:ext cx="1554480" cy="347472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6995160" y="3191256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448056" y="3611880"/>
            <a:ext cx="841248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411480" y="3547872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a coincidence to celebrate — it is a design flaw. The confusion between valence and three other concepts is baked into the first molecules every student learns.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365760" y="4114800"/>
            <a:ext cx="8412480" cy="594360"/>
          </a:xfrm>
          <a:prstGeom prst="rect">
            <a:avLst/>
          </a:prstGeom>
          <a:solidFill>
            <a:srgbClr val="FBE9E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502920" y="4151376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VERDICT ON COUNT II: The confusion is not a student failure. It is a design flaw built into the concept itself.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2296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III: STRUCTURE-DEPENDENT &amp; AMBIGUOUS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164592" y="4892040"/>
            <a:ext cx="8979408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901184"/>
            <a:ext cx="8595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TEAM  |  VALENCE ON TRIAL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914400"/>
            <a:ext cx="1554480" cy="4572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914400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III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4630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Parkin definition of valence cannot be determined without first choosing a resonance structure — making it interpretation-dependent, not objective.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194560"/>
            <a:ext cx="3931920" cy="1600200"/>
          </a:xfrm>
          <a:prstGeom prst="rect">
            <a:avLst/>
          </a:prstGeom>
          <a:solidFill>
            <a:srgbClr val="FFF8F5"/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225856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RESONANCE STRUCTURE A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56032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OsO₄  with Os=O double bonds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292608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Oxidation number: +8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charge on Os: 0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846320" y="2194560"/>
            <a:ext cx="3931920" cy="1600200"/>
          </a:xfrm>
          <a:prstGeom prst="rect">
            <a:avLst/>
          </a:prstGeom>
          <a:solidFill>
            <a:srgbClr val="FFF8F5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37760" y="225856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RESONANCE STRUCTURE B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937760" y="256032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OsO₄  with Os⁺–O⁻ ionic bonds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937760" y="292608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Oxidation number: +8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charge on Os: +4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206240" y="2651760"/>
            <a:ext cx="640080" cy="640080"/>
          </a:xfrm>
          <a:prstGeom prst="ellipse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206240" y="26517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931920"/>
            <a:ext cx="8412480" cy="713232"/>
          </a:xfrm>
          <a:prstGeom prst="rect">
            <a:avLst/>
          </a:prstGeom>
          <a:solidFill>
            <a:srgbClr val="FBE9E7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2920" y="39776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VERDICT ON COUNT III: A quantity that changes depending on how you draw the molecule is not a fundamental molecular property — it is a matter of interpretation.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82296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4572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IV: CIRCULAR REASONING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164592" y="4892040"/>
            <a:ext cx="8979408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4901184"/>
            <a:ext cx="8595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 TEAM  |  VALENCE ON TRIAL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914400"/>
            <a:ext cx="1554480" cy="4572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914400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IV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46304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B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Case of (CH₅)⁺ — The Defense's Star Witness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457200" cy="6858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1965960"/>
            <a:ext cx="457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822960" y="1965960"/>
            <a:ext cx="7955280" cy="685800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60120" y="2039112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Claims: 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960120" y="2267712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Valence correctly predicts (CH₅)⁺ is unusual because it gives carbon a "valence of 6" — impossible since C only has 4 valence electrons.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2834640"/>
            <a:ext cx="457200" cy="6858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2834640"/>
            <a:ext cx="457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822960" y="2834640"/>
            <a:ext cx="7955280" cy="685800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60120" y="2907792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Problem: 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60120" y="3136392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"implausible valence" only signals a problem because we already know carbon has 4 valence electrons. The conclusion is not derived from valence — it's imported from prior knowledge.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703320"/>
            <a:ext cx="457200" cy="685800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3703320"/>
            <a:ext cx="457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822960" y="3703320"/>
            <a:ext cx="7955280" cy="685800"/>
          </a:xfrm>
          <a:prstGeom prst="rect">
            <a:avLst/>
          </a:prstGeom>
          <a:solidFill>
            <a:srgbClr val="FFF8F5"/>
          </a:solidFill>
          <a:ln w="6350">
            <a:solidFill>
              <a:srgbClr val="E8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960120" y="3776472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Prosecution's Point: 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60120" y="4005072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reasoning is circular: valence appears to predict instability only after you already know the answer. This is confirmation, not prediction.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65760" y="4617720"/>
            <a:ext cx="841248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47488"/>
            <a:ext cx="914400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5603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6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PROSECUTION RESTS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89611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Case in Summary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320040" y="1691640"/>
            <a:ext cx="4206240" cy="1170432"/>
          </a:xfrm>
          <a:prstGeom prst="rect">
            <a:avLst/>
          </a:prstGeom>
          <a:solidFill>
            <a:srgbClr val="2A0A0A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20040" y="1691640"/>
            <a:ext cx="4206240" cy="329184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169164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I: GUILTY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29768" y="2075688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Agreed Definition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29768" y="2386584"/>
            <a:ext cx="3977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century of debate; a 2006 paper still needed to define the term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54880" y="1691640"/>
            <a:ext cx="4206240" cy="1170432"/>
          </a:xfrm>
          <a:prstGeom prst="rect">
            <a:avLst/>
          </a:prstGeom>
          <a:solidFill>
            <a:srgbClr val="2A0A0A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54880" y="1691640"/>
            <a:ext cx="4206240" cy="329184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69164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II: GUILTY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864608" y="2075688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Built-In Confusion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64608" y="2386584"/>
            <a:ext cx="3977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Identical to 3 other concepts in all simple, commonly-taught cases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3017520"/>
            <a:ext cx="4206240" cy="1170432"/>
          </a:xfrm>
          <a:prstGeom prst="rect">
            <a:avLst/>
          </a:prstGeom>
          <a:solidFill>
            <a:srgbClr val="2A0A0A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3017520"/>
            <a:ext cx="4206240" cy="329184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11480" y="301752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III: GUILTY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29768" y="3401568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Structure-Dependent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29768" y="3712464"/>
            <a:ext cx="3977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with resonance structure — not an objective molecular property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3017520"/>
            <a:ext cx="4206240" cy="1170432"/>
          </a:xfrm>
          <a:prstGeom prst="rect">
            <a:avLst/>
          </a:prstGeom>
          <a:solidFill>
            <a:srgbClr val="2A0A0A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754880" y="3017520"/>
            <a:ext cx="4206240" cy="329184"/>
          </a:xfrm>
          <a:prstGeom prst="rect">
            <a:avLst/>
          </a:prstGeom>
          <a:solidFill>
            <a:srgbClr val="8B0000"/>
          </a:solidFill>
          <a:ln w="12700">
            <a:solidFill>
              <a:srgbClr val="8B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46320" y="301752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IV: GUILTY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864608" y="3401568"/>
            <a:ext cx="3977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Circular Reasoning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64608" y="3712464"/>
            <a:ext cx="3977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Its "predictive" power requires knowing the answer in advance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57200" y="4434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E8DDD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ask this court to find that "valence," as currently taught and defended,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E8DDD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causes more confusion than clarity — and that chemistry education deserves better.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843</Words>
  <Application>Microsoft Office PowerPoint</Application>
  <PresentationFormat>On-screen Show (16:9)</PresentationFormat>
  <Paragraphs>113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Valence on Trial – Prosecution Opening</dc:title>
  <dc:subject>PptxGenJS Presentation</dc:subject>
  <dc:creator>PptxGenJS</dc:creator>
  <cp:lastModifiedBy>SULEIMAN NAFIU [SM13A00017]</cp:lastModifiedBy>
  <cp:revision>1</cp:revision>
  <dcterms:created xsi:type="dcterms:W3CDTF">2026-03-10T10:57:37Z</dcterms:created>
  <dcterms:modified xsi:type="dcterms:W3CDTF">2026-03-10T12:07:22Z</dcterms:modified>
</cp:coreProperties>
</file>