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0" r:id="rId5"/>
    <p:sldId id="284" r:id="rId6"/>
    <p:sldId id="261" r:id="rId7"/>
    <p:sldId id="278" r:id="rId8"/>
    <p:sldId id="279" r:id="rId9"/>
    <p:sldId id="282" r:id="rId10"/>
    <p:sldId id="286" r:id="rId11"/>
    <p:sldId id="287" r:id="rId12"/>
    <p:sldId id="281" r:id="rId13"/>
    <p:sldId id="28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863"/>
    <a:srgbClr val="FF3300"/>
    <a:srgbClr val="BE154B"/>
    <a:srgbClr val="19335A"/>
    <a:srgbClr val="BACED2"/>
    <a:srgbClr val="68949E"/>
    <a:srgbClr val="19355A"/>
    <a:srgbClr val="94C3E1"/>
    <a:srgbClr val="000000"/>
    <a:srgbClr val="FC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8" autoAdjust="0"/>
    <p:restoredTop sz="87865" autoAdjust="0"/>
  </p:normalViewPr>
  <p:slideViewPr>
    <p:cSldViewPr snapToGrid="0">
      <p:cViewPr>
        <p:scale>
          <a:sx n="65" d="100"/>
          <a:sy n="65" d="100"/>
        </p:scale>
        <p:origin x="516" y="48"/>
      </p:cViewPr>
      <p:guideLst>
        <p:guide pos="3840"/>
        <p:guide pos="735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F5BCE-E362-4FE0-9A75-41D7BE29C2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12F01E-A379-4104-86F4-8F316C2A3A36}">
      <dgm:prSet phldrT="[Text]" phldr="0" custT="1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it-IT" sz="2800" dirty="0"/>
            <a:t>Valence </a:t>
          </a:r>
          <a:r>
            <a:rPr lang="it-IT" sz="2800" dirty="0" err="1"/>
            <a:t>Electrons</a:t>
          </a:r>
          <a:endParaRPr lang="it-IT" sz="2800" dirty="0"/>
        </a:p>
      </dgm:t>
    </dgm:pt>
    <dgm:pt modelId="{9B5691D8-94AD-4500-887E-C9D9AC516D8B}" type="parTrans" cxnId="{28D7F8C8-B90D-48BE-A495-FAF0B36D7D85}">
      <dgm:prSet/>
      <dgm:spPr/>
      <dgm:t>
        <a:bodyPr/>
        <a:lstStyle/>
        <a:p>
          <a:endParaRPr lang="it-IT"/>
        </a:p>
      </dgm:t>
    </dgm:pt>
    <dgm:pt modelId="{5F7E1C80-82EC-429F-85AD-9D5A2C832C07}" type="sibTrans" cxnId="{28D7F8C8-B90D-48BE-A495-FAF0B36D7D85}">
      <dgm:prSet/>
      <dgm:spPr/>
      <dgm:t>
        <a:bodyPr/>
        <a:lstStyle/>
        <a:p>
          <a:endParaRPr lang="it-IT"/>
        </a:p>
      </dgm:t>
    </dgm:pt>
    <dgm:pt modelId="{5CF41FDB-61E2-4C9D-B9B4-21FFB166F5EF}">
      <dgm:prSet phldrT="[Text]" phldr="0" custT="1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it-IT" sz="2800" dirty="0"/>
            <a:t>Valence Bond Theory</a:t>
          </a:r>
        </a:p>
      </dgm:t>
    </dgm:pt>
    <dgm:pt modelId="{9C0B393F-454B-4689-BC5D-9B53401345C3}" type="parTrans" cxnId="{2DD17B21-7C3F-4D31-A78C-596BA7EE30CF}">
      <dgm:prSet/>
      <dgm:spPr/>
      <dgm:t>
        <a:bodyPr/>
        <a:lstStyle/>
        <a:p>
          <a:endParaRPr lang="it-IT"/>
        </a:p>
      </dgm:t>
    </dgm:pt>
    <dgm:pt modelId="{D70CA14E-6997-4CA6-997C-1D7A276A7C95}" type="sibTrans" cxnId="{2DD17B21-7C3F-4D31-A78C-596BA7EE30CF}">
      <dgm:prSet/>
      <dgm:spPr/>
      <dgm:t>
        <a:bodyPr/>
        <a:lstStyle/>
        <a:p>
          <a:endParaRPr lang="it-IT"/>
        </a:p>
      </dgm:t>
    </dgm:pt>
    <dgm:pt modelId="{CD3A5921-E010-47F1-81C9-88A580F48EF6}">
      <dgm:prSet phldrT="[Text]" phldr="0" custT="1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it-IT" sz="2800" dirty="0"/>
            <a:t>VSEPR </a:t>
          </a:r>
        </a:p>
        <a:p>
          <a:r>
            <a:rPr lang="it-IT" sz="2800" dirty="0"/>
            <a:t>Theory</a:t>
          </a:r>
        </a:p>
      </dgm:t>
    </dgm:pt>
    <dgm:pt modelId="{3791F607-206A-4621-BBED-61ED89E93A9E}" type="parTrans" cxnId="{F76E8F0B-954B-48D2-9ED5-E5D11D84ADA0}">
      <dgm:prSet/>
      <dgm:spPr/>
      <dgm:t>
        <a:bodyPr/>
        <a:lstStyle/>
        <a:p>
          <a:endParaRPr lang="it-IT"/>
        </a:p>
      </dgm:t>
    </dgm:pt>
    <dgm:pt modelId="{8220B8DF-FFF4-45EC-9B27-61390D1589C6}" type="sibTrans" cxnId="{F76E8F0B-954B-48D2-9ED5-E5D11D84ADA0}">
      <dgm:prSet/>
      <dgm:spPr/>
      <dgm:t>
        <a:bodyPr/>
        <a:lstStyle/>
        <a:p>
          <a:endParaRPr lang="it-IT"/>
        </a:p>
      </dgm:t>
    </dgm:pt>
    <dgm:pt modelId="{0CB5C0A7-DF90-47F5-8C78-B01650FA090F}">
      <dgm:prSet phldrT="[Text]" phldr="0" custT="1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it-IT" sz="2800" dirty="0"/>
            <a:t>Bond Valence Model</a:t>
          </a:r>
        </a:p>
      </dgm:t>
    </dgm:pt>
    <dgm:pt modelId="{F6DC9ECA-16B7-4B59-AD6D-1954EC1A766B}" type="parTrans" cxnId="{CDB5600D-E54A-470C-B565-A44B5AF4A796}">
      <dgm:prSet/>
      <dgm:spPr/>
      <dgm:t>
        <a:bodyPr/>
        <a:lstStyle/>
        <a:p>
          <a:endParaRPr lang="it-IT"/>
        </a:p>
      </dgm:t>
    </dgm:pt>
    <dgm:pt modelId="{4A3DECF9-D967-4C5F-825C-71A3B5D931B0}" type="sibTrans" cxnId="{CDB5600D-E54A-470C-B565-A44B5AF4A796}">
      <dgm:prSet/>
      <dgm:spPr/>
      <dgm:t>
        <a:bodyPr/>
        <a:lstStyle/>
        <a:p>
          <a:endParaRPr lang="it-IT"/>
        </a:p>
      </dgm:t>
    </dgm:pt>
    <dgm:pt modelId="{9209BD4F-F764-4972-8996-9F778143696B}" type="pres">
      <dgm:prSet presAssocID="{C23F5BCE-E362-4FE0-9A75-41D7BE29C271}" presName="diagram" presStyleCnt="0">
        <dgm:presLayoutVars>
          <dgm:dir/>
          <dgm:resizeHandles val="exact"/>
        </dgm:presLayoutVars>
      </dgm:prSet>
      <dgm:spPr/>
    </dgm:pt>
    <dgm:pt modelId="{65DAED66-7FA7-4A48-BAAC-D432F70BD544}" type="pres">
      <dgm:prSet presAssocID="{8312F01E-A379-4104-86F4-8F316C2A3A36}" presName="node" presStyleLbl="node1" presStyleIdx="0" presStyleCnt="4" custLinFactNeighborX="-15923" custLinFactNeighborY="-12753">
        <dgm:presLayoutVars>
          <dgm:bulletEnabled val="1"/>
        </dgm:presLayoutVars>
      </dgm:prSet>
      <dgm:spPr/>
    </dgm:pt>
    <dgm:pt modelId="{F36AD9A4-7470-411B-A97C-A3D9F0449CF8}" type="pres">
      <dgm:prSet presAssocID="{5F7E1C80-82EC-429F-85AD-9D5A2C832C07}" presName="sibTrans" presStyleCnt="0"/>
      <dgm:spPr/>
    </dgm:pt>
    <dgm:pt modelId="{936C9C84-234C-4674-BA80-F65057A47EEC}" type="pres">
      <dgm:prSet presAssocID="{5CF41FDB-61E2-4C9D-B9B4-21FFB166F5EF}" presName="node" presStyleLbl="node1" presStyleIdx="1" presStyleCnt="4" custLinFactNeighborX="437" custLinFactNeighborY="-14674">
        <dgm:presLayoutVars>
          <dgm:bulletEnabled val="1"/>
        </dgm:presLayoutVars>
      </dgm:prSet>
      <dgm:spPr/>
    </dgm:pt>
    <dgm:pt modelId="{37CC489E-0FED-4C36-84AF-0945A921B59F}" type="pres">
      <dgm:prSet presAssocID="{D70CA14E-6997-4CA6-997C-1D7A276A7C95}" presName="sibTrans" presStyleCnt="0"/>
      <dgm:spPr/>
    </dgm:pt>
    <dgm:pt modelId="{128C4295-2F03-4821-960F-09F79AE2A744}" type="pres">
      <dgm:prSet presAssocID="{CD3A5921-E010-47F1-81C9-88A580F48EF6}" presName="node" presStyleLbl="node1" presStyleIdx="2" presStyleCnt="4" custLinFactNeighborX="351" custLinFactNeighborY="3554">
        <dgm:presLayoutVars>
          <dgm:bulletEnabled val="1"/>
        </dgm:presLayoutVars>
      </dgm:prSet>
      <dgm:spPr/>
    </dgm:pt>
    <dgm:pt modelId="{F484BB1D-23DD-452D-A364-B86ECF7A66E7}" type="pres">
      <dgm:prSet presAssocID="{8220B8DF-FFF4-45EC-9B27-61390D1589C6}" presName="sibTrans" presStyleCnt="0"/>
      <dgm:spPr/>
    </dgm:pt>
    <dgm:pt modelId="{D2220607-7321-4E63-B058-EFA3FA1592A5}" type="pres">
      <dgm:prSet presAssocID="{0CB5C0A7-DF90-47F5-8C78-B01650FA090F}" presName="node" presStyleLbl="node1" presStyleIdx="3" presStyleCnt="4" custLinFactNeighborX="26" custLinFactNeighborY="11651">
        <dgm:presLayoutVars>
          <dgm:bulletEnabled val="1"/>
        </dgm:presLayoutVars>
      </dgm:prSet>
      <dgm:spPr/>
    </dgm:pt>
  </dgm:ptLst>
  <dgm:cxnLst>
    <dgm:cxn modelId="{11C92307-0D04-4A19-B932-20FFE8D2D8D4}" type="presOf" srcId="{8312F01E-A379-4104-86F4-8F316C2A3A36}" destId="{65DAED66-7FA7-4A48-BAAC-D432F70BD544}" srcOrd="0" destOrd="0" presId="urn:microsoft.com/office/officeart/2005/8/layout/default"/>
    <dgm:cxn modelId="{F76E8F0B-954B-48D2-9ED5-E5D11D84ADA0}" srcId="{C23F5BCE-E362-4FE0-9A75-41D7BE29C271}" destId="{CD3A5921-E010-47F1-81C9-88A580F48EF6}" srcOrd="2" destOrd="0" parTransId="{3791F607-206A-4621-BBED-61ED89E93A9E}" sibTransId="{8220B8DF-FFF4-45EC-9B27-61390D1589C6}"/>
    <dgm:cxn modelId="{CDB5600D-E54A-470C-B565-A44B5AF4A796}" srcId="{C23F5BCE-E362-4FE0-9A75-41D7BE29C271}" destId="{0CB5C0A7-DF90-47F5-8C78-B01650FA090F}" srcOrd="3" destOrd="0" parTransId="{F6DC9ECA-16B7-4B59-AD6D-1954EC1A766B}" sibTransId="{4A3DECF9-D967-4C5F-825C-71A3B5D931B0}"/>
    <dgm:cxn modelId="{2DD17B21-7C3F-4D31-A78C-596BA7EE30CF}" srcId="{C23F5BCE-E362-4FE0-9A75-41D7BE29C271}" destId="{5CF41FDB-61E2-4C9D-B9B4-21FFB166F5EF}" srcOrd="1" destOrd="0" parTransId="{9C0B393F-454B-4689-BC5D-9B53401345C3}" sibTransId="{D70CA14E-6997-4CA6-997C-1D7A276A7C95}"/>
    <dgm:cxn modelId="{171E672D-05C3-46FC-A6D8-8B592E43F1CD}" type="presOf" srcId="{CD3A5921-E010-47F1-81C9-88A580F48EF6}" destId="{128C4295-2F03-4821-960F-09F79AE2A744}" srcOrd="0" destOrd="0" presId="urn:microsoft.com/office/officeart/2005/8/layout/default"/>
    <dgm:cxn modelId="{C1B74033-A872-4005-9164-AAD4A41717A0}" type="presOf" srcId="{C23F5BCE-E362-4FE0-9A75-41D7BE29C271}" destId="{9209BD4F-F764-4972-8996-9F778143696B}" srcOrd="0" destOrd="0" presId="urn:microsoft.com/office/officeart/2005/8/layout/default"/>
    <dgm:cxn modelId="{BDABB7A8-FA42-47BF-93A6-B62F3205B334}" type="presOf" srcId="{0CB5C0A7-DF90-47F5-8C78-B01650FA090F}" destId="{D2220607-7321-4E63-B058-EFA3FA1592A5}" srcOrd="0" destOrd="0" presId="urn:microsoft.com/office/officeart/2005/8/layout/default"/>
    <dgm:cxn modelId="{35AEAEC8-AA05-455A-A2EA-46DC0A05F4F7}" type="presOf" srcId="{5CF41FDB-61E2-4C9D-B9B4-21FFB166F5EF}" destId="{936C9C84-234C-4674-BA80-F65057A47EEC}" srcOrd="0" destOrd="0" presId="urn:microsoft.com/office/officeart/2005/8/layout/default"/>
    <dgm:cxn modelId="{28D7F8C8-B90D-48BE-A495-FAF0B36D7D85}" srcId="{C23F5BCE-E362-4FE0-9A75-41D7BE29C271}" destId="{8312F01E-A379-4104-86F4-8F316C2A3A36}" srcOrd="0" destOrd="0" parTransId="{9B5691D8-94AD-4500-887E-C9D9AC516D8B}" sibTransId="{5F7E1C80-82EC-429F-85AD-9D5A2C832C07}"/>
    <dgm:cxn modelId="{1C5DB303-D3F2-4E62-A91C-BB9A7C7D083D}" type="presParOf" srcId="{9209BD4F-F764-4972-8996-9F778143696B}" destId="{65DAED66-7FA7-4A48-BAAC-D432F70BD544}" srcOrd="0" destOrd="0" presId="urn:microsoft.com/office/officeart/2005/8/layout/default"/>
    <dgm:cxn modelId="{597DA4E7-A7D4-4ABC-B979-FF2E935DBBB5}" type="presParOf" srcId="{9209BD4F-F764-4972-8996-9F778143696B}" destId="{F36AD9A4-7470-411B-A97C-A3D9F0449CF8}" srcOrd="1" destOrd="0" presId="urn:microsoft.com/office/officeart/2005/8/layout/default"/>
    <dgm:cxn modelId="{22FF6439-47C1-4118-83D5-615839005B72}" type="presParOf" srcId="{9209BD4F-F764-4972-8996-9F778143696B}" destId="{936C9C84-234C-4674-BA80-F65057A47EEC}" srcOrd="2" destOrd="0" presId="urn:microsoft.com/office/officeart/2005/8/layout/default"/>
    <dgm:cxn modelId="{09FFF359-F5ED-40F4-A8D8-201924DD9155}" type="presParOf" srcId="{9209BD4F-F764-4972-8996-9F778143696B}" destId="{37CC489E-0FED-4C36-84AF-0945A921B59F}" srcOrd="3" destOrd="0" presId="urn:microsoft.com/office/officeart/2005/8/layout/default"/>
    <dgm:cxn modelId="{E50BE583-D0B5-4C4E-897D-366CE01D3096}" type="presParOf" srcId="{9209BD4F-F764-4972-8996-9F778143696B}" destId="{128C4295-2F03-4821-960F-09F79AE2A744}" srcOrd="4" destOrd="0" presId="urn:microsoft.com/office/officeart/2005/8/layout/default"/>
    <dgm:cxn modelId="{0D4B7B26-8001-4460-AF8F-E81E84B703A7}" type="presParOf" srcId="{9209BD4F-F764-4972-8996-9F778143696B}" destId="{F484BB1D-23DD-452D-A364-B86ECF7A66E7}" srcOrd="5" destOrd="0" presId="urn:microsoft.com/office/officeart/2005/8/layout/default"/>
    <dgm:cxn modelId="{EA7BC4B6-4114-4C62-A27C-03782E2AFCEB}" type="presParOf" srcId="{9209BD4F-F764-4972-8996-9F778143696B}" destId="{D2220607-7321-4E63-B058-EFA3FA1592A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AED66-7FA7-4A48-BAAC-D432F70BD544}">
      <dsp:nvSpPr>
        <dsp:cNvPr id="0" name=""/>
        <dsp:cNvSpPr/>
      </dsp:nvSpPr>
      <dsp:spPr>
        <a:xfrm>
          <a:off x="0" y="0"/>
          <a:ext cx="2432281" cy="1459369"/>
        </a:xfrm>
        <a:prstGeom prst="rect">
          <a:avLst/>
        </a:prstGeom>
        <a:solidFill>
          <a:srgbClr val="0070C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Valence </a:t>
          </a:r>
          <a:r>
            <a:rPr lang="it-IT" sz="2800" kern="1200" dirty="0" err="1"/>
            <a:t>Electrons</a:t>
          </a:r>
          <a:endParaRPr lang="it-IT" sz="2800" kern="1200" dirty="0"/>
        </a:p>
      </dsp:txBody>
      <dsp:txXfrm>
        <a:off x="0" y="0"/>
        <a:ext cx="2432281" cy="1459369"/>
      </dsp:txXfrm>
    </dsp:sp>
    <dsp:sp modelId="{936C9C84-234C-4674-BA80-F65057A47EEC}">
      <dsp:nvSpPr>
        <dsp:cNvPr id="0" name=""/>
        <dsp:cNvSpPr/>
      </dsp:nvSpPr>
      <dsp:spPr>
        <a:xfrm>
          <a:off x="2676757" y="0"/>
          <a:ext cx="2432281" cy="1459369"/>
        </a:xfrm>
        <a:prstGeom prst="rect">
          <a:avLst/>
        </a:prstGeom>
        <a:solidFill>
          <a:srgbClr val="0070C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Valence Bond Theory</a:t>
          </a:r>
        </a:p>
      </dsp:txBody>
      <dsp:txXfrm>
        <a:off x="2676757" y="0"/>
        <a:ext cx="2432281" cy="1459369"/>
      </dsp:txXfrm>
    </dsp:sp>
    <dsp:sp modelId="{128C4295-2F03-4821-960F-09F79AE2A744}">
      <dsp:nvSpPr>
        <dsp:cNvPr id="0" name=""/>
        <dsp:cNvSpPr/>
      </dsp:nvSpPr>
      <dsp:spPr>
        <a:xfrm>
          <a:off x="9160" y="1839535"/>
          <a:ext cx="2432281" cy="1459369"/>
        </a:xfrm>
        <a:prstGeom prst="rect">
          <a:avLst/>
        </a:prstGeom>
        <a:solidFill>
          <a:srgbClr val="0070C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VSEPR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Theory</a:t>
          </a:r>
        </a:p>
      </dsp:txBody>
      <dsp:txXfrm>
        <a:off x="9160" y="1839535"/>
        <a:ext cx="2432281" cy="1459369"/>
      </dsp:txXfrm>
    </dsp:sp>
    <dsp:sp modelId="{D2220607-7321-4E63-B058-EFA3FA1592A5}">
      <dsp:nvSpPr>
        <dsp:cNvPr id="0" name=""/>
        <dsp:cNvSpPr/>
      </dsp:nvSpPr>
      <dsp:spPr>
        <a:xfrm>
          <a:off x="2676757" y="1872741"/>
          <a:ext cx="2432281" cy="1459369"/>
        </a:xfrm>
        <a:prstGeom prst="rect">
          <a:avLst/>
        </a:prstGeom>
        <a:solidFill>
          <a:srgbClr val="0070C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Bond Valence Model</a:t>
          </a:r>
        </a:p>
      </dsp:txBody>
      <dsp:txXfrm>
        <a:off x="2676757" y="1872741"/>
        <a:ext cx="2432281" cy="1459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147693B-2BE5-4928-8A1D-51354AA1C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769E59-E7ED-4F3A-8D9C-C982DD849E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E1B7D-58B1-4B81-93CB-842495CD9466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A4E24D-ACC4-4E5D-8533-C0006B6EFB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1B4C65-57B8-4961-A9CD-8ED33FE01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11DC9-947F-45EB-ABB3-B81DF2C0A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0122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C6528-9AE4-4566-825C-DDDCF336735F}" type="datetimeFigureOut">
              <a:rPr lang="it-IT" smtClean="0"/>
              <a:t>26/03/2026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7D21-8F4C-4F07-AF1C-41623E2DE8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6576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7D21-8F4C-4F07-AF1C-41623E2DE865}" type="slidenum">
              <a:rPr lang="it-IT" smtClean="0"/>
              <a:t>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A697A-B262-24EE-6FCF-83672EF2FC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79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defense has both times stated that the fact that the 150 years of disagreement and the existence of this paper are the sign of a failed concept. However the scientific research is DRIVEN by continuous debate and people questioning each other: it doesn’t mean that something has failed, but rather that it may not be as simple as it was thought to be.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aim of Parkin’s paper was to explain in more detail the key differences between concepts that, for someone approaching chemistry for the first time, may be misleading and confusing.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7D21-8F4C-4F07-AF1C-41623E2DE86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42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term valence was firstly used before QM was a thing.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Also, valence first of all is the outermost energetic region of a atom or even molecule. This region characterizes the reactivity of the system. </a:t>
            </a:r>
          </a:p>
          <a:p>
            <a:endParaRPr lang="en-US" dirty="0"/>
          </a:p>
          <a:p>
            <a:r>
              <a:rPr lang="en-US" dirty="0"/>
              <a:t>However, all these theories share a common ground: they all rely on the outer shell electrons (valence electrons).</a:t>
            </a:r>
          </a:p>
          <a:p>
            <a:r>
              <a:rPr lang="en-US" dirty="0"/>
              <a:t>In the common English a lot of terms are made of two separate word that can have different specific meanings but have the same base (phrasal verbs, such </a:t>
            </a:r>
            <a:r>
              <a:rPr lang="en-US" dirty="0" err="1"/>
              <a:t>as:Get</a:t>
            </a:r>
            <a:r>
              <a:rPr lang="en-US" dirty="0"/>
              <a:t> on/ in/ out/ along/ </a:t>
            </a:r>
            <a:r>
              <a:rPr lang="en-US" dirty="0" err="1"/>
              <a:t>ecc</a:t>
            </a:r>
            <a:r>
              <a:rPr lang="en-US" dirty="0"/>
              <a:t>..</a:t>
            </a:r>
          </a:p>
          <a:p>
            <a:r>
              <a:rPr lang="en-US" dirty="0"/>
              <a:t>Also terms like time sheet/ limit/ zone/ </a:t>
            </a:r>
            <a:r>
              <a:rPr lang="en-US" dirty="0" err="1"/>
              <a:t>ecc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7D21-8F4C-4F07-AF1C-41623E2DE86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8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As it was previously explained in the first trial. The usage of valence is not wrong, it’s just misunderstood by most.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 the article the valence is described as the number that gives insights about how many electrons of the outer shell an atom has used upon binding.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So, the valence of an atom gives insight about the reactivity of the single atom and not the “specie” in which the atom is found (molecule, …).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term valence was invented before the knowledge on how are built the molecules, nonetheless was useful</a:t>
            </a:r>
          </a:p>
          <a:p>
            <a:pPr algn="just"/>
            <a:r>
              <a:rPr lang="en-US" dirty="0"/>
              <a:t>to understand the reactivity and to discriminate the different </a:t>
            </a:r>
            <a:r>
              <a:rPr lang="en-US" dirty="0" err="1"/>
              <a:t>sistems</a:t>
            </a:r>
            <a:r>
              <a:rPr lang="en-US" dirty="0"/>
              <a:t>, such as…</a:t>
            </a:r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7D21-8F4C-4F07-AF1C-41623E2DE86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6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0141B-0FE5-0142-6538-30B45E195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05B9C-C611-756E-CEF7-407DE1163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3D400-B577-6C7A-A81B-0315FE8A0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FDCAE-FC02-BE6F-6F2E-EC42424127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D2962-3723-BCC6-0A6B-218B7B70C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7D21-8F4C-4F07-AF1C-41623E2DE86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1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 </a:t>
            </a:r>
            <a:r>
              <a:rPr lang="it-IT" dirty="0" err="1"/>
              <a:t>strengthen</a:t>
            </a:r>
            <a:r>
              <a:rPr lang="it-IT" dirty="0"/>
              <a:t> the defense of the </a:t>
            </a:r>
            <a:r>
              <a:rPr lang="it-IT" dirty="0" err="1"/>
              <a:t>valence</a:t>
            </a:r>
            <a:r>
              <a:rPr lang="it-IT" dirty="0"/>
              <a:t> concept, </a:t>
            </a:r>
            <a:r>
              <a:rPr lang="it-IT" dirty="0" err="1"/>
              <a:t>we’d</a:t>
            </a:r>
            <a:r>
              <a:rPr lang="it-IT" dirty="0"/>
              <a:t> like to introduce new </a:t>
            </a:r>
            <a:r>
              <a:rPr lang="it-IT" dirty="0" err="1"/>
              <a:t>evidence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misconceptions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common concepts, like the </a:t>
            </a:r>
            <a:r>
              <a:rPr lang="it-IT" dirty="0" err="1"/>
              <a:t>oxidation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can cause.</a:t>
            </a:r>
          </a:p>
          <a:p>
            <a:endParaRPr lang="it-IT" dirty="0"/>
          </a:p>
          <a:p>
            <a:r>
              <a:rPr lang="it-IT" u="sng" dirty="0" err="1"/>
              <a:t>Commonly</a:t>
            </a:r>
            <a:r>
              <a:rPr lang="it-IT" dirty="0"/>
              <a:t>, the </a:t>
            </a:r>
            <a:r>
              <a:rPr lang="it-IT" dirty="0" err="1"/>
              <a:t>oxidation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oxygen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-2. </a:t>
            </a:r>
            <a:r>
              <a:rPr lang="it-IT" dirty="0" err="1"/>
              <a:t>However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compounds</a:t>
            </a:r>
            <a:r>
              <a:rPr lang="it-IT" dirty="0"/>
              <a:t> like the </a:t>
            </a:r>
            <a:r>
              <a:rPr lang="it-IT" dirty="0" err="1"/>
              <a:t>peroxides</a:t>
            </a:r>
            <a:r>
              <a:rPr lang="it-IT" dirty="0"/>
              <a:t> and </a:t>
            </a:r>
            <a:r>
              <a:rPr lang="it-IT" dirty="0" err="1"/>
              <a:t>superoxides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to </a:t>
            </a:r>
            <a:r>
              <a:rPr lang="it-IT" dirty="0" err="1"/>
              <a:t>say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oxidation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</a:t>
            </a:r>
            <a:r>
              <a:rPr lang="it-IT" dirty="0" err="1"/>
              <a:t>isn’t</a:t>
            </a:r>
            <a:r>
              <a:rPr lang="it-IT" dirty="0"/>
              <a:t> a </a:t>
            </a:r>
            <a:r>
              <a:rPr lang="it-IT" dirty="0" err="1"/>
              <a:t>great</a:t>
            </a:r>
            <a:r>
              <a:rPr lang="it-IT" dirty="0"/>
              <a:t> tool in </a:t>
            </a:r>
            <a:r>
              <a:rPr lang="it-IT" dirty="0" err="1"/>
              <a:t>certain</a:t>
            </a:r>
            <a:r>
              <a:rPr lang="it-IT" dirty="0"/>
              <a:t> fields of </a:t>
            </a:r>
            <a:r>
              <a:rPr lang="it-IT" dirty="0" err="1"/>
              <a:t>chemistry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we’d</a:t>
            </a:r>
            <a:r>
              <a:rPr lang="it-IT" dirty="0"/>
              <a:t> like to focus on the «</a:t>
            </a:r>
            <a:r>
              <a:rPr lang="it-IT" dirty="0" err="1"/>
              <a:t>commonly</a:t>
            </a:r>
            <a:r>
              <a:rPr lang="it-IT" dirty="0"/>
              <a:t>» word. </a:t>
            </a:r>
            <a:r>
              <a:rPr lang="it-IT" dirty="0" err="1"/>
              <a:t>Everything</a:t>
            </a:r>
            <a:r>
              <a:rPr lang="it-IT" dirty="0"/>
              <a:t> in nature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dirty="0" err="1"/>
              <a:t>exception</a:t>
            </a:r>
            <a:r>
              <a:rPr lang="it-IT" dirty="0"/>
              <a:t> and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try</a:t>
            </a:r>
            <a:r>
              <a:rPr lang="it-IT" dirty="0"/>
              <a:t> to stick to </a:t>
            </a:r>
            <a:r>
              <a:rPr lang="it-IT" dirty="0" err="1"/>
              <a:t>them</a:t>
            </a:r>
            <a:r>
              <a:rPr lang="it-IT" dirty="0"/>
              <a:t> and </a:t>
            </a:r>
            <a:r>
              <a:rPr lang="it-IT" dirty="0" err="1"/>
              <a:t>find</a:t>
            </a:r>
            <a:r>
              <a:rPr lang="it-IT" dirty="0"/>
              <a:t> a rule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fits</a:t>
            </a:r>
            <a:r>
              <a:rPr lang="it-IT" dirty="0"/>
              <a:t> </a:t>
            </a:r>
            <a:r>
              <a:rPr lang="it-IT" dirty="0" err="1"/>
              <a:t>everything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wouldn’t</a:t>
            </a:r>
            <a:r>
              <a:rPr lang="it-IT" dirty="0"/>
              <a:t> be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dirty="0" err="1"/>
              <a:t>explain</a:t>
            </a:r>
            <a:r>
              <a:rPr lang="it-IT" dirty="0"/>
              <a:t> </a:t>
            </a:r>
            <a:r>
              <a:rPr lang="it-IT" dirty="0" err="1"/>
              <a:t>anything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7D21-8F4C-4F07-AF1C-41623E2DE86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83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AFB3D24-AE30-458C-9716-20F2557F8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bianco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cxnSp>
        <p:nvCxnSpPr>
          <p:cNvPr id="12" name="Connettore diritto 7">
            <a:extLst>
              <a:ext uri="{FF2B5EF4-FFF2-40B4-BE49-F238E27FC236}">
                <a16:creationId xmlns:a16="http://schemas.microsoft.com/office/drawing/2014/main" id="{F4BC4593-124E-4B79-A5ED-3DF6CB500BF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28F64846-CB7C-4D0F-8A12-178919ED28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64771D42-6E8E-4417-8492-ECAF8B577F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16715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bianco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cxnSp>
        <p:nvCxnSpPr>
          <p:cNvPr id="13" name="Connettore diritto 7">
            <a:extLst>
              <a:ext uri="{FF2B5EF4-FFF2-40B4-BE49-F238E27FC236}">
                <a16:creationId xmlns:a16="http://schemas.microsoft.com/office/drawing/2014/main" id="{B3758363-EC1A-4A7B-B5E3-AE65DC6BA846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B97F4C3D-6095-4E36-AC84-250C46AC7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6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13AA9186-A806-474E-97DA-439302344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33334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miner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C3A782-764B-4DB7-853A-E642689B4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0207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miner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20B8DA-47E8-4F4B-AF90-D274F9F24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63A237-B99B-4574-8C82-57FC719DB5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95B8581-65D6-4F96-8455-D2EE866C0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5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651A08B-CFF5-4FA0-A83D-1DC56A9C2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5F1C8C8-AE9C-47E4-B8F9-D79DFB0D18CA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98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705F06-0586-4F6D-9B93-0F20EEA66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39B7EB25-BE27-490F-901B-571D5EBB82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4126B96F-B611-4B66-B0A9-8DD4F74FCF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3740A2F-6347-47B4-9865-72BD0FF8075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8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12E075-EE2D-45E7-B311-4FD6FEC35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ECB7EF9-AC31-4846-ACFD-0B1C0005B0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AE1C0879-C723-4BB1-B5D2-0502021641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E5B3FA1-308F-4B79-A89C-C4FA8EFC802A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8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2744EE7-3C61-44AC-A8E6-F283E33F5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77018A75-F7ED-44D1-AC28-E62D44E297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C1E2D0F5-0F2B-4FD2-ACF4-0A873EDE8A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8B466C2-DFC4-4841-92C4-CCDA732B4979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3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CCB67D3-F120-42A2-9F1B-8F993FAFD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9A4D6357-49EA-4A81-A3BE-D4555B967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5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2C22ED89-CA42-4C97-89FE-A50B2A3224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F0E0671-EC53-4A97-A769-A9A9F1C9A26F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8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enza linea, per titoli su più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88561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con li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A2D094F-B092-459F-91ED-7E37BFB995B4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BIANC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584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214493"/>
            <a:ext cx="11236322" cy="4352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EE84A4D3-11A9-4356-B795-85416019D3B0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F68D4DCC-7538-4DB5-9717-2EF100FA4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a">
            <a:extLst>
              <a:ext uri="{FF2B5EF4-FFF2-40B4-BE49-F238E27FC236}">
                <a16:creationId xmlns:a16="http://schemas.microsoft.com/office/drawing/2014/main" id="{050C828D-93A8-4DA1-9915-0457325353CB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Numero diapositiva">
            <a:extLst>
              <a:ext uri="{FF2B5EF4-FFF2-40B4-BE49-F238E27FC236}">
                <a16:creationId xmlns:a16="http://schemas.microsoft.com/office/drawing/2014/main" id="{1F791B58-E8F5-4934-9BBD-ED40B59C5A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1885B0A-24F4-43DD-9223-3D101C1FB3B2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2EE7373F-C03A-42D0-82D4-4871DD91F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704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testo /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886" y="1224549"/>
            <a:ext cx="5335807" cy="427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3009E822-87A0-4137-93CF-8FD29631D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5309" y="1224550"/>
            <a:ext cx="5436951" cy="4277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7" name="Rettangolo">
            <a:extLst>
              <a:ext uri="{FF2B5EF4-FFF2-40B4-BE49-F238E27FC236}">
                <a16:creationId xmlns:a16="http://schemas.microsoft.com/office/drawing/2014/main" id="{45103F38-AD14-4CE1-9503-FDED0B0529CA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8" name="Immagine 17" descr="Immagine 8">
            <a:extLst>
              <a:ext uri="{FF2B5EF4-FFF2-40B4-BE49-F238E27FC236}">
                <a16:creationId xmlns:a16="http://schemas.microsoft.com/office/drawing/2014/main" id="{C229BCD8-E8C2-4CCD-9EEC-7571759C0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a">
            <a:extLst>
              <a:ext uri="{FF2B5EF4-FFF2-40B4-BE49-F238E27FC236}">
                <a16:creationId xmlns:a16="http://schemas.microsoft.com/office/drawing/2014/main" id="{048D9286-A498-478E-813D-A6A2941C5172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Numero diapositiva">
            <a:extLst>
              <a:ext uri="{FF2B5EF4-FFF2-40B4-BE49-F238E27FC236}">
                <a16:creationId xmlns:a16="http://schemas.microsoft.com/office/drawing/2014/main" id="{DBF75A18-5BA0-441F-85A7-4B96E8DD64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10E0163-9A44-4B57-BCCC-C63E3A25285F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>
            <a:extLst>
              <a:ext uri="{FF2B5EF4-FFF2-40B4-BE49-F238E27FC236}">
                <a16:creationId xmlns:a16="http://schemas.microsoft.com/office/drawing/2014/main" id="{045CCC8A-75D9-4269-B81F-88CCAAD36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591239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/ sottotitolo / testo tutt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06137"/>
            <a:ext cx="11160122" cy="3795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2EA155F-2943-4294-AA5E-1A49A1AFCA3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5938" y="1249702"/>
            <a:ext cx="11160122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FC9BBA06-09D9-4906-9A54-AC5FDC78BE02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EF89F259-879E-48E7-B992-E8CA013AF0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a">
            <a:extLst>
              <a:ext uri="{FF2B5EF4-FFF2-40B4-BE49-F238E27FC236}">
                <a16:creationId xmlns:a16="http://schemas.microsoft.com/office/drawing/2014/main" id="{73F0E743-22ED-403C-8CFC-5979F7401094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Numero diapositiva">
            <a:extLst>
              <a:ext uri="{FF2B5EF4-FFF2-40B4-BE49-F238E27FC236}">
                <a16:creationId xmlns:a16="http://schemas.microsoft.com/office/drawing/2014/main" id="{631A3ACE-ADCD-4EC1-AE33-620E28D75FA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28DDEFA-05F0-4D21-9D7B-B2EB622E76E7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050022E7-F36E-44CA-A86F-9650B4CDA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09390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/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C2D12C2E-CC88-476A-B10B-6BF67139A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28980"/>
            <a:ext cx="11236322" cy="36240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BE154B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0"/>
            <a:endParaRPr lang="it-IT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CF92122-253F-4CB4-978D-7D149EECFE3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15937" y="1240512"/>
            <a:ext cx="11236323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Indice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3E7B0439-3D45-4D9B-A7F3-2C26998D247E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595F581E-EC9C-4B4D-A7AE-C8CD14019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a">
            <a:extLst>
              <a:ext uri="{FF2B5EF4-FFF2-40B4-BE49-F238E27FC236}">
                <a16:creationId xmlns:a16="http://schemas.microsoft.com/office/drawing/2014/main" id="{E8715B6C-58BE-45DB-BE8D-306A1BC088A7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Numero diapositiva">
            <a:extLst>
              <a:ext uri="{FF2B5EF4-FFF2-40B4-BE49-F238E27FC236}">
                <a16:creationId xmlns:a16="http://schemas.microsoft.com/office/drawing/2014/main" id="{AA532C34-A94D-4991-9D16-01ECDB9FABD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53D075B-8DD5-4CCB-8754-813D62D37171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04114734-955C-44F6-A225-62F01BE4A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946637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&quot;">
            <a:extLst>
              <a:ext uri="{FF2B5EF4-FFF2-40B4-BE49-F238E27FC236}">
                <a16:creationId xmlns:a16="http://schemas.microsoft.com/office/drawing/2014/main" id="{5F00B96A-B0FA-4719-9794-8E3EAC1CBAC6}"/>
              </a:ext>
            </a:extLst>
          </p:cNvPr>
          <p:cNvSpPr txBox="1"/>
          <p:nvPr userDrawn="1"/>
        </p:nvSpPr>
        <p:spPr>
          <a:xfrm>
            <a:off x="5810551" y="5278080"/>
            <a:ext cx="6889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sz="9600"/>
              <a:t>"</a:t>
            </a:r>
          </a:p>
        </p:txBody>
      </p:sp>
      <p:sp>
        <p:nvSpPr>
          <p:cNvPr id="22" name="&quot;">
            <a:extLst>
              <a:ext uri="{FF2B5EF4-FFF2-40B4-BE49-F238E27FC236}">
                <a16:creationId xmlns:a16="http://schemas.microsoft.com/office/drawing/2014/main" id="{7865BFEC-5E20-4D8A-A321-B370A6698187}"/>
              </a:ext>
            </a:extLst>
          </p:cNvPr>
          <p:cNvSpPr txBox="1"/>
          <p:nvPr userDrawn="1"/>
        </p:nvSpPr>
        <p:spPr>
          <a:xfrm>
            <a:off x="5810551" y="872995"/>
            <a:ext cx="6889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sz="9600"/>
              <a:t>"</a:t>
            </a:r>
          </a:p>
        </p:txBody>
      </p:sp>
      <p:sp>
        <p:nvSpPr>
          <p:cNvPr id="23" name="— Paolo Rossi">
            <a:extLst>
              <a:ext uri="{FF2B5EF4-FFF2-40B4-BE49-F238E27FC236}">
                <a16:creationId xmlns:a16="http://schemas.microsoft.com/office/drawing/2014/main" id="{753B8ED3-03BA-4506-A060-1FD1FD2FD9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515938" y="3767788"/>
            <a:ext cx="11137798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 spc="0">
                <a:solidFill>
                  <a:srgbClr val="BE154B"/>
                </a:solidFill>
              </a:defRPr>
            </a:lvl1pPr>
          </a:lstStyle>
          <a:p>
            <a:r>
              <a:t>— Paolo Rossi</a:t>
            </a:r>
          </a:p>
        </p:txBody>
      </p:sp>
      <p:sp>
        <p:nvSpPr>
          <p:cNvPr id="24" name="Inserisci qui una citazione.">
            <a:extLst>
              <a:ext uri="{FF2B5EF4-FFF2-40B4-BE49-F238E27FC236}">
                <a16:creationId xmlns:a16="http://schemas.microsoft.com/office/drawing/2014/main" id="{B5B3AA06-FFAE-4EC9-80CE-522084A5D9C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515938" y="2820207"/>
            <a:ext cx="11137798" cy="76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ctr">
              <a:spcBef>
                <a:spcPts val="500"/>
              </a:spcBef>
              <a:buClrTx/>
              <a:buSzTx/>
              <a:buNone/>
              <a:defRPr sz="4400" cap="none" spc="300">
                <a:solidFill>
                  <a:srgbClr val="1935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Inserisci qui una citazione.</a:t>
            </a:r>
          </a:p>
        </p:txBody>
      </p:sp>
    </p:spTree>
    <p:extLst>
      <p:ext uri="{BB962C8B-B14F-4D97-AF65-F5344CB8AC3E}">
        <p14:creationId xmlns:p14="http://schemas.microsoft.com/office/powerpoint/2010/main" val="1433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usura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4D679EB-E44C-4B95-8CF2-08E30E71F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D1D166C-0CCE-4090-A74A-0635F6331D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2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D62B508D-2C8E-478B-893D-5A7CF06CB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209DE021-4EAB-49AF-9329-25955C34DA3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237774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08BECB5E-D5AA-4347-95BE-36C3361157B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237774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48C1BC2E-DEB2-6BF4-6923-FA039E009634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26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usura bianc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4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CA0BE1CA-5CB5-4689-B65E-B97627BF27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1" name="Connettore diritto 7">
            <a:extLst>
              <a:ext uri="{FF2B5EF4-FFF2-40B4-BE49-F238E27FC236}">
                <a16:creationId xmlns:a16="http://schemas.microsoft.com/office/drawing/2014/main" id="{7F30C25E-95B1-402A-A69E-F8B7CC8F8A5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86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iusura bianca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89DEC05-3283-479B-A61B-4DDE48F8C5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4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A17F482E-20D1-4CA0-8C14-4571D95AF5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4" name="Connettore diritto 7">
            <a:extLst>
              <a:ext uri="{FF2B5EF4-FFF2-40B4-BE49-F238E27FC236}">
                <a16:creationId xmlns:a16="http://schemas.microsoft.com/office/drawing/2014/main" id="{2A14F0FE-89B2-4041-8D80-A233D549D00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28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iusura bianca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C7EC862-5242-4845-B5E2-E901BDE649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87586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853059D3-BCD7-4FDE-9FB3-5717895B5A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4" name="Connettore diritto 7">
            <a:extLst>
              <a:ext uri="{FF2B5EF4-FFF2-40B4-BE49-F238E27FC236}">
                <a16:creationId xmlns:a16="http://schemas.microsoft.com/office/drawing/2014/main" id="{F83C07A2-B513-41E0-883B-A6307FD589D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3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 sigi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D6DFE2-C1A9-49CD-B24C-2BEC7C31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554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data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D6DFE2-C1A9-49CD-B24C-2BEC7C31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BC85AF19-0A5F-18B7-C4DE-AC7578937433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29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data bianc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data bianco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A59AA78-371D-475E-ADBF-FA72131EDE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7493C186-AE5F-44A7-8D3B-4EAA210041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ABD05203-AD95-4BEF-B0B0-63F5957368D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7DC0C43A-701C-4327-A7B4-F308B1957DA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9DF0B118-FC99-446C-90EA-051C88EC2AC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15747E92-9C29-4856-8D95-7160AB6ABE9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</p:spTree>
    <p:extLst>
      <p:ext uri="{BB962C8B-B14F-4D97-AF65-F5344CB8AC3E}">
        <p14:creationId xmlns:p14="http://schemas.microsoft.com/office/powerpoint/2010/main" val="205296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data bianco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4579C8-5D37-4F9D-B475-7E9B85CC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0C592BB2-8447-9AB3-4BA7-F16FF88F7A74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28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73968C19-3E09-4C71-A9EE-7DE8A340A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14480E28-46F3-4CC5-B78B-6E4257E754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2" name="Connettore diritto 7">
            <a:extLst>
              <a:ext uri="{FF2B5EF4-FFF2-40B4-BE49-F238E27FC236}">
                <a16:creationId xmlns:a16="http://schemas.microsoft.com/office/drawing/2014/main" id="{46537980-E839-4967-90A5-F41C9420174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0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CE16DA6-3257-43AD-A6F9-AA960234034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5" r:id="rId2"/>
    <p:sldLayoutId id="2147483689" r:id="rId3"/>
    <p:sldLayoutId id="2147483686" r:id="rId4"/>
    <p:sldLayoutId id="2147483687" r:id="rId5"/>
    <p:sldLayoutId id="2147483694" r:id="rId6"/>
    <p:sldLayoutId id="2147483690" r:id="rId7"/>
    <p:sldLayoutId id="2147483685" r:id="rId8"/>
    <p:sldLayoutId id="2147483684" r:id="rId9"/>
    <p:sldLayoutId id="2147483695" r:id="rId10"/>
    <p:sldLayoutId id="2147483691" r:id="rId11"/>
    <p:sldLayoutId id="2147483688" r:id="rId12"/>
    <p:sldLayoutId id="2147483698" r:id="rId13"/>
    <p:sldLayoutId id="2147483676" r:id="rId14"/>
    <p:sldLayoutId id="2147483677" r:id="rId15"/>
    <p:sldLayoutId id="2147483696" r:id="rId16"/>
    <p:sldLayoutId id="2147483692" r:id="rId17"/>
    <p:sldLayoutId id="2147483671" r:id="rId18"/>
    <p:sldLayoutId id="2147483699" r:id="rId19"/>
    <p:sldLayoutId id="2147483663" r:id="rId20"/>
    <p:sldLayoutId id="2147483657" r:id="rId21"/>
    <p:sldLayoutId id="2147483666" r:id="rId22"/>
    <p:sldLayoutId id="2147483660" r:id="rId23"/>
    <p:sldLayoutId id="2147483678" r:id="rId24"/>
    <p:sldLayoutId id="2147483682" r:id="rId25"/>
    <p:sldLayoutId id="2147483681" r:id="rId26"/>
    <p:sldLayoutId id="2147483697" r:id="rId27"/>
    <p:sldLayoutId id="2147483693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A833C990-8A6C-4A33-A49E-19D2801C509D}"/>
              </a:ext>
            </a:extLst>
          </p:cNvPr>
          <p:cNvSpPr txBox="1">
            <a:spLocks/>
          </p:cNvSpPr>
          <p:nvPr/>
        </p:nvSpPr>
        <p:spPr>
          <a:xfrm>
            <a:off x="184109" y="4535978"/>
            <a:ext cx="5667610" cy="8549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70FAC4CE-2CDF-7FB7-119D-C71F44FA3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7"/>
          <a:stretch>
            <a:fillRect/>
          </a:stretch>
        </p:blipFill>
        <p:spPr>
          <a:xfrm>
            <a:off x="535998" y="5988420"/>
            <a:ext cx="4341184" cy="723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10C6EB-E9C5-53FA-DE5F-6BD45D42BA5D}"/>
              </a:ext>
            </a:extLst>
          </p:cNvPr>
          <p:cNvSpPr txBox="1"/>
          <p:nvPr/>
        </p:nvSpPr>
        <p:spPr>
          <a:xfrm>
            <a:off x="535998" y="1537374"/>
            <a:ext cx="579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+mj-lt"/>
              </a:rPr>
              <a:t>Valence Thesis </a:t>
            </a:r>
          </a:p>
          <a:p>
            <a:r>
              <a:rPr lang="it-IT" sz="4800" dirty="0">
                <a:latin typeface="+mj-lt"/>
              </a:rPr>
              <a:t>Defense</a:t>
            </a:r>
            <a:endParaRPr lang="it-IT" sz="6000" dirty="0">
              <a:latin typeface="+mj-lt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F622A6E6-2434-01AC-21D8-B902C967B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998" y="3265578"/>
            <a:ext cx="9144000" cy="1655762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Prof. Silvano Geremia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err="1">
                <a:solidFill>
                  <a:schemeClr val="tx1"/>
                </a:solidFill>
              </a:rPr>
              <a:t>Ottanà</a:t>
            </a:r>
            <a:r>
              <a:rPr lang="it-IT" dirty="0">
                <a:solidFill>
                  <a:schemeClr val="tx1"/>
                </a:solidFill>
              </a:rPr>
              <a:t> Gabriele</a:t>
            </a:r>
          </a:p>
          <a:p>
            <a:r>
              <a:rPr lang="it-IT" dirty="0">
                <a:solidFill>
                  <a:schemeClr val="tx1"/>
                </a:solidFill>
              </a:rPr>
              <a:t>Sterni Paolo</a:t>
            </a:r>
          </a:p>
          <a:p>
            <a:r>
              <a:rPr lang="it-IT" dirty="0">
                <a:solidFill>
                  <a:schemeClr val="tx1"/>
                </a:solidFill>
              </a:rPr>
              <a:t>Zadra Fabio</a:t>
            </a:r>
            <a:br>
              <a:rPr lang="en-GB" sz="1800" dirty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894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3764-AD3B-F87E-F828-8777D9D4F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B315E616-7891-EC4C-1938-1CCC95A332AA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FA58FCFC-DCCB-D14A-64D7-71BEF1D7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55F1AFC-A1B4-208E-7C62-1F57F285E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5CAC8-58BE-291D-39CF-D5EF371806ED}"/>
              </a:ext>
            </a:extLst>
          </p:cNvPr>
          <p:cNvSpPr txBox="1"/>
          <p:nvPr/>
        </p:nvSpPr>
        <p:spPr>
          <a:xfrm>
            <a:off x="3314700" y="872116"/>
            <a:ext cx="5562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0" u="none" strike="noStrike" baseline="0" dirty="0">
                <a:latin typeface="+mj-lt"/>
              </a:rPr>
              <a:t>Citations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FC7E2-D9EF-9F57-0F16-DC7FB078FE0A}"/>
              </a:ext>
            </a:extLst>
          </p:cNvPr>
          <p:cNvSpPr txBox="1"/>
          <p:nvPr/>
        </p:nvSpPr>
        <p:spPr>
          <a:xfrm>
            <a:off x="1317578" y="1987013"/>
            <a:ext cx="93101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Gerard Parkin - </a:t>
            </a:r>
            <a:r>
              <a:rPr lang="en-US" b="0" i="1" dirty="0">
                <a:effectLst/>
              </a:rPr>
              <a:t>Journal of Chemical Education</a:t>
            </a:r>
            <a:r>
              <a:rPr lang="en-US" b="0" i="0" dirty="0">
                <a:effectLst/>
              </a:rPr>
              <a:t> </a:t>
            </a:r>
            <a:r>
              <a:rPr lang="en-US" b="1" i="0" dirty="0">
                <a:effectLst/>
              </a:rPr>
              <a:t>2006</a:t>
            </a:r>
            <a:r>
              <a:rPr lang="en-US" b="0" i="0" dirty="0">
                <a:effectLst/>
              </a:rPr>
              <a:t> </a:t>
            </a:r>
            <a:r>
              <a:rPr lang="en-US" b="0" i="1" dirty="0">
                <a:effectLst/>
              </a:rPr>
              <a:t>83</a:t>
            </a:r>
            <a:r>
              <a:rPr lang="en-US" b="0" i="0" dirty="0">
                <a:effectLst/>
              </a:rPr>
              <a:t> (5), 791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G. A. Deluga et al. ,Renewable Hydrogen from Ethanol by Autothermal Reforming.Science303,993-997 (2004) Morgenstern, D. A.; </a:t>
            </a:r>
            <a:r>
              <a:rPr lang="en-US" dirty="0" err="1"/>
              <a:t>Fornango</a:t>
            </a:r>
            <a:r>
              <a:rPr lang="en-US" dirty="0"/>
              <a:t>, J. P. Low-temperature reforming of ethanol over copper-plated </a:t>
            </a:r>
            <a:r>
              <a:rPr lang="en-US" dirty="0" err="1"/>
              <a:t>raney</a:t>
            </a:r>
            <a:r>
              <a:rPr lang="en-US" dirty="0"/>
              <a:t> nickel: a new route to sustainable hydrogen for transportation. Energy Fuels 2005, 19 (4), 1708– 1716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Jordi Llorca, Pilar Ramírez de la Piscina*, Joaquim Sales and Narcís Homs*; Direct production of hydrogen from ethanolic aqueous solutions over oxide catalysts;  Chem. Commun., 2001, 641-642, M. Benito, J.L. Sanz, R. Isabel, R. Padilla, R. Arjona, L. Daza,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Bio-ethanol steam reforming: Insights on the mechanism for hydrogen production, Journal of Power Sources, Volume 151,2005,Pages 11-17</a:t>
            </a:r>
          </a:p>
        </p:txBody>
      </p:sp>
    </p:spTree>
    <p:extLst>
      <p:ext uri="{BB962C8B-B14F-4D97-AF65-F5344CB8AC3E}">
        <p14:creationId xmlns:p14="http://schemas.microsoft.com/office/powerpoint/2010/main" val="373945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784D1-D5BB-A0E6-D568-1CF2BDE57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9B3476D-4FA9-10D6-BAD9-8D112D7C4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A972771-845B-20B9-E96D-7F133A79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09" y="951445"/>
            <a:ext cx="11166982" cy="649636"/>
          </a:xfrm>
        </p:spPr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The need of an article</a:t>
            </a:r>
          </a:p>
        </p:txBody>
      </p:sp>
      <p:pic>
        <p:nvPicPr>
          <p:cNvPr id="5" name="Immagine 14">
            <a:extLst>
              <a:ext uri="{FF2B5EF4-FFF2-40B4-BE49-F238E27FC236}">
                <a16:creationId xmlns:a16="http://schemas.microsoft.com/office/drawing/2014/main" id="{25ED81F5-C98B-D9C8-127F-FD18D6A84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D66977-21CB-7CE6-6EA6-F0B9F2D5A7BD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  <p:sp>
        <p:nvSpPr>
          <p:cNvPr id="7" name="AutoShape 2" descr="Immagine generata: La scienza attraverso il dibattito e la teoria">
            <a:extLst>
              <a:ext uri="{FF2B5EF4-FFF2-40B4-BE49-F238E27FC236}">
                <a16:creationId xmlns:a16="http://schemas.microsoft.com/office/drawing/2014/main" id="{AB613D2F-AE5B-E380-9336-762029BAA8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52158" cy="32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65587BF-C6D7-4E35-C815-3EE609CA4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60" y="1575928"/>
            <a:ext cx="6495940" cy="433062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31DCE36-36AA-646C-34B4-C1EE168F6DF3}"/>
              </a:ext>
            </a:extLst>
          </p:cNvPr>
          <p:cNvSpPr txBox="1"/>
          <p:nvPr/>
        </p:nvSpPr>
        <p:spPr>
          <a:xfrm>
            <a:off x="421923" y="2197893"/>
            <a:ext cx="51486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/>
              <a:t>Crucial</a:t>
            </a:r>
            <a:r>
              <a:rPr lang="it-IT" sz="2200" dirty="0"/>
              <a:t> points of </a:t>
            </a:r>
            <a:r>
              <a:rPr lang="it-IT" sz="2200" dirty="0" err="1"/>
              <a:t>scientific</a:t>
            </a:r>
            <a:r>
              <a:rPr lang="it-IT" sz="2200" dirty="0"/>
              <a:t> </a:t>
            </a:r>
            <a:r>
              <a:rPr lang="it-IT" sz="2200" dirty="0" err="1"/>
              <a:t>subjects</a:t>
            </a:r>
            <a:r>
              <a:rPr lang="it-IT" sz="22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err="1"/>
              <a:t>Continuous</a:t>
            </a:r>
            <a:r>
              <a:rPr lang="it-IT" sz="2200" dirty="0"/>
              <a:t> </a:t>
            </a:r>
            <a:r>
              <a:rPr lang="it-IT" sz="2200" dirty="0" err="1"/>
              <a:t>debate</a:t>
            </a:r>
            <a:r>
              <a:rPr lang="it-IT" sz="2200" dirty="0"/>
              <a:t> and </a:t>
            </a:r>
            <a:r>
              <a:rPr lang="it-IT" sz="2200" dirty="0" err="1"/>
              <a:t>disagreement</a:t>
            </a:r>
            <a:r>
              <a:rPr lang="it-IT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Long lasting </a:t>
            </a:r>
            <a:r>
              <a:rPr lang="it-IT" sz="2200" dirty="0" err="1"/>
              <a:t>discussion</a:t>
            </a:r>
            <a:r>
              <a:rPr lang="it-IT" sz="2200" dirty="0"/>
              <a:t> ≠ </a:t>
            </a:r>
            <a:r>
              <a:rPr lang="it-IT" sz="2200" dirty="0" err="1"/>
              <a:t>failure</a:t>
            </a:r>
            <a:r>
              <a:rPr lang="it-IT" sz="2200" dirty="0"/>
              <a:t> of a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200" dirty="0" err="1"/>
              <a:t>Terminology</a:t>
            </a:r>
            <a:r>
              <a:rPr lang="it-IT" altLang="it-IT" sz="2200" dirty="0"/>
              <a:t> </a:t>
            </a:r>
            <a:r>
              <a:rPr lang="it-IT" altLang="it-IT" sz="2200" dirty="0" err="1"/>
              <a:t>matters</a:t>
            </a:r>
            <a:r>
              <a:rPr lang="it-IT" altLang="it-IT" sz="2200" dirty="0"/>
              <a:t>: </a:t>
            </a:r>
            <a:r>
              <a:rPr lang="it-IT" altLang="it-IT" sz="2200" dirty="0" err="1"/>
              <a:t>similar</a:t>
            </a:r>
            <a:r>
              <a:rPr lang="it-IT" altLang="it-IT" sz="2200" dirty="0"/>
              <a:t> concepts are </a:t>
            </a:r>
            <a:r>
              <a:rPr lang="it-IT" altLang="it-IT" sz="2200" dirty="0" err="1"/>
              <a:t>not</a:t>
            </a:r>
            <a:r>
              <a:rPr lang="it-IT" altLang="it-IT" sz="2200" dirty="0"/>
              <a:t> </a:t>
            </a:r>
            <a:r>
              <a:rPr lang="it-IT" altLang="it-IT" sz="2200" dirty="0" err="1"/>
              <a:t>interchangeable</a:t>
            </a:r>
            <a:r>
              <a:rPr lang="it-IT" altLang="it-IT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err="1"/>
              <a:t>Necessity</a:t>
            </a:r>
            <a:r>
              <a:rPr lang="it-IT" sz="2200" dirty="0"/>
              <a:t> to use a precise </a:t>
            </a:r>
            <a:r>
              <a:rPr lang="it-IT" sz="2200" dirty="0" err="1"/>
              <a:t>language</a:t>
            </a:r>
            <a:endParaRPr lang="it-IT" sz="22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F903373-6B3F-5770-8285-1E0F6C75F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0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183F9B2-9024-C98C-B507-9029DD8681A0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DEADC8BD-CA57-01F5-23F8-936C1E029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8E37C8-9A0F-C225-A28A-E6BBE8A82CBA}"/>
              </a:ext>
            </a:extLst>
          </p:cNvPr>
          <p:cNvSpPr txBox="1"/>
          <p:nvPr/>
        </p:nvSpPr>
        <p:spPr>
          <a:xfrm>
            <a:off x="3950287" y="746872"/>
            <a:ext cx="4291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0" u="none" strike="noStrike" baseline="0" dirty="0">
                <a:latin typeface="+mj-lt"/>
              </a:rPr>
              <a:t>The mix usage of the term valence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167603E-3E52-8F92-9DF4-4FC6EC463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CC5805-F2D2-483E-8B90-F4F3FF0AB54E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241A6DC-C2A1-71A6-EB9A-A828F544B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440576"/>
              </p:ext>
            </p:extLst>
          </p:nvPr>
        </p:nvGraphicFramePr>
        <p:xfrm>
          <a:off x="6724067" y="2492642"/>
          <a:ext cx="5109039" cy="333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BFACCF-52BE-D819-4428-E8E807D0D3BF}"/>
              </a:ext>
            </a:extLst>
          </p:cNvPr>
          <p:cNvSpPr txBox="1"/>
          <p:nvPr/>
        </p:nvSpPr>
        <p:spPr>
          <a:xfrm>
            <a:off x="702242" y="1965267"/>
            <a:ext cx="56748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term valence is used in many different theories. Should we address this problem to the term valence?</a:t>
            </a:r>
          </a:p>
          <a:p>
            <a:endParaRPr lang="en-US" sz="2200" dirty="0"/>
          </a:p>
          <a:p>
            <a:r>
              <a:rPr lang="en-US" sz="2200" dirty="0"/>
              <a:t>Is this a problem of the term itself or rather a non-</a:t>
            </a:r>
            <a:r>
              <a:rPr lang="en-US" sz="2200" dirty="0" err="1"/>
              <a:t>curance</a:t>
            </a:r>
            <a:r>
              <a:rPr lang="en-US" sz="2200" dirty="0"/>
              <a:t> of renovating it’s meaning?</a:t>
            </a:r>
          </a:p>
          <a:p>
            <a:endParaRPr lang="en-US" sz="2200" dirty="0"/>
          </a:p>
          <a:p>
            <a:r>
              <a:rPr lang="en-US" sz="2200" dirty="0"/>
              <a:t>Use a language with grammatic rules that are not present in native language.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D5C647-50D6-3C1D-CABA-0E6A48A0AAEB}"/>
              </a:ext>
            </a:extLst>
          </p:cNvPr>
          <p:cNvSpPr txBox="1"/>
          <p:nvPr/>
        </p:nvSpPr>
        <p:spPr>
          <a:xfrm>
            <a:off x="702241" y="5288059"/>
            <a:ext cx="56748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G. A. </a:t>
            </a:r>
            <a:r>
              <a:rPr lang="it-IT" dirty="0" err="1"/>
              <a:t>Deluga</a:t>
            </a:r>
            <a:r>
              <a:rPr lang="it-IT" dirty="0"/>
              <a:t> et al. ,</a:t>
            </a:r>
            <a:r>
              <a:rPr lang="it-IT" dirty="0" err="1"/>
              <a:t>Renewable</a:t>
            </a:r>
            <a:r>
              <a:rPr lang="it-IT" dirty="0"/>
              <a:t> </a:t>
            </a:r>
            <a:r>
              <a:rPr lang="it-IT" dirty="0" err="1"/>
              <a:t>Hydrogen</a:t>
            </a:r>
            <a:r>
              <a:rPr lang="it-IT" dirty="0"/>
              <a:t> from </a:t>
            </a:r>
            <a:r>
              <a:rPr lang="it-IT" dirty="0" err="1"/>
              <a:t>Ethanol</a:t>
            </a:r>
            <a:r>
              <a:rPr lang="it-IT" dirty="0"/>
              <a:t> by </a:t>
            </a:r>
            <a:r>
              <a:rPr lang="it-IT" dirty="0" err="1"/>
              <a:t>Autothermal</a:t>
            </a:r>
            <a:r>
              <a:rPr lang="it-IT" dirty="0"/>
              <a:t> Reforming.Science303,993-997(</a:t>
            </a:r>
            <a:r>
              <a:rPr lang="it-IT" b="1" dirty="0"/>
              <a:t>2004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29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8FBF0-6C93-D0B9-04E0-1987296A5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C85E57A-3C6C-8AFF-1E0A-DAED3F99EE88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9E019377-68FC-6078-CCCA-48A8A5998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D0E0FB-678D-E8DA-2510-CD88F90C38D7}"/>
              </a:ext>
            </a:extLst>
          </p:cNvPr>
          <p:cNvSpPr txBox="1"/>
          <p:nvPr/>
        </p:nvSpPr>
        <p:spPr>
          <a:xfrm>
            <a:off x="3065553" y="908821"/>
            <a:ext cx="6060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Valence blurred meaning</a:t>
            </a:r>
            <a:endParaRPr lang="en-US" sz="3200" i="0" u="none" strike="noStrike" baseline="0" dirty="0">
              <a:latin typeface="+mj-lt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E255DC6-EC72-5EE8-CE27-8153D3D1E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A5619-B4DB-AD2A-BBDE-E7385C73E751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756545-3D17-F2EE-D699-19D9225109EA}"/>
              </a:ext>
            </a:extLst>
          </p:cNvPr>
          <p:cNvSpPr txBox="1"/>
          <p:nvPr/>
        </p:nvSpPr>
        <p:spPr>
          <a:xfrm>
            <a:off x="213075" y="1549496"/>
            <a:ext cx="11765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/>
              <a:t>Important</a:t>
            </a:r>
            <a:r>
              <a:rPr lang="it-IT" sz="2200" dirty="0"/>
              <a:t> points to </a:t>
            </a:r>
            <a:r>
              <a:rPr lang="it-IT" sz="2200" dirty="0" err="1"/>
              <a:t>clarify</a:t>
            </a:r>
            <a:r>
              <a:rPr lang="it-IT" sz="22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err="1"/>
              <a:t>This</a:t>
            </a:r>
            <a:r>
              <a:rPr lang="it-IT" sz="2200" dirty="0"/>
              <a:t> case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based</a:t>
            </a:r>
            <a:r>
              <a:rPr lang="it-IT" sz="2200" dirty="0"/>
              <a:t> on the </a:t>
            </a:r>
            <a:r>
              <a:rPr lang="it-IT" sz="2200" dirty="0" err="1"/>
              <a:t>wrong</a:t>
            </a:r>
            <a:r>
              <a:rPr lang="it-IT" sz="2200" dirty="0"/>
              <a:t> use of the </a:t>
            </a:r>
            <a:r>
              <a:rPr lang="it-IT" sz="2200" dirty="0" err="1"/>
              <a:t>term</a:t>
            </a:r>
            <a:r>
              <a:rPr lang="it-IT" sz="2200" dirty="0"/>
              <a:t> </a:t>
            </a:r>
            <a:r>
              <a:rPr lang="it-IT" sz="2200" dirty="0" err="1"/>
              <a:t>valence</a:t>
            </a:r>
            <a:r>
              <a:rPr lang="it-IT" sz="2200" dirty="0"/>
              <a:t>, </a:t>
            </a:r>
            <a:r>
              <a:rPr lang="it-IT" sz="2200" dirty="0" err="1"/>
              <a:t>not</a:t>
            </a:r>
            <a:r>
              <a:rPr lang="it-IT" sz="2200" dirty="0"/>
              <a:t> for </a:t>
            </a:r>
            <a:r>
              <a:rPr lang="it-IT" sz="2200" dirty="0" err="1"/>
              <a:t>it’s</a:t>
            </a:r>
            <a:r>
              <a:rPr lang="it-IT" sz="2200" dirty="0"/>
              <a:t> </a:t>
            </a:r>
            <a:r>
              <a:rPr lang="it-IT" sz="2200" dirty="0" err="1"/>
              <a:t>meaning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err="1"/>
              <a:t>It’s</a:t>
            </a:r>
            <a:r>
              <a:rPr lang="it-IT" sz="2200" dirty="0"/>
              <a:t> a </a:t>
            </a:r>
            <a:r>
              <a:rPr lang="it-IT" sz="2200" dirty="0" err="1"/>
              <a:t>powerful</a:t>
            </a:r>
            <a:r>
              <a:rPr lang="it-IT" sz="2200" dirty="0"/>
              <a:t> concept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if</a:t>
            </a:r>
            <a:r>
              <a:rPr lang="it-IT" sz="2200" dirty="0"/>
              <a:t> </a:t>
            </a:r>
            <a:r>
              <a:rPr lang="it-IT" sz="2200" dirty="0" err="1"/>
              <a:t>applied</a:t>
            </a:r>
            <a:r>
              <a:rPr lang="it-IT" sz="2200" dirty="0"/>
              <a:t> </a:t>
            </a:r>
            <a:r>
              <a:rPr lang="it-IT" sz="2200" dirty="0" err="1"/>
              <a:t>correctly</a:t>
            </a:r>
            <a:r>
              <a:rPr lang="it-IT" sz="2200" dirty="0"/>
              <a:t> can </a:t>
            </a:r>
            <a:r>
              <a:rPr lang="it-IT" sz="2200" dirty="0" err="1"/>
              <a:t>describe</a:t>
            </a:r>
            <a:r>
              <a:rPr lang="it-IT" sz="2200" dirty="0"/>
              <a:t> </a:t>
            </a:r>
            <a:r>
              <a:rPr lang="it-IT" sz="2200" dirty="0" err="1"/>
              <a:t>even</a:t>
            </a:r>
            <a:r>
              <a:rPr lang="it-IT" sz="2200" dirty="0"/>
              <a:t> the </a:t>
            </a:r>
            <a:r>
              <a:rPr lang="it-IT" sz="2200" dirty="0" err="1"/>
              <a:t>most</a:t>
            </a:r>
            <a:r>
              <a:rPr lang="it-IT" sz="2200" dirty="0"/>
              <a:t> </a:t>
            </a:r>
            <a:r>
              <a:rPr lang="it-IT" sz="2200" dirty="0" err="1"/>
              <a:t>difficult</a:t>
            </a:r>
            <a:r>
              <a:rPr lang="it-IT" sz="2200" dirty="0"/>
              <a:t> systems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0822F2-BE7B-A8EE-0C6D-98CD290A8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42" y="2878332"/>
            <a:ext cx="3801005" cy="28578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7EDA68-BEE8-AF0B-0D89-731A5492E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205" y="2975409"/>
            <a:ext cx="6871024" cy="2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7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90F06-B062-A98F-C0FD-5645D46B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D0A5E67-5164-039E-F176-37206884464D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02EE70D4-6DDC-05F7-290C-48D92A83E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A18AFC0-FF97-4713-A6B2-76733437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DAFD0-7497-28F2-30A8-3A4401BA8C00}"/>
              </a:ext>
            </a:extLst>
          </p:cNvPr>
          <p:cNvSpPr txBox="1"/>
          <p:nvPr/>
        </p:nvSpPr>
        <p:spPr>
          <a:xfrm>
            <a:off x="3160285" y="872116"/>
            <a:ext cx="5871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About Counterexamples</a:t>
            </a:r>
            <a:endParaRPr lang="en-US" sz="3200" i="0" u="none" strike="noStrike" baseline="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2CA59-1305-2AB9-B92C-9C93E2B95A7C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B6A01-8985-FE40-A8B3-A17A6F6C5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0" y="3429000"/>
            <a:ext cx="3086503" cy="97414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8846C010-A585-2624-8EC8-49A1B73AA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8467" r="7891" b="25392"/>
          <a:stretch>
            <a:fillRect/>
          </a:stretch>
        </p:blipFill>
        <p:spPr bwMode="auto">
          <a:xfrm>
            <a:off x="73781" y="4786228"/>
            <a:ext cx="3086503" cy="103090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lfur hexafluoride Structure">
            <a:extLst>
              <a:ext uri="{FF2B5EF4-FFF2-40B4-BE49-F238E27FC236}">
                <a16:creationId xmlns:a16="http://schemas.microsoft.com/office/drawing/2014/main" id="{8DBEFC86-AA79-E1D4-38D3-AB05142F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530" y="4062912"/>
            <a:ext cx="1947227" cy="197083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EC3353A-44ED-B7B8-F1E2-165533389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78" y="2309963"/>
            <a:ext cx="3916660" cy="6500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58FB4C-6B94-C431-E46B-1C4FBD336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77" y="1416720"/>
            <a:ext cx="4420462" cy="65006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F16CEB6-4C42-891C-60A0-45A4E49625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531" y="1461523"/>
            <a:ext cx="1947227" cy="10883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08A74EE-AD35-E760-E077-55241AC10D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530" y="2634997"/>
            <a:ext cx="1947227" cy="1329357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7BF229-90FC-F3E4-B344-F0EEE4CF73C9}"/>
              </a:ext>
            </a:extLst>
          </p:cNvPr>
          <p:cNvSpPr txBox="1"/>
          <p:nvPr/>
        </p:nvSpPr>
        <p:spPr>
          <a:xfrm>
            <a:off x="3526971" y="3498446"/>
            <a:ext cx="343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Valence in the two species is the same </a:t>
            </a:r>
            <a:r>
              <a:rPr lang="en-US" dirty="0">
                <a:sym typeface="Wingdings" pitchFamily="2" charset="2"/>
              </a:rPr>
              <a:t> it’s what we expect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3A9207-EB1F-9372-0042-D3C8F7B73A1E}"/>
              </a:ext>
            </a:extLst>
          </p:cNvPr>
          <p:cNvSpPr txBox="1"/>
          <p:nvPr/>
        </p:nvSpPr>
        <p:spPr>
          <a:xfrm>
            <a:off x="3526971" y="4786228"/>
            <a:ext cx="343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Depending on the resonance structure the 𝛂 carbon has a different valence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BC8430-2442-FF75-9D28-FEFCB3BC43A2}"/>
              </a:ext>
            </a:extLst>
          </p:cNvPr>
          <p:cNvSpPr txBox="1"/>
          <p:nvPr/>
        </p:nvSpPr>
        <p:spPr>
          <a:xfrm>
            <a:off x="7211956" y="3500574"/>
            <a:ext cx="1515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different Sulfur compounds, all having different valence</a:t>
            </a:r>
          </a:p>
        </p:txBody>
      </p:sp>
    </p:spTree>
    <p:extLst>
      <p:ext uri="{BB962C8B-B14F-4D97-AF65-F5344CB8AC3E}">
        <p14:creationId xmlns:p14="http://schemas.microsoft.com/office/powerpoint/2010/main" val="93835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8523AB-ACAD-2DA8-7E7A-963E59F31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AE0FE14-A4DB-E0F3-A2AC-8B1DC41F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09" y="951445"/>
            <a:ext cx="11166982" cy="649636"/>
          </a:xfrm>
        </p:spPr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Nickelocene, XeF4 Cr(I) compounds</a:t>
            </a:r>
          </a:p>
        </p:txBody>
      </p:sp>
      <p:pic>
        <p:nvPicPr>
          <p:cNvPr id="5" name="Immagine 14">
            <a:extLst>
              <a:ext uri="{FF2B5EF4-FFF2-40B4-BE49-F238E27FC236}">
                <a16:creationId xmlns:a16="http://schemas.microsoft.com/office/drawing/2014/main" id="{3E59953C-71E6-0C00-E884-117D69C63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AF414A-45F6-895C-9EA5-0FFCBBEA1663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3EA5CD-A3B2-E0B0-7769-3D26E369B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1" y="2145504"/>
            <a:ext cx="2558600" cy="2566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B0342B2-64BA-360A-A2CD-CA75A90A4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85" y="2145695"/>
            <a:ext cx="3146166" cy="256660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3EC6C07-6BAC-8B5F-D1EB-A3FA5FAAE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57" y="2145504"/>
            <a:ext cx="2612149" cy="25668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9797295-635C-6947-1862-E324BFEE8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30" y="2145695"/>
            <a:ext cx="2687941" cy="256661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B9D45FB-A6D5-BE97-4685-59C44D24F485}"/>
              </a:ext>
            </a:extLst>
          </p:cNvPr>
          <p:cNvSpPr txBox="1"/>
          <p:nvPr/>
        </p:nvSpPr>
        <p:spPr>
          <a:xfrm>
            <a:off x="521837" y="2117014"/>
            <a:ext cx="41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31C400-3AFA-D91E-8997-27D3D3EF5C9B}"/>
              </a:ext>
            </a:extLst>
          </p:cNvPr>
          <p:cNvSpPr txBox="1"/>
          <p:nvPr/>
        </p:nvSpPr>
        <p:spPr>
          <a:xfrm>
            <a:off x="3273047" y="2145504"/>
            <a:ext cx="42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2CE023F-435F-5434-34C2-018222422DC2}"/>
              </a:ext>
            </a:extLst>
          </p:cNvPr>
          <p:cNvSpPr txBox="1"/>
          <p:nvPr/>
        </p:nvSpPr>
        <p:spPr>
          <a:xfrm>
            <a:off x="6055292" y="2117014"/>
            <a:ext cx="40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81E6D88-27CB-D6AA-CDA3-C2CED7037ACB}"/>
              </a:ext>
            </a:extLst>
          </p:cNvPr>
          <p:cNvSpPr txBox="1"/>
          <p:nvPr/>
        </p:nvSpPr>
        <p:spPr>
          <a:xfrm>
            <a:off x="9266069" y="211701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D3F9F02-6511-5380-6EC0-C2249D931DBD}"/>
              </a:ext>
            </a:extLst>
          </p:cNvPr>
          <p:cNvSpPr txBox="1"/>
          <p:nvPr/>
        </p:nvSpPr>
        <p:spPr>
          <a:xfrm>
            <a:off x="805072" y="4999584"/>
            <a:ext cx="16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Ni(II): [</a:t>
            </a:r>
            <a:r>
              <a:rPr lang="en-US" dirty="0" err="1"/>
              <a:t>Ar</a:t>
            </a:r>
            <a:r>
              <a:rPr lang="en-US" dirty="0"/>
              <a:t>]3d8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1AB7A43-03CF-D69D-39B3-331419606C7E}"/>
              </a:ext>
            </a:extLst>
          </p:cNvPr>
          <p:cNvSpPr txBox="1"/>
          <p:nvPr/>
        </p:nvSpPr>
        <p:spPr>
          <a:xfrm>
            <a:off x="6703769" y="4999584"/>
            <a:ext cx="16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Cr(I): [</a:t>
            </a:r>
            <a:r>
              <a:rPr lang="en-US" dirty="0" err="1"/>
              <a:t>Ar</a:t>
            </a:r>
            <a:r>
              <a:rPr lang="en-US" dirty="0"/>
              <a:t>]3d5</a:t>
            </a:r>
          </a:p>
        </p:txBody>
      </p:sp>
    </p:spTree>
    <p:extLst>
      <p:ext uri="{BB962C8B-B14F-4D97-AF65-F5344CB8AC3E}">
        <p14:creationId xmlns:p14="http://schemas.microsoft.com/office/powerpoint/2010/main" val="316998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78D9D-5187-8516-5766-DDB70FC7E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DA73901-0F68-771D-3927-EBC7655AF3BF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D6C9BA5B-DD75-91A1-B19D-D0E4B376A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88F2FC3-EF48-9FE8-20A0-83A1717C1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C5CB3-A3E8-000D-87A1-F221C975547A}"/>
              </a:ext>
            </a:extLst>
          </p:cNvPr>
          <p:cNvSpPr txBox="1"/>
          <p:nvPr/>
        </p:nvSpPr>
        <p:spPr>
          <a:xfrm>
            <a:off x="889592" y="872116"/>
            <a:ext cx="10412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+mj-lt"/>
              </a:rPr>
              <a:t>Metal </a:t>
            </a:r>
            <a:r>
              <a:rPr lang="it-IT" sz="3200" dirty="0" err="1">
                <a:latin typeface="+mj-lt"/>
              </a:rPr>
              <a:t>carbenes</a:t>
            </a:r>
            <a:endParaRPr lang="en-US" sz="3200" i="0" u="none" strike="noStrike" baseline="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8BD36-A603-453E-0456-452018485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47" y="2374576"/>
            <a:ext cx="6311905" cy="2271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752C0-844B-776A-C55F-24D888CE6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178" y="1456891"/>
            <a:ext cx="3478397" cy="41073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C653B5-5016-3633-E534-9A650E5FF081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</p:spTree>
    <p:extLst>
      <p:ext uri="{BB962C8B-B14F-4D97-AF65-F5344CB8AC3E}">
        <p14:creationId xmlns:p14="http://schemas.microsoft.com/office/powerpoint/2010/main" val="82040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B596-FA01-21EE-0051-BE3C1CD34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F1ED5FC-6C8B-7207-1DF0-D29012BD1A35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AAF04126-DDE1-0DCB-489D-B1B10406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9742297-B8B2-F201-221F-5E1D32E3A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44BF3-0BAC-E515-7A4B-2DF9873242D6}"/>
              </a:ext>
            </a:extLst>
          </p:cNvPr>
          <p:cNvSpPr txBox="1"/>
          <p:nvPr/>
        </p:nvSpPr>
        <p:spPr>
          <a:xfrm>
            <a:off x="4089216" y="872116"/>
            <a:ext cx="4013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Exceptions</a:t>
            </a:r>
            <a:endParaRPr lang="en-US" sz="3200" i="0" u="none" strike="noStrike" baseline="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7F01F-C52A-2528-699C-18269FE15E7A}"/>
              </a:ext>
            </a:extLst>
          </p:cNvPr>
          <p:cNvSpPr txBox="1"/>
          <p:nvPr/>
        </p:nvSpPr>
        <p:spPr>
          <a:xfrm>
            <a:off x="583019" y="1850065"/>
            <a:ext cx="110259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«Valence </a:t>
            </a:r>
            <a:r>
              <a:rPr lang="it-IT" sz="2200" dirty="0" err="1"/>
              <a:t>fails</a:t>
            </a:r>
            <a:r>
              <a:rPr lang="it-IT" sz="2200" dirty="0"/>
              <a:t> </a:t>
            </a:r>
            <a:r>
              <a:rPr lang="it-IT" sz="2200" dirty="0" err="1"/>
              <a:t>because</a:t>
            </a:r>
            <a:r>
              <a:rPr lang="it-IT" sz="2200" dirty="0"/>
              <a:t>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exceptions</a:t>
            </a:r>
            <a:r>
              <a:rPr lang="it-IT" sz="2200" dirty="0"/>
              <a:t>»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2200" dirty="0" err="1"/>
              <a:t>Implicit</a:t>
            </a:r>
            <a:r>
              <a:rPr lang="it-IT" sz="2200" dirty="0"/>
              <a:t> </a:t>
            </a:r>
            <a:r>
              <a:rPr lang="it-IT" sz="2200" dirty="0" err="1"/>
              <a:t>assumption</a:t>
            </a:r>
            <a:r>
              <a:rPr lang="it-IT" sz="2200" dirty="0"/>
              <a:t>: a </a:t>
            </a:r>
            <a:r>
              <a:rPr lang="it-IT" sz="2200" dirty="0" err="1"/>
              <a:t>valid</a:t>
            </a:r>
            <a:r>
              <a:rPr lang="it-IT" sz="2200" dirty="0"/>
              <a:t> concept must be </a:t>
            </a:r>
            <a:r>
              <a:rPr lang="it-IT" sz="2200" dirty="0" err="1"/>
              <a:t>unique</a:t>
            </a:r>
            <a:r>
              <a:rPr lang="it-IT" sz="2200" dirty="0"/>
              <a:t> with no </a:t>
            </a:r>
            <a:r>
              <a:rPr lang="it-IT" sz="2200" dirty="0" err="1"/>
              <a:t>exceptions</a:t>
            </a:r>
            <a:endParaRPr lang="it-IT" sz="2200" dirty="0"/>
          </a:p>
          <a:p>
            <a:pPr lvl="1"/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err="1"/>
              <a:t>Oxidation</a:t>
            </a:r>
            <a:r>
              <a:rPr lang="it-IT" sz="2200" dirty="0"/>
              <a:t> </a:t>
            </a:r>
            <a:r>
              <a:rPr lang="it-IT" sz="2200" dirty="0" err="1"/>
              <a:t>number</a:t>
            </a:r>
            <a:r>
              <a:rPr lang="it-IT" sz="2200" dirty="0"/>
              <a:t>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exceptions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well</a:t>
            </a:r>
            <a:r>
              <a:rPr lang="it-IT" sz="2200" dirty="0"/>
              <a:t> (e.g. </a:t>
            </a:r>
            <a:r>
              <a:rPr lang="it-IT" sz="2200" dirty="0" err="1"/>
              <a:t>Oxygen</a:t>
            </a:r>
            <a:r>
              <a:rPr lang="it-IT" sz="2200" dirty="0"/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2200" dirty="0" err="1"/>
              <a:t>Context-dependent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valence</a:t>
            </a:r>
            <a:endParaRPr lang="it-IT" sz="2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2200" dirty="0"/>
              <a:t>Can be </a:t>
            </a:r>
            <a:r>
              <a:rPr lang="it-IT" sz="2200" dirty="0" err="1"/>
              <a:t>regarded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a </a:t>
            </a:r>
            <a:r>
              <a:rPr lang="it-IT" sz="2200" dirty="0" err="1"/>
              <a:t>confirmation</a:t>
            </a:r>
            <a:r>
              <a:rPr lang="it-IT" sz="2200" dirty="0"/>
              <a:t> tool, </a:t>
            </a:r>
            <a:r>
              <a:rPr lang="it-IT" sz="2200" dirty="0" err="1"/>
              <a:t>rather</a:t>
            </a:r>
            <a:r>
              <a:rPr lang="it-IT" sz="2200" dirty="0"/>
              <a:t> </a:t>
            </a:r>
            <a:r>
              <a:rPr lang="it-IT" sz="2200" dirty="0" err="1"/>
              <a:t>than</a:t>
            </a:r>
            <a:r>
              <a:rPr lang="it-IT" sz="2200" dirty="0"/>
              <a:t> a </a:t>
            </a:r>
            <a:r>
              <a:rPr lang="it-IT" sz="2200" dirty="0" err="1"/>
              <a:t>predicting</a:t>
            </a:r>
            <a:r>
              <a:rPr lang="it-IT" sz="2200" dirty="0"/>
              <a:t> one</a:t>
            </a:r>
          </a:p>
          <a:p>
            <a:pPr lvl="1"/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err="1"/>
              <a:t>Exceptions</a:t>
            </a:r>
            <a:r>
              <a:rPr lang="it-IT" sz="2200" dirty="0"/>
              <a:t> do </a:t>
            </a:r>
            <a:r>
              <a:rPr lang="it-IT" sz="2200" dirty="0" err="1"/>
              <a:t>not</a:t>
            </a:r>
            <a:r>
              <a:rPr lang="it-IT" sz="2200" dirty="0"/>
              <a:t> make a concept </a:t>
            </a:r>
            <a:r>
              <a:rPr lang="it-IT" sz="2200" dirty="0" err="1"/>
              <a:t>less</a:t>
            </a:r>
            <a:r>
              <a:rPr lang="it-IT" sz="2200" dirty="0"/>
              <a:t> </a:t>
            </a:r>
            <a:r>
              <a:rPr lang="it-IT" sz="2200" dirty="0" err="1"/>
              <a:t>valid</a:t>
            </a:r>
            <a:endParaRPr lang="it-IT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BD118-2469-65EE-F99E-5963FDD90235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</p:spTree>
    <p:extLst>
      <p:ext uri="{BB962C8B-B14F-4D97-AF65-F5344CB8AC3E}">
        <p14:creationId xmlns:p14="http://schemas.microsoft.com/office/powerpoint/2010/main" val="427289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AC6BD-A435-8498-3BCD-BD8C334CE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B9FBB59-17BD-6C4D-023A-9CE4282F07D3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658CAE25-3E17-C167-5942-73175B09A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B221DEC-9196-97BE-2ED2-0646A874C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525D4-39E6-2F6B-5EF1-F3AB43D361F1}"/>
              </a:ext>
            </a:extLst>
          </p:cNvPr>
          <p:cNvSpPr txBox="1"/>
          <p:nvPr/>
        </p:nvSpPr>
        <p:spPr>
          <a:xfrm>
            <a:off x="3314700" y="872116"/>
            <a:ext cx="5562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Final C</a:t>
            </a:r>
            <a:r>
              <a:rPr lang="en-US" sz="3200" i="0" u="none" strike="noStrike" baseline="0" dirty="0">
                <a:latin typeface="+mj-lt"/>
              </a:rPr>
              <a:t>onclusions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11194-85DB-C314-C939-C875FA744C3C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A853D-833A-23EA-3CDB-770B46C10975}"/>
              </a:ext>
            </a:extLst>
          </p:cNvPr>
          <p:cNvSpPr txBox="1"/>
          <p:nvPr/>
        </p:nvSpPr>
        <p:spPr>
          <a:xfrm>
            <a:off x="924219" y="3013501"/>
            <a:ext cx="10343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Valence </a:t>
            </a:r>
            <a:r>
              <a:rPr lang="en-US" sz="2400" i="1" u="sng" dirty="0"/>
              <a:t>does not fail </a:t>
            </a:r>
            <a:r>
              <a:rPr lang="en-US" sz="2400" i="1" dirty="0"/>
              <a:t>where chemistry becomes complex,</a:t>
            </a:r>
            <a:br>
              <a:rPr lang="en-US" sz="2400" i="1" dirty="0"/>
            </a:br>
            <a:r>
              <a:rPr lang="en-US" sz="2400" i="1" dirty="0"/>
              <a:t>it simply reveals that chemistry was never simple to begin with!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57833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tandard UniT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70C0"/>
      </a:hlink>
      <a:folHlink>
        <a:srgbClr val="919191"/>
      </a:folHlink>
    </a:clrScheme>
    <a:fontScheme name="Uni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95ea8b3f-2b7f-4929-a94e-23ad3806062e" xsi:nil="true"/>
    <Richiedente xmlns="95ea8b3f-2b7f-4929-a94e-23ad3806062e" xsi:nil="true"/>
    <Approvato xmlns="95ea8b3f-2b7f-4929-a94e-23ad3806062e">false</Approvato>
    <ResponsabileII xmlns="95ea8b3f-2b7f-4929-a94e-23ad3806062e">
      <UserInfo>
        <DisplayName/>
        <AccountId xsi:nil="true"/>
        <AccountType/>
      </UserInfo>
    </ResponsabileII>
    <calendario xmlns="95ea8b3f-2b7f-4929-a94e-23ad3806062e" xsi:nil="true"/>
    <Consegna xmlns="95ea8b3f-2b7f-4929-a94e-23ad3806062e">true</Consegna>
    <TaxCatchAll xmlns="c2771e0c-0914-4e08-a8d3-6ddb97a75bd3" xsi:nil="true"/>
    <lcf76f155ced4ddcb4097134ff3c332f xmlns="95ea8b3f-2b7f-4929-a94e-23ad3806062e">
      <Terms xmlns="http://schemas.microsoft.com/office/infopath/2007/PartnerControls"/>
    </lcf76f155ced4ddcb4097134ff3c332f>
    <responsabiledelprogetto xmlns="95ea8b3f-2b7f-4929-a94e-23ad3806062e">
      <UserInfo>
        <DisplayName/>
        <AccountId xsi:nil="true"/>
        <AccountType/>
      </UserInfo>
    </responsabiledelproget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648AD91AC9941A6C895291B5E161D" ma:contentTypeVersion="20" ma:contentTypeDescription="Create a new document." ma:contentTypeScope="" ma:versionID="342196cc5df53923a4b209c7804607e2">
  <xsd:schema xmlns:xsd="http://www.w3.org/2001/XMLSchema" xmlns:xs="http://www.w3.org/2001/XMLSchema" xmlns:p="http://schemas.microsoft.com/office/2006/metadata/properties" xmlns:ns2="95ea8b3f-2b7f-4929-a94e-23ad3806062e" xmlns:ns3="c2771e0c-0914-4e08-a8d3-6ddb97a75bd3" targetNamespace="http://schemas.microsoft.com/office/2006/metadata/properties" ma:root="true" ma:fieldsID="48383565cc9f9b51e461d62188a4d181" ns2:_="" ns3:_="">
    <xsd:import namespace="95ea8b3f-2b7f-4929-a94e-23ad3806062e"/>
    <xsd:import namespace="c2771e0c-0914-4e08-a8d3-6ddb97a75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responsabiledelprogetto" minOccurs="0"/>
                <xsd:element ref="ns2:ResponsabileII" minOccurs="0"/>
                <xsd:element ref="ns2:Consegna" minOccurs="0"/>
                <xsd:element ref="ns2:Approvato" minOccurs="0"/>
                <xsd:element ref="ns2:Note" minOccurs="0"/>
                <xsd:element ref="ns2:Richiedente" minOccurs="0"/>
                <xsd:element ref="ns2:calendario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a8b3f-2b7f-4929-a94e-23ad38060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sponsabiledelprogetto" ma:index="12" nillable="true" ma:displayName="responsabile del progetto" ma:format="Dropdown" ma:list="UserInfo" ma:SharePointGroup="0" ma:internalName="responsabiledelproget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onsabileII" ma:index="13" nillable="true" ma:displayName="Responsabile II" ma:format="Dropdown" ma:list="UserInfo" ma:SharePointGroup="0" ma:internalName="ResponsabileI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segna" ma:index="14" nillable="true" ma:displayName="Consegna" ma:default="1" ma:format="Dropdown" ma:internalName="Consegna">
      <xsd:simpleType>
        <xsd:restriction base="dms:Boolean"/>
      </xsd:simpleType>
    </xsd:element>
    <xsd:element name="Approvato" ma:index="15" nillable="true" ma:displayName="Approvato" ma:default="0" ma:format="Dropdown" ma:internalName="Approvato">
      <xsd:simpleType>
        <xsd:restriction base="dms:Boolean"/>
      </xsd:simpleType>
    </xsd:element>
    <xsd:element name="Note" ma:index="16" nillable="true" ma:displayName="Note" ma:format="Dropdown" ma:internalName="Note">
      <xsd:simpleType>
        <xsd:restriction base="dms:Note">
          <xsd:maxLength value="255"/>
        </xsd:restriction>
      </xsd:simpleType>
    </xsd:element>
    <xsd:element name="Richiedente" ma:index="17" nillable="true" ma:displayName="Richiedente" ma:format="Dropdown" ma:internalName="Richiedente">
      <xsd:simpleType>
        <xsd:restriction base="dms:Note">
          <xsd:maxLength value="255"/>
        </xsd:restriction>
      </xsd:simpleType>
    </xsd:element>
    <xsd:element name="calendario" ma:index="18" nillable="true" ma:displayName="Calendario" ma:format="DateOnly" ma:internalName="calendario">
      <xsd:simpleType>
        <xsd:restriction base="dms:DateTim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71e0c-0914-4e08-a8d3-6ddb97a75bd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a63d6e-6118-4398-b2da-8f07c200bdd3}" ma:internalName="TaxCatchAll" ma:showField="CatchAllData" ma:web="c2771e0c-0914-4e08-a8d3-6ddb97a75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FE37DF-964C-4882-976B-C4189839774B}">
  <ds:schemaRefs>
    <ds:schemaRef ds:uri="95ea8b3f-2b7f-4929-a94e-23ad3806062e"/>
    <ds:schemaRef ds:uri="9df33919-a593-4103-9f5d-2cc2cb99e8c1"/>
    <ds:schemaRef ds:uri="c0a954fe-72c8-4592-b902-e80c8f32d362"/>
    <ds:schemaRef ds:uri="c2771e0c-0914-4e08-a8d3-6ddb97a75b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8ADFE3-056C-465E-A9AE-D9391D1B7C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1C34DD-E6C3-41A1-A179-959FA4DEA204}">
  <ds:schemaRefs>
    <ds:schemaRef ds:uri="95ea8b3f-2b7f-4929-a94e-23ad3806062e"/>
    <ds:schemaRef ds:uri="c2771e0c-0914-4e08-a8d3-6ddb97a75b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1054</Words>
  <Application>Microsoft Office PowerPoint</Application>
  <PresentationFormat>Widescreen</PresentationFormat>
  <Paragraphs>104</Paragraphs>
  <Slides>10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Courier New</vt:lpstr>
      <vt:lpstr>Wingdings</vt:lpstr>
      <vt:lpstr>Tema di Office</vt:lpstr>
      <vt:lpstr>Presentazione standard di PowerPoint</vt:lpstr>
      <vt:lpstr>The need of an article</vt:lpstr>
      <vt:lpstr>Presentazione standard di PowerPoint</vt:lpstr>
      <vt:lpstr>Presentazione standard di PowerPoint</vt:lpstr>
      <vt:lpstr>Presentazione standard di PowerPoint</vt:lpstr>
      <vt:lpstr>Nickelocene, XeF4 Cr(I) compounds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Fabio Zadra</cp:lastModifiedBy>
  <cp:revision>46</cp:revision>
  <dcterms:created xsi:type="dcterms:W3CDTF">2024-10-14T09:33:29Z</dcterms:created>
  <dcterms:modified xsi:type="dcterms:W3CDTF">2026-03-26T13:12:45Z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0x010100F4C648AD91AC9941A6C895291B5E161D</vt:lpwstr>
  </property>
  <property fmtid="{D5CDD505-2E9C-101B-9397-08002B2CF9AE}" pid="3" name="MediaServiceImageTags">
    <vt:lpwstr/>
  </property>
</Properties>
</file>