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3" r:id="rId9"/>
    <p:sldId id="264" r:id="rId10"/>
    <p:sldId id="267" r:id="rId11"/>
    <p:sldId id="265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5AE2EA-7D2E-4EAC-ABAE-F62843B7FBE4}" v="8" dt="2026-03-19T12:40:02.9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70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LEIMAN NAFIU [SM13A00017]" userId="9b7a7b10-01ab-4962-af4a-167e9add2e3b" providerId="ADAL" clId="{DE040F3C-E6F2-43B5-8F4D-B192EC16E949}"/>
    <pc:docChg chg="custSel modSld">
      <pc:chgData name="SULEIMAN NAFIU [SM13A00017]" userId="9b7a7b10-01ab-4962-af4a-167e9add2e3b" providerId="ADAL" clId="{DE040F3C-E6F2-43B5-8F4D-B192EC16E949}" dt="2026-03-19T12:40:02.923" v="51" actId="1076"/>
      <pc:docMkLst>
        <pc:docMk/>
      </pc:docMkLst>
      <pc:sldChg chg="addSp delSp modSp mod">
        <pc:chgData name="SULEIMAN NAFIU [SM13A00017]" userId="9b7a7b10-01ab-4962-af4a-167e9add2e3b" providerId="ADAL" clId="{DE040F3C-E6F2-43B5-8F4D-B192EC16E949}" dt="2026-03-19T12:40:02.923" v="51" actId="1076"/>
        <pc:sldMkLst>
          <pc:docMk/>
          <pc:sldMk cId="2996103464" sldId="266"/>
        </pc:sldMkLst>
        <pc:spChg chg="mod">
          <ac:chgData name="SULEIMAN NAFIU [SM13A00017]" userId="9b7a7b10-01ab-4962-af4a-167e9add2e3b" providerId="ADAL" clId="{DE040F3C-E6F2-43B5-8F4D-B192EC16E949}" dt="2026-03-19T12:39:54.842" v="50" actId="1076"/>
          <ac:spMkLst>
            <pc:docMk/>
            <pc:sldMk cId="2996103464" sldId="266"/>
            <ac:spMk id="35" creationId="{00000000-0000-0000-0000-000000000000}"/>
          </ac:spMkLst>
        </pc:spChg>
        <pc:spChg chg="mod">
          <ac:chgData name="SULEIMAN NAFIU [SM13A00017]" userId="9b7a7b10-01ab-4962-af4a-167e9add2e3b" providerId="ADAL" clId="{DE040F3C-E6F2-43B5-8F4D-B192EC16E949}" dt="2026-03-19T12:39:14.766" v="42" actId="1076"/>
          <ac:spMkLst>
            <pc:docMk/>
            <pc:sldMk cId="2996103464" sldId="266"/>
            <ac:spMk id="43" creationId="{00000000-0000-0000-0000-000000000000}"/>
          </ac:spMkLst>
        </pc:spChg>
        <pc:picChg chg="add mod">
          <ac:chgData name="SULEIMAN NAFIU [SM13A00017]" userId="9b7a7b10-01ab-4962-af4a-167e9add2e3b" providerId="ADAL" clId="{DE040F3C-E6F2-43B5-8F4D-B192EC16E949}" dt="2026-03-19T12:38:48.733" v="4" actId="1076"/>
          <ac:picMkLst>
            <pc:docMk/>
            <pc:sldMk cId="2996103464" sldId="266"/>
            <ac:picMk id="8" creationId="{94FCBBA3-F472-56EF-361E-B41D07B927D5}"/>
          </ac:picMkLst>
        </pc:picChg>
        <pc:picChg chg="del">
          <ac:chgData name="SULEIMAN NAFIU [SM13A00017]" userId="9b7a7b10-01ab-4962-af4a-167e9add2e3b" providerId="ADAL" clId="{DE040F3C-E6F2-43B5-8F4D-B192EC16E949}" dt="2026-03-19T12:38:41.219" v="1" actId="478"/>
          <ac:picMkLst>
            <pc:docMk/>
            <pc:sldMk cId="2996103464" sldId="266"/>
            <ac:picMk id="38" creationId="{00000000-0000-0000-0000-000000000000}"/>
          </ac:picMkLst>
        </pc:picChg>
        <pc:picChg chg="del">
          <ac:chgData name="SULEIMAN NAFIU [SM13A00017]" userId="9b7a7b10-01ab-4962-af4a-167e9add2e3b" providerId="ADAL" clId="{DE040F3C-E6F2-43B5-8F4D-B192EC16E949}" dt="2026-03-19T12:39:35.228" v="44" actId="478"/>
          <ac:picMkLst>
            <pc:docMk/>
            <pc:sldMk cId="2996103464" sldId="266"/>
            <ac:picMk id="39" creationId="{00000000-0000-0000-0000-000000000000}"/>
          </ac:picMkLst>
        </pc:picChg>
        <pc:picChg chg="del">
          <ac:chgData name="SULEIMAN NAFIU [SM13A00017]" userId="9b7a7b10-01ab-4962-af4a-167e9add2e3b" providerId="ADAL" clId="{DE040F3C-E6F2-43B5-8F4D-B192EC16E949}" dt="2026-03-19T12:39:36.725" v="45" actId="478"/>
          <ac:picMkLst>
            <pc:docMk/>
            <pc:sldMk cId="2996103464" sldId="266"/>
            <ac:picMk id="42" creationId="{00000000-0000-0000-0000-000000000000}"/>
          </ac:picMkLst>
        </pc:picChg>
        <pc:picChg chg="mod">
          <ac:chgData name="SULEIMAN NAFIU [SM13A00017]" userId="9b7a7b10-01ab-4962-af4a-167e9add2e3b" providerId="ADAL" clId="{DE040F3C-E6F2-43B5-8F4D-B192EC16E949}" dt="2026-03-19T12:40:02.923" v="51" actId="1076"/>
          <ac:picMkLst>
            <pc:docMk/>
            <pc:sldMk cId="2996103464" sldId="266"/>
            <ac:picMk id="1026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131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4299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872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47488"/>
            <a:ext cx="9144000" cy="91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91440"/>
            <a:ext cx="3474720" cy="4956048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82880" y="77724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5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91440" y="1188720"/>
            <a:ext cx="32918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COUNTER-</a:t>
            </a:r>
            <a:endParaRPr lang="en-US" sz="3800" dirty="0"/>
          </a:p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ARGUMENTS</a:t>
            </a:r>
            <a:endParaRPr lang="en-US" sz="3800" dirty="0"/>
          </a:p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DEBATE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182880" y="315468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E8DDD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the Prosecution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822960" y="3703320"/>
            <a:ext cx="274320" cy="27432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325880" y="3703320"/>
            <a:ext cx="274320" cy="27432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828800" y="3703320"/>
            <a:ext cx="274320" cy="27432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749040" y="3657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STRATEGY THIS ROUND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749040" y="822960"/>
            <a:ext cx="50749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D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won the opening on argument. Now we win on evidence.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E8D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each of our four counts, we present real molecular examples that expose valence as ambiguous, misleading, and inconsistent — drawn directly from the chemical record.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749040" y="2331720"/>
            <a:ext cx="2423160" cy="868680"/>
          </a:xfrm>
          <a:prstGeom prst="rect">
            <a:avLst/>
          </a:prstGeom>
          <a:solidFill>
            <a:srgbClr val="2A0A0A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749040" y="2331720"/>
            <a:ext cx="2423160" cy="27432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749040" y="233172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I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3840480" y="2633472"/>
            <a:ext cx="2240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Definition Chaos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840480" y="2880360"/>
            <a:ext cx="2240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E8D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 ethane, CCl₄, [NH₄]⁺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291072" y="2331720"/>
            <a:ext cx="2423160" cy="868680"/>
          </a:xfrm>
          <a:prstGeom prst="rect">
            <a:avLst/>
          </a:prstGeom>
          <a:solidFill>
            <a:srgbClr val="2A0A0A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291072" y="2331720"/>
            <a:ext cx="2423160" cy="27432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291072" y="233172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II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382512" y="2633472"/>
            <a:ext cx="2240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Built-In Confusion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382512" y="2880360"/>
            <a:ext cx="2240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E8D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 [NH₄]⁺, [BH₄]⁻, CH₂Cl₂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749040" y="3337560"/>
            <a:ext cx="2423160" cy="868680"/>
          </a:xfrm>
          <a:prstGeom prst="rect">
            <a:avLst/>
          </a:prstGeom>
          <a:solidFill>
            <a:srgbClr val="2A0A0A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3749040" y="3337560"/>
            <a:ext cx="2423160" cy="27432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749040" y="333756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III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3840480" y="3639312"/>
            <a:ext cx="2240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Structure-Dependent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840480" y="3886200"/>
            <a:ext cx="2240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E8D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 OsO₄, Hg₂X₂, Ga–Ga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291072" y="3337560"/>
            <a:ext cx="2423160" cy="868680"/>
          </a:xfrm>
          <a:prstGeom prst="rect">
            <a:avLst/>
          </a:prstGeom>
          <a:solidFill>
            <a:srgbClr val="2A0A0A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6291072" y="3337560"/>
            <a:ext cx="2423160" cy="27432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291072" y="333756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IV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382512" y="3639312"/>
            <a:ext cx="2240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Circular Reasoning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382512" y="3886200"/>
            <a:ext cx="2240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E8D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 (CH₅)⁺, alcohols series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3749040" y="4681728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Parkin, J. Chem. Educ. 2006, 83, 791</a:t>
            </a:r>
            <a:endParaRPr lang="en-US" sz="8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8046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47472" y="36576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 V— EXCEPTIONAL MOLECULES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164592" y="4882896"/>
            <a:ext cx="8979408" cy="2651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4892040"/>
            <a:ext cx="8595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PROSECUTION  |  COUNTERARGUMENTS &amp; DEBATE  |  VALENCE ON TRIAL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7178040" y="2935224"/>
            <a:ext cx="15727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TRIVALENT (misleading!)</a:t>
            </a:r>
            <a:endParaRPr lang="en-US" sz="750" dirty="0"/>
          </a:p>
        </p:txBody>
      </p:sp>
      <p:sp>
        <p:nvSpPr>
          <p:cNvPr id="37" name="AutoShape 8" descr="Single-electron carbon-carbon bond identifie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44" name="Shape 18"/>
          <p:cNvSpPr/>
          <p:nvPr/>
        </p:nvSpPr>
        <p:spPr>
          <a:xfrm>
            <a:off x="3867912" y="3913556"/>
            <a:ext cx="1572768" cy="237744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Metal </a:t>
            </a:r>
            <a:r>
              <a:rPr lang="en-US" sz="1200" b="1" dirty="0" err="1">
                <a:solidFill>
                  <a:schemeClr val="bg1"/>
                </a:solidFill>
              </a:rPr>
              <a:t>carbenes</a:t>
            </a:r>
            <a:endParaRPr lang="en-US" sz="1200" b="1" dirty="0">
              <a:solidFill>
                <a:schemeClr val="bg1"/>
              </a:solidFill>
            </a:endParaRPr>
          </a:p>
        </p:txBody>
      </p:sp>
      <p:pic>
        <p:nvPicPr>
          <p:cNvPr id="2050" name="Picture 2" descr="Scientia ac Labore: Fischer and Schrock Carbene Complexes: A Molecular  Modeling Exercise #chempaperaday 2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286689"/>
            <a:ext cx="4965287" cy="2451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430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47488"/>
            <a:ext cx="9144000" cy="91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201168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kern="0" spc="6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EVIDENCE IS IN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Count: Proven by Example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20040" y="1298448"/>
            <a:ext cx="4251960" cy="1353312"/>
          </a:xfrm>
          <a:prstGeom prst="rect">
            <a:avLst/>
          </a:prstGeom>
          <a:solidFill>
            <a:srgbClr val="2A0A0A"/>
          </a:solidFill>
          <a:ln w="1524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20040" y="1298448"/>
            <a:ext cx="4251960" cy="310896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11480" y="1298448"/>
            <a:ext cx="4069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I: GUILTY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429768" y="1664208"/>
            <a:ext cx="404164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i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Frankland (1852) → Parkin (2006)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429768" y="1938528"/>
            <a:ext cx="404164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8D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154 years of disagreement. No definition has ever achieved consensus.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727448" y="1298448"/>
            <a:ext cx="4251960" cy="1353312"/>
          </a:xfrm>
          <a:prstGeom prst="rect">
            <a:avLst/>
          </a:prstGeom>
          <a:solidFill>
            <a:srgbClr val="2A0A0A"/>
          </a:solidFill>
          <a:ln w="1524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727448" y="1298448"/>
            <a:ext cx="4251960" cy="31089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18888" y="1298448"/>
            <a:ext cx="4069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II: GUILTY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837176" y="1664208"/>
            <a:ext cx="404164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i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[NH₄]⁺, [BH₄]⁻, (isoelectronic series)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4837176" y="1938528"/>
            <a:ext cx="404164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8D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Valence, oxidation no., bonds, and coord. no. all diverge. Four answers for one molecule.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20040" y="2779776"/>
            <a:ext cx="4251960" cy="1353312"/>
          </a:xfrm>
          <a:prstGeom prst="rect">
            <a:avLst/>
          </a:prstGeom>
          <a:solidFill>
            <a:srgbClr val="2A0A0A"/>
          </a:solidFill>
          <a:ln w="1524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20040" y="2779776"/>
            <a:ext cx="4251960" cy="31089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11480" y="2779776"/>
            <a:ext cx="4069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III: GUILTY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429768" y="3145536"/>
            <a:ext cx="404164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i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Hg₂X₂, R₂Ga–GaR₂, [Tp]Ga→GaI₃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29768" y="3419856"/>
            <a:ext cx="404164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8D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Oxidation number misleads about lone pair availability and actual bonding in metal–metal compounds.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727448" y="2779776"/>
            <a:ext cx="4251960" cy="1353312"/>
          </a:xfrm>
          <a:prstGeom prst="rect">
            <a:avLst/>
          </a:prstGeom>
          <a:solidFill>
            <a:srgbClr val="2A0A0A"/>
          </a:solidFill>
          <a:ln w="15240">
            <a:solidFill>
              <a:srgbClr val="C0A0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727448" y="2779776"/>
            <a:ext cx="4251960" cy="310896"/>
          </a:xfrm>
          <a:prstGeom prst="rect">
            <a:avLst/>
          </a:prstGeom>
          <a:solidFill>
            <a:srgbClr val="C0A030"/>
          </a:solidFill>
          <a:ln w="12700">
            <a:solidFill>
              <a:srgbClr val="C0A0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818888" y="2779776"/>
            <a:ext cx="4069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IV: GUILTY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837176" y="3145536"/>
            <a:ext cx="404164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i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Alcohol series, (CH₅)⁺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4837176" y="3419856"/>
            <a:ext cx="404164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8D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Oxidation number varies without chemical meaning; valence's predictions require prior knowledge to interpret.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457200" y="4325112"/>
            <a:ext cx="8229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E8DDD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"The terms valence, oxidation number, coordination number, and number of bonds each have individual meanings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E8DDD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it is neither wise nor appropriate to use them interchangeably."  — Parkin, 2006  (the defense's own witness)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8046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47472" y="36576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 I — EVIDENCE: A CENTURY OF DEFINITIONAL CHAOS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164592" y="4882896"/>
            <a:ext cx="8979408" cy="2651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4892040"/>
            <a:ext cx="8595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PROSECUTION  |  COUNTERARGUMENTS &amp; DEBATE  |  VALENCE ON TRIAL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320040" y="886968"/>
            <a:ext cx="8503920" cy="402336"/>
          </a:xfrm>
          <a:prstGeom prst="rect">
            <a:avLst/>
          </a:prstGeom>
          <a:solidFill>
            <a:srgbClr val="F0E8E8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905256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DEFENSE LIKELY CLAIMS: 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2468880" y="905256"/>
            <a:ext cx="6217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"Sidgwick (1927) gave a clear, workable definition that chemists have used ever since."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20040" y="1389888"/>
            <a:ext cx="4114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PROSECUTION EVIDENCE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20040" y="1755648"/>
            <a:ext cx="658368" cy="384048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0040" y="1755648"/>
            <a:ext cx="6583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1852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1024128" y="1755648"/>
            <a:ext cx="7818120" cy="384048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1115568" y="1810512"/>
            <a:ext cx="7635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Frankland introduces "atomicity" — combining power relative to hydrogen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17220" y="2139696"/>
            <a:ext cx="36576" cy="1371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20040" y="2276856"/>
            <a:ext cx="658368" cy="384048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20040" y="2276856"/>
            <a:ext cx="6583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1865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024128" y="2276856"/>
            <a:ext cx="7818120" cy="384048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115568" y="2331720"/>
            <a:ext cx="7635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Hofmann renames it "quantivalenz" — already a disagreement about terminology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17220" y="2660904"/>
            <a:ext cx="36576" cy="1371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20040" y="2798064"/>
            <a:ext cx="658368" cy="384048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20040" y="2798064"/>
            <a:ext cx="6583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1927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1024128" y="2798064"/>
            <a:ext cx="7818120" cy="384048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1115568" y="2852928"/>
            <a:ext cx="7635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Sidgwick defines valence as electrons "engaged" in bonding — but this is contested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17220" y="3182112"/>
            <a:ext cx="36576" cy="1371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320040" y="3319272"/>
            <a:ext cx="658368" cy="384048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320040" y="3319272"/>
            <a:ext cx="6583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1948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024128" y="3319272"/>
            <a:ext cx="7818120" cy="384048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1115568" y="3374136"/>
            <a:ext cx="7635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Glasstone: "valence number" replaced by "oxidation number" due to misleading association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17220" y="3703320"/>
            <a:ext cx="36576" cy="1371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320040" y="3840480"/>
            <a:ext cx="658368" cy="384048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320040" y="3840480"/>
            <a:ext cx="6583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2006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1024128" y="3840480"/>
            <a:ext cx="7818120" cy="384048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1115568" y="3895344"/>
            <a:ext cx="7635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Parkin publishes a full article just to clarify what "valence" means — the debate is still alive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320040" y="4462272"/>
            <a:ext cx="8503920" cy="320040"/>
          </a:xfrm>
          <a:prstGeom prst="rect">
            <a:avLst/>
          </a:prstGeom>
          <a:solidFill>
            <a:srgbClr val="FBE9E7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457200" y="4471416"/>
            <a:ext cx="83210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i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VERDICT: 154 years of renaming, redefining, and re-explaining is not a sign of a healthy concept — it is a symptom of a broken one.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8046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47472" y="36576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 I — THE SAME WORD, FOUR DIFFERENT MEANINGS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164592" y="4882896"/>
            <a:ext cx="8979408" cy="2651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4892040"/>
            <a:ext cx="8595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PROSECUTION  |  COUNTERARGUMENTS &amp; DEBATE  |  VALENCE ON TRIAL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320040" y="886968"/>
            <a:ext cx="8503920" cy="402336"/>
          </a:xfrm>
          <a:prstGeom prst="rect">
            <a:avLst/>
          </a:prstGeom>
          <a:solidFill>
            <a:srgbClr val="F0E8E8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905256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DEFENSE LIKELY CLAIMS: 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2468880" y="905256"/>
            <a:ext cx="6217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"Context makes the meaning clear — chemists know which definition applies."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20040" y="1371600"/>
            <a:ext cx="8503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context alone made the meaning clear, why does the same word appear in four unrelated theoretical frameworks with no cross-compatibility?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0040" y="1920240"/>
            <a:ext cx="4160520" cy="1115568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0040" y="1920240"/>
            <a:ext cx="4160520" cy="310896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11480" y="1920240"/>
            <a:ext cx="3200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Valence Electrons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337560" y="1956816"/>
            <a:ext cx="1051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ATOMIC STRUCTURE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429768" y="2286000"/>
            <a:ext cx="393192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Refers to ALL outer-shell electrons — including lone pairs that are NOT used in bonding. Contradicts Sidgwick's definition directly.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636008" y="1920240"/>
            <a:ext cx="4160520" cy="1115568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636008" y="1920240"/>
            <a:ext cx="4160520" cy="310896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727448" y="1920240"/>
            <a:ext cx="3200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Valence Bond Theory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653528" y="1956816"/>
            <a:ext cx="1051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QUANTUM MECHANICS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4745736" y="2286000"/>
            <a:ext cx="393192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Describes orbital overlap — has no direct relationship to the integer counting definition. A different concept entirely.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0040" y="3154680"/>
            <a:ext cx="4160520" cy="1115568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320040" y="3154680"/>
            <a:ext cx="4160520" cy="310896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11480" y="3154680"/>
            <a:ext cx="3200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VSEPR Theory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337560" y="3191256"/>
            <a:ext cx="1051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MOLECULAR GEOMETRY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429768" y="3520440"/>
            <a:ext cx="393192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"valence shell" loosely to mean electron pairs — including lone pairs. Geometry predictions ignore the bonding-electron count.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636008" y="3154680"/>
            <a:ext cx="4160520" cy="1115568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4636008" y="3154680"/>
            <a:ext cx="4160520" cy="310896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727448" y="3154680"/>
            <a:ext cx="3200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Bond-Valence Model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7653528" y="3191256"/>
            <a:ext cx="1051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CRYSTALLOGRAPHY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4745736" y="3520440"/>
            <a:ext cx="393192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Calculated from bond lengths using empirical equations — a continuous variable, not an integer. Unrelated to Sidgwick's definition.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320040" y="4462272"/>
            <a:ext cx="8503920" cy="320040"/>
          </a:xfrm>
          <a:prstGeom prst="rect">
            <a:avLst/>
          </a:prstGeom>
          <a:solidFill>
            <a:srgbClr val="FBE9E7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57200" y="4471416"/>
            <a:ext cx="83210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i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VERDICT: A term that means four different things across four frameworks is not versatile — it is undefined.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8046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47472" y="36576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 II — EVIDENCE: [NH₄]⁺, THE BUILT-IN CONFUSION EXPOSED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164592" y="4882896"/>
            <a:ext cx="8979408" cy="2651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4892040"/>
            <a:ext cx="8595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PROSECUTION  |  COUNTERARGUMENTS &amp; DEBATE  |  VALENCE ON TRIAL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320040" y="886968"/>
            <a:ext cx="8503920" cy="402336"/>
          </a:xfrm>
          <a:prstGeom prst="rect">
            <a:avLst/>
          </a:prstGeom>
          <a:solidFill>
            <a:srgbClr val="F0E8E8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905256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DEFENSE LIKELY CLAIMS: 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2468880" y="905256"/>
            <a:ext cx="6217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"The equivalence in AHn molecules is a feature, not a bug — it makes teaching simpler."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20040" y="1371600"/>
            <a:ext cx="8503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Making teaching "simpler" by hiding a fundamental distinction is not a feature — it is a pedagogical trap. The ammonium ion [NH₄]⁺ is the proof.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657600" y="1920240"/>
            <a:ext cx="1783080" cy="914400"/>
          </a:xfrm>
          <a:prstGeom prst="ellipse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657600" y="1920240"/>
            <a:ext cx="1783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[NH₄]⁺</a:t>
            </a:r>
            <a:endParaRPr lang="en-US" sz="2600" dirty="0"/>
          </a:p>
        </p:txBody>
      </p:sp>
      <p:sp>
        <p:nvSpPr>
          <p:cNvPr id="13" name="Shape 11"/>
          <p:cNvSpPr/>
          <p:nvPr/>
        </p:nvSpPr>
        <p:spPr>
          <a:xfrm>
            <a:off x="320040" y="1828800"/>
            <a:ext cx="3017520" cy="1078992"/>
          </a:xfrm>
          <a:prstGeom prst="rect">
            <a:avLst/>
          </a:prstGeom>
          <a:solidFill>
            <a:srgbClr val="FFF8F5"/>
          </a:solidFill>
          <a:ln w="15240">
            <a:solidFill>
              <a:srgbClr val="8B000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20040" y="1828800"/>
            <a:ext cx="3017520" cy="292608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93192" y="182880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VALENCE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697480" y="1828800"/>
            <a:ext cx="5669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11480" y="2157984"/>
            <a:ext cx="283464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used ALL 5 valence electrons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(including the lone pair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bond the 4th H via H⁺)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5760720" y="1828800"/>
            <a:ext cx="3017520" cy="1078992"/>
          </a:xfrm>
          <a:prstGeom prst="rect">
            <a:avLst/>
          </a:prstGeom>
          <a:solidFill>
            <a:srgbClr val="FFF8F5"/>
          </a:solidFill>
          <a:ln w="15240">
            <a:solidFill>
              <a:srgbClr val="C0392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5760720" y="1828800"/>
            <a:ext cx="3017520" cy="2926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833872" y="182880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OXIDATION NO.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138160" y="1828800"/>
            <a:ext cx="5669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−3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852160" y="2157984"/>
            <a:ext cx="283464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Bonds broken heterolytically: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H leave as H⁺, giving N a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charge of −3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320040" y="3154680"/>
            <a:ext cx="3017520" cy="1078992"/>
          </a:xfrm>
          <a:prstGeom prst="rect">
            <a:avLst/>
          </a:prstGeom>
          <a:solidFill>
            <a:srgbClr val="FFF8F5"/>
          </a:solidFill>
          <a:ln w="15240">
            <a:solidFill>
              <a:srgbClr val="5C6BC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320040" y="3154680"/>
            <a:ext cx="3017520" cy="292608"/>
          </a:xfrm>
          <a:prstGeom prst="rect">
            <a:avLst/>
          </a:prstGeom>
          <a:solidFill>
            <a:srgbClr val="5C6BC0"/>
          </a:solidFill>
          <a:ln w="12700">
            <a:solidFill>
              <a:srgbClr val="5C6B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93192" y="315468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 OF BONDS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697480" y="3154680"/>
            <a:ext cx="5669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411480" y="3483864"/>
            <a:ext cx="283464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2-centre 2-electron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covalent bonds to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hydrogen atoms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5760720" y="3154680"/>
            <a:ext cx="3017520" cy="1078992"/>
          </a:xfrm>
          <a:prstGeom prst="rect">
            <a:avLst/>
          </a:prstGeom>
          <a:solidFill>
            <a:srgbClr val="FFF8F5"/>
          </a:solidFill>
          <a:ln w="15240">
            <a:solidFill>
              <a:srgbClr val="2E7D32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5760720" y="3154680"/>
            <a:ext cx="3017520" cy="292608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5833872" y="315468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COORD. NUMBER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8138160" y="3154680"/>
            <a:ext cx="5669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5852160" y="3483864"/>
            <a:ext cx="283464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hydrogen atoms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directly bonded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nitrogen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3520440" y="2971800"/>
            <a:ext cx="2057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8B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 DIFFERENT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8B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ANSWERS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8B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1 molecule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320040" y="4462272"/>
            <a:ext cx="8503920" cy="320040"/>
          </a:xfrm>
          <a:prstGeom prst="rect">
            <a:avLst/>
          </a:prstGeom>
          <a:solidFill>
            <a:srgbClr val="FBE9E7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57200" y="4471416"/>
            <a:ext cx="83210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i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VERDICT: [NH₄]⁺ gives valence=5, oxidation no.=−3, bonds=4, coord. no.=4. These are NOT the same concept dressed up differently.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8046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47472" y="36576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 II — EVIDENCE: ISOELECTRONIC MOLECULES, WILDLY DIFFERENT OXIDATION NUMBERS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164592" y="4882896"/>
            <a:ext cx="8979408" cy="2651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4892040"/>
            <a:ext cx="8595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PROSECUTION  |  COUNTERARGUMENTS &amp; DEBATE  |  VALENCE ON TRIAL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320040" y="886968"/>
            <a:ext cx="8503920" cy="402336"/>
          </a:xfrm>
          <a:prstGeom prst="rect">
            <a:avLst/>
          </a:prstGeom>
          <a:solidFill>
            <a:srgbClr val="F0E8E8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905256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DEFENSE LIKELY CLAIMS: 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2468880" y="905256"/>
            <a:ext cx="6217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"Oxidation number and valence only differ for complex or unusual molecules."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20040" y="1371600"/>
            <a:ext cx="8503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Wrong. Even simple, everyday organic molecules expose the divergence. Consider the isoelectronic series (BH₄)⁻, CH₄, (NH₄)⁺ — all have four bonds to hydrogen, yet valences are 3, 4, and 5 respectively.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0040" y="1993392"/>
            <a:ext cx="1600200" cy="3474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0040" y="1993392"/>
            <a:ext cx="1600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Molecule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1965960" y="1993392"/>
            <a:ext cx="1508760" cy="3474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1965960" y="1993392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 Bonds to H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520440" y="1993392"/>
            <a:ext cx="1280160" cy="3474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520440" y="1993392"/>
            <a:ext cx="1280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Valence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846320" y="1993392"/>
            <a:ext cx="1600200" cy="3474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46320" y="1993392"/>
            <a:ext cx="1600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Oxidation No.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6492240" y="1993392"/>
            <a:ext cx="1554480" cy="3474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492240" y="1993392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 Charge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320040" y="2340864"/>
            <a:ext cx="1600200" cy="402336"/>
          </a:xfrm>
          <a:prstGeom prst="rect">
            <a:avLst/>
          </a:prstGeom>
          <a:solidFill>
            <a:srgbClr val="FFF0EE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74904" y="2340864"/>
            <a:ext cx="1508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[BH₄]⁻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1965960" y="2340864"/>
            <a:ext cx="1508760" cy="402336"/>
          </a:xfrm>
          <a:prstGeom prst="rect">
            <a:avLst/>
          </a:prstGeom>
          <a:solidFill>
            <a:srgbClr val="FFF0EE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2020824" y="2340864"/>
            <a:ext cx="1417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520440" y="2340864"/>
            <a:ext cx="1280160" cy="402336"/>
          </a:xfrm>
          <a:prstGeom prst="rect">
            <a:avLst/>
          </a:prstGeom>
          <a:solidFill>
            <a:srgbClr val="FFF0EE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575304" y="2340864"/>
            <a:ext cx="1188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8B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 ← trivalent!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846320" y="2340864"/>
            <a:ext cx="1600200" cy="402336"/>
          </a:xfrm>
          <a:prstGeom prst="rect">
            <a:avLst/>
          </a:prstGeom>
          <a:solidFill>
            <a:srgbClr val="FFF0EE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901184" y="2340864"/>
            <a:ext cx="1508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492240" y="2340864"/>
            <a:ext cx="1554480" cy="402336"/>
          </a:xfrm>
          <a:prstGeom prst="rect">
            <a:avLst/>
          </a:prstGeom>
          <a:solidFill>
            <a:srgbClr val="FFF0EE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547104" y="2340864"/>
            <a:ext cx="1463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−1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320040" y="2743200"/>
            <a:ext cx="1600200" cy="402336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374904" y="2743200"/>
            <a:ext cx="1508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CH₄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1965960" y="2743200"/>
            <a:ext cx="1508760" cy="402336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2020824" y="2743200"/>
            <a:ext cx="1417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3520440" y="2743200"/>
            <a:ext cx="1280160" cy="402336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3575304" y="2743200"/>
            <a:ext cx="1188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4846320" y="2743200"/>
            <a:ext cx="1600200" cy="402336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4901184" y="2743200"/>
            <a:ext cx="1508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−4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6492240" y="2743200"/>
            <a:ext cx="1554480" cy="402336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6547104" y="2743200"/>
            <a:ext cx="1463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320040" y="3145536"/>
            <a:ext cx="1600200" cy="402336"/>
          </a:xfrm>
          <a:prstGeom prst="rect">
            <a:avLst/>
          </a:prstGeom>
          <a:solidFill>
            <a:srgbClr val="FFF0EE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374904" y="3145536"/>
            <a:ext cx="1508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[NH₄]⁺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1965960" y="3145536"/>
            <a:ext cx="1508760" cy="402336"/>
          </a:xfrm>
          <a:prstGeom prst="rect">
            <a:avLst/>
          </a:prstGeom>
          <a:solidFill>
            <a:srgbClr val="FFF0EE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2020824" y="3145536"/>
            <a:ext cx="1417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3520440" y="3145536"/>
            <a:ext cx="1280160" cy="402336"/>
          </a:xfrm>
          <a:prstGeom prst="rect">
            <a:avLst/>
          </a:prstGeom>
          <a:solidFill>
            <a:srgbClr val="FFF0EE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3575304" y="3145536"/>
            <a:ext cx="1188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8B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 ← pentavalent!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4846320" y="3145536"/>
            <a:ext cx="1600200" cy="402336"/>
          </a:xfrm>
          <a:prstGeom prst="rect">
            <a:avLst/>
          </a:prstGeom>
          <a:solidFill>
            <a:srgbClr val="FFF0EE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4901184" y="3145536"/>
            <a:ext cx="1508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6492240" y="3145536"/>
            <a:ext cx="1554480" cy="402336"/>
          </a:xfrm>
          <a:prstGeom prst="rect">
            <a:avLst/>
          </a:prstGeom>
          <a:solidFill>
            <a:srgbClr val="FFF0EE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6547104" y="3145536"/>
            <a:ext cx="1463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320040" y="3593592"/>
            <a:ext cx="8503920" cy="749808"/>
          </a:xfrm>
          <a:prstGeom prst="rect">
            <a:avLst/>
          </a:prstGeom>
          <a:solidFill>
            <a:srgbClr val="FFF8F5"/>
          </a:solidFill>
          <a:ln w="19050">
            <a:solidFill>
              <a:srgbClr val="C9A84C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457200" y="365760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MATTERS: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457200" y="3913632"/>
            <a:ext cx="82296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three molecules are isoelectronic — same number of electrons. Yet valence spans 3–5 and oxidation numbers span −4 to +3. If the concepts tracked the same chemical reality, they would give consistent results for structurally equivalent species. They do not.</a:t>
            </a:r>
            <a:endParaRPr lang="en-US" sz="1050" dirty="0"/>
          </a:p>
        </p:txBody>
      </p:sp>
      <p:sp>
        <p:nvSpPr>
          <p:cNvPr id="54" name="Shape 52"/>
          <p:cNvSpPr/>
          <p:nvPr/>
        </p:nvSpPr>
        <p:spPr>
          <a:xfrm>
            <a:off x="320040" y="4462272"/>
            <a:ext cx="8503920" cy="320040"/>
          </a:xfrm>
          <a:prstGeom prst="rect">
            <a:avLst/>
          </a:prstGeom>
          <a:solidFill>
            <a:srgbClr val="FBE9E7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457200" y="4471416"/>
            <a:ext cx="83210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i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VERDICT: Three isoelectronic molecules, three different valences, and completely uncorrelated oxidation numbers. This is not an edge case — it is the rule.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8046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47472" y="36576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 III — VALENCE IS NOT A GOOD PREDICTOR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164592" y="4882896"/>
            <a:ext cx="8979408" cy="2651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4892040"/>
            <a:ext cx="8595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PROSECUTION  |  COUNTERARGUMENTS &amp; DEBATE  |  VALENCE ON TRIAL</a:t>
            </a:r>
            <a:endParaRPr lang="en-US" sz="750" dirty="0"/>
          </a:p>
        </p:txBody>
      </p:sp>
      <p:pic>
        <p:nvPicPr>
          <p:cNvPr id="39" name="Рисунок 37">
            <a:extLst>
              <a:ext uri="{FF2B5EF4-FFF2-40B4-BE49-F238E27FC236}">
                <a16:creationId xmlns:a16="http://schemas.microsoft.com/office/drawing/2014/main" id="{A1C218BE-9934-1137-F002-2BDCE4CF6A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5350" y="1138103"/>
            <a:ext cx="2568163" cy="2499577"/>
          </a:xfrm>
          <a:prstGeom prst="rect">
            <a:avLst/>
          </a:prstGeom>
        </p:spPr>
      </p:pic>
      <p:sp>
        <p:nvSpPr>
          <p:cNvPr id="40" name="Shape 11">
            <a:extLst>
              <a:ext uri="{FF2B5EF4-FFF2-40B4-BE49-F238E27FC236}">
                <a16:creationId xmlns:a16="http://schemas.microsoft.com/office/drawing/2014/main" id="{FC941F7A-E893-07A1-D6F2-D0DB524D1526}"/>
              </a:ext>
            </a:extLst>
          </p:cNvPr>
          <p:cNvSpPr/>
          <p:nvPr/>
        </p:nvSpPr>
        <p:spPr>
          <a:xfrm>
            <a:off x="3469683" y="3733367"/>
            <a:ext cx="2259496" cy="237744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Single electron covalent bond</a:t>
            </a:r>
          </a:p>
        </p:txBody>
      </p:sp>
      <p:pic>
        <p:nvPicPr>
          <p:cNvPr id="41" name="Рисунок 38">
            <a:extLst>
              <a:ext uri="{FF2B5EF4-FFF2-40B4-BE49-F238E27FC236}">
                <a16:creationId xmlns:a16="http://schemas.microsoft.com/office/drawing/2014/main" id="{5410C89F-8651-9E56-AF7E-BF0DD4BEC3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699" y="2240767"/>
            <a:ext cx="2118544" cy="251482"/>
          </a:xfrm>
          <a:prstGeom prst="rect">
            <a:avLst/>
          </a:prstGeom>
        </p:spPr>
      </p:pic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9A9AB3B8-B3B2-EE89-10A7-2CE68F45E0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519" y="2511004"/>
            <a:ext cx="2442903" cy="388187"/>
          </a:xfrm>
          <a:prstGeom prst="rect">
            <a:avLst/>
          </a:prstGeom>
        </p:spPr>
      </p:pic>
      <p:sp>
        <p:nvSpPr>
          <p:cNvPr id="43" name="Text 8">
            <a:extLst>
              <a:ext uri="{FF2B5EF4-FFF2-40B4-BE49-F238E27FC236}">
                <a16:creationId xmlns:a16="http://schemas.microsoft.com/office/drawing/2014/main" id="{3E2A6552-53D3-ECEA-74CD-2F3A5FE7B409}"/>
              </a:ext>
            </a:extLst>
          </p:cNvPr>
          <p:cNvSpPr/>
          <p:nvPr/>
        </p:nvSpPr>
        <p:spPr>
          <a:xfrm>
            <a:off x="5883513" y="1184391"/>
            <a:ext cx="3260487" cy="263379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just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BOTH definitions provided by the article, this molecule is totally equivalent to the reduced species with a regular covalent bond in terms of valence. However, as it can be easily seen, they are completely different.  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8046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47472" y="36576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 III— EXCEPTIONAL MOLECULES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164592" y="4882896"/>
            <a:ext cx="8979408" cy="2651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4892040"/>
            <a:ext cx="8595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PROSECUTION  |  COUNTERARGUMENTS &amp; DEBATE  |  VALENCE ON TRIAL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7178040" y="2935224"/>
            <a:ext cx="15727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TRIVALENT (misleading!)</a:t>
            </a:r>
            <a:endParaRPr lang="en-US" sz="750" dirty="0"/>
          </a:p>
        </p:txBody>
      </p:sp>
      <p:pic>
        <p:nvPicPr>
          <p:cNvPr id="1026" name="Picture 2" descr="Explanation of XeF4 Molecular Geometry And Bond Angles Meaning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603" y="1411693"/>
            <a:ext cx="2441410" cy="1642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Shape 18"/>
          <p:cNvSpPr/>
          <p:nvPr/>
        </p:nvSpPr>
        <p:spPr>
          <a:xfrm>
            <a:off x="719418" y="3312130"/>
            <a:ext cx="1572768" cy="237744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r>
              <a:rPr lang="en-US" sz="1200" b="1" dirty="0">
                <a:solidFill>
                  <a:schemeClr val="bg1"/>
                </a:solidFill>
              </a:rPr>
              <a:t>Xenon tetrafluoride</a:t>
            </a:r>
          </a:p>
        </p:txBody>
      </p:sp>
      <p:sp>
        <p:nvSpPr>
          <p:cNvPr id="37" name="AutoShape 8" descr="Single-electron carbon-carbon bond identifie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6" name="Picture 12" descr="Bis(cyclopentadienyl)nickel, 99% (Nickelocene) Bis(cyclopentadienyl)nickel,  99% (Nickelocene) | Nickelocene | 1271-28-9 | Strem Chemical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2674" y="1008770"/>
            <a:ext cx="2218134" cy="2218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Shape 11"/>
          <p:cNvSpPr/>
          <p:nvPr/>
        </p:nvSpPr>
        <p:spPr>
          <a:xfrm>
            <a:off x="3469684" y="3746361"/>
            <a:ext cx="2259496" cy="43199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Multiple bond coordination compounds</a:t>
            </a:r>
          </a:p>
        </p:txBody>
      </p:sp>
      <p:sp>
        <p:nvSpPr>
          <p:cNvPr id="44" name="Shape 18"/>
          <p:cNvSpPr/>
          <p:nvPr/>
        </p:nvSpPr>
        <p:spPr>
          <a:xfrm>
            <a:off x="6939501" y="3312130"/>
            <a:ext cx="1572768" cy="237744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pPr algn="ctr"/>
            <a:r>
              <a:rPr lang="en-US" sz="1200" b="1" dirty="0" err="1">
                <a:solidFill>
                  <a:schemeClr val="bg1"/>
                </a:solidFill>
              </a:rPr>
              <a:t>Nickelocene</a:t>
            </a:r>
            <a:endParaRPr lang="en-US" sz="1200" b="1" dirty="0">
              <a:solidFill>
                <a:schemeClr val="bg1"/>
              </a:solidFill>
            </a:endParaRPr>
          </a:p>
        </p:txBody>
      </p:sp>
      <p:pic>
        <p:nvPicPr>
          <p:cNvPr id="8" name="Picture 2" descr="'Quintuple' Bond Makes Its Debut">
            <a:extLst>
              <a:ext uri="{FF2B5EF4-FFF2-40B4-BE49-F238E27FC236}">
                <a16:creationId xmlns:a16="http://schemas.microsoft.com/office/drawing/2014/main" id="{94FCBBA3-F472-56EF-361E-B41D07B927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1631" y="1087686"/>
            <a:ext cx="2928425" cy="2591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6103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8046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47472" y="36576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 IV — EVIDENCE: THE ALCOHOL SERIES AND AD HOC RULE CHANGES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164592" y="4882896"/>
            <a:ext cx="8979408" cy="2651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4892040"/>
            <a:ext cx="8595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PROSECUTION  |  COUNTERARGUMENTS &amp; DEBATE  |  VALENCE ON TRIAL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320040" y="886968"/>
            <a:ext cx="8503920" cy="402336"/>
          </a:xfrm>
          <a:prstGeom prst="rect">
            <a:avLst/>
          </a:prstGeom>
          <a:solidFill>
            <a:srgbClr val="F0E8E8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905256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DEFENSE LIKELY CLAIMS: 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2468880" y="905256"/>
            <a:ext cx="6217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"The oxidation number series for alcohols correctly tracks the oxidation state of carbon."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20040" y="1371600"/>
            <a:ext cx="8503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oxidation numbers of the α-carbon in a simple homologous series of alcohols vary by 3 units — yet the carbon chemistry is essentially unchanged. Even defenders of oxidation number admitted this was unreasonable.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0040" y="1993392"/>
            <a:ext cx="1965960" cy="32004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0040" y="1993392"/>
            <a:ext cx="1965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Alcohol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2331720" y="1993392"/>
            <a:ext cx="2011680" cy="32004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331720" y="199339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Molecule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389120" y="1993392"/>
            <a:ext cx="1600200" cy="32004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389120" y="1993392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Ox. No. of C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035040" y="1993392"/>
            <a:ext cx="1325880" cy="32004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035040" y="1993392"/>
            <a:ext cx="1325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Valence of C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7406640" y="1993392"/>
            <a:ext cx="1417320" cy="32004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406640" y="1993392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chemistry?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20040" y="2313432"/>
            <a:ext cx="1965960" cy="384048"/>
          </a:xfrm>
          <a:prstGeom prst="rect">
            <a:avLst/>
          </a:prstGeom>
          <a:solidFill>
            <a:srgbClr val="FFF0EE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93192" y="2313432"/>
            <a:ext cx="1874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Methanol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2331720" y="2313432"/>
            <a:ext cx="2011680" cy="384048"/>
          </a:xfrm>
          <a:prstGeom prst="rect">
            <a:avLst/>
          </a:prstGeom>
          <a:solidFill>
            <a:srgbClr val="FFF0EE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2404872" y="2313432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CH₃OH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389120" y="2313432"/>
            <a:ext cx="1600200" cy="384048"/>
          </a:xfrm>
          <a:prstGeom prst="rect">
            <a:avLst/>
          </a:prstGeom>
          <a:solidFill>
            <a:srgbClr val="FFF0EE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389120" y="2313432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E7D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−2</a:t>
            </a:r>
            <a:endParaRPr lang="en-US" sz="1500" dirty="0"/>
          </a:p>
        </p:txBody>
      </p:sp>
      <p:sp>
        <p:nvSpPr>
          <p:cNvPr id="27" name="Shape 25"/>
          <p:cNvSpPr/>
          <p:nvPr/>
        </p:nvSpPr>
        <p:spPr>
          <a:xfrm>
            <a:off x="6035040" y="2313432"/>
            <a:ext cx="1325880" cy="384048"/>
          </a:xfrm>
          <a:prstGeom prst="rect">
            <a:avLst/>
          </a:prstGeom>
          <a:solidFill>
            <a:srgbClr val="FFF0EE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6035040" y="2313432"/>
            <a:ext cx="1325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E7D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500" dirty="0"/>
          </a:p>
        </p:txBody>
      </p:sp>
      <p:sp>
        <p:nvSpPr>
          <p:cNvPr id="29" name="Shape 27"/>
          <p:cNvSpPr/>
          <p:nvPr/>
        </p:nvSpPr>
        <p:spPr>
          <a:xfrm>
            <a:off x="7406640" y="2313432"/>
            <a:ext cx="1417320" cy="384048"/>
          </a:xfrm>
          <a:prstGeom prst="rect">
            <a:avLst/>
          </a:prstGeom>
          <a:solidFill>
            <a:srgbClr val="FFF0EE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7406640" y="2313432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YES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320040" y="2697480"/>
            <a:ext cx="1965960" cy="384048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393192" y="2697480"/>
            <a:ext cx="1874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Ethanol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2331720" y="2697480"/>
            <a:ext cx="2011680" cy="384048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2404872" y="2697480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MeCH₂OH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4389120" y="2697480"/>
            <a:ext cx="1600200" cy="384048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4389120" y="2697480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E7D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−1</a:t>
            </a:r>
            <a:endParaRPr lang="en-US" sz="1500" dirty="0"/>
          </a:p>
        </p:txBody>
      </p:sp>
      <p:sp>
        <p:nvSpPr>
          <p:cNvPr id="37" name="Shape 35"/>
          <p:cNvSpPr/>
          <p:nvPr/>
        </p:nvSpPr>
        <p:spPr>
          <a:xfrm>
            <a:off x="6035040" y="2697480"/>
            <a:ext cx="1325880" cy="384048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6035040" y="2697480"/>
            <a:ext cx="1325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E7D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500" dirty="0"/>
          </a:p>
        </p:txBody>
      </p:sp>
      <p:sp>
        <p:nvSpPr>
          <p:cNvPr id="39" name="Shape 37"/>
          <p:cNvSpPr/>
          <p:nvPr/>
        </p:nvSpPr>
        <p:spPr>
          <a:xfrm>
            <a:off x="7406640" y="2697480"/>
            <a:ext cx="1417320" cy="384048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7406640" y="2697480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YES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320040" y="3081528"/>
            <a:ext cx="1965960" cy="384048"/>
          </a:xfrm>
          <a:prstGeom prst="rect">
            <a:avLst/>
          </a:prstGeom>
          <a:solidFill>
            <a:srgbClr val="FFF0EE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393192" y="3081528"/>
            <a:ext cx="1874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Isopropanol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2276856" y="3250692"/>
            <a:ext cx="2011680" cy="384048"/>
          </a:xfrm>
          <a:prstGeom prst="rect">
            <a:avLst/>
          </a:prstGeom>
          <a:solidFill>
            <a:srgbClr val="FFF0EE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2404872" y="3081528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Me₂C(H)OH</a:t>
            </a:r>
            <a:endParaRPr lang="en-US" sz="1200" dirty="0"/>
          </a:p>
        </p:txBody>
      </p:sp>
      <p:sp>
        <p:nvSpPr>
          <p:cNvPr id="45" name="Shape 43"/>
          <p:cNvSpPr/>
          <p:nvPr/>
        </p:nvSpPr>
        <p:spPr>
          <a:xfrm>
            <a:off x="4306824" y="3159604"/>
            <a:ext cx="1600200" cy="384048"/>
          </a:xfrm>
          <a:prstGeom prst="rect">
            <a:avLst/>
          </a:prstGeom>
          <a:solidFill>
            <a:srgbClr val="FFF0EE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4389120" y="3081528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5C6B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</a:t>
            </a:r>
            <a:endParaRPr lang="en-US" sz="1500" dirty="0"/>
          </a:p>
        </p:txBody>
      </p:sp>
      <p:sp>
        <p:nvSpPr>
          <p:cNvPr id="47" name="Shape 45"/>
          <p:cNvSpPr/>
          <p:nvPr/>
        </p:nvSpPr>
        <p:spPr>
          <a:xfrm>
            <a:off x="6035040" y="3081528"/>
            <a:ext cx="1325880" cy="384048"/>
          </a:xfrm>
          <a:prstGeom prst="rect">
            <a:avLst/>
          </a:prstGeom>
          <a:solidFill>
            <a:srgbClr val="FFF0EE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6035040" y="3081528"/>
            <a:ext cx="1325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E7D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500" dirty="0"/>
          </a:p>
        </p:txBody>
      </p:sp>
      <p:sp>
        <p:nvSpPr>
          <p:cNvPr id="49" name="Shape 47"/>
          <p:cNvSpPr/>
          <p:nvPr/>
        </p:nvSpPr>
        <p:spPr>
          <a:xfrm>
            <a:off x="7406640" y="3081528"/>
            <a:ext cx="1417320" cy="384048"/>
          </a:xfrm>
          <a:prstGeom prst="rect">
            <a:avLst/>
          </a:prstGeom>
          <a:solidFill>
            <a:srgbClr val="FFF0EE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7406640" y="3081528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YES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320040" y="3465576"/>
            <a:ext cx="1965960" cy="384048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393192" y="3465576"/>
            <a:ext cx="1874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tert-Butanol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2331720" y="3465576"/>
            <a:ext cx="2011680" cy="384048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52"/>
          <p:cNvSpPr/>
          <p:nvPr/>
        </p:nvSpPr>
        <p:spPr>
          <a:xfrm>
            <a:off x="2404872" y="3465576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Me₃COH</a:t>
            </a:r>
            <a:endParaRPr lang="en-US" sz="1200" dirty="0"/>
          </a:p>
        </p:txBody>
      </p:sp>
      <p:sp>
        <p:nvSpPr>
          <p:cNvPr id="55" name="Shape 53"/>
          <p:cNvSpPr/>
          <p:nvPr/>
        </p:nvSpPr>
        <p:spPr>
          <a:xfrm>
            <a:off x="4279392" y="3474720"/>
            <a:ext cx="1600200" cy="384048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Text 54"/>
          <p:cNvSpPr/>
          <p:nvPr/>
        </p:nvSpPr>
        <p:spPr>
          <a:xfrm>
            <a:off x="4389120" y="3465576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8B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+1</a:t>
            </a:r>
            <a:endParaRPr lang="en-US" sz="1500" dirty="0"/>
          </a:p>
        </p:txBody>
      </p:sp>
      <p:sp>
        <p:nvSpPr>
          <p:cNvPr id="57" name="Shape 55"/>
          <p:cNvSpPr/>
          <p:nvPr/>
        </p:nvSpPr>
        <p:spPr>
          <a:xfrm>
            <a:off x="6035040" y="3465576"/>
            <a:ext cx="1325880" cy="384048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6035040" y="3465576"/>
            <a:ext cx="1325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E7D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500" dirty="0"/>
          </a:p>
        </p:txBody>
      </p:sp>
      <p:sp>
        <p:nvSpPr>
          <p:cNvPr id="59" name="Shape 57"/>
          <p:cNvSpPr/>
          <p:nvPr/>
        </p:nvSpPr>
        <p:spPr>
          <a:xfrm>
            <a:off x="7406640" y="3465576"/>
            <a:ext cx="1417320" cy="384048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Text 58"/>
          <p:cNvSpPr/>
          <p:nvPr/>
        </p:nvSpPr>
        <p:spPr>
          <a:xfrm>
            <a:off x="7406640" y="3465576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YES</a:t>
            </a:r>
            <a:endParaRPr lang="en-US" sz="1100" dirty="0"/>
          </a:p>
        </p:txBody>
      </p:sp>
      <p:sp>
        <p:nvSpPr>
          <p:cNvPr id="61" name="Shape 59"/>
          <p:cNvSpPr/>
          <p:nvPr/>
        </p:nvSpPr>
        <p:spPr>
          <a:xfrm>
            <a:off x="4279392" y="2304288"/>
            <a:ext cx="73152" cy="153619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Text 60"/>
          <p:cNvSpPr/>
          <p:nvPr/>
        </p:nvSpPr>
        <p:spPr>
          <a:xfrm>
            <a:off x="3931920" y="3835908"/>
            <a:ext cx="1097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▲ varies</a:t>
            </a:r>
            <a:endParaRPr lang="en-US" sz="850" dirty="0"/>
          </a:p>
          <a:p>
            <a:pPr marL="0" indent="0" algn="ctr">
              <a:buNone/>
            </a:pPr>
            <a:r>
              <a:rPr lang="en-US" sz="8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3 units!</a:t>
            </a:r>
            <a:endParaRPr lang="en-US" sz="850" dirty="0"/>
          </a:p>
        </p:txBody>
      </p:sp>
      <p:sp>
        <p:nvSpPr>
          <p:cNvPr id="63" name="Shape 61"/>
          <p:cNvSpPr/>
          <p:nvPr/>
        </p:nvSpPr>
        <p:spPr>
          <a:xfrm>
            <a:off x="320040" y="4160520"/>
            <a:ext cx="8503920" cy="256032"/>
          </a:xfrm>
          <a:prstGeom prst="rect">
            <a:avLst/>
          </a:prstGeom>
          <a:solidFill>
            <a:srgbClr val="F0E8E8"/>
          </a:solidFill>
          <a:ln w="1016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Text 62"/>
          <p:cNvSpPr/>
          <p:nvPr/>
        </p:nvSpPr>
        <p:spPr>
          <a:xfrm>
            <a:off x="457200" y="41696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Defenders of oxidation number proposed "assigning zero charge to C-H hydrogens" to fix this — inventing new rules ad hoc rather than admitting the concept fails.</a:t>
            </a:r>
            <a:endParaRPr lang="en-US" sz="900" dirty="0"/>
          </a:p>
        </p:txBody>
      </p:sp>
      <p:sp>
        <p:nvSpPr>
          <p:cNvPr id="65" name="Shape 63"/>
          <p:cNvSpPr/>
          <p:nvPr/>
        </p:nvSpPr>
        <p:spPr>
          <a:xfrm>
            <a:off x="320040" y="4462272"/>
            <a:ext cx="8503920" cy="320040"/>
          </a:xfrm>
          <a:prstGeom prst="rect">
            <a:avLst/>
          </a:prstGeom>
          <a:solidFill>
            <a:srgbClr val="FBE9E7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Text 64"/>
          <p:cNvSpPr/>
          <p:nvPr/>
        </p:nvSpPr>
        <p:spPr>
          <a:xfrm>
            <a:off x="457200" y="4471416"/>
            <a:ext cx="83210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i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VERDICT: Valence = 4 for all four alcohols. Oxidation number varies wildly, reflecting nothing real about their chemistry. The fix proposed was to bend the rules — which is an admission of failure.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8046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47472" y="36576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 IV — EVIDENCE: (CH₅)⁺ AND THE LIMITS OF VALENCE’S PREDICTIVE POWER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164592" y="4882896"/>
            <a:ext cx="8979408" cy="2651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4892040"/>
            <a:ext cx="85953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PROSECUTION  |  COUNTERARGUMENTS &amp; DEBATE  |  VALENCE ON TRIAL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320040" y="886968"/>
            <a:ext cx="8503920" cy="402336"/>
          </a:xfrm>
          <a:prstGeom prst="rect">
            <a:avLst/>
          </a:prstGeom>
          <a:solidFill>
            <a:srgbClr val="F0E8E8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905256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DEFENSE LIKELY CLAIMS: 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2468880" y="905256"/>
            <a:ext cx="6217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"Valence uniquely predicts that (CH₅)⁺ is impossible, proving its superiority over oxidation number."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20040" y="1371600"/>
            <a:ext cx="8503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defense claims this as valence's great triumph. The prosecution will show it is actually its greatest circular argument.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0040" y="1847088"/>
            <a:ext cx="8503920" cy="786384"/>
          </a:xfrm>
          <a:prstGeom prst="rect">
            <a:avLst/>
          </a:prstGeom>
          <a:solidFill>
            <a:srgbClr val="FFF8F5"/>
          </a:solidFill>
          <a:ln w="12700">
            <a:solidFill>
              <a:srgbClr val="5C6BC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0040" y="1847088"/>
            <a:ext cx="1005840" cy="786384"/>
          </a:xfrm>
          <a:prstGeom prst="rect">
            <a:avLst/>
          </a:prstGeom>
          <a:solidFill>
            <a:srgbClr val="5C6BC0"/>
          </a:solidFill>
          <a:ln w="12700">
            <a:solidFill>
              <a:srgbClr val="5C6B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20040" y="1847088"/>
            <a:ext cx="100584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417320" y="1911096"/>
            <a:ext cx="73152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C6B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the defense claims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417320" y="2176272"/>
            <a:ext cx="729691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Valence of C in (CH₅)⁺ = 6 (from eq. 3: valence = bonds + formal charge = 5 + 1). Carbon only has 4 valence electrons. Therefore, valence "predicts" an impossible molecule.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2734056"/>
            <a:ext cx="8503920" cy="786384"/>
          </a:xfrm>
          <a:prstGeom prst="rect">
            <a:avLst/>
          </a:prstGeom>
          <a:solidFill>
            <a:srgbClr val="FFF8F5"/>
          </a:solidFill>
          <a:ln w="12700">
            <a:solidFill>
              <a:srgbClr val="C0392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20040" y="2734056"/>
            <a:ext cx="1005840" cy="78638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20040" y="2734056"/>
            <a:ext cx="100584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417320" y="2798064"/>
            <a:ext cx="73152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the logic actually requires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417320" y="3063240"/>
            <a:ext cx="729691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conclusion "valence of 6 is impossible" only follows because you already know carbon has 4 valence electrons. You needed that prior knowledge BEFORE applying the valence formula. Valence did not generate the insight — you did.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0040" y="3621024"/>
            <a:ext cx="8503920" cy="786384"/>
          </a:xfrm>
          <a:prstGeom prst="rect">
            <a:avLst/>
          </a:prstGeom>
          <a:solidFill>
            <a:srgbClr val="FFF8F5"/>
          </a:solidFill>
          <a:ln w="12700">
            <a:solidFill>
              <a:srgbClr val="8B000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320040" y="3621024"/>
            <a:ext cx="1005840" cy="786384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20040" y="3621024"/>
            <a:ext cx="100584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1417320" y="3685032"/>
            <a:ext cx="73152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8B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deeper problem: even valence cannot explain (CH₅)⁺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417320" y="3950208"/>
            <a:ext cx="729691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Parkin resolves (CH₅)⁺ by reinterpreting it as [H₃C(η²-H₂)]⁺ — a 3-centre 2-electron bond. But this required abandoning the standard valence formula entirely and invoking a different bonding model. Valence did not solve the problem; a new model did.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20040" y="4462272"/>
            <a:ext cx="8503920" cy="320040"/>
          </a:xfrm>
          <a:prstGeom prst="rect">
            <a:avLst/>
          </a:prstGeom>
          <a:solidFill>
            <a:srgbClr val="FBE9E7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57200" y="4471416"/>
            <a:ext cx="83210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i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VERDICT: Valence's "prediction" about (CH₅)⁺ is borrowed knowledge, not independent insight. And when it failed, chemists abandoned valence and used a better model anyway.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1664</Words>
  <Application>Microsoft Office PowerPoint</Application>
  <PresentationFormat>On-screen Show (16:9)</PresentationFormat>
  <Paragraphs>204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Valence on Trial – Counterarguments &amp; Debate</dc:title>
  <dc:subject>PptxGenJS Presentation</dc:subject>
  <dc:creator>PptxGenJS</dc:creator>
  <cp:lastModifiedBy>SULEIMAN NAFIU [SM13A00017]</cp:lastModifiedBy>
  <cp:revision>5</cp:revision>
  <dcterms:created xsi:type="dcterms:W3CDTF">2026-03-17T13:28:52Z</dcterms:created>
  <dcterms:modified xsi:type="dcterms:W3CDTF">2026-03-19T12:40:04Z</dcterms:modified>
</cp:coreProperties>
</file>