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1936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373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970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3098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58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4160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72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398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495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166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269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C4F50-55D0-493D-9707-15CA4F0A8AC1}" type="datetimeFigureOut">
              <a:rPr lang="it-IT" smtClean="0"/>
              <a:t>31/03/2026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3B33E-4E8F-4C91-829F-16B435CEF9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65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428872" y="389816"/>
            <a:ext cx="41584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 smtClean="0"/>
              <a:t>Valence </a:t>
            </a:r>
            <a:r>
              <a:rPr lang="it-IT" sz="4000" b="1" dirty="0" err="1" smtClean="0"/>
              <a:t>is</a:t>
            </a:r>
            <a:r>
              <a:rPr lang="it-IT" sz="4000" b="1" dirty="0" smtClean="0"/>
              <a:t> on Trial!</a:t>
            </a:r>
            <a:endParaRPr lang="it-IT" sz="4000" b="1" dirty="0"/>
          </a:p>
        </p:txBody>
      </p:sp>
      <p:sp>
        <p:nvSpPr>
          <p:cNvPr id="5" name="Rettangolo 4"/>
          <p:cNvSpPr/>
          <p:nvPr/>
        </p:nvSpPr>
        <p:spPr>
          <a:xfrm>
            <a:off x="2388042" y="1596384"/>
            <a:ext cx="74238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err="1" smtClean="0"/>
              <a:t>Sidgwick</a:t>
            </a:r>
            <a:r>
              <a:rPr lang="it-IT" sz="2400" dirty="0" smtClean="0"/>
              <a:t> </a:t>
            </a:r>
            <a:r>
              <a:rPr lang="it-IT" sz="2400" dirty="0" err="1" smtClean="0"/>
              <a:t>definition</a:t>
            </a:r>
            <a:r>
              <a:rPr lang="it-IT" sz="2400" dirty="0" smtClean="0"/>
              <a:t>: the </a:t>
            </a:r>
            <a:r>
              <a:rPr lang="it-IT" sz="2400" dirty="0" err="1" smtClean="0"/>
              <a:t>valence</a:t>
            </a:r>
            <a:r>
              <a:rPr lang="it-IT" sz="2400" dirty="0" smtClean="0"/>
              <a:t> of an </a:t>
            </a:r>
            <a:r>
              <a:rPr lang="it-IT" sz="2400" dirty="0" err="1" smtClean="0"/>
              <a:t>atom</a:t>
            </a:r>
            <a:r>
              <a:rPr lang="it-IT" sz="2400" dirty="0" smtClean="0"/>
              <a:t> in a </a:t>
            </a:r>
            <a:r>
              <a:rPr lang="it-IT" sz="2400" dirty="0" err="1" smtClean="0"/>
              <a:t>covalent</a:t>
            </a:r>
            <a:r>
              <a:rPr lang="it-IT" sz="2400" dirty="0" smtClean="0"/>
              <a:t> </a:t>
            </a:r>
            <a:r>
              <a:rPr lang="it-IT" sz="2400" dirty="0" err="1" smtClean="0"/>
              <a:t>molecule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simply</a:t>
            </a:r>
            <a:r>
              <a:rPr lang="it-IT" sz="2400" dirty="0" smtClean="0"/>
              <a:t> the </a:t>
            </a:r>
            <a:r>
              <a:rPr lang="it-IT" sz="2400" dirty="0" err="1" smtClean="0"/>
              <a:t>number</a:t>
            </a:r>
            <a:r>
              <a:rPr lang="it-IT" sz="2400" dirty="0" smtClean="0"/>
              <a:t> of </a:t>
            </a:r>
            <a:r>
              <a:rPr lang="it-IT" sz="2400" dirty="0" err="1" smtClean="0"/>
              <a:t>electrons</a:t>
            </a:r>
            <a:r>
              <a:rPr lang="it-IT" sz="2400" dirty="0" smtClean="0"/>
              <a:t> </a:t>
            </a:r>
            <a:r>
              <a:rPr lang="it-IT" sz="2400" dirty="0" err="1" smtClean="0"/>
              <a:t>that</a:t>
            </a:r>
            <a:r>
              <a:rPr lang="it-IT" sz="2400" dirty="0" smtClean="0"/>
              <a:t> an </a:t>
            </a:r>
            <a:r>
              <a:rPr lang="it-IT" sz="2400" dirty="0" err="1" smtClean="0"/>
              <a:t>atom</a:t>
            </a:r>
            <a:r>
              <a:rPr lang="it-IT" sz="2400" dirty="0" smtClean="0"/>
              <a:t> </a:t>
            </a:r>
            <a:r>
              <a:rPr lang="it-IT" sz="2400" dirty="0" err="1" smtClean="0"/>
              <a:t>has</a:t>
            </a:r>
            <a:r>
              <a:rPr lang="it-IT" sz="2400" dirty="0" smtClean="0"/>
              <a:t> </a:t>
            </a:r>
            <a:r>
              <a:rPr lang="it-IT" sz="2400" dirty="0" err="1" smtClean="0"/>
              <a:t>used</a:t>
            </a:r>
            <a:r>
              <a:rPr lang="it-IT" sz="2400" dirty="0" smtClean="0"/>
              <a:t> in </a:t>
            </a:r>
            <a:r>
              <a:rPr lang="it-IT" sz="2400" dirty="0" err="1" smtClean="0"/>
              <a:t>bonding</a:t>
            </a:r>
            <a:r>
              <a:rPr lang="it-IT" sz="2400" dirty="0" smtClean="0"/>
              <a:t>.</a:t>
            </a:r>
            <a:endParaRPr lang="it-IT" sz="2400" dirty="0"/>
          </a:p>
        </p:txBody>
      </p:sp>
      <p:sp>
        <p:nvSpPr>
          <p:cNvPr id="6" name="Rettangolo 5"/>
          <p:cNvSpPr/>
          <p:nvPr/>
        </p:nvSpPr>
        <p:spPr>
          <a:xfrm>
            <a:off x="2443701" y="3051473"/>
            <a:ext cx="74238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IUPAC Gold Book, </a:t>
            </a:r>
            <a:r>
              <a:rPr lang="it-IT" sz="2400" dirty="0" err="1" smtClean="0"/>
              <a:t>valence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</a:t>
            </a:r>
            <a:r>
              <a:rPr lang="it-IT" sz="2400" dirty="0" err="1" smtClean="0"/>
              <a:t>defined</a:t>
            </a:r>
            <a:r>
              <a:rPr lang="it-IT" sz="2400" dirty="0" smtClean="0"/>
              <a:t> </a:t>
            </a:r>
            <a:r>
              <a:rPr lang="it-IT" sz="2400" dirty="0" err="1" smtClean="0"/>
              <a:t>as</a:t>
            </a:r>
            <a:r>
              <a:rPr lang="it-IT" sz="2400" dirty="0" smtClean="0"/>
              <a:t> the maximum </a:t>
            </a:r>
            <a:r>
              <a:rPr lang="it-IT" sz="2400" dirty="0" err="1" smtClean="0"/>
              <a:t>number</a:t>
            </a:r>
            <a:r>
              <a:rPr lang="it-IT" sz="2400" dirty="0" smtClean="0"/>
              <a:t> of </a:t>
            </a:r>
            <a:r>
              <a:rPr lang="it-IT" sz="2400" dirty="0" err="1" smtClean="0"/>
              <a:t>univalent</a:t>
            </a:r>
            <a:r>
              <a:rPr lang="it-IT" sz="2400" dirty="0" smtClean="0"/>
              <a:t> </a:t>
            </a:r>
            <a:r>
              <a:rPr lang="it-IT" sz="2400" dirty="0" err="1" smtClean="0"/>
              <a:t>atoms</a:t>
            </a:r>
            <a:r>
              <a:rPr lang="it-IT" sz="2400" dirty="0" smtClean="0"/>
              <a:t> (</a:t>
            </a:r>
            <a:r>
              <a:rPr lang="it-IT" sz="2400" dirty="0" err="1" smtClean="0"/>
              <a:t>such</a:t>
            </a:r>
            <a:r>
              <a:rPr lang="it-IT" sz="2400" dirty="0" smtClean="0"/>
              <a:t> </a:t>
            </a:r>
            <a:r>
              <a:rPr lang="it-IT" sz="2400" dirty="0" err="1" smtClean="0"/>
              <a:t>as</a:t>
            </a:r>
            <a:r>
              <a:rPr lang="it-IT" sz="2400" dirty="0" smtClean="0"/>
              <a:t> </a:t>
            </a:r>
            <a:r>
              <a:rPr lang="it-IT" sz="2400" dirty="0" err="1" smtClean="0"/>
              <a:t>hydrogen</a:t>
            </a:r>
            <a:r>
              <a:rPr lang="it-IT" sz="2400" dirty="0" smtClean="0"/>
              <a:t> or </a:t>
            </a:r>
            <a:r>
              <a:rPr lang="it-IT" sz="2400" dirty="0" err="1" smtClean="0"/>
              <a:t>chlorine</a:t>
            </a:r>
            <a:r>
              <a:rPr lang="it-IT" sz="2400" dirty="0" smtClean="0"/>
              <a:t>) </a:t>
            </a:r>
            <a:r>
              <a:rPr lang="it-IT" sz="2400" dirty="0" err="1" smtClean="0"/>
              <a:t>that</a:t>
            </a:r>
            <a:r>
              <a:rPr lang="it-IT" sz="2400" dirty="0" smtClean="0"/>
              <a:t> can combine with an </a:t>
            </a:r>
            <a:r>
              <a:rPr lang="it-IT" sz="2400" dirty="0" err="1" smtClean="0"/>
              <a:t>atom</a:t>
            </a:r>
            <a:r>
              <a:rPr lang="it-IT" sz="2400" dirty="0" smtClean="0"/>
              <a:t> of an </a:t>
            </a:r>
            <a:r>
              <a:rPr lang="it-IT" sz="2400" dirty="0" err="1" smtClean="0"/>
              <a:t>element</a:t>
            </a:r>
            <a:r>
              <a:rPr lang="it-IT" sz="2400" dirty="0" smtClean="0"/>
              <a:t>, or for </a:t>
            </a:r>
            <a:r>
              <a:rPr lang="it-IT" sz="2400" dirty="0" err="1" smtClean="0"/>
              <a:t>which</a:t>
            </a:r>
            <a:r>
              <a:rPr lang="it-IT" sz="2400" dirty="0" smtClean="0"/>
              <a:t> an </a:t>
            </a:r>
            <a:r>
              <a:rPr lang="it-IT" sz="2400" dirty="0" err="1" smtClean="0"/>
              <a:t>atom</a:t>
            </a:r>
            <a:r>
              <a:rPr lang="it-IT" sz="2400" dirty="0" smtClean="0"/>
              <a:t> of </a:t>
            </a:r>
            <a:r>
              <a:rPr lang="it-IT" sz="2400" dirty="0" err="1" smtClean="0"/>
              <a:t>this</a:t>
            </a:r>
            <a:r>
              <a:rPr lang="it-IT" sz="2400" dirty="0" smtClean="0"/>
              <a:t> </a:t>
            </a:r>
            <a:r>
              <a:rPr lang="it-IT" sz="2400" dirty="0" err="1" smtClean="0"/>
              <a:t>element</a:t>
            </a:r>
            <a:r>
              <a:rPr lang="it-IT" sz="2400" dirty="0" smtClean="0"/>
              <a:t> can be </a:t>
            </a:r>
            <a:r>
              <a:rPr lang="it-IT" sz="2400" dirty="0" err="1" smtClean="0"/>
              <a:t>substituted</a:t>
            </a:r>
            <a:r>
              <a:rPr lang="it-IT" sz="2400" dirty="0" smtClean="0"/>
              <a:t>.</a:t>
            </a:r>
          </a:p>
          <a:p>
            <a:endParaRPr lang="it-IT" sz="2400" dirty="0"/>
          </a:p>
          <a:p>
            <a:r>
              <a:rPr lang="it-IT" sz="2400" dirty="0" smtClean="0"/>
              <a:t>Definition of MAXIMUM Valence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93380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33" y="0"/>
            <a:ext cx="12008467" cy="5327924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932952" y="5653928"/>
            <a:ext cx="102147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i="1" dirty="0" err="1" smtClean="0"/>
              <a:t>Dec</a:t>
            </a:r>
            <a:r>
              <a:rPr lang="it-IT" i="1" dirty="0" smtClean="0"/>
              <a:t> 2025 update</a:t>
            </a:r>
            <a:r>
              <a:rPr lang="it-IT" dirty="0" smtClean="0"/>
              <a:t> - A </a:t>
            </a:r>
            <a:r>
              <a:rPr lang="it-IT" dirty="0" err="1" smtClean="0"/>
              <a:t>provisional</a:t>
            </a:r>
            <a:r>
              <a:rPr lang="it-IT" dirty="0" smtClean="0"/>
              <a:t> </a:t>
            </a:r>
            <a:r>
              <a:rPr lang="it-IT" dirty="0" err="1" smtClean="0"/>
              <a:t>Recommendation</a:t>
            </a:r>
            <a:r>
              <a:rPr lang="it-IT" dirty="0" smtClean="0"/>
              <a:t> “Comprehensive </a:t>
            </a:r>
            <a:r>
              <a:rPr lang="it-IT" dirty="0" err="1" smtClean="0"/>
              <a:t>definition</a:t>
            </a:r>
            <a:r>
              <a:rPr lang="it-IT" dirty="0" smtClean="0"/>
              <a:t> of </a:t>
            </a:r>
            <a:r>
              <a:rPr lang="it-IT" dirty="0" err="1" smtClean="0"/>
              <a:t>valence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a </a:t>
            </a:r>
            <a:r>
              <a:rPr lang="it-IT" dirty="0" err="1" smtClean="0"/>
              <a:t>quantity</a:t>
            </a:r>
            <a:r>
              <a:rPr lang="it-IT" dirty="0" smtClean="0"/>
              <a:t>” </a:t>
            </a:r>
            <a:r>
              <a:rPr lang="it-IT" dirty="0" err="1" smtClean="0"/>
              <a:t>has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approved</a:t>
            </a:r>
            <a:r>
              <a:rPr lang="it-IT" dirty="0" smtClean="0"/>
              <a:t> by sponsoring </a:t>
            </a:r>
            <a:r>
              <a:rPr lang="it-IT" dirty="0" err="1" smtClean="0"/>
              <a:t>divisions</a:t>
            </a:r>
            <a:r>
              <a:rPr lang="it-IT" dirty="0" smtClean="0"/>
              <a:t> and </a:t>
            </a:r>
            <a:r>
              <a:rPr lang="it-IT" dirty="0" err="1" smtClean="0"/>
              <a:t>submitted</a:t>
            </a:r>
            <a:r>
              <a:rPr lang="it-IT" dirty="0" smtClean="0"/>
              <a:t> to </a:t>
            </a:r>
            <a:r>
              <a:rPr lang="it-IT" i="1" dirty="0" smtClean="0"/>
              <a:t>Pure and </a:t>
            </a:r>
            <a:r>
              <a:rPr lang="it-IT" i="1" dirty="0" err="1" smtClean="0"/>
              <a:t>Applied</a:t>
            </a:r>
            <a:r>
              <a:rPr lang="it-IT" i="1" dirty="0" smtClean="0"/>
              <a:t> Chemistry</a:t>
            </a:r>
            <a:r>
              <a:rPr lang="it-IT" dirty="0" smtClean="0"/>
              <a:t> in </a:t>
            </a:r>
            <a:r>
              <a:rPr lang="it-IT" dirty="0" err="1" smtClean="0"/>
              <a:t>September</a:t>
            </a:r>
            <a:r>
              <a:rPr lang="it-IT" dirty="0" smtClean="0"/>
              <a:t>, and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now</a:t>
            </a:r>
            <a:r>
              <a:rPr lang="it-IT" dirty="0" smtClean="0"/>
              <a:t> under </a:t>
            </a:r>
            <a:r>
              <a:rPr lang="it-IT" dirty="0" err="1" smtClean="0"/>
              <a:t>peer</a:t>
            </a:r>
            <a:r>
              <a:rPr lang="it-IT" dirty="0" smtClean="0"/>
              <a:t> </a:t>
            </a:r>
            <a:r>
              <a:rPr lang="it-IT" dirty="0" err="1" smtClean="0"/>
              <a:t>review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656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165405" y="1655369"/>
            <a:ext cx="70342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 smtClean="0"/>
              <a:t>Early</a:t>
            </a:r>
            <a:r>
              <a:rPr lang="it-IT" dirty="0" smtClean="0"/>
              <a:t>–</a:t>
            </a:r>
            <a:r>
              <a:rPr lang="it-IT" dirty="0" err="1" smtClean="0"/>
              <a:t>mid</a:t>
            </a:r>
            <a:r>
              <a:rPr lang="it-IT" dirty="0" smtClean="0"/>
              <a:t> 20th </a:t>
            </a:r>
            <a:r>
              <a:rPr lang="it-IT" dirty="0" err="1" smtClean="0"/>
              <a:t>century</a:t>
            </a:r>
            <a:r>
              <a:rPr lang="it-IT" dirty="0" smtClean="0"/>
              <a:t>: </a:t>
            </a:r>
            <a:r>
              <a:rPr lang="it-IT" dirty="0" err="1" smtClean="0"/>
              <a:t>Defined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“</a:t>
            </a:r>
            <a:r>
              <a:rPr lang="it-IT" dirty="0" err="1" smtClean="0"/>
              <a:t>combining</a:t>
            </a:r>
            <a:r>
              <a:rPr lang="it-IT" dirty="0" smtClean="0"/>
              <a:t> </a:t>
            </a:r>
            <a:r>
              <a:rPr lang="it-IT" dirty="0" err="1" smtClean="0"/>
              <a:t>capacity</a:t>
            </a:r>
            <a:r>
              <a:rPr lang="it-IT" dirty="0" smtClean="0"/>
              <a:t>” of </a:t>
            </a:r>
            <a:r>
              <a:rPr lang="it-IT" dirty="0" err="1" smtClean="0"/>
              <a:t>atoms</a:t>
            </a:r>
            <a:endParaRPr lang="it-IT" dirty="0" smtClean="0"/>
          </a:p>
        </p:txBody>
      </p:sp>
      <p:sp>
        <p:nvSpPr>
          <p:cNvPr id="5" name="Rettangolo 4"/>
          <p:cNvSpPr/>
          <p:nvPr/>
        </p:nvSpPr>
        <p:spPr>
          <a:xfrm>
            <a:off x="2285998" y="3843274"/>
            <a:ext cx="58004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the word </a:t>
            </a:r>
            <a:r>
              <a:rPr lang="it-IT" dirty="0" err="1" smtClean="0"/>
              <a:t>valence</a:t>
            </a:r>
            <a:r>
              <a:rPr lang="it-IT" dirty="0" smtClean="0"/>
              <a:t> </a:t>
            </a:r>
            <a:r>
              <a:rPr lang="it-IT" dirty="0" err="1" smtClean="0"/>
              <a:t>only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an </a:t>
            </a:r>
            <a:r>
              <a:rPr lang="it-IT" dirty="0" err="1" smtClean="0"/>
              <a:t>adjective</a:t>
            </a:r>
            <a:r>
              <a:rPr lang="it-IT" dirty="0"/>
              <a:t> </a:t>
            </a:r>
            <a:r>
              <a:rPr lang="it-IT" dirty="0" err="1" smtClean="0"/>
              <a:t>coupled</a:t>
            </a:r>
            <a:r>
              <a:rPr lang="it-IT" dirty="0" smtClean="0"/>
              <a:t> with a </a:t>
            </a:r>
            <a:r>
              <a:rPr lang="it-IT" dirty="0" err="1" smtClean="0"/>
              <a:t>noun</a:t>
            </a:r>
            <a:r>
              <a:rPr lang="it-IT" dirty="0" smtClean="0"/>
              <a:t>, </a:t>
            </a:r>
            <a:r>
              <a:rPr lang="it-IT" dirty="0" err="1" smtClean="0"/>
              <a:t>as</a:t>
            </a:r>
            <a:r>
              <a:rPr lang="it-IT" dirty="0" smtClean="0"/>
              <a:t> in “</a:t>
            </a:r>
            <a:r>
              <a:rPr lang="it-IT" dirty="0" err="1" smtClean="0"/>
              <a:t>valence</a:t>
            </a:r>
            <a:r>
              <a:rPr lang="it-IT" dirty="0" smtClean="0"/>
              <a:t> </a:t>
            </a:r>
            <a:r>
              <a:rPr lang="it-IT" dirty="0" err="1" smtClean="0"/>
              <a:t>electrons</a:t>
            </a:r>
            <a:r>
              <a:rPr lang="it-IT" dirty="0" smtClean="0"/>
              <a:t>”, “</a:t>
            </a:r>
            <a:r>
              <a:rPr lang="it-IT" dirty="0" err="1" smtClean="0"/>
              <a:t>valence</a:t>
            </a:r>
            <a:r>
              <a:rPr lang="it-IT" dirty="0" smtClean="0"/>
              <a:t> </a:t>
            </a:r>
            <a:r>
              <a:rPr lang="it-IT" dirty="0" err="1" smtClean="0"/>
              <a:t>orbitals</a:t>
            </a:r>
            <a:r>
              <a:rPr lang="it-IT" dirty="0" smtClean="0"/>
              <a:t>”, “</a:t>
            </a:r>
            <a:r>
              <a:rPr lang="it-IT" dirty="0" err="1" smtClean="0"/>
              <a:t>valence</a:t>
            </a:r>
            <a:r>
              <a:rPr lang="it-IT" dirty="0" smtClean="0"/>
              <a:t> </a:t>
            </a:r>
            <a:r>
              <a:rPr lang="it-IT" dirty="0" err="1" smtClean="0"/>
              <a:t>shell</a:t>
            </a:r>
            <a:r>
              <a:rPr lang="it-IT" dirty="0" smtClean="0"/>
              <a:t>”, and “</a:t>
            </a:r>
            <a:r>
              <a:rPr lang="it-IT" dirty="0" err="1" smtClean="0"/>
              <a:t>valence</a:t>
            </a:r>
            <a:r>
              <a:rPr lang="it-IT" dirty="0" smtClean="0"/>
              <a:t>-bond </a:t>
            </a:r>
            <a:r>
              <a:rPr lang="it-IT" dirty="0" err="1" smtClean="0"/>
              <a:t>theory</a:t>
            </a:r>
            <a:r>
              <a:rPr lang="it-IT" dirty="0" smtClean="0"/>
              <a:t>”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2406593" y="2537964"/>
            <a:ext cx="62603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from the 21st </a:t>
            </a:r>
            <a:r>
              <a:rPr lang="it-IT" dirty="0" err="1" smtClean="0"/>
              <a:t>century</a:t>
            </a:r>
            <a:r>
              <a:rPr lang="it-IT" dirty="0" smtClean="0"/>
              <a:t> do </a:t>
            </a:r>
            <a:r>
              <a:rPr lang="it-IT" dirty="0" err="1" smtClean="0"/>
              <a:t>not</a:t>
            </a:r>
            <a:r>
              <a:rPr lang="it-IT" dirty="0" smtClean="0"/>
              <a:t> include the </a:t>
            </a:r>
            <a:r>
              <a:rPr lang="it-IT" dirty="0" err="1" smtClean="0"/>
              <a:t>definition</a:t>
            </a:r>
            <a:r>
              <a:rPr lang="it-IT" dirty="0" smtClean="0"/>
              <a:t> of “</a:t>
            </a:r>
            <a:r>
              <a:rPr lang="it-IT" dirty="0" err="1" smtClean="0"/>
              <a:t>combining</a:t>
            </a:r>
            <a:r>
              <a:rPr lang="it-IT" dirty="0" smtClean="0"/>
              <a:t> </a:t>
            </a:r>
            <a:r>
              <a:rPr lang="it-IT" dirty="0" err="1" smtClean="0"/>
              <a:t>power</a:t>
            </a:r>
            <a:r>
              <a:rPr lang="it-IT" dirty="0" smtClean="0"/>
              <a:t>”, </a:t>
            </a:r>
            <a:r>
              <a:rPr lang="it-IT" dirty="0" err="1" smtClean="0"/>
              <a:t>but</a:t>
            </a:r>
            <a:r>
              <a:rPr lang="it-IT" dirty="0" smtClean="0"/>
              <a:t> </a:t>
            </a:r>
            <a:r>
              <a:rPr lang="it-IT" dirty="0" err="1" smtClean="0"/>
              <a:t>rather</a:t>
            </a:r>
            <a:r>
              <a:rPr lang="it-IT" dirty="0" smtClean="0"/>
              <a:t> the </a:t>
            </a:r>
            <a:r>
              <a:rPr lang="it-IT" dirty="0" err="1" smtClean="0"/>
              <a:t>concept</a:t>
            </a:r>
            <a:r>
              <a:rPr lang="it-IT" dirty="0" smtClean="0"/>
              <a:t> of </a:t>
            </a:r>
            <a:r>
              <a:rPr lang="it-IT" dirty="0" err="1" smtClean="0"/>
              <a:t>valence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connected</a:t>
            </a:r>
            <a:r>
              <a:rPr lang="it-IT" dirty="0" smtClean="0"/>
              <a:t> to the “</a:t>
            </a:r>
            <a:r>
              <a:rPr lang="it-IT" dirty="0" err="1" smtClean="0"/>
              <a:t>outermost</a:t>
            </a:r>
            <a:r>
              <a:rPr lang="it-IT" dirty="0" smtClean="0"/>
              <a:t> </a:t>
            </a:r>
            <a:r>
              <a:rPr lang="it-IT" dirty="0" err="1" smtClean="0"/>
              <a:t>electrons</a:t>
            </a:r>
            <a:r>
              <a:rPr lang="it-IT" dirty="0" smtClean="0"/>
              <a:t>” in an </a:t>
            </a:r>
            <a:r>
              <a:rPr lang="it-IT" dirty="0" err="1" smtClean="0"/>
              <a:t>atom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644025" y="637602"/>
            <a:ext cx="40770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 smtClean="0"/>
              <a:t>Valence in </a:t>
            </a:r>
            <a:r>
              <a:rPr lang="it-IT" sz="3600" dirty="0" err="1" smtClean="0"/>
              <a:t>Textbooks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284924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9EC3353A-44ED-B7B8-F1E2-165533389A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324" y="1616180"/>
            <a:ext cx="5075351" cy="842382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3E58FB4C-6B94-C431-E46B-1C4FBD3369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5768" y="2617587"/>
            <a:ext cx="4420462" cy="650068"/>
          </a:xfrm>
          <a:prstGeom prst="rect">
            <a:avLst/>
          </a:prstGeom>
        </p:spPr>
      </p:pic>
      <p:sp>
        <p:nvSpPr>
          <p:cNvPr id="7" name="TextBox 10">
            <a:extLst>
              <a:ext uri="{FF2B5EF4-FFF2-40B4-BE49-F238E27FC236}">
                <a16:creationId xmlns:a16="http://schemas.microsoft.com/office/drawing/2014/main" id="{9F62CA59-1305-2AB9-B92C-9C93E2B95A7C}"/>
              </a:ext>
            </a:extLst>
          </p:cNvPr>
          <p:cNvSpPr txBox="1"/>
          <p:nvPr/>
        </p:nvSpPr>
        <p:spPr>
          <a:xfrm>
            <a:off x="2944375" y="839773"/>
            <a:ext cx="6764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0" i="0" dirty="0">
                <a:solidFill>
                  <a:srgbClr val="FF0000"/>
                </a:solidFill>
                <a:effectLst/>
              </a:rPr>
              <a:t>Gerard Parkin - </a:t>
            </a:r>
            <a:r>
              <a:rPr lang="en-US" b="0" i="1" dirty="0">
                <a:solidFill>
                  <a:srgbClr val="FF0000"/>
                </a:solidFill>
                <a:effectLst/>
              </a:rPr>
              <a:t>Journal of Chemical Education</a:t>
            </a:r>
            <a:r>
              <a:rPr lang="en-US" b="0" i="0" dirty="0">
                <a:solidFill>
                  <a:srgbClr val="FF0000"/>
                </a:solidFill>
                <a:effectLst/>
              </a:rPr>
              <a:t> </a:t>
            </a:r>
            <a:r>
              <a:rPr lang="en-US" b="1" i="0" dirty="0">
                <a:solidFill>
                  <a:srgbClr val="FF0000"/>
                </a:solidFill>
                <a:effectLst/>
              </a:rPr>
              <a:t>2006</a:t>
            </a:r>
            <a:r>
              <a:rPr lang="en-US" b="0" i="0" dirty="0">
                <a:solidFill>
                  <a:srgbClr val="FF0000"/>
                </a:solidFill>
                <a:effectLst/>
              </a:rPr>
              <a:t> </a:t>
            </a:r>
            <a:r>
              <a:rPr lang="en-US" b="0" i="1" dirty="0">
                <a:solidFill>
                  <a:srgbClr val="FF0000"/>
                </a:solidFill>
                <a:effectLst/>
              </a:rPr>
              <a:t>83</a:t>
            </a:r>
            <a:r>
              <a:rPr lang="en-US" b="0" i="0" dirty="0">
                <a:solidFill>
                  <a:srgbClr val="FF0000"/>
                </a:solidFill>
                <a:effectLst/>
              </a:rPr>
              <a:t> (5), 791</a:t>
            </a:r>
          </a:p>
        </p:txBody>
      </p:sp>
      <p:sp>
        <p:nvSpPr>
          <p:cNvPr id="9" name="Rettangolo 8"/>
          <p:cNvSpPr/>
          <p:nvPr/>
        </p:nvSpPr>
        <p:spPr>
          <a:xfrm>
            <a:off x="3291806" y="4126929"/>
            <a:ext cx="4479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smtClean="0"/>
              <a:t>"</a:t>
            </a:r>
            <a:r>
              <a:rPr lang="it-IT" b="1" dirty="0" err="1" smtClean="0"/>
              <a:t>All</a:t>
            </a:r>
            <a:r>
              <a:rPr lang="it-IT" b="1" dirty="0" smtClean="0"/>
              <a:t> </a:t>
            </a:r>
            <a:r>
              <a:rPr lang="it-IT" b="1" dirty="0" err="1" smtClean="0"/>
              <a:t>models</a:t>
            </a:r>
            <a:r>
              <a:rPr lang="it-IT" b="1" dirty="0" smtClean="0"/>
              <a:t> are </a:t>
            </a:r>
            <a:r>
              <a:rPr lang="it-IT" b="1" dirty="0" err="1" smtClean="0"/>
              <a:t>wrong</a:t>
            </a:r>
            <a:r>
              <a:rPr lang="it-IT" b="1" dirty="0" smtClean="0"/>
              <a:t>, </a:t>
            </a:r>
            <a:r>
              <a:rPr lang="it-IT" b="1" dirty="0" err="1" smtClean="0"/>
              <a:t>but</a:t>
            </a:r>
            <a:r>
              <a:rPr lang="it-IT" b="1" dirty="0" smtClean="0"/>
              <a:t> some are </a:t>
            </a:r>
            <a:r>
              <a:rPr lang="it-IT" b="1" dirty="0" err="1" smtClean="0"/>
              <a:t>useful</a:t>
            </a:r>
            <a:r>
              <a:rPr lang="it-IT" b="1" dirty="0" smtClean="0"/>
              <a:t>."</a:t>
            </a:r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7991662" y="4126929"/>
            <a:ext cx="1717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smtClean="0"/>
              <a:t>George E. P. Box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164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014330" y="1066973"/>
            <a:ext cx="79327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/>
              <a:t>Quantum </a:t>
            </a:r>
            <a:r>
              <a:rPr lang="it-IT" sz="2800" dirty="0" err="1" smtClean="0"/>
              <a:t>mechanics</a:t>
            </a:r>
            <a:r>
              <a:rPr lang="it-IT" sz="2800" dirty="0" smtClean="0"/>
              <a:t> </a:t>
            </a:r>
            <a:r>
              <a:rPr lang="it-IT" sz="2800" dirty="0" err="1" smtClean="0"/>
              <a:t>states</a:t>
            </a:r>
            <a:r>
              <a:rPr lang="it-IT" sz="2800" dirty="0" smtClean="0"/>
              <a:t> </a:t>
            </a:r>
            <a:r>
              <a:rPr lang="it-IT" sz="2800" dirty="0" err="1" smtClean="0"/>
              <a:t>that</a:t>
            </a:r>
            <a:r>
              <a:rPr lang="it-IT" sz="2800" dirty="0" smtClean="0"/>
              <a:t> </a:t>
            </a:r>
            <a:r>
              <a:rPr lang="it-IT" sz="2800" dirty="0" err="1" smtClean="0"/>
              <a:t>all</a:t>
            </a:r>
            <a:r>
              <a:rPr lang="it-IT" sz="2800" dirty="0" smtClean="0"/>
              <a:t> </a:t>
            </a:r>
            <a:r>
              <a:rPr lang="it-IT" sz="2800" dirty="0" err="1" smtClean="0"/>
              <a:t>electrons</a:t>
            </a:r>
            <a:r>
              <a:rPr lang="it-IT" sz="2800" dirty="0" smtClean="0"/>
              <a:t> are </a:t>
            </a:r>
            <a:r>
              <a:rPr lang="it-IT" sz="2800" dirty="0" err="1" smtClean="0"/>
              <a:t>fundamentally</a:t>
            </a:r>
            <a:r>
              <a:rPr lang="it-IT" sz="2800" dirty="0" smtClean="0"/>
              <a:t> </a:t>
            </a:r>
            <a:r>
              <a:rPr lang="it-IT" sz="2800" dirty="0" err="1" smtClean="0"/>
              <a:t>identical</a:t>
            </a:r>
            <a:r>
              <a:rPr lang="it-IT" sz="2800" dirty="0" smtClean="0"/>
              <a:t>. </a:t>
            </a:r>
          </a:p>
          <a:p>
            <a:endParaRPr lang="it-IT" sz="2800" dirty="0" smtClean="0"/>
          </a:p>
          <a:p>
            <a:r>
              <a:rPr lang="it-IT" sz="2800" dirty="0" smtClean="0"/>
              <a:t>Once a </a:t>
            </a:r>
            <a:r>
              <a:rPr lang="it-IT" sz="2800" dirty="0" err="1" smtClean="0"/>
              <a:t>molecule</a:t>
            </a:r>
            <a:r>
              <a:rPr lang="it-IT" sz="2800" dirty="0" smtClean="0"/>
              <a:t> </a:t>
            </a:r>
            <a:r>
              <a:rPr lang="it-IT" sz="2800" dirty="0" err="1" smtClean="0"/>
              <a:t>is</a:t>
            </a:r>
            <a:r>
              <a:rPr lang="it-IT" sz="2800" dirty="0" smtClean="0"/>
              <a:t> </a:t>
            </a:r>
            <a:r>
              <a:rPr lang="it-IT" sz="2800" dirty="0" err="1" smtClean="0"/>
              <a:t>formed</a:t>
            </a:r>
            <a:r>
              <a:rPr lang="it-IT" sz="2800" dirty="0" smtClean="0"/>
              <a:t>, </a:t>
            </a:r>
            <a:r>
              <a:rPr lang="it-IT" sz="2800" dirty="0" err="1" smtClean="0"/>
              <a:t>you</a:t>
            </a:r>
            <a:r>
              <a:rPr lang="it-IT" sz="2800" dirty="0" smtClean="0"/>
              <a:t> </a:t>
            </a:r>
            <a:r>
              <a:rPr lang="it-IT" sz="2800" dirty="0" err="1" smtClean="0"/>
              <a:t>cannot</a:t>
            </a:r>
            <a:r>
              <a:rPr lang="it-IT" sz="2800" dirty="0" smtClean="0"/>
              <a:t> </a:t>
            </a:r>
            <a:r>
              <a:rPr lang="it-IT" sz="2800" dirty="0" err="1" smtClean="0"/>
              <a:t>tell</a:t>
            </a:r>
            <a:r>
              <a:rPr lang="it-IT" sz="2800" dirty="0" smtClean="0"/>
              <a:t> </a:t>
            </a:r>
            <a:r>
              <a:rPr lang="it-IT" sz="2800" dirty="0" err="1" smtClean="0"/>
              <a:t>which</a:t>
            </a:r>
            <a:r>
              <a:rPr lang="it-IT" sz="2800" dirty="0" smtClean="0"/>
              <a:t> electron </a:t>
            </a:r>
            <a:r>
              <a:rPr lang="it-IT" sz="2800" dirty="0" err="1" smtClean="0"/>
              <a:t>came</a:t>
            </a:r>
            <a:r>
              <a:rPr lang="it-IT" sz="2800" dirty="0" smtClean="0"/>
              <a:t> from </a:t>
            </a:r>
            <a:r>
              <a:rPr lang="it-IT" sz="2800" dirty="0" err="1" smtClean="0"/>
              <a:t>which</a:t>
            </a:r>
            <a:r>
              <a:rPr lang="it-IT" sz="2800" dirty="0" smtClean="0"/>
              <a:t> </a:t>
            </a:r>
            <a:r>
              <a:rPr lang="it-IT" sz="2800" dirty="0" err="1" smtClean="0"/>
              <a:t>atom</a:t>
            </a:r>
            <a:r>
              <a:rPr lang="it-IT" sz="2800" dirty="0" smtClean="0"/>
              <a:t>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60723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499359" y="1965470"/>
            <a:ext cx="629478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/>
              <a:t>The </a:t>
            </a:r>
            <a:r>
              <a:rPr lang="it-IT" sz="2800" dirty="0" err="1" smtClean="0"/>
              <a:t>prosecution</a:t>
            </a:r>
            <a:r>
              <a:rPr lang="it-IT" sz="2800" dirty="0" smtClean="0"/>
              <a:t> and defense teams </a:t>
            </a:r>
            <a:r>
              <a:rPr lang="it-IT" sz="2800" dirty="0" err="1" smtClean="0"/>
              <a:t>have</a:t>
            </a:r>
            <a:r>
              <a:rPr lang="it-IT" sz="2800" dirty="0" smtClean="0"/>
              <a:t> </a:t>
            </a:r>
            <a:r>
              <a:rPr lang="it-IT" sz="2800" dirty="0" err="1" smtClean="0"/>
              <a:t>done</a:t>
            </a:r>
            <a:r>
              <a:rPr lang="it-IT" sz="2800" dirty="0" smtClean="0"/>
              <a:t> a </a:t>
            </a:r>
            <a:r>
              <a:rPr lang="it-IT" sz="2800" dirty="0" err="1" smtClean="0"/>
              <a:t>good</a:t>
            </a:r>
            <a:r>
              <a:rPr lang="it-IT" sz="2800" dirty="0" smtClean="0"/>
              <a:t> job.</a:t>
            </a:r>
          </a:p>
          <a:p>
            <a:endParaRPr lang="it-IT" sz="2800" dirty="0"/>
          </a:p>
          <a:p>
            <a:endParaRPr lang="it-IT" sz="2800" dirty="0" smtClean="0"/>
          </a:p>
          <a:p>
            <a:r>
              <a:rPr lang="it-IT" sz="2800" dirty="0" smtClean="0"/>
              <a:t>The </a:t>
            </a:r>
            <a:r>
              <a:rPr lang="it-IT" sz="2800" dirty="0" err="1" smtClean="0"/>
              <a:t>verdict</a:t>
            </a:r>
            <a:r>
              <a:rPr lang="it-IT" sz="2800" dirty="0" smtClean="0"/>
              <a:t> </a:t>
            </a:r>
            <a:r>
              <a:rPr lang="it-IT" sz="2800" dirty="0" err="1" smtClean="0"/>
              <a:t>is</a:t>
            </a:r>
            <a:r>
              <a:rPr lang="it-IT" sz="2800" dirty="0" smtClean="0"/>
              <a:t> </a:t>
            </a:r>
            <a:r>
              <a:rPr lang="it-IT" sz="2800" dirty="0" err="1" smtClean="0"/>
              <a:t>that</a:t>
            </a:r>
            <a:r>
              <a:rPr lang="it-IT" sz="2800" dirty="0" smtClean="0"/>
              <a:t> </a:t>
            </a:r>
            <a:r>
              <a:rPr lang="it-IT" sz="2800" dirty="0" err="1" smtClean="0"/>
              <a:t>this</a:t>
            </a:r>
            <a:r>
              <a:rPr lang="it-IT" sz="2800" dirty="0" smtClean="0"/>
              <a:t> </a:t>
            </a:r>
            <a:r>
              <a:rPr lang="it-IT" sz="2800" dirty="0" err="1" smtClean="0"/>
              <a:t>discussion</a:t>
            </a:r>
            <a:r>
              <a:rPr lang="it-IT" sz="2800" dirty="0" smtClean="0"/>
              <a:t> </a:t>
            </a:r>
            <a:r>
              <a:rPr lang="it-IT" sz="2800" dirty="0" err="1" smtClean="0"/>
              <a:t>has</a:t>
            </a:r>
            <a:r>
              <a:rPr lang="it-IT" sz="2800" dirty="0" smtClean="0"/>
              <a:t> </a:t>
            </a:r>
            <a:r>
              <a:rPr lang="it-IT" sz="2800" dirty="0" err="1" smtClean="0"/>
              <a:t>improved</a:t>
            </a:r>
            <a:r>
              <a:rPr lang="it-IT" sz="2800" dirty="0" smtClean="0"/>
              <a:t> </a:t>
            </a:r>
            <a:r>
              <a:rPr lang="it-IT" sz="2800" dirty="0" err="1" smtClean="0"/>
              <a:t>students</a:t>
            </a:r>
            <a:r>
              <a:rPr lang="it-IT" sz="2800" dirty="0" smtClean="0"/>
              <a:t>’ </a:t>
            </a:r>
            <a:r>
              <a:rPr lang="it-IT" sz="2800" dirty="0" err="1" smtClean="0"/>
              <a:t>understanding</a:t>
            </a:r>
            <a:r>
              <a:rPr lang="it-IT" sz="2800" dirty="0" smtClean="0"/>
              <a:t> of the </a:t>
            </a:r>
            <a:r>
              <a:rPr lang="it-IT" sz="2800" dirty="0" err="1" smtClean="0"/>
              <a:t>fundamental</a:t>
            </a:r>
            <a:r>
              <a:rPr lang="it-IT" sz="2800" dirty="0" smtClean="0"/>
              <a:t> </a:t>
            </a:r>
            <a:r>
              <a:rPr lang="it-IT" sz="2800" dirty="0" err="1" smtClean="0"/>
              <a:t>concept</a:t>
            </a:r>
            <a:r>
              <a:rPr lang="it-IT" sz="2800" dirty="0" smtClean="0"/>
              <a:t> of </a:t>
            </a:r>
            <a:r>
              <a:rPr lang="it-IT" sz="2800" dirty="0" err="1" smtClean="0"/>
              <a:t>valence</a:t>
            </a:r>
            <a:r>
              <a:rPr lang="it-IT" sz="2800" dirty="0" smtClean="0"/>
              <a:t> in </a:t>
            </a:r>
            <a:r>
              <a:rPr lang="it-IT" sz="2800" dirty="0" err="1" smtClean="0"/>
              <a:t>chemistry</a:t>
            </a:r>
            <a:r>
              <a:rPr lang="it-IT" sz="2800" dirty="0" smtClean="0"/>
              <a:t>.</a:t>
            </a:r>
            <a:endParaRPr lang="it-IT" sz="2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558499" y="659957"/>
            <a:ext cx="19777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dirty="0" smtClean="0"/>
              <a:t>VERDICT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74478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277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GEREMIA SILVANO</dc:creator>
  <cp:lastModifiedBy>GEREMIA SILVANO</cp:lastModifiedBy>
  <cp:revision>11</cp:revision>
  <dcterms:created xsi:type="dcterms:W3CDTF">2026-03-31T10:37:58Z</dcterms:created>
  <dcterms:modified xsi:type="dcterms:W3CDTF">2026-03-31T14:11:53Z</dcterms:modified>
</cp:coreProperties>
</file>