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58" r:id="rId2"/>
    <p:sldId id="457" r:id="rId3"/>
    <p:sldId id="399" r:id="rId4"/>
    <p:sldId id="398" r:id="rId5"/>
    <p:sldId id="397" r:id="rId6"/>
    <p:sldId id="331" r:id="rId7"/>
    <p:sldId id="333" r:id="rId8"/>
    <p:sldId id="322" r:id="rId9"/>
    <p:sldId id="323" r:id="rId10"/>
    <p:sldId id="332" r:id="rId11"/>
    <p:sldId id="325" r:id="rId12"/>
    <p:sldId id="334" r:id="rId13"/>
    <p:sldId id="335" r:id="rId14"/>
    <p:sldId id="380" r:id="rId15"/>
    <p:sldId id="336" r:id="rId16"/>
    <p:sldId id="328" r:id="rId17"/>
    <p:sldId id="365" r:id="rId18"/>
    <p:sldId id="456" r:id="rId1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66"/>
    <a:srgbClr val="66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5" autoAdjust="0"/>
  </p:normalViewPr>
  <p:slideViewPr>
    <p:cSldViewPr snapToGrid="0">
      <p:cViewPr varScale="1">
        <p:scale>
          <a:sx n="70" d="100"/>
          <a:sy n="70" d="100"/>
        </p:scale>
        <p:origin x="100" y="228"/>
      </p:cViewPr>
      <p:guideLst>
        <p:guide orient="horz" pos="2160"/>
        <p:guide pos="3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Fare clic per modificare gli stili del testo dello schema</a:t>
            </a:r>
          </a:p>
          <a:p>
            <a:pPr lvl="1"/>
            <a:r>
              <a:rPr lang="it-IT" altLang="it-IT" noProof="0" smtClean="0"/>
              <a:t>Secondo livello</a:t>
            </a:r>
          </a:p>
          <a:p>
            <a:pPr lvl="2"/>
            <a:r>
              <a:rPr lang="it-IT" altLang="it-IT" noProof="0" smtClean="0"/>
              <a:t>Terzo livello</a:t>
            </a:r>
          </a:p>
          <a:p>
            <a:pPr lvl="3"/>
            <a:r>
              <a:rPr lang="it-IT" altLang="it-IT" noProof="0" smtClean="0"/>
              <a:t>Quarto livello</a:t>
            </a:r>
          </a:p>
          <a:p>
            <a:pPr lvl="4"/>
            <a:r>
              <a:rPr lang="it-IT" alt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BE479F-B0A6-4F3A-B4AE-1623CDBB99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FEC57D-1CED-4905-836D-32E1235CB2A2}" type="slidenum">
              <a:rPr lang="it-IT" altLang="it-IT" sz="1200" smtClean="0"/>
              <a:pPr/>
              <a:t>8</a:t>
            </a:fld>
            <a:endParaRPr lang="it-IT" altLang="it-IT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9613"/>
            <a:ext cx="4551363" cy="34131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37050"/>
            <a:ext cx="5016500" cy="412273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82B7-B798-4D51-B077-3B483987B74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074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D983-0723-4327-BF5B-0286E97C4FF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107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66DCE-6E02-4D51-B320-66E09F63F1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0746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onlin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0ED6-199D-418A-A1CB-ED030F0AD7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1169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1FB7-6033-418C-AE30-B66514D036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60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E22FF-B45D-475B-925B-9915871C5C2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623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08F2-FABA-4AB1-BDE0-745A91D3CA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303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98CBD-39F5-4608-A313-C6C7DBCE49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291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9C09-711D-4DC0-A7CD-2AEC497ABA3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001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EC08-51A2-4DE2-B820-F22149EF5BD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3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0D9FE-FF91-4EF6-8F9B-25823D9A68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617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78939-FC79-4C05-86F8-349B0212B0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286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384BE-6E22-45A1-81A5-1A5A320D5D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563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A58A1D5-8B88-4914-9366-4D4E6E3EBDD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Ovale 107"/>
          <p:cNvSpPr/>
          <p:nvPr/>
        </p:nvSpPr>
        <p:spPr bwMode="auto">
          <a:xfrm>
            <a:off x="3357563" y="4402946"/>
            <a:ext cx="179387" cy="179388"/>
          </a:xfrm>
          <a:prstGeom prst="ellipse">
            <a:avLst/>
          </a:prstGeom>
          <a:ln w="63500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0483" name="CasellaDiTesto 1"/>
          <p:cNvSpPr txBox="1">
            <a:spLocks noChangeArrowheads="1"/>
          </p:cNvSpPr>
          <p:nvPr/>
        </p:nvSpPr>
        <p:spPr bwMode="auto">
          <a:xfrm>
            <a:off x="3024018" y="3139184"/>
            <a:ext cx="2762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3300"/>
                </a:solidFill>
              </a:rPr>
              <a:t>Lattice </a:t>
            </a:r>
            <a:r>
              <a:rPr lang="it-IT" altLang="it-IT" sz="2400" dirty="0" err="1">
                <a:solidFill>
                  <a:srgbClr val="FF3300"/>
                </a:solidFill>
              </a:rPr>
              <a:t>Planes</a:t>
            </a:r>
            <a:r>
              <a:rPr lang="it-IT" altLang="it-IT" sz="2400" dirty="0">
                <a:solidFill>
                  <a:srgbClr val="FF3300"/>
                </a:solidFill>
              </a:rPr>
              <a:t> </a:t>
            </a:r>
            <a:r>
              <a:rPr lang="it-IT" altLang="it-IT" sz="2400" dirty="0" smtClean="0">
                <a:solidFill>
                  <a:srgbClr val="FF0000"/>
                </a:solidFill>
              </a:rPr>
              <a:t>in </a:t>
            </a:r>
            <a:r>
              <a:rPr lang="it-IT" altLang="it-IT" sz="2400" dirty="0">
                <a:solidFill>
                  <a:srgbClr val="FF0000"/>
                </a:solidFill>
              </a:rPr>
              <a:t>2 D</a:t>
            </a:r>
          </a:p>
        </p:txBody>
      </p:sp>
      <p:grpSp>
        <p:nvGrpSpPr>
          <p:cNvPr id="22" name="Gruppo 21"/>
          <p:cNvGrpSpPr>
            <a:grpSpLocks/>
          </p:cNvGrpSpPr>
          <p:nvPr/>
        </p:nvGrpSpPr>
        <p:grpSpPr bwMode="auto">
          <a:xfrm>
            <a:off x="400008" y="3763937"/>
            <a:ext cx="1353458" cy="1483404"/>
            <a:chOff x="742995" y="954871"/>
            <a:chExt cx="1353404" cy="1482672"/>
          </a:xfrm>
        </p:grpSpPr>
        <p:sp>
          <p:nvSpPr>
            <p:cNvPr id="20581" name="Parallelogramma 3"/>
            <p:cNvSpPr>
              <a:spLocks noChangeArrowheads="1"/>
            </p:cNvSpPr>
            <p:nvPr/>
          </p:nvSpPr>
          <p:spPr bwMode="auto">
            <a:xfrm flipV="1">
              <a:off x="1081549" y="963561"/>
              <a:ext cx="766916" cy="688258"/>
            </a:xfrm>
            <a:prstGeom prst="parallelogram">
              <a:avLst>
                <a:gd name="adj" fmla="val 24999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0582" name="CasellaDiTesto 4"/>
            <p:cNvSpPr txBox="1">
              <a:spLocks noChangeArrowheads="1"/>
            </p:cNvSpPr>
            <p:nvPr/>
          </p:nvSpPr>
          <p:spPr bwMode="auto">
            <a:xfrm>
              <a:off x="1465007" y="1651819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a</a:t>
              </a:r>
            </a:p>
          </p:txBody>
        </p:sp>
        <p:sp>
          <p:nvSpPr>
            <p:cNvPr id="20583" name="CasellaDiTesto 5"/>
            <p:cNvSpPr txBox="1">
              <a:spLocks noChangeArrowheads="1"/>
            </p:cNvSpPr>
            <p:nvPr/>
          </p:nvSpPr>
          <p:spPr bwMode="auto">
            <a:xfrm>
              <a:off x="742995" y="1076857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b</a:t>
              </a:r>
            </a:p>
          </p:txBody>
        </p:sp>
        <p:cxnSp>
          <p:nvCxnSpPr>
            <p:cNvPr id="8" name="Connettore 2 7"/>
            <p:cNvCxnSpPr/>
            <p:nvPr/>
          </p:nvCxnSpPr>
          <p:spPr bwMode="auto">
            <a:xfrm>
              <a:off x="1257976" y="1651439"/>
              <a:ext cx="590526" cy="0"/>
            </a:xfrm>
            <a:prstGeom prst="straightConnector1">
              <a:avLst/>
            </a:prstGeom>
            <a:ln w="12700">
              <a:tailEnd type="triangle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o 13"/>
            <p:cNvSpPr/>
            <p:nvPr/>
          </p:nvSpPr>
          <p:spPr bwMode="auto">
            <a:xfrm>
              <a:off x="1138919" y="1446753"/>
              <a:ext cx="298438" cy="301476"/>
            </a:xfrm>
            <a:prstGeom prst="arc">
              <a:avLst>
                <a:gd name="adj1" fmla="val 14661446"/>
                <a:gd name="adj2" fmla="val 1120875"/>
              </a:avLst>
            </a:prstGeom>
            <a:ln>
              <a:headEnd type="triangle" w="sm" len="med"/>
              <a:tailEnd type="triangle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20586" name="CasellaDiTesto 15"/>
            <p:cNvSpPr txBox="1">
              <a:spLocks noChangeArrowheads="1"/>
            </p:cNvSpPr>
            <p:nvPr/>
          </p:nvSpPr>
          <p:spPr bwMode="auto">
            <a:xfrm>
              <a:off x="1321798" y="1094238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it-IT" sz="2400"/>
                <a:t>γ</a:t>
              </a:r>
              <a:endParaRPr lang="it-IT" altLang="it-IT" sz="2400"/>
            </a:p>
          </p:txBody>
        </p:sp>
        <p:cxnSp>
          <p:nvCxnSpPr>
            <p:cNvPr id="9" name="Connettore 2 8"/>
            <p:cNvCxnSpPr/>
            <p:nvPr/>
          </p:nvCxnSpPr>
          <p:spPr bwMode="auto">
            <a:xfrm flipH="1" flipV="1">
              <a:off x="1077009" y="954871"/>
              <a:ext cx="176206" cy="706088"/>
            </a:xfrm>
            <a:prstGeom prst="straightConnector1">
              <a:avLst/>
            </a:prstGeom>
            <a:ln w="12700">
              <a:tailEnd type="triangle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88" name="CasellaDiTesto 20"/>
            <p:cNvSpPr txBox="1">
              <a:spLocks noChangeArrowheads="1"/>
            </p:cNvSpPr>
            <p:nvPr/>
          </p:nvSpPr>
          <p:spPr bwMode="auto">
            <a:xfrm>
              <a:off x="845786" y="1976106"/>
              <a:ext cx="1250613" cy="46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 smtClean="0"/>
                <a:t>Unit </a:t>
              </a:r>
              <a:r>
                <a:rPr lang="it-IT" altLang="it-IT" sz="2400" dirty="0" err="1" smtClean="0"/>
                <a:t>cell</a:t>
              </a:r>
              <a:endParaRPr lang="it-IT" altLang="it-IT" sz="2400" dirty="0"/>
            </a:p>
          </p:txBody>
        </p:sp>
      </p:grpSp>
      <p:sp>
        <p:nvSpPr>
          <p:cNvPr id="109" name="Ovale 108"/>
          <p:cNvSpPr/>
          <p:nvPr/>
        </p:nvSpPr>
        <p:spPr bwMode="auto">
          <a:xfrm>
            <a:off x="5303838" y="5093509"/>
            <a:ext cx="179387" cy="179387"/>
          </a:xfrm>
          <a:prstGeom prst="ellipse">
            <a:avLst/>
          </a:prstGeom>
          <a:ln w="63500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102" name="Gruppo 101"/>
          <p:cNvGrpSpPr>
            <a:grpSpLocks/>
          </p:cNvGrpSpPr>
          <p:nvPr/>
        </p:nvGrpSpPr>
        <p:grpSpPr bwMode="auto">
          <a:xfrm>
            <a:off x="266718" y="3763937"/>
            <a:ext cx="7911342" cy="2851150"/>
            <a:chOff x="429482" y="3056736"/>
            <a:chExt cx="7911363" cy="2851200"/>
          </a:xfrm>
        </p:grpSpPr>
        <p:grpSp>
          <p:nvGrpSpPr>
            <p:cNvPr id="20502" name="Gruppo 54"/>
            <p:cNvGrpSpPr>
              <a:grpSpLocks/>
            </p:cNvGrpSpPr>
            <p:nvPr/>
          </p:nvGrpSpPr>
          <p:grpSpPr bwMode="auto">
            <a:xfrm>
              <a:off x="2843293" y="3097259"/>
              <a:ext cx="5415018" cy="2755982"/>
              <a:chOff x="2843293" y="3097259"/>
              <a:chExt cx="5415018" cy="2755982"/>
            </a:xfrm>
          </p:grpSpPr>
          <p:sp>
            <p:nvSpPr>
              <p:cNvPr id="20549" name="Parallelogramma 22"/>
              <p:cNvSpPr>
                <a:spLocks noChangeArrowheads="1"/>
              </p:cNvSpPr>
              <p:nvPr/>
            </p:nvSpPr>
            <p:spPr bwMode="auto">
              <a:xfrm flipV="1">
                <a:off x="2843293" y="3100209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50" name="Parallelogramma 23"/>
              <p:cNvSpPr>
                <a:spLocks noChangeArrowheads="1"/>
              </p:cNvSpPr>
              <p:nvPr/>
            </p:nvSpPr>
            <p:spPr bwMode="auto">
              <a:xfrm flipV="1">
                <a:off x="3434605" y="3100209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51" name="Parallelogramma 24"/>
              <p:cNvSpPr>
                <a:spLocks noChangeArrowheads="1"/>
              </p:cNvSpPr>
              <p:nvPr/>
            </p:nvSpPr>
            <p:spPr bwMode="auto">
              <a:xfrm flipV="1">
                <a:off x="4019821" y="3100209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52" name="Parallelogramma 25"/>
              <p:cNvSpPr>
                <a:spLocks noChangeArrowheads="1"/>
              </p:cNvSpPr>
              <p:nvPr/>
            </p:nvSpPr>
            <p:spPr bwMode="auto">
              <a:xfrm flipV="1">
                <a:off x="4611133" y="3100209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53" name="Parallelogramma 26"/>
              <p:cNvSpPr>
                <a:spLocks noChangeArrowheads="1"/>
              </p:cNvSpPr>
              <p:nvPr/>
            </p:nvSpPr>
            <p:spPr bwMode="auto">
              <a:xfrm flipV="1">
                <a:off x="3018897" y="3788467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54" name="Parallelogramma 27"/>
              <p:cNvSpPr>
                <a:spLocks noChangeArrowheads="1"/>
              </p:cNvSpPr>
              <p:nvPr/>
            </p:nvSpPr>
            <p:spPr bwMode="auto">
              <a:xfrm flipV="1">
                <a:off x="3610209" y="3788467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55" name="Parallelogramma 28"/>
              <p:cNvSpPr>
                <a:spLocks noChangeArrowheads="1"/>
              </p:cNvSpPr>
              <p:nvPr/>
            </p:nvSpPr>
            <p:spPr bwMode="auto">
              <a:xfrm flipV="1">
                <a:off x="4195425" y="3788467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56" name="Parallelogramma 29"/>
              <p:cNvSpPr>
                <a:spLocks noChangeArrowheads="1"/>
              </p:cNvSpPr>
              <p:nvPr/>
            </p:nvSpPr>
            <p:spPr bwMode="auto">
              <a:xfrm flipV="1">
                <a:off x="4786737" y="3788467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57" name="Parallelogramma 30"/>
              <p:cNvSpPr>
                <a:spLocks noChangeArrowheads="1"/>
              </p:cNvSpPr>
              <p:nvPr/>
            </p:nvSpPr>
            <p:spPr bwMode="auto">
              <a:xfrm flipV="1">
                <a:off x="3194501" y="4476725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58" name="Parallelogramma 31"/>
              <p:cNvSpPr>
                <a:spLocks noChangeArrowheads="1"/>
              </p:cNvSpPr>
              <p:nvPr/>
            </p:nvSpPr>
            <p:spPr bwMode="auto">
              <a:xfrm flipV="1">
                <a:off x="3785813" y="4476725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59" name="Parallelogramma 32"/>
              <p:cNvSpPr>
                <a:spLocks noChangeArrowheads="1"/>
              </p:cNvSpPr>
              <p:nvPr/>
            </p:nvSpPr>
            <p:spPr bwMode="auto">
              <a:xfrm flipV="1">
                <a:off x="4371029" y="4476725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60" name="Parallelogramma 33"/>
              <p:cNvSpPr>
                <a:spLocks noChangeArrowheads="1"/>
              </p:cNvSpPr>
              <p:nvPr/>
            </p:nvSpPr>
            <p:spPr bwMode="auto">
              <a:xfrm flipV="1">
                <a:off x="4962341" y="4476725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61" name="Parallelogramma 34"/>
              <p:cNvSpPr>
                <a:spLocks noChangeArrowheads="1"/>
              </p:cNvSpPr>
              <p:nvPr/>
            </p:nvSpPr>
            <p:spPr bwMode="auto">
              <a:xfrm flipV="1">
                <a:off x="3370105" y="5164983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62" name="Parallelogramma 35"/>
              <p:cNvSpPr>
                <a:spLocks noChangeArrowheads="1"/>
              </p:cNvSpPr>
              <p:nvPr/>
            </p:nvSpPr>
            <p:spPr bwMode="auto">
              <a:xfrm flipV="1">
                <a:off x="3961417" y="5164983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63" name="Parallelogramma 36"/>
              <p:cNvSpPr>
                <a:spLocks noChangeArrowheads="1"/>
              </p:cNvSpPr>
              <p:nvPr/>
            </p:nvSpPr>
            <p:spPr bwMode="auto">
              <a:xfrm flipV="1">
                <a:off x="4546633" y="5164983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64" name="Parallelogramma 37"/>
              <p:cNvSpPr>
                <a:spLocks noChangeArrowheads="1"/>
              </p:cNvSpPr>
              <p:nvPr/>
            </p:nvSpPr>
            <p:spPr bwMode="auto">
              <a:xfrm flipV="1">
                <a:off x="5137945" y="5164983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65" name="Parallelogramma 38"/>
              <p:cNvSpPr>
                <a:spLocks noChangeArrowheads="1"/>
              </p:cNvSpPr>
              <p:nvPr/>
            </p:nvSpPr>
            <p:spPr bwMode="auto">
              <a:xfrm flipV="1">
                <a:off x="5199594" y="3097259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66" name="Parallelogramma 39"/>
              <p:cNvSpPr>
                <a:spLocks noChangeArrowheads="1"/>
              </p:cNvSpPr>
              <p:nvPr/>
            </p:nvSpPr>
            <p:spPr bwMode="auto">
              <a:xfrm flipV="1">
                <a:off x="5790906" y="3097259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67" name="Parallelogramma 40"/>
              <p:cNvSpPr>
                <a:spLocks noChangeArrowheads="1"/>
              </p:cNvSpPr>
              <p:nvPr/>
            </p:nvSpPr>
            <p:spPr bwMode="auto">
              <a:xfrm flipV="1">
                <a:off x="6376122" y="3097259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68" name="Parallelogramma 41"/>
              <p:cNvSpPr>
                <a:spLocks noChangeArrowheads="1"/>
              </p:cNvSpPr>
              <p:nvPr/>
            </p:nvSpPr>
            <p:spPr bwMode="auto">
              <a:xfrm flipV="1">
                <a:off x="6967434" y="3097259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69" name="Parallelogramma 42"/>
              <p:cNvSpPr>
                <a:spLocks noChangeArrowheads="1"/>
              </p:cNvSpPr>
              <p:nvPr/>
            </p:nvSpPr>
            <p:spPr bwMode="auto">
              <a:xfrm flipV="1">
                <a:off x="5375198" y="3785517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70" name="Parallelogramma 43"/>
              <p:cNvSpPr>
                <a:spLocks noChangeArrowheads="1"/>
              </p:cNvSpPr>
              <p:nvPr/>
            </p:nvSpPr>
            <p:spPr bwMode="auto">
              <a:xfrm flipV="1">
                <a:off x="5966510" y="3785517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71" name="Parallelogramma 44"/>
              <p:cNvSpPr>
                <a:spLocks noChangeArrowheads="1"/>
              </p:cNvSpPr>
              <p:nvPr/>
            </p:nvSpPr>
            <p:spPr bwMode="auto">
              <a:xfrm flipV="1">
                <a:off x="6551726" y="3785517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72" name="Parallelogramma 45"/>
              <p:cNvSpPr>
                <a:spLocks noChangeArrowheads="1"/>
              </p:cNvSpPr>
              <p:nvPr/>
            </p:nvSpPr>
            <p:spPr bwMode="auto">
              <a:xfrm flipV="1">
                <a:off x="7143038" y="3785517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73" name="Parallelogramma 46"/>
              <p:cNvSpPr>
                <a:spLocks noChangeArrowheads="1"/>
              </p:cNvSpPr>
              <p:nvPr/>
            </p:nvSpPr>
            <p:spPr bwMode="auto">
              <a:xfrm flipV="1">
                <a:off x="5547951" y="4470825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74" name="Parallelogramma 47"/>
              <p:cNvSpPr>
                <a:spLocks noChangeArrowheads="1"/>
              </p:cNvSpPr>
              <p:nvPr/>
            </p:nvSpPr>
            <p:spPr bwMode="auto">
              <a:xfrm flipV="1">
                <a:off x="6139263" y="4470825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75" name="Parallelogramma 48"/>
              <p:cNvSpPr>
                <a:spLocks noChangeArrowheads="1"/>
              </p:cNvSpPr>
              <p:nvPr/>
            </p:nvSpPr>
            <p:spPr bwMode="auto">
              <a:xfrm flipV="1">
                <a:off x="6724479" y="4470825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76" name="Parallelogramma 49"/>
              <p:cNvSpPr>
                <a:spLocks noChangeArrowheads="1"/>
              </p:cNvSpPr>
              <p:nvPr/>
            </p:nvSpPr>
            <p:spPr bwMode="auto">
              <a:xfrm flipV="1">
                <a:off x="7315791" y="4470825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77" name="Parallelogramma 50"/>
              <p:cNvSpPr>
                <a:spLocks noChangeArrowheads="1"/>
              </p:cNvSpPr>
              <p:nvPr/>
            </p:nvSpPr>
            <p:spPr bwMode="auto">
              <a:xfrm flipV="1">
                <a:off x="5723555" y="5159083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78" name="Parallelogramma 51"/>
              <p:cNvSpPr>
                <a:spLocks noChangeArrowheads="1"/>
              </p:cNvSpPr>
              <p:nvPr/>
            </p:nvSpPr>
            <p:spPr bwMode="auto">
              <a:xfrm flipV="1">
                <a:off x="6314867" y="5159083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79" name="Parallelogramma 52"/>
              <p:cNvSpPr>
                <a:spLocks noChangeArrowheads="1"/>
              </p:cNvSpPr>
              <p:nvPr/>
            </p:nvSpPr>
            <p:spPr bwMode="auto">
              <a:xfrm flipV="1">
                <a:off x="6900083" y="5159083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580" name="Parallelogramma 53"/>
              <p:cNvSpPr>
                <a:spLocks noChangeArrowheads="1"/>
              </p:cNvSpPr>
              <p:nvPr/>
            </p:nvSpPr>
            <p:spPr bwMode="auto">
              <a:xfrm flipV="1">
                <a:off x="7491395" y="5159083"/>
                <a:ext cx="766916" cy="688258"/>
              </a:xfrm>
              <a:prstGeom prst="parallelogram">
                <a:avLst>
                  <a:gd name="adj" fmla="val 24999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20503" name="CasellaDiTesto 55"/>
            <p:cNvSpPr txBox="1">
              <a:spLocks noChangeArrowheads="1"/>
            </p:cNvSpPr>
            <p:nvPr/>
          </p:nvSpPr>
          <p:spPr bwMode="auto">
            <a:xfrm>
              <a:off x="429482" y="4987285"/>
              <a:ext cx="1898282" cy="83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 smtClean="0"/>
                <a:t>Crystal lattice</a:t>
              </a:r>
              <a:endParaRPr lang="it-IT" altLang="it-IT" sz="24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 err="1" smtClean="0"/>
                <a:t>Nodes</a:t>
              </a:r>
              <a:endParaRPr lang="it-IT" altLang="it-IT" sz="2400" dirty="0"/>
            </a:p>
          </p:txBody>
        </p:sp>
        <p:sp>
          <p:nvSpPr>
            <p:cNvPr id="57" name="Ovale 56"/>
            <p:cNvSpPr/>
            <p:nvPr/>
          </p:nvSpPr>
          <p:spPr bwMode="auto">
            <a:xfrm>
              <a:off x="3508482" y="5799984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8" name="Ovale 57"/>
            <p:cNvSpPr/>
            <p:nvPr/>
          </p:nvSpPr>
          <p:spPr bwMode="auto">
            <a:xfrm>
              <a:off x="4099034" y="5799984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9" name="Ovale 58"/>
            <p:cNvSpPr/>
            <p:nvPr/>
          </p:nvSpPr>
          <p:spPr bwMode="auto">
            <a:xfrm>
              <a:off x="4689585" y="5799984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0" name="Ovale 59"/>
            <p:cNvSpPr/>
            <p:nvPr/>
          </p:nvSpPr>
          <p:spPr bwMode="auto">
            <a:xfrm>
              <a:off x="5280137" y="5799984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1" name="Ovale 60"/>
            <p:cNvSpPr/>
            <p:nvPr/>
          </p:nvSpPr>
          <p:spPr bwMode="auto">
            <a:xfrm>
              <a:off x="5870688" y="5799984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2" name="Ovale 61"/>
            <p:cNvSpPr/>
            <p:nvPr/>
          </p:nvSpPr>
          <p:spPr bwMode="auto">
            <a:xfrm>
              <a:off x="6461240" y="5799984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3" name="Ovale 62"/>
            <p:cNvSpPr/>
            <p:nvPr/>
          </p:nvSpPr>
          <p:spPr bwMode="auto">
            <a:xfrm>
              <a:off x="7051792" y="5799984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4" name="Ovale 63"/>
            <p:cNvSpPr/>
            <p:nvPr/>
          </p:nvSpPr>
          <p:spPr bwMode="auto">
            <a:xfrm>
              <a:off x="7642343" y="5799984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5" name="Ovale 64"/>
            <p:cNvSpPr/>
            <p:nvPr/>
          </p:nvSpPr>
          <p:spPr bwMode="auto">
            <a:xfrm>
              <a:off x="8232895" y="5799984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6" name="Ovale 65"/>
            <p:cNvSpPr/>
            <p:nvPr/>
          </p:nvSpPr>
          <p:spPr bwMode="auto">
            <a:xfrm>
              <a:off x="3313220" y="5120522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7" name="Ovale 66"/>
            <p:cNvSpPr/>
            <p:nvPr/>
          </p:nvSpPr>
          <p:spPr bwMode="auto">
            <a:xfrm>
              <a:off x="3903771" y="5120522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8" name="Ovale 67"/>
            <p:cNvSpPr/>
            <p:nvPr/>
          </p:nvSpPr>
          <p:spPr bwMode="auto">
            <a:xfrm>
              <a:off x="4494323" y="5120522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9" name="Ovale 68"/>
            <p:cNvSpPr/>
            <p:nvPr/>
          </p:nvSpPr>
          <p:spPr bwMode="auto">
            <a:xfrm>
              <a:off x="5084874" y="5120522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0" name="Ovale 69"/>
            <p:cNvSpPr/>
            <p:nvPr/>
          </p:nvSpPr>
          <p:spPr bwMode="auto">
            <a:xfrm>
              <a:off x="5675426" y="5120522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1" name="Ovale 70"/>
            <p:cNvSpPr/>
            <p:nvPr/>
          </p:nvSpPr>
          <p:spPr bwMode="auto">
            <a:xfrm>
              <a:off x="6265978" y="5120522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2" name="Ovale 71"/>
            <p:cNvSpPr/>
            <p:nvPr/>
          </p:nvSpPr>
          <p:spPr bwMode="auto">
            <a:xfrm>
              <a:off x="6856529" y="5120522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3" name="Ovale 72"/>
            <p:cNvSpPr/>
            <p:nvPr/>
          </p:nvSpPr>
          <p:spPr bwMode="auto">
            <a:xfrm>
              <a:off x="7447081" y="5120522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4" name="Ovale 73"/>
            <p:cNvSpPr/>
            <p:nvPr/>
          </p:nvSpPr>
          <p:spPr bwMode="auto">
            <a:xfrm>
              <a:off x="8037632" y="5120522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5" name="Ovale 74"/>
            <p:cNvSpPr/>
            <p:nvPr/>
          </p:nvSpPr>
          <p:spPr bwMode="auto">
            <a:xfrm>
              <a:off x="3130656" y="4415660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6" name="Ovale 75"/>
            <p:cNvSpPr/>
            <p:nvPr/>
          </p:nvSpPr>
          <p:spPr bwMode="auto">
            <a:xfrm>
              <a:off x="3721208" y="4415660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7" name="Ovale 76"/>
            <p:cNvSpPr/>
            <p:nvPr/>
          </p:nvSpPr>
          <p:spPr bwMode="auto">
            <a:xfrm>
              <a:off x="4311759" y="4415660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8" name="Ovale 77"/>
            <p:cNvSpPr/>
            <p:nvPr/>
          </p:nvSpPr>
          <p:spPr bwMode="auto">
            <a:xfrm>
              <a:off x="4902311" y="4415660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9" name="Ovale 78"/>
            <p:cNvSpPr/>
            <p:nvPr/>
          </p:nvSpPr>
          <p:spPr bwMode="auto">
            <a:xfrm>
              <a:off x="5492862" y="4415660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0" name="Ovale 79"/>
            <p:cNvSpPr/>
            <p:nvPr/>
          </p:nvSpPr>
          <p:spPr bwMode="auto">
            <a:xfrm>
              <a:off x="6083414" y="4415660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1" name="Ovale 80"/>
            <p:cNvSpPr/>
            <p:nvPr/>
          </p:nvSpPr>
          <p:spPr bwMode="auto">
            <a:xfrm>
              <a:off x="6673966" y="4415660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2" name="Ovale 81"/>
            <p:cNvSpPr/>
            <p:nvPr/>
          </p:nvSpPr>
          <p:spPr bwMode="auto">
            <a:xfrm>
              <a:off x="7264517" y="4415660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3" name="Ovale 82"/>
            <p:cNvSpPr/>
            <p:nvPr/>
          </p:nvSpPr>
          <p:spPr bwMode="auto">
            <a:xfrm>
              <a:off x="7855069" y="4415660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4" name="Ovale 83"/>
            <p:cNvSpPr/>
            <p:nvPr/>
          </p:nvSpPr>
          <p:spPr bwMode="auto">
            <a:xfrm>
              <a:off x="2971906" y="3736198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5" name="Ovale 84"/>
            <p:cNvSpPr/>
            <p:nvPr/>
          </p:nvSpPr>
          <p:spPr bwMode="auto">
            <a:xfrm>
              <a:off x="3562457" y="3736198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6" name="Ovale 85"/>
            <p:cNvSpPr/>
            <p:nvPr/>
          </p:nvSpPr>
          <p:spPr bwMode="auto">
            <a:xfrm>
              <a:off x="4153009" y="3736198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7" name="Ovale 86"/>
            <p:cNvSpPr/>
            <p:nvPr/>
          </p:nvSpPr>
          <p:spPr bwMode="auto">
            <a:xfrm>
              <a:off x="4743561" y="3736198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8" name="Ovale 87"/>
            <p:cNvSpPr/>
            <p:nvPr/>
          </p:nvSpPr>
          <p:spPr bwMode="auto">
            <a:xfrm>
              <a:off x="5334112" y="3736198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9" name="Ovale 88"/>
            <p:cNvSpPr/>
            <p:nvPr/>
          </p:nvSpPr>
          <p:spPr bwMode="auto">
            <a:xfrm>
              <a:off x="5924664" y="3736198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0" name="Ovale 89"/>
            <p:cNvSpPr/>
            <p:nvPr/>
          </p:nvSpPr>
          <p:spPr bwMode="auto">
            <a:xfrm>
              <a:off x="6515215" y="3736198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1" name="Ovale 90"/>
            <p:cNvSpPr/>
            <p:nvPr/>
          </p:nvSpPr>
          <p:spPr bwMode="auto">
            <a:xfrm>
              <a:off x="7105767" y="3736198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2" name="Ovale 91"/>
            <p:cNvSpPr/>
            <p:nvPr/>
          </p:nvSpPr>
          <p:spPr bwMode="auto">
            <a:xfrm>
              <a:off x="7696318" y="3736198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3" name="Ovale 92"/>
            <p:cNvSpPr/>
            <p:nvPr/>
          </p:nvSpPr>
          <p:spPr bwMode="auto">
            <a:xfrm>
              <a:off x="2795693" y="3056736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4" name="Ovale 93"/>
            <p:cNvSpPr/>
            <p:nvPr/>
          </p:nvSpPr>
          <p:spPr bwMode="auto">
            <a:xfrm>
              <a:off x="3386245" y="3056736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5" name="Ovale 94"/>
            <p:cNvSpPr/>
            <p:nvPr/>
          </p:nvSpPr>
          <p:spPr bwMode="auto">
            <a:xfrm>
              <a:off x="3976797" y="3056736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6" name="Ovale 95"/>
            <p:cNvSpPr/>
            <p:nvPr/>
          </p:nvSpPr>
          <p:spPr bwMode="auto">
            <a:xfrm>
              <a:off x="4567348" y="3056736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7" name="Ovale 96"/>
            <p:cNvSpPr/>
            <p:nvPr/>
          </p:nvSpPr>
          <p:spPr bwMode="auto">
            <a:xfrm>
              <a:off x="5157900" y="3056736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8" name="Ovale 97"/>
            <p:cNvSpPr/>
            <p:nvPr/>
          </p:nvSpPr>
          <p:spPr bwMode="auto">
            <a:xfrm>
              <a:off x="5748451" y="3056736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9" name="Ovale 98"/>
            <p:cNvSpPr/>
            <p:nvPr/>
          </p:nvSpPr>
          <p:spPr bwMode="auto">
            <a:xfrm>
              <a:off x="6339003" y="3056736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0" name="Ovale 99"/>
            <p:cNvSpPr/>
            <p:nvPr/>
          </p:nvSpPr>
          <p:spPr bwMode="auto">
            <a:xfrm>
              <a:off x="6929554" y="3056736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1" name="Ovale 100"/>
            <p:cNvSpPr/>
            <p:nvPr/>
          </p:nvSpPr>
          <p:spPr bwMode="auto">
            <a:xfrm>
              <a:off x="7520106" y="3056736"/>
              <a:ext cx="107950" cy="107952"/>
            </a:xfrm>
            <a:prstGeom prst="ellipse">
              <a:avLst/>
            </a:prstGeom>
            <a:solidFill>
              <a:srgbClr val="FF3300"/>
            </a:solidFill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</p:grpSp>
      <p:cxnSp>
        <p:nvCxnSpPr>
          <p:cNvPr id="104" name="Connettore diritto 103"/>
          <p:cNvCxnSpPr/>
          <p:nvPr/>
        </p:nvCxnSpPr>
        <p:spPr bwMode="auto">
          <a:xfrm>
            <a:off x="3033713" y="4336271"/>
            <a:ext cx="5449887" cy="1931988"/>
          </a:xfrm>
          <a:prstGeom prst="line">
            <a:avLst/>
          </a:prstGeom>
          <a:ln w="25400"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uppo 117"/>
          <p:cNvGrpSpPr>
            <a:grpSpLocks/>
          </p:cNvGrpSpPr>
          <p:nvPr/>
        </p:nvGrpSpPr>
        <p:grpSpPr bwMode="auto">
          <a:xfrm>
            <a:off x="2524125" y="4114021"/>
            <a:ext cx="7704138" cy="2603500"/>
            <a:chOff x="2523352" y="2730068"/>
            <a:chExt cx="7704276" cy="2604400"/>
          </a:xfrm>
        </p:grpSpPr>
        <p:cxnSp>
          <p:nvCxnSpPr>
            <p:cNvPr id="111" name="Connettore diritto 110"/>
            <p:cNvCxnSpPr/>
            <p:nvPr/>
          </p:nvCxnSpPr>
          <p:spPr bwMode="auto">
            <a:xfrm>
              <a:off x="3410781" y="2884109"/>
              <a:ext cx="5451573" cy="1932655"/>
            </a:xfrm>
            <a:prstGeom prst="line">
              <a:avLst/>
            </a:prstGeom>
            <a:ln w="25400"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diritto 111"/>
            <p:cNvCxnSpPr/>
            <p:nvPr/>
          </p:nvCxnSpPr>
          <p:spPr bwMode="auto">
            <a:xfrm>
              <a:off x="3902915" y="2863464"/>
              <a:ext cx="5449985" cy="1932656"/>
            </a:xfrm>
            <a:prstGeom prst="line">
              <a:avLst/>
            </a:prstGeom>
            <a:ln w="25400"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diritto 112"/>
            <p:cNvCxnSpPr/>
            <p:nvPr/>
          </p:nvCxnSpPr>
          <p:spPr bwMode="auto">
            <a:xfrm>
              <a:off x="4158506" y="2730068"/>
              <a:ext cx="5451573" cy="1931067"/>
            </a:xfrm>
            <a:prstGeom prst="line">
              <a:avLst/>
            </a:prstGeom>
            <a:ln w="25400"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diritto 113"/>
            <p:cNvCxnSpPr/>
            <p:nvPr/>
          </p:nvCxnSpPr>
          <p:spPr bwMode="auto">
            <a:xfrm>
              <a:off x="2555103" y="3001625"/>
              <a:ext cx="5451573" cy="1931067"/>
            </a:xfrm>
            <a:prstGeom prst="line">
              <a:avLst/>
            </a:prstGeom>
            <a:ln w="25400"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diritto 114"/>
            <p:cNvCxnSpPr/>
            <p:nvPr/>
          </p:nvCxnSpPr>
          <p:spPr bwMode="auto">
            <a:xfrm>
              <a:off x="2523352" y="3211247"/>
              <a:ext cx="5451573" cy="1931067"/>
            </a:xfrm>
            <a:prstGeom prst="line">
              <a:avLst/>
            </a:prstGeom>
            <a:ln w="25400"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diritto 115"/>
            <p:cNvCxnSpPr/>
            <p:nvPr/>
          </p:nvCxnSpPr>
          <p:spPr bwMode="auto">
            <a:xfrm>
              <a:off x="4776055" y="2734833"/>
              <a:ext cx="5451573" cy="1932655"/>
            </a:xfrm>
            <a:prstGeom prst="line">
              <a:avLst/>
            </a:prstGeom>
            <a:ln w="25400"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diritto 116"/>
            <p:cNvCxnSpPr/>
            <p:nvPr/>
          </p:nvCxnSpPr>
          <p:spPr bwMode="auto">
            <a:xfrm>
              <a:off x="2523352" y="3403401"/>
              <a:ext cx="5451573" cy="1931067"/>
            </a:xfrm>
            <a:prstGeom prst="line">
              <a:avLst/>
            </a:prstGeom>
            <a:ln w="25400"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Connettore 2 120"/>
          <p:cNvCxnSpPr/>
          <p:nvPr/>
        </p:nvCxnSpPr>
        <p:spPr bwMode="auto">
          <a:xfrm flipV="1">
            <a:off x="6107113" y="4595034"/>
            <a:ext cx="84137" cy="190500"/>
          </a:xfrm>
          <a:prstGeom prst="straightConnector1">
            <a:avLst/>
          </a:prstGeom>
          <a:ln w="38100"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0" name="Rectangle 3"/>
          <p:cNvSpPr>
            <a:spLocks noChangeArrowheads="1"/>
          </p:cNvSpPr>
          <p:nvPr/>
        </p:nvSpPr>
        <p:spPr bwMode="auto">
          <a:xfrm>
            <a:off x="8785" y="583174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000" dirty="0">
                <a:cs typeface="Times New Roman" panose="02020603050405020304" pitchFamily="18" charset="0"/>
              </a:rPr>
              <a:t>Three non-</a:t>
            </a:r>
            <a:r>
              <a:rPr lang="it-IT" altLang="it-IT" sz="2000" dirty="0" err="1">
                <a:cs typeface="Times New Roman" panose="02020603050405020304" pitchFamily="18" charset="0"/>
              </a:rPr>
              <a:t>collinear</a:t>
            </a:r>
            <a:r>
              <a:rPr lang="it-IT" altLang="it-IT" sz="2000" dirty="0">
                <a:cs typeface="Times New Roman" panose="02020603050405020304" pitchFamily="18" charset="0"/>
              </a:rPr>
              <a:t> lattice </a:t>
            </a:r>
            <a:r>
              <a:rPr lang="it-IT" altLang="it-IT" sz="2000" dirty="0" err="1">
                <a:cs typeface="Times New Roman" panose="02020603050405020304" pitchFamily="18" charset="0"/>
              </a:rPr>
              <a:t>nodes</a:t>
            </a:r>
            <a:r>
              <a:rPr lang="it-IT" altLang="it-IT" sz="2000" dirty="0">
                <a:cs typeface="Times New Roman" panose="02020603050405020304" pitchFamily="18" charset="0"/>
              </a:rPr>
              <a:t> </a:t>
            </a:r>
            <a:r>
              <a:rPr lang="it-IT" altLang="it-IT" sz="2000" dirty="0" err="1">
                <a:cs typeface="Times New Roman" panose="02020603050405020304" pitchFamily="18" charset="0"/>
              </a:rPr>
              <a:t>define</a:t>
            </a:r>
            <a:r>
              <a:rPr lang="it-IT" altLang="it-IT" sz="2000" dirty="0">
                <a:cs typeface="Times New Roman" panose="02020603050405020304" pitchFamily="18" charset="0"/>
              </a:rPr>
              <a:t> a </a:t>
            </a:r>
            <a:r>
              <a:rPr lang="it-IT" altLang="it-IT" sz="2000" dirty="0" err="1">
                <a:cs typeface="Times New Roman" panose="02020603050405020304" pitchFamily="18" charset="0"/>
              </a:rPr>
              <a:t>crystallographic</a:t>
            </a:r>
            <a:r>
              <a:rPr lang="it-IT" altLang="it-IT" sz="2000" dirty="0">
                <a:cs typeface="Times New Roman" panose="02020603050405020304" pitchFamily="18" charset="0"/>
              </a:rPr>
              <a:t> </a:t>
            </a:r>
            <a:r>
              <a:rPr lang="it-IT" altLang="it-IT" sz="2000" dirty="0" err="1">
                <a:cs typeface="Times New Roman" panose="02020603050405020304" pitchFamily="18" charset="0"/>
              </a:rPr>
              <a:t>plane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sz="2000" dirty="0" smtClean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000" dirty="0" err="1" smtClean="0">
                <a:cs typeface="Times New Roman" panose="02020603050405020304" pitchFamily="18" charset="0"/>
              </a:rPr>
              <a:t>Because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all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nodes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 are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equivalent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, </a:t>
            </a:r>
            <a:r>
              <a:rPr lang="it-IT" altLang="it-IT" sz="2000" dirty="0" err="1">
                <a:cs typeface="Times New Roman" panose="02020603050405020304" pitchFamily="18" charset="0"/>
              </a:rPr>
              <a:t>e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ach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 lattice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node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 </a:t>
            </a:r>
            <a:r>
              <a:rPr lang="it-IT" altLang="it-IT" sz="2000" dirty="0" err="1">
                <a:cs typeface="Times New Roman" panose="02020603050405020304" pitchFamily="18" charset="0"/>
              </a:rPr>
              <a:t>lies</a:t>
            </a:r>
            <a:r>
              <a:rPr lang="it-IT" altLang="it-IT" sz="2000" dirty="0">
                <a:cs typeface="Times New Roman" panose="02020603050405020304" pitchFamily="18" charset="0"/>
              </a:rPr>
              <a:t> on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this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plane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000" dirty="0">
                <a:cs typeface="Times New Roman" panose="02020603050405020304" pitchFamily="18" charset="0"/>
              </a:rPr>
              <a:t>o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r on an </a:t>
            </a:r>
            <a:r>
              <a:rPr lang="it-IT" altLang="it-IT" sz="2000" dirty="0" err="1">
                <a:cs typeface="Times New Roman" panose="02020603050405020304" pitchFamily="18" charset="0"/>
              </a:rPr>
              <a:t>equivalent</a:t>
            </a:r>
            <a:r>
              <a:rPr lang="it-IT" altLang="it-IT" sz="2000" dirty="0">
                <a:cs typeface="Times New Roman" panose="02020603050405020304" pitchFamily="18" charset="0"/>
              </a:rPr>
              <a:t>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plane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 by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translation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sz="2000" dirty="0" smtClean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sz="2000" dirty="0" smtClean="0"/>
              <a:t>The </a:t>
            </a:r>
            <a:r>
              <a:rPr lang="it-IT" sz="2000" dirty="0"/>
              <a:t>set </a:t>
            </a:r>
            <a:r>
              <a:rPr lang="it-IT" sz="2000" dirty="0" smtClean="0"/>
              <a:t>of </a:t>
            </a:r>
            <a:r>
              <a:rPr lang="it-IT" sz="2000" dirty="0" err="1" smtClean="0"/>
              <a:t>equivalent</a:t>
            </a:r>
            <a:r>
              <a:rPr lang="it-IT" sz="2000" dirty="0" smtClean="0"/>
              <a:t> </a:t>
            </a:r>
            <a:r>
              <a:rPr lang="it-IT" sz="2000" dirty="0" err="1" smtClean="0"/>
              <a:t>planes</a:t>
            </a:r>
            <a:r>
              <a:rPr lang="it-IT" sz="2000" dirty="0" smtClean="0"/>
              <a:t> </a:t>
            </a:r>
            <a:r>
              <a:rPr lang="it-IT" sz="2000" dirty="0" err="1" smtClean="0"/>
              <a:t>forms</a:t>
            </a:r>
            <a:r>
              <a:rPr lang="it-IT" sz="2000" dirty="0" smtClean="0"/>
              <a:t> </a:t>
            </a:r>
            <a:r>
              <a:rPr lang="it-IT" sz="2000" dirty="0"/>
              <a:t>a family of </a:t>
            </a:r>
            <a:r>
              <a:rPr lang="it-IT" sz="2000" dirty="0" err="1"/>
              <a:t>crystallographic</a:t>
            </a:r>
            <a:r>
              <a:rPr lang="it-IT" sz="2000" dirty="0"/>
              <a:t> </a:t>
            </a:r>
            <a:r>
              <a:rPr lang="it-IT" sz="2000" dirty="0" err="1" smtClean="0"/>
              <a:t>planes</a:t>
            </a:r>
            <a:r>
              <a:rPr lang="it-IT" sz="2000" dirty="0" smtClean="0"/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it-IT" sz="2000" dirty="0" smtClean="0"/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000" dirty="0" err="1">
                <a:cs typeface="Times New Roman" panose="02020603050405020304" pitchFamily="18" charset="0"/>
              </a:rPr>
              <a:t>They</a:t>
            </a:r>
            <a:r>
              <a:rPr lang="it-IT" altLang="it-IT" sz="2000" dirty="0">
                <a:cs typeface="Times New Roman" panose="02020603050405020304" pitchFamily="18" charset="0"/>
              </a:rPr>
              <a:t> are </a:t>
            </a:r>
            <a:r>
              <a:rPr lang="it-IT" altLang="it-IT" sz="2000" dirty="0" err="1">
                <a:cs typeface="Times New Roman" panose="02020603050405020304" pitchFamily="18" charset="0"/>
              </a:rPr>
              <a:t>parallel</a:t>
            </a:r>
            <a:r>
              <a:rPr lang="it-IT" altLang="it-IT" sz="2000" dirty="0">
                <a:cs typeface="Times New Roman" panose="02020603050405020304" pitchFamily="18" charset="0"/>
              </a:rPr>
              <a:t> and </a:t>
            </a:r>
            <a:r>
              <a:rPr lang="it-IT" altLang="it-IT" sz="2000" dirty="0" err="1">
                <a:cs typeface="Times New Roman" panose="02020603050405020304" pitchFamily="18" charset="0"/>
              </a:rPr>
              <a:t>equally</a:t>
            </a:r>
            <a:r>
              <a:rPr lang="it-IT" altLang="it-IT" sz="2000" dirty="0">
                <a:cs typeface="Times New Roman" panose="02020603050405020304" pitchFamily="18" charset="0"/>
              </a:rPr>
              <a:t> </a:t>
            </a:r>
            <a:r>
              <a:rPr lang="it-IT" altLang="it-IT" sz="2000" dirty="0" err="1">
                <a:cs typeface="Times New Roman" panose="02020603050405020304" pitchFamily="18" charset="0"/>
              </a:rPr>
              <a:t>spaced</a:t>
            </a:r>
            <a:r>
              <a:rPr lang="it-IT" altLang="it-IT" sz="2000" dirty="0">
                <a:cs typeface="Times New Roman" panose="02020603050405020304" pitchFamily="18" charset="0"/>
              </a:rPr>
              <a:t> by a </a:t>
            </a:r>
            <a:r>
              <a:rPr lang="it-IT" altLang="it-IT" sz="2000" dirty="0" err="1">
                <a:cs typeface="Times New Roman" panose="02020603050405020304" pitchFamily="18" charset="0"/>
              </a:rPr>
              <a:t>constant</a:t>
            </a:r>
            <a:r>
              <a:rPr lang="it-IT" altLang="it-IT" sz="2000" dirty="0">
                <a:cs typeface="Times New Roman" panose="02020603050405020304" pitchFamily="18" charset="0"/>
              </a:rPr>
              <a:t>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distance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 </a:t>
            </a:r>
            <a:r>
              <a:rPr lang="it-IT" altLang="it-IT" sz="2000" i="1" dirty="0" smtClean="0">
                <a:cs typeface="Times New Roman" panose="02020603050405020304" pitchFamily="18" charset="0"/>
              </a:rPr>
              <a:t>d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 (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spacing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).</a:t>
            </a:r>
            <a:endParaRPr lang="it-IT" altLang="it-IT" sz="2000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sz="2000" dirty="0">
              <a:cs typeface="Times New Roman" panose="02020603050405020304" pitchFamily="18" charset="0"/>
            </a:endParaRPr>
          </a:p>
        </p:txBody>
      </p:sp>
      <p:sp>
        <p:nvSpPr>
          <p:cNvPr id="125" name="Rectangle 6"/>
          <p:cNvSpPr txBox="1">
            <a:spLocks noChangeArrowheads="1"/>
          </p:cNvSpPr>
          <p:nvPr/>
        </p:nvSpPr>
        <p:spPr bwMode="auto">
          <a:xfrm>
            <a:off x="789167" y="48516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400" smtClean="0">
                <a:solidFill>
                  <a:srgbClr val="FF3300"/>
                </a:solidFill>
              </a:rPr>
              <a:t>Crystallographic Lattice Planes</a:t>
            </a:r>
            <a:endParaRPr lang="it-IT" altLang="it-IT" sz="2400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9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2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20483" grpId="0"/>
      <p:bldP spid="109" grpId="0" animBg="1"/>
      <p:bldP spid="1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7175"/>
            <a:ext cx="7772400" cy="590550"/>
          </a:xfrm>
        </p:spPr>
        <p:txBody>
          <a:bodyPr/>
          <a:lstStyle/>
          <a:p>
            <a:pPr eaLnBrk="1" hangingPunct="1"/>
            <a:r>
              <a:rPr lang="it-IT" sz="3200" dirty="0"/>
              <a:t>Sum of </a:t>
            </a:r>
            <a:r>
              <a:rPr lang="it-IT" sz="3200" dirty="0" err="1"/>
              <a:t>Waves</a:t>
            </a:r>
            <a:r>
              <a:rPr lang="it-IT" sz="3200" dirty="0"/>
              <a:t> in the </a:t>
            </a:r>
            <a:r>
              <a:rPr lang="it-IT" sz="3200" dirty="0" err="1"/>
              <a:t>Argand</a:t>
            </a:r>
            <a:r>
              <a:rPr lang="it-IT" sz="3200" dirty="0"/>
              <a:t> </a:t>
            </a:r>
            <a:r>
              <a:rPr lang="it-IT" sz="3200" dirty="0" err="1"/>
              <a:t>Diagram</a:t>
            </a:r>
            <a:endParaRPr lang="it-IT" altLang="it-IT" sz="3200" dirty="0" smtClean="0"/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 flipH="1">
            <a:off x="1800225" y="1685925"/>
            <a:ext cx="28575" cy="348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 rot="-5400000">
            <a:off x="1928813" y="1511300"/>
            <a:ext cx="0" cy="385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 flipV="1">
            <a:off x="1835150" y="2954338"/>
            <a:ext cx="400050" cy="47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 flipV="1">
            <a:off x="2232025" y="2474913"/>
            <a:ext cx="400050" cy="4746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 flipV="1">
            <a:off x="1838325" y="2476500"/>
            <a:ext cx="800100" cy="9525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918" name="Line 14"/>
          <p:cNvSpPr>
            <a:spLocks noChangeShapeType="1"/>
          </p:cNvSpPr>
          <p:nvPr/>
        </p:nvSpPr>
        <p:spPr bwMode="auto">
          <a:xfrm flipH="1" flipV="1">
            <a:off x="1628775" y="2781300"/>
            <a:ext cx="190500" cy="6477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919" name="Line 15"/>
          <p:cNvSpPr>
            <a:spLocks noChangeShapeType="1"/>
          </p:cNvSpPr>
          <p:nvPr/>
        </p:nvSpPr>
        <p:spPr bwMode="auto">
          <a:xfrm flipV="1">
            <a:off x="1409700" y="3438525"/>
            <a:ext cx="400050" cy="4746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4257675" y="1130121"/>
            <a:ext cx="3230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/>
              <a:t>Two</a:t>
            </a:r>
            <a:r>
              <a:rPr lang="it-IT" altLang="it-IT" sz="2400" dirty="0"/>
              <a:t> </a:t>
            </a:r>
            <a:r>
              <a:rPr lang="it-IT" altLang="it-IT" sz="2400" dirty="0" err="1"/>
              <a:t>waves</a:t>
            </a:r>
            <a:r>
              <a:rPr lang="it-IT" altLang="it-IT" sz="2400" dirty="0"/>
              <a:t> </a:t>
            </a:r>
            <a:r>
              <a:rPr lang="it-IT" altLang="it-IT" sz="2400" b="1" dirty="0"/>
              <a:t>in </a:t>
            </a:r>
            <a:r>
              <a:rPr lang="it-IT" altLang="it-IT" sz="2400" b="1" dirty="0" err="1"/>
              <a:t>phase</a:t>
            </a:r>
            <a:r>
              <a:rPr lang="it-IT" altLang="it-IT" sz="2400" b="1" dirty="0"/>
              <a:t> </a:t>
            </a:r>
            <a:endParaRPr lang="it-IT" altLang="it-IT" sz="2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constructive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interference</a:t>
            </a:r>
            <a:endParaRPr lang="it-IT" altLang="it-IT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total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amplitude</a:t>
            </a:r>
            <a:r>
              <a:rPr lang="it-IT" altLang="it-IT" sz="2400" dirty="0" smtClean="0"/>
              <a:t> |</a:t>
            </a:r>
            <a:r>
              <a:rPr lang="it-IT" altLang="it-IT" sz="2400" dirty="0" err="1"/>
              <a:t>F|</a:t>
            </a:r>
            <a:r>
              <a:rPr lang="it-IT" altLang="it-IT" sz="2400" baseline="-25000" dirty="0" err="1" smtClean="0"/>
              <a:t>t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= 2|F|</a:t>
            </a:r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4257675" y="2549525"/>
            <a:ext cx="48863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/>
              <a:t>Two</a:t>
            </a:r>
            <a:r>
              <a:rPr lang="it-IT" altLang="it-IT" sz="2400" dirty="0"/>
              <a:t> </a:t>
            </a:r>
            <a:r>
              <a:rPr lang="it-IT" altLang="it-IT" sz="2400" dirty="0" err="1"/>
              <a:t>waves</a:t>
            </a:r>
            <a:r>
              <a:rPr lang="it-IT" altLang="it-IT" sz="2400" dirty="0"/>
              <a:t> </a:t>
            </a:r>
            <a:r>
              <a:rPr lang="it-IT" altLang="it-IT" sz="2400" b="1" dirty="0" err="1"/>
              <a:t>not</a:t>
            </a:r>
            <a:r>
              <a:rPr lang="it-IT" altLang="it-IT" sz="2400" b="1" dirty="0"/>
              <a:t> in </a:t>
            </a:r>
            <a:r>
              <a:rPr lang="it-IT" altLang="it-IT" sz="2400" b="1" dirty="0" err="1" smtClean="0"/>
              <a:t>phase</a:t>
            </a:r>
            <a:endParaRPr lang="it-IT" altLang="it-IT" sz="2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partially</a:t>
            </a:r>
            <a:r>
              <a:rPr lang="it-IT" altLang="it-IT" sz="2400" dirty="0" smtClean="0"/>
              <a:t> </a:t>
            </a:r>
            <a:r>
              <a:rPr lang="it-IT" altLang="it-IT" sz="2400" dirty="0" err="1"/>
              <a:t>destructive</a:t>
            </a:r>
            <a:r>
              <a:rPr lang="it-IT" altLang="it-IT" sz="2400" dirty="0"/>
              <a:t> </a:t>
            </a:r>
            <a:r>
              <a:rPr lang="it-IT" altLang="it-IT" sz="2400" dirty="0" err="1" smtClean="0"/>
              <a:t>interference</a:t>
            </a:r>
            <a:r>
              <a:rPr lang="it-IT" altLang="it-IT" sz="2400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total</a:t>
            </a:r>
            <a:r>
              <a:rPr lang="it-IT" altLang="it-IT" sz="2400" dirty="0" smtClean="0"/>
              <a:t> </a:t>
            </a:r>
            <a:r>
              <a:rPr lang="it-IT" altLang="it-IT" sz="2400" dirty="0" err="1"/>
              <a:t>amplitude</a:t>
            </a:r>
            <a:r>
              <a:rPr lang="it-IT" altLang="it-IT" sz="2400" dirty="0"/>
              <a:t> </a:t>
            </a:r>
            <a:r>
              <a:rPr lang="it-IT" altLang="it-IT" sz="2400" dirty="0" smtClean="0"/>
              <a:t>|</a:t>
            </a:r>
            <a:r>
              <a:rPr lang="it-IT" altLang="it-IT" sz="2400" dirty="0" err="1"/>
              <a:t>F|</a:t>
            </a:r>
            <a:r>
              <a:rPr lang="it-IT" altLang="it-IT" sz="2400" baseline="-25000" dirty="0" err="1" smtClean="0"/>
              <a:t>t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&lt; 2|F|</a:t>
            </a:r>
          </a:p>
        </p:txBody>
      </p:sp>
      <p:sp>
        <p:nvSpPr>
          <p:cNvPr id="123922" name="Rectangle 18"/>
          <p:cNvSpPr>
            <a:spLocks noChangeArrowheads="1"/>
          </p:cNvSpPr>
          <p:nvPr/>
        </p:nvSpPr>
        <p:spPr bwMode="auto">
          <a:xfrm>
            <a:off x="4257675" y="4032250"/>
            <a:ext cx="39995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/>
              <a:t>Two</a:t>
            </a:r>
            <a:r>
              <a:rPr lang="it-IT" altLang="it-IT" sz="2400" dirty="0"/>
              <a:t> </a:t>
            </a:r>
            <a:r>
              <a:rPr lang="it-IT" altLang="it-IT" sz="2400" dirty="0" err="1"/>
              <a:t>waves</a:t>
            </a:r>
            <a:r>
              <a:rPr lang="it-IT" altLang="it-IT" sz="2400" dirty="0"/>
              <a:t> </a:t>
            </a:r>
            <a:r>
              <a:rPr lang="it-IT" altLang="it-IT" sz="2400" b="1" dirty="0"/>
              <a:t>in opposite </a:t>
            </a:r>
            <a:r>
              <a:rPr lang="it-IT" altLang="it-IT" sz="2400" b="1" dirty="0" err="1"/>
              <a:t>phase</a:t>
            </a:r>
            <a:r>
              <a:rPr lang="it-IT" altLang="it-IT" sz="2400" b="1" dirty="0"/>
              <a:t> </a:t>
            </a:r>
            <a:endParaRPr lang="it-IT" altLang="it-IT" sz="2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destructive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interference</a:t>
            </a:r>
            <a:endParaRPr lang="it-IT" altLang="it-IT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total</a:t>
            </a:r>
            <a:r>
              <a:rPr lang="it-IT" altLang="it-IT" sz="2400" dirty="0" smtClean="0"/>
              <a:t> </a:t>
            </a:r>
            <a:r>
              <a:rPr lang="it-IT" altLang="it-IT" sz="2400" dirty="0" err="1"/>
              <a:t>amplitude</a:t>
            </a:r>
            <a:r>
              <a:rPr lang="it-IT" altLang="it-IT" sz="2400" dirty="0"/>
              <a:t> |</a:t>
            </a:r>
            <a:r>
              <a:rPr lang="it-IT" altLang="it-IT" sz="2400" dirty="0" err="1"/>
              <a:t>F|</a:t>
            </a:r>
            <a:r>
              <a:rPr lang="it-IT" altLang="it-IT" sz="2400" baseline="-25000" dirty="0" err="1"/>
              <a:t>t</a:t>
            </a:r>
            <a:r>
              <a:rPr lang="it-IT" altLang="it-IT" sz="2400" dirty="0"/>
              <a:t> = 0</a:t>
            </a:r>
          </a:p>
        </p:txBody>
      </p:sp>
      <p:sp>
        <p:nvSpPr>
          <p:cNvPr id="123923" name="Line 19"/>
          <p:cNvSpPr>
            <a:spLocks noChangeShapeType="1"/>
          </p:cNvSpPr>
          <p:nvPr/>
        </p:nvSpPr>
        <p:spPr bwMode="auto">
          <a:xfrm rot="3948406" flipV="1">
            <a:off x="1310482" y="3105943"/>
            <a:ext cx="400050" cy="4746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4167 -0.066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0" grpId="0"/>
      <p:bldP spid="123920" grpId="1"/>
      <p:bldP spid="123921" grpId="0"/>
      <p:bldP spid="123921" grpId="1"/>
      <p:bldP spid="1239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0"/>
            <a:ext cx="7772400" cy="838200"/>
          </a:xfrm>
        </p:spPr>
        <p:txBody>
          <a:bodyPr/>
          <a:lstStyle/>
          <a:p>
            <a:pPr eaLnBrk="1" hangingPunct="1"/>
            <a:r>
              <a:rPr lang="it-IT" altLang="it-IT" dirty="0"/>
              <a:t>The Crystal Lattice</a:t>
            </a:r>
            <a:endParaRPr lang="it-IT" altLang="it-IT" dirty="0" smtClean="0"/>
          </a:p>
        </p:txBody>
      </p:sp>
      <p:grpSp>
        <p:nvGrpSpPr>
          <p:cNvPr id="116739" name="Group 3"/>
          <p:cNvGrpSpPr>
            <a:grpSpLocks/>
          </p:cNvGrpSpPr>
          <p:nvPr/>
        </p:nvGrpSpPr>
        <p:grpSpPr bwMode="auto">
          <a:xfrm>
            <a:off x="1447800" y="1104900"/>
            <a:ext cx="1727200" cy="1257300"/>
            <a:chOff x="488" y="1368"/>
            <a:chExt cx="1088" cy="792"/>
          </a:xfrm>
        </p:grpSpPr>
        <p:grpSp>
          <p:nvGrpSpPr>
            <p:cNvPr id="9357" name="Group 4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359" name="AutoShape 5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60" name="Oval 6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61" name="Oval 7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62" name="Oval 8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58" name="AutoShape 9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746" name="Group 10"/>
          <p:cNvGrpSpPr>
            <a:grpSpLocks/>
          </p:cNvGrpSpPr>
          <p:nvPr/>
        </p:nvGrpSpPr>
        <p:grpSpPr bwMode="auto">
          <a:xfrm>
            <a:off x="2743200" y="1104900"/>
            <a:ext cx="1727200" cy="1257300"/>
            <a:chOff x="488" y="1368"/>
            <a:chExt cx="1088" cy="792"/>
          </a:xfrm>
        </p:grpSpPr>
        <p:grpSp>
          <p:nvGrpSpPr>
            <p:cNvPr id="9351" name="Group 11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353" name="AutoShape 12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54" name="Oval 13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55" name="Oval 14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56" name="Oval 15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52" name="AutoShape 16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753" name="Group 17"/>
          <p:cNvGrpSpPr>
            <a:grpSpLocks/>
          </p:cNvGrpSpPr>
          <p:nvPr/>
        </p:nvGrpSpPr>
        <p:grpSpPr bwMode="auto">
          <a:xfrm>
            <a:off x="4038600" y="1104900"/>
            <a:ext cx="1727200" cy="1257300"/>
            <a:chOff x="488" y="1368"/>
            <a:chExt cx="1088" cy="792"/>
          </a:xfrm>
        </p:grpSpPr>
        <p:grpSp>
          <p:nvGrpSpPr>
            <p:cNvPr id="9345" name="Group 18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347" name="AutoShape 19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48" name="Oval 20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49" name="Oval 21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50" name="Oval 22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46" name="AutoShape 23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760" name="Group 24"/>
          <p:cNvGrpSpPr>
            <a:grpSpLocks/>
          </p:cNvGrpSpPr>
          <p:nvPr/>
        </p:nvGrpSpPr>
        <p:grpSpPr bwMode="auto">
          <a:xfrm>
            <a:off x="5334000" y="1104900"/>
            <a:ext cx="1727200" cy="1257300"/>
            <a:chOff x="488" y="1368"/>
            <a:chExt cx="1088" cy="792"/>
          </a:xfrm>
        </p:grpSpPr>
        <p:grpSp>
          <p:nvGrpSpPr>
            <p:cNvPr id="9339" name="Group 25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341" name="AutoShape 26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42" name="Oval 27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43" name="Oval 28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44" name="Oval 29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40" name="AutoShape 30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767" name="Group 31"/>
          <p:cNvGrpSpPr>
            <a:grpSpLocks/>
          </p:cNvGrpSpPr>
          <p:nvPr/>
        </p:nvGrpSpPr>
        <p:grpSpPr bwMode="auto">
          <a:xfrm>
            <a:off x="6629400" y="1104900"/>
            <a:ext cx="1727200" cy="1257300"/>
            <a:chOff x="488" y="1368"/>
            <a:chExt cx="1088" cy="792"/>
          </a:xfrm>
        </p:grpSpPr>
        <p:grpSp>
          <p:nvGrpSpPr>
            <p:cNvPr id="9333" name="Group 32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335" name="AutoShape 33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36" name="Oval 34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37" name="Oval 35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38" name="Oval 36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34" name="AutoShape 37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774" name="Group 38"/>
          <p:cNvGrpSpPr>
            <a:grpSpLocks/>
          </p:cNvGrpSpPr>
          <p:nvPr/>
        </p:nvGrpSpPr>
        <p:grpSpPr bwMode="auto">
          <a:xfrm>
            <a:off x="1003300" y="2362200"/>
            <a:ext cx="1727200" cy="1257300"/>
            <a:chOff x="488" y="1368"/>
            <a:chExt cx="1088" cy="792"/>
          </a:xfrm>
        </p:grpSpPr>
        <p:grpSp>
          <p:nvGrpSpPr>
            <p:cNvPr id="9327" name="Group 39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329" name="AutoShape 40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30" name="Oval 41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31" name="Oval 42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32" name="Oval 43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28" name="AutoShape 44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781" name="Group 45"/>
          <p:cNvGrpSpPr>
            <a:grpSpLocks/>
          </p:cNvGrpSpPr>
          <p:nvPr/>
        </p:nvGrpSpPr>
        <p:grpSpPr bwMode="auto">
          <a:xfrm>
            <a:off x="2298700" y="2362200"/>
            <a:ext cx="1727200" cy="1257300"/>
            <a:chOff x="488" y="1368"/>
            <a:chExt cx="1088" cy="792"/>
          </a:xfrm>
        </p:grpSpPr>
        <p:grpSp>
          <p:nvGrpSpPr>
            <p:cNvPr id="9321" name="Group 46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323" name="AutoShape 47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24" name="Oval 48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25" name="Oval 49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26" name="Oval 50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22" name="AutoShape 51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788" name="Group 52"/>
          <p:cNvGrpSpPr>
            <a:grpSpLocks/>
          </p:cNvGrpSpPr>
          <p:nvPr/>
        </p:nvGrpSpPr>
        <p:grpSpPr bwMode="auto">
          <a:xfrm>
            <a:off x="3594100" y="2362200"/>
            <a:ext cx="1727200" cy="1257300"/>
            <a:chOff x="488" y="1368"/>
            <a:chExt cx="1088" cy="792"/>
          </a:xfrm>
        </p:grpSpPr>
        <p:grpSp>
          <p:nvGrpSpPr>
            <p:cNvPr id="9315" name="Group 53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317" name="AutoShape 54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18" name="Oval 55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19" name="Oval 56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20" name="Oval 57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16" name="AutoShape 58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795" name="Group 59"/>
          <p:cNvGrpSpPr>
            <a:grpSpLocks/>
          </p:cNvGrpSpPr>
          <p:nvPr/>
        </p:nvGrpSpPr>
        <p:grpSpPr bwMode="auto">
          <a:xfrm>
            <a:off x="4889500" y="2362200"/>
            <a:ext cx="1727200" cy="1257300"/>
            <a:chOff x="488" y="1368"/>
            <a:chExt cx="1088" cy="792"/>
          </a:xfrm>
        </p:grpSpPr>
        <p:grpSp>
          <p:nvGrpSpPr>
            <p:cNvPr id="9309" name="Group 60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311" name="AutoShape 61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12" name="Oval 62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13" name="Oval 63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14" name="Oval 64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10" name="AutoShape 65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802" name="Group 66"/>
          <p:cNvGrpSpPr>
            <a:grpSpLocks/>
          </p:cNvGrpSpPr>
          <p:nvPr/>
        </p:nvGrpSpPr>
        <p:grpSpPr bwMode="auto">
          <a:xfrm>
            <a:off x="6184900" y="2362200"/>
            <a:ext cx="1727200" cy="1257300"/>
            <a:chOff x="488" y="1368"/>
            <a:chExt cx="1088" cy="792"/>
          </a:xfrm>
        </p:grpSpPr>
        <p:grpSp>
          <p:nvGrpSpPr>
            <p:cNvPr id="9303" name="Group 67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305" name="AutoShape 68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06" name="Oval 69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07" name="Oval 70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08" name="Oval 71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04" name="AutoShape 72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809" name="Group 73"/>
          <p:cNvGrpSpPr>
            <a:grpSpLocks/>
          </p:cNvGrpSpPr>
          <p:nvPr/>
        </p:nvGrpSpPr>
        <p:grpSpPr bwMode="auto">
          <a:xfrm>
            <a:off x="571500" y="3619500"/>
            <a:ext cx="1727200" cy="1257300"/>
            <a:chOff x="488" y="1368"/>
            <a:chExt cx="1088" cy="792"/>
          </a:xfrm>
        </p:grpSpPr>
        <p:grpSp>
          <p:nvGrpSpPr>
            <p:cNvPr id="9297" name="Group 74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299" name="AutoShape 75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00" name="Oval 76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01" name="Oval 77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02" name="Oval 78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298" name="AutoShape 79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816" name="Group 80"/>
          <p:cNvGrpSpPr>
            <a:grpSpLocks/>
          </p:cNvGrpSpPr>
          <p:nvPr/>
        </p:nvGrpSpPr>
        <p:grpSpPr bwMode="auto">
          <a:xfrm>
            <a:off x="1866900" y="3619500"/>
            <a:ext cx="1727200" cy="1257300"/>
            <a:chOff x="488" y="1368"/>
            <a:chExt cx="1088" cy="792"/>
          </a:xfrm>
        </p:grpSpPr>
        <p:grpSp>
          <p:nvGrpSpPr>
            <p:cNvPr id="9291" name="Group 81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293" name="AutoShape 82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94" name="Oval 83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95" name="Oval 84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96" name="Oval 85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292" name="AutoShape 86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823" name="Group 87"/>
          <p:cNvGrpSpPr>
            <a:grpSpLocks/>
          </p:cNvGrpSpPr>
          <p:nvPr/>
        </p:nvGrpSpPr>
        <p:grpSpPr bwMode="auto">
          <a:xfrm>
            <a:off x="3162300" y="3619500"/>
            <a:ext cx="1727200" cy="1257300"/>
            <a:chOff x="488" y="1368"/>
            <a:chExt cx="1088" cy="792"/>
          </a:xfrm>
        </p:grpSpPr>
        <p:grpSp>
          <p:nvGrpSpPr>
            <p:cNvPr id="9285" name="Group 88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287" name="AutoShape 89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88" name="Oval 90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89" name="Oval 91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90" name="Oval 92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286" name="AutoShape 93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830" name="Group 94"/>
          <p:cNvGrpSpPr>
            <a:grpSpLocks/>
          </p:cNvGrpSpPr>
          <p:nvPr/>
        </p:nvGrpSpPr>
        <p:grpSpPr bwMode="auto">
          <a:xfrm>
            <a:off x="4457700" y="3619500"/>
            <a:ext cx="1727200" cy="1257300"/>
            <a:chOff x="488" y="1368"/>
            <a:chExt cx="1088" cy="792"/>
          </a:xfrm>
        </p:grpSpPr>
        <p:grpSp>
          <p:nvGrpSpPr>
            <p:cNvPr id="9279" name="Group 95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281" name="AutoShape 96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82" name="Oval 97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83" name="Oval 98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84" name="Oval 99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280" name="AutoShape 100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837" name="Group 101"/>
          <p:cNvGrpSpPr>
            <a:grpSpLocks/>
          </p:cNvGrpSpPr>
          <p:nvPr/>
        </p:nvGrpSpPr>
        <p:grpSpPr bwMode="auto">
          <a:xfrm>
            <a:off x="5753100" y="3619500"/>
            <a:ext cx="1727200" cy="1257300"/>
            <a:chOff x="488" y="1368"/>
            <a:chExt cx="1088" cy="792"/>
          </a:xfrm>
        </p:grpSpPr>
        <p:grpSp>
          <p:nvGrpSpPr>
            <p:cNvPr id="9273" name="Group 102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275" name="AutoShape 103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76" name="Oval 104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77" name="Oval 105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78" name="Oval 106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274" name="AutoShape 107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844" name="Group 108"/>
          <p:cNvGrpSpPr>
            <a:grpSpLocks/>
          </p:cNvGrpSpPr>
          <p:nvPr/>
        </p:nvGrpSpPr>
        <p:grpSpPr bwMode="auto">
          <a:xfrm>
            <a:off x="571500" y="1092200"/>
            <a:ext cx="7781925" cy="3810000"/>
            <a:chOff x="360" y="1360"/>
            <a:chExt cx="4902" cy="2400"/>
          </a:xfrm>
        </p:grpSpPr>
        <p:sp>
          <p:nvSpPr>
            <p:cNvPr id="9263" name="Line 109"/>
            <p:cNvSpPr>
              <a:spLocks noChangeShapeType="1"/>
            </p:cNvSpPr>
            <p:nvPr/>
          </p:nvSpPr>
          <p:spPr bwMode="auto">
            <a:xfrm>
              <a:off x="912" y="2160"/>
              <a:ext cx="4070" cy="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64" name="Line 110"/>
            <p:cNvSpPr>
              <a:spLocks noChangeShapeType="1"/>
            </p:cNvSpPr>
            <p:nvPr/>
          </p:nvSpPr>
          <p:spPr bwMode="auto">
            <a:xfrm>
              <a:off x="632" y="2952"/>
              <a:ext cx="408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65" name="Line 111"/>
            <p:cNvSpPr>
              <a:spLocks noChangeShapeType="1"/>
            </p:cNvSpPr>
            <p:nvPr/>
          </p:nvSpPr>
          <p:spPr bwMode="auto">
            <a:xfrm>
              <a:off x="360" y="3744"/>
              <a:ext cx="4086" cy="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66" name="Line 112"/>
            <p:cNvSpPr>
              <a:spLocks noChangeShapeType="1"/>
            </p:cNvSpPr>
            <p:nvPr/>
          </p:nvSpPr>
          <p:spPr bwMode="auto">
            <a:xfrm flipV="1">
              <a:off x="1182" y="1360"/>
              <a:ext cx="816" cy="2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67" name="Line 113"/>
            <p:cNvSpPr>
              <a:spLocks noChangeShapeType="1"/>
            </p:cNvSpPr>
            <p:nvPr/>
          </p:nvSpPr>
          <p:spPr bwMode="auto">
            <a:xfrm flipV="1">
              <a:off x="1998" y="1360"/>
              <a:ext cx="818" cy="239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68" name="Line 114"/>
            <p:cNvSpPr>
              <a:spLocks noChangeShapeType="1"/>
            </p:cNvSpPr>
            <p:nvPr/>
          </p:nvSpPr>
          <p:spPr bwMode="auto">
            <a:xfrm flipV="1">
              <a:off x="2806" y="1360"/>
              <a:ext cx="826" cy="240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69" name="Line 115"/>
            <p:cNvSpPr>
              <a:spLocks noChangeShapeType="1"/>
            </p:cNvSpPr>
            <p:nvPr/>
          </p:nvSpPr>
          <p:spPr bwMode="auto">
            <a:xfrm flipV="1">
              <a:off x="3624" y="1360"/>
              <a:ext cx="822" cy="239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70" name="Line 116"/>
            <p:cNvSpPr>
              <a:spLocks noChangeShapeType="1"/>
            </p:cNvSpPr>
            <p:nvPr/>
          </p:nvSpPr>
          <p:spPr bwMode="auto">
            <a:xfrm flipV="1">
              <a:off x="4446" y="1360"/>
              <a:ext cx="816" cy="2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71" name="Line 117"/>
            <p:cNvSpPr>
              <a:spLocks noChangeShapeType="1"/>
            </p:cNvSpPr>
            <p:nvPr/>
          </p:nvSpPr>
          <p:spPr bwMode="auto">
            <a:xfrm flipV="1">
              <a:off x="360" y="1360"/>
              <a:ext cx="816" cy="2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72" name="Line 118"/>
            <p:cNvSpPr>
              <a:spLocks noChangeShapeType="1"/>
            </p:cNvSpPr>
            <p:nvPr/>
          </p:nvSpPr>
          <p:spPr bwMode="auto">
            <a:xfrm>
              <a:off x="1176" y="1360"/>
              <a:ext cx="4086" cy="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6855" name="Group 119"/>
          <p:cNvGrpSpPr>
            <a:grpSpLocks/>
          </p:cNvGrpSpPr>
          <p:nvPr/>
        </p:nvGrpSpPr>
        <p:grpSpPr bwMode="auto">
          <a:xfrm>
            <a:off x="1177925" y="1358900"/>
            <a:ext cx="6032500" cy="2540000"/>
            <a:chOff x="742" y="1528"/>
            <a:chExt cx="3800" cy="1600"/>
          </a:xfrm>
        </p:grpSpPr>
        <p:sp>
          <p:nvSpPr>
            <p:cNvPr id="9255" name="Line 120"/>
            <p:cNvSpPr>
              <a:spLocks noChangeShapeType="1"/>
            </p:cNvSpPr>
            <p:nvPr/>
          </p:nvSpPr>
          <p:spPr bwMode="auto">
            <a:xfrm>
              <a:off x="1278" y="1536"/>
              <a:ext cx="326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56" name="Line 121"/>
            <p:cNvSpPr>
              <a:spLocks noChangeShapeType="1"/>
            </p:cNvSpPr>
            <p:nvPr/>
          </p:nvSpPr>
          <p:spPr bwMode="auto">
            <a:xfrm>
              <a:off x="1014" y="2320"/>
              <a:ext cx="326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57" name="Line 122"/>
            <p:cNvSpPr>
              <a:spLocks noChangeShapeType="1"/>
            </p:cNvSpPr>
            <p:nvPr/>
          </p:nvSpPr>
          <p:spPr bwMode="auto">
            <a:xfrm>
              <a:off x="742" y="3120"/>
              <a:ext cx="326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58" name="Line 123"/>
            <p:cNvSpPr>
              <a:spLocks noChangeShapeType="1"/>
            </p:cNvSpPr>
            <p:nvPr/>
          </p:nvSpPr>
          <p:spPr bwMode="auto">
            <a:xfrm flipV="1">
              <a:off x="750" y="1528"/>
              <a:ext cx="536" cy="15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59" name="Line 124"/>
            <p:cNvSpPr>
              <a:spLocks noChangeShapeType="1"/>
            </p:cNvSpPr>
            <p:nvPr/>
          </p:nvSpPr>
          <p:spPr bwMode="auto">
            <a:xfrm flipV="1">
              <a:off x="1566" y="1536"/>
              <a:ext cx="536" cy="15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60" name="Line 125"/>
            <p:cNvSpPr>
              <a:spLocks noChangeShapeType="1"/>
            </p:cNvSpPr>
            <p:nvPr/>
          </p:nvSpPr>
          <p:spPr bwMode="auto">
            <a:xfrm flipV="1">
              <a:off x="2374" y="1544"/>
              <a:ext cx="536" cy="15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61" name="Line 126"/>
            <p:cNvSpPr>
              <a:spLocks noChangeShapeType="1"/>
            </p:cNvSpPr>
            <p:nvPr/>
          </p:nvSpPr>
          <p:spPr bwMode="auto">
            <a:xfrm flipV="1">
              <a:off x="3198" y="1536"/>
              <a:ext cx="536" cy="15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62" name="Line 127"/>
            <p:cNvSpPr>
              <a:spLocks noChangeShapeType="1"/>
            </p:cNvSpPr>
            <p:nvPr/>
          </p:nvSpPr>
          <p:spPr bwMode="auto">
            <a:xfrm flipV="1">
              <a:off x="4006" y="1528"/>
              <a:ext cx="536" cy="15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6864" name="Group 128"/>
          <p:cNvGrpSpPr>
            <a:grpSpLocks/>
          </p:cNvGrpSpPr>
          <p:nvPr/>
        </p:nvGrpSpPr>
        <p:grpSpPr bwMode="auto">
          <a:xfrm>
            <a:off x="1851025" y="1790700"/>
            <a:ext cx="6032500" cy="2540000"/>
            <a:chOff x="742" y="1528"/>
            <a:chExt cx="3800" cy="1600"/>
          </a:xfrm>
        </p:grpSpPr>
        <p:sp>
          <p:nvSpPr>
            <p:cNvPr id="9247" name="Line 129"/>
            <p:cNvSpPr>
              <a:spLocks noChangeShapeType="1"/>
            </p:cNvSpPr>
            <p:nvPr/>
          </p:nvSpPr>
          <p:spPr bwMode="auto">
            <a:xfrm>
              <a:off x="1278" y="1536"/>
              <a:ext cx="326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48" name="Line 130"/>
            <p:cNvSpPr>
              <a:spLocks noChangeShapeType="1"/>
            </p:cNvSpPr>
            <p:nvPr/>
          </p:nvSpPr>
          <p:spPr bwMode="auto">
            <a:xfrm>
              <a:off x="1014" y="2320"/>
              <a:ext cx="326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49" name="Line 131"/>
            <p:cNvSpPr>
              <a:spLocks noChangeShapeType="1"/>
            </p:cNvSpPr>
            <p:nvPr/>
          </p:nvSpPr>
          <p:spPr bwMode="auto">
            <a:xfrm>
              <a:off x="742" y="3120"/>
              <a:ext cx="326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50" name="Line 132"/>
            <p:cNvSpPr>
              <a:spLocks noChangeShapeType="1"/>
            </p:cNvSpPr>
            <p:nvPr/>
          </p:nvSpPr>
          <p:spPr bwMode="auto">
            <a:xfrm flipV="1">
              <a:off x="750" y="1528"/>
              <a:ext cx="536" cy="158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51" name="Line 133"/>
            <p:cNvSpPr>
              <a:spLocks noChangeShapeType="1"/>
            </p:cNvSpPr>
            <p:nvPr/>
          </p:nvSpPr>
          <p:spPr bwMode="auto">
            <a:xfrm flipV="1">
              <a:off x="1566" y="1536"/>
              <a:ext cx="536" cy="158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52" name="Line 134"/>
            <p:cNvSpPr>
              <a:spLocks noChangeShapeType="1"/>
            </p:cNvSpPr>
            <p:nvPr/>
          </p:nvSpPr>
          <p:spPr bwMode="auto">
            <a:xfrm flipV="1">
              <a:off x="2374" y="1544"/>
              <a:ext cx="536" cy="158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53" name="Line 135"/>
            <p:cNvSpPr>
              <a:spLocks noChangeShapeType="1"/>
            </p:cNvSpPr>
            <p:nvPr/>
          </p:nvSpPr>
          <p:spPr bwMode="auto">
            <a:xfrm flipV="1">
              <a:off x="3198" y="1536"/>
              <a:ext cx="536" cy="158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54" name="Line 136"/>
            <p:cNvSpPr>
              <a:spLocks noChangeShapeType="1"/>
            </p:cNvSpPr>
            <p:nvPr/>
          </p:nvSpPr>
          <p:spPr bwMode="auto">
            <a:xfrm flipV="1">
              <a:off x="4006" y="1528"/>
              <a:ext cx="536" cy="158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6873" name="Group 137"/>
          <p:cNvGrpSpPr>
            <a:grpSpLocks/>
          </p:cNvGrpSpPr>
          <p:nvPr/>
        </p:nvGrpSpPr>
        <p:grpSpPr bwMode="auto">
          <a:xfrm>
            <a:off x="1050925" y="2082800"/>
            <a:ext cx="6032500" cy="2540000"/>
            <a:chOff x="742" y="1528"/>
            <a:chExt cx="3800" cy="1600"/>
          </a:xfrm>
        </p:grpSpPr>
        <p:sp>
          <p:nvSpPr>
            <p:cNvPr id="9239" name="Line 138"/>
            <p:cNvSpPr>
              <a:spLocks noChangeShapeType="1"/>
            </p:cNvSpPr>
            <p:nvPr/>
          </p:nvSpPr>
          <p:spPr bwMode="auto">
            <a:xfrm>
              <a:off x="1278" y="1536"/>
              <a:ext cx="326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40" name="Line 139"/>
            <p:cNvSpPr>
              <a:spLocks noChangeShapeType="1"/>
            </p:cNvSpPr>
            <p:nvPr/>
          </p:nvSpPr>
          <p:spPr bwMode="auto">
            <a:xfrm>
              <a:off x="1014" y="2320"/>
              <a:ext cx="326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41" name="Line 140"/>
            <p:cNvSpPr>
              <a:spLocks noChangeShapeType="1"/>
            </p:cNvSpPr>
            <p:nvPr/>
          </p:nvSpPr>
          <p:spPr bwMode="auto">
            <a:xfrm>
              <a:off x="742" y="3120"/>
              <a:ext cx="326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42" name="Line 141"/>
            <p:cNvSpPr>
              <a:spLocks noChangeShapeType="1"/>
            </p:cNvSpPr>
            <p:nvPr/>
          </p:nvSpPr>
          <p:spPr bwMode="auto">
            <a:xfrm flipV="1">
              <a:off x="750" y="1528"/>
              <a:ext cx="536" cy="15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43" name="Line 142"/>
            <p:cNvSpPr>
              <a:spLocks noChangeShapeType="1"/>
            </p:cNvSpPr>
            <p:nvPr/>
          </p:nvSpPr>
          <p:spPr bwMode="auto">
            <a:xfrm flipV="1">
              <a:off x="1566" y="1536"/>
              <a:ext cx="536" cy="15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44" name="Line 143"/>
            <p:cNvSpPr>
              <a:spLocks noChangeShapeType="1"/>
            </p:cNvSpPr>
            <p:nvPr/>
          </p:nvSpPr>
          <p:spPr bwMode="auto">
            <a:xfrm flipV="1">
              <a:off x="2374" y="1544"/>
              <a:ext cx="536" cy="15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45" name="Line 144"/>
            <p:cNvSpPr>
              <a:spLocks noChangeShapeType="1"/>
            </p:cNvSpPr>
            <p:nvPr/>
          </p:nvSpPr>
          <p:spPr bwMode="auto">
            <a:xfrm flipV="1">
              <a:off x="3198" y="1536"/>
              <a:ext cx="536" cy="15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46" name="Line 145"/>
            <p:cNvSpPr>
              <a:spLocks noChangeShapeType="1"/>
            </p:cNvSpPr>
            <p:nvPr/>
          </p:nvSpPr>
          <p:spPr bwMode="auto">
            <a:xfrm flipV="1">
              <a:off x="4006" y="1528"/>
              <a:ext cx="536" cy="15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6882" name="Text Box 146"/>
          <p:cNvSpPr txBox="1">
            <a:spLocks noChangeArrowheads="1"/>
          </p:cNvSpPr>
          <p:nvPr/>
        </p:nvSpPr>
        <p:spPr bwMode="auto">
          <a:xfrm>
            <a:off x="1645913" y="4911725"/>
            <a:ext cx="580158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N </a:t>
            </a:r>
            <a:r>
              <a:rPr lang="it-IT" altLang="it-IT" sz="2400" dirty="0" err="1"/>
              <a:t>atoms</a:t>
            </a:r>
            <a:r>
              <a:rPr lang="it-IT" altLang="it-IT" sz="2400" dirty="0"/>
              <a:t> per </a:t>
            </a:r>
            <a:r>
              <a:rPr lang="it-IT" altLang="it-IT" sz="2400" dirty="0" err="1"/>
              <a:t>unit</a:t>
            </a:r>
            <a:r>
              <a:rPr lang="it-IT" altLang="it-IT" sz="2400" dirty="0"/>
              <a:t> </a:t>
            </a:r>
            <a:r>
              <a:rPr lang="it-IT" altLang="it-IT" sz="2400" dirty="0" err="1" smtClean="0"/>
              <a:t>cell</a:t>
            </a:r>
            <a:endParaRPr lang="it-IT" altLang="it-IT" sz="24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400" dirty="0" smtClean="0"/>
              <a:t>N equivalent interpenetrating lattices,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400" dirty="0" smtClean="0"/>
              <a:t>each with corresponding atoms at the vertices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400" dirty="0" smtClean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 </a:t>
            </a:r>
            <a:endParaRPr lang="it-IT" alt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6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6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6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6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1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6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078" y="-12796"/>
            <a:ext cx="7772400" cy="695325"/>
          </a:xfrm>
        </p:spPr>
        <p:txBody>
          <a:bodyPr/>
          <a:lstStyle/>
          <a:p>
            <a:pPr eaLnBrk="1" hangingPunct="1"/>
            <a:r>
              <a:rPr lang="en-GB" altLang="it-IT" sz="4000" dirty="0" smtClean="0">
                <a:solidFill>
                  <a:srgbClr val="FF0000"/>
                </a:solidFill>
              </a:rPr>
              <a:t>Reflection</a:t>
            </a:r>
          </a:p>
        </p:txBody>
      </p:sp>
      <p:sp>
        <p:nvSpPr>
          <p:cNvPr id="10243" name="Line 8"/>
          <p:cNvSpPr>
            <a:spLocks noChangeShapeType="1"/>
          </p:cNvSpPr>
          <p:nvPr/>
        </p:nvSpPr>
        <p:spPr bwMode="auto">
          <a:xfrm>
            <a:off x="1571625" y="4505325"/>
            <a:ext cx="600075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5978" name="AutoShape 26"/>
          <p:cNvSpPr>
            <a:spLocks noChangeArrowheads="1"/>
          </p:cNvSpPr>
          <p:nvPr/>
        </p:nvSpPr>
        <p:spPr bwMode="auto">
          <a:xfrm rot="2737214">
            <a:off x="1228726" y="21240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81" name="AutoShape 29"/>
          <p:cNvSpPr>
            <a:spLocks noChangeArrowheads="1"/>
          </p:cNvSpPr>
          <p:nvPr/>
        </p:nvSpPr>
        <p:spPr bwMode="auto">
          <a:xfrm rot="-8062786">
            <a:off x="1482726" y="23590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82" name="AutoShape 30"/>
          <p:cNvSpPr>
            <a:spLocks noChangeArrowheads="1"/>
          </p:cNvSpPr>
          <p:nvPr/>
        </p:nvSpPr>
        <p:spPr bwMode="auto">
          <a:xfrm rot="2737214">
            <a:off x="1730376" y="26066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83" name="AutoShape 31"/>
          <p:cNvSpPr>
            <a:spLocks noChangeArrowheads="1"/>
          </p:cNvSpPr>
          <p:nvPr/>
        </p:nvSpPr>
        <p:spPr bwMode="auto">
          <a:xfrm rot="-8062786">
            <a:off x="1984376" y="28416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84" name="AutoShape 32"/>
          <p:cNvSpPr>
            <a:spLocks noChangeArrowheads="1"/>
          </p:cNvSpPr>
          <p:nvPr/>
        </p:nvSpPr>
        <p:spPr bwMode="auto">
          <a:xfrm rot="2737214">
            <a:off x="2235201" y="30829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85" name="AutoShape 33"/>
          <p:cNvSpPr>
            <a:spLocks noChangeArrowheads="1"/>
          </p:cNvSpPr>
          <p:nvPr/>
        </p:nvSpPr>
        <p:spPr bwMode="auto">
          <a:xfrm rot="-8062786">
            <a:off x="2498726" y="33178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86" name="AutoShape 34"/>
          <p:cNvSpPr>
            <a:spLocks noChangeArrowheads="1"/>
          </p:cNvSpPr>
          <p:nvPr/>
        </p:nvSpPr>
        <p:spPr bwMode="auto">
          <a:xfrm rot="2737214">
            <a:off x="2746376" y="35560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87" name="AutoShape 35"/>
          <p:cNvSpPr>
            <a:spLocks noChangeArrowheads="1"/>
          </p:cNvSpPr>
          <p:nvPr/>
        </p:nvSpPr>
        <p:spPr bwMode="auto">
          <a:xfrm rot="-8062786">
            <a:off x="3000376" y="37909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88" name="AutoShape 36"/>
          <p:cNvSpPr>
            <a:spLocks noChangeArrowheads="1"/>
          </p:cNvSpPr>
          <p:nvPr/>
        </p:nvSpPr>
        <p:spPr bwMode="auto">
          <a:xfrm rot="8062786" flipH="1">
            <a:off x="3511551" y="40640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89" name="AutoShape 37"/>
          <p:cNvSpPr>
            <a:spLocks noChangeArrowheads="1"/>
          </p:cNvSpPr>
          <p:nvPr/>
        </p:nvSpPr>
        <p:spPr bwMode="auto">
          <a:xfrm rot="2737214">
            <a:off x="3228976" y="40481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90" name="AutoShape 38"/>
          <p:cNvSpPr>
            <a:spLocks noChangeArrowheads="1"/>
          </p:cNvSpPr>
          <p:nvPr/>
        </p:nvSpPr>
        <p:spPr bwMode="auto">
          <a:xfrm rot="18862786" flipH="1">
            <a:off x="3767138" y="382428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91" name="AutoShape 39"/>
          <p:cNvSpPr>
            <a:spLocks noChangeArrowheads="1"/>
          </p:cNvSpPr>
          <p:nvPr/>
        </p:nvSpPr>
        <p:spPr bwMode="auto">
          <a:xfrm rot="8062786" flipH="1">
            <a:off x="4021138" y="35782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92" name="AutoShape 40"/>
          <p:cNvSpPr>
            <a:spLocks noChangeArrowheads="1"/>
          </p:cNvSpPr>
          <p:nvPr/>
        </p:nvSpPr>
        <p:spPr bwMode="auto">
          <a:xfrm rot="18862786" flipH="1">
            <a:off x="4276726" y="333851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93" name="AutoShape 41"/>
          <p:cNvSpPr>
            <a:spLocks noChangeArrowheads="1"/>
          </p:cNvSpPr>
          <p:nvPr/>
        </p:nvSpPr>
        <p:spPr bwMode="auto">
          <a:xfrm rot="18862786" flipH="1">
            <a:off x="4767263" y="283051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94" name="AutoShape 42"/>
          <p:cNvSpPr>
            <a:spLocks noChangeArrowheads="1"/>
          </p:cNvSpPr>
          <p:nvPr/>
        </p:nvSpPr>
        <p:spPr bwMode="auto">
          <a:xfrm rot="18862786" flipH="1">
            <a:off x="5241926" y="233203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95" name="AutoShape 43"/>
          <p:cNvSpPr>
            <a:spLocks noChangeArrowheads="1"/>
          </p:cNvSpPr>
          <p:nvPr/>
        </p:nvSpPr>
        <p:spPr bwMode="auto">
          <a:xfrm rot="8062786" flipH="1">
            <a:off x="4999038" y="25749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96" name="AutoShape 44"/>
          <p:cNvSpPr>
            <a:spLocks noChangeArrowheads="1"/>
          </p:cNvSpPr>
          <p:nvPr/>
        </p:nvSpPr>
        <p:spPr bwMode="auto">
          <a:xfrm rot="8062786" flipH="1">
            <a:off x="4529138" y="309086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97" name="AutoShape 45"/>
          <p:cNvSpPr>
            <a:spLocks noChangeArrowheads="1"/>
          </p:cNvSpPr>
          <p:nvPr/>
        </p:nvSpPr>
        <p:spPr bwMode="auto">
          <a:xfrm rot="2737214">
            <a:off x="1682751" y="16446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98" name="AutoShape 46"/>
          <p:cNvSpPr>
            <a:spLocks noChangeArrowheads="1"/>
          </p:cNvSpPr>
          <p:nvPr/>
        </p:nvSpPr>
        <p:spPr bwMode="auto">
          <a:xfrm rot="-8062786">
            <a:off x="1936751" y="18796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99" name="AutoShape 47"/>
          <p:cNvSpPr>
            <a:spLocks noChangeArrowheads="1"/>
          </p:cNvSpPr>
          <p:nvPr/>
        </p:nvSpPr>
        <p:spPr bwMode="auto">
          <a:xfrm rot="2737214">
            <a:off x="2184401" y="21272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00" name="AutoShape 48"/>
          <p:cNvSpPr>
            <a:spLocks noChangeArrowheads="1"/>
          </p:cNvSpPr>
          <p:nvPr/>
        </p:nvSpPr>
        <p:spPr bwMode="auto">
          <a:xfrm rot="-8062786">
            <a:off x="2438401" y="23622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01" name="AutoShape 49"/>
          <p:cNvSpPr>
            <a:spLocks noChangeArrowheads="1"/>
          </p:cNvSpPr>
          <p:nvPr/>
        </p:nvSpPr>
        <p:spPr bwMode="auto">
          <a:xfrm rot="2737214">
            <a:off x="2689226" y="26035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02" name="AutoShape 50"/>
          <p:cNvSpPr>
            <a:spLocks noChangeArrowheads="1"/>
          </p:cNvSpPr>
          <p:nvPr/>
        </p:nvSpPr>
        <p:spPr bwMode="auto">
          <a:xfrm rot="-8062786">
            <a:off x="2952751" y="28384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03" name="AutoShape 51"/>
          <p:cNvSpPr>
            <a:spLocks noChangeArrowheads="1"/>
          </p:cNvSpPr>
          <p:nvPr/>
        </p:nvSpPr>
        <p:spPr bwMode="auto">
          <a:xfrm rot="2737214">
            <a:off x="3200401" y="30765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04" name="AutoShape 52"/>
          <p:cNvSpPr>
            <a:spLocks noChangeArrowheads="1"/>
          </p:cNvSpPr>
          <p:nvPr/>
        </p:nvSpPr>
        <p:spPr bwMode="auto">
          <a:xfrm rot="-8062786">
            <a:off x="3454401" y="33115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05" name="AutoShape 53"/>
          <p:cNvSpPr>
            <a:spLocks noChangeArrowheads="1"/>
          </p:cNvSpPr>
          <p:nvPr/>
        </p:nvSpPr>
        <p:spPr bwMode="auto">
          <a:xfrm rot="2737214">
            <a:off x="3683001" y="35687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06" name="AutoShape 54"/>
          <p:cNvSpPr>
            <a:spLocks noChangeArrowheads="1"/>
          </p:cNvSpPr>
          <p:nvPr/>
        </p:nvSpPr>
        <p:spPr bwMode="auto">
          <a:xfrm rot="-8062786">
            <a:off x="3946526" y="38036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07" name="AutoShape 55"/>
          <p:cNvSpPr>
            <a:spLocks noChangeArrowheads="1"/>
          </p:cNvSpPr>
          <p:nvPr/>
        </p:nvSpPr>
        <p:spPr bwMode="auto">
          <a:xfrm rot="2737214">
            <a:off x="4175126" y="40608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08" name="AutoShape 56"/>
          <p:cNvSpPr>
            <a:spLocks noChangeArrowheads="1"/>
          </p:cNvSpPr>
          <p:nvPr/>
        </p:nvSpPr>
        <p:spPr bwMode="auto">
          <a:xfrm rot="8062786" flipH="1">
            <a:off x="4451351" y="40703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09" name="AutoShape 57"/>
          <p:cNvSpPr>
            <a:spLocks noChangeArrowheads="1"/>
          </p:cNvSpPr>
          <p:nvPr/>
        </p:nvSpPr>
        <p:spPr bwMode="auto">
          <a:xfrm rot="18862786" flipH="1">
            <a:off x="4706938" y="383063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10" name="AutoShape 58"/>
          <p:cNvSpPr>
            <a:spLocks noChangeArrowheads="1"/>
          </p:cNvSpPr>
          <p:nvPr/>
        </p:nvSpPr>
        <p:spPr bwMode="auto">
          <a:xfrm rot="8062786" flipH="1">
            <a:off x="4960938" y="35845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11" name="AutoShape 59"/>
          <p:cNvSpPr>
            <a:spLocks noChangeArrowheads="1"/>
          </p:cNvSpPr>
          <p:nvPr/>
        </p:nvSpPr>
        <p:spPr bwMode="auto">
          <a:xfrm rot="18862786" flipH="1">
            <a:off x="5216526" y="334486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12" name="AutoShape 60"/>
          <p:cNvSpPr>
            <a:spLocks noChangeArrowheads="1"/>
          </p:cNvSpPr>
          <p:nvPr/>
        </p:nvSpPr>
        <p:spPr bwMode="auto">
          <a:xfrm rot="18862786" flipH="1">
            <a:off x="5707063" y="283686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13" name="AutoShape 61"/>
          <p:cNvSpPr>
            <a:spLocks noChangeArrowheads="1"/>
          </p:cNvSpPr>
          <p:nvPr/>
        </p:nvSpPr>
        <p:spPr bwMode="auto">
          <a:xfrm rot="18862786" flipH="1">
            <a:off x="6181726" y="233838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14" name="AutoShape 62"/>
          <p:cNvSpPr>
            <a:spLocks noChangeArrowheads="1"/>
          </p:cNvSpPr>
          <p:nvPr/>
        </p:nvSpPr>
        <p:spPr bwMode="auto">
          <a:xfrm rot="8062786" flipH="1">
            <a:off x="5938838" y="25812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15" name="AutoShape 63"/>
          <p:cNvSpPr>
            <a:spLocks noChangeArrowheads="1"/>
          </p:cNvSpPr>
          <p:nvPr/>
        </p:nvSpPr>
        <p:spPr bwMode="auto">
          <a:xfrm rot="8062786" flipH="1">
            <a:off x="5468938" y="309721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16" name="AutoShape 64"/>
          <p:cNvSpPr>
            <a:spLocks noChangeArrowheads="1"/>
          </p:cNvSpPr>
          <p:nvPr/>
        </p:nvSpPr>
        <p:spPr bwMode="auto">
          <a:xfrm rot="18862786" flipH="1">
            <a:off x="5721351" y="183991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17" name="AutoShape 65"/>
          <p:cNvSpPr>
            <a:spLocks noChangeArrowheads="1"/>
          </p:cNvSpPr>
          <p:nvPr/>
        </p:nvSpPr>
        <p:spPr bwMode="auto">
          <a:xfrm rot="8062786" flipH="1">
            <a:off x="5478463" y="20828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18" name="Line 66"/>
          <p:cNvSpPr>
            <a:spLocks noChangeShapeType="1"/>
          </p:cNvSpPr>
          <p:nvPr/>
        </p:nvSpPr>
        <p:spPr bwMode="auto">
          <a:xfrm>
            <a:off x="1290638" y="2314575"/>
            <a:ext cx="2257425" cy="2176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6019" name="Line 67"/>
          <p:cNvSpPr>
            <a:spLocks noChangeShapeType="1"/>
          </p:cNvSpPr>
          <p:nvPr/>
        </p:nvSpPr>
        <p:spPr bwMode="auto">
          <a:xfrm>
            <a:off x="1739900" y="1835150"/>
            <a:ext cx="2743200" cy="266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6020" name="Line 68"/>
          <p:cNvSpPr>
            <a:spLocks noChangeShapeType="1"/>
          </p:cNvSpPr>
          <p:nvPr/>
        </p:nvSpPr>
        <p:spPr bwMode="auto">
          <a:xfrm flipH="1">
            <a:off x="4487863" y="2520950"/>
            <a:ext cx="2009775" cy="199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6021" name="Line 69"/>
          <p:cNvSpPr>
            <a:spLocks noChangeShapeType="1"/>
          </p:cNvSpPr>
          <p:nvPr/>
        </p:nvSpPr>
        <p:spPr bwMode="auto">
          <a:xfrm flipH="1">
            <a:off x="3560763" y="2051050"/>
            <a:ext cx="2471737" cy="2462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6022" name="Arc 70"/>
          <p:cNvSpPr>
            <a:spLocks/>
          </p:cNvSpPr>
          <p:nvPr/>
        </p:nvSpPr>
        <p:spPr bwMode="auto">
          <a:xfrm flipH="1">
            <a:off x="2676525" y="3941763"/>
            <a:ext cx="390525" cy="487362"/>
          </a:xfrm>
          <a:custGeom>
            <a:avLst/>
            <a:gdLst>
              <a:gd name="T0" fmla="*/ 590565465 w 21600"/>
              <a:gd name="T1" fmla="*/ 0 h 20881"/>
              <a:gd name="T2" fmla="*/ 2147483646 w 21600"/>
              <a:gd name="T3" fmla="*/ 2147483646 h 20881"/>
              <a:gd name="T4" fmla="*/ 0 w 21600"/>
              <a:gd name="T5" fmla="*/ 2147483646 h 208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881" fill="none" extrusionOk="0">
                <a:moveTo>
                  <a:pt x="5526" y="0"/>
                </a:moveTo>
                <a:cubicBezTo>
                  <a:pt x="15001" y="2507"/>
                  <a:pt x="21600" y="11080"/>
                  <a:pt x="21600" y="20881"/>
                </a:cubicBezTo>
              </a:path>
              <a:path w="21600" h="20881" stroke="0" extrusionOk="0">
                <a:moveTo>
                  <a:pt x="5526" y="0"/>
                </a:moveTo>
                <a:cubicBezTo>
                  <a:pt x="15001" y="2507"/>
                  <a:pt x="21600" y="11080"/>
                  <a:pt x="21600" y="20881"/>
                </a:cubicBezTo>
                <a:lnTo>
                  <a:pt x="0" y="20881"/>
                </a:lnTo>
                <a:lnTo>
                  <a:pt x="55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23" name="Text Box 71"/>
          <p:cNvSpPr txBox="1">
            <a:spLocks noChangeArrowheads="1"/>
          </p:cNvSpPr>
          <p:nvPr/>
        </p:nvSpPr>
        <p:spPr bwMode="auto">
          <a:xfrm>
            <a:off x="2298700" y="3949700"/>
            <a:ext cx="62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>
                <a:latin typeface="Symbol" panose="05050102010706020507" pitchFamily="18" charset="2"/>
              </a:rPr>
              <a:t>1</a:t>
            </a:r>
            <a:r>
              <a:rPr lang="it-IT" altLang="it-IT" sz="2400">
                <a:latin typeface="Symbol" panose="05050102010706020507" pitchFamily="18" charset="2"/>
              </a:rPr>
              <a:t>’</a:t>
            </a:r>
          </a:p>
        </p:txBody>
      </p:sp>
      <p:sp>
        <p:nvSpPr>
          <p:cNvPr id="126024" name="Arc 72"/>
          <p:cNvSpPr>
            <a:spLocks/>
          </p:cNvSpPr>
          <p:nvPr/>
        </p:nvSpPr>
        <p:spPr bwMode="auto">
          <a:xfrm>
            <a:off x="4959350" y="3948113"/>
            <a:ext cx="390525" cy="487362"/>
          </a:xfrm>
          <a:custGeom>
            <a:avLst/>
            <a:gdLst>
              <a:gd name="T0" fmla="*/ 590565465 w 21600"/>
              <a:gd name="T1" fmla="*/ 0 h 20881"/>
              <a:gd name="T2" fmla="*/ 2147483646 w 21600"/>
              <a:gd name="T3" fmla="*/ 2147483646 h 20881"/>
              <a:gd name="T4" fmla="*/ 0 w 21600"/>
              <a:gd name="T5" fmla="*/ 2147483646 h 208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881" fill="none" extrusionOk="0">
                <a:moveTo>
                  <a:pt x="5526" y="0"/>
                </a:moveTo>
                <a:cubicBezTo>
                  <a:pt x="15001" y="2507"/>
                  <a:pt x="21600" y="11080"/>
                  <a:pt x="21600" y="20881"/>
                </a:cubicBezTo>
              </a:path>
              <a:path w="21600" h="20881" stroke="0" extrusionOk="0">
                <a:moveTo>
                  <a:pt x="5526" y="0"/>
                </a:moveTo>
                <a:cubicBezTo>
                  <a:pt x="15001" y="2507"/>
                  <a:pt x="21600" y="11080"/>
                  <a:pt x="21600" y="20881"/>
                </a:cubicBezTo>
                <a:lnTo>
                  <a:pt x="0" y="20881"/>
                </a:lnTo>
                <a:lnTo>
                  <a:pt x="55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25" name="Text Box 73"/>
          <p:cNvSpPr txBox="1">
            <a:spLocks noChangeArrowheads="1"/>
          </p:cNvSpPr>
          <p:nvPr/>
        </p:nvSpPr>
        <p:spPr bwMode="auto">
          <a:xfrm flipH="1">
            <a:off x="5324475" y="3984625"/>
            <a:ext cx="44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10290" name="Text Box 74"/>
          <p:cNvSpPr txBox="1">
            <a:spLocks noChangeArrowheads="1"/>
          </p:cNvSpPr>
          <p:nvPr/>
        </p:nvSpPr>
        <p:spPr bwMode="auto">
          <a:xfrm>
            <a:off x="3403600" y="45180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O</a:t>
            </a:r>
          </a:p>
        </p:txBody>
      </p:sp>
      <p:sp>
        <p:nvSpPr>
          <p:cNvPr id="10291" name="Text Box 75"/>
          <p:cNvSpPr txBox="1">
            <a:spLocks noChangeArrowheads="1"/>
          </p:cNvSpPr>
          <p:nvPr/>
        </p:nvSpPr>
        <p:spPr bwMode="auto">
          <a:xfrm>
            <a:off x="4217988" y="448945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P</a:t>
            </a:r>
          </a:p>
        </p:txBody>
      </p:sp>
      <p:sp>
        <p:nvSpPr>
          <p:cNvPr id="126028" name="Text Box 76"/>
          <p:cNvSpPr txBox="1">
            <a:spLocks noChangeArrowheads="1"/>
          </p:cNvSpPr>
          <p:nvPr/>
        </p:nvSpPr>
        <p:spPr bwMode="auto">
          <a:xfrm>
            <a:off x="2966209" y="5749830"/>
            <a:ext cx="3605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Symbol" panose="05050102010706020507" pitchFamily="18" charset="2"/>
              </a:rPr>
              <a:t>q</a:t>
            </a:r>
            <a:r>
              <a:rPr lang="it-IT" altLang="it-IT" sz="2400" baseline="-25000" dirty="0"/>
              <a:t>1</a:t>
            </a:r>
            <a:r>
              <a:rPr lang="it-IT" altLang="it-IT" sz="2400" dirty="0"/>
              <a:t> = </a:t>
            </a:r>
            <a:r>
              <a:rPr lang="it-IT" altLang="it-IT" sz="2400" dirty="0">
                <a:latin typeface="Symbol" panose="05050102010706020507" pitchFamily="18" charset="2"/>
              </a:rPr>
              <a:t>q</a:t>
            </a:r>
            <a:r>
              <a:rPr lang="it-IT" altLang="it-IT" sz="2400" baseline="-25000" dirty="0"/>
              <a:t>2</a:t>
            </a:r>
            <a:r>
              <a:rPr lang="it-IT" altLang="it-IT" sz="2400" dirty="0"/>
              <a:t>  </a:t>
            </a:r>
            <a:r>
              <a:rPr lang="it-IT" altLang="it-IT" sz="2400" dirty="0" err="1" smtClean="0"/>
              <a:t>reflection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condition</a:t>
            </a:r>
            <a:endParaRPr lang="it-IT" altLang="it-IT" sz="2400" dirty="0"/>
          </a:p>
        </p:txBody>
      </p:sp>
      <p:sp>
        <p:nvSpPr>
          <p:cNvPr id="126029" name="Line 77"/>
          <p:cNvSpPr>
            <a:spLocks noChangeShapeType="1"/>
          </p:cNvSpPr>
          <p:nvPr/>
        </p:nvSpPr>
        <p:spPr bwMode="auto">
          <a:xfrm flipV="1">
            <a:off x="3581400" y="4000500"/>
            <a:ext cx="495300" cy="495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6030" name="Line 78"/>
          <p:cNvSpPr>
            <a:spLocks noChangeShapeType="1"/>
          </p:cNvSpPr>
          <p:nvPr/>
        </p:nvSpPr>
        <p:spPr bwMode="auto">
          <a:xfrm>
            <a:off x="3995738" y="4014788"/>
            <a:ext cx="485775" cy="485775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6032" name="Text Box 80"/>
          <p:cNvSpPr txBox="1">
            <a:spLocks noChangeArrowheads="1"/>
          </p:cNvSpPr>
          <p:nvPr/>
        </p:nvSpPr>
        <p:spPr bwMode="auto">
          <a:xfrm>
            <a:off x="946504" y="4886325"/>
            <a:ext cx="69525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2400" dirty="0" err="1"/>
              <a:t>Constructive</a:t>
            </a:r>
            <a:r>
              <a:rPr lang="it-IT" sz="2400" dirty="0"/>
              <a:t> </a:t>
            </a:r>
            <a:r>
              <a:rPr lang="it-IT" sz="2400" dirty="0" err="1"/>
              <a:t>interference</a:t>
            </a:r>
            <a:r>
              <a:rPr lang="it-IT" sz="2400" dirty="0"/>
              <a:t> </a:t>
            </a:r>
            <a:r>
              <a:rPr lang="it-IT" sz="2400" dirty="0" err="1"/>
              <a:t>when</a:t>
            </a:r>
            <a:r>
              <a:rPr lang="it-IT" sz="2400" dirty="0"/>
              <a:t> </a:t>
            </a:r>
            <a:r>
              <a:rPr lang="it-IT" sz="2400" dirty="0" err="1"/>
              <a:t>optical</a:t>
            </a:r>
            <a:r>
              <a:rPr lang="it-IT" sz="2400" dirty="0"/>
              <a:t> </a:t>
            </a:r>
            <a:r>
              <a:rPr lang="it-IT" sz="2400" dirty="0" err="1"/>
              <a:t>paths</a:t>
            </a:r>
            <a:r>
              <a:rPr lang="it-IT" sz="2400" dirty="0"/>
              <a:t> are </a:t>
            </a:r>
            <a:r>
              <a:rPr lang="it-IT" sz="2400" dirty="0" err="1"/>
              <a:t>equal</a:t>
            </a:r>
            <a:r>
              <a:rPr lang="it-IT" sz="2400" dirty="0"/>
              <a:t> </a:t>
            </a:r>
            <a:endParaRPr lang="it-IT" sz="24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>
                <a:solidFill>
                  <a:schemeClr val="accent2"/>
                </a:solidFill>
              </a:rPr>
              <a:t>optical</a:t>
            </a:r>
            <a:r>
              <a:rPr lang="it-IT" altLang="it-IT" sz="2400" dirty="0">
                <a:solidFill>
                  <a:schemeClr val="accent2"/>
                </a:solidFill>
              </a:rPr>
              <a:t> </a:t>
            </a:r>
            <a:r>
              <a:rPr lang="it-IT" altLang="it-IT" sz="2400" dirty="0" err="1" smtClean="0">
                <a:solidFill>
                  <a:schemeClr val="accent2"/>
                </a:solidFill>
              </a:rPr>
              <a:t>path</a:t>
            </a:r>
            <a:r>
              <a:rPr lang="it-IT" altLang="it-IT" sz="2400" dirty="0" smtClean="0">
                <a:solidFill>
                  <a:schemeClr val="accent2"/>
                </a:solidFill>
              </a:rPr>
              <a:t> </a:t>
            </a:r>
            <a:r>
              <a:rPr lang="it-IT" altLang="it-IT" sz="2400" dirty="0" smtClean="0"/>
              <a:t>= </a:t>
            </a:r>
            <a:r>
              <a:rPr lang="it-IT" altLang="it-IT" sz="2400" dirty="0" err="1">
                <a:solidFill>
                  <a:srgbClr val="FF0066"/>
                </a:solidFill>
              </a:rPr>
              <a:t>optical</a:t>
            </a:r>
            <a:r>
              <a:rPr lang="it-IT" altLang="it-IT" sz="2400" dirty="0">
                <a:solidFill>
                  <a:srgbClr val="FF0066"/>
                </a:solidFill>
              </a:rPr>
              <a:t> </a:t>
            </a:r>
            <a:r>
              <a:rPr lang="it-IT" altLang="it-IT" sz="2400" dirty="0" err="1" smtClean="0">
                <a:solidFill>
                  <a:srgbClr val="FF0066"/>
                </a:solidFill>
              </a:rPr>
              <a:t>path</a:t>
            </a:r>
            <a:r>
              <a:rPr lang="it-IT" altLang="it-IT" sz="2400" dirty="0" smtClean="0">
                <a:solidFill>
                  <a:srgbClr val="FF0066"/>
                </a:solidFill>
              </a:rPr>
              <a:t> </a:t>
            </a:r>
            <a:endParaRPr lang="it-IT" altLang="it-IT" sz="2400" dirty="0"/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416548" y="774699"/>
            <a:ext cx="7772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it-IT" sz="2800" dirty="0" smtClean="0"/>
              <a:t>Constructive interference of waves scattered by a crystal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6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2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2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2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2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2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2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2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2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2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2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2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2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2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2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2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2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2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2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12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2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12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12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23" grpId="0"/>
      <p:bldP spid="126025" grpId="0"/>
      <p:bldP spid="126028" grpId="0"/>
      <p:bldP spid="126032" grpId="0"/>
      <p:bldP spid="12603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833"/>
            <a:ext cx="7772400" cy="695325"/>
          </a:xfrm>
        </p:spPr>
        <p:txBody>
          <a:bodyPr/>
          <a:lstStyle/>
          <a:p>
            <a:pPr eaLnBrk="1" hangingPunct="1"/>
            <a:r>
              <a:rPr lang="it-IT" altLang="it-IT" sz="4000" dirty="0" err="1" smtClean="0">
                <a:solidFill>
                  <a:srgbClr val="FF0000"/>
                </a:solidFill>
              </a:rPr>
              <a:t>Bragg</a:t>
            </a:r>
            <a:r>
              <a:rPr lang="it-IT" altLang="it-IT" sz="4000" dirty="0" smtClean="0">
                <a:solidFill>
                  <a:srgbClr val="FF0000"/>
                </a:solidFill>
              </a:rPr>
              <a:t> Law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571625" y="4505325"/>
            <a:ext cx="600075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6980" name="AutoShape 4"/>
          <p:cNvSpPr>
            <a:spLocks noChangeArrowheads="1"/>
          </p:cNvSpPr>
          <p:nvPr/>
        </p:nvSpPr>
        <p:spPr bwMode="auto">
          <a:xfrm rot="2737214">
            <a:off x="1228726" y="21240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81" name="AutoShape 5"/>
          <p:cNvSpPr>
            <a:spLocks noChangeArrowheads="1"/>
          </p:cNvSpPr>
          <p:nvPr/>
        </p:nvSpPr>
        <p:spPr bwMode="auto">
          <a:xfrm rot="-8062786">
            <a:off x="1482726" y="23590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82" name="AutoShape 6"/>
          <p:cNvSpPr>
            <a:spLocks noChangeArrowheads="1"/>
          </p:cNvSpPr>
          <p:nvPr/>
        </p:nvSpPr>
        <p:spPr bwMode="auto">
          <a:xfrm rot="2737214">
            <a:off x="1730376" y="26066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83" name="AutoShape 7"/>
          <p:cNvSpPr>
            <a:spLocks noChangeArrowheads="1"/>
          </p:cNvSpPr>
          <p:nvPr/>
        </p:nvSpPr>
        <p:spPr bwMode="auto">
          <a:xfrm rot="-8062786">
            <a:off x="1984376" y="28416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84" name="AutoShape 8"/>
          <p:cNvSpPr>
            <a:spLocks noChangeArrowheads="1"/>
          </p:cNvSpPr>
          <p:nvPr/>
        </p:nvSpPr>
        <p:spPr bwMode="auto">
          <a:xfrm rot="2737214">
            <a:off x="2235201" y="30829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85" name="AutoShape 9"/>
          <p:cNvSpPr>
            <a:spLocks noChangeArrowheads="1"/>
          </p:cNvSpPr>
          <p:nvPr/>
        </p:nvSpPr>
        <p:spPr bwMode="auto">
          <a:xfrm rot="-8062786">
            <a:off x="2498726" y="33178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86" name="AutoShape 10"/>
          <p:cNvSpPr>
            <a:spLocks noChangeArrowheads="1"/>
          </p:cNvSpPr>
          <p:nvPr/>
        </p:nvSpPr>
        <p:spPr bwMode="auto">
          <a:xfrm rot="2737214">
            <a:off x="2746376" y="35560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87" name="AutoShape 11"/>
          <p:cNvSpPr>
            <a:spLocks noChangeArrowheads="1"/>
          </p:cNvSpPr>
          <p:nvPr/>
        </p:nvSpPr>
        <p:spPr bwMode="auto">
          <a:xfrm rot="-8062786">
            <a:off x="3000376" y="37909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88" name="AutoShape 12"/>
          <p:cNvSpPr>
            <a:spLocks noChangeArrowheads="1"/>
          </p:cNvSpPr>
          <p:nvPr/>
        </p:nvSpPr>
        <p:spPr bwMode="auto">
          <a:xfrm rot="8062786" flipH="1">
            <a:off x="4511676" y="51212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89" name="AutoShape 13"/>
          <p:cNvSpPr>
            <a:spLocks noChangeArrowheads="1"/>
          </p:cNvSpPr>
          <p:nvPr/>
        </p:nvSpPr>
        <p:spPr bwMode="auto">
          <a:xfrm rot="2737214">
            <a:off x="3228976" y="40481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90" name="AutoShape 14"/>
          <p:cNvSpPr>
            <a:spLocks noChangeArrowheads="1"/>
          </p:cNvSpPr>
          <p:nvPr/>
        </p:nvSpPr>
        <p:spPr bwMode="auto">
          <a:xfrm rot="18862786" flipH="1">
            <a:off x="4767263" y="488156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91" name="AutoShape 15"/>
          <p:cNvSpPr>
            <a:spLocks noChangeArrowheads="1"/>
          </p:cNvSpPr>
          <p:nvPr/>
        </p:nvSpPr>
        <p:spPr bwMode="auto">
          <a:xfrm rot="8062786" flipH="1">
            <a:off x="5021263" y="46355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92" name="AutoShape 16"/>
          <p:cNvSpPr>
            <a:spLocks noChangeArrowheads="1"/>
          </p:cNvSpPr>
          <p:nvPr/>
        </p:nvSpPr>
        <p:spPr bwMode="auto">
          <a:xfrm rot="18862786" flipH="1">
            <a:off x="5276851" y="439578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93" name="AutoShape 17"/>
          <p:cNvSpPr>
            <a:spLocks noChangeArrowheads="1"/>
          </p:cNvSpPr>
          <p:nvPr/>
        </p:nvSpPr>
        <p:spPr bwMode="auto">
          <a:xfrm rot="18862786" flipH="1">
            <a:off x="5748338" y="386873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94" name="AutoShape 18"/>
          <p:cNvSpPr>
            <a:spLocks noChangeArrowheads="1"/>
          </p:cNvSpPr>
          <p:nvPr/>
        </p:nvSpPr>
        <p:spPr bwMode="auto">
          <a:xfrm rot="18862786" flipH="1">
            <a:off x="6242051" y="338931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95" name="AutoShape 19"/>
          <p:cNvSpPr>
            <a:spLocks noChangeArrowheads="1"/>
          </p:cNvSpPr>
          <p:nvPr/>
        </p:nvSpPr>
        <p:spPr bwMode="auto">
          <a:xfrm rot="8062786" flipH="1">
            <a:off x="5999163" y="36322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96" name="AutoShape 20"/>
          <p:cNvSpPr>
            <a:spLocks noChangeArrowheads="1"/>
          </p:cNvSpPr>
          <p:nvPr/>
        </p:nvSpPr>
        <p:spPr bwMode="auto">
          <a:xfrm rot="8062786" flipH="1">
            <a:off x="5529263" y="414813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97" name="AutoShape 21"/>
          <p:cNvSpPr>
            <a:spLocks noChangeArrowheads="1"/>
          </p:cNvSpPr>
          <p:nvPr/>
        </p:nvSpPr>
        <p:spPr bwMode="auto">
          <a:xfrm rot="2737214">
            <a:off x="1682751" y="16446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98" name="AutoShape 22"/>
          <p:cNvSpPr>
            <a:spLocks noChangeArrowheads="1"/>
          </p:cNvSpPr>
          <p:nvPr/>
        </p:nvSpPr>
        <p:spPr bwMode="auto">
          <a:xfrm rot="-8062786">
            <a:off x="1936751" y="18796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99" name="AutoShape 23"/>
          <p:cNvSpPr>
            <a:spLocks noChangeArrowheads="1"/>
          </p:cNvSpPr>
          <p:nvPr/>
        </p:nvSpPr>
        <p:spPr bwMode="auto">
          <a:xfrm rot="2737214">
            <a:off x="2184401" y="21272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00" name="AutoShape 24"/>
          <p:cNvSpPr>
            <a:spLocks noChangeArrowheads="1"/>
          </p:cNvSpPr>
          <p:nvPr/>
        </p:nvSpPr>
        <p:spPr bwMode="auto">
          <a:xfrm rot="-8062786">
            <a:off x="2438401" y="23622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01" name="AutoShape 25"/>
          <p:cNvSpPr>
            <a:spLocks noChangeArrowheads="1"/>
          </p:cNvSpPr>
          <p:nvPr/>
        </p:nvSpPr>
        <p:spPr bwMode="auto">
          <a:xfrm rot="2737214">
            <a:off x="2689226" y="26035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02" name="AutoShape 26"/>
          <p:cNvSpPr>
            <a:spLocks noChangeArrowheads="1"/>
          </p:cNvSpPr>
          <p:nvPr/>
        </p:nvSpPr>
        <p:spPr bwMode="auto">
          <a:xfrm rot="-8062786">
            <a:off x="2952751" y="28384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03" name="AutoShape 27"/>
          <p:cNvSpPr>
            <a:spLocks noChangeArrowheads="1"/>
          </p:cNvSpPr>
          <p:nvPr/>
        </p:nvSpPr>
        <p:spPr bwMode="auto">
          <a:xfrm rot="2737214">
            <a:off x="3200401" y="30765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04" name="AutoShape 28"/>
          <p:cNvSpPr>
            <a:spLocks noChangeArrowheads="1"/>
          </p:cNvSpPr>
          <p:nvPr/>
        </p:nvSpPr>
        <p:spPr bwMode="auto">
          <a:xfrm rot="-8062786">
            <a:off x="3454401" y="33115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05" name="AutoShape 29"/>
          <p:cNvSpPr>
            <a:spLocks noChangeArrowheads="1"/>
          </p:cNvSpPr>
          <p:nvPr/>
        </p:nvSpPr>
        <p:spPr bwMode="auto">
          <a:xfrm rot="2737214">
            <a:off x="3702051" y="356393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06" name="AutoShape 30"/>
          <p:cNvSpPr>
            <a:spLocks noChangeArrowheads="1"/>
          </p:cNvSpPr>
          <p:nvPr/>
        </p:nvSpPr>
        <p:spPr bwMode="auto">
          <a:xfrm rot="-8062786">
            <a:off x="3965576" y="38036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07" name="AutoShape 31"/>
          <p:cNvSpPr>
            <a:spLocks noChangeArrowheads="1"/>
          </p:cNvSpPr>
          <p:nvPr/>
        </p:nvSpPr>
        <p:spPr bwMode="auto">
          <a:xfrm rot="2737214">
            <a:off x="4198938" y="40608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08" name="AutoShape 32"/>
          <p:cNvSpPr>
            <a:spLocks noChangeArrowheads="1"/>
          </p:cNvSpPr>
          <p:nvPr/>
        </p:nvSpPr>
        <p:spPr bwMode="auto">
          <a:xfrm rot="8062786" flipH="1">
            <a:off x="4451351" y="40703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09" name="AutoShape 33"/>
          <p:cNvSpPr>
            <a:spLocks noChangeArrowheads="1"/>
          </p:cNvSpPr>
          <p:nvPr/>
        </p:nvSpPr>
        <p:spPr bwMode="auto">
          <a:xfrm rot="18862786" flipH="1">
            <a:off x="4706938" y="383063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10" name="AutoShape 34"/>
          <p:cNvSpPr>
            <a:spLocks noChangeArrowheads="1"/>
          </p:cNvSpPr>
          <p:nvPr/>
        </p:nvSpPr>
        <p:spPr bwMode="auto">
          <a:xfrm rot="8062786" flipH="1">
            <a:off x="4960938" y="35845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11" name="AutoShape 35"/>
          <p:cNvSpPr>
            <a:spLocks noChangeArrowheads="1"/>
          </p:cNvSpPr>
          <p:nvPr/>
        </p:nvSpPr>
        <p:spPr bwMode="auto">
          <a:xfrm rot="18862786" flipH="1">
            <a:off x="5216526" y="334486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12" name="AutoShape 36"/>
          <p:cNvSpPr>
            <a:spLocks noChangeArrowheads="1"/>
          </p:cNvSpPr>
          <p:nvPr/>
        </p:nvSpPr>
        <p:spPr bwMode="auto">
          <a:xfrm rot="18862786" flipH="1">
            <a:off x="5707063" y="283686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13" name="AutoShape 37"/>
          <p:cNvSpPr>
            <a:spLocks noChangeArrowheads="1"/>
          </p:cNvSpPr>
          <p:nvPr/>
        </p:nvSpPr>
        <p:spPr bwMode="auto">
          <a:xfrm rot="18862786" flipH="1">
            <a:off x="6181726" y="233838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14" name="AutoShape 38"/>
          <p:cNvSpPr>
            <a:spLocks noChangeArrowheads="1"/>
          </p:cNvSpPr>
          <p:nvPr/>
        </p:nvSpPr>
        <p:spPr bwMode="auto">
          <a:xfrm rot="8062786" flipH="1">
            <a:off x="5938838" y="25812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15" name="AutoShape 39"/>
          <p:cNvSpPr>
            <a:spLocks noChangeArrowheads="1"/>
          </p:cNvSpPr>
          <p:nvPr/>
        </p:nvSpPr>
        <p:spPr bwMode="auto">
          <a:xfrm rot="8062786" flipH="1">
            <a:off x="5468938" y="309721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16" name="AutoShape 40"/>
          <p:cNvSpPr>
            <a:spLocks noChangeArrowheads="1"/>
          </p:cNvSpPr>
          <p:nvPr/>
        </p:nvSpPr>
        <p:spPr bwMode="auto">
          <a:xfrm rot="18862786" flipH="1">
            <a:off x="6721476" y="289718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17" name="AutoShape 41"/>
          <p:cNvSpPr>
            <a:spLocks noChangeArrowheads="1"/>
          </p:cNvSpPr>
          <p:nvPr/>
        </p:nvSpPr>
        <p:spPr bwMode="auto">
          <a:xfrm rot="8062786" flipH="1">
            <a:off x="6478588" y="31400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18" name="Line 42"/>
          <p:cNvSpPr>
            <a:spLocks noChangeShapeType="1"/>
          </p:cNvSpPr>
          <p:nvPr/>
        </p:nvSpPr>
        <p:spPr bwMode="auto">
          <a:xfrm>
            <a:off x="1290638" y="2314575"/>
            <a:ext cx="3281362" cy="3219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7019" name="Line 43"/>
          <p:cNvSpPr>
            <a:spLocks noChangeShapeType="1"/>
          </p:cNvSpPr>
          <p:nvPr/>
        </p:nvSpPr>
        <p:spPr bwMode="auto">
          <a:xfrm>
            <a:off x="1739900" y="1835150"/>
            <a:ext cx="2767013" cy="269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7020" name="Line 44"/>
          <p:cNvSpPr>
            <a:spLocks noChangeShapeType="1"/>
          </p:cNvSpPr>
          <p:nvPr/>
        </p:nvSpPr>
        <p:spPr bwMode="auto">
          <a:xfrm flipH="1">
            <a:off x="4572000" y="2430463"/>
            <a:ext cx="2009775" cy="207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7021" name="Line 45"/>
          <p:cNvSpPr>
            <a:spLocks noChangeShapeType="1"/>
          </p:cNvSpPr>
          <p:nvPr/>
        </p:nvSpPr>
        <p:spPr bwMode="auto">
          <a:xfrm flipH="1">
            <a:off x="4560888" y="3108325"/>
            <a:ext cx="2471737" cy="2462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7022" name="Arc 46"/>
          <p:cNvSpPr>
            <a:spLocks/>
          </p:cNvSpPr>
          <p:nvPr/>
        </p:nvSpPr>
        <p:spPr bwMode="auto">
          <a:xfrm flipH="1">
            <a:off x="3800475" y="5046663"/>
            <a:ext cx="390525" cy="487362"/>
          </a:xfrm>
          <a:custGeom>
            <a:avLst/>
            <a:gdLst>
              <a:gd name="T0" fmla="*/ 590565465 w 21600"/>
              <a:gd name="T1" fmla="*/ 0 h 20881"/>
              <a:gd name="T2" fmla="*/ 2147483646 w 21600"/>
              <a:gd name="T3" fmla="*/ 2147483646 h 20881"/>
              <a:gd name="T4" fmla="*/ 0 w 21600"/>
              <a:gd name="T5" fmla="*/ 2147483646 h 208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881" fill="none" extrusionOk="0">
                <a:moveTo>
                  <a:pt x="5526" y="0"/>
                </a:moveTo>
                <a:cubicBezTo>
                  <a:pt x="15001" y="2507"/>
                  <a:pt x="21600" y="11080"/>
                  <a:pt x="21600" y="20881"/>
                </a:cubicBezTo>
              </a:path>
              <a:path w="21600" h="20881" stroke="0" extrusionOk="0">
                <a:moveTo>
                  <a:pt x="5526" y="0"/>
                </a:moveTo>
                <a:cubicBezTo>
                  <a:pt x="15001" y="2507"/>
                  <a:pt x="21600" y="11080"/>
                  <a:pt x="21600" y="20881"/>
                </a:cubicBezTo>
                <a:lnTo>
                  <a:pt x="0" y="20881"/>
                </a:lnTo>
                <a:lnTo>
                  <a:pt x="55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23" name="Text Box 47"/>
          <p:cNvSpPr txBox="1">
            <a:spLocks noChangeArrowheads="1"/>
          </p:cNvSpPr>
          <p:nvPr/>
        </p:nvSpPr>
        <p:spPr bwMode="auto">
          <a:xfrm>
            <a:off x="3365500" y="5083175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127024" name="Arc 48"/>
          <p:cNvSpPr>
            <a:spLocks/>
          </p:cNvSpPr>
          <p:nvPr/>
        </p:nvSpPr>
        <p:spPr bwMode="auto">
          <a:xfrm>
            <a:off x="5102225" y="4976813"/>
            <a:ext cx="390525" cy="487362"/>
          </a:xfrm>
          <a:custGeom>
            <a:avLst/>
            <a:gdLst>
              <a:gd name="T0" fmla="*/ 590565465 w 21600"/>
              <a:gd name="T1" fmla="*/ 0 h 20881"/>
              <a:gd name="T2" fmla="*/ 2147483646 w 21600"/>
              <a:gd name="T3" fmla="*/ 2147483646 h 20881"/>
              <a:gd name="T4" fmla="*/ 0 w 21600"/>
              <a:gd name="T5" fmla="*/ 2147483646 h 208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881" fill="none" extrusionOk="0">
                <a:moveTo>
                  <a:pt x="5526" y="0"/>
                </a:moveTo>
                <a:cubicBezTo>
                  <a:pt x="15001" y="2507"/>
                  <a:pt x="21600" y="11080"/>
                  <a:pt x="21600" y="20881"/>
                </a:cubicBezTo>
              </a:path>
              <a:path w="21600" h="20881" stroke="0" extrusionOk="0">
                <a:moveTo>
                  <a:pt x="5526" y="0"/>
                </a:moveTo>
                <a:cubicBezTo>
                  <a:pt x="15001" y="2507"/>
                  <a:pt x="21600" y="11080"/>
                  <a:pt x="21600" y="20881"/>
                </a:cubicBezTo>
                <a:lnTo>
                  <a:pt x="0" y="20881"/>
                </a:lnTo>
                <a:lnTo>
                  <a:pt x="55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25" name="Text Box 49"/>
          <p:cNvSpPr txBox="1">
            <a:spLocks noChangeArrowheads="1"/>
          </p:cNvSpPr>
          <p:nvPr/>
        </p:nvSpPr>
        <p:spPr bwMode="auto">
          <a:xfrm flipH="1">
            <a:off x="5429250" y="498475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4062413" y="440372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O</a:t>
            </a:r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4217988" y="55372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P</a:t>
            </a:r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>
            <a:off x="1539875" y="5549900"/>
            <a:ext cx="600075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7029" name="AutoShape 53"/>
          <p:cNvSpPr>
            <a:spLocks noChangeArrowheads="1"/>
          </p:cNvSpPr>
          <p:nvPr/>
        </p:nvSpPr>
        <p:spPr bwMode="auto">
          <a:xfrm rot="-8062786">
            <a:off x="3467101" y="43053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30" name="AutoShape 54"/>
          <p:cNvSpPr>
            <a:spLocks noChangeArrowheads="1"/>
          </p:cNvSpPr>
          <p:nvPr/>
        </p:nvSpPr>
        <p:spPr bwMode="auto">
          <a:xfrm rot="2737214">
            <a:off x="3705226" y="45720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31" name="AutoShape 55"/>
          <p:cNvSpPr>
            <a:spLocks noChangeArrowheads="1"/>
          </p:cNvSpPr>
          <p:nvPr/>
        </p:nvSpPr>
        <p:spPr bwMode="auto">
          <a:xfrm rot="-8062786">
            <a:off x="3968751" y="48069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32" name="AutoShape 56"/>
          <p:cNvSpPr>
            <a:spLocks noChangeArrowheads="1"/>
          </p:cNvSpPr>
          <p:nvPr/>
        </p:nvSpPr>
        <p:spPr bwMode="auto">
          <a:xfrm rot="2737214">
            <a:off x="4178301" y="507841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33" name="Text Box 57"/>
          <p:cNvSpPr txBox="1">
            <a:spLocks noChangeArrowheads="1"/>
          </p:cNvSpPr>
          <p:nvPr/>
        </p:nvSpPr>
        <p:spPr bwMode="auto">
          <a:xfrm>
            <a:off x="1651000" y="6045200"/>
            <a:ext cx="51347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400" dirty="0" err="1"/>
              <a:t>Constructive</a:t>
            </a:r>
            <a:r>
              <a:rPr lang="it-IT" sz="2400" dirty="0"/>
              <a:t> </a:t>
            </a:r>
            <a:r>
              <a:rPr lang="it-IT" sz="2400" dirty="0" err="1" smtClean="0"/>
              <a:t>interference</a:t>
            </a:r>
            <a:r>
              <a:rPr lang="it-IT" sz="2400" dirty="0" smtClean="0"/>
              <a:t>    </a:t>
            </a:r>
            <a:r>
              <a:rPr lang="it-IT" altLang="it-IT" sz="2400" dirty="0" smtClean="0"/>
              <a:t>2dsen</a:t>
            </a:r>
            <a:r>
              <a:rPr lang="it-IT" altLang="it-IT" sz="2400" dirty="0" smtClean="0">
                <a:latin typeface="Symbol" panose="05050102010706020507" pitchFamily="18" charset="2"/>
              </a:rPr>
              <a:t>q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= n</a:t>
            </a:r>
            <a:r>
              <a:rPr lang="it-IT" altLang="it-IT" sz="2400" dirty="0">
                <a:latin typeface="Symbol" panose="05050102010706020507" pitchFamily="18" charset="2"/>
              </a:rPr>
              <a:t>l</a:t>
            </a:r>
            <a:endParaRPr lang="it-IT" altLang="it-IT" sz="2400" dirty="0"/>
          </a:p>
        </p:txBody>
      </p:sp>
      <p:sp>
        <p:nvSpPr>
          <p:cNvPr id="11322" name="Line 58"/>
          <p:cNvSpPr>
            <a:spLocks noChangeShapeType="1"/>
          </p:cNvSpPr>
          <p:nvPr/>
        </p:nvSpPr>
        <p:spPr bwMode="auto">
          <a:xfrm>
            <a:off x="7439025" y="4572000"/>
            <a:ext cx="0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323" name="Text Box 59"/>
          <p:cNvSpPr txBox="1">
            <a:spLocks noChangeArrowheads="1"/>
          </p:cNvSpPr>
          <p:nvPr/>
        </p:nvSpPr>
        <p:spPr bwMode="auto">
          <a:xfrm>
            <a:off x="7489825" y="4708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d</a:t>
            </a:r>
          </a:p>
        </p:txBody>
      </p:sp>
      <p:sp>
        <p:nvSpPr>
          <p:cNvPr id="127036" name="Line 60"/>
          <p:cNvSpPr>
            <a:spLocks noChangeShapeType="1"/>
          </p:cNvSpPr>
          <p:nvPr/>
        </p:nvSpPr>
        <p:spPr bwMode="auto">
          <a:xfrm flipV="1">
            <a:off x="4572000" y="5057775"/>
            <a:ext cx="495300" cy="4905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7037" name="Line 61"/>
          <p:cNvSpPr>
            <a:spLocks noChangeShapeType="1"/>
          </p:cNvSpPr>
          <p:nvPr/>
        </p:nvSpPr>
        <p:spPr bwMode="auto">
          <a:xfrm>
            <a:off x="4033838" y="5000625"/>
            <a:ext cx="519112" cy="533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7040" name="Line 64"/>
          <p:cNvSpPr>
            <a:spLocks noChangeShapeType="1"/>
          </p:cNvSpPr>
          <p:nvPr/>
        </p:nvSpPr>
        <p:spPr bwMode="auto">
          <a:xfrm flipV="1">
            <a:off x="4048125" y="4514850"/>
            <a:ext cx="523875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7041" name="Line 65"/>
          <p:cNvSpPr>
            <a:spLocks noChangeShapeType="1"/>
          </p:cNvSpPr>
          <p:nvPr/>
        </p:nvSpPr>
        <p:spPr bwMode="auto">
          <a:xfrm>
            <a:off x="4510088" y="4486275"/>
            <a:ext cx="557212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328" name="Line 67"/>
          <p:cNvSpPr>
            <a:spLocks noChangeShapeType="1"/>
          </p:cNvSpPr>
          <p:nvPr/>
        </p:nvSpPr>
        <p:spPr bwMode="auto">
          <a:xfrm>
            <a:off x="4557713" y="455771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7044" name="Arc 68"/>
          <p:cNvSpPr>
            <a:spLocks/>
          </p:cNvSpPr>
          <p:nvPr/>
        </p:nvSpPr>
        <p:spPr bwMode="auto">
          <a:xfrm rot="2261655" flipV="1">
            <a:off x="4316413" y="4751388"/>
            <a:ext cx="227012" cy="117475"/>
          </a:xfrm>
          <a:custGeom>
            <a:avLst/>
            <a:gdLst>
              <a:gd name="T0" fmla="*/ 0 w 41160"/>
              <a:gd name="T1" fmla="*/ 3394545 h 28902"/>
              <a:gd name="T2" fmla="*/ 36909245 w 41160"/>
              <a:gd name="T3" fmla="*/ 7888575 h 28902"/>
              <a:gd name="T4" fmla="*/ 18099265 w 41160"/>
              <a:gd name="T5" fmla="*/ 5895520 h 289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160" h="28902" fill="none" extrusionOk="0">
                <a:moveTo>
                  <a:pt x="-1" y="12436"/>
                </a:moveTo>
                <a:cubicBezTo>
                  <a:pt x="3555" y="4847"/>
                  <a:pt x="11179" y="0"/>
                  <a:pt x="19560" y="0"/>
                </a:cubicBezTo>
                <a:cubicBezTo>
                  <a:pt x="31489" y="0"/>
                  <a:pt x="41160" y="9670"/>
                  <a:pt x="41160" y="21600"/>
                </a:cubicBezTo>
                <a:cubicBezTo>
                  <a:pt x="41160" y="24089"/>
                  <a:pt x="40729" y="26559"/>
                  <a:pt x="39888" y="28902"/>
                </a:cubicBezTo>
              </a:path>
              <a:path w="41160" h="28902" stroke="0" extrusionOk="0">
                <a:moveTo>
                  <a:pt x="-1" y="12436"/>
                </a:moveTo>
                <a:cubicBezTo>
                  <a:pt x="3555" y="4847"/>
                  <a:pt x="11179" y="0"/>
                  <a:pt x="19560" y="0"/>
                </a:cubicBezTo>
                <a:cubicBezTo>
                  <a:pt x="31489" y="0"/>
                  <a:pt x="41160" y="9670"/>
                  <a:pt x="41160" y="21600"/>
                </a:cubicBezTo>
                <a:cubicBezTo>
                  <a:pt x="41160" y="24089"/>
                  <a:pt x="40729" y="26559"/>
                  <a:pt x="39888" y="28902"/>
                </a:cubicBezTo>
                <a:lnTo>
                  <a:pt x="19560" y="21600"/>
                </a:lnTo>
                <a:lnTo>
                  <a:pt x="-1" y="1243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45" name="Text Box 69"/>
          <p:cNvSpPr txBox="1">
            <a:spLocks noChangeArrowheads="1"/>
          </p:cNvSpPr>
          <p:nvPr/>
        </p:nvSpPr>
        <p:spPr bwMode="auto">
          <a:xfrm>
            <a:off x="4229100" y="475615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67" name="Rectangle 2"/>
          <p:cNvSpPr txBox="1">
            <a:spLocks noChangeArrowheads="1"/>
          </p:cNvSpPr>
          <p:nvPr/>
        </p:nvSpPr>
        <p:spPr bwMode="auto">
          <a:xfrm>
            <a:off x="647078" y="882555"/>
            <a:ext cx="7772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it-IT" sz="2800" dirty="0" smtClean="0"/>
              <a:t>Constructive interference of waves scattered by a family </a:t>
            </a:r>
            <a:r>
              <a:rPr lang="en-GB" altLang="it-IT" sz="2800" dirty="0"/>
              <a:t>of crystallographic planes</a:t>
            </a:r>
            <a:endParaRPr lang="en-GB" alt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7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7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2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2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2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2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27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27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2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2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2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2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2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2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127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12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12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2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12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23" grpId="0"/>
      <p:bldP spid="127025" grpId="0"/>
      <p:bldP spid="127033" grpId="0"/>
      <p:bldP spid="127045" grpId="0"/>
      <p:bldP spid="12704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Line 4"/>
          <p:cNvSpPr>
            <a:spLocks noChangeShapeType="1"/>
          </p:cNvSpPr>
          <p:nvPr/>
        </p:nvSpPr>
        <p:spPr bwMode="auto">
          <a:xfrm>
            <a:off x="561975" y="5419725"/>
            <a:ext cx="600075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05" name="AutoShape 5"/>
          <p:cNvSpPr>
            <a:spLocks noChangeArrowheads="1"/>
          </p:cNvSpPr>
          <p:nvPr/>
        </p:nvSpPr>
        <p:spPr bwMode="auto">
          <a:xfrm rot="2737214">
            <a:off x="219076" y="30384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06" name="AutoShape 6"/>
          <p:cNvSpPr>
            <a:spLocks noChangeArrowheads="1"/>
          </p:cNvSpPr>
          <p:nvPr/>
        </p:nvSpPr>
        <p:spPr bwMode="auto">
          <a:xfrm rot="-8062786">
            <a:off x="473076" y="32734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07" name="AutoShape 7"/>
          <p:cNvSpPr>
            <a:spLocks noChangeArrowheads="1"/>
          </p:cNvSpPr>
          <p:nvPr/>
        </p:nvSpPr>
        <p:spPr bwMode="auto">
          <a:xfrm rot="2737214">
            <a:off x="720726" y="35210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08" name="AutoShape 8"/>
          <p:cNvSpPr>
            <a:spLocks noChangeArrowheads="1"/>
          </p:cNvSpPr>
          <p:nvPr/>
        </p:nvSpPr>
        <p:spPr bwMode="auto">
          <a:xfrm rot="-8062786">
            <a:off x="974726" y="37560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09" name="AutoShape 9"/>
          <p:cNvSpPr>
            <a:spLocks noChangeArrowheads="1"/>
          </p:cNvSpPr>
          <p:nvPr/>
        </p:nvSpPr>
        <p:spPr bwMode="auto">
          <a:xfrm rot="2737214">
            <a:off x="1225551" y="39973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10" name="AutoShape 10"/>
          <p:cNvSpPr>
            <a:spLocks noChangeArrowheads="1"/>
          </p:cNvSpPr>
          <p:nvPr/>
        </p:nvSpPr>
        <p:spPr bwMode="auto">
          <a:xfrm rot="-8062786">
            <a:off x="1489076" y="42322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11" name="AutoShape 11"/>
          <p:cNvSpPr>
            <a:spLocks noChangeArrowheads="1"/>
          </p:cNvSpPr>
          <p:nvPr/>
        </p:nvSpPr>
        <p:spPr bwMode="auto">
          <a:xfrm rot="2737214">
            <a:off x="1736726" y="44704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12" name="AutoShape 12"/>
          <p:cNvSpPr>
            <a:spLocks noChangeArrowheads="1"/>
          </p:cNvSpPr>
          <p:nvPr/>
        </p:nvSpPr>
        <p:spPr bwMode="auto">
          <a:xfrm rot="-8062786">
            <a:off x="1990726" y="47053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13" name="AutoShape 13"/>
          <p:cNvSpPr>
            <a:spLocks noChangeArrowheads="1"/>
          </p:cNvSpPr>
          <p:nvPr/>
        </p:nvSpPr>
        <p:spPr bwMode="auto">
          <a:xfrm rot="8062786" flipH="1">
            <a:off x="3502026" y="60356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14" name="AutoShape 14"/>
          <p:cNvSpPr>
            <a:spLocks noChangeArrowheads="1"/>
          </p:cNvSpPr>
          <p:nvPr/>
        </p:nvSpPr>
        <p:spPr bwMode="auto">
          <a:xfrm rot="2737214">
            <a:off x="2219326" y="49625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15" name="AutoShape 15"/>
          <p:cNvSpPr>
            <a:spLocks noChangeArrowheads="1"/>
          </p:cNvSpPr>
          <p:nvPr/>
        </p:nvSpPr>
        <p:spPr bwMode="auto">
          <a:xfrm rot="18862786" flipH="1">
            <a:off x="3757613" y="579596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16" name="AutoShape 16"/>
          <p:cNvSpPr>
            <a:spLocks noChangeArrowheads="1"/>
          </p:cNvSpPr>
          <p:nvPr/>
        </p:nvSpPr>
        <p:spPr bwMode="auto">
          <a:xfrm rot="8062786" flipH="1">
            <a:off x="4011613" y="55499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17" name="AutoShape 17"/>
          <p:cNvSpPr>
            <a:spLocks noChangeArrowheads="1"/>
          </p:cNvSpPr>
          <p:nvPr/>
        </p:nvSpPr>
        <p:spPr bwMode="auto">
          <a:xfrm rot="18862786" flipH="1">
            <a:off x="4267201" y="531018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18" name="AutoShape 18"/>
          <p:cNvSpPr>
            <a:spLocks noChangeArrowheads="1"/>
          </p:cNvSpPr>
          <p:nvPr/>
        </p:nvSpPr>
        <p:spPr bwMode="auto">
          <a:xfrm rot="18862786" flipH="1">
            <a:off x="4738688" y="478313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19" name="AutoShape 19"/>
          <p:cNvSpPr>
            <a:spLocks noChangeArrowheads="1"/>
          </p:cNvSpPr>
          <p:nvPr/>
        </p:nvSpPr>
        <p:spPr bwMode="auto">
          <a:xfrm rot="18862786" flipH="1">
            <a:off x="5232401" y="430371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0" name="AutoShape 20"/>
          <p:cNvSpPr>
            <a:spLocks noChangeArrowheads="1"/>
          </p:cNvSpPr>
          <p:nvPr/>
        </p:nvSpPr>
        <p:spPr bwMode="auto">
          <a:xfrm rot="8062786" flipH="1">
            <a:off x="4989513" y="45466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1" name="AutoShape 21"/>
          <p:cNvSpPr>
            <a:spLocks noChangeArrowheads="1"/>
          </p:cNvSpPr>
          <p:nvPr/>
        </p:nvSpPr>
        <p:spPr bwMode="auto">
          <a:xfrm rot="8062786" flipH="1">
            <a:off x="4519613" y="506253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2" name="AutoShape 22"/>
          <p:cNvSpPr>
            <a:spLocks noChangeArrowheads="1"/>
          </p:cNvSpPr>
          <p:nvPr/>
        </p:nvSpPr>
        <p:spPr bwMode="auto">
          <a:xfrm rot="2737214">
            <a:off x="673101" y="25590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3" name="AutoShape 23"/>
          <p:cNvSpPr>
            <a:spLocks noChangeArrowheads="1"/>
          </p:cNvSpPr>
          <p:nvPr/>
        </p:nvSpPr>
        <p:spPr bwMode="auto">
          <a:xfrm rot="-8062786">
            <a:off x="927101" y="27940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4" name="AutoShape 24"/>
          <p:cNvSpPr>
            <a:spLocks noChangeArrowheads="1"/>
          </p:cNvSpPr>
          <p:nvPr/>
        </p:nvSpPr>
        <p:spPr bwMode="auto">
          <a:xfrm rot="2737214">
            <a:off x="1174751" y="30416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5" name="AutoShape 25"/>
          <p:cNvSpPr>
            <a:spLocks noChangeArrowheads="1"/>
          </p:cNvSpPr>
          <p:nvPr/>
        </p:nvSpPr>
        <p:spPr bwMode="auto">
          <a:xfrm rot="-8062786">
            <a:off x="1428751" y="32766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6" name="AutoShape 26"/>
          <p:cNvSpPr>
            <a:spLocks noChangeArrowheads="1"/>
          </p:cNvSpPr>
          <p:nvPr/>
        </p:nvSpPr>
        <p:spPr bwMode="auto">
          <a:xfrm rot="2737214">
            <a:off x="1679576" y="35179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7" name="AutoShape 27"/>
          <p:cNvSpPr>
            <a:spLocks noChangeArrowheads="1"/>
          </p:cNvSpPr>
          <p:nvPr/>
        </p:nvSpPr>
        <p:spPr bwMode="auto">
          <a:xfrm rot="-8062786">
            <a:off x="1943101" y="37528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8" name="AutoShape 28"/>
          <p:cNvSpPr>
            <a:spLocks noChangeArrowheads="1"/>
          </p:cNvSpPr>
          <p:nvPr/>
        </p:nvSpPr>
        <p:spPr bwMode="auto">
          <a:xfrm rot="2737214">
            <a:off x="2190751" y="39909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9" name="AutoShape 29"/>
          <p:cNvSpPr>
            <a:spLocks noChangeArrowheads="1"/>
          </p:cNvSpPr>
          <p:nvPr/>
        </p:nvSpPr>
        <p:spPr bwMode="auto">
          <a:xfrm rot="-8062786">
            <a:off x="2444751" y="42259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0" name="AutoShape 30"/>
          <p:cNvSpPr>
            <a:spLocks noChangeArrowheads="1"/>
          </p:cNvSpPr>
          <p:nvPr/>
        </p:nvSpPr>
        <p:spPr bwMode="auto">
          <a:xfrm rot="2737214">
            <a:off x="2692401" y="447833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1" name="AutoShape 31"/>
          <p:cNvSpPr>
            <a:spLocks noChangeArrowheads="1"/>
          </p:cNvSpPr>
          <p:nvPr/>
        </p:nvSpPr>
        <p:spPr bwMode="auto">
          <a:xfrm rot="-8062786">
            <a:off x="2955926" y="47180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2" name="AutoShape 32"/>
          <p:cNvSpPr>
            <a:spLocks noChangeArrowheads="1"/>
          </p:cNvSpPr>
          <p:nvPr/>
        </p:nvSpPr>
        <p:spPr bwMode="auto">
          <a:xfrm rot="2737214">
            <a:off x="3189288" y="49752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3" name="AutoShape 33"/>
          <p:cNvSpPr>
            <a:spLocks noChangeArrowheads="1"/>
          </p:cNvSpPr>
          <p:nvPr/>
        </p:nvSpPr>
        <p:spPr bwMode="auto">
          <a:xfrm rot="8062786" flipH="1">
            <a:off x="3441701" y="49847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4" name="AutoShape 34"/>
          <p:cNvSpPr>
            <a:spLocks noChangeArrowheads="1"/>
          </p:cNvSpPr>
          <p:nvPr/>
        </p:nvSpPr>
        <p:spPr bwMode="auto">
          <a:xfrm rot="18862786" flipH="1">
            <a:off x="3697288" y="474503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5" name="AutoShape 35"/>
          <p:cNvSpPr>
            <a:spLocks noChangeArrowheads="1"/>
          </p:cNvSpPr>
          <p:nvPr/>
        </p:nvSpPr>
        <p:spPr bwMode="auto">
          <a:xfrm rot="8062786" flipH="1">
            <a:off x="3951288" y="44989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6" name="AutoShape 36"/>
          <p:cNvSpPr>
            <a:spLocks noChangeArrowheads="1"/>
          </p:cNvSpPr>
          <p:nvPr/>
        </p:nvSpPr>
        <p:spPr bwMode="auto">
          <a:xfrm rot="18862786" flipH="1">
            <a:off x="4206876" y="425926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7" name="AutoShape 37"/>
          <p:cNvSpPr>
            <a:spLocks noChangeArrowheads="1"/>
          </p:cNvSpPr>
          <p:nvPr/>
        </p:nvSpPr>
        <p:spPr bwMode="auto">
          <a:xfrm rot="18862786" flipH="1">
            <a:off x="4697413" y="375126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8" name="AutoShape 38"/>
          <p:cNvSpPr>
            <a:spLocks noChangeArrowheads="1"/>
          </p:cNvSpPr>
          <p:nvPr/>
        </p:nvSpPr>
        <p:spPr bwMode="auto">
          <a:xfrm rot="18862786" flipH="1">
            <a:off x="5172076" y="325278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9" name="AutoShape 39"/>
          <p:cNvSpPr>
            <a:spLocks noChangeArrowheads="1"/>
          </p:cNvSpPr>
          <p:nvPr/>
        </p:nvSpPr>
        <p:spPr bwMode="auto">
          <a:xfrm rot="8062786" flipH="1">
            <a:off x="4929188" y="34956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40" name="AutoShape 40"/>
          <p:cNvSpPr>
            <a:spLocks noChangeArrowheads="1"/>
          </p:cNvSpPr>
          <p:nvPr/>
        </p:nvSpPr>
        <p:spPr bwMode="auto">
          <a:xfrm rot="8062786" flipH="1">
            <a:off x="4459288" y="401161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41" name="AutoShape 41"/>
          <p:cNvSpPr>
            <a:spLocks noChangeArrowheads="1"/>
          </p:cNvSpPr>
          <p:nvPr/>
        </p:nvSpPr>
        <p:spPr bwMode="auto">
          <a:xfrm rot="18862786" flipH="1">
            <a:off x="5711826" y="381158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42" name="AutoShape 42"/>
          <p:cNvSpPr>
            <a:spLocks noChangeArrowheads="1"/>
          </p:cNvSpPr>
          <p:nvPr/>
        </p:nvSpPr>
        <p:spPr bwMode="auto">
          <a:xfrm rot="8062786" flipH="1">
            <a:off x="5468938" y="40544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43" name="Line 43"/>
          <p:cNvSpPr>
            <a:spLocks noChangeShapeType="1"/>
          </p:cNvSpPr>
          <p:nvPr/>
        </p:nvSpPr>
        <p:spPr bwMode="auto">
          <a:xfrm>
            <a:off x="280988" y="3228975"/>
            <a:ext cx="3281362" cy="3219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44" name="Line 44"/>
          <p:cNvSpPr>
            <a:spLocks noChangeShapeType="1"/>
          </p:cNvSpPr>
          <p:nvPr/>
        </p:nvSpPr>
        <p:spPr bwMode="auto">
          <a:xfrm>
            <a:off x="730250" y="2749550"/>
            <a:ext cx="2767013" cy="269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45" name="Line 45"/>
          <p:cNvSpPr>
            <a:spLocks noChangeShapeType="1"/>
          </p:cNvSpPr>
          <p:nvPr/>
        </p:nvSpPr>
        <p:spPr bwMode="auto">
          <a:xfrm flipH="1">
            <a:off x="3562350" y="3344863"/>
            <a:ext cx="2009775" cy="207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46" name="Line 46"/>
          <p:cNvSpPr>
            <a:spLocks noChangeShapeType="1"/>
          </p:cNvSpPr>
          <p:nvPr/>
        </p:nvSpPr>
        <p:spPr bwMode="auto">
          <a:xfrm flipH="1">
            <a:off x="3551238" y="4022725"/>
            <a:ext cx="2471737" cy="2462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53" name="Line 53"/>
          <p:cNvSpPr>
            <a:spLocks noChangeShapeType="1"/>
          </p:cNvSpPr>
          <p:nvPr/>
        </p:nvSpPr>
        <p:spPr bwMode="auto">
          <a:xfrm>
            <a:off x="415925" y="6464300"/>
            <a:ext cx="600075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54" name="AutoShape 54"/>
          <p:cNvSpPr>
            <a:spLocks noChangeArrowheads="1"/>
          </p:cNvSpPr>
          <p:nvPr/>
        </p:nvSpPr>
        <p:spPr bwMode="auto">
          <a:xfrm rot="-8062786">
            <a:off x="2457451" y="52197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55" name="AutoShape 55"/>
          <p:cNvSpPr>
            <a:spLocks noChangeArrowheads="1"/>
          </p:cNvSpPr>
          <p:nvPr/>
        </p:nvSpPr>
        <p:spPr bwMode="auto">
          <a:xfrm rot="2737214">
            <a:off x="2695576" y="54864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56" name="AutoShape 56"/>
          <p:cNvSpPr>
            <a:spLocks noChangeArrowheads="1"/>
          </p:cNvSpPr>
          <p:nvPr/>
        </p:nvSpPr>
        <p:spPr bwMode="auto">
          <a:xfrm rot="-8062786">
            <a:off x="2959101" y="57213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57" name="AutoShape 57"/>
          <p:cNvSpPr>
            <a:spLocks noChangeArrowheads="1"/>
          </p:cNvSpPr>
          <p:nvPr/>
        </p:nvSpPr>
        <p:spPr bwMode="auto">
          <a:xfrm rot="2737214">
            <a:off x="3168651" y="599281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58" name="Text Box 58"/>
          <p:cNvSpPr txBox="1">
            <a:spLocks noChangeArrowheads="1"/>
          </p:cNvSpPr>
          <p:nvPr/>
        </p:nvSpPr>
        <p:spPr bwMode="auto">
          <a:xfrm>
            <a:off x="552449" y="958850"/>
            <a:ext cx="354109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400" dirty="0" err="1"/>
              <a:t>Constructive</a:t>
            </a:r>
            <a:r>
              <a:rPr lang="it-IT" sz="2400" dirty="0"/>
              <a:t> </a:t>
            </a:r>
            <a:r>
              <a:rPr lang="it-IT" sz="2400" dirty="0" err="1"/>
              <a:t>interference</a:t>
            </a:r>
            <a:r>
              <a:rPr lang="it-IT" altLang="it-IT" sz="2400" dirty="0" smtClean="0"/>
              <a:t> </a:t>
            </a:r>
            <a:r>
              <a:rPr lang="it-IT" altLang="it-IT" dirty="0"/>
              <a:t>2d</a:t>
            </a:r>
            <a:r>
              <a:rPr lang="it-IT" altLang="it-IT" baseline="-25000" dirty="0"/>
              <a:t>hkl</a:t>
            </a:r>
            <a:r>
              <a:rPr lang="it-IT" altLang="it-IT" dirty="0"/>
              <a:t>sen</a:t>
            </a:r>
            <a:r>
              <a:rPr lang="it-IT" altLang="it-IT" dirty="0">
                <a:latin typeface="Symbol" panose="05050102010706020507" pitchFamily="18" charset="2"/>
              </a:rPr>
              <a:t>q</a:t>
            </a:r>
            <a:r>
              <a:rPr lang="it-IT" altLang="it-IT" baseline="-25000" dirty="0"/>
              <a:t>n(</a:t>
            </a:r>
            <a:r>
              <a:rPr lang="it-IT" altLang="it-IT" baseline="-25000" dirty="0" err="1"/>
              <a:t>hkl</a:t>
            </a:r>
            <a:r>
              <a:rPr lang="it-IT" altLang="it-IT" baseline="-25000" dirty="0"/>
              <a:t>)</a:t>
            </a:r>
            <a:r>
              <a:rPr lang="it-IT" altLang="it-IT" dirty="0"/>
              <a:t> = n</a:t>
            </a:r>
            <a:r>
              <a:rPr lang="it-IT" altLang="it-IT" dirty="0">
                <a:latin typeface="Symbol" panose="05050102010706020507" pitchFamily="18" charset="2"/>
              </a:rPr>
              <a:t>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dirty="0"/>
              <a:t>true lattice planes </a:t>
            </a:r>
            <a:r>
              <a:rPr lang="en-GB" altLang="it-IT" sz="1800" dirty="0" smtClean="0"/>
              <a:t>(</a:t>
            </a:r>
            <a:r>
              <a:rPr lang="en-GB" altLang="it-IT" sz="1800" dirty="0"/>
              <a:t>coprime </a:t>
            </a:r>
            <a:r>
              <a:rPr lang="en-GB" altLang="it-IT" sz="1800" dirty="0" smtClean="0"/>
              <a:t>integers)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smtClean="0"/>
              <a:t>n = </a:t>
            </a:r>
            <a:r>
              <a:rPr lang="it-IT" altLang="it-IT" sz="1800" dirty="0" err="1" smtClean="0"/>
              <a:t>reflection</a:t>
            </a:r>
            <a:r>
              <a:rPr lang="it-IT" altLang="it-IT" sz="1800" dirty="0" smtClean="0"/>
              <a:t> </a:t>
            </a:r>
            <a:r>
              <a:rPr lang="it-IT" altLang="it-IT" sz="1800" dirty="0" err="1" smtClean="0"/>
              <a:t>order</a:t>
            </a:r>
            <a:endParaRPr lang="it-IT" altLang="it-IT" sz="1800" dirty="0"/>
          </a:p>
        </p:txBody>
      </p:sp>
      <p:sp>
        <p:nvSpPr>
          <p:cNvPr id="204859" name="Line 59"/>
          <p:cNvSpPr>
            <a:spLocks noChangeShapeType="1"/>
          </p:cNvSpPr>
          <p:nvPr/>
        </p:nvSpPr>
        <p:spPr bwMode="auto">
          <a:xfrm>
            <a:off x="390525" y="5505450"/>
            <a:ext cx="0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60" name="Text Box 60"/>
          <p:cNvSpPr txBox="1">
            <a:spLocks noChangeArrowheads="1"/>
          </p:cNvSpPr>
          <p:nvPr/>
        </p:nvSpPr>
        <p:spPr bwMode="auto">
          <a:xfrm>
            <a:off x="517525" y="562292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d</a:t>
            </a:r>
            <a:r>
              <a:rPr lang="it-IT" altLang="it-IT" sz="2400" baseline="-25000"/>
              <a:t>102</a:t>
            </a:r>
          </a:p>
        </p:txBody>
      </p:sp>
      <p:sp>
        <p:nvSpPr>
          <p:cNvPr id="204863" name="Line 63"/>
          <p:cNvSpPr>
            <a:spLocks noChangeShapeType="1"/>
          </p:cNvSpPr>
          <p:nvPr/>
        </p:nvSpPr>
        <p:spPr bwMode="auto">
          <a:xfrm flipV="1">
            <a:off x="3038475" y="5429250"/>
            <a:ext cx="523875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64" name="Line 64"/>
          <p:cNvSpPr>
            <a:spLocks noChangeShapeType="1"/>
          </p:cNvSpPr>
          <p:nvPr/>
        </p:nvSpPr>
        <p:spPr bwMode="auto">
          <a:xfrm>
            <a:off x="3500438" y="5400675"/>
            <a:ext cx="557212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415" name="Text Box 71"/>
          <p:cNvSpPr txBox="1">
            <a:spLocks noChangeArrowheads="1"/>
          </p:cNvSpPr>
          <p:nvPr/>
        </p:nvSpPr>
        <p:spPr bwMode="auto">
          <a:xfrm>
            <a:off x="1660525" y="292100"/>
            <a:ext cx="58015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dirty="0" err="1" smtClean="0"/>
              <a:t>Bragg</a:t>
            </a:r>
            <a:r>
              <a:rPr lang="it-IT" altLang="it-IT" sz="3600" dirty="0" smtClean="0"/>
              <a:t> Law and Miller </a:t>
            </a:r>
            <a:r>
              <a:rPr lang="it-IT" altLang="it-IT" sz="3600" dirty="0" err="1" smtClean="0"/>
              <a:t>indices</a:t>
            </a:r>
            <a:endParaRPr lang="it-IT" altLang="it-IT" sz="3600" dirty="0"/>
          </a:p>
        </p:txBody>
      </p:sp>
      <p:sp>
        <p:nvSpPr>
          <p:cNvPr id="204872" name="Text Box 72"/>
          <p:cNvSpPr txBox="1">
            <a:spLocks noChangeArrowheads="1"/>
          </p:cNvSpPr>
          <p:nvPr/>
        </p:nvSpPr>
        <p:spPr bwMode="auto">
          <a:xfrm>
            <a:off x="4171950" y="1060450"/>
            <a:ext cx="354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/>
              <a:t>2d</a:t>
            </a:r>
            <a:r>
              <a:rPr lang="it-IT" altLang="it-IT" baseline="-25000"/>
              <a:t>n(hkl)</a:t>
            </a:r>
            <a:r>
              <a:rPr lang="it-IT" altLang="it-IT"/>
              <a:t>sen</a:t>
            </a:r>
            <a:r>
              <a:rPr lang="it-IT" altLang="it-IT">
                <a:latin typeface="Symbol" panose="05050102010706020507" pitchFamily="18" charset="2"/>
              </a:rPr>
              <a:t>q</a:t>
            </a:r>
            <a:r>
              <a:rPr lang="it-IT" altLang="it-IT" baseline="-25000"/>
              <a:t>n(hkl)</a:t>
            </a:r>
            <a:r>
              <a:rPr lang="it-IT" altLang="it-IT"/>
              <a:t> = </a:t>
            </a:r>
            <a:r>
              <a:rPr lang="it-IT" altLang="it-IT">
                <a:latin typeface="Symbol" panose="05050102010706020507" pitchFamily="18" charset="2"/>
              </a:rPr>
              <a:t>l</a:t>
            </a:r>
            <a:endParaRPr lang="it-IT" altLang="it-IT"/>
          </a:p>
        </p:txBody>
      </p:sp>
      <p:sp>
        <p:nvSpPr>
          <p:cNvPr id="204875" name="Text Box 75"/>
          <p:cNvSpPr txBox="1">
            <a:spLocks noChangeArrowheads="1"/>
          </p:cNvSpPr>
          <p:nvPr/>
        </p:nvSpPr>
        <p:spPr bwMode="auto">
          <a:xfrm>
            <a:off x="4324350" y="1866900"/>
            <a:ext cx="30924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dirty="0"/>
              <a:t>2d</a:t>
            </a:r>
            <a:r>
              <a:rPr lang="it-IT" altLang="it-IT" baseline="-25000" dirty="0"/>
              <a:t>hkl</a:t>
            </a:r>
            <a:r>
              <a:rPr lang="it-IT" altLang="it-IT" dirty="0"/>
              <a:t>sen</a:t>
            </a:r>
            <a:r>
              <a:rPr lang="it-IT" altLang="it-IT" dirty="0">
                <a:latin typeface="Symbol" panose="05050102010706020507" pitchFamily="18" charset="2"/>
              </a:rPr>
              <a:t>q</a:t>
            </a:r>
            <a:r>
              <a:rPr lang="it-IT" altLang="it-IT" baseline="-25000" dirty="0"/>
              <a:t>hkl</a:t>
            </a:r>
            <a:r>
              <a:rPr lang="it-IT" altLang="it-IT" dirty="0"/>
              <a:t> = </a:t>
            </a:r>
            <a:r>
              <a:rPr lang="it-IT" altLang="it-IT" dirty="0">
                <a:latin typeface="Symbol" panose="05050102010706020507" pitchFamily="18" charset="2"/>
              </a:rPr>
              <a:t>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smtClean="0"/>
              <a:t>Miller </a:t>
            </a:r>
            <a:r>
              <a:rPr lang="it-IT" altLang="it-IT" sz="1800" dirty="0" err="1" smtClean="0"/>
              <a:t>indices</a:t>
            </a:r>
            <a:r>
              <a:rPr lang="it-IT" altLang="it-IT" sz="1800" dirty="0" smtClean="0"/>
              <a:t> with </a:t>
            </a:r>
            <a:r>
              <a:rPr lang="it-IT" altLang="it-IT" sz="1800" dirty="0" err="1" smtClean="0"/>
              <a:t>any</a:t>
            </a:r>
            <a:r>
              <a:rPr lang="it-IT" altLang="it-IT" sz="1800" dirty="0" smtClean="0"/>
              <a:t> </a:t>
            </a:r>
            <a:r>
              <a:rPr lang="it-IT" altLang="it-IT" sz="1800" dirty="0" err="1" smtClean="0"/>
              <a:t>integer</a:t>
            </a:r>
            <a:endParaRPr lang="it-IT" altLang="it-IT" sz="1800" dirty="0"/>
          </a:p>
        </p:txBody>
      </p:sp>
      <p:grpSp>
        <p:nvGrpSpPr>
          <p:cNvPr id="204879" name="Group 79"/>
          <p:cNvGrpSpPr>
            <a:grpSpLocks/>
          </p:cNvGrpSpPr>
          <p:nvPr/>
        </p:nvGrpSpPr>
        <p:grpSpPr bwMode="auto">
          <a:xfrm>
            <a:off x="5918200" y="5397500"/>
            <a:ext cx="676275" cy="1060450"/>
            <a:chOff x="4904" y="3208"/>
            <a:chExt cx="426" cy="884"/>
          </a:xfrm>
        </p:grpSpPr>
        <p:grpSp>
          <p:nvGrpSpPr>
            <p:cNvPr id="15428" name="Group 70"/>
            <p:cNvGrpSpPr>
              <a:grpSpLocks/>
            </p:cNvGrpSpPr>
            <p:nvPr/>
          </p:nvGrpSpPr>
          <p:grpSpPr bwMode="auto">
            <a:xfrm>
              <a:off x="4924" y="3208"/>
              <a:ext cx="406" cy="448"/>
              <a:chOff x="4480" y="2848"/>
              <a:chExt cx="406" cy="448"/>
            </a:xfrm>
          </p:grpSpPr>
          <p:sp>
            <p:nvSpPr>
              <p:cNvPr id="15432" name="AutoShape 68"/>
              <p:cNvSpPr>
                <a:spLocks noChangeArrowheads="1"/>
              </p:cNvSpPr>
              <p:nvPr/>
            </p:nvSpPr>
            <p:spPr bwMode="auto">
              <a:xfrm rot="5189458" flipH="1">
                <a:off x="4567" y="276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433" name="AutoShape 69"/>
              <p:cNvSpPr>
                <a:spLocks noChangeArrowheads="1"/>
              </p:cNvSpPr>
              <p:nvPr/>
            </p:nvSpPr>
            <p:spPr bwMode="auto">
              <a:xfrm rot="-5189458">
                <a:off x="4571" y="298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5429" name="Group 76"/>
            <p:cNvGrpSpPr>
              <a:grpSpLocks/>
            </p:cNvGrpSpPr>
            <p:nvPr/>
          </p:nvGrpSpPr>
          <p:grpSpPr bwMode="auto">
            <a:xfrm>
              <a:off x="4904" y="3644"/>
              <a:ext cx="406" cy="448"/>
              <a:chOff x="4480" y="2848"/>
              <a:chExt cx="406" cy="448"/>
            </a:xfrm>
          </p:grpSpPr>
          <p:sp>
            <p:nvSpPr>
              <p:cNvPr id="15430" name="AutoShape 77"/>
              <p:cNvSpPr>
                <a:spLocks noChangeArrowheads="1"/>
              </p:cNvSpPr>
              <p:nvPr/>
            </p:nvSpPr>
            <p:spPr bwMode="auto">
              <a:xfrm rot="5189458" flipH="1">
                <a:off x="4567" y="276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431" name="AutoShape 78"/>
              <p:cNvSpPr>
                <a:spLocks noChangeArrowheads="1"/>
              </p:cNvSpPr>
              <p:nvPr/>
            </p:nvSpPr>
            <p:spPr bwMode="auto">
              <a:xfrm rot="-5189458">
                <a:off x="4571" y="298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204880" name="Rectangle 80"/>
          <p:cNvSpPr>
            <a:spLocks noChangeArrowheads="1"/>
          </p:cNvSpPr>
          <p:nvPr/>
        </p:nvSpPr>
        <p:spPr bwMode="auto">
          <a:xfrm>
            <a:off x="6218238" y="3822700"/>
            <a:ext cx="292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2d</a:t>
            </a:r>
            <a:r>
              <a:rPr lang="it-IT" altLang="it-IT" sz="2400" baseline="-25000"/>
              <a:t>102</a:t>
            </a:r>
            <a:r>
              <a:rPr lang="it-IT" altLang="it-IT" sz="2400"/>
              <a:t>sen</a:t>
            </a: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>
                <a:latin typeface="Symbol" panose="05050102010706020507" pitchFamily="18" charset="2"/>
              </a:rPr>
              <a:t>2°(102)</a:t>
            </a:r>
            <a:r>
              <a:rPr lang="it-IT" altLang="it-IT" sz="2400"/>
              <a:t> = 2</a:t>
            </a:r>
            <a:r>
              <a:rPr lang="it-IT" altLang="it-IT" sz="240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204881" name="Rectangle 81"/>
          <p:cNvSpPr>
            <a:spLocks noChangeArrowheads="1"/>
          </p:cNvSpPr>
          <p:nvPr/>
        </p:nvSpPr>
        <p:spPr bwMode="auto">
          <a:xfrm>
            <a:off x="6605588" y="4362450"/>
            <a:ext cx="2306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2d</a:t>
            </a:r>
            <a:r>
              <a:rPr lang="it-IT" altLang="it-IT" sz="2400" baseline="-25000"/>
              <a:t>204</a:t>
            </a:r>
            <a:r>
              <a:rPr lang="it-IT" altLang="it-IT" sz="2400"/>
              <a:t>sen</a:t>
            </a: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/>
              <a:t>204</a:t>
            </a:r>
            <a:r>
              <a:rPr lang="it-IT" altLang="it-IT" sz="2400"/>
              <a:t> = </a:t>
            </a:r>
            <a:r>
              <a:rPr lang="it-IT" altLang="it-IT" sz="240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204882" name="Line 82"/>
          <p:cNvSpPr>
            <a:spLocks noChangeShapeType="1"/>
          </p:cNvSpPr>
          <p:nvPr/>
        </p:nvSpPr>
        <p:spPr bwMode="auto">
          <a:xfrm>
            <a:off x="1235075" y="5940425"/>
            <a:ext cx="52578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83" name="Line 83"/>
          <p:cNvSpPr>
            <a:spLocks noChangeShapeType="1"/>
          </p:cNvSpPr>
          <p:nvPr/>
        </p:nvSpPr>
        <p:spPr bwMode="auto">
          <a:xfrm>
            <a:off x="6969125" y="5340350"/>
            <a:ext cx="1905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84" name="Text Box 84"/>
          <p:cNvSpPr txBox="1">
            <a:spLocks noChangeArrowheads="1"/>
          </p:cNvSpPr>
          <p:nvPr/>
        </p:nvSpPr>
        <p:spPr bwMode="auto">
          <a:xfrm>
            <a:off x="7096125" y="545782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d</a:t>
            </a:r>
            <a:r>
              <a:rPr lang="it-IT" altLang="it-IT" sz="2400" baseline="-25000"/>
              <a:t>204</a:t>
            </a:r>
          </a:p>
        </p:txBody>
      </p:sp>
      <p:sp>
        <p:nvSpPr>
          <p:cNvPr id="204885" name="Arc 85"/>
          <p:cNvSpPr>
            <a:spLocks/>
          </p:cNvSpPr>
          <p:nvPr/>
        </p:nvSpPr>
        <p:spPr bwMode="auto">
          <a:xfrm flipH="1">
            <a:off x="1524000" y="4830763"/>
            <a:ext cx="400050" cy="503237"/>
          </a:xfrm>
          <a:custGeom>
            <a:avLst/>
            <a:gdLst>
              <a:gd name="T0" fmla="*/ 1284412957 w 21600"/>
              <a:gd name="T1" fmla="*/ 0 h 18639"/>
              <a:gd name="T2" fmla="*/ 2147483646 w 21600"/>
              <a:gd name="T3" fmla="*/ 2147483646 h 18639"/>
              <a:gd name="T4" fmla="*/ 0 w 21600"/>
              <a:gd name="T5" fmla="*/ 2147483646 h 186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639" fill="none" extrusionOk="0">
                <a:moveTo>
                  <a:pt x="10915" y="0"/>
                </a:moveTo>
                <a:cubicBezTo>
                  <a:pt x="17533" y="3875"/>
                  <a:pt x="21600" y="10969"/>
                  <a:pt x="21600" y="18639"/>
                </a:cubicBezTo>
              </a:path>
              <a:path w="21600" h="18639" stroke="0" extrusionOk="0">
                <a:moveTo>
                  <a:pt x="10915" y="0"/>
                </a:moveTo>
                <a:cubicBezTo>
                  <a:pt x="17533" y="3875"/>
                  <a:pt x="21600" y="10969"/>
                  <a:pt x="21600" y="18639"/>
                </a:cubicBezTo>
                <a:lnTo>
                  <a:pt x="0" y="18639"/>
                </a:lnTo>
                <a:lnTo>
                  <a:pt x="1091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87" name="Rectangle 87"/>
          <p:cNvSpPr>
            <a:spLocks noChangeArrowheads="1"/>
          </p:cNvSpPr>
          <p:nvPr/>
        </p:nvSpPr>
        <p:spPr bwMode="auto">
          <a:xfrm>
            <a:off x="898525" y="475615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/>
              <a:t>204</a:t>
            </a:r>
          </a:p>
        </p:txBody>
      </p:sp>
      <p:sp>
        <p:nvSpPr>
          <p:cNvPr id="204888" name="Arc 88"/>
          <p:cNvSpPr>
            <a:spLocks/>
          </p:cNvSpPr>
          <p:nvPr/>
        </p:nvSpPr>
        <p:spPr bwMode="auto">
          <a:xfrm>
            <a:off x="5359400" y="4818063"/>
            <a:ext cx="400050" cy="503237"/>
          </a:xfrm>
          <a:custGeom>
            <a:avLst/>
            <a:gdLst>
              <a:gd name="T0" fmla="*/ 1284412957 w 21600"/>
              <a:gd name="T1" fmla="*/ 0 h 18639"/>
              <a:gd name="T2" fmla="*/ 2147483646 w 21600"/>
              <a:gd name="T3" fmla="*/ 2147483646 h 18639"/>
              <a:gd name="T4" fmla="*/ 0 w 21600"/>
              <a:gd name="T5" fmla="*/ 2147483646 h 186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639" fill="none" extrusionOk="0">
                <a:moveTo>
                  <a:pt x="10915" y="0"/>
                </a:moveTo>
                <a:cubicBezTo>
                  <a:pt x="17533" y="3875"/>
                  <a:pt x="21600" y="10969"/>
                  <a:pt x="21600" y="18639"/>
                </a:cubicBezTo>
              </a:path>
              <a:path w="21600" h="18639" stroke="0" extrusionOk="0">
                <a:moveTo>
                  <a:pt x="10915" y="0"/>
                </a:moveTo>
                <a:cubicBezTo>
                  <a:pt x="17533" y="3875"/>
                  <a:pt x="21600" y="10969"/>
                  <a:pt x="21600" y="18639"/>
                </a:cubicBezTo>
                <a:lnTo>
                  <a:pt x="0" y="18639"/>
                </a:lnTo>
                <a:lnTo>
                  <a:pt x="1091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89" name="Rectangle 89"/>
          <p:cNvSpPr>
            <a:spLocks noChangeArrowheads="1"/>
          </p:cNvSpPr>
          <p:nvPr/>
        </p:nvSpPr>
        <p:spPr bwMode="auto">
          <a:xfrm>
            <a:off x="5781675" y="481965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/>
              <a:t>204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0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0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0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0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0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0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0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0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0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0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0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0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0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0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0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0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0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0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0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0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0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0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20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20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20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20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20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20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20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20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20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20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20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20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20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20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8" grpId="0"/>
      <p:bldP spid="204860" grpId="0"/>
      <p:bldP spid="204872" grpId="0"/>
      <p:bldP spid="204875" grpId="0"/>
      <p:bldP spid="204880" grpId="0"/>
      <p:bldP spid="204881" grpId="0"/>
      <p:bldP spid="204884" grpId="0"/>
      <p:bldP spid="204887" grpId="0"/>
      <p:bldP spid="2048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4" name="Group 4"/>
          <p:cNvGrpSpPr>
            <a:grpSpLocks/>
          </p:cNvGrpSpPr>
          <p:nvPr/>
        </p:nvGrpSpPr>
        <p:grpSpPr bwMode="auto">
          <a:xfrm>
            <a:off x="1003300" y="3206750"/>
            <a:ext cx="2535238" cy="1276350"/>
            <a:chOff x="742" y="1528"/>
            <a:chExt cx="3800" cy="1600"/>
          </a:xfrm>
        </p:grpSpPr>
        <p:sp>
          <p:nvSpPr>
            <p:cNvPr id="12415" name="Line 5"/>
            <p:cNvSpPr>
              <a:spLocks noChangeShapeType="1"/>
            </p:cNvSpPr>
            <p:nvPr/>
          </p:nvSpPr>
          <p:spPr bwMode="auto">
            <a:xfrm>
              <a:off x="1278" y="1536"/>
              <a:ext cx="326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16" name="Line 6"/>
            <p:cNvSpPr>
              <a:spLocks noChangeShapeType="1"/>
            </p:cNvSpPr>
            <p:nvPr/>
          </p:nvSpPr>
          <p:spPr bwMode="auto">
            <a:xfrm>
              <a:off x="1014" y="2320"/>
              <a:ext cx="326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17" name="Line 7"/>
            <p:cNvSpPr>
              <a:spLocks noChangeShapeType="1"/>
            </p:cNvSpPr>
            <p:nvPr/>
          </p:nvSpPr>
          <p:spPr bwMode="auto">
            <a:xfrm>
              <a:off x="742" y="3120"/>
              <a:ext cx="326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18" name="Line 8"/>
            <p:cNvSpPr>
              <a:spLocks noChangeShapeType="1"/>
            </p:cNvSpPr>
            <p:nvPr/>
          </p:nvSpPr>
          <p:spPr bwMode="auto">
            <a:xfrm flipV="1">
              <a:off x="750" y="1528"/>
              <a:ext cx="536" cy="15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19" name="Line 9"/>
            <p:cNvSpPr>
              <a:spLocks noChangeShapeType="1"/>
            </p:cNvSpPr>
            <p:nvPr/>
          </p:nvSpPr>
          <p:spPr bwMode="auto">
            <a:xfrm flipV="1">
              <a:off x="1566" y="1536"/>
              <a:ext cx="536" cy="15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20" name="Line 10"/>
            <p:cNvSpPr>
              <a:spLocks noChangeShapeType="1"/>
            </p:cNvSpPr>
            <p:nvPr/>
          </p:nvSpPr>
          <p:spPr bwMode="auto">
            <a:xfrm flipV="1">
              <a:off x="2374" y="1544"/>
              <a:ext cx="536" cy="15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21" name="Line 11"/>
            <p:cNvSpPr>
              <a:spLocks noChangeShapeType="1"/>
            </p:cNvSpPr>
            <p:nvPr/>
          </p:nvSpPr>
          <p:spPr bwMode="auto">
            <a:xfrm flipV="1">
              <a:off x="3198" y="1536"/>
              <a:ext cx="536" cy="15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22" name="Line 12"/>
            <p:cNvSpPr>
              <a:spLocks noChangeShapeType="1"/>
            </p:cNvSpPr>
            <p:nvPr/>
          </p:nvSpPr>
          <p:spPr bwMode="auto">
            <a:xfrm flipV="1">
              <a:off x="4006" y="1528"/>
              <a:ext cx="536" cy="15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291" name="Group 28"/>
          <p:cNvGrpSpPr>
            <a:grpSpLocks/>
          </p:cNvGrpSpPr>
          <p:nvPr/>
        </p:nvGrpSpPr>
        <p:grpSpPr bwMode="auto">
          <a:xfrm>
            <a:off x="944563" y="3124200"/>
            <a:ext cx="2700337" cy="1422400"/>
            <a:chOff x="403" y="969"/>
            <a:chExt cx="1701" cy="896"/>
          </a:xfrm>
        </p:grpSpPr>
        <p:sp>
          <p:nvSpPr>
            <p:cNvPr id="12400" name="Oval 13"/>
            <p:cNvSpPr>
              <a:spLocks noChangeArrowheads="1"/>
            </p:cNvSpPr>
            <p:nvPr/>
          </p:nvSpPr>
          <p:spPr bwMode="auto">
            <a:xfrm>
              <a:off x="942" y="969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01" name="Oval 14"/>
            <p:cNvSpPr>
              <a:spLocks noChangeArrowheads="1"/>
            </p:cNvSpPr>
            <p:nvPr/>
          </p:nvSpPr>
          <p:spPr bwMode="auto">
            <a:xfrm>
              <a:off x="594" y="969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02" name="Oval 15"/>
            <p:cNvSpPr>
              <a:spLocks noChangeArrowheads="1"/>
            </p:cNvSpPr>
            <p:nvPr/>
          </p:nvSpPr>
          <p:spPr bwMode="auto">
            <a:xfrm>
              <a:off x="1647" y="969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03" name="Oval 16"/>
            <p:cNvSpPr>
              <a:spLocks noChangeArrowheads="1"/>
            </p:cNvSpPr>
            <p:nvPr/>
          </p:nvSpPr>
          <p:spPr bwMode="auto">
            <a:xfrm>
              <a:off x="1279" y="969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04" name="Oval 17"/>
            <p:cNvSpPr>
              <a:spLocks noChangeArrowheads="1"/>
            </p:cNvSpPr>
            <p:nvPr/>
          </p:nvSpPr>
          <p:spPr bwMode="auto">
            <a:xfrm>
              <a:off x="1985" y="969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05" name="Oval 18"/>
            <p:cNvSpPr>
              <a:spLocks noChangeArrowheads="1"/>
            </p:cNvSpPr>
            <p:nvPr/>
          </p:nvSpPr>
          <p:spPr bwMode="auto">
            <a:xfrm>
              <a:off x="495" y="1348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06" name="Oval 19"/>
            <p:cNvSpPr>
              <a:spLocks noChangeArrowheads="1"/>
            </p:cNvSpPr>
            <p:nvPr/>
          </p:nvSpPr>
          <p:spPr bwMode="auto">
            <a:xfrm>
              <a:off x="841" y="1348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07" name="Oval 20"/>
            <p:cNvSpPr>
              <a:spLocks noChangeArrowheads="1"/>
            </p:cNvSpPr>
            <p:nvPr/>
          </p:nvSpPr>
          <p:spPr bwMode="auto">
            <a:xfrm>
              <a:off x="1189" y="1348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08" name="Oval 21"/>
            <p:cNvSpPr>
              <a:spLocks noChangeArrowheads="1"/>
            </p:cNvSpPr>
            <p:nvPr/>
          </p:nvSpPr>
          <p:spPr bwMode="auto">
            <a:xfrm>
              <a:off x="1536" y="1348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09" name="Oval 22"/>
            <p:cNvSpPr>
              <a:spLocks noChangeArrowheads="1"/>
            </p:cNvSpPr>
            <p:nvPr/>
          </p:nvSpPr>
          <p:spPr bwMode="auto">
            <a:xfrm>
              <a:off x="1856" y="1348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10" name="Oval 23"/>
            <p:cNvSpPr>
              <a:spLocks noChangeArrowheads="1"/>
            </p:cNvSpPr>
            <p:nvPr/>
          </p:nvSpPr>
          <p:spPr bwMode="auto">
            <a:xfrm>
              <a:off x="403" y="1746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11" name="Oval 24"/>
            <p:cNvSpPr>
              <a:spLocks noChangeArrowheads="1"/>
            </p:cNvSpPr>
            <p:nvPr/>
          </p:nvSpPr>
          <p:spPr bwMode="auto">
            <a:xfrm>
              <a:off x="732" y="1746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12" name="Oval 25"/>
            <p:cNvSpPr>
              <a:spLocks noChangeArrowheads="1"/>
            </p:cNvSpPr>
            <p:nvPr/>
          </p:nvSpPr>
          <p:spPr bwMode="auto">
            <a:xfrm>
              <a:off x="1070" y="1745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13" name="Oval 26"/>
            <p:cNvSpPr>
              <a:spLocks noChangeArrowheads="1"/>
            </p:cNvSpPr>
            <p:nvPr/>
          </p:nvSpPr>
          <p:spPr bwMode="auto">
            <a:xfrm>
              <a:off x="1409" y="1746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14" name="Oval 27"/>
            <p:cNvSpPr>
              <a:spLocks noChangeArrowheads="1"/>
            </p:cNvSpPr>
            <p:nvPr/>
          </p:nvSpPr>
          <p:spPr bwMode="auto">
            <a:xfrm>
              <a:off x="1775" y="1746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28034" name="Group 34"/>
          <p:cNvGrpSpPr>
            <a:grpSpLocks/>
          </p:cNvGrpSpPr>
          <p:nvPr/>
        </p:nvGrpSpPr>
        <p:grpSpPr bwMode="auto">
          <a:xfrm>
            <a:off x="915988" y="2890838"/>
            <a:ext cx="2697162" cy="1895475"/>
            <a:chOff x="394" y="812"/>
            <a:chExt cx="1699" cy="1194"/>
          </a:xfrm>
        </p:grpSpPr>
        <p:sp>
          <p:nvSpPr>
            <p:cNvPr id="12395" name="Line 29"/>
            <p:cNvSpPr>
              <a:spLocks noChangeShapeType="1"/>
            </p:cNvSpPr>
            <p:nvPr/>
          </p:nvSpPr>
          <p:spPr bwMode="auto">
            <a:xfrm flipH="1">
              <a:off x="394" y="812"/>
              <a:ext cx="320" cy="119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6" name="Line 30"/>
            <p:cNvSpPr>
              <a:spLocks noChangeShapeType="1"/>
            </p:cNvSpPr>
            <p:nvPr/>
          </p:nvSpPr>
          <p:spPr bwMode="auto">
            <a:xfrm flipH="1">
              <a:off x="731" y="812"/>
              <a:ext cx="320" cy="119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7" name="Line 31"/>
            <p:cNvSpPr>
              <a:spLocks noChangeShapeType="1"/>
            </p:cNvSpPr>
            <p:nvPr/>
          </p:nvSpPr>
          <p:spPr bwMode="auto">
            <a:xfrm flipH="1">
              <a:off x="1087" y="812"/>
              <a:ext cx="320" cy="119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8" name="Line 32"/>
            <p:cNvSpPr>
              <a:spLocks noChangeShapeType="1"/>
            </p:cNvSpPr>
            <p:nvPr/>
          </p:nvSpPr>
          <p:spPr bwMode="auto">
            <a:xfrm flipH="1">
              <a:off x="1444" y="812"/>
              <a:ext cx="320" cy="119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9" name="Line 33"/>
            <p:cNvSpPr>
              <a:spLocks noChangeShapeType="1"/>
            </p:cNvSpPr>
            <p:nvPr/>
          </p:nvSpPr>
          <p:spPr bwMode="auto">
            <a:xfrm flipH="1">
              <a:off x="1773" y="812"/>
              <a:ext cx="320" cy="119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8036" name="Oval 36"/>
          <p:cNvSpPr>
            <a:spLocks noChangeArrowheads="1"/>
          </p:cNvSpPr>
          <p:nvPr/>
        </p:nvSpPr>
        <p:spPr bwMode="auto">
          <a:xfrm>
            <a:off x="6629400" y="3894138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37" name="Oval 37"/>
          <p:cNvSpPr>
            <a:spLocks noChangeArrowheads="1"/>
          </p:cNvSpPr>
          <p:nvPr/>
        </p:nvSpPr>
        <p:spPr bwMode="auto">
          <a:xfrm>
            <a:off x="7134225" y="3992563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38" name="Oval 38"/>
          <p:cNvSpPr>
            <a:spLocks noChangeArrowheads="1"/>
          </p:cNvSpPr>
          <p:nvPr/>
        </p:nvSpPr>
        <p:spPr bwMode="auto">
          <a:xfrm>
            <a:off x="6629400" y="3525838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128042" name="Group 42"/>
          <p:cNvGrpSpPr>
            <a:grpSpLocks/>
          </p:cNvGrpSpPr>
          <p:nvPr/>
        </p:nvGrpSpPr>
        <p:grpSpPr bwMode="auto">
          <a:xfrm>
            <a:off x="701675" y="3205163"/>
            <a:ext cx="3175000" cy="1252537"/>
            <a:chOff x="274" y="1021"/>
            <a:chExt cx="2000" cy="789"/>
          </a:xfrm>
        </p:grpSpPr>
        <p:sp>
          <p:nvSpPr>
            <p:cNvPr id="12392" name="Line 39"/>
            <p:cNvSpPr>
              <a:spLocks noChangeShapeType="1"/>
            </p:cNvSpPr>
            <p:nvPr/>
          </p:nvSpPr>
          <p:spPr bwMode="auto">
            <a:xfrm>
              <a:off x="274" y="1801"/>
              <a:ext cx="1801" cy="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3" name="Line 40"/>
            <p:cNvSpPr>
              <a:spLocks noChangeShapeType="1"/>
            </p:cNvSpPr>
            <p:nvPr/>
          </p:nvSpPr>
          <p:spPr bwMode="auto">
            <a:xfrm>
              <a:off x="355" y="1406"/>
              <a:ext cx="1801" cy="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4" name="Line 41"/>
            <p:cNvSpPr>
              <a:spLocks noChangeShapeType="1"/>
            </p:cNvSpPr>
            <p:nvPr/>
          </p:nvSpPr>
          <p:spPr bwMode="auto">
            <a:xfrm>
              <a:off x="473" y="1021"/>
              <a:ext cx="1801" cy="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8076" name="Group 76"/>
          <p:cNvGrpSpPr>
            <a:grpSpLocks/>
          </p:cNvGrpSpPr>
          <p:nvPr/>
        </p:nvGrpSpPr>
        <p:grpSpPr bwMode="auto">
          <a:xfrm>
            <a:off x="382588" y="2198688"/>
            <a:ext cx="3887787" cy="3354387"/>
            <a:chOff x="0" y="292"/>
            <a:chExt cx="2449" cy="2113"/>
          </a:xfrm>
        </p:grpSpPr>
        <p:sp>
          <p:nvSpPr>
            <p:cNvPr id="12385" name="Line 43"/>
            <p:cNvSpPr>
              <a:spLocks noChangeShapeType="1"/>
            </p:cNvSpPr>
            <p:nvPr/>
          </p:nvSpPr>
          <p:spPr bwMode="auto">
            <a:xfrm>
              <a:off x="503" y="796"/>
              <a:ext cx="841" cy="135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6" name="Line 44"/>
            <p:cNvSpPr>
              <a:spLocks noChangeShapeType="1"/>
            </p:cNvSpPr>
            <p:nvPr/>
          </p:nvSpPr>
          <p:spPr bwMode="auto">
            <a:xfrm>
              <a:off x="777" y="685"/>
              <a:ext cx="841" cy="135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7" name="Line 45"/>
            <p:cNvSpPr>
              <a:spLocks noChangeShapeType="1"/>
            </p:cNvSpPr>
            <p:nvPr/>
          </p:nvSpPr>
          <p:spPr bwMode="auto">
            <a:xfrm>
              <a:off x="1069" y="585"/>
              <a:ext cx="841" cy="135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8" name="Line 46"/>
            <p:cNvSpPr>
              <a:spLocks noChangeShapeType="1"/>
            </p:cNvSpPr>
            <p:nvPr/>
          </p:nvSpPr>
          <p:spPr bwMode="auto">
            <a:xfrm>
              <a:off x="1389" y="520"/>
              <a:ext cx="841" cy="135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9" name="Line 47"/>
            <p:cNvSpPr>
              <a:spLocks noChangeShapeType="1"/>
            </p:cNvSpPr>
            <p:nvPr/>
          </p:nvSpPr>
          <p:spPr bwMode="auto">
            <a:xfrm>
              <a:off x="1608" y="292"/>
              <a:ext cx="841" cy="135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0" name="Line 48"/>
            <p:cNvSpPr>
              <a:spLocks noChangeShapeType="1"/>
            </p:cNvSpPr>
            <p:nvPr/>
          </p:nvSpPr>
          <p:spPr bwMode="auto">
            <a:xfrm>
              <a:off x="274" y="960"/>
              <a:ext cx="841" cy="135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1" name="Line 49"/>
            <p:cNvSpPr>
              <a:spLocks noChangeShapeType="1"/>
            </p:cNvSpPr>
            <p:nvPr/>
          </p:nvSpPr>
          <p:spPr bwMode="auto">
            <a:xfrm>
              <a:off x="0" y="1050"/>
              <a:ext cx="841" cy="135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8050" name="Oval 50"/>
          <p:cNvSpPr>
            <a:spLocks noChangeArrowheads="1"/>
          </p:cNvSpPr>
          <p:nvPr/>
        </p:nvSpPr>
        <p:spPr bwMode="auto">
          <a:xfrm>
            <a:off x="7148513" y="3613150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51" name="Oval 51"/>
          <p:cNvSpPr>
            <a:spLocks noChangeArrowheads="1"/>
          </p:cNvSpPr>
          <p:nvPr/>
        </p:nvSpPr>
        <p:spPr bwMode="auto">
          <a:xfrm>
            <a:off x="6629400" y="4249738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52" name="Oval 52"/>
          <p:cNvSpPr>
            <a:spLocks noChangeArrowheads="1"/>
          </p:cNvSpPr>
          <p:nvPr/>
        </p:nvSpPr>
        <p:spPr bwMode="auto">
          <a:xfrm>
            <a:off x="6145213" y="3794125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53" name="Oval 53"/>
          <p:cNvSpPr>
            <a:spLocks noChangeArrowheads="1"/>
          </p:cNvSpPr>
          <p:nvPr/>
        </p:nvSpPr>
        <p:spPr bwMode="auto">
          <a:xfrm>
            <a:off x="6159500" y="4154488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54" name="Oval 54"/>
          <p:cNvSpPr>
            <a:spLocks noChangeArrowheads="1"/>
          </p:cNvSpPr>
          <p:nvPr/>
        </p:nvSpPr>
        <p:spPr bwMode="auto">
          <a:xfrm>
            <a:off x="6629400" y="3146425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57" name="Oval 57"/>
          <p:cNvSpPr>
            <a:spLocks noChangeArrowheads="1"/>
          </p:cNvSpPr>
          <p:nvPr/>
        </p:nvSpPr>
        <p:spPr bwMode="auto">
          <a:xfrm>
            <a:off x="6637338" y="4641850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62" name="Oval 62"/>
          <p:cNvSpPr>
            <a:spLocks noChangeArrowheads="1"/>
          </p:cNvSpPr>
          <p:nvPr/>
        </p:nvSpPr>
        <p:spPr bwMode="auto">
          <a:xfrm>
            <a:off x="7654925" y="4100513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63" name="Oval 63"/>
          <p:cNvSpPr>
            <a:spLocks noChangeArrowheads="1"/>
          </p:cNvSpPr>
          <p:nvPr/>
        </p:nvSpPr>
        <p:spPr bwMode="auto">
          <a:xfrm>
            <a:off x="6146800" y="3430588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64" name="Oval 64"/>
          <p:cNvSpPr>
            <a:spLocks noChangeArrowheads="1"/>
          </p:cNvSpPr>
          <p:nvPr/>
        </p:nvSpPr>
        <p:spPr bwMode="auto">
          <a:xfrm>
            <a:off x="7131050" y="4337050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65" name="Oval 65"/>
          <p:cNvSpPr>
            <a:spLocks noChangeArrowheads="1"/>
          </p:cNvSpPr>
          <p:nvPr/>
        </p:nvSpPr>
        <p:spPr bwMode="auto">
          <a:xfrm>
            <a:off x="5662613" y="3703638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128084" name="Group 84"/>
          <p:cNvGrpSpPr>
            <a:grpSpLocks/>
          </p:cNvGrpSpPr>
          <p:nvPr/>
        </p:nvGrpSpPr>
        <p:grpSpPr bwMode="auto">
          <a:xfrm>
            <a:off x="236538" y="2300288"/>
            <a:ext cx="4083050" cy="2970212"/>
            <a:chOff x="0" y="420"/>
            <a:chExt cx="2572" cy="1871"/>
          </a:xfrm>
        </p:grpSpPr>
        <p:sp>
          <p:nvSpPr>
            <p:cNvPr id="12378" name="Line 77"/>
            <p:cNvSpPr>
              <a:spLocks noChangeShapeType="1"/>
            </p:cNvSpPr>
            <p:nvPr/>
          </p:nvSpPr>
          <p:spPr bwMode="auto">
            <a:xfrm flipV="1">
              <a:off x="274" y="805"/>
              <a:ext cx="1307" cy="117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79" name="Line 78"/>
            <p:cNvSpPr>
              <a:spLocks noChangeShapeType="1"/>
            </p:cNvSpPr>
            <p:nvPr/>
          </p:nvSpPr>
          <p:spPr bwMode="auto">
            <a:xfrm flipV="1">
              <a:off x="876" y="867"/>
              <a:ext cx="1307" cy="117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0" name="Line 79"/>
            <p:cNvSpPr>
              <a:spLocks noChangeShapeType="1"/>
            </p:cNvSpPr>
            <p:nvPr/>
          </p:nvSpPr>
          <p:spPr bwMode="auto">
            <a:xfrm flipV="1">
              <a:off x="501" y="894"/>
              <a:ext cx="1307" cy="117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1" name="Line 80"/>
            <p:cNvSpPr>
              <a:spLocks noChangeShapeType="1"/>
            </p:cNvSpPr>
            <p:nvPr/>
          </p:nvSpPr>
          <p:spPr bwMode="auto">
            <a:xfrm flipV="1">
              <a:off x="1112" y="950"/>
              <a:ext cx="1307" cy="117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2" name="Line 81"/>
            <p:cNvSpPr>
              <a:spLocks noChangeShapeType="1"/>
            </p:cNvSpPr>
            <p:nvPr/>
          </p:nvSpPr>
          <p:spPr bwMode="auto">
            <a:xfrm flipV="1">
              <a:off x="1265" y="1112"/>
              <a:ext cx="1307" cy="117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3" name="Line 82"/>
            <p:cNvSpPr>
              <a:spLocks noChangeShapeType="1"/>
            </p:cNvSpPr>
            <p:nvPr/>
          </p:nvSpPr>
          <p:spPr bwMode="auto">
            <a:xfrm flipV="1">
              <a:off x="68" y="671"/>
              <a:ext cx="1307" cy="117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4" name="Line 83"/>
            <p:cNvSpPr>
              <a:spLocks noChangeShapeType="1"/>
            </p:cNvSpPr>
            <p:nvPr/>
          </p:nvSpPr>
          <p:spPr bwMode="auto">
            <a:xfrm flipV="1">
              <a:off x="0" y="420"/>
              <a:ext cx="1307" cy="117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8112" name="Group 112"/>
          <p:cNvGrpSpPr>
            <a:grpSpLocks/>
          </p:cNvGrpSpPr>
          <p:nvPr/>
        </p:nvGrpSpPr>
        <p:grpSpPr bwMode="auto">
          <a:xfrm>
            <a:off x="927100" y="2852738"/>
            <a:ext cx="2697163" cy="1895475"/>
            <a:chOff x="1400" y="1736"/>
            <a:chExt cx="1699" cy="1194"/>
          </a:xfrm>
        </p:grpSpPr>
        <p:grpSp>
          <p:nvGrpSpPr>
            <p:cNvPr id="12367" name="Group 111"/>
            <p:cNvGrpSpPr>
              <a:grpSpLocks/>
            </p:cNvGrpSpPr>
            <p:nvPr/>
          </p:nvGrpSpPr>
          <p:grpSpPr bwMode="auto">
            <a:xfrm>
              <a:off x="1573" y="1736"/>
              <a:ext cx="1370" cy="1194"/>
              <a:chOff x="1573" y="1736"/>
              <a:chExt cx="1370" cy="1194"/>
            </a:xfrm>
          </p:grpSpPr>
          <p:sp>
            <p:nvSpPr>
              <p:cNvPr id="12374" name="Line 86"/>
              <p:cNvSpPr>
                <a:spLocks noChangeShapeType="1"/>
              </p:cNvSpPr>
              <p:nvPr/>
            </p:nvSpPr>
            <p:spPr bwMode="auto">
              <a:xfrm flipH="1">
                <a:off x="1573" y="1736"/>
                <a:ext cx="320" cy="119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75" name="Line 87"/>
              <p:cNvSpPr>
                <a:spLocks noChangeShapeType="1"/>
              </p:cNvSpPr>
              <p:nvPr/>
            </p:nvSpPr>
            <p:spPr bwMode="auto">
              <a:xfrm flipH="1">
                <a:off x="1910" y="1736"/>
                <a:ext cx="320" cy="119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76" name="Line 88"/>
              <p:cNvSpPr>
                <a:spLocks noChangeShapeType="1"/>
              </p:cNvSpPr>
              <p:nvPr/>
            </p:nvSpPr>
            <p:spPr bwMode="auto">
              <a:xfrm flipH="1">
                <a:off x="2266" y="1736"/>
                <a:ext cx="320" cy="119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77" name="Line 89"/>
              <p:cNvSpPr>
                <a:spLocks noChangeShapeType="1"/>
              </p:cNvSpPr>
              <p:nvPr/>
            </p:nvSpPr>
            <p:spPr bwMode="auto">
              <a:xfrm flipH="1">
                <a:off x="2623" y="1736"/>
                <a:ext cx="320" cy="119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2368" name="Group 110"/>
            <p:cNvGrpSpPr>
              <a:grpSpLocks/>
            </p:cNvGrpSpPr>
            <p:nvPr/>
          </p:nvGrpSpPr>
          <p:grpSpPr bwMode="auto">
            <a:xfrm>
              <a:off x="1400" y="1736"/>
              <a:ext cx="1699" cy="1194"/>
              <a:chOff x="1400" y="1736"/>
              <a:chExt cx="1699" cy="1194"/>
            </a:xfrm>
          </p:grpSpPr>
          <p:sp>
            <p:nvSpPr>
              <p:cNvPr id="12369" name="Line 92"/>
              <p:cNvSpPr>
                <a:spLocks noChangeShapeType="1"/>
              </p:cNvSpPr>
              <p:nvPr/>
            </p:nvSpPr>
            <p:spPr bwMode="auto">
              <a:xfrm flipH="1">
                <a:off x="1400" y="1736"/>
                <a:ext cx="320" cy="119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70" name="Line 93"/>
              <p:cNvSpPr>
                <a:spLocks noChangeShapeType="1"/>
              </p:cNvSpPr>
              <p:nvPr/>
            </p:nvSpPr>
            <p:spPr bwMode="auto">
              <a:xfrm flipH="1">
                <a:off x="1737" y="1736"/>
                <a:ext cx="320" cy="119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71" name="Line 94"/>
              <p:cNvSpPr>
                <a:spLocks noChangeShapeType="1"/>
              </p:cNvSpPr>
              <p:nvPr/>
            </p:nvSpPr>
            <p:spPr bwMode="auto">
              <a:xfrm flipH="1">
                <a:off x="2093" y="1736"/>
                <a:ext cx="320" cy="119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72" name="Line 95"/>
              <p:cNvSpPr>
                <a:spLocks noChangeShapeType="1"/>
              </p:cNvSpPr>
              <p:nvPr/>
            </p:nvSpPr>
            <p:spPr bwMode="auto">
              <a:xfrm flipH="1">
                <a:off x="2450" y="1736"/>
                <a:ext cx="320" cy="119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73" name="Line 96"/>
              <p:cNvSpPr>
                <a:spLocks noChangeShapeType="1"/>
              </p:cNvSpPr>
              <p:nvPr/>
            </p:nvSpPr>
            <p:spPr bwMode="auto">
              <a:xfrm flipH="1">
                <a:off x="2779" y="1736"/>
                <a:ext cx="320" cy="119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28109" name="Group 109"/>
          <p:cNvGrpSpPr>
            <a:grpSpLocks/>
          </p:cNvGrpSpPr>
          <p:nvPr/>
        </p:nvGrpSpPr>
        <p:grpSpPr bwMode="auto">
          <a:xfrm>
            <a:off x="733425" y="3206750"/>
            <a:ext cx="3175000" cy="1252538"/>
            <a:chOff x="319" y="2037"/>
            <a:chExt cx="2000" cy="789"/>
          </a:xfrm>
        </p:grpSpPr>
        <p:grpSp>
          <p:nvGrpSpPr>
            <p:cNvPr id="12360" name="Group 108"/>
            <p:cNvGrpSpPr>
              <a:grpSpLocks/>
            </p:cNvGrpSpPr>
            <p:nvPr/>
          </p:nvGrpSpPr>
          <p:grpSpPr bwMode="auto">
            <a:xfrm>
              <a:off x="319" y="2037"/>
              <a:ext cx="2000" cy="789"/>
              <a:chOff x="319" y="2037"/>
              <a:chExt cx="2000" cy="789"/>
            </a:xfrm>
          </p:grpSpPr>
          <p:sp>
            <p:nvSpPr>
              <p:cNvPr id="12364" name="Line 99"/>
              <p:cNvSpPr>
                <a:spLocks noChangeShapeType="1"/>
              </p:cNvSpPr>
              <p:nvPr/>
            </p:nvSpPr>
            <p:spPr bwMode="auto">
              <a:xfrm>
                <a:off x="319" y="2817"/>
                <a:ext cx="1801" cy="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65" name="Line 100"/>
              <p:cNvSpPr>
                <a:spLocks noChangeShapeType="1"/>
              </p:cNvSpPr>
              <p:nvPr/>
            </p:nvSpPr>
            <p:spPr bwMode="auto">
              <a:xfrm>
                <a:off x="400" y="2422"/>
                <a:ext cx="1801" cy="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66" name="Line 101"/>
              <p:cNvSpPr>
                <a:spLocks noChangeShapeType="1"/>
              </p:cNvSpPr>
              <p:nvPr/>
            </p:nvSpPr>
            <p:spPr bwMode="auto">
              <a:xfrm>
                <a:off x="518" y="2037"/>
                <a:ext cx="1801" cy="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2361" name="Group 107"/>
            <p:cNvGrpSpPr>
              <a:grpSpLocks/>
            </p:cNvGrpSpPr>
            <p:nvPr/>
          </p:nvGrpSpPr>
          <p:grpSpPr bwMode="auto">
            <a:xfrm>
              <a:off x="326" y="2231"/>
              <a:ext cx="1919" cy="394"/>
              <a:chOff x="326" y="2231"/>
              <a:chExt cx="1919" cy="394"/>
            </a:xfrm>
          </p:grpSpPr>
          <p:sp>
            <p:nvSpPr>
              <p:cNvPr id="12362" name="Line 104"/>
              <p:cNvSpPr>
                <a:spLocks noChangeShapeType="1"/>
              </p:cNvSpPr>
              <p:nvPr/>
            </p:nvSpPr>
            <p:spPr bwMode="auto">
              <a:xfrm>
                <a:off x="326" y="2616"/>
                <a:ext cx="1801" cy="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63" name="Line 105"/>
              <p:cNvSpPr>
                <a:spLocks noChangeShapeType="1"/>
              </p:cNvSpPr>
              <p:nvPr/>
            </p:nvSpPr>
            <p:spPr bwMode="auto">
              <a:xfrm>
                <a:off x="444" y="2231"/>
                <a:ext cx="1801" cy="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128113" name="Line 113"/>
          <p:cNvSpPr>
            <a:spLocks noChangeShapeType="1"/>
          </p:cNvSpPr>
          <p:nvPr/>
        </p:nvSpPr>
        <p:spPr bwMode="auto">
          <a:xfrm>
            <a:off x="3367088" y="3829050"/>
            <a:ext cx="52070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14" name="Line 114"/>
          <p:cNvSpPr>
            <a:spLocks noChangeShapeType="1"/>
          </p:cNvSpPr>
          <p:nvPr/>
        </p:nvSpPr>
        <p:spPr bwMode="auto">
          <a:xfrm>
            <a:off x="622300" y="3706813"/>
            <a:ext cx="55086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15" name="Line 115"/>
          <p:cNvSpPr>
            <a:spLocks noChangeAspect="1" noChangeShapeType="1"/>
          </p:cNvSpPr>
          <p:nvPr/>
        </p:nvSpPr>
        <p:spPr bwMode="auto">
          <a:xfrm>
            <a:off x="3363913" y="3825875"/>
            <a:ext cx="1039812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16" name="Line 116"/>
          <p:cNvSpPr>
            <a:spLocks noChangeShapeType="1"/>
          </p:cNvSpPr>
          <p:nvPr/>
        </p:nvSpPr>
        <p:spPr bwMode="auto">
          <a:xfrm>
            <a:off x="114300" y="3608388"/>
            <a:ext cx="1039813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17" name="Line 117"/>
          <p:cNvSpPr>
            <a:spLocks noChangeShapeType="1"/>
          </p:cNvSpPr>
          <p:nvPr/>
        </p:nvSpPr>
        <p:spPr bwMode="auto">
          <a:xfrm flipH="1">
            <a:off x="2079625" y="4473575"/>
            <a:ext cx="14288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18" name="Line 118"/>
          <p:cNvSpPr>
            <a:spLocks noChangeShapeType="1"/>
          </p:cNvSpPr>
          <p:nvPr/>
        </p:nvSpPr>
        <p:spPr bwMode="auto">
          <a:xfrm flipH="1">
            <a:off x="2435225" y="2860675"/>
            <a:ext cx="14288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19" name="Line 119"/>
          <p:cNvSpPr>
            <a:spLocks noChangeAspect="1" noChangeShapeType="1"/>
          </p:cNvSpPr>
          <p:nvPr/>
        </p:nvSpPr>
        <p:spPr bwMode="auto">
          <a:xfrm flipH="1">
            <a:off x="2066925" y="4486275"/>
            <a:ext cx="28575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20" name="Line 120"/>
          <p:cNvSpPr>
            <a:spLocks noChangeAspect="1" noChangeShapeType="1"/>
          </p:cNvSpPr>
          <p:nvPr/>
        </p:nvSpPr>
        <p:spPr bwMode="auto">
          <a:xfrm flipH="1">
            <a:off x="2422525" y="2479675"/>
            <a:ext cx="28575" cy="72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21" name="Line 121"/>
          <p:cNvSpPr>
            <a:spLocks noChangeShapeType="1"/>
          </p:cNvSpPr>
          <p:nvPr/>
        </p:nvSpPr>
        <p:spPr bwMode="auto">
          <a:xfrm>
            <a:off x="3263900" y="4511675"/>
            <a:ext cx="468313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22" name="Line 122"/>
          <p:cNvSpPr>
            <a:spLocks noChangeShapeType="1"/>
          </p:cNvSpPr>
          <p:nvPr/>
        </p:nvSpPr>
        <p:spPr bwMode="auto">
          <a:xfrm>
            <a:off x="838200" y="2759075"/>
            <a:ext cx="468313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23" name="Line 123"/>
          <p:cNvSpPr>
            <a:spLocks noChangeShapeType="1"/>
          </p:cNvSpPr>
          <p:nvPr/>
        </p:nvSpPr>
        <p:spPr bwMode="auto">
          <a:xfrm flipV="1">
            <a:off x="3582988" y="2851150"/>
            <a:ext cx="544512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24" name="Line 124"/>
          <p:cNvSpPr>
            <a:spLocks noChangeShapeType="1"/>
          </p:cNvSpPr>
          <p:nvPr/>
        </p:nvSpPr>
        <p:spPr bwMode="auto">
          <a:xfrm flipV="1">
            <a:off x="488950" y="4448175"/>
            <a:ext cx="544513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28128" name="Group 128"/>
          <p:cNvGrpSpPr>
            <a:grpSpLocks/>
          </p:cNvGrpSpPr>
          <p:nvPr/>
        </p:nvGrpSpPr>
        <p:grpSpPr bwMode="auto">
          <a:xfrm>
            <a:off x="5740400" y="3019425"/>
            <a:ext cx="2043113" cy="1916113"/>
            <a:chOff x="3616" y="1902"/>
            <a:chExt cx="1287" cy="1207"/>
          </a:xfrm>
        </p:grpSpPr>
        <p:sp>
          <p:nvSpPr>
            <p:cNvPr id="12350" name="Line 66"/>
            <p:cNvSpPr>
              <a:spLocks noChangeShapeType="1"/>
            </p:cNvSpPr>
            <p:nvPr/>
          </p:nvSpPr>
          <p:spPr bwMode="auto">
            <a:xfrm>
              <a:off x="4229" y="2041"/>
              <a:ext cx="6" cy="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1" name="Line 67"/>
            <p:cNvSpPr>
              <a:spLocks noChangeShapeType="1"/>
            </p:cNvSpPr>
            <p:nvPr/>
          </p:nvSpPr>
          <p:spPr bwMode="auto">
            <a:xfrm flipH="1">
              <a:off x="4532" y="2091"/>
              <a:ext cx="31" cy="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2" name="Line 69"/>
            <p:cNvSpPr>
              <a:spLocks noChangeShapeType="1"/>
            </p:cNvSpPr>
            <p:nvPr/>
          </p:nvSpPr>
          <p:spPr bwMode="auto">
            <a:xfrm>
              <a:off x="3621" y="1902"/>
              <a:ext cx="0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3" name="Line 70"/>
            <p:cNvSpPr>
              <a:spLocks noChangeShapeType="1"/>
            </p:cNvSpPr>
            <p:nvPr/>
          </p:nvSpPr>
          <p:spPr bwMode="auto">
            <a:xfrm>
              <a:off x="3919" y="1964"/>
              <a:ext cx="9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4" name="Line 72"/>
            <p:cNvSpPr>
              <a:spLocks noChangeShapeType="1"/>
            </p:cNvSpPr>
            <p:nvPr/>
          </p:nvSpPr>
          <p:spPr bwMode="auto">
            <a:xfrm flipH="1" flipV="1">
              <a:off x="3621" y="2160"/>
              <a:ext cx="1251" cy="2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5" name="Line 73"/>
            <p:cNvSpPr>
              <a:spLocks noChangeShapeType="1"/>
            </p:cNvSpPr>
            <p:nvPr/>
          </p:nvSpPr>
          <p:spPr bwMode="auto">
            <a:xfrm flipH="1" flipV="1">
              <a:off x="3626" y="2383"/>
              <a:ext cx="1249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6" name="Line 74"/>
            <p:cNvSpPr>
              <a:spLocks noChangeShapeType="1"/>
            </p:cNvSpPr>
            <p:nvPr/>
          </p:nvSpPr>
          <p:spPr bwMode="auto">
            <a:xfrm flipH="1" flipV="1">
              <a:off x="3616" y="2607"/>
              <a:ext cx="127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7" name="Line 125"/>
            <p:cNvSpPr>
              <a:spLocks noChangeShapeType="1"/>
            </p:cNvSpPr>
            <p:nvPr/>
          </p:nvSpPr>
          <p:spPr bwMode="auto">
            <a:xfrm flipH="1" flipV="1">
              <a:off x="3623" y="2857"/>
              <a:ext cx="127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8" name="Line 126"/>
            <p:cNvSpPr>
              <a:spLocks noChangeShapeType="1"/>
            </p:cNvSpPr>
            <p:nvPr/>
          </p:nvSpPr>
          <p:spPr bwMode="auto">
            <a:xfrm flipH="1" flipV="1">
              <a:off x="3633" y="1917"/>
              <a:ext cx="127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9" name="Line 127"/>
            <p:cNvSpPr>
              <a:spLocks noChangeShapeType="1"/>
            </p:cNvSpPr>
            <p:nvPr/>
          </p:nvSpPr>
          <p:spPr bwMode="auto">
            <a:xfrm flipH="1">
              <a:off x="4866" y="2160"/>
              <a:ext cx="31" cy="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8129" name="Text Box 129"/>
          <p:cNvSpPr txBox="1">
            <a:spLocks noChangeArrowheads="1"/>
          </p:cNvSpPr>
          <p:nvPr/>
        </p:nvSpPr>
        <p:spPr bwMode="auto">
          <a:xfrm>
            <a:off x="933450" y="6000750"/>
            <a:ext cx="2302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Family planes1 </a:t>
            </a:r>
            <a:r>
              <a:rPr lang="it-IT" altLang="it-IT" sz="2400" dirty="0"/>
              <a:t>0</a:t>
            </a:r>
          </a:p>
        </p:txBody>
      </p:sp>
      <p:sp>
        <p:nvSpPr>
          <p:cNvPr id="128130" name="Text Box 130"/>
          <p:cNvSpPr txBox="1">
            <a:spLocks noChangeArrowheads="1"/>
          </p:cNvSpPr>
          <p:nvPr/>
        </p:nvSpPr>
        <p:spPr bwMode="auto">
          <a:xfrm>
            <a:off x="6086475" y="5976938"/>
            <a:ext cx="19255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Reflection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1 0</a:t>
            </a:r>
          </a:p>
        </p:txBody>
      </p:sp>
      <p:sp>
        <p:nvSpPr>
          <p:cNvPr id="128131" name="Text Box 131"/>
          <p:cNvSpPr txBox="1">
            <a:spLocks noChangeArrowheads="1"/>
          </p:cNvSpPr>
          <p:nvPr/>
        </p:nvSpPr>
        <p:spPr bwMode="auto">
          <a:xfrm>
            <a:off x="933450" y="6000750"/>
            <a:ext cx="2302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Family planes2 </a:t>
            </a:r>
            <a:r>
              <a:rPr lang="it-IT" altLang="it-IT" sz="2400" dirty="0"/>
              <a:t>0</a:t>
            </a:r>
          </a:p>
        </p:txBody>
      </p:sp>
      <p:sp>
        <p:nvSpPr>
          <p:cNvPr id="128132" name="Text Box 132"/>
          <p:cNvSpPr txBox="1">
            <a:spLocks noChangeArrowheads="1"/>
          </p:cNvSpPr>
          <p:nvPr/>
        </p:nvSpPr>
        <p:spPr bwMode="auto">
          <a:xfrm>
            <a:off x="933450" y="6000750"/>
            <a:ext cx="2404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Family planes-1 </a:t>
            </a:r>
            <a:r>
              <a:rPr lang="it-IT" altLang="it-IT" sz="2400" dirty="0"/>
              <a:t>0</a:t>
            </a:r>
          </a:p>
        </p:txBody>
      </p:sp>
      <p:sp>
        <p:nvSpPr>
          <p:cNvPr id="128133" name="Text Box 133"/>
          <p:cNvSpPr txBox="1">
            <a:spLocks noChangeArrowheads="1"/>
          </p:cNvSpPr>
          <p:nvPr/>
        </p:nvSpPr>
        <p:spPr bwMode="auto">
          <a:xfrm>
            <a:off x="6086475" y="5976938"/>
            <a:ext cx="20281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Reflection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-1 0</a:t>
            </a:r>
          </a:p>
        </p:txBody>
      </p:sp>
      <p:sp>
        <p:nvSpPr>
          <p:cNvPr id="128134" name="Text Box 134"/>
          <p:cNvSpPr txBox="1">
            <a:spLocks noChangeArrowheads="1"/>
          </p:cNvSpPr>
          <p:nvPr/>
        </p:nvSpPr>
        <p:spPr bwMode="auto">
          <a:xfrm>
            <a:off x="6086475" y="5976938"/>
            <a:ext cx="19255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Reflection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2 0</a:t>
            </a:r>
          </a:p>
        </p:txBody>
      </p:sp>
      <p:sp>
        <p:nvSpPr>
          <p:cNvPr id="128135" name="Text Box 135"/>
          <p:cNvSpPr txBox="1">
            <a:spLocks noChangeArrowheads="1"/>
          </p:cNvSpPr>
          <p:nvPr/>
        </p:nvSpPr>
        <p:spPr bwMode="auto">
          <a:xfrm>
            <a:off x="933450" y="6000750"/>
            <a:ext cx="2404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Family planes-2 </a:t>
            </a:r>
            <a:r>
              <a:rPr lang="it-IT" altLang="it-IT" sz="2400" dirty="0"/>
              <a:t>0</a:t>
            </a:r>
          </a:p>
        </p:txBody>
      </p:sp>
      <p:sp>
        <p:nvSpPr>
          <p:cNvPr id="128136" name="Text Box 136"/>
          <p:cNvSpPr txBox="1">
            <a:spLocks noChangeArrowheads="1"/>
          </p:cNvSpPr>
          <p:nvPr/>
        </p:nvSpPr>
        <p:spPr bwMode="auto">
          <a:xfrm>
            <a:off x="6086475" y="5976938"/>
            <a:ext cx="20281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Reflection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-2 0</a:t>
            </a:r>
          </a:p>
        </p:txBody>
      </p:sp>
      <p:sp>
        <p:nvSpPr>
          <p:cNvPr id="128137" name="Text Box 137"/>
          <p:cNvSpPr txBox="1">
            <a:spLocks noChangeArrowheads="1"/>
          </p:cNvSpPr>
          <p:nvPr/>
        </p:nvSpPr>
        <p:spPr bwMode="auto">
          <a:xfrm>
            <a:off x="933450" y="6000750"/>
            <a:ext cx="296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Family planes0 </a:t>
            </a:r>
            <a:r>
              <a:rPr lang="it-IT" altLang="it-IT" sz="2400" dirty="0"/>
              <a:t>-1</a:t>
            </a:r>
          </a:p>
        </p:txBody>
      </p:sp>
      <p:sp>
        <p:nvSpPr>
          <p:cNvPr id="128138" name="Text Box 138"/>
          <p:cNvSpPr txBox="1">
            <a:spLocks noChangeArrowheads="1"/>
          </p:cNvSpPr>
          <p:nvPr/>
        </p:nvSpPr>
        <p:spPr bwMode="auto">
          <a:xfrm>
            <a:off x="6086475" y="5976938"/>
            <a:ext cx="20281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Reflection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0 -1</a:t>
            </a:r>
          </a:p>
        </p:txBody>
      </p:sp>
      <p:sp>
        <p:nvSpPr>
          <p:cNvPr id="128139" name="Text Box 139"/>
          <p:cNvSpPr txBox="1">
            <a:spLocks noChangeArrowheads="1"/>
          </p:cNvSpPr>
          <p:nvPr/>
        </p:nvSpPr>
        <p:spPr bwMode="auto">
          <a:xfrm>
            <a:off x="933450" y="6000750"/>
            <a:ext cx="2302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Family planes0 </a:t>
            </a:r>
            <a:r>
              <a:rPr lang="it-IT" altLang="it-IT" sz="2400" dirty="0"/>
              <a:t>1</a:t>
            </a:r>
          </a:p>
        </p:txBody>
      </p:sp>
      <p:sp>
        <p:nvSpPr>
          <p:cNvPr id="128140" name="Text Box 140"/>
          <p:cNvSpPr txBox="1">
            <a:spLocks noChangeArrowheads="1"/>
          </p:cNvSpPr>
          <p:nvPr/>
        </p:nvSpPr>
        <p:spPr bwMode="auto">
          <a:xfrm>
            <a:off x="6086475" y="5976938"/>
            <a:ext cx="19255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Reflection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0 1</a:t>
            </a:r>
          </a:p>
        </p:txBody>
      </p:sp>
      <p:sp>
        <p:nvSpPr>
          <p:cNvPr id="128141" name="Text Box 141"/>
          <p:cNvSpPr txBox="1">
            <a:spLocks noChangeArrowheads="1"/>
          </p:cNvSpPr>
          <p:nvPr/>
        </p:nvSpPr>
        <p:spPr bwMode="auto">
          <a:xfrm>
            <a:off x="933450" y="6000750"/>
            <a:ext cx="2404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Family planes0 </a:t>
            </a:r>
            <a:r>
              <a:rPr lang="it-IT" altLang="it-IT" sz="2400" dirty="0"/>
              <a:t>-2</a:t>
            </a:r>
          </a:p>
        </p:txBody>
      </p:sp>
      <p:sp>
        <p:nvSpPr>
          <p:cNvPr id="128142" name="Text Box 142"/>
          <p:cNvSpPr txBox="1">
            <a:spLocks noChangeArrowheads="1"/>
          </p:cNvSpPr>
          <p:nvPr/>
        </p:nvSpPr>
        <p:spPr bwMode="auto">
          <a:xfrm>
            <a:off x="6086475" y="5976938"/>
            <a:ext cx="20281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Reflection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0 -2</a:t>
            </a:r>
          </a:p>
        </p:txBody>
      </p:sp>
      <p:sp>
        <p:nvSpPr>
          <p:cNvPr id="128143" name="Text Box 143"/>
          <p:cNvSpPr txBox="1">
            <a:spLocks noChangeArrowheads="1"/>
          </p:cNvSpPr>
          <p:nvPr/>
        </p:nvSpPr>
        <p:spPr bwMode="auto">
          <a:xfrm>
            <a:off x="933450" y="6000750"/>
            <a:ext cx="2302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Family planes0 </a:t>
            </a:r>
            <a:r>
              <a:rPr lang="it-IT" altLang="it-IT" sz="2400" dirty="0"/>
              <a:t>2</a:t>
            </a:r>
          </a:p>
        </p:txBody>
      </p:sp>
      <p:sp>
        <p:nvSpPr>
          <p:cNvPr id="128144" name="Text Box 144"/>
          <p:cNvSpPr txBox="1">
            <a:spLocks noChangeArrowheads="1"/>
          </p:cNvSpPr>
          <p:nvPr/>
        </p:nvSpPr>
        <p:spPr bwMode="auto">
          <a:xfrm>
            <a:off x="6086475" y="5976938"/>
            <a:ext cx="19255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Reflection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0 2</a:t>
            </a:r>
          </a:p>
        </p:txBody>
      </p:sp>
      <p:sp>
        <p:nvSpPr>
          <p:cNvPr id="128145" name="Text Box 145"/>
          <p:cNvSpPr txBox="1">
            <a:spLocks noChangeArrowheads="1"/>
          </p:cNvSpPr>
          <p:nvPr/>
        </p:nvSpPr>
        <p:spPr bwMode="auto">
          <a:xfrm>
            <a:off x="933450" y="6000750"/>
            <a:ext cx="2404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Family planes1 </a:t>
            </a:r>
            <a:r>
              <a:rPr lang="it-IT" altLang="it-IT" sz="2400" dirty="0"/>
              <a:t>-1</a:t>
            </a:r>
          </a:p>
        </p:txBody>
      </p:sp>
      <p:sp>
        <p:nvSpPr>
          <p:cNvPr id="128147" name="Text Box 147"/>
          <p:cNvSpPr txBox="1">
            <a:spLocks noChangeArrowheads="1"/>
          </p:cNvSpPr>
          <p:nvPr/>
        </p:nvSpPr>
        <p:spPr bwMode="auto">
          <a:xfrm>
            <a:off x="6086475" y="5976938"/>
            <a:ext cx="20281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Reflection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1 -1</a:t>
            </a:r>
          </a:p>
        </p:txBody>
      </p:sp>
      <p:sp>
        <p:nvSpPr>
          <p:cNvPr id="128148" name="Text Box 148"/>
          <p:cNvSpPr txBox="1">
            <a:spLocks noChangeArrowheads="1"/>
          </p:cNvSpPr>
          <p:nvPr/>
        </p:nvSpPr>
        <p:spPr bwMode="auto">
          <a:xfrm>
            <a:off x="933450" y="6000750"/>
            <a:ext cx="2404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Family planes-1 </a:t>
            </a:r>
            <a:r>
              <a:rPr lang="it-IT" altLang="it-IT" sz="2400" dirty="0"/>
              <a:t>1</a:t>
            </a:r>
          </a:p>
        </p:txBody>
      </p:sp>
      <p:sp>
        <p:nvSpPr>
          <p:cNvPr id="128149" name="Text Box 149"/>
          <p:cNvSpPr txBox="1">
            <a:spLocks noChangeArrowheads="1"/>
          </p:cNvSpPr>
          <p:nvPr/>
        </p:nvSpPr>
        <p:spPr bwMode="auto">
          <a:xfrm>
            <a:off x="6086475" y="5976938"/>
            <a:ext cx="20281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Reflection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-1 1</a:t>
            </a:r>
          </a:p>
        </p:txBody>
      </p:sp>
      <p:sp>
        <p:nvSpPr>
          <p:cNvPr id="128150" name="Text Box 150"/>
          <p:cNvSpPr txBox="1">
            <a:spLocks noChangeArrowheads="1"/>
          </p:cNvSpPr>
          <p:nvPr/>
        </p:nvSpPr>
        <p:spPr bwMode="auto">
          <a:xfrm>
            <a:off x="933450" y="6000750"/>
            <a:ext cx="2302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Family planes1 </a:t>
            </a:r>
            <a:r>
              <a:rPr lang="it-IT" altLang="it-IT" sz="2400" dirty="0"/>
              <a:t>1</a:t>
            </a:r>
          </a:p>
        </p:txBody>
      </p:sp>
      <p:sp>
        <p:nvSpPr>
          <p:cNvPr id="128151" name="Text Box 151"/>
          <p:cNvSpPr txBox="1">
            <a:spLocks noChangeArrowheads="1"/>
          </p:cNvSpPr>
          <p:nvPr/>
        </p:nvSpPr>
        <p:spPr bwMode="auto">
          <a:xfrm>
            <a:off x="6086475" y="5976938"/>
            <a:ext cx="19255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Reflection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1 1</a:t>
            </a:r>
          </a:p>
        </p:txBody>
      </p:sp>
      <p:sp>
        <p:nvSpPr>
          <p:cNvPr id="128152" name="Text Box 152"/>
          <p:cNvSpPr txBox="1">
            <a:spLocks noChangeArrowheads="1"/>
          </p:cNvSpPr>
          <p:nvPr/>
        </p:nvSpPr>
        <p:spPr bwMode="auto">
          <a:xfrm>
            <a:off x="933450" y="6000750"/>
            <a:ext cx="25074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Family planes-1 </a:t>
            </a:r>
            <a:r>
              <a:rPr lang="it-IT" altLang="it-IT" sz="2400" dirty="0"/>
              <a:t>-1</a:t>
            </a:r>
          </a:p>
        </p:txBody>
      </p:sp>
      <p:sp>
        <p:nvSpPr>
          <p:cNvPr id="128153" name="Text Box 153"/>
          <p:cNvSpPr txBox="1">
            <a:spLocks noChangeArrowheads="1"/>
          </p:cNvSpPr>
          <p:nvPr/>
        </p:nvSpPr>
        <p:spPr bwMode="auto">
          <a:xfrm>
            <a:off x="6086475" y="5976938"/>
            <a:ext cx="2130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Reflection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-1 -1</a:t>
            </a:r>
          </a:p>
        </p:txBody>
      </p:sp>
      <p:sp>
        <p:nvSpPr>
          <p:cNvPr id="12348" name="Text Box 154"/>
          <p:cNvSpPr txBox="1">
            <a:spLocks noChangeArrowheads="1"/>
          </p:cNvSpPr>
          <p:nvPr/>
        </p:nvSpPr>
        <p:spPr bwMode="auto">
          <a:xfrm>
            <a:off x="1279525" y="866775"/>
            <a:ext cx="15728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Real lattice</a:t>
            </a:r>
            <a:endParaRPr lang="it-IT" altLang="it-IT" sz="2400" dirty="0"/>
          </a:p>
        </p:txBody>
      </p:sp>
      <p:sp>
        <p:nvSpPr>
          <p:cNvPr id="128155" name="Text Box 155"/>
          <p:cNvSpPr txBox="1">
            <a:spLocks noChangeArrowheads="1"/>
          </p:cNvSpPr>
          <p:nvPr/>
        </p:nvSpPr>
        <p:spPr bwMode="auto">
          <a:xfrm>
            <a:off x="5711825" y="854075"/>
            <a:ext cx="23407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Reciprocal</a:t>
            </a:r>
            <a:r>
              <a:rPr lang="it-IT" altLang="it-IT" sz="2400" dirty="0" smtClean="0"/>
              <a:t> lattice</a:t>
            </a:r>
            <a:endParaRPr lang="it-IT" alt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2948E-6 L 0.36597 0.019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8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8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28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2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78035E-7 L 0.61198 0.0235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8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90" y="1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28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28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28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2948E-6 L 0.36597 0.0196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8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2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2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2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28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28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2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2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78035E-7 L 0.61198 0.02358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28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90" y="1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2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2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128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128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28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128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12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2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46737 0.10671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28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12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128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128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128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128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12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12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0764 -0.0673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28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82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2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12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128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000"/>
                                        <p:tgtEl>
                                          <p:spTgt spid="128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000"/>
                                        <p:tgtEl>
                                          <p:spTgt spid="12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2000"/>
                                        <p:tgtEl>
                                          <p:spTgt spid="12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12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12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12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46737 0.10671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128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12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12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2000"/>
                                        <p:tgtEl>
                                          <p:spTgt spid="128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2000"/>
                                        <p:tgtEl>
                                          <p:spTgt spid="128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2000"/>
                                        <p:tgtEl>
                                          <p:spTgt spid="128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12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000"/>
                                        <p:tgtEl>
                                          <p:spTgt spid="12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0764 -0.06736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128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82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12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000"/>
                                        <p:tgtEl>
                                          <p:spTgt spid="12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2000"/>
                                        <p:tgtEl>
                                          <p:spTgt spid="128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2000"/>
                                        <p:tgtEl>
                                          <p:spTgt spid="128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2000"/>
                                        <p:tgtEl>
                                          <p:spTgt spid="128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2000"/>
                                        <p:tgtEl>
                                          <p:spTgt spid="128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2000"/>
                                        <p:tgtEl>
                                          <p:spTgt spid="12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2000"/>
                                        <p:tgtEl>
                                          <p:spTgt spid="12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2000"/>
                                        <p:tgtEl>
                                          <p:spTgt spid="12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37847 -0.07107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128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4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2000"/>
                                        <p:tgtEl>
                                          <p:spTgt spid="12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12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000"/>
                                        <p:tgtEl>
                                          <p:spTgt spid="128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2000"/>
                                        <p:tgtEl>
                                          <p:spTgt spid="128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2000"/>
                                        <p:tgtEl>
                                          <p:spTgt spid="128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 nodeType="clickPar">
                      <p:stCondLst>
                        <p:cond delay="indefinite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12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2000"/>
                                        <p:tgtEl>
                                          <p:spTgt spid="12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 nodeType="clickPar">
                      <p:stCondLst>
                        <p:cond delay="indefinite"/>
                      </p:stCondLst>
                      <p:childTnLst>
                        <p:par>
                          <p:cTn id="3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58958 0.11783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28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79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 nodeType="clickPar">
                      <p:stCondLst>
                        <p:cond delay="indefinite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2000"/>
                                        <p:tgtEl>
                                          <p:spTgt spid="12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2000"/>
                                        <p:tgtEl>
                                          <p:spTgt spid="12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 nodeType="clickPar">
                      <p:stCondLst>
                        <p:cond delay="indefinite"/>
                      </p:stCondLst>
                      <p:childTnLst>
                        <p:par>
                          <p:cTn id="3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2000"/>
                                        <p:tgtEl>
                                          <p:spTgt spid="128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2000"/>
                                        <p:tgtEl>
                                          <p:spTgt spid="128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2000"/>
                                        <p:tgtEl>
                                          <p:spTgt spid="128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2000"/>
                                        <p:tgtEl>
                                          <p:spTgt spid="128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 nodeType="clickPar">
                      <p:stCondLst>
                        <p:cond delay="indefinite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2000"/>
                                        <p:tgtEl>
                                          <p:spTgt spid="12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2000"/>
                                        <p:tgtEl>
                                          <p:spTgt spid="12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 nodeType="clickPar">
                      <p:stCondLst>
                        <p:cond delay="indefinite"/>
                      </p:stCondLst>
                      <p:childTnLst>
                        <p:par>
                          <p:cTn id="3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2000"/>
                                        <p:tgtEl>
                                          <p:spTgt spid="12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34375 0.11782 " pathEditMode="relative" rAng="0" ptsTypes="AA">
                                      <p:cBhvr>
                                        <p:cTn id="391" dur="2000" fill="hold"/>
                                        <p:tgtEl>
                                          <p:spTgt spid="128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 nodeType="clickPar">
                      <p:stCondLst>
                        <p:cond delay="indefinite"/>
                      </p:stCondLst>
                      <p:childTnLst>
                        <p:par>
                          <p:cTn id="3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2000"/>
                                        <p:tgtEl>
                                          <p:spTgt spid="12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2000"/>
                                        <p:tgtEl>
                                          <p:spTgt spid="12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 nodeType="clickPar">
                      <p:stCondLst>
                        <p:cond delay="indefinite"/>
                      </p:stCondLst>
                      <p:childTnLst>
                        <p:par>
                          <p:cTn id="4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2000"/>
                                        <p:tgtEl>
                                          <p:spTgt spid="128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2000"/>
                                        <p:tgtEl>
                                          <p:spTgt spid="128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2000"/>
                                        <p:tgtEl>
                                          <p:spTgt spid="128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 nodeType="clickPar">
                      <p:stCondLst>
                        <p:cond delay="indefinite"/>
                      </p:stCondLst>
                      <p:childTnLst>
                        <p:par>
                          <p:cTn id="4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2000"/>
                                        <p:tgtEl>
                                          <p:spTgt spid="12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2000"/>
                                        <p:tgtEl>
                                          <p:spTgt spid="12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 nodeType="clickPar">
                      <p:stCondLst>
                        <p:cond delay="indefinite"/>
                      </p:stCondLst>
                      <p:childTnLst>
                        <p:par>
                          <p:cTn id="4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62604 -0.07245 " pathEditMode="relative" rAng="0" ptsTypes="AA">
                                      <p:cBhvr>
                                        <p:cTn id="422" dur="2000" fill="hold"/>
                                        <p:tgtEl>
                                          <p:spTgt spid="128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2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 nodeType="clickPar">
                      <p:stCondLst>
                        <p:cond delay="indefinite"/>
                      </p:stCondLst>
                      <p:childTnLst>
                        <p:par>
                          <p:cTn id="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2000"/>
                                        <p:tgtEl>
                                          <p:spTgt spid="12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2000"/>
                                        <p:tgtEl>
                                          <p:spTgt spid="12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 nodeType="clickPar">
                      <p:stCondLst>
                        <p:cond delay="indefinite"/>
                      </p:stCondLst>
                      <p:childTnLst>
                        <p:par>
                          <p:cTn id="4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2000"/>
                                        <p:tgtEl>
                                          <p:spTgt spid="128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2000"/>
                                        <p:tgtEl>
                                          <p:spTgt spid="128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2000"/>
                                        <p:tgtEl>
                                          <p:spTgt spid="128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 nodeType="clickPar">
                      <p:stCondLst>
                        <p:cond delay="indefinite"/>
                      </p:stCondLst>
                      <p:childTnLst>
                        <p:par>
                          <p:cTn id="4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2000"/>
                                        <p:tgtEl>
                                          <p:spTgt spid="12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2000"/>
                                        <p:tgtEl>
                                          <p:spTgt spid="12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29" grpId="0"/>
      <p:bldP spid="128129" grpId="1"/>
      <p:bldP spid="128130" grpId="0"/>
      <p:bldP spid="128130" grpId="1"/>
      <p:bldP spid="128131" grpId="0"/>
      <p:bldP spid="128131" grpId="1"/>
      <p:bldP spid="128132" grpId="0"/>
      <p:bldP spid="128132" grpId="1"/>
      <p:bldP spid="128133" grpId="0"/>
      <p:bldP spid="128133" grpId="1"/>
      <p:bldP spid="128134" grpId="0"/>
      <p:bldP spid="128134" grpId="1"/>
      <p:bldP spid="128135" grpId="0"/>
      <p:bldP spid="128135" grpId="1"/>
      <p:bldP spid="128136" grpId="0"/>
      <p:bldP spid="128136" grpId="1"/>
      <p:bldP spid="128137" grpId="0"/>
      <p:bldP spid="128137" grpId="1"/>
      <p:bldP spid="128138" grpId="0"/>
      <p:bldP spid="128138" grpId="1"/>
      <p:bldP spid="128139" grpId="0"/>
      <p:bldP spid="128139" grpId="1"/>
      <p:bldP spid="128140" grpId="0"/>
      <p:bldP spid="128140" grpId="1"/>
      <p:bldP spid="128141" grpId="0"/>
      <p:bldP spid="128141" grpId="1"/>
      <p:bldP spid="128142" grpId="0"/>
      <p:bldP spid="128142" grpId="1"/>
      <p:bldP spid="128143" grpId="0"/>
      <p:bldP spid="128143" grpId="1"/>
      <p:bldP spid="128144" grpId="0"/>
      <p:bldP spid="128144" grpId="1"/>
      <p:bldP spid="128145" grpId="0"/>
      <p:bldP spid="128145" grpId="1"/>
      <p:bldP spid="128147" grpId="0"/>
      <p:bldP spid="128147" grpId="1"/>
      <p:bldP spid="128148" grpId="0"/>
      <p:bldP spid="128148" grpId="1"/>
      <p:bldP spid="128149" grpId="0"/>
      <p:bldP spid="128149" grpId="1"/>
      <p:bldP spid="128150" grpId="0"/>
      <p:bldP spid="128150" grpId="1"/>
      <p:bldP spid="128151" grpId="0"/>
      <p:bldP spid="128151" grpId="1"/>
      <p:bldP spid="128152" grpId="0"/>
      <p:bldP spid="128152" grpId="1"/>
      <p:bldP spid="128153" grpId="0"/>
      <p:bldP spid="128153" grpId="1"/>
      <p:bldP spid="1281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93663"/>
          </a:xfrm>
        </p:spPr>
        <p:txBody>
          <a:bodyPr/>
          <a:lstStyle/>
          <a:p>
            <a:pPr eaLnBrk="1" hangingPunct="1"/>
            <a:r>
              <a:rPr lang="it-IT" altLang="it-IT" sz="2800" dirty="0" smtClean="0"/>
              <a:t>Direct and </a:t>
            </a:r>
            <a:r>
              <a:rPr lang="it-IT" altLang="it-IT" sz="2800" dirty="0" err="1" smtClean="0"/>
              <a:t>Reciprocal</a:t>
            </a:r>
            <a:r>
              <a:rPr lang="it-IT" altLang="it-IT" sz="2800" dirty="0" smtClean="0"/>
              <a:t> lattice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26232" y="5970456"/>
            <a:ext cx="809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a</a:t>
            </a:r>
            <a:r>
              <a:rPr lang="it-IT" altLang="it-IT" sz="2400" b="1" baseline="30000" dirty="0"/>
              <a:t>*</a:t>
            </a:r>
            <a:r>
              <a:rPr lang="it-IT" altLang="it-IT" sz="2400" b="1" baseline="-25000" dirty="0">
                <a:cs typeface="Times New Roman" panose="02020603050405020304" pitchFamily="18" charset="0"/>
              </a:rPr>
              <a:t>┴ </a:t>
            </a:r>
            <a:r>
              <a:rPr lang="it-IT" altLang="it-IT" sz="2400" b="1" dirty="0"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326064" y="5970456"/>
            <a:ext cx="7745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a</a:t>
            </a:r>
            <a:r>
              <a:rPr lang="it-IT" altLang="it-IT" sz="2400" b="1" baseline="30000" dirty="0"/>
              <a:t>*</a:t>
            </a:r>
            <a:r>
              <a:rPr lang="it-IT" altLang="it-IT" sz="2400" b="1" baseline="-25000" dirty="0">
                <a:cs typeface="Times New Roman" panose="02020603050405020304" pitchFamily="18" charset="0"/>
              </a:rPr>
              <a:t>┴ </a:t>
            </a:r>
            <a:r>
              <a:rPr lang="it-IT" altLang="it-IT" sz="2400" b="1" dirty="0"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813363" y="5963038"/>
            <a:ext cx="809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b</a:t>
            </a:r>
            <a:r>
              <a:rPr lang="it-IT" altLang="it-IT" sz="2400" b="1" baseline="30000" dirty="0"/>
              <a:t>*</a:t>
            </a:r>
            <a:r>
              <a:rPr lang="it-IT" altLang="it-IT" sz="2400" b="1" baseline="-25000" dirty="0">
                <a:cs typeface="Times New Roman" panose="02020603050405020304" pitchFamily="18" charset="0"/>
              </a:rPr>
              <a:t>┴ </a:t>
            </a:r>
            <a:r>
              <a:rPr lang="it-IT" altLang="it-IT" sz="2400" b="1" dirty="0"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13195" y="5963038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b</a:t>
            </a:r>
            <a:r>
              <a:rPr lang="it-IT" altLang="it-IT" sz="2400" b="1" baseline="30000" dirty="0"/>
              <a:t>*</a:t>
            </a:r>
            <a:r>
              <a:rPr lang="it-IT" altLang="it-IT" sz="2400" b="1" baseline="-25000" dirty="0">
                <a:cs typeface="Times New Roman" panose="02020603050405020304" pitchFamily="18" charset="0"/>
              </a:rPr>
              <a:t>┴ </a:t>
            </a:r>
            <a:r>
              <a:rPr lang="it-IT" altLang="it-IT" sz="2400" b="1" dirty="0"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220907" y="5963038"/>
            <a:ext cx="7745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c</a:t>
            </a:r>
            <a:r>
              <a:rPr lang="it-IT" altLang="it-IT" sz="2400" b="1" baseline="30000" dirty="0"/>
              <a:t>*</a:t>
            </a:r>
            <a:r>
              <a:rPr lang="it-IT" altLang="it-IT" sz="2400" b="1" baseline="-25000" dirty="0">
                <a:cs typeface="Times New Roman" panose="02020603050405020304" pitchFamily="18" charset="0"/>
              </a:rPr>
              <a:t>┴ </a:t>
            </a:r>
            <a:r>
              <a:rPr lang="it-IT" altLang="it-IT" sz="2400" b="1" dirty="0"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120739" y="5963038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c</a:t>
            </a:r>
            <a:r>
              <a:rPr lang="it-IT" altLang="it-IT" sz="2400" b="1" baseline="30000" dirty="0"/>
              <a:t>*</a:t>
            </a:r>
            <a:r>
              <a:rPr lang="it-IT" altLang="it-IT" sz="2400" b="1" baseline="-25000" dirty="0">
                <a:cs typeface="Times New Roman" panose="02020603050405020304" pitchFamily="18" charset="0"/>
              </a:rPr>
              <a:t>┴ </a:t>
            </a:r>
            <a:r>
              <a:rPr lang="it-IT" altLang="it-IT" sz="2400" b="1" dirty="0"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576051" y="4306326"/>
            <a:ext cx="11961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a</a:t>
            </a:r>
            <a:r>
              <a:rPr lang="it-IT" altLang="it-IT" sz="2400" b="1" baseline="30000" dirty="0" smtClean="0"/>
              <a:t>*</a:t>
            </a:r>
            <a:r>
              <a:rPr lang="it-IT" altLang="it-IT" sz="2400" b="1" dirty="0">
                <a:cs typeface="Times New Roman" panose="02020603050405020304" pitchFamily="18" charset="0"/>
              </a:rPr>
              <a:t>·b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= 0</a:t>
            </a:r>
            <a:endParaRPr lang="it-IT" altLang="it-IT" sz="2400" dirty="0">
              <a:cs typeface="Times New Roman" panose="02020603050405020304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856255" y="4306326"/>
            <a:ext cx="1160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a</a:t>
            </a:r>
            <a:r>
              <a:rPr lang="it-IT" altLang="it-IT" sz="2400" b="1" baseline="30000" dirty="0" smtClean="0"/>
              <a:t>*</a:t>
            </a:r>
            <a:r>
              <a:rPr lang="it-IT" altLang="it-IT" sz="2400" b="1" dirty="0">
                <a:cs typeface="Times New Roman" panose="02020603050405020304" pitchFamily="18" charset="0"/>
              </a:rPr>
              <a:t>·</a:t>
            </a:r>
            <a:r>
              <a:rPr lang="it-IT" altLang="it-IT" sz="2400" b="1" dirty="0" smtClean="0">
                <a:cs typeface="Times New Roman" panose="02020603050405020304" pitchFamily="18" charset="0"/>
              </a:rPr>
              <a:t>c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= 0</a:t>
            </a:r>
            <a:endParaRPr lang="it-IT" altLang="it-IT" sz="2400" dirty="0">
              <a:cs typeface="Times New Roman" panose="02020603050405020304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39465" y="4306326"/>
            <a:ext cx="1178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a</a:t>
            </a:r>
            <a:r>
              <a:rPr lang="it-IT" altLang="it-IT" sz="2400" b="1" baseline="30000" dirty="0" smtClean="0"/>
              <a:t>*</a:t>
            </a:r>
            <a:r>
              <a:rPr lang="it-IT" altLang="it-IT" sz="2400" b="1" dirty="0" smtClean="0">
                <a:cs typeface="Times New Roman" panose="02020603050405020304" pitchFamily="18" charset="0"/>
              </a:rPr>
              <a:t>·a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= 1</a:t>
            </a:r>
            <a:endParaRPr lang="it-IT" altLang="it-IT" sz="2400" dirty="0">
              <a:cs typeface="Times New Roman" panose="02020603050405020304" pitchFamily="18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576051" y="4760286"/>
            <a:ext cx="12137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b</a:t>
            </a:r>
            <a:r>
              <a:rPr lang="it-IT" altLang="it-IT" sz="2400" b="1" baseline="30000" dirty="0" smtClean="0"/>
              <a:t>*</a:t>
            </a:r>
            <a:r>
              <a:rPr lang="it-IT" altLang="it-IT" sz="2400" b="1" dirty="0">
                <a:cs typeface="Times New Roman" panose="02020603050405020304" pitchFamily="18" charset="0"/>
              </a:rPr>
              <a:t>·b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= 1</a:t>
            </a:r>
            <a:endParaRPr lang="it-IT" altLang="it-IT" sz="2400" dirty="0">
              <a:cs typeface="Times New Roman" panose="02020603050405020304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856255" y="4760286"/>
            <a:ext cx="1178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b</a:t>
            </a:r>
            <a:r>
              <a:rPr lang="it-IT" altLang="it-IT" sz="2400" b="1" baseline="30000" dirty="0" smtClean="0"/>
              <a:t>*</a:t>
            </a:r>
            <a:r>
              <a:rPr lang="it-IT" altLang="it-IT" sz="2400" b="1" dirty="0">
                <a:cs typeface="Times New Roman" panose="02020603050405020304" pitchFamily="18" charset="0"/>
              </a:rPr>
              <a:t>·</a:t>
            </a:r>
            <a:r>
              <a:rPr lang="it-IT" altLang="it-IT" sz="2400" b="1" dirty="0" smtClean="0">
                <a:cs typeface="Times New Roman" panose="02020603050405020304" pitchFamily="18" charset="0"/>
              </a:rPr>
              <a:t>c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= 0</a:t>
            </a:r>
            <a:endParaRPr lang="it-IT" altLang="it-IT" sz="2400" dirty="0">
              <a:cs typeface="Times New Roman" panose="02020603050405020304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39465" y="4760286"/>
            <a:ext cx="11961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b</a:t>
            </a:r>
            <a:r>
              <a:rPr lang="it-IT" altLang="it-IT" sz="2400" b="1" baseline="30000" dirty="0" smtClean="0"/>
              <a:t>*</a:t>
            </a:r>
            <a:r>
              <a:rPr lang="it-IT" altLang="it-IT" sz="2400" b="1" dirty="0">
                <a:cs typeface="Times New Roman" panose="02020603050405020304" pitchFamily="18" charset="0"/>
              </a:rPr>
              <a:t>·a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= 0</a:t>
            </a:r>
            <a:endParaRPr lang="it-IT" altLang="it-IT" sz="2400" dirty="0">
              <a:cs typeface="Times New Roman" panose="02020603050405020304" pitchFamily="18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576051" y="5214246"/>
            <a:ext cx="1178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c</a:t>
            </a:r>
            <a:r>
              <a:rPr lang="it-IT" altLang="it-IT" sz="2400" b="1" baseline="30000" dirty="0" smtClean="0"/>
              <a:t>*</a:t>
            </a:r>
            <a:r>
              <a:rPr lang="it-IT" altLang="it-IT" sz="2400" b="1" dirty="0">
                <a:cs typeface="Times New Roman" panose="02020603050405020304" pitchFamily="18" charset="0"/>
              </a:rPr>
              <a:t>·b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= 0</a:t>
            </a:r>
            <a:endParaRPr lang="it-IT" altLang="it-IT" sz="2400" dirty="0">
              <a:cs typeface="Times New Roman" panose="02020603050405020304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56255" y="5214246"/>
            <a:ext cx="1143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c</a:t>
            </a:r>
            <a:r>
              <a:rPr lang="it-IT" altLang="it-IT" sz="2400" b="1" baseline="30000" dirty="0" smtClean="0"/>
              <a:t>*</a:t>
            </a:r>
            <a:r>
              <a:rPr lang="it-IT" altLang="it-IT" sz="2400" b="1" dirty="0">
                <a:cs typeface="Times New Roman" panose="02020603050405020304" pitchFamily="18" charset="0"/>
              </a:rPr>
              <a:t>·</a:t>
            </a:r>
            <a:r>
              <a:rPr lang="it-IT" altLang="it-IT" sz="2400" b="1" dirty="0" smtClean="0">
                <a:cs typeface="Times New Roman" panose="02020603050405020304" pitchFamily="18" charset="0"/>
              </a:rPr>
              <a:t>c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= 1</a:t>
            </a:r>
            <a:endParaRPr lang="it-IT" altLang="it-IT" sz="2400" dirty="0">
              <a:cs typeface="Times New Roman" panose="02020603050405020304" pitchFamily="18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39465" y="5214246"/>
            <a:ext cx="1160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c</a:t>
            </a:r>
            <a:r>
              <a:rPr lang="it-IT" altLang="it-IT" sz="2400" b="1" baseline="30000" dirty="0" smtClean="0"/>
              <a:t>*</a:t>
            </a:r>
            <a:r>
              <a:rPr lang="it-IT" altLang="it-IT" sz="2400" b="1" dirty="0">
                <a:cs typeface="Times New Roman" panose="02020603050405020304" pitchFamily="18" charset="0"/>
              </a:rPr>
              <a:t>·a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= 0</a:t>
            </a:r>
            <a:endParaRPr lang="it-IT" altLang="it-IT" sz="2400" dirty="0">
              <a:cs typeface="Times New Roman" panose="02020603050405020304" pitchFamily="18" charset="0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4738249" y="4026607"/>
            <a:ext cx="3189848" cy="677990"/>
            <a:chOff x="6595392" y="4758040"/>
            <a:chExt cx="3189848" cy="677990"/>
          </a:xfrm>
        </p:grpSpPr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6595392" y="4974365"/>
              <a:ext cx="318984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a</a:t>
              </a:r>
              <a:r>
                <a:rPr lang="it-IT" altLang="it-IT" sz="2400" baseline="30000" dirty="0"/>
                <a:t>*</a:t>
              </a:r>
              <a:r>
                <a:rPr lang="it-IT" altLang="it-IT" sz="2400" b="1" dirty="0">
                  <a:cs typeface="Times New Roman" panose="02020603050405020304" pitchFamily="18" charset="0"/>
                </a:rPr>
                <a:t>=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1/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a</a:t>
              </a:r>
              <a:r>
                <a:rPr lang="it-IT" altLang="it-IT" sz="2400" dirty="0" err="1">
                  <a:cs typeface="Times New Roman" panose="02020603050405020304" pitchFamily="18" charset="0"/>
                </a:rPr>
                <a:t>·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cos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(a</a:t>
              </a:r>
              <a:r>
                <a:rPr lang="it-IT" altLang="it-IT" sz="2400" baseline="30000" dirty="0" smtClean="0">
                  <a:cs typeface="Times New Roman" panose="02020603050405020304" pitchFamily="18" charset="0"/>
                </a:rPr>
                <a:t>*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a)=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A</a:t>
              </a:r>
              <a:r>
                <a:rPr lang="it-IT" altLang="it-IT" sz="2400" baseline="-25000" dirty="0" err="1" smtClean="0">
                  <a:cs typeface="Times New Roman" panose="02020603050405020304" pitchFamily="18" charset="0"/>
                </a:rPr>
                <a:t>bc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/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V</a:t>
              </a:r>
              <a:r>
                <a:rPr lang="it-IT" altLang="it-IT" sz="2400" baseline="-25000" dirty="0" err="1" smtClean="0">
                  <a:cs typeface="Times New Roman" panose="02020603050405020304" pitchFamily="18" charset="0"/>
                </a:rPr>
                <a:t>abc</a:t>
              </a:r>
              <a:endParaRPr lang="it-IT" altLang="it-IT" sz="2400" baseline="-25000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8053416" y="4758040"/>
              <a:ext cx="4010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600" dirty="0">
                  <a:cs typeface="Times New Roman" panose="02020603050405020304" pitchFamily="18" charset="0"/>
                </a:rPr>
                <a:t>^</a:t>
              </a: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4718036" y="4493118"/>
            <a:ext cx="3273204" cy="730802"/>
            <a:chOff x="7069935" y="5049528"/>
            <a:chExt cx="3273204" cy="702456"/>
          </a:xfrm>
        </p:grpSpPr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7069935" y="5308226"/>
              <a:ext cx="3273204" cy="443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it-IT" altLang="it-IT" sz="2400" dirty="0"/>
                <a:t>b</a:t>
              </a:r>
              <a:r>
                <a:rPr lang="it-IT" altLang="it-IT" sz="2400" baseline="30000" dirty="0"/>
                <a:t>*</a:t>
              </a:r>
              <a:r>
                <a:rPr lang="it-IT" altLang="it-IT" sz="2400" dirty="0">
                  <a:cs typeface="Times New Roman" panose="02020603050405020304" pitchFamily="18" charset="0"/>
                </a:rPr>
                <a:t>=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1/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b</a:t>
              </a:r>
              <a:r>
                <a:rPr lang="it-IT" altLang="it-IT" sz="2400" dirty="0" err="1">
                  <a:cs typeface="Times New Roman" panose="02020603050405020304" pitchFamily="18" charset="0"/>
                </a:rPr>
                <a:t>·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cos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(b</a:t>
              </a:r>
              <a:r>
                <a:rPr lang="it-IT" altLang="it-IT" sz="2400" baseline="30000" dirty="0" smtClean="0">
                  <a:cs typeface="Times New Roman" panose="02020603050405020304" pitchFamily="18" charset="0"/>
                </a:rPr>
                <a:t>*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b)=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A</a:t>
              </a:r>
              <a:r>
                <a:rPr lang="it-IT" altLang="it-IT" sz="2400" baseline="-25000" dirty="0" err="1" smtClean="0">
                  <a:cs typeface="Times New Roman" panose="02020603050405020304" pitchFamily="18" charset="0"/>
                </a:rPr>
                <a:t>ac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/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V</a:t>
              </a:r>
              <a:r>
                <a:rPr lang="it-IT" altLang="it-IT" sz="2400" baseline="-25000" dirty="0" err="1" smtClean="0">
                  <a:cs typeface="Times New Roman" panose="02020603050405020304" pitchFamily="18" charset="0"/>
                </a:rPr>
                <a:t>abc</a:t>
              </a:r>
              <a:endParaRPr lang="it-IT" altLang="it-IT" sz="2400" baseline="-25000" dirty="0">
                <a:cs typeface="Times New Roman" panose="02020603050405020304" pitchFamily="18" charset="0"/>
              </a:endParaRP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8564964" y="5049528"/>
              <a:ext cx="4010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600" dirty="0">
                  <a:cs typeface="Times New Roman" panose="02020603050405020304" pitchFamily="18" charset="0"/>
                </a:rPr>
                <a:t>^</a:t>
              </a:r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4747691" y="5038593"/>
            <a:ext cx="3213893" cy="692497"/>
            <a:chOff x="6921395" y="5536449"/>
            <a:chExt cx="3213893" cy="692497"/>
          </a:xfrm>
        </p:grpSpPr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6921395" y="5767281"/>
              <a:ext cx="321389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it-IT" altLang="it-IT" sz="2400" dirty="0"/>
                <a:t>c</a:t>
              </a:r>
              <a:r>
                <a:rPr lang="it-IT" altLang="it-IT" sz="2400" baseline="30000" dirty="0"/>
                <a:t>*</a:t>
              </a:r>
              <a:r>
                <a:rPr lang="it-IT" altLang="it-IT" sz="2400" dirty="0">
                  <a:cs typeface="Times New Roman" panose="02020603050405020304" pitchFamily="18" charset="0"/>
                </a:rPr>
                <a:t>=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1/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c</a:t>
              </a:r>
              <a:r>
                <a:rPr lang="it-IT" altLang="it-IT" sz="2400" dirty="0" err="1">
                  <a:cs typeface="Times New Roman" panose="02020603050405020304" pitchFamily="18" charset="0"/>
                </a:rPr>
                <a:t>·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cos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(c</a:t>
              </a:r>
              <a:r>
                <a:rPr lang="it-IT" altLang="it-IT" sz="2400" baseline="30000" dirty="0" smtClean="0">
                  <a:cs typeface="Times New Roman" panose="02020603050405020304" pitchFamily="18" charset="0"/>
                </a:rPr>
                <a:t>*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c)=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A</a:t>
              </a:r>
              <a:r>
                <a:rPr lang="it-IT" altLang="it-IT" sz="2400" baseline="-25000" dirty="0" err="1" smtClean="0">
                  <a:cs typeface="Times New Roman" panose="02020603050405020304" pitchFamily="18" charset="0"/>
                </a:rPr>
                <a:t>ab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/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V</a:t>
              </a:r>
              <a:r>
                <a:rPr lang="it-IT" altLang="it-IT" sz="2400" baseline="-25000" dirty="0" err="1" smtClean="0">
                  <a:cs typeface="Times New Roman" panose="02020603050405020304" pitchFamily="18" charset="0"/>
                </a:rPr>
                <a:t>abc</a:t>
              </a:r>
              <a:endParaRPr lang="it-IT" altLang="it-IT" sz="2400" baseline="-25000" dirty="0">
                <a:cs typeface="Times New Roman" panose="02020603050405020304" pitchFamily="18" charset="0"/>
              </a:endParaRPr>
            </a:p>
          </p:txBody>
        </p:sp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8409324" y="5536449"/>
              <a:ext cx="4010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600" dirty="0">
                  <a:cs typeface="Times New Roman" panose="02020603050405020304" pitchFamily="18" charset="0"/>
                </a:rPr>
                <a:t>^</a:t>
              </a:r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42" y="723175"/>
            <a:ext cx="7825358" cy="3356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14292" y="1061383"/>
            <a:ext cx="7582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dirty="0">
                <a:latin typeface="Arial Unicode MS" pitchFamily="34" charset="-128"/>
              </a:rPr>
              <a:t>The diffraction pattern is a 2D projection of the 3D reciprocal lattice.</a:t>
            </a:r>
            <a:endParaRPr lang="it-IT" altLang="it-IT" sz="2000" dirty="0">
              <a:latin typeface="Arial Unicode MS" pitchFamily="34" charset="-128"/>
            </a:endParaRPr>
          </a:p>
        </p:txBody>
      </p:sp>
      <p:pic>
        <p:nvPicPr>
          <p:cNvPr id="14339" name="Picture 3" descr="ewald_mike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739900"/>
            <a:ext cx="3794125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987675" y="388938"/>
            <a:ext cx="2291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 smtClean="0">
                <a:solidFill>
                  <a:schemeClr val="tx2"/>
                </a:solidFill>
                <a:latin typeface="Arial Unicode MS" pitchFamily="34" charset="-128"/>
              </a:rPr>
              <a:t>Ewald sphere </a:t>
            </a:r>
            <a:endParaRPr lang="it-IT" altLang="it-IT" sz="2800" b="1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3400" y="5588000"/>
            <a:ext cx="495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dirty="0" smtClean="0">
                <a:latin typeface="Arial Unicode MS" pitchFamily="34" charset="-128"/>
              </a:rPr>
              <a:t>Each </a:t>
            </a:r>
            <a:r>
              <a:rPr lang="en-US" altLang="it-IT" sz="2000" dirty="0">
                <a:latin typeface="Arial Unicode MS" pitchFamily="34" charset="-128"/>
              </a:rPr>
              <a:t>time a reciprocal lattice point </a:t>
            </a:r>
            <a:r>
              <a:rPr lang="en-US" altLang="it-IT" sz="2000" dirty="0" err="1">
                <a:latin typeface="Arial Unicode MS" pitchFamily="34" charset="-128"/>
              </a:rPr>
              <a:t>hkl</a:t>
            </a:r>
            <a:r>
              <a:rPr lang="en-US" altLang="it-IT" sz="2000" dirty="0">
                <a:latin typeface="Arial Unicode MS" pitchFamily="34" charset="-128"/>
              </a:rPr>
              <a:t> intersects the Ewald sphere, a diffracted beam </a:t>
            </a:r>
            <a:r>
              <a:rPr lang="en-US" altLang="it-IT" sz="2000" dirty="0" err="1">
                <a:latin typeface="Arial Unicode MS" pitchFamily="34" charset="-128"/>
              </a:rPr>
              <a:t>hkl</a:t>
            </a:r>
            <a:r>
              <a:rPr lang="en-US" altLang="it-IT" sz="2000" dirty="0">
                <a:latin typeface="Arial Unicode MS" pitchFamily="34" charset="-128"/>
              </a:rPr>
              <a:t> is produced.</a:t>
            </a:r>
            <a:endParaRPr lang="it-IT" altLang="it-IT" sz="2000" dirty="0">
              <a:latin typeface="Arial Unicode MS" pitchFamily="34" charset="-128"/>
            </a:endParaRP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533400" y="2286000"/>
            <a:ext cx="4122738" cy="3170238"/>
            <a:chOff x="336" y="1440"/>
            <a:chExt cx="2597" cy="1997"/>
          </a:xfrm>
        </p:grpSpPr>
        <p:pic>
          <p:nvPicPr>
            <p:cNvPr id="14344" name="Picture 7" descr="dauter_Page_02_Image_0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440"/>
              <a:ext cx="2597" cy="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Rectangle 8"/>
            <p:cNvSpPr>
              <a:spLocks noChangeArrowheads="1"/>
            </p:cNvSpPr>
            <p:nvPr/>
          </p:nvSpPr>
          <p:spPr bwMode="auto">
            <a:xfrm>
              <a:off x="414" y="3206"/>
              <a:ext cx="1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2 sen</a:t>
              </a:r>
              <a:r>
                <a:rPr lang="en-US" altLang="it-IT" sz="1800" b="1">
                  <a:solidFill>
                    <a:srgbClr val="FF0000"/>
                  </a:solidFill>
                  <a:latin typeface="Symbol" panose="05050102010706020507" pitchFamily="18" charset="2"/>
                </a:rPr>
                <a:t>q/l</a:t>
              </a:r>
              <a:r>
                <a:rPr lang="en-US" altLang="it-IT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 = 1/d</a:t>
              </a:r>
              <a:r>
                <a:rPr lang="en-US" altLang="it-IT" sz="1800" b="1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hkl</a:t>
              </a:r>
              <a:endParaRPr lang="it-IT" altLang="it-IT" sz="1800" b="1" baseline="-25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46" name="AutoShape 9"/>
            <p:cNvSpPr>
              <a:spLocks noChangeAspect="1" noChangeArrowheads="1"/>
            </p:cNvSpPr>
            <p:nvPr/>
          </p:nvSpPr>
          <p:spPr bwMode="auto">
            <a:xfrm>
              <a:off x="1530" y="2289"/>
              <a:ext cx="147" cy="147"/>
            </a:xfrm>
            <a:prstGeom prst="cube">
              <a:avLst>
                <a:gd name="adj" fmla="val 25000"/>
              </a:avLst>
            </a:prstGeom>
            <a:solidFill>
              <a:srgbClr val="99CCFF">
                <a:alpha val="50195"/>
              </a:srgbClr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4347" name="Line 10"/>
            <p:cNvSpPr>
              <a:spLocks noChangeShapeType="1"/>
            </p:cNvSpPr>
            <p:nvPr/>
          </p:nvSpPr>
          <p:spPr bwMode="auto">
            <a:xfrm rot="120000" flipV="1">
              <a:off x="1248" y="2216"/>
              <a:ext cx="720" cy="28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 rot="120000" flipV="1">
              <a:off x="1266" y="2274"/>
              <a:ext cx="731" cy="28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 rot="120000" flipV="1">
              <a:off x="1277" y="2336"/>
              <a:ext cx="731" cy="28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50" name="Line 13"/>
            <p:cNvSpPr>
              <a:spLocks noChangeShapeType="1"/>
            </p:cNvSpPr>
            <p:nvPr/>
          </p:nvSpPr>
          <p:spPr bwMode="auto">
            <a:xfrm rot="120000" flipV="1">
              <a:off x="1285" y="2400"/>
              <a:ext cx="731" cy="28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51" name="AutoShape 14"/>
            <p:cNvSpPr>
              <a:spLocks/>
            </p:cNvSpPr>
            <p:nvPr/>
          </p:nvSpPr>
          <p:spPr bwMode="auto">
            <a:xfrm rot="-1020000">
              <a:off x="1220" y="2556"/>
              <a:ext cx="40" cy="58"/>
            </a:xfrm>
            <a:prstGeom prst="leftBrace">
              <a:avLst>
                <a:gd name="adj1" fmla="val 120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4352" name="Text Box 15"/>
            <p:cNvSpPr txBox="1">
              <a:spLocks noChangeArrowheads="1"/>
            </p:cNvSpPr>
            <p:nvPr/>
          </p:nvSpPr>
          <p:spPr bwMode="auto">
            <a:xfrm>
              <a:off x="1074" y="2515"/>
              <a:ext cx="1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200" b="1">
                  <a:latin typeface="Courier New" panose="02070309020205020404" pitchFamily="49" charset="0"/>
                </a:rPr>
                <a:t>d</a:t>
              </a:r>
              <a:endParaRPr lang="it-IT" altLang="it-IT" sz="1200" b="1">
                <a:latin typeface="Courier New" panose="02070309020205020404" pitchFamily="49" charset="0"/>
              </a:endParaRPr>
            </a:p>
          </p:txBody>
        </p:sp>
      </p:grpSp>
      <p:sp>
        <p:nvSpPr>
          <p:cNvPr id="14343" name="Line 16"/>
          <p:cNvSpPr>
            <a:spLocks noChangeShapeType="1"/>
          </p:cNvSpPr>
          <p:nvPr/>
        </p:nvSpPr>
        <p:spPr bwMode="auto">
          <a:xfrm rot="-60000" flipH="1" flipV="1">
            <a:off x="3546475" y="2860675"/>
            <a:ext cx="304800" cy="9048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2" name="Group 2"/>
          <p:cNvGrpSpPr>
            <a:grpSpLocks/>
          </p:cNvGrpSpPr>
          <p:nvPr/>
        </p:nvGrpSpPr>
        <p:grpSpPr bwMode="auto">
          <a:xfrm rot="10800000">
            <a:off x="3967163" y="2409825"/>
            <a:ext cx="2422525" cy="2436813"/>
            <a:chOff x="3818" y="1594"/>
            <a:chExt cx="1526" cy="1535"/>
          </a:xfrm>
        </p:grpSpPr>
        <p:sp>
          <p:nvSpPr>
            <p:cNvPr id="38941" name="Rectangle 3"/>
            <p:cNvSpPr>
              <a:spLocks noChangeArrowheads="1"/>
            </p:cNvSpPr>
            <p:nvPr/>
          </p:nvSpPr>
          <p:spPr bwMode="auto">
            <a:xfrm rot="-5400000">
              <a:off x="4090" y="162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2" name="Rectangle 4"/>
            <p:cNvSpPr>
              <a:spLocks noChangeArrowheads="1"/>
            </p:cNvSpPr>
            <p:nvPr/>
          </p:nvSpPr>
          <p:spPr bwMode="auto">
            <a:xfrm rot="-5400000">
              <a:off x="4335" y="162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3" name="Rectangle 5"/>
            <p:cNvSpPr>
              <a:spLocks noChangeArrowheads="1"/>
            </p:cNvSpPr>
            <p:nvPr/>
          </p:nvSpPr>
          <p:spPr bwMode="auto">
            <a:xfrm rot="-5400000">
              <a:off x="4580" y="162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4" name="Rectangle 6"/>
            <p:cNvSpPr>
              <a:spLocks noChangeArrowheads="1"/>
            </p:cNvSpPr>
            <p:nvPr/>
          </p:nvSpPr>
          <p:spPr bwMode="auto">
            <a:xfrm rot="-5400000">
              <a:off x="4825" y="162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5" name="Rectangle 7"/>
            <p:cNvSpPr>
              <a:spLocks noChangeArrowheads="1"/>
            </p:cNvSpPr>
            <p:nvPr/>
          </p:nvSpPr>
          <p:spPr bwMode="auto">
            <a:xfrm rot="-5400000">
              <a:off x="5070" y="1623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6" name="Rectangle 8"/>
            <p:cNvSpPr>
              <a:spLocks noChangeArrowheads="1"/>
            </p:cNvSpPr>
            <p:nvPr/>
          </p:nvSpPr>
          <p:spPr bwMode="auto">
            <a:xfrm rot="-5400000">
              <a:off x="3845" y="162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7" name="Rectangle 9"/>
            <p:cNvSpPr>
              <a:spLocks noChangeArrowheads="1"/>
            </p:cNvSpPr>
            <p:nvPr/>
          </p:nvSpPr>
          <p:spPr bwMode="auto">
            <a:xfrm rot="-5400000">
              <a:off x="4090" y="187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8" name="Rectangle 10"/>
            <p:cNvSpPr>
              <a:spLocks noChangeArrowheads="1"/>
            </p:cNvSpPr>
            <p:nvPr/>
          </p:nvSpPr>
          <p:spPr bwMode="auto">
            <a:xfrm rot="-5400000">
              <a:off x="4335" y="187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9" name="Rectangle 11"/>
            <p:cNvSpPr>
              <a:spLocks noChangeArrowheads="1"/>
            </p:cNvSpPr>
            <p:nvPr/>
          </p:nvSpPr>
          <p:spPr bwMode="auto">
            <a:xfrm rot="-5400000">
              <a:off x="4580" y="187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0" name="Rectangle 12"/>
            <p:cNvSpPr>
              <a:spLocks noChangeArrowheads="1"/>
            </p:cNvSpPr>
            <p:nvPr/>
          </p:nvSpPr>
          <p:spPr bwMode="auto">
            <a:xfrm rot="-5400000">
              <a:off x="4825" y="187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1" name="Rectangle 13"/>
            <p:cNvSpPr>
              <a:spLocks noChangeArrowheads="1"/>
            </p:cNvSpPr>
            <p:nvPr/>
          </p:nvSpPr>
          <p:spPr bwMode="auto">
            <a:xfrm rot="-5400000">
              <a:off x="5070" y="1869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2" name="Rectangle 14"/>
            <p:cNvSpPr>
              <a:spLocks noChangeArrowheads="1"/>
            </p:cNvSpPr>
            <p:nvPr/>
          </p:nvSpPr>
          <p:spPr bwMode="auto">
            <a:xfrm rot="-5400000">
              <a:off x="3845" y="187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3" name="Rectangle 15"/>
            <p:cNvSpPr>
              <a:spLocks noChangeArrowheads="1"/>
            </p:cNvSpPr>
            <p:nvPr/>
          </p:nvSpPr>
          <p:spPr bwMode="auto">
            <a:xfrm rot="-5400000">
              <a:off x="4090" y="211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4" name="Rectangle 16"/>
            <p:cNvSpPr>
              <a:spLocks noChangeArrowheads="1"/>
            </p:cNvSpPr>
            <p:nvPr/>
          </p:nvSpPr>
          <p:spPr bwMode="auto">
            <a:xfrm rot="-5400000">
              <a:off x="4335" y="211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5" name="Rectangle 17"/>
            <p:cNvSpPr>
              <a:spLocks noChangeArrowheads="1"/>
            </p:cNvSpPr>
            <p:nvPr/>
          </p:nvSpPr>
          <p:spPr bwMode="auto">
            <a:xfrm rot="-5400000">
              <a:off x="4580" y="211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6" name="Rectangle 18"/>
            <p:cNvSpPr>
              <a:spLocks noChangeArrowheads="1"/>
            </p:cNvSpPr>
            <p:nvPr/>
          </p:nvSpPr>
          <p:spPr bwMode="auto">
            <a:xfrm rot="-5400000">
              <a:off x="4825" y="211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7" name="Rectangle 19"/>
            <p:cNvSpPr>
              <a:spLocks noChangeArrowheads="1"/>
            </p:cNvSpPr>
            <p:nvPr/>
          </p:nvSpPr>
          <p:spPr bwMode="auto">
            <a:xfrm rot="-5400000">
              <a:off x="5070" y="2115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8" name="Rectangle 20"/>
            <p:cNvSpPr>
              <a:spLocks noChangeArrowheads="1"/>
            </p:cNvSpPr>
            <p:nvPr/>
          </p:nvSpPr>
          <p:spPr bwMode="auto">
            <a:xfrm rot="-5400000">
              <a:off x="3845" y="211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9" name="Rectangle 21"/>
            <p:cNvSpPr>
              <a:spLocks noChangeArrowheads="1"/>
            </p:cNvSpPr>
            <p:nvPr/>
          </p:nvSpPr>
          <p:spPr bwMode="auto">
            <a:xfrm rot="-5400000">
              <a:off x="4090" y="236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0" name="Rectangle 22"/>
            <p:cNvSpPr>
              <a:spLocks noChangeArrowheads="1"/>
            </p:cNvSpPr>
            <p:nvPr/>
          </p:nvSpPr>
          <p:spPr bwMode="auto">
            <a:xfrm rot="-5400000">
              <a:off x="4335" y="236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1" name="Rectangle 23"/>
            <p:cNvSpPr>
              <a:spLocks noChangeArrowheads="1"/>
            </p:cNvSpPr>
            <p:nvPr/>
          </p:nvSpPr>
          <p:spPr bwMode="auto">
            <a:xfrm rot="-5400000">
              <a:off x="4580" y="236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2" name="Rectangle 24"/>
            <p:cNvSpPr>
              <a:spLocks noChangeArrowheads="1"/>
            </p:cNvSpPr>
            <p:nvPr/>
          </p:nvSpPr>
          <p:spPr bwMode="auto">
            <a:xfrm rot="-5400000">
              <a:off x="4825" y="236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3" name="Rectangle 25"/>
            <p:cNvSpPr>
              <a:spLocks noChangeArrowheads="1"/>
            </p:cNvSpPr>
            <p:nvPr/>
          </p:nvSpPr>
          <p:spPr bwMode="auto">
            <a:xfrm rot="-5400000">
              <a:off x="5070" y="2363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4" name="Rectangle 26"/>
            <p:cNvSpPr>
              <a:spLocks noChangeArrowheads="1"/>
            </p:cNvSpPr>
            <p:nvPr/>
          </p:nvSpPr>
          <p:spPr bwMode="auto">
            <a:xfrm rot="-5400000">
              <a:off x="3845" y="236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5" name="Rectangle 27"/>
            <p:cNvSpPr>
              <a:spLocks noChangeArrowheads="1"/>
            </p:cNvSpPr>
            <p:nvPr/>
          </p:nvSpPr>
          <p:spPr bwMode="auto">
            <a:xfrm rot="-5400000">
              <a:off x="4090" y="261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6" name="Rectangle 28"/>
            <p:cNvSpPr>
              <a:spLocks noChangeArrowheads="1"/>
            </p:cNvSpPr>
            <p:nvPr/>
          </p:nvSpPr>
          <p:spPr bwMode="auto">
            <a:xfrm rot="-5400000">
              <a:off x="4335" y="261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7" name="Rectangle 29"/>
            <p:cNvSpPr>
              <a:spLocks noChangeArrowheads="1"/>
            </p:cNvSpPr>
            <p:nvPr/>
          </p:nvSpPr>
          <p:spPr bwMode="auto">
            <a:xfrm rot="-5400000">
              <a:off x="4580" y="261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8" name="Rectangle 30"/>
            <p:cNvSpPr>
              <a:spLocks noChangeArrowheads="1"/>
            </p:cNvSpPr>
            <p:nvPr/>
          </p:nvSpPr>
          <p:spPr bwMode="auto">
            <a:xfrm rot="-5400000">
              <a:off x="4825" y="261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9" name="Rectangle 31"/>
            <p:cNvSpPr>
              <a:spLocks noChangeArrowheads="1"/>
            </p:cNvSpPr>
            <p:nvPr/>
          </p:nvSpPr>
          <p:spPr bwMode="auto">
            <a:xfrm rot="-5400000">
              <a:off x="5070" y="2609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0" name="Rectangle 32"/>
            <p:cNvSpPr>
              <a:spLocks noChangeArrowheads="1"/>
            </p:cNvSpPr>
            <p:nvPr/>
          </p:nvSpPr>
          <p:spPr bwMode="auto">
            <a:xfrm rot="-5400000">
              <a:off x="3845" y="261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1" name="Rectangle 33"/>
            <p:cNvSpPr>
              <a:spLocks noChangeArrowheads="1"/>
            </p:cNvSpPr>
            <p:nvPr/>
          </p:nvSpPr>
          <p:spPr bwMode="auto">
            <a:xfrm rot="-5400000">
              <a:off x="4090" y="285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2" name="Rectangle 34"/>
            <p:cNvSpPr>
              <a:spLocks noChangeArrowheads="1"/>
            </p:cNvSpPr>
            <p:nvPr/>
          </p:nvSpPr>
          <p:spPr bwMode="auto">
            <a:xfrm rot="-5400000">
              <a:off x="4335" y="285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3" name="Rectangle 35"/>
            <p:cNvSpPr>
              <a:spLocks noChangeArrowheads="1"/>
            </p:cNvSpPr>
            <p:nvPr/>
          </p:nvSpPr>
          <p:spPr bwMode="auto">
            <a:xfrm rot="-5400000">
              <a:off x="4580" y="285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4" name="Rectangle 36"/>
            <p:cNvSpPr>
              <a:spLocks noChangeArrowheads="1"/>
            </p:cNvSpPr>
            <p:nvPr/>
          </p:nvSpPr>
          <p:spPr bwMode="auto">
            <a:xfrm rot="-5400000">
              <a:off x="4825" y="285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5" name="Rectangle 37"/>
            <p:cNvSpPr>
              <a:spLocks noChangeArrowheads="1"/>
            </p:cNvSpPr>
            <p:nvPr/>
          </p:nvSpPr>
          <p:spPr bwMode="auto">
            <a:xfrm rot="-5400000">
              <a:off x="5070" y="2855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6" name="Rectangle 38"/>
            <p:cNvSpPr>
              <a:spLocks noChangeArrowheads="1"/>
            </p:cNvSpPr>
            <p:nvPr/>
          </p:nvSpPr>
          <p:spPr bwMode="auto">
            <a:xfrm rot="-5400000">
              <a:off x="3845" y="285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7" name="Oval 39"/>
            <p:cNvSpPr>
              <a:spLocks noChangeArrowheads="1"/>
            </p:cNvSpPr>
            <p:nvPr/>
          </p:nvSpPr>
          <p:spPr bwMode="auto">
            <a:xfrm>
              <a:off x="4063" y="159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8" name="Oval 40"/>
            <p:cNvSpPr>
              <a:spLocks noChangeArrowheads="1"/>
            </p:cNvSpPr>
            <p:nvPr/>
          </p:nvSpPr>
          <p:spPr bwMode="auto">
            <a:xfrm>
              <a:off x="4308" y="159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9" name="Oval 41"/>
            <p:cNvSpPr>
              <a:spLocks noChangeArrowheads="1"/>
            </p:cNvSpPr>
            <p:nvPr/>
          </p:nvSpPr>
          <p:spPr bwMode="auto">
            <a:xfrm>
              <a:off x="4553" y="159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0" name="Oval 42"/>
            <p:cNvSpPr>
              <a:spLocks noChangeArrowheads="1"/>
            </p:cNvSpPr>
            <p:nvPr/>
          </p:nvSpPr>
          <p:spPr bwMode="auto">
            <a:xfrm>
              <a:off x="4798" y="159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1" name="Oval 43"/>
            <p:cNvSpPr>
              <a:spLocks noChangeArrowheads="1"/>
            </p:cNvSpPr>
            <p:nvPr/>
          </p:nvSpPr>
          <p:spPr bwMode="auto">
            <a:xfrm>
              <a:off x="5043" y="159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2" name="Oval 44"/>
            <p:cNvSpPr>
              <a:spLocks noChangeArrowheads="1"/>
            </p:cNvSpPr>
            <p:nvPr/>
          </p:nvSpPr>
          <p:spPr bwMode="auto">
            <a:xfrm>
              <a:off x="5288" y="159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3" name="Oval 45"/>
            <p:cNvSpPr>
              <a:spLocks noChangeArrowheads="1"/>
            </p:cNvSpPr>
            <p:nvPr/>
          </p:nvSpPr>
          <p:spPr bwMode="auto">
            <a:xfrm>
              <a:off x="3818" y="184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4" name="Oval 46"/>
            <p:cNvSpPr>
              <a:spLocks noChangeArrowheads="1"/>
            </p:cNvSpPr>
            <p:nvPr/>
          </p:nvSpPr>
          <p:spPr bwMode="auto">
            <a:xfrm>
              <a:off x="4063" y="184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5" name="Oval 47"/>
            <p:cNvSpPr>
              <a:spLocks noChangeArrowheads="1"/>
            </p:cNvSpPr>
            <p:nvPr/>
          </p:nvSpPr>
          <p:spPr bwMode="auto">
            <a:xfrm>
              <a:off x="4308" y="18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6" name="Oval 48"/>
            <p:cNvSpPr>
              <a:spLocks noChangeArrowheads="1"/>
            </p:cNvSpPr>
            <p:nvPr/>
          </p:nvSpPr>
          <p:spPr bwMode="auto">
            <a:xfrm>
              <a:off x="4553" y="184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7" name="Oval 49"/>
            <p:cNvSpPr>
              <a:spLocks noChangeArrowheads="1"/>
            </p:cNvSpPr>
            <p:nvPr/>
          </p:nvSpPr>
          <p:spPr bwMode="auto">
            <a:xfrm>
              <a:off x="4798" y="18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8" name="Oval 50"/>
            <p:cNvSpPr>
              <a:spLocks noChangeArrowheads="1"/>
            </p:cNvSpPr>
            <p:nvPr/>
          </p:nvSpPr>
          <p:spPr bwMode="auto">
            <a:xfrm>
              <a:off x="5043" y="18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9" name="Oval 51"/>
            <p:cNvSpPr>
              <a:spLocks noChangeArrowheads="1"/>
            </p:cNvSpPr>
            <p:nvPr/>
          </p:nvSpPr>
          <p:spPr bwMode="auto">
            <a:xfrm>
              <a:off x="5288" y="184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0" name="Oval 52"/>
            <p:cNvSpPr>
              <a:spLocks noChangeArrowheads="1"/>
            </p:cNvSpPr>
            <p:nvPr/>
          </p:nvSpPr>
          <p:spPr bwMode="auto">
            <a:xfrm>
              <a:off x="3818" y="208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1" name="Oval 53"/>
            <p:cNvSpPr>
              <a:spLocks noChangeArrowheads="1"/>
            </p:cNvSpPr>
            <p:nvPr/>
          </p:nvSpPr>
          <p:spPr bwMode="auto">
            <a:xfrm>
              <a:off x="4063" y="208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2" name="Oval 54"/>
            <p:cNvSpPr>
              <a:spLocks noChangeArrowheads="1"/>
            </p:cNvSpPr>
            <p:nvPr/>
          </p:nvSpPr>
          <p:spPr bwMode="auto">
            <a:xfrm>
              <a:off x="4308" y="208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3" name="Oval 55"/>
            <p:cNvSpPr>
              <a:spLocks noChangeArrowheads="1"/>
            </p:cNvSpPr>
            <p:nvPr/>
          </p:nvSpPr>
          <p:spPr bwMode="auto">
            <a:xfrm>
              <a:off x="4553" y="208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4" name="Oval 56"/>
            <p:cNvSpPr>
              <a:spLocks noChangeArrowheads="1"/>
            </p:cNvSpPr>
            <p:nvPr/>
          </p:nvSpPr>
          <p:spPr bwMode="auto">
            <a:xfrm>
              <a:off x="4798" y="208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5" name="Oval 57"/>
            <p:cNvSpPr>
              <a:spLocks noChangeArrowheads="1"/>
            </p:cNvSpPr>
            <p:nvPr/>
          </p:nvSpPr>
          <p:spPr bwMode="auto">
            <a:xfrm>
              <a:off x="5043" y="208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6" name="Oval 58"/>
            <p:cNvSpPr>
              <a:spLocks noChangeArrowheads="1"/>
            </p:cNvSpPr>
            <p:nvPr/>
          </p:nvSpPr>
          <p:spPr bwMode="auto">
            <a:xfrm>
              <a:off x="5288" y="208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7" name="Oval 59"/>
            <p:cNvSpPr>
              <a:spLocks noChangeArrowheads="1"/>
            </p:cNvSpPr>
            <p:nvPr/>
          </p:nvSpPr>
          <p:spPr bwMode="auto">
            <a:xfrm>
              <a:off x="3818" y="233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8" name="Oval 60"/>
            <p:cNvSpPr>
              <a:spLocks noChangeArrowheads="1"/>
            </p:cNvSpPr>
            <p:nvPr/>
          </p:nvSpPr>
          <p:spPr bwMode="auto">
            <a:xfrm>
              <a:off x="4063" y="233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9" name="Oval 61"/>
            <p:cNvSpPr>
              <a:spLocks noChangeArrowheads="1"/>
            </p:cNvSpPr>
            <p:nvPr/>
          </p:nvSpPr>
          <p:spPr bwMode="auto">
            <a:xfrm>
              <a:off x="4308" y="233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0" name="Oval 62"/>
            <p:cNvSpPr>
              <a:spLocks noChangeArrowheads="1"/>
            </p:cNvSpPr>
            <p:nvPr/>
          </p:nvSpPr>
          <p:spPr bwMode="auto">
            <a:xfrm>
              <a:off x="4553" y="233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1" name="Oval 63"/>
            <p:cNvSpPr>
              <a:spLocks noChangeArrowheads="1"/>
            </p:cNvSpPr>
            <p:nvPr/>
          </p:nvSpPr>
          <p:spPr bwMode="auto">
            <a:xfrm>
              <a:off x="4798" y="233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2" name="Oval 64"/>
            <p:cNvSpPr>
              <a:spLocks noChangeArrowheads="1"/>
            </p:cNvSpPr>
            <p:nvPr/>
          </p:nvSpPr>
          <p:spPr bwMode="auto">
            <a:xfrm>
              <a:off x="5043" y="233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3" name="Oval 65"/>
            <p:cNvSpPr>
              <a:spLocks noChangeArrowheads="1"/>
            </p:cNvSpPr>
            <p:nvPr/>
          </p:nvSpPr>
          <p:spPr bwMode="auto">
            <a:xfrm>
              <a:off x="5288" y="233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4" name="Oval 66"/>
            <p:cNvSpPr>
              <a:spLocks noChangeArrowheads="1"/>
            </p:cNvSpPr>
            <p:nvPr/>
          </p:nvSpPr>
          <p:spPr bwMode="auto">
            <a:xfrm>
              <a:off x="3818" y="25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5" name="Oval 67"/>
            <p:cNvSpPr>
              <a:spLocks noChangeArrowheads="1"/>
            </p:cNvSpPr>
            <p:nvPr/>
          </p:nvSpPr>
          <p:spPr bwMode="auto">
            <a:xfrm>
              <a:off x="4063" y="25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6" name="Oval 68"/>
            <p:cNvSpPr>
              <a:spLocks noChangeArrowheads="1"/>
            </p:cNvSpPr>
            <p:nvPr/>
          </p:nvSpPr>
          <p:spPr bwMode="auto">
            <a:xfrm>
              <a:off x="4308" y="258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7" name="Oval 69"/>
            <p:cNvSpPr>
              <a:spLocks noChangeArrowheads="1"/>
            </p:cNvSpPr>
            <p:nvPr/>
          </p:nvSpPr>
          <p:spPr bwMode="auto">
            <a:xfrm>
              <a:off x="4553" y="25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8" name="Oval 70"/>
            <p:cNvSpPr>
              <a:spLocks noChangeArrowheads="1"/>
            </p:cNvSpPr>
            <p:nvPr/>
          </p:nvSpPr>
          <p:spPr bwMode="auto">
            <a:xfrm>
              <a:off x="4798" y="258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9" name="Oval 71"/>
            <p:cNvSpPr>
              <a:spLocks noChangeArrowheads="1"/>
            </p:cNvSpPr>
            <p:nvPr/>
          </p:nvSpPr>
          <p:spPr bwMode="auto">
            <a:xfrm>
              <a:off x="5043" y="258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0" name="Oval 72"/>
            <p:cNvSpPr>
              <a:spLocks noChangeArrowheads="1"/>
            </p:cNvSpPr>
            <p:nvPr/>
          </p:nvSpPr>
          <p:spPr bwMode="auto">
            <a:xfrm>
              <a:off x="5288" y="25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1" name="Oval 73"/>
            <p:cNvSpPr>
              <a:spLocks noChangeArrowheads="1"/>
            </p:cNvSpPr>
            <p:nvPr/>
          </p:nvSpPr>
          <p:spPr bwMode="auto">
            <a:xfrm>
              <a:off x="3818" y="282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2" name="Oval 74"/>
            <p:cNvSpPr>
              <a:spLocks noChangeArrowheads="1"/>
            </p:cNvSpPr>
            <p:nvPr/>
          </p:nvSpPr>
          <p:spPr bwMode="auto">
            <a:xfrm>
              <a:off x="4063" y="282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3" name="Oval 75"/>
            <p:cNvSpPr>
              <a:spLocks noChangeArrowheads="1"/>
            </p:cNvSpPr>
            <p:nvPr/>
          </p:nvSpPr>
          <p:spPr bwMode="auto">
            <a:xfrm>
              <a:off x="4308" y="282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4" name="Oval 76"/>
            <p:cNvSpPr>
              <a:spLocks noChangeArrowheads="1"/>
            </p:cNvSpPr>
            <p:nvPr/>
          </p:nvSpPr>
          <p:spPr bwMode="auto">
            <a:xfrm>
              <a:off x="4553" y="282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5" name="Oval 77"/>
            <p:cNvSpPr>
              <a:spLocks noChangeArrowheads="1"/>
            </p:cNvSpPr>
            <p:nvPr/>
          </p:nvSpPr>
          <p:spPr bwMode="auto">
            <a:xfrm>
              <a:off x="4798" y="282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6" name="Oval 78"/>
            <p:cNvSpPr>
              <a:spLocks noChangeArrowheads="1"/>
            </p:cNvSpPr>
            <p:nvPr/>
          </p:nvSpPr>
          <p:spPr bwMode="auto">
            <a:xfrm>
              <a:off x="5043" y="282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7" name="Oval 79"/>
            <p:cNvSpPr>
              <a:spLocks noChangeArrowheads="1"/>
            </p:cNvSpPr>
            <p:nvPr/>
          </p:nvSpPr>
          <p:spPr bwMode="auto">
            <a:xfrm>
              <a:off x="5288" y="282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8" name="Oval 80"/>
            <p:cNvSpPr>
              <a:spLocks noChangeArrowheads="1"/>
            </p:cNvSpPr>
            <p:nvPr/>
          </p:nvSpPr>
          <p:spPr bwMode="auto">
            <a:xfrm>
              <a:off x="3818" y="307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9" name="Oval 81"/>
            <p:cNvSpPr>
              <a:spLocks noChangeArrowheads="1"/>
            </p:cNvSpPr>
            <p:nvPr/>
          </p:nvSpPr>
          <p:spPr bwMode="auto">
            <a:xfrm>
              <a:off x="4063" y="307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20" name="Oval 82"/>
            <p:cNvSpPr>
              <a:spLocks noChangeArrowheads="1"/>
            </p:cNvSpPr>
            <p:nvPr/>
          </p:nvSpPr>
          <p:spPr bwMode="auto">
            <a:xfrm>
              <a:off x="4308" y="307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21" name="Oval 83"/>
            <p:cNvSpPr>
              <a:spLocks noChangeArrowheads="1"/>
            </p:cNvSpPr>
            <p:nvPr/>
          </p:nvSpPr>
          <p:spPr bwMode="auto">
            <a:xfrm>
              <a:off x="4553" y="307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22" name="Oval 84"/>
            <p:cNvSpPr>
              <a:spLocks noChangeArrowheads="1"/>
            </p:cNvSpPr>
            <p:nvPr/>
          </p:nvSpPr>
          <p:spPr bwMode="auto">
            <a:xfrm>
              <a:off x="4798" y="307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23" name="Oval 85"/>
            <p:cNvSpPr>
              <a:spLocks noChangeArrowheads="1"/>
            </p:cNvSpPr>
            <p:nvPr/>
          </p:nvSpPr>
          <p:spPr bwMode="auto">
            <a:xfrm>
              <a:off x="5043" y="307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24" name="Oval 86"/>
            <p:cNvSpPr>
              <a:spLocks noChangeArrowheads="1"/>
            </p:cNvSpPr>
            <p:nvPr/>
          </p:nvSpPr>
          <p:spPr bwMode="auto">
            <a:xfrm>
              <a:off x="5288" y="307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25" name="Oval 87"/>
            <p:cNvSpPr>
              <a:spLocks noChangeArrowheads="1"/>
            </p:cNvSpPr>
            <p:nvPr/>
          </p:nvSpPr>
          <p:spPr bwMode="auto">
            <a:xfrm>
              <a:off x="3818" y="159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38915" name="Oval 88"/>
          <p:cNvSpPr>
            <a:spLocks noChangeArrowheads="1"/>
          </p:cNvSpPr>
          <p:nvPr/>
        </p:nvSpPr>
        <p:spPr bwMode="auto">
          <a:xfrm rot="-5400000">
            <a:off x="2801143" y="2453482"/>
            <a:ext cx="2417763" cy="233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49" name="AutoShape 89"/>
          <p:cNvSpPr>
            <a:spLocks noChangeArrowheads="1"/>
          </p:cNvSpPr>
          <p:nvPr/>
        </p:nvSpPr>
        <p:spPr bwMode="auto">
          <a:xfrm>
            <a:off x="3930650" y="3540125"/>
            <a:ext cx="171450" cy="17145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17" name="Line 90"/>
          <p:cNvSpPr>
            <a:spLocks noChangeShapeType="1"/>
          </p:cNvSpPr>
          <p:nvPr/>
        </p:nvSpPr>
        <p:spPr bwMode="auto">
          <a:xfrm flipV="1">
            <a:off x="4011613" y="3627438"/>
            <a:ext cx="3927475" cy="31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1" name="Line 91"/>
          <p:cNvSpPr>
            <a:spLocks noChangeShapeType="1"/>
          </p:cNvSpPr>
          <p:nvPr/>
        </p:nvSpPr>
        <p:spPr bwMode="auto">
          <a:xfrm flipV="1">
            <a:off x="4021138" y="774700"/>
            <a:ext cx="3484562" cy="28575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2" name="Line 92"/>
          <p:cNvSpPr>
            <a:spLocks noChangeShapeType="1"/>
          </p:cNvSpPr>
          <p:nvPr/>
        </p:nvSpPr>
        <p:spPr bwMode="auto">
          <a:xfrm>
            <a:off x="4017963" y="3629025"/>
            <a:ext cx="3917950" cy="19700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3" name="Line 93"/>
          <p:cNvSpPr>
            <a:spLocks noChangeShapeType="1"/>
          </p:cNvSpPr>
          <p:nvPr/>
        </p:nvSpPr>
        <p:spPr bwMode="auto">
          <a:xfrm>
            <a:off x="4019550" y="3632200"/>
            <a:ext cx="3278188" cy="3073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4" name="Line 94"/>
          <p:cNvSpPr>
            <a:spLocks noChangeShapeType="1"/>
          </p:cNvSpPr>
          <p:nvPr/>
        </p:nvSpPr>
        <p:spPr bwMode="auto">
          <a:xfrm>
            <a:off x="4017963" y="3633788"/>
            <a:ext cx="3925887" cy="13620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5" name="Line 95"/>
          <p:cNvSpPr>
            <a:spLocks noChangeShapeType="1"/>
          </p:cNvSpPr>
          <p:nvPr/>
        </p:nvSpPr>
        <p:spPr bwMode="auto">
          <a:xfrm flipV="1">
            <a:off x="4019550" y="1565275"/>
            <a:ext cx="3906838" cy="20637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6" name="Line 96"/>
          <p:cNvSpPr>
            <a:spLocks noChangeShapeType="1"/>
          </p:cNvSpPr>
          <p:nvPr/>
        </p:nvSpPr>
        <p:spPr bwMode="auto">
          <a:xfrm flipV="1">
            <a:off x="4022725" y="439738"/>
            <a:ext cx="3363913" cy="31892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7" name="Line 97"/>
          <p:cNvSpPr>
            <a:spLocks noChangeShapeType="1"/>
          </p:cNvSpPr>
          <p:nvPr/>
        </p:nvSpPr>
        <p:spPr bwMode="auto">
          <a:xfrm flipV="1">
            <a:off x="4022725" y="2249488"/>
            <a:ext cx="3908425" cy="137953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8" name="Line 98"/>
          <p:cNvSpPr>
            <a:spLocks noChangeShapeType="1"/>
          </p:cNvSpPr>
          <p:nvPr/>
        </p:nvSpPr>
        <p:spPr bwMode="auto">
          <a:xfrm>
            <a:off x="4022725" y="3630613"/>
            <a:ext cx="3890963" cy="30749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6" name="Line 99"/>
          <p:cNvSpPr>
            <a:spLocks noChangeShapeType="1"/>
          </p:cNvSpPr>
          <p:nvPr/>
        </p:nvSpPr>
        <p:spPr bwMode="auto">
          <a:xfrm flipV="1">
            <a:off x="2127250" y="3630613"/>
            <a:ext cx="187642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7" name="Rectangle 100"/>
          <p:cNvSpPr>
            <a:spLocks noChangeArrowheads="1"/>
          </p:cNvSpPr>
          <p:nvPr/>
        </p:nvSpPr>
        <p:spPr bwMode="auto">
          <a:xfrm>
            <a:off x="6981825" y="123825"/>
            <a:ext cx="142875" cy="6581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28" name="Rectangle 101"/>
          <p:cNvSpPr>
            <a:spLocks noChangeArrowheads="1"/>
          </p:cNvSpPr>
          <p:nvPr/>
        </p:nvSpPr>
        <p:spPr bwMode="auto">
          <a:xfrm>
            <a:off x="7140575" y="139700"/>
            <a:ext cx="1117600" cy="66040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2" name="Rectangle 102"/>
          <p:cNvSpPr>
            <a:spLocks noChangeArrowheads="1"/>
          </p:cNvSpPr>
          <p:nvPr/>
        </p:nvSpPr>
        <p:spPr bwMode="auto">
          <a:xfrm>
            <a:off x="6978650" y="78105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3" name="Rectangle 103"/>
          <p:cNvSpPr>
            <a:spLocks noChangeArrowheads="1"/>
          </p:cNvSpPr>
          <p:nvPr/>
        </p:nvSpPr>
        <p:spPr bwMode="auto">
          <a:xfrm>
            <a:off x="6978650" y="116205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4" name="Rectangle 104"/>
          <p:cNvSpPr>
            <a:spLocks noChangeArrowheads="1"/>
          </p:cNvSpPr>
          <p:nvPr/>
        </p:nvSpPr>
        <p:spPr bwMode="auto">
          <a:xfrm>
            <a:off x="6985000" y="201295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5" name="Rectangle 105"/>
          <p:cNvSpPr>
            <a:spLocks noChangeArrowheads="1"/>
          </p:cNvSpPr>
          <p:nvPr/>
        </p:nvSpPr>
        <p:spPr bwMode="auto">
          <a:xfrm>
            <a:off x="6985000" y="254000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33" name="Rectangle 106"/>
          <p:cNvSpPr>
            <a:spLocks noChangeArrowheads="1"/>
          </p:cNvSpPr>
          <p:nvPr/>
        </p:nvSpPr>
        <p:spPr bwMode="auto">
          <a:xfrm>
            <a:off x="6985000" y="357505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7" name="Rectangle 107"/>
          <p:cNvSpPr>
            <a:spLocks noChangeArrowheads="1"/>
          </p:cNvSpPr>
          <p:nvPr/>
        </p:nvSpPr>
        <p:spPr bwMode="auto">
          <a:xfrm>
            <a:off x="6985000" y="461645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8" name="Rectangle 108"/>
          <p:cNvSpPr>
            <a:spLocks noChangeArrowheads="1"/>
          </p:cNvSpPr>
          <p:nvPr/>
        </p:nvSpPr>
        <p:spPr bwMode="auto">
          <a:xfrm>
            <a:off x="6985000" y="506730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9" name="Rectangle 109"/>
          <p:cNvSpPr>
            <a:spLocks noChangeArrowheads="1"/>
          </p:cNvSpPr>
          <p:nvPr/>
        </p:nvSpPr>
        <p:spPr bwMode="auto">
          <a:xfrm>
            <a:off x="6985000" y="592455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70" name="Rectangle 110"/>
          <p:cNvSpPr>
            <a:spLocks noChangeArrowheads="1"/>
          </p:cNvSpPr>
          <p:nvPr/>
        </p:nvSpPr>
        <p:spPr bwMode="auto">
          <a:xfrm>
            <a:off x="6985000" y="636270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38" name="Text Box 111"/>
          <p:cNvSpPr txBox="1">
            <a:spLocks noChangeArrowheads="1"/>
          </p:cNvSpPr>
          <p:nvPr/>
        </p:nvSpPr>
        <p:spPr bwMode="auto">
          <a:xfrm>
            <a:off x="468313" y="3389368"/>
            <a:ext cx="166687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600" dirty="0" smtClean="0">
                <a:latin typeface="Arial" panose="020B0604020202020204" pitchFamily="34" charset="0"/>
              </a:rPr>
              <a:t>X-ray source</a:t>
            </a:r>
            <a:endParaRPr lang="en-US" altLang="it-IT" sz="1600" dirty="0">
              <a:latin typeface="Arial" panose="020B0604020202020204" pitchFamily="34" charset="0"/>
            </a:endParaRPr>
          </a:p>
        </p:txBody>
      </p:sp>
      <p:sp>
        <p:nvSpPr>
          <p:cNvPr id="38939" name="Text Box 112"/>
          <p:cNvSpPr txBox="1">
            <a:spLocks noChangeArrowheads="1"/>
          </p:cNvSpPr>
          <p:nvPr/>
        </p:nvSpPr>
        <p:spPr bwMode="auto">
          <a:xfrm rot="5400000">
            <a:off x="6742907" y="3372643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800" dirty="0" smtClean="0">
                <a:latin typeface="Arial" panose="020B0604020202020204" pitchFamily="34" charset="0"/>
              </a:rPr>
              <a:t>Detector</a:t>
            </a:r>
            <a:endParaRPr lang="en-US" altLang="it-IT" sz="1800" dirty="0">
              <a:latin typeface="Arial" panose="020B0604020202020204" pitchFamily="34" charset="0"/>
            </a:endParaRPr>
          </a:p>
        </p:txBody>
      </p:sp>
      <p:sp>
        <p:nvSpPr>
          <p:cNvPr id="38940" name="Text Box 113"/>
          <p:cNvSpPr txBox="1">
            <a:spLocks noChangeArrowheads="1"/>
          </p:cNvSpPr>
          <p:nvPr/>
        </p:nvSpPr>
        <p:spPr bwMode="auto">
          <a:xfrm>
            <a:off x="323850" y="260350"/>
            <a:ext cx="7056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 dirty="0" smtClean="0">
                <a:latin typeface="Arial Unicode MS" pitchFamily="34" charset="-128"/>
              </a:rPr>
              <a:t>Diffraction experiment</a:t>
            </a:r>
            <a:endParaRPr lang="en-US" altLang="it-IT" sz="2800" b="1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7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" fill="hold"/>
                                        <p:tgtEl>
                                          <p:spTgt spid="194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3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8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3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5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3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47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48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38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5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53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14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9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4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44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58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59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17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32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47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14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27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29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42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44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57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599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197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20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347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359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497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509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264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27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414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424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56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574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306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313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456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463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218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368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518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52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722003" y="3968874"/>
            <a:ext cx="2518951" cy="2889126"/>
            <a:chOff x="5153017" y="760633"/>
            <a:chExt cx="2518951" cy="2889126"/>
          </a:xfrm>
        </p:grpSpPr>
        <p:sp>
          <p:nvSpPr>
            <p:cNvPr id="3" name="Triangolo isoscele 2"/>
            <p:cNvSpPr/>
            <p:nvPr/>
          </p:nvSpPr>
          <p:spPr>
            <a:xfrm rot="20477982">
              <a:off x="5603831" y="1787504"/>
              <a:ext cx="916597" cy="877437"/>
            </a:xfrm>
            <a:prstGeom prst="triangle">
              <a:avLst>
                <a:gd name="adj" fmla="val 734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Ovale 3"/>
            <p:cNvSpPr/>
            <p:nvPr/>
          </p:nvSpPr>
          <p:spPr>
            <a:xfrm>
              <a:off x="7042083" y="2588080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/>
            <p:cNvSpPr/>
            <p:nvPr/>
          </p:nvSpPr>
          <p:spPr>
            <a:xfrm>
              <a:off x="6079533" y="1690736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/>
            <p:cNvSpPr/>
            <p:nvPr/>
          </p:nvSpPr>
          <p:spPr>
            <a:xfrm>
              <a:off x="5727477" y="2749315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6004860" y="1070936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5300748" y="3188094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Connettore 2 8"/>
            <p:cNvCxnSpPr/>
            <p:nvPr/>
          </p:nvCxnSpPr>
          <p:spPr>
            <a:xfrm flipH="1" flipV="1">
              <a:off x="6004860" y="760633"/>
              <a:ext cx="191459" cy="159387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/>
            <p:cNvCxnSpPr/>
            <p:nvPr/>
          </p:nvCxnSpPr>
          <p:spPr>
            <a:xfrm>
              <a:off x="6196319" y="2350791"/>
              <a:ext cx="1475649" cy="46295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/>
            <p:cNvCxnSpPr/>
            <p:nvPr/>
          </p:nvCxnSpPr>
          <p:spPr>
            <a:xfrm flipV="1">
              <a:off x="5153017" y="2345040"/>
              <a:ext cx="1043302" cy="109048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 flipH="1" flipV="1">
              <a:off x="6238433" y="2362682"/>
              <a:ext cx="808687" cy="254303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>
              <a:off x="6128330" y="1767331"/>
              <a:ext cx="59362" cy="566624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flipV="1">
              <a:off x="5791131" y="2353285"/>
              <a:ext cx="389536" cy="40749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/>
            <p:cNvSpPr txBox="1"/>
            <p:nvPr/>
          </p:nvSpPr>
          <p:spPr>
            <a:xfrm>
              <a:off x="6889696" y="2142277"/>
              <a:ext cx="274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a</a:t>
              </a:r>
              <a:endParaRPr lang="it-IT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5765173" y="1593913"/>
              <a:ext cx="326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b</a:t>
              </a:r>
              <a:endParaRPr lang="it-IT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484718" y="2396867"/>
              <a:ext cx="567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c</a:t>
              </a:r>
              <a:endParaRPr lang="it-IT" dirty="0"/>
            </a:p>
          </p:txBody>
        </p:sp>
        <p:cxnSp>
          <p:nvCxnSpPr>
            <p:cNvPr id="18" name="Connettore 2 17"/>
            <p:cNvCxnSpPr>
              <a:stCxn id="20" idx="0"/>
              <a:endCxn id="3" idx="1"/>
            </p:cNvCxnSpPr>
            <p:nvPr/>
          </p:nvCxnSpPr>
          <p:spPr>
            <a:xfrm flipH="1" flipV="1">
              <a:off x="5946827" y="2265252"/>
              <a:ext cx="249492" cy="452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>
              <a:endCxn id="20" idx="3"/>
            </p:cNvCxnSpPr>
            <p:nvPr/>
          </p:nvCxnSpPr>
          <p:spPr>
            <a:xfrm flipH="1">
              <a:off x="6166540" y="2221178"/>
              <a:ext cx="144622" cy="16125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e 19"/>
            <p:cNvSpPr/>
            <p:nvPr/>
          </p:nvSpPr>
          <p:spPr>
            <a:xfrm>
              <a:off x="6154205" y="2310535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6362179" y="1872241"/>
              <a:ext cx="373585" cy="270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</a:t>
              </a:r>
              <a:r>
                <a:rPr lang="it-IT" baseline="-25000" dirty="0" smtClean="0"/>
                <a:t>211</a:t>
              </a:r>
              <a:endParaRPr lang="it-IT" baseline="-25000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175397" y="1543671"/>
              <a:ext cx="198025" cy="270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</a:t>
              </a:r>
              <a:endParaRPr lang="it-IT" dirty="0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5384977" y="3188094"/>
              <a:ext cx="220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2</a:t>
              </a:r>
              <a:endParaRPr lang="it-IT" dirty="0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704825" y="2755526"/>
              <a:ext cx="37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1</a:t>
              </a:r>
              <a:endParaRPr lang="it-IT" dirty="0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6971242" y="2673329"/>
              <a:ext cx="198025" cy="270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</a:t>
              </a:r>
              <a:endParaRPr lang="it-IT" dirty="0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6089088" y="935841"/>
              <a:ext cx="198025" cy="270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2</a:t>
              </a:r>
              <a:endParaRPr lang="it-IT" dirty="0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6319647" y="2443513"/>
              <a:ext cx="534710" cy="66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dirty="0" smtClean="0"/>
                <a:t>1/2</a:t>
              </a:r>
            </a:p>
            <a:p>
              <a:endParaRPr lang="it-IT" sz="1800" dirty="0"/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1004404" y="907059"/>
            <a:ext cx="2663144" cy="2717858"/>
            <a:chOff x="1693363" y="760633"/>
            <a:chExt cx="2663144" cy="2717858"/>
          </a:xfrm>
        </p:grpSpPr>
        <p:sp>
          <p:nvSpPr>
            <p:cNvPr id="29" name="Triangolo isoscele 28"/>
            <p:cNvSpPr/>
            <p:nvPr/>
          </p:nvSpPr>
          <p:spPr>
            <a:xfrm rot="20477982">
              <a:off x="1693363" y="1197939"/>
              <a:ext cx="1839309" cy="1786239"/>
            </a:xfrm>
            <a:prstGeom prst="triangle">
              <a:avLst>
                <a:gd name="adj" fmla="val 734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/>
            <p:cNvSpPr/>
            <p:nvPr/>
          </p:nvSpPr>
          <p:spPr>
            <a:xfrm>
              <a:off x="3726622" y="2588080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/>
            <p:cNvSpPr/>
            <p:nvPr/>
          </p:nvSpPr>
          <p:spPr>
            <a:xfrm>
              <a:off x="2764072" y="1690736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/>
            <p:cNvSpPr/>
            <p:nvPr/>
          </p:nvSpPr>
          <p:spPr>
            <a:xfrm>
              <a:off x="2412016" y="2749315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e 32"/>
            <p:cNvSpPr/>
            <p:nvPr/>
          </p:nvSpPr>
          <p:spPr>
            <a:xfrm>
              <a:off x="2689399" y="1070936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e 33"/>
            <p:cNvSpPr/>
            <p:nvPr/>
          </p:nvSpPr>
          <p:spPr>
            <a:xfrm>
              <a:off x="1985287" y="3188094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5" name="Connettore 2 34"/>
            <p:cNvCxnSpPr/>
            <p:nvPr/>
          </p:nvCxnSpPr>
          <p:spPr>
            <a:xfrm flipH="1" flipV="1">
              <a:off x="2689399" y="760633"/>
              <a:ext cx="191459" cy="159387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/>
            <p:cNvCxnSpPr/>
            <p:nvPr/>
          </p:nvCxnSpPr>
          <p:spPr>
            <a:xfrm>
              <a:off x="2880858" y="2350791"/>
              <a:ext cx="1475649" cy="46295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2 36"/>
            <p:cNvCxnSpPr/>
            <p:nvPr/>
          </p:nvCxnSpPr>
          <p:spPr>
            <a:xfrm flipV="1">
              <a:off x="1837556" y="2345040"/>
              <a:ext cx="1043302" cy="109048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/>
            <p:cNvCxnSpPr/>
            <p:nvPr/>
          </p:nvCxnSpPr>
          <p:spPr>
            <a:xfrm flipH="1" flipV="1">
              <a:off x="2922972" y="2362682"/>
              <a:ext cx="808687" cy="254303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/>
            <p:cNvCxnSpPr/>
            <p:nvPr/>
          </p:nvCxnSpPr>
          <p:spPr>
            <a:xfrm>
              <a:off x="2812869" y="1767331"/>
              <a:ext cx="59362" cy="566624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2 39"/>
            <p:cNvCxnSpPr/>
            <p:nvPr/>
          </p:nvCxnSpPr>
          <p:spPr>
            <a:xfrm flipV="1">
              <a:off x="2475670" y="2353285"/>
              <a:ext cx="389536" cy="40749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sellaDiTesto 40"/>
            <p:cNvSpPr txBox="1"/>
            <p:nvPr/>
          </p:nvSpPr>
          <p:spPr>
            <a:xfrm>
              <a:off x="3668741" y="2173478"/>
              <a:ext cx="187712" cy="270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</a:t>
              </a:r>
              <a:endParaRPr lang="it-IT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2412016" y="1507613"/>
              <a:ext cx="364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b</a:t>
              </a:r>
              <a:endParaRPr lang="it-IT" dirty="0"/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2143292" y="2396867"/>
              <a:ext cx="549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c</a:t>
              </a:r>
              <a:endParaRPr lang="it-IT" dirty="0"/>
            </a:p>
          </p:txBody>
        </p:sp>
        <p:cxnSp>
          <p:nvCxnSpPr>
            <p:cNvPr id="44" name="Connettore 2 43"/>
            <p:cNvCxnSpPr>
              <a:stCxn id="45" idx="0"/>
              <a:endCxn id="29" idx="1"/>
            </p:cNvCxnSpPr>
            <p:nvPr/>
          </p:nvCxnSpPr>
          <p:spPr>
            <a:xfrm flipH="1" flipV="1">
              <a:off x="2381645" y="2169375"/>
              <a:ext cx="499213" cy="141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e 44"/>
            <p:cNvSpPr/>
            <p:nvPr/>
          </p:nvSpPr>
          <p:spPr>
            <a:xfrm>
              <a:off x="2838744" y="2310535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2859936" y="1543671"/>
              <a:ext cx="198025" cy="270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</a:t>
              </a:r>
              <a:endParaRPr lang="it-IT" dirty="0"/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2091778" y="3208456"/>
              <a:ext cx="198025" cy="270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2</a:t>
              </a:r>
              <a:endParaRPr lang="it-IT" dirty="0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2441106" y="2726074"/>
              <a:ext cx="520877" cy="475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1</a:t>
              </a:r>
              <a:endParaRPr lang="it-IT" dirty="0"/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3576295" y="2673330"/>
              <a:ext cx="277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1</a:t>
              </a:r>
              <a:endParaRPr lang="it-IT" dirty="0"/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2773627" y="935841"/>
              <a:ext cx="198025" cy="270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2</a:t>
              </a:r>
              <a:endParaRPr lang="it-IT" dirty="0"/>
            </a:p>
          </p:txBody>
        </p:sp>
      </p:grp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3026092" y="3842277"/>
            <a:ext cx="60443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000" dirty="0" smtClean="0">
                <a:cs typeface="Times New Roman" panose="02020603050405020304" pitchFamily="18" charset="0"/>
              </a:rPr>
              <a:t>Tacking one lattice node as the origin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000" dirty="0" smtClean="0">
                <a:cs typeface="Times New Roman" panose="02020603050405020304" pitchFamily="18" charset="0"/>
              </a:rPr>
              <a:t>one plane of the </a:t>
            </a:r>
            <a:r>
              <a:rPr lang="en-GB" altLang="it-IT" sz="2000" dirty="0" err="1" smtClean="0">
                <a:cs typeface="Times New Roman" panose="02020603050405020304" pitchFamily="18" charset="0"/>
              </a:rPr>
              <a:t>hkl</a:t>
            </a:r>
            <a:r>
              <a:rPr lang="en-GB" altLang="it-IT" sz="2000" dirty="0" smtClean="0">
                <a:cs typeface="Times New Roman" panose="02020603050405020304" pitchFamily="18" charset="0"/>
              </a:rPr>
              <a:t> family passes through it.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2000" dirty="0" smtClean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000" dirty="0" smtClean="0">
                <a:cs typeface="Times New Roman" panose="02020603050405020304" pitchFamily="18" charset="0"/>
              </a:rPr>
              <a:t>The successive parallel plane of the family cuts the crystallographic axes at </a:t>
            </a:r>
            <a:r>
              <a:rPr lang="en-GB" altLang="it-IT" sz="2000" i="1" dirty="0" smtClean="0">
                <a:cs typeface="Times New Roman" panose="02020603050405020304" pitchFamily="18" charset="0"/>
              </a:rPr>
              <a:t>a</a:t>
            </a:r>
            <a:r>
              <a:rPr lang="en-GB" altLang="it-IT" sz="2000" dirty="0" smtClean="0">
                <a:cs typeface="Times New Roman" panose="02020603050405020304" pitchFamily="18" charset="0"/>
              </a:rPr>
              <a:t>/h, </a:t>
            </a:r>
            <a:r>
              <a:rPr lang="en-GB" altLang="it-IT" sz="2000" i="1" dirty="0" smtClean="0">
                <a:cs typeface="Times New Roman" panose="02020603050405020304" pitchFamily="18" charset="0"/>
              </a:rPr>
              <a:t>b</a:t>
            </a:r>
            <a:r>
              <a:rPr lang="en-GB" altLang="it-IT" sz="2000" dirty="0" smtClean="0">
                <a:cs typeface="Times New Roman" panose="02020603050405020304" pitchFamily="18" charset="0"/>
              </a:rPr>
              <a:t>/k, </a:t>
            </a:r>
            <a:r>
              <a:rPr lang="en-GB" altLang="it-IT" sz="2000" i="1" dirty="0" smtClean="0">
                <a:cs typeface="Times New Roman" panose="02020603050405020304" pitchFamily="18" charset="0"/>
              </a:rPr>
              <a:t>c</a:t>
            </a:r>
            <a:r>
              <a:rPr lang="en-GB" altLang="it-IT" sz="2000" dirty="0">
                <a:cs typeface="Times New Roman" panose="02020603050405020304" pitchFamily="18" charset="0"/>
              </a:rPr>
              <a:t>/l </a:t>
            </a:r>
            <a:r>
              <a:rPr lang="en-GB" altLang="it-IT" sz="2000" dirty="0" smtClean="0">
                <a:cs typeface="Times New Roman" panose="02020603050405020304" pitchFamily="18" charset="0"/>
              </a:rPr>
              <a:t>at </a:t>
            </a:r>
            <a:r>
              <a:rPr lang="en-GB" altLang="it-IT" sz="2000" dirty="0">
                <a:cs typeface="Times New Roman" panose="02020603050405020304" pitchFamily="18" charset="0"/>
              </a:rPr>
              <a:t>a distance </a:t>
            </a:r>
            <a:r>
              <a:rPr lang="en-GB" altLang="it-IT" sz="2000" dirty="0" err="1">
                <a:cs typeface="Times New Roman" panose="02020603050405020304" pitchFamily="18" charset="0"/>
              </a:rPr>
              <a:t>d</a:t>
            </a:r>
            <a:r>
              <a:rPr lang="en-GB" altLang="it-IT" sz="2000" baseline="-25000" dirty="0" err="1">
                <a:cs typeface="Times New Roman" panose="02020603050405020304" pitchFamily="18" charset="0"/>
              </a:rPr>
              <a:t>hkl</a:t>
            </a:r>
            <a:r>
              <a:rPr lang="en-GB" altLang="it-IT" sz="2000" dirty="0">
                <a:cs typeface="Times New Roman" panose="02020603050405020304" pitchFamily="18" charset="0"/>
              </a:rPr>
              <a:t> from </a:t>
            </a:r>
            <a:r>
              <a:rPr lang="en-GB" altLang="it-IT" sz="2000" dirty="0" smtClean="0">
                <a:cs typeface="Times New Roman" panose="02020603050405020304" pitchFamily="18" charset="0"/>
              </a:rPr>
              <a:t>the origin</a:t>
            </a:r>
          </a:p>
        </p:txBody>
      </p:sp>
      <p:sp>
        <p:nvSpPr>
          <p:cNvPr id="53" name="Rettangolo 52"/>
          <p:cNvSpPr/>
          <p:nvPr/>
        </p:nvSpPr>
        <p:spPr>
          <a:xfrm>
            <a:off x="3644106" y="1300864"/>
            <a:ext cx="54998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it-IT" sz="2000" dirty="0" smtClean="0">
                <a:cs typeface="Times New Roman" panose="02020603050405020304" pitchFamily="18" charset="0"/>
              </a:rPr>
              <a:t>Considering three non-collinear points of the lattice</a:t>
            </a:r>
          </a:p>
          <a:p>
            <a:r>
              <a:rPr lang="en-GB" altLang="it-IT" sz="2000" dirty="0" smtClean="0">
                <a:cs typeface="Times New Roman" panose="02020603050405020304" pitchFamily="18" charset="0"/>
              </a:rPr>
              <a:t>a plane passing through these</a:t>
            </a:r>
            <a:r>
              <a:rPr lang="en-GB" sz="2000" dirty="0" smtClean="0">
                <a:cs typeface="Times New Roman" panose="02020603050405020304" pitchFamily="18" charset="0"/>
              </a:rPr>
              <a:t> nodes </a:t>
            </a:r>
            <a:r>
              <a:rPr lang="en-GB" sz="2000" dirty="0">
                <a:cs typeface="Times New Roman" panose="02020603050405020304" pitchFamily="18" charset="0"/>
              </a:rPr>
              <a:t>is representative of the </a:t>
            </a:r>
            <a:r>
              <a:rPr lang="en-GB" sz="2000" dirty="0" smtClean="0">
                <a:cs typeface="Times New Roman" panose="02020603050405020304" pitchFamily="18" charset="0"/>
              </a:rPr>
              <a:t>parallel family planes</a:t>
            </a:r>
          </a:p>
          <a:p>
            <a:endParaRPr lang="en-GB" sz="2000" dirty="0">
              <a:cs typeface="Times New Roman" panose="02020603050405020304" pitchFamily="18" charset="0"/>
            </a:endParaRPr>
          </a:p>
          <a:p>
            <a:r>
              <a:rPr lang="en-GB" sz="2000" dirty="0" smtClean="0">
                <a:cs typeface="Times New Roman" panose="02020603050405020304" pitchFamily="18" charset="0"/>
              </a:rPr>
              <a:t>In all lattice nodes passes one plane of this family</a:t>
            </a:r>
            <a:endParaRPr lang="it-IT" sz="200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3240954" y="6117198"/>
            <a:ext cx="546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h</a:t>
            </a:r>
            <a:r>
              <a:rPr lang="it-IT" sz="2000" dirty="0" err="1" smtClean="0"/>
              <a:t>kl</a:t>
            </a:r>
            <a:r>
              <a:rPr lang="it-IT" sz="2000" dirty="0" smtClean="0"/>
              <a:t> are </a:t>
            </a:r>
            <a:r>
              <a:rPr lang="it-IT" sz="2000" dirty="0" err="1" smtClean="0"/>
              <a:t>three</a:t>
            </a:r>
            <a:r>
              <a:rPr lang="it-IT" sz="2000" dirty="0" smtClean="0"/>
              <a:t> </a:t>
            </a:r>
            <a:r>
              <a:rPr lang="it-IT" sz="2000" dirty="0" err="1" smtClean="0"/>
              <a:t>integers</a:t>
            </a:r>
            <a:r>
              <a:rPr lang="it-IT" sz="2000" dirty="0" smtClean="0"/>
              <a:t> </a:t>
            </a:r>
            <a:r>
              <a:rPr lang="it-IT" sz="2000" dirty="0" err="1" smtClean="0"/>
              <a:t>that</a:t>
            </a:r>
            <a:r>
              <a:rPr lang="it-IT" sz="2000" dirty="0" smtClean="0"/>
              <a:t> </a:t>
            </a:r>
            <a:r>
              <a:rPr lang="it-IT" sz="2000" dirty="0" err="1" smtClean="0"/>
              <a:t>identify</a:t>
            </a:r>
            <a:r>
              <a:rPr lang="it-IT" sz="2000" dirty="0" smtClean="0"/>
              <a:t> the family </a:t>
            </a:r>
            <a:r>
              <a:rPr lang="it-IT" sz="2000" dirty="0" err="1" smtClean="0"/>
              <a:t>planes</a:t>
            </a:r>
            <a:endParaRPr lang="it-IT" sz="2000" dirty="0"/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1985459" y="104390"/>
            <a:ext cx="63850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The lattice </a:t>
            </a:r>
            <a:r>
              <a:rPr lang="it-IT" altLang="it-IT" sz="2400" dirty="0" err="1"/>
              <a:t>p</a:t>
            </a:r>
            <a:r>
              <a:rPr lang="it-IT" altLang="it-IT" sz="2400" dirty="0" err="1" smtClean="0"/>
              <a:t>lanes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are </a:t>
            </a:r>
            <a:r>
              <a:rPr lang="it-IT" altLang="it-IT" sz="2400" dirty="0" err="1"/>
              <a:t>identified</a:t>
            </a:r>
            <a:r>
              <a:rPr lang="it-IT" altLang="it-IT" sz="2400" dirty="0"/>
              <a:t> by </a:t>
            </a:r>
            <a:r>
              <a:rPr lang="it-IT" altLang="it-IT" sz="2400" dirty="0" err="1"/>
              <a:t>integer</a:t>
            </a:r>
            <a:r>
              <a:rPr lang="it-IT" altLang="it-IT" sz="2400" dirty="0"/>
              <a:t> </a:t>
            </a:r>
            <a:r>
              <a:rPr lang="it-IT" altLang="it-IT" sz="2400" dirty="0" err="1"/>
              <a:t>triplets</a:t>
            </a:r>
            <a:r>
              <a:rPr lang="it-IT" altLang="it-IT" sz="2400" dirty="0" smtClean="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2400" dirty="0">
                <a:solidFill>
                  <a:srgbClr val="FF0000"/>
                </a:solidFill>
              </a:rPr>
              <a:t>Miller </a:t>
            </a:r>
            <a:r>
              <a:rPr lang="it-IT" sz="2400" dirty="0" err="1">
                <a:solidFill>
                  <a:srgbClr val="FF0000"/>
                </a:solidFill>
              </a:rPr>
              <a:t>Indices</a:t>
            </a:r>
            <a:endParaRPr lang="it-IT" alt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1999" y="122327"/>
            <a:ext cx="7772400" cy="457200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rgbClr val="FF0000"/>
                </a:solidFill>
              </a:rPr>
              <a:t>Families of </a:t>
            </a:r>
            <a:r>
              <a:rPr lang="it-IT" altLang="it-IT" sz="2400" dirty="0" err="1">
                <a:solidFill>
                  <a:srgbClr val="FF0000"/>
                </a:solidFill>
              </a:rPr>
              <a:t>Planes</a:t>
            </a:r>
            <a:r>
              <a:rPr lang="it-IT" altLang="it-IT" sz="2400" dirty="0">
                <a:solidFill>
                  <a:srgbClr val="FF0000"/>
                </a:solidFill>
              </a:rPr>
              <a:t> and Miller </a:t>
            </a:r>
            <a:r>
              <a:rPr lang="it-IT" altLang="it-IT" sz="2400" dirty="0" err="1">
                <a:solidFill>
                  <a:srgbClr val="FF0000"/>
                </a:solidFill>
              </a:rPr>
              <a:t>Indices</a:t>
            </a:r>
            <a:endParaRPr lang="it-IT" altLang="it-IT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857538"/>
              </p:ext>
            </p:extLst>
          </p:nvPr>
        </p:nvGraphicFramePr>
        <p:xfrm>
          <a:off x="2278718" y="1196270"/>
          <a:ext cx="4427537" cy="19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1" name="Immagine bitmap" r:id="rId3" imgW="4427604" imgH="1966130" progId="Paint.Picture">
                  <p:embed/>
                </p:oleObj>
              </mc:Choice>
              <mc:Fallback>
                <p:oleObj name="Immagine bitmap" r:id="rId3" imgW="4427604" imgH="1966130" progId="Paint.Picture">
                  <p:embed/>
                  <p:pic>
                    <p:nvPicPr>
                      <p:cNvPr id="41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718" y="1196270"/>
                        <a:ext cx="4427537" cy="196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62443" y="657255"/>
            <a:ext cx="81146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cs typeface="Times New Roman" panose="02020603050405020304" pitchFamily="18" charset="0"/>
              </a:rPr>
              <a:t>A family of </a:t>
            </a:r>
            <a:r>
              <a:rPr lang="it-IT" altLang="it-IT" sz="2000" dirty="0" err="1">
                <a:cs typeface="Times New Roman" panose="02020603050405020304" pitchFamily="18" charset="0"/>
              </a:rPr>
              <a:t>planes</a:t>
            </a:r>
            <a:r>
              <a:rPr lang="it-IT" altLang="it-IT" sz="2000" dirty="0">
                <a:cs typeface="Times New Roman" panose="02020603050405020304" pitchFamily="18" charset="0"/>
              </a:rPr>
              <a:t> </a:t>
            </a:r>
            <a:r>
              <a:rPr lang="it-IT" altLang="it-IT" sz="2000" dirty="0" err="1">
                <a:cs typeface="Times New Roman" panose="02020603050405020304" pitchFamily="18" charset="0"/>
              </a:rPr>
              <a:t>parallel</a:t>
            </a:r>
            <a:r>
              <a:rPr lang="it-IT" altLang="it-IT" sz="2000" dirty="0">
                <a:cs typeface="Times New Roman" panose="02020603050405020304" pitchFamily="18" charset="0"/>
              </a:rPr>
              <a:t> to an </a:t>
            </a:r>
            <a:r>
              <a:rPr lang="it-IT" altLang="it-IT" sz="2000" dirty="0" err="1">
                <a:cs typeface="Times New Roman" panose="02020603050405020304" pitchFamily="18" charset="0"/>
              </a:rPr>
              <a:t>axis</a:t>
            </a:r>
            <a:r>
              <a:rPr lang="it-IT" altLang="it-IT" sz="2000" dirty="0">
                <a:cs typeface="Times New Roman" panose="02020603050405020304" pitchFamily="18" charset="0"/>
              </a:rPr>
              <a:t> </a:t>
            </a:r>
            <a:r>
              <a:rPr lang="it-IT" altLang="it-IT" sz="2000" dirty="0" err="1">
                <a:cs typeface="Times New Roman" panose="02020603050405020304" pitchFamily="18" charset="0"/>
              </a:rPr>
              <a:t>has</a:t>
            </a:r>
            <a:r>
              <a:rPr lang="it-IT" altLang="it-IT" sz="2000" dirty="0">
                <a:cs typeface="Times New Roman" panose="02020603050405020304" pitchFamily="18" charset="0"/>
              </a:rPr>
              <a:t> </a:t>
            </a:r>
            <a:r>
              <a:rPr lang="it-IT" altLang="it-IT" sz="2000" dirty="0" err="1">
                <a:cs typeface="Times New Roman" panose="02020603050405020304" pitchFamily="18" charset="0"/>
              </a:rPr>
              <a:t>index</a:t>
            </a:r>
            <a:r>
              <a:rPr lang="it-IT" altLang="it-IT" sz="2000" dirty="0">
                <a:cs typeface="Times New Roman" panose="02020603050405020304" pitchFamily="18" charset="0"/>
              </a:rPr>
              <a:t> 0 for </a:t>
            </a:r>
            <a:r>
              <a:rPr lang="it-IT" altLang="it-IT" sz="2000" dirty="0" err="1">
                <a:cs typeface="Times New Roman" panose="02020603050405020304" pitchFamily="18" charset="0"/>
              </a:rPr>
              <a:t>that</a:t>
            </a:r>
            <a:r>
              <a:rPr lang="it-IT" altLang="it-IT" sz="2000" dirty="0">
                <a:cs typeface="Times New Roman" panose="02020603050405020304" pitchFamily="18" charset="0"/>
              </a:rPr>
              <a:t> </a:t>
            </a:r>
            <a:r>
              <a:rPr lang="it-IT" altLang="it-IT" sz="2000" dirty="0" err="1">
                <a:cs typeface="Times New Roman" panose="02020603050405020304" pitchFamily="18" charset="0"/>
              </a:rPr>
              <a:t>axis</a:t>
            </a:r>
            <a:r>
              <a:rPr lang="it-IT" altLang="it-IT" sz="2000" dirty="0">
                <a:cs typeface="Times New Roman" panose="02020603050405020304" pitchFamily="18" charset="0"/>
              </a:rPr>
              <a:t> (</a:t>
            </a:r>
            <a:r>
              <a:rPr lang="it-IT" altLang="it-IT" sz="2000" dirty="0" err="1">
                <a:cs typeface="Times New Roman" panose="02020603050405020304" pitchFamily="18" charset="0"/>
              </a:rPr>
              <a:t>intercept</a:t>
            </a:r>
            <a:r>
              <a:rPr lang="it-IT" altLang="it-IT" sz="2000" dirty="0">
                <a:cs typeface="Times New Roman" panose="02020603050405020304" pitchFamily="18" charset="0"/>
              </a:rPr>
              <a:t> </a:t>
            </a:r>
            <a:r>
              <a:rPr lang="it-IT" altLang="it-IT" sz="2000" dirty="0" err="1">
                <a:cs typeface="Times New Roman" panose="02020603050405020304" pitchFamily="18" charset="0"/>
              </a:rPr>
              <a:t>at</a:t>
            </a:r>
            <a:r>
              <a:rPr lang="it-IT" altLang="it-IT" sz="2000" dirty="0">
                <a:cs typeface="Times New Roman" panose="02020603050405020304" pitchFamily="18" charset="0"/>
              </a:rPr>
              <a:t> ∞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)</a:t>
            </a:r>
            <a:endParaRPr lang="it-IT" altLang="it-IT" sz="2000" dirty="0">
              <a:cs typeface="Times New Roman" panose="02020603050405020304" pitchFamily="18" charset="0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593696" y="3427196"/>
            <a:ext cx="81885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400" dirty="0" smtClean="0"/>
              <a:t>True lattice planes have Miller indices that are coprime integers</a:t>
            </a:r>
            <a:endParaRPr lang="en-GB" altLang="it-IT" sz="2400" dirty="0"/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168302" y="3967964"/>
            <a:ext cx="8839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2000" dirty="0" smtClean="0"/>
              <a:t>It is convenient to extend Miller indices to all positive and negative integers (negative indicated with a bar)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000" dirty="0" smtClean="0"/>
              <a:t>In this way, one also accounts for families of planes that are not lattice planes in the strict sense (passing through nodes), but are parallel to lattice planes and have </a:t>
            </a:r>
            <a:r>
              <a:rPr lang="en-GB" altLang="it-IT" sz="2000" dirty="0" err="1" smtClean="0"/>
              <a:t>spacings</a:t>
            </a:r>
            <a:r>
              <a:rPr lang="en-GB" altLang="it-IT" sz="2000" dirty="0" smtClean="0"/>
              <a:t> that are integer submultiples of those of true lattice planes</a:t>
            </a:r>
            <a:endParaRPr lang="en-GB" altLang="it-IT" sz="2000" dirty="0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593696" y="5904749"/>
            <a:ext cx="82521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2000" dirty="0" smtClean="0"/>
              <a:t>Two families differing only by sign represent the same planes viewed in opposite directions</a:t>
            </a:r>
            <a:endParaRPr lang="en-GB" altLang="it-IT" sz="2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278718" y="3094764"/>
            <a:ext cx="1322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True lattice </a:t>
            </a:r>
            <a:r>
              <a:rPr lang="it-IT" sz="1200" dirty="0" err="1" smtClean="0"/>
              <a:t>planes</a:t>
            </a:r>
            <a:endParaRPr lang="it-IT" sz="1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84034" y="3095067"/>
            <a:ext cx="1322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True lattice </a:t>
            </a:r>
            <a:r>
              <a:rPr lang="it-IT" sz="1200" dirty="0" err="1" smtClean="0"/>
              <a:t>planes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95707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6" grpId="0"/>
      <p:bldP spid="41998" grpId="0"/>
      <p:bldP spid="42001" grpId="0"/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08012" y="1214180"/>
            <a:ext cx="78486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000" dirty="0" smtClean="0">
                <a:cs typeface="Times New Roman" panose="02020603050405020304" pitchFamily="18" charset="0"/>
              </a:rPr>
              <a:t>The Miller indices </a:t>
            </a:r>
            <a:r>
              <a:rPr lang="en-GB" altLang="it-IT" sz="2000" dirty="0" err="1" smtClean="0">
                <a:cs typeface="Times New Roman" panose="02020603050405020304" pitchFamily="18" charset="0"/>
              </a:rPr>
              <a:t>hkl</a:t>
            </a:r>
            <a:r>
              <a:rPr lang="en-GB" altLang="it-IT" sz="2000" dirty="0" smtClean="0">
                <a:cs typeface="Times New Roman" panose="02020603050405020304" pitchFamily="18" charset="0"/>
              </a:rPr>
              <a:t> are used to indicate: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it-IT" sz="2000" dirty="0" smtClean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it-IT" sz="2000" dirty="0">
                <a:cs typeface="Times New Roman" panose="02020603050405020304" pitchFamily="18" charset="0"/>
              </a:rPr>
              <a:t>Indices of reflection from a family of planes: </a:t>
            </a:r>
            <a:r>
              <a:rPr lang="en-GB" altLang="it-IT" sz="2000" b="1" dirty="0" err="1">
                <a:cs typeface="Times New Roman" panose="02020603050405020304" pitchFamily="18" charset="0"/>
              </a:rPr>
              <a:t>hkl</a:t>
            </a:r>
            <a:r>
              <a:rPr lang="en-GB" altLang="it-IT" sz="2000" b="1" dirty="0">
                <a:cs typeface="Times New Roman" panose="02020603050405020304" pitchFamily="18" charset="0"/>
              </a:rPr>
              <a:t> </a:t>
            </a:r>
            <a:r>
              <a:rPr lang="en-GB" altLang="it-IT" sz="2000" dirty="0">
                <a:cs typeface="Times New Roman" panose="02020603050405020304" pitchFamily="18" charset="0"/>
              </a:rPr>
              <a:t>       </a:t>
            </a:r>
            <a:r>
              <a:rPr lang="en-GB" altLang="it-IT" sz="2000" dirty="0" smtClean="0">
                <a:cs typeface="Times New Roman" panose="02020603050405020304" pitchFamily="18" charset="0"/>
              </a:rPr>
              <a:t>       without </a:t>
            </a:r>
            <a:r>
              <a:rPr lang="en-GB" altLang="it-IT" sz="2000" dirty="0">
                <a:cs typeface="Times New Roman" panose="02020603050405020304" pitchFamily="18" charset="0"/>
              </a:rPr>
              <a:t>brackets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it-IT" sz="2000" dirty="0" smtClean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000" dirty="0">
                <a:cs typeface="Times New Roman" panose="02020603050405020304" pitchFamily="18" charset="0"/>
              </a:rPr>
              <a:t>Family of </a:t>
            </a:r>
            <a:r>
              <a:rPr lang="en-GB" altLang="it-IT" sz="2000" dirty="0" smtClean="0">
                <a:cs typeface="Times New Roman" panose="02020603050405020304" pitchFamily="18" charset="0"/>
              </a:rPr>
              <a:t>planes or Crystal face: </a:t>
            </a:r>
            <a:r>
              <a:rPr lang="en-GB" altLang="it-IT" sz="2000" b="1" dirty="0" smtClean="0">
                <a:cs typeface="Times New Roman" panose="02020603050405020304" pitchFamily="18" charset="0"/>
              </a:rPr>
              <a:t>(</a:t>
            </a:r>
            <a:r>
              <a:rPr lang="en-GB" altLang="it-IT" sz="2000" b="1" dirty="0" err="1" smtClean="0">
                <a:cs typeface="Times New Roman" panose="02020603050405020304" pitchFamily="18" charset="0"/>
              </a:rPr>
              <a:t>hkl</a:t>
            </a:r>
            <a:r>
              <a:rPr lang="en-GB" altLang="it-IT" sz="2000" b="1" dirty="0" smtClean="0">
                <a:cs typeface="Times New Roman" panose="02020603050405020304" pitchFamily="18" charset="0"/>
              </a:rPr>
              <a:t>)                           </a:t>
            </a:r>
            <a:r>
              <a:rPr lang="en-GB" altLang="it-IT" sz="2000" dirty="0" smtClean="0">
                <a:cs typeface="Times New Roman" panose="02020603050405020304" pitchFamily="18" charset="0"/>
              </a:rPr>
              <a:t>with </a:t>
            </a:r>
            <a:r>
              <a:rPr lang="en-GB" altLang="it-IT" sz="2000" dirty="0">
                <a:cs typeface="Times New Roman" panose="02020603050405020304" pitchFamily="18" charset="0"/>
              </a:rPr>
              <a:t>round </a:t>
            </a:r>
            <a:r>
              <a:rPr lang="en-GB" altLang="it-IT" sz="2000" dirty="0" smtClean="0">
                <a:cs typeface="Times New Roman" panose="02020603050405020304" pitchFamily="18" charset="0"/>
              </a:rPr>
              <a:t>brackets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it-IT" sz="2000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000" dirty="0" smtClean="0">
                <a:cs typeface="Times New Roman" panose="02020603050405020304" pitchFamily="18" charset="0"/>
              </a:rPr>
              <a:t>All symmetrically equivalent faces or planes: </a:t>
            </a:r>
            <a:r>
              <a:rPr lang="en-GB" altLang="it-IT" sz="2000" b="1" dirty="0" smtClean="0">
                <a:cs typeface="Times New Roman" panose="02020603050405020304" pitchFamily="18" charset="0"/>
              </a:rPr>
              <a:t>{</a:t>
            </a:r>
            <a:r>
              <a:rPr lang="en-GB" altLang="it-IT" sz="2000" b="1" dirty="0" err="1" smtClean="0">
                <a:cs typeface="Times New Roman" panose="02020603050405020304" pitchFamily="18" charset="0"/>
              </a:rPr>
              <a:t>hkl</a:t>
            </a:r>
            <a:r>
              <a:rPr lang="en-GB" altLang="it-IT" sz="2000" b="1" dirty="0" smtClean="0">
                <a:cs typeface="Times New Roman" panose="02020603050405020304" pitchFamily="18" charset="0"/>
              </a:rPr>
              <a:t>}        </a:t>
            </a:r>
            <a:r>
              <a:rPr lang="en-GB" altLang="it-IT" sz="2000" dirty="0" smtClean="0">
                <a:cs typeface="Times New Roman" panose="02020603050405020304" pitchFamily="18" charset="0"/>
              </a:rPr>
              <a:t>with </a:t>
            </a:r>
            <a:r>
              <a:rPr lang="it-IT" sz="2000" dirty="0" err="1"/>
              <a:t>curly</a:t>
            </a:r>
            <a:r>
              <a:rPr lang="it-IT" sz="2000" dirty="0"/>
              <a:t> </a:t>
            </a:r>
            <a:r>
              <a:rPr lang="it-IT" sz="2000" dirty="0" err="1" smtClean="0"/>
              <a:t>brackets</a:t>
            </a:r>
            <a:endParaRPr lang="it-IT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it-IT" sz="2000" b="1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000" dirty="0" smtClean="0">
                <a:cs typeface="Times New Roman" panose="02020603050405020304" pitchFamily="18" charset="0"/>
              </a:rPr>
              <a:t>Crystal direction: </a:t>
            </a:r>
            <a:r>
              <a:rPr lang="en-GB" altLang="it-IT" sz="2000" b="1" dirty="0" smtClean="0">
                <a:cs typeface="Times New Roman" panose="02020603050405020304" pitchFamily="18" charset="0"/>
              </a:rPr>
              <a:t>[</a:t>
            </a:r>
            <a:r>
              <a:rPr lang="en-GB" altLang="it-IT" sz="2000" b="1" dirty="0" err="1" smtClean="0">
                <a:cs typeface="Times New Roman" panose="02020603050405020304" pitchFamily="18" charset="0"/>
              </a:rPr>
              <a:t>uvw</a:t>
            </a:r>
            <a:r>
              <a:rPr lang="en-GB" altLang="it-IT" sz="2000" b="1" dirty="0" smtClean="0">
                <a:cs typeface="Times New Roman" panose="02020603050405020304" pitchFamily="18" charset="0"/>
              </a:rPr>
              <a:t>]                                                 </a:t>
            </a:r>
            <a:r>
              <a:rPr lang="en-GB" altLang="it-IT" sz="2000" dirty="0" smtClean="0">
                <a:cs typeface="Times New Roman" panose="02020603050405020304" pitchFamily="18" charset="0"/>
              </a:rPr>
              <a:t>with square brackets </a:t>
            </a:r>
            <a:r>
              <a:rPr lang="en-GB" altLang="it-IT" sz="2000" dirty="0" smtClean="0">
                <a:sym typeface="Symbol" panose="05050102010706020507" pitchFamily="18" charset="2"/>
              </a:rPr>
              <a:t>(direction </a:t>
            </a:r>
            <a:r>
              <a:rPr lang="en-GB" altLang="it-IT" sz="2000" dirty="0">
                <a:sym typeface="Symbol" panose="05050102010706020507" pitchFamily="18" charset="2"/>
              </a:rPr>
              <a:t>passing through the origin and the lattice </a:t>
            </a:r>
            <a:r>
              <a:rPr lang="en-GB" altLang="it-IT" sz="2000" dirty="0" smtClean="0">
                <a:sym typeface="Symbol" panose="05050102010706020507" pitchFamily="18" charset="2"/>
              </a:rPr>
              <a:t>node </a:t>
            </a:r>
            <a:r>
              <a:rPr lang="en-GB" altLang="it-IT" sz="2000" dirty="0" err="1" smtClean="0">
                <a:sym typeface="Symbol" panose="05050102010706020507" pitchFamily="18" charset="2"/>
              </a:rPr>
              <a:t>uvw</a:t>
            </a:r>
            <a:r>
              <a:rPr lang="en-GB" altLang="it-IT" sz="2000" dirty="0" smtClean="0">
                <a:sym typeface="Symbol" panose="05050102010706020507" pitchFamily="18" charset="2"/>
              </a:rPr>
              <a:t>)</a:t>
            </a:r>
            <a:endParaRPr lang="en-GB" altLang="it-IT" sz="2000" dirty="0">
              <a:sym typeface="Symbol" panose="05050102010706020507" pitchFamily="18" charset="2"/>
            </a:endParaRPr>
          </a:p>
        </p:txBody>
      </p:sp>
      <p:sp>
        <p:nvSpPr>
          <p:cNvPr id="2150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98426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rgbClr val="FF0000"/>
                </a:solidFill>
              </a:rPr>
              <a:t>Family of </a:t>
            </a:r>
            <a:r>
              <a:rPr lang="it-IT" altLang="it-IT" sz="2400" dirty="0" err="1" smtClean="0">
                <a:solidFill>
                  <a:srgbClr val="FF0000"/>
                </a:solidFill>
              </a:rPr>
              <a:t>planes</a:t>
            </a:r>
            <a:r>
              <a:rPr lang="it-IT" altLang="it-IT" sz="2400" dirty="0" smtClean="0">
                <a:solidFill>
                  <a:srgbClr val="FF0000"/>
                </a:solidFill>
              </a:rPr>
              <a:t>, </a:t>
            </a:r>
            <a:r>
              <a:rPr lang="it-IT" altLang="it-IT" sz="2400" dirty="0" err="1" smtClean="0">
                <a:solidFill>
                  <a:srgbClr val="FF0000"/>
                </a:solidFill>
              </a:rPr>
              <a:t>crystal</a:t>
            </a:r>
            <a:r>
              <a:rPr lang="it-IT" altLang="it-IT" sz="2400" dirty="0" smtClean="0">
                <a:solidFill>
                  <a:srgbClr val="FF0000"/>
                </a:solidFill>
              </a:rPr>
              <a:t> </a:t>
            </a:r>
            <a:r>
              <a:rPr lang="it-IT" altLang="it-IT" sz="2400" dirty="0" err="1" smtClean="0">
                <a:solidFill>
                  <a:srgbClr val="FF0000"/>
                </a:solidFill>
              </a:rPr>
              <a:t>faces</a:t>
            </a:r>
            <a:r>
              <a:rPr lang="it-IT" altLang="it-IT" sz="2400" dirty="0">
                <a:solidFill>
                  <a:srgbClr val="FF0000"/>
                </a:solidFill>
              </a:rPr>
              <a:t> </a:t>
            </a:r>
            <a:r>
              <a:rPr lang="it-IT" altLang="it-IT" sz="2400" dirty="0" smtClean="0">
                <a:solidFill>
                  <a:srgbClr val="FF0000"/>
                </a:solidFill>
              </a:rPr>
              <a:t>and </a:t>
            </a:r>
            <a:r>
              <a:rPr lang="it-IT" altLang="it-IT" sz="2400" dirty="0" err="1" smtClean="0">
                <a:solidFill>
                  <a:srgbClr val="FF0000"/>
                </a:solidFill>
              </a:rPr>
              <a:t>crystal</a:t>
            </a:r>
            <a:r>
              <a:rPr lang="it-IT" altLang="it-IT" sz="2400" dirty="0" smtClean="0">
                <a:solidFill>
                  <a:srgbClr val="FF0000"/>
                </a:solidFill>
              </a:rPr>
              <a:t> </a:t>
            </a:r>
            <a:r>
              <a:rPr lang="it-IT" altLang="it-IT" sz="2400" dirty="0" err="1">
                <a:solidFill>
                  <a:srgbClr val="FF0000"/>
                </a:solidFill>
              </a:rPr>
              <a:t>d</a:t>
            </a:r>
            <a:r>
              <a:rPr lang="it-IT" altLang="it-IT" sz="2400" dirty="0" err="1" smtClean="0">
                <a:solidFill>
                  <a:srgbClr val="FF0000"/>
                </a:solidFill>
              </a:rPr>
              <a:t>irection</a:t>
            </a:r>
            <a:endParaRPr lang="it-IT" altLang="it-IT" sz="2400" dirty="0" smtClean="0">
              <a:solidFill>
                <a:srgbClr val="FF0000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082924" y="4450811"/>
            <a:ext cx="2898775" cy="2301875"/>
            <a:chOff x="3122612" y="3846512"/>
            <a:chExt cx="2898775" cy="2301875"/>
          </a:xfrm>
        </p:grpSpPr>
        <p:grpSp>
          <p:nvGrpSpPr>
            <p:cNvPr id="21507" name="Group 7"/>
            <p:cNvGrpSpPr>
              <a:grpSpLocks/>
            </p:cNvGrpSpPr>
            <p:nvPr/>
          </p:nvGrpSpPr>
          <p:grpSpPr bwMode="auto">
            <a:xfrm>
              <a:off x="3122612" y="3846512"/>
              <a:ext cx="2898775" cy="2301875"/>
              <a:chOff x="3552" y="960"/>
              <a:chExt cx="1826" cy="1450"/>
            </a:xfrm>
          </p:grpSpPr>
          <p:pic>
            <p:nvPicPr>
              <p:cNvPr id="21515" name="Picture 3" descr="hkl{100}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1056"/>
                <a:ext cx="1392" cy="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6" name="Text Box 4"/>
              <p:cNvSpPr txBox="1">
                <a:spLocks noChangeArrowheads="1"/>
              </p:cNvSpPr>
              <p:nvPr/>
            </p:nvSpPr>
            <p:spPr bwMode="auto">
              <a:xfrm>
                <a:off x="5088" y="1872"/>
                <a:ext cx="29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000"/>
                  <a:t>[010]</a:t>
                </a:r>
              </a:p>
            </p:txBody>
          </p:sp>
          <p:sp>
            <p:nvSpPr>
              <p:cNvPr id="21517" name="Text Box 5"/>
              <p:cNvSpPr txBox="1">
                <a:spLocks noChangeArrowheads="1"/>
              </p:cNvSpPr>
              <p:nvPr/>
            </p:nvSpPr>
            <p:spPr bwMode="auto">
              <a:xfrm>
                <a:off x="4080" y="960"/>
                <a:ext cx="29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000"/>
                  <a:t>[001]</a:t>
                </a:r>
              </a:p>
            </p:txBody>
          </p:sp>
          <p:sp>
            <p:nvSpPr>
              <p:cNvPr id="21518" name="Text Box 6"/>
              <p:cNvSpPr txBox="1">
                <a:spLocks noChangeArrowheads="1"/>
              </p:cNvSpPr>
              <p:nvPr/>
            </p:nvSpPr>
            <p:spPr bwMode="auto">
              <a:xfrm>
                <a:off x="3552" y="2256"/>
                <a:ext cx="29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000"/>
                  <a:t>[100]</a:t>
                </a:r>
              </a:p>
            </p:txBody>
          </p:sp>
        </p:grpSp>
        <p:grpSp>
          <p:nvGrpSpPr>
            <p:cNvPr id="21509" name="Group 13"/>
            <p:cNvGrpSpPr>
              <a:grpSpLocks/>
            </p:cNvGrpSpPr>
            <p:nvPr/>
          </p:nvGrpSpPr>
          <p:grpSpPr bwMode="auto">
            <a:xfrm>
              <a:off x="4168775" y="5638800"/>
              <a:ext cx="403225" cy="214313"/>
              <a:chOff x="2592" y="3561"/>
              <a:chExt cx="254" cy="135"/>
            </a:xfrm>
          </p:grpSpPr>
          <p:sp>
            <p:nvSpPr>
              <p:cNvPr id="21513" name="Text Box 9"/>
              <p:cNvSpPr txBox="1">
                <a:spLocks noChangeArrowheads="1"/>
              </p:cNvSpPr>
              <p:nvPr/>
            </p:nvSpPr>
            <p:spPr bwMode="auto">
              <a:xfrm>
                <a:off x="2592" y="3561"/>
                <a:ext cx="254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800"/>
                  <a:t>(001)</a:t>
                </a:r>
              </a:p>
            </p:txBody>
          </p:sp>
          <p:sp>
            <p:nvSpPr>
              <p:cNvPr id="21514" name="Freeform 12"/>
              <p:cNvSpPr>
                <a:spLocks/>
              </p:cNvSpPr>
              <p:nvPr/>
            </p:nvSpPr>
            <p:spPr bwMode="auto">
              <a:xfrm>
                <a:off x="2736" y="360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17 w 17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17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it-IT"/>
              </a:p>
            </p:txBody>
          </p:sp>
        </p:grpSp>
        <p:grpSp>
          <p:nvGrpSpPr>
            <p:cNvPr id="21510" name="Group 17"/>
            <p:cNvGrpSpPr>
              <a:grpSpLocks/>
            </p:cNvGrpSpPr>
            <p:nvPr/>
          </p:nvGrpSpPr>
          <p:grpSpPr bwMode="auto">
            <a:xfrm>
              <a:off x="3582988" y="4997450"/>
              <a:ext cx="403225" cy="214313"/>
              <a:chOff x="1570" y="3177"/>
              <a:chExt cx="254" cy="135"/>
            </a:xfrm>
          </p:grpSpPr>
          <p:sp>
            <p:nvSpPr>
              <p:cNvPr id="21511" name="Text Box 15"/>
              <p:cNvSpPr txBox="1">
                <a:spLocks noChangeArrowheads="1"/>
              </p:cNvSpPr>
              <p:nvPr/>
            </p:nvSpPr>
            <p:spPr bwMode="auto">
              <a:xfrm>
                <a:off x="1570" y="3177"/>
                <a:ext cx="254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800" dirty="0"/>
                  <a:t>(010)</a:t>
                </a:r>
              </a:p>
            </p:txBody>
          </p:sp>
          <p:sp>
            <p:nvSpPr>
              <p:cNvPr id="21512" name="Freeform 16"/>
              <p:cNvSpPr>
                <a:spLocks/>
              </p:cNvSpPr>
              <p:nvPr/>
            </p:nvSpPr>
            <p:spPr bwMode="auto">
              <a:xfrm>
                <a:off x="1680" y="3216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17 w 17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17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8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2879725"/>
            <a:ext cx="43148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17"/>
          <p:cNvSpPr txBox="1">
            <a:spLocks noChangeArrowheads="1"/>
          </p:cNvSpPr>
          <p:nvPr/>
        </p:nvSpPr>
        <p:spPr bwMode="auto">
          <a:xfrm>
            <a:off x="4572000" y="1143000"/>
            <a:ext cx="43910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dirty="0"/>
              <a:t>Crystal </a:t>
            </a:r>
            <a:r>
              <a:rPr lang="it-IT" dirty="0" err="1"/>
              <a:t>faces</a:t>
            </a:r>
            <a:r>
              <a:rPr lang="it-IT" dirty="0"/>
              <a:t> are </a:t>
            </a:r>
            <a:r>
              <a:rPr lang="it-IT" dirty="0" err="1"/>
              <a:t>parallel</a:t>
            </a:r>
            <a:r>
              <a:rPr lang="it-IT" dirty="0"/>
              <a:t> to lattice </a:t>
            </a:r>
            <a:r>
              <a:rPr lang="it-IT" dirty="0" err="1"/>
              <a:t>planes</a:t>
            </a:r>
            <a:r>
              <a:rPr lang="it-IT" dirty="0"/>
              <a:t> with high </a:t>
            </a:r>
            <a:r>
              <a:rPr lang="it-IT" dirty="0" err="1"/>
              <a:t>node</a:t>
            </a:r>
            <a:r>
              <a:rPr lang="it-IT" dirty="0"/>
              <a:t> </a:t>
            </a:r>
            <a:r>
              <a:rPr lang="it-IT" dirty="0" err="1"/>
              <a:t>density</a:t>
            </a:r>
            <a:r>
              <a:rPr lang="it-IT" dirty="0"/>
              <a:t>.</a:t>
            </a:r>
            <a:endParaRPr lang="it-IT" altLang="it-IT" dirty="0"/>
          </a:p>
        </p:txBody>
      </p:sp>
      <p:sp>
        <p:nvSpPr>
          <p:cNvPr id="17412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sz="3200" dirty="0"/>
              <a:t>Crystal </a:t>
            </a:r>
            <a:r>
              <a:rPr lang="it-IT" sz="3200" dirty="0" err="1"/>
              <a:t>Morphology</a:t>
            </a:r>
            <a:r>
              <a:rPr lang="it-IT" sz="3200" dirty="0"/>
              <a:t> – </a:t>
            </a:r>
            <a:r>
              <a:rPr lang="it-IT" sz="3200" dirty="0" err="1"/>
              <a:t>Bravais</a:t>
            </a:r>
            <a:r>
              <a:rPr lang="it-IT" sz="3200" dirty="0"/>
              <a:t> Law</a:t>
            </a:r>
            <a:endParaRPr lang="it-IT" altLang="it-IT" dirty="0" smtClean="0"/>
          </a:p>
        </p:txBody>
      </p:sp>
      <p:pic>
        <p:nvPicPr>
          <p:cNvPr id="6" name="Picture 8" descr="diffor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102257"/>
            <a:ext cx="1638300" cy="253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66776" y="1594104"/>
            <a:ext cx="260032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dirty="0" err="1"/>
              <a:t>Flat</a:t>
            </a:r>
            <a:r>
              <a:rPr lang="it-IT" dirty="0"/>
              <a:t> </a:t>
            </a:r>
            <a:r>
              <a:rPr lang="it-IT" dirty="0" err="1"/>
              <a:t>faces</a:t>
            </a:r>
            <a:r>
              <a:rPr lang="it-IT" dirty="0"/>
              <a:t> and </a:t>
            </a:r>
            <a:r>
              <a:rPr lang="it-IT" dirty="0" err="1"/>
              <a:t>sharp</a:t>
            </a:r>
            <a:r>
              <a:rPr lang="it-IT" dirty="0"/>
              <a:t> </a:t>
            </a:r>
            <a:r>
              <a:rPr lang="it-IT" dirty="0" err="1"/>
              <a:t>edges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60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94213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it-IT" b="1" dirty="0">
                <a:latin typeface="Arial" panose="020B0604020202020204" pitchFamily="34" charset="0"/>
              </a:rPr>
              <a:t>Scattering of Light</a:t>
            </a:r>
            <a:endParaRPr lang="it-IT" altLang="it-IT" sz="2000" dirty="0">
              <a:latin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22098"/>
            <a:ext cx="411480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7200" y="1167072"/>
            <a:ext cx="57325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 dirty="0" smtClean="0"/>
              <a:t>A charged particle generates an electric field.</a:t>
            </a:r>
            <a:endParaRPr lang="en-GB" altLang="it-IT" sz="2400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743248"/>
            <a:ext cx="6448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 dirty="0" smtClean="0"/>
              <a:t>Charged particles are accelerated by electric fields.</a:t>
            </a:r>
            <a:endParaRPr lang="en-GB" altLang="it-IT" sz="2400" dirty="0"/>
          </a:p>
        </p:txBody>
      </p:sp>
      <p:sp>
        <p:nvSpPr>
          <p:cNvPr id="5127" name="Rectangle 13"/>
          <p:cNvSpPr>
            <a:spLocks noChangeArrowheads="1"/>
          </p:cNvSpPr>
          <p:nvPr/>
        </p:nvSpPr>
        <p:spPr bwMode="auto">
          <a:xfrm>
            <a:off x="457200" y="1626734"/>
            <a:ext cx="8332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 dirty="0" smtClean="0"/>
              <a:t>The acceleration of a charged particle perturbs the electric field.</a:t>
            </a:r>
            <a:endParaRPr lang="en-GB" altLang="it-IT" sz="2400" dirty="0"/>
          </a:p>
        </p:txBody>
      </p:sp>
      <p:sp>
        <p:nvSpPr>
          <p:cNvPr id="5128" name="Rectangle 14"/>
          <p:cNvSpPr>
            <a:spLocks noChangeArrowheads="1"/>
          </p:cNvSpPr>
          <p:nvPr/>
        </p:nvSpPr>
        <p:spPr bwMode="auto">
          <a:xfrm>
            <a:off x="457200" y="2064447"/>
            <a:ext cx="61334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 dirty="0" smtClean="0"/>
              <a:t>The acceleration of electrons generates photons</a:t>
            </a:r>
            <a:r>
              <a:rPr lang="it-IT" altLang="it-IT" sz="2400" dirty="0" smtClean="0"/>
              <a:t>!</a:t>
            </a:r>
            <a:endParaRPr lang="it-IT" altLang="it-IT" sz="2400" dirty="0"/>
          </a:p>
        </p:txBody>
      </p:sp>
      <p:sp>
        <p:nvSpPr>
          <p:cNvPr id="5129" name="Rectangle 16"/>
          <p:cNvSpPr>
            <a:spLocks noChangeArrowheads="1"/>
          </p:cNvSpPr>
          <p:nvPr/>
        </p:nvSpPr>
        <p:spPr bwMode="auto">
          <a:xfrm>
            <a:off x="407987" y="3391175"/>
            <a:ext cx="42755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 dirty="0" smtClean="0"/>
              <a:t>This process is called </a:t>
            </a:r>
            <a:r>
              <a:rPr lang="en-GB" altLang="it-IT" sz="2400" b="1" i="1" dirty="0" smtClean="0"/>
              <a:t>scattering</a:t>
            </a:r>
            <a:r>
              <a:rPr lang="en-GB" altLang="it-IT" sz="2400" dirty="0" smtClean="0"/>
              <a:t>.</a:t>
            </a:r>
            <a:endParaRPr lang="en-GB" altLang="it-IT" sz="2400" dirty="0"/>
          </a:p>
        </p:txBody>
      </p:sp>
      <p:sp>
        <p:nvSpPr>
          <p:cNvPr id="5130" name="Rectangle 17"/>
          <p:cNvSpPr>
            <a:spLocks noChangeArrowheads="1"/>
          </p:cNvSpPr>
          <p:nvPr/>
        </p:nvSpPr>
        <p:spPr bwMode="auto">
          <a:xfrm>
            <a:off x="407987" y="2531641"/>
            <a:ext cx="88407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 dirty="0" smtClean="0"/>
              <a:t>When an electron interacts with an electromagnetic wave, it can oscillate at the same frequency and become a source of radiation.</a:t>
            </a:r>
            <a:endParaRPr lang="en-GB" altLang="it-IT" sz="2400" dirty="0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30509" y="4570539"/>
            <a:ext cx="306348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 dirty="0" smtClean="0"/>
              <a:t>From the analysis of scattering, one can determine the position of the </a:t>
            </a:r>
            <a:r>
              <a:rPr lang="en-GB" altLang="it-IT" sz="2400" dirty="0" err="1" smtClean="0"/>
              <a:t>scatterers</a:t>
            </a:r>
            <a:r>
              <a:rPr lang="en-GB" altLang="it-IT" sz="2400" dirty="0" smtClean="0"/>
              <a:t>.</a:t>
            </a:r>
            <a:endParaRPr lang="en-GB" alt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2000250" y="1136650"/>
            <a:ext cx="5143500" cy="4973638"/>
            <a:chOff x="1626" y="1299"/>
            <a:chExt cx="2267" cy="2267"/>
          </a:xfrm>
        </p:grpSpPr>
        <p:sp>
          <p:nvSpPr>
            <p:cNvPr id="8239" name="Oval 5"/>
            <p:cNvSpPr>
              <a:spLocks noChangeArrowheads="1"/>
            </p:cNvSpPr>
            <p:nvPr/>
          </p:nvSpPr>
          <p:spPr bwMode="auto">
            <a:xfrm>
              <a:off x="2703" y="2376"/>
              <a:ext cx="113" cy="1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40" name="Oval 6"/>
            <p:cNvSpPr>
              <a:spLocks noChangeAspect="1" noChangeArrowheads="1"/>
            </p:cNvSpPr>
            <p:nvPr/>
          </p:nvSpPr>
          <p:spPr bwMode="auto">
            <a:xfrm>
              <a:off x="2646" y="2319"/>
              <a:ext cx="227" cy="2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41" name="Oval 7"/>
            <p:cNvSpPr>
              <a:spLocks noChangeAspect="1" noChangeArrowheads="1"/>
            </p:cNvSpPr>
            <p:nvPr/>
          </p:nvSpPr>
          <p:spPr bwMode="auto">
            <a:xfrm>
              <a:off x="2589" y="2262"/>
              <a:ext cx="340" cy="3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42" name="Oval 8"/>
            <p:cNvSpPr>
              <a:spLocks noChangeAspect="1" noChangeArrowheads="1"/>
            </p:cNvSpPr>
            <p:nvPr/>
          </p:nvSpPr>
          <p:spPr bwMode="auto">
            <a:xfrm>
              <a:off x="2533" y="2206"/>
              <a:ext cx="453" cy="45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43" name="Oval 9"/>
            <p:cNvSpPr>
              <a:spLocks noChangeAspect="1" noChangeArrowheads="1"/>
            </p:cNvSpPr>
            <p:nvPr/>
          </p:nvSpPr>
          <p:spPr bwMode="auto">
            <a:xfrm>
              <a:off x="2476" y="2149"/>
              <a:ext cx="567" cy="5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44" name="Oval 10"/>
            <p:cNvSpPr>
              <a:spLocks noChangeAspect="1" noChangeArrowheads="1"/>
            </p:cNvSpPr>
            <p:nvPr/>
          </p:nvSpPr>
          <p:spPr bwMode="auto">
            <a:xfrm>
              <a:off x="2419" y="2092"/>
              <a:ext cx="680" cy="6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45" name="Oval 11"/>
            <p:cNvSpPr>
              <a:spLocks noChangeAspect="1" noChangeArrowheads="1"/>
            </p:cNvSpPr>
            <p:nvPr/>
          </p:nvSpPr>
          <p:spPr bwMode="auto">
            <a:xfrm>
              <a:off x="2363" y="2036"/>
              <a:ext cx="793" cy="7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46" name="Oval 12"/>
            <p:cNvSpPr>
              <a:spLocks noChangeAspect="1" noChangeArrowheads="1"/>
            </p:cNvSpPr>
            <p:nvPr/>
          </p:nvSpPr>
          <p:spPr bwMode="auto">
            <a:xfrm>
              <a:off x="2306" y="1979"/>
              <a:ext cx="907" cy="90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47" name="Oval 13"/>
            <p:cNvSpPr>
              <a:spLocks noChangeAspect="1" noChangeArrowheads="1"/>
            </p:cNvSpPr>
            <p:nvPr/>
          </p:nvSpPr>
          <p:spPr bwMode="auto">
            <a:xfrm>
              <a:off x="2249" y="1922"/>
              <a:ext cx="1020" cy="10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48" name="Oval 14"/>
            <p:cNvSpPr>
              <a:spLocks noChangeAspect="1" noChangeArrowheads="1"/>
            </p:cNvSpPr>
            <p:nvPr/>
          </p:nvSpPr>
          <p:spPr bwMode="auto">
            <a:xfrm>
              <a:off x="2136" y="1809"/>
              <a:ext cx="1247" cy="124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49" name="Oval 15"/>
            <p:cNvSpPr>
              <a:spLocks noChangeAspect="1" noChangeArrowheads="1"/>
            </p:cNvSpPr>
            <p:nvPr/>
          </p:nvSpPr>
          <p:spPr bwMode="auto">
            <a:xfrm>
              <a:off x="2079" y="1752"/>
              <a:ext cx="1360" cy="13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50" name="Oval 16"/>
            <p:cNvSpPr>
              <a:spLocks noChangeAspect="1" noChangeArrowheads="1"/>
            </p:cNvSpPr>
            <p:nvPr/>
          </p:nvSpPr>
          <p:spPr bwMode="auto">
            <a:xfrm>
              <a:off x="2022" y="1695"/>
              <a:ext cx="1474" cy="147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51" name="Oval 17"/>
            <p:cNvSpPr>
              <a:spLocks noChangeAspect="1" noChangeArrowheads="1"/>
            </p:cNvSpPr>
            <p:nvPr/>
          </p:nvSpPr>
          <p:spPr bwMode="auto">
            <a:xfrm>
              <a:off x="1966" y="1639"/>
              <a:ext cx="1587" cy="158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52" name="Oval 18"/>
            <p:cNvSpPr>
              <a:spLocks noChangeAspect="1" noChangeArrowheads="1"/>
            </p:cNvSpPr>
            <p:nvPr/>
          </p:nvSpPr>
          <p:spPr bwMode="auto">
            <a:xfrm>
              <a:off x="2192" y="1865"/>
              <a:ext cx="1134" cy="11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53" name="Oval 19"/>
            <p:cNvSpPr>
              <a:spLocks noChangeAspect="1" noChangeArrowheads="1"/>
            </p:cNvSpPr>
            <p:nvPr/>
          </p:nvSpPr>
          <p:spPr bwMode="auto">
            <a:xfrm>
              <a:off x="1909" y="1582"/>
              <a:ext cx="1700" cy="17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54" name="Oval 20"/>
            <p:cNvSpPr>
              <a:spLocks noChangeAspect="1" noChangeArrowheads="1"/>
            </p:cNvSpPr>
            <p:nvPr/>
          </p:nvSpPr>
          <p:spPr bwMode="auto">
            <a:xfrm>
              <a:off x="1852" y="1525"/>
              <a:ext cx="1814" cy="181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55" name="Oval 21"/>
            <p:cNvSpPr>
              <a:spLocks noChangeAspect="1" noChangeArrowheads="1"/>
            </p:cNvSpPr>
            <p:nvPr/>
          </p:nvSpPr>
          <p:spPr bwMode="auto">
            <a:xfrm>
              <a:off x="1796" y="1469"/>
              <a:ext cx="1927" cy="19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56" name="Oval 22"/>
            <p:cNvSpPr>
              <a:spLocks noChangeAspect="1" noChangeArrowheads="1"/>
            </p:cNvSpPr>
            <p:nvPr/>
          </p:nvSpPr>
          <p:spPr bwMode="auto">
            <a:xfrm>
              <a:off x="1740" y="1413"/>
              <a:ext cx="2040" cy="20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57" name="Oval 23"/>
            <p:cNvSpPr>
              <a:spLocks noChangeAspect="1" noChangeArrowheads="1"/>
            </p:cNvSpPr>
            <p:nvPr/>
          </p:nvSpPr>
          <p:spPr bwMode="auto">
            <a:xfrm>
              <a:off x="1683" y="1356"/>
              <a:ext cx="2154" cy="215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58" name="Oval 24"/>
            <p:cNvSpPr>
              <a:spLocks noChangeAspect="1" noChangeArrowheads="1"/>
            </p:cNvSpPr>
            <p:nvPr/>
          </p:nvSpPr>
          <p:spPr bwMode="auto">
            <a:xfrm>
              <a:off x="1626" y="1299"/>
              <a:ext cx="2267" cy="22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24953" name="Group 25"/>
          <p:cNvGrpSpPr>
            <a:grpSpLocks/>
          </p:cNvGrpSpPr>
          <p:nvPr/>
        </p:nvGrpSpPr>
        <p:grpSpPr bwMode="auto">
          <a:xfrm>
            <a:off x="2000250" y="1133475"/>
            <a:ext cx="5143500" cy="4973638"/>
            <a:chOff x="56" y="1360"/>
            <a:chExt cx="2267" cy="2267"/>
          </a:xfrm>
        </p:grpSpPr>
        <p:sp>
          <p:nvSpPr>
            <p:cNvPr id="8219" name="Oval 26"/>
            <p:cNvSpPr>
              <a:spLocks noChangeArrowheads="1"/>
            </p:cNvSpPr>
            <p:nvPr/>
          </p:nvSpPr>
          <p:spPr bwMode="auto">
            <a:xfrm>
              <a:off x="1133" y="2437"/>
              <a:ext cx="113" cy="1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20" name="Oval 27"/>
            <p:cNvSpPr>
              <a:spLocks noChangeAspect="1" noChangeArrowheads="1"/>
            </p:cNvSpPr>
            <p:nvPr/>
          </p:nvSpPr>
          <p:spPr bwMode="auto">
            <a:xfrm>
              <a:off x="1076" y="2380"/>
              <a:ext cx="227" cy="2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21" name="Oval 28"/>
            <p:cNvSpPr>
              <a:spLocks noChangeAspect="1" noChangeArrowheads="1"/>
            </p:cNvSpPr>
            <p:nvPr/>
          </p:nvSpPr>
          <p:spPr bwMode="auto">
            <a:xfrm>
              <a:off x="1019" y="2323"/>
              <a:ext cx="340" cy="3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22" name="Oval 29"/>
            <p:cNvSpPr>
              <a:spLocks noChangeAspect="1" noChangeArrowheads="1"/>
            </p:cNvSpPr>
            <p:nvPr/>
          </p:nvSpPr>
          <p:spPr bwMode="auto">
            <a:xfrm>
              <a:off x="963" y="2267"/>
              <a:ext cx="453" cy="45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23" name="Oval 30"/>
            <p:cNvSpPr>
              <a:spLocks noChangeAspect="1" noChangeArrowheads="1"/>
            </p:cNvSpPr>
            <p:nvPr/>
          </p:nvSpPr>
          <p:spPr bwMode="auto">
            <a:xfrm>
              <a:off x="906" y="2210"/>
              <a:ext cx="567" cy="5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24" name="Oval 31"/>
            <p:cNvSpPr>
              <a:spLocks noChangeAspect="1" noChangeArrowheads="1"/>
            </p:cNvSpPr>
            <p:nvPr/>
          </p:nvSpPr>
          <p:spPr bwMode="auto">
            <a:xfrm>
              <a:off x="849" y="2153"/>
              <a:ext cx="680" cy="6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25" name="Oval 32"/>
            <p:cNvSpPr>
              <a:spLocks noChangeAspect="1" noChangeArrowheads="1"/>
            </p:cNvSpPr>
            <p:nvPr/>
          </p:nvSpPr>
          <p:spPr bwMode="auto">
            <a:xfrm>
              <a:off x="793" y="2097"/>
              <a:ext cx="793" cy="7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26" name="Oval 33"/>
            <p:cNvSpPr>
              <a:spLocks noChangeAspect="1" noChangeArrowheads="1"/>
            </p:cNvSpPr>
            <p:nvPr/>
          </p:nvSpPr>
          <p:spPr bwMode="auto">
            <a:xfrm>
              <a:off x="736" y="2040"/>
              <a:ext cx="907" cy="90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27" name="Oval 34"/>
            <p:cNvSpPr>
              <a:spLocks noChangeAspect="1" noChangeArrowheads="1"/>
            </p:cNvSpPr>
            <p:nvPr/>
          </p:nvSpPr>
          <p:spPr bwMode="auto">
            <a:xfrm>
              <a:off x="679" y="1983"/>
              <a:ext cx="1020" cy="10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28" name="Oval 35"/>
            <p:cNvSpPr>
              <a:spLocks noChangeAspect="1" noChangeArrowheads="1"/>
            </p:cNvSpPr>
            <p:nvPr/>
          </p:nvSpPr>
          <p:spPr bwMode="auto">
            <a:xfrm>
              <a:off x="566" y="1870"/>
              <a:ext cx="1247" cy="124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29" name="Oval 36"/>
            <p:cNvSpPr>
              <a:spLocks noChangeAspect="1" noChangeArrowheads="1"/>
            </p:cNvSpPr>
            <p:nvPr/>
          </p:nvSpPr>
          <p:spPr bwMode="auto">
            <a:xfrm>
              <a:off x="509" y="1813"/>
              <a:ext cx="1360" cy="13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30" name="Oval 37"/>
            <p:cNvSpPr>
              <a:spLocks noChangeAspect="1" noChangeArrowheads="1"/>
            </p:cNvSpPr>
            <p:nvPr/>
          </p:nvSpPr>
          <p:spPr bwMode="auto">
            <a:xfrm>
              <a:off x="452" y="1756"/>
              <a:ext cx="1474" cy="147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31" name="Oval 38"/>
            <p:cNvSpPr>
              <a:spLocks noChangeAspect="1" noChangeArrowheads="1"/>
            </p:cNvSpPr>
            <p:nvPr/>
          </p:nvSpPr>
          <p:spPr bwMode="auto">
            <a:xfrm>
              <a:off x="396" y="1700"/>
              <a:ext cx="1587" cy="158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32" name="Oval 39"/>
            <p:cNvSpPr>
              <a:spLocks noChangeAspect="1" noChangeArrowheads="1"/>
            </p:cNvSpPr>
            <p:nvPr/>
          </p:nvSpPr>
          <p:spPr bwMode="auto">
            <a:xfrm>
              <a:off x="622" y="1926"/>
              <a:ext cx="1134" cy="11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33" name="Oval 40"/>
            <p:cNvSpPr>
              <a:spLocks noChangeAspect="1" noChangeArrowheads="1"/>
            </p:cNvSpPr>
            <p:nvPr/>
          </p:nvSpPr>
          <p:spPr bwMode="auto">
            <a:xfrm>
              <a:off x="339" y="1643"/>
              <a:ext cx="1700" cy="17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34" name="Oval 41"/>
            <p:cNvSpPr>
              <a:spLocks noChangeAspect="1" noChangeArrowheads="1"/>
            </p:cNvSpPr>
            <p:nvPr/>
          </p:nvSpPr>
          <p:spPr bwMode="auto">
            <a:xfrm>
              <a:off x="282" y="1586"/>
              <a:ext cx="1814" cy="181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35" name="Oval 42"/>
            <p:cNvSpPr>
              <a:spLocks noChangeAspect="1" noChangeArrowheads="1"/>
            </p:cNvSpPr>
            <p:nvPr/>
          </p:nvSpPr>
          <p:spPr bwMode="auto">
            <a:xfrm>
              <a:off x="226" y="1530"/>
              <a:ext cx="1927" cy="19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36" name="Oval 43"/>
            <p:cNvSpPr>
              <a:spLocks noChangeAspect="1" noChangeArrowheads="1"/>
            </p:cNvSpPr>
            <p:nvPr/>
          </p:nvSpPr>
          <p:spPr bwMode="auto">
            <a:xfrm>
              <a:off x="170" y="1474"/>
              <a:ext cx="2040" cy="20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37" name="Oval 44"/>
            <p:cNvSpPr>
              <a:spLocks noChangeAspect="1" noChangeArrowheads="1"/>
            </p:cNvSpPr>
            <p:nvPr/>
          </p:nvSpPr>
          <p:spPr bwMode="auto">
            <a:xfrm>
              <a:off x="113" y="1417"/>
              <a:ext cx="2154" cy="215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38" name="Oval 45"/>
            <p:cNvSpPr>
              <a:spLocks noChangeAspect="1" noChangeArrowheads="1"/>
            </p:cNvSpPr>
            <p:nvPr/>
          </p:nvSpPr>
          <p:spPr bwMode="auto">
            <a:xfrm>
              <a:off x="56" y="1360"/>
              <a:ext cx="2267" cy="22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24974" name="Group 46"/>
          <p:cNvGrpSpPr>
            <a:grpSpLocks/>
          </p:cNvGrpSpPr>
          <p:nvPr/>
        </p:nvGrpSpPr>
        <p:grpSpPr bwMode="auto">
          <a:xfrm>
            <a:off x="4692650" y="549275"/>
            <a:ext cx="2984500" cy="2432050"/>
            <a:chOff x="2956" y="346"/>
            <a:chExt cx="1880" cy="1532"/>
          </a:xfrm>
        </p:grpSpPr>
        <p:sp>
          <p:nvSpPr>
            <p:cNvPr id="8216" name="Line 47"/>
            <p:cNvSpPr>
              <a:spLocks noChangeShapeType="1"/>
            </p:cNvSpPr>
            <p:nvPr/>
          </p:nvSpPr>
          <p:spPr bwMode="auto">
            <a:xfrm flipV="1">
              <a:off x="4488" y="1734"/>
              <a:ext cx="34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7" name="Line 48"/>
            <p:cNvSpPr>
              <a:spLocks noChangeShapeType="1"/>
            </p:cNvSpPr>
            <p:nvPr/>
          </p:nvSpPr>
          <p:spPr bwMode="auto">
            <a:xfrm flipV="1">
              <a:off x="4204" y="1102"/>
              <a:ext cx="264" cy="2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8" name="Line 49"/>
            <p:cNvSpPr>
              <a:spLocks noChangeShapeType="1"/>
            </p:cNvSpPr>
            <p:nvPr/>
          </p:nvSpPr>
          <p:spPr bwMode="auto">
            <a:xfrm flipV="1">
              <a:off x="2956" y="346"/>
              <a:ext cx="12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4999" name="Group 71"/>
          <p:cNvGrpSpPr>
            <a:grpSpLocks/>
          </p:cNvGrpSpPr>
          <p:nvPr/>
        </p:nvGrpSpPr>
        <p:grpSpPr bwMode="auto">
          <a:xfrm>
            <a:off x="4699000" y="546100"/>
            <a:ext cx="3121025" cy="2882900"/>
            <a:chOff x="2960" y="344"/>
            <a:chExt cx="1966" cy="1816"/>
          </a:xfrm>
        </p:grpSpPr>
        <p:sp>
          <p:nvSpPr>
            <p:cNvPr id="8211" name="Line 72"/>
            <p:cNvSpPr>
              <a:spLocks noChangeShapeType="1"/>
            </p:cNvSpPr>
            <p:nvPr/>
          </p:nvSpPr>
          <p:spPr bwMode="auto">
            <a:xfrm flipV="1">
              <a:off x="4318" y="1282"/>
              <a:ext cx="336" cy="2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2" name="Line 73"/>
            <p:cNvSpPr>
              <a:spLocks noChangeShapeType="1"/>
            </p:cNvSpPr>
            <p:nvPr/>
          </p:nvSpPr>
          <p:spPr bwMode="auto">
            <a:xfrm flipV="1">
              <a:off x="3968" y="800"/>
              <a:ext cx="234" cy="2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3" name="Line 74"/>
            <p:cNvSpPr>
              <a:spLocks noChangeShapeType="1"/>
            </p:cNvSpPr>
            <p:nvPr/>
          </p:nvSpPr>
          <p:spPr bwMode="auto">
            <a:xfrm flipV="1">
              <a:off x="2960" y="344"/>
              <a:ext cx="12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4" name="Line 75"/>
            <p:cNvSpPr>
              <a:spLocks noChangeShapeType="1"/>
            </p:cNvSpPr>
            <p:nvPr/>
          </p:nvSpPr>
          <p:spPr bwMode="auto">
            <a:xfrm flipV="1">
              <a:off x="4442" y="1610"/>
              <a:ext cx="354" cy="1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5" name="Line 76"/>
            <p:cNvSpPr>
              <a:spLocks noChangeShapeType="1"/>
            </p:cNvSpPr>
            <p:nvPr/>
          </p:nvSpPr>
          <p:spPr bwMode="auto">
            <a:xfrm flipV="1">
              <a:off x="4536" y="2088"/>
              <a:ext cx="390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198" name="Text Box 77"/>
          <p:cNvSpPr txBox="1">
            <a:spLocks noChangeArrowheads="1"/>
          </p:cNvSpPr>
          <p:nvPr/>
        </p:nvSpPr>
        <p:spPr bwMode="auto">
          <a:xfrm>
            <a:off x="269875" y="365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5006" name="Text Box 78"/>
          <p:cNvSpPr txBox="1">
            <a:spLocks noChangeArrowheads="1"/>
          </p:cNvSpPr>
          <p:nvPr/>
        </p:nvSpPr>
        <p:spPr bwMode="auto">
          <a:xfrm>
            <a:off x="374650" y="374650"/>
            <a:ext cx="34644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/>
              <a:t>Distance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Between</a:t>
            </a:r>
            <a:r>
              <a:rPr lang="it-IT" altLang="it-IT" sz="2400" dirty="0"/>
              <a:t> </a:t>
            </a:r>
            <a:r>
              <a:rPr lang="it-IT" altLang="it-IT" sz="2400" dirty="0" err="1" smtClean="0"/>
              <a:t>Sources</a:t>
            </a:r>
            <a:endParaRPr lang="it-IT" altLang="it-IT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3 </a:t>
            </a:r>
            <a:r>
              <a:rPr lang="it-IT" sz="2400" dirty="0" err="1"/>
              <a:t>wavelengths</a:t>
            </a:r>
            <a:endParaRPr lang="it-IT" altLang="it-IT" sz="2400" dirty="0"/>
          </a:p>
        </p:txBody>
      </p:sp>
      <p:grpSp>
        <p:nvGrpSpPr>
          <p:cNvPr id="125011" name="Group 83"/>
          <p:cNvGrpSpPr>
            <a:grpSpLocks/>
          </p:cNvGrpSpPr>
          <p:nvPr/>
        </p:nvGrpSpPr>
        <p:grpSpPr bwMode="auto">
          <a:xfrm>
            <a:off x="4572000" y="0"/>
            <a:ext cx="3614738" cy="2946400"/>
            <a:chOff x="2880" y="0"/>
            <a:chExt cx="2277" cy="1856"/>
          </a:xfrm>
        </p:grpSpPr>
        <p:sp>
          <p:nvSpPr>
            <p:cNvPr id="8208" name="Text Box 79"/>
            <p:cNvSpPr txBox="1">
              <a:spLocks noChangeArrowheads="1"/>
            </p:cNvSpPr>
            <p:nvPr/>
          </p:nvSpPr>
          <p:spPr bwMode="auto">
            <a:xfrm>
              <a:off x="4868" y="1568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1°</a:t>
              </a:r>
            </a:p>
          </p:txBody>
        </p:sp>
        <p:sp>
          <p:nvSpPr>
            <p:cNvPr id="8209" name="Text Box 80"/>
            <p:cNvSpPr txBox="1">
              <a:spLocks noChangeArrowheads="1"/>
            </p:cNvSpPr>
            <p:nvPr/>
          </p:nvSpPr>
          <p:spPr bwMode="auto">
            <a:xfrm>
              <a:off x="4532" y="872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2°</a:t>
              </a:r>
            </a:p>
          </p:txBody>
        </p:sp>
        <p:sp>
          <p:nvSpPr>
            <p:cNvPr id="8210" name="Text Box 81"/>
            <p:cNvSpPr txBox="1">
              <a:spLocks noChangeArrowheads="1"/>
            </p:cNvSpPr>
            <p:nvPr/>
          </p:nvSpPr>
          <p:spPr bwMode="auto">
            <a:xfrm>
              <a:off x="2880" y="0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3°</a:t>
              </a:r>
            </a:p>
          </p:txBody>
        </p:sp>
      </p:grpSp>
      <p:sp>
        <p:nvSpPr>
          <p:cNvPr id="125010" name="Text Box 82"/>
          <p:cNvSpPr txBox="1">
            <a:spLocks noChangeArrowheads="1"/>
          </p:cNvSpPr>
          <p:nvPr/>
        </p:nvSpPr>
        <p:spPr bwMode="auto">
          <a:xfrm>
            <a:off x="374650" y="379839"/>
            <a:ext cx="34644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/>
              <a:t>Distance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Between</a:t>
            </a:r>
            <a:r>
              <a:rPr lang="it-IT" altLang="it-IT" sz="2400" dirty="0"/>
              <a:t> </a:t>
            </a:r>
            <a:r>
              <a:rPr lang="it-IT" altLang="it-IT" sz="2400" dirty="0" err="1" smtClean="0"/>
              <a:t>Sources</a:t>
            </a:r>
            <a:endParaRPr lang="it-IT" altLang="it-IT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5 </a:t>
            </a:r>
            <a:r>
              <a:rPr lang="it-IT" sz="2400" dirty="0" err="1"/>
              <a:t>wavelengths</a:t>
            </a:r>
            <a:endParaRPr lang="it-IT" altLang="it-IT" sz="2400" dirty="0"/>
          </a:p>
        </p:txBody>
      </p:sp>
      <p:grpSp>
        <p:nvGrpSpPr>
          <p:cNvPr id="125018" name="Group 90"/>
          <p:cNvGrpSpPr>
            <a:grpSpLocks/>
          </p:cNvGrpSpPr>
          <p:nvPr/>
        </p:nvGrpSpPr>
        <p:grpSpPr bwMode="auto">
          <a:xfrm>
            <a:off x="4572000" y="0"/>
            <a:ext cx="3763963" cy="3429000"/>
            <a:chOff x="2880" y="0"/>
            <a:chExt cx="2371" cy="2160"/>
          </a:xfrm>
        </p:grpSpPr>
        <p:sp>
          <p:nvSpPr>
            <p:cNvPr id="8203" name="Text Box 85"/>
            <p:cNvSpPr txBox="1">
              <a:spLocks noChangeArrowheads="1"/>
            </p:cNvSpPr>
            <p:nvPr/>
          </p:nvSpPr>
          <p:spPr bwMode="auto">
            <a:xfrm>
              <a:off x="4962" y="1872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1°</a:t>
              </a:r>
            </a:p>
          </p:txBody>
        </p:sp>
        <p:sp>
          <p:nvSpPr>
            <p:cNvPr id="8204" name="Text Box 86"/>
            <p:cNvSpPr txBox="1">
              <a:spLocks noChangeArrowheads="1"/>
            </p:cNvSpPr>
            <p:nvPr/>
          </p:nvSpPr>
          <p:spPr bwMode="auto">
            <a:xfrm>
              <a:off x="4824" y="1428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2°</a:t>
              </a:r>
            </a:p>
          </p:txBody>
        </p:sp>
        <p:sp>
          <p:nvSpPr>
            <p:cNvPr id="8205" name="Text Box 87"/>
            <p:cNvSpPr txBox="1">
              <a:spLocks noChangeArrowheads="1"/>
            </p:cNvSpPr>
            <p:nvPr/>
          </p:nvSpPr>
          <p:spPr bwMode="auto">
            <a:xfrm>
              <a:off x="4660" y="1102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3°</a:t>
              </a:r>
            </a:p>
          </p:txBody>
        </p:sp>
        <p:sp>
          <p:nvSpPr>
            <p:cNvPr id="8206" name="Text Box 88"/>
            <p:cNvSpPr txBox="1">
              <a:spLocks noChangeArrowheads="1"/>
            </p:cNvSpPr>
            <p:nvPr/>
          </p:nvSpPr>
          <p:spPr bwMode="auto">
            <a:xfrm>
              <a:off x="4220" y="560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4°</a:t>
              </a:r>
            </a:p>
          </p:txBody>
        </p:sp>
        <p:sp>
          <p:nvSpPr>
            <p:cNvPr id="8207" name="Text Box 89"/>
            <p:cNvSpPr txBox="1">
              <a:spLocks noChangeArrowheads="1"/>
            </p:cNvSpPr>
            <p:nvPr/>
          </p:nvSpPr>
          <p:spPr bwMode="auto">
            <a:xfrm>
              <a:off x="2880" y="0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5°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39 L 0 0.05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4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5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25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5555 L 0.00104 0.0930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06" grpId="0"/>
      <p:bldP spid="125006" grpId="1"/>
      <p:bldP spid="1250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it-IT" sz="3600" dirty="0" smtClean="0"/>
              <a:t>Waves in the Argand Diagram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08038" y="11445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89400" y="1412875"/>
            <a:ext cx="4889500" cy="7334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it-IT" sz="2400" dirty="0"/>
              <a:t>Waves </a:t>
            </a:r>
            <a:r>
              <a:rPr lang="en-GB" altLang="it-IT" sz="2400" b="1" dirty="0"/>
              <a:t>F</a:t>
            </a:r>
            <a:r>
              <a:rPr lang="en-GB" altLang="it-IT" sz="2400" dirty="0"/>
              <a:t> are characterized by an </a:t>
            </a:r>
            <a:r>
              <a:rPr lang="en-GB" altLang="it-IT" sz="2400" dirty="0" smtClean="0"/>
              <a:t>amplitude |</a:t>
            </a:r>
            <a:r>
              <a:rPr lang="en-GB" altLang="it-IT" sz="2400" dirty="0"/>
              <a:t>F</a:t>
            </a:r>
            <a:r>
              <a:rPr lang="en-GB" altLang="it-IT" sz="2400" dirty="0" smtClean="0"/>
              <a:t>| </a:t>
            </a:r>
            <a:r>
              <a:rPr lang="it-IT" sz="2400" dirty="0"/>
              <a:t>and a </a:t>
            </a:r>
            <a:r>
              <a:rPr lang="it-IT" sz="2400" dirty="0" err="1" smtClean="0"/>
              <a:t>phase</a:t>
            </a:r>
            <a:r>
              <a:rPr lang="it-IT" sz="2400" dirty="0" smtClean="0"/>
              <a:t> </a:t>
            </a:r>
            <a:r>
              <a:rPr lang="en-GB" altLang="it-IT" sz="2400" dirty="0" smtClean="0"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4572000" y="2212975"/>
            <a:ext cx="42611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 dirty="0">
                <a:latin typeface="Times" panose="02020603050405020304" pitchFamily="18" charset="0"/>
              </a:rPr>
              <a:t>F</a:t>
            </a:r>
            <a:r>
              <a:rPr lang="en-US" altLang="it-IT" sz="2400" dirty="0">
                <a:latin typeface="Times" panose="02020603050405020304" pitchFamily="18" charset="0"/>
              </a:rPr>
              <a:t> = |F| </a:t>
            </a:r>
            <a:r>
              <a:rPr lang="en-US" altLang="it-IT" sz="2400" dirty="0" err="1" smtClean="0">
                <a:latin typeface="Times" panose="02020603050405020304" pitchFamily="18" charset="0"/>
              </a:rPr>
              <a:t>exp</a:t>
            </a:r>
            <a:r>
              <a:rPr lang="en-US" altLang="it-IT" sz="2400" dirty="0" smtClean="0">
                <a:latin typeface="Times" panose="02020603050405020304" pitchFamily="18" charset="0"/>
              </a:rPr>
              <a:t>(i</a:t>
            </a:r>
            <a:r>
              <a:rPr lang="en-US" altLang="it-IT" sz="2400" dirty="0" smtClean="0">
                <a:latin typeface="Symbol" panose="05050102010706020507" pitchFamily="18" charset="2"/>
              </a:rPr>
              <a:t>f) </a:t>
            </a:r>
            <a:r>
              <a:rPr lang="en-US" altLang="it-IT" sz="2400" dirty="0">
                <a:latin typeface="Symbol" panose="05050102010706020507" pitchFamily="18" charset="2"/>
              </a:rPr>
              <a:t>= </a:t>
            </a:r>
            <a:r>
              <a:rPr lang="en-US" altLang="it-IT" sz="2400" dirty="0"/>
              <a:t>|F| (</a:t>
            </a:r>
            <a:r>
              <a:rPr lang="en-US" altLang="it-IT" sz="2400" dirty="0" err="1"/>
              <a:t>cos</a:t>
            </a:r>
            <a:r>
              <a:rPr lang="en-US" altLang="it-IT" sz="2400" dirty="0" err="1">
                <a:latin typeface="Symbol" panose="05050102010706020507" pitchFamily="18" charset="2"/>
              </a:rPr>
              <a:t>f</a:t>
            </a:r>
            <a:r>
              <a:rPr lang="en-US" altLang="it-IT" sz="2400" dirty="0" err="1"/>
              <a:t>+isen</a:t>
            </a:r>
            <a:r>
              <a:rPr lang="en-US" altLang="it-IT" sz="2400" dirty="0" err="1">
                <a:latin typeface="Symbol" panose="05050102010706020507" pitchFamily="18" charset="2"/>
              </a:rPr>
              <a:t>f</a:t>
            </a:r>
            <a:r>
              <a:rPr lang="en-US" altLang="it-IT" sz="2400" dirty="0"/>
              <a:t>)</a:t>
            </a:r>
          </a:p>
        </p:txBody>
      </p:sp>
      <p:pic>
        <p:nvPicPr>
          <p:cNvPr id="307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05113"/>
            <a:ext cx="4953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" y="1017290"/>
            <a:ext cx="3905250" cy="33147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76508" y="4193490"/>
            <a:ext cx="1881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/>
              <a:t>Monochromatic radiation</a:t>
            </a:r>
            <a:endParaRPr lang="en-GB" sz="1200" b="1" dirty="0"/>
          </a:p>
        </p:txBody>
      </p:sp>
      <p:sp>
        <p:nvSpPr>
          <p:cNvPr id="5" name="Rettangolo 4"/>
          <p:cNvSpPr/>
          <p:nvPr/>
        </p:nvSpPr>
        <p:spPr>
          <a:xfrm>
            <a:off x="375394" y="4990803"/>
            <a:ext cx="3353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Waves can be represented as complex numbers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442913"/>
          </a:xfrm>
        </p:spPr>
        <p:txBody>
          <a:bodyPr/>
          <a:lstStyle/>
          <a:p>
            <a:pPr eaLnBrk="1" hangingPunct="1"/>
            <a:r>
              <a:rPr lang="it-IT" altLang="it-IT" sz="3600" dirty="0" err="1"/>
              <a:t>Interference</a:t>
            </a:r>
            <a:r>
              <a:rPr lang="it-IT" altLang="it-IT" sz="3600" dirty="0"/>
              <a:t> of </a:t>
            </a:r>
            <a:r>
              <a:rPr lang="it-IT" altLang="it-IT" sz="3600" dirty="0" err="1"/>
              <a:t>Electromagnetic</a:t>
            </a:r>
            <a:r>
              <a:rPr lang="it-IT" altLang="it-IT" sz="3600" dirty="0"/>
              <a:t> </a:t>
            </a:r>
            <a:r>
              <a:rPr lang="it-IT" altLang="it-IT" sz="3600" dirty="0" err="1"/>
              <a:t>Waves</a:t>
            </a:r>
            <a:endParaRPr lang="it-IT" altLang="it-IT" sz="36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98"/>
          <a:stretch>
            <a:fillRect/>
          </a:stretch>
        </p:blipFill>
        <p:spPr bwMode="auto">
          <a:xfrm>
            <a:off x="468313" y="1916113"/>
            <a:ext cx="4356100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981075"/>
            <a:ext cx="817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The </a:t>
            </a:r>
            <a:r>
              <a:rPr lang="it-IT" altLang="it-IT" sz="2400" dirty="0" err="1"/>
              <a:t>result</a:t>
            </a:r>
            <a:r>
              <a:rPr lang="it-IT" altLang="it-IT" sz="2400" dirty="0"/>
              <a:t> of the sum of </a:t>
            </a:r>
            <a:r>
              <a:rPr lang="it-IT" altLang="it-IT" sz="2400" dirty="0" err="1"/>
              <a:t>two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coherent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waves</a:t>
            </a:r>
            <a:r>
              <a:rPr lang="it-IT" altLang="it-IT" sz="2400" dirty="0"/>
              <a:t> (</a:t>
            </a:r>
            <a:r>
              <a:rPr lang="it-IT" altLang="it-IT" sz="2400" dirty="0" err="1"/>
              <a:t>same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frequency</a:t>
            </a:r>
            <a:r>
              <a:rPr lang="it-IT" altLang="it-IT" sz="2400" dirty="0"/>
              <a:t>) </a:t>
            </a:r>
            <a:r>
              <a:rPr lang="it-IT" altLang="it-IT" sz="2400" dirty="0" err="1"/>
              <a:t>depends</a:t>
            </a:r>
            <a:r>
              <a:rPr lang="it-IT" altLang="it-IT" sz="2400" dirty="0"/>
              <a:t> on the </a:t>
            </a:r>
            <a:r>
              <a:rPr lang="it-IT" altLang="it-IT" sz="2400" dirty="0" err="1"/>
              <a:t>phase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difference</a:t>
            </a:r>
            <a:r>
              <a:rPr lang="it-IT" altLang="it-IT" sz="2400" dirty="0"/>
              <a:t> (</a:t>
            </a:r>
            <a:r>
              <a:rPr lang="it-IT" altLang="it-IT" sz="2400" b="1" dirty="0" err="1"/>
              <a:t>Interference</a:t>
            </a:r>
            <a:r>
              <a:rPr lang="it-IT" altLang="it-IT" sz="2400" dirty="0"/>
              <a:t>).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076825" y="2205038"/>
            <a:ext cx="34355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In </a:t>
            </a:r>
            <a:r>
              <a:rPr lang="it-IT" altLang="it-IT" sz="2400" dirty="0" err="1"/>
              <a:t>p</a:t>
            </a:r>
            <a:r>
              <a:rPr lang="it-IT" altLang="it-IT" sz="2400" dirty="0" err="1" smtClean="0"/>
              <a:t>hase</a:t>
            </a:r>
            <a:endParaRPr lang="it-IT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(</a:t>
            </a:r>
            <a:r>
              <a:rPr lang="it-IT" sz="2400" dirty="0" err="1" smtClean="0"/>
              <a:t>constructive</a:t>
            </a:r>
            <a:r>
              <a:rPr lang="it-IT" sz="2400" dirty="0" smtClean="0"/>
              <a:t> </a:t>
            </a:r>
            <a:r>
              <a:rPr lang="it-IT" sz="2400" dirty="0" err="1"/>
              <a:t>interference</a:t>
            </a:r>
            <a:r>
              <a:rPr lang="it-IT" altLang="it-IT" sz="2400" dirty="0" smtClean="0"/>
              <a:t>)</a:t>
            </a:r>
            <a:endParaRPr lang="it-IT" altLang="it-IT" sz="2400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148263" y="3716338"/>
            <a:ext cx="32816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In opposite </a:t>
            </a:r>
            <a:r>
              <a:rPr lang="it-IT" altLang="it-IT" sz="2400" dirty="0" err="1" smtClean="0"/>
              <a:t>phase</a:t>
            </a:r>
            <a:endParaRPr lang="it-IT" altLang="it-IT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(</a:t>
            </a:r>
            <a:r>
              <a:rPr lang="it-IT" altLang="it-IT" sz="2400" dirty="0" err="1"/>
              <a:t>destructive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interference</a:t>
            </a:r>
            <a:r>
              <a:rPr lang="it-IT" altLang="it-IT" sz="2400" dirty="0" smtClean="0"/>
              <a:t>)</a:t>
            </a:r>
            <a:endParaRPr lang="it-IT" altLang="it-IT" sz="2400" dirty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237163" y="5708650"/>
            <a:ext cx="2805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400" dirty="0" err="1"/>
              <a:t>Partially</a:t>
            </a:r>
            <a:r>
              <a:rPr lang="it-IT" sz="2400" dirty="0"/>
              <a:t> out of </a:t>
            </a:r>
            <a:r>
              <a:rPr lang="it-IT" sz="2400" dirty="0" err="1"/>
              <a:t>phase</a:t>
            </a:r>
            <a:endParaRPr lang="it-IT" altLang="it-IT" sz="2400" dirty="0"/>
          </a:p>
        </p:txBody>
      </p:sp>
      <p:sp>
        <p:nvSpPr>
          <p:cNvPr id="6152" name="Line 12"/>
          <p:cNvSpPr>
            <a:spLocks noChangeShapeType="1"/>
          </p:cNvSpPr>
          <p:nvPr/>
        </p:nvSpPr>
        <p:spPr bwMode="auto">
          <a:xfrm>
            <a:off x="7578725" y="2962275"/>
            <a:ext cx="0" cy="90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3" name="Line 13"/>
          <p:cNvSpPr>
            <a:spLocks noChangeShapeType="1"/>
          </p:cNvSpPr>
          <p:nvPr/>
        </p:nvSpPr>
        <p:spPr bwMode="auto">
          <a:xfrm rot="-5400000">
            <a:off x="7594601" y="2997200"/>
            <a:ext cx="0" cy="90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4" name="Line 14"/>
          <p:cNvSpPr>
            <a:spLocks noChangeShapeType="1"/>
          </p:cNvSpPr>
          <p:nvPr/>
        </p:nvSpPr>
        <p:spPr bwMode="auto">
          <a:xfrm flipV="1">
            <a:off x="7597775" y="3248025"/>
            <a:ext cx="1524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5" name="Line 15"/>
          <p:cNvSpPr>
            <a:spLocks noChangeShapeType="1"/>
          </p:cNvSpPr>
          <p:nvPr/>
        </p:nvSpPr>
        <p:spPr bwMode="auto">
          <a:xfrm rot="10800000" flipV="1">
            <a:off x="7575550" y="3276600"/>
            <a:ext cx="1524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7426325" y="4826000"/>
            <a:ext cx="0" cy="90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 rot="-5400000">
            <a:off x="7442201" y="4860925"/>
            <a:ext cx="0" cy="90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8" name="Line 18"/>
          <p:cNvSpPr>
            <a:spLocks noChangeShapeType="1"/>
          </p:cNvSpPr>
          <p:nvPr/>
        </p:nvSpPr>
        <p:spPr bwMode="auto">
          <a:xfrm flipV="1">
            <a:off x="7445375" y="5111750"/>
            <a:ext cx="1524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9" name="Line 19"/>
          <p:cNvSpPr>
            <a:spLocks noChangeShapeType="1"/>
          </p:cNvSpPr>
          <p:nvPr/>
        </p:nvSpPr>
        <p:spPr bwMode="auto">
          <a:xfrm rot="16229315" flipV="1">
            <a:off x="7423151" y="4946650"/>
            <a:ext cx="1524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21282</TotalTime>
  <Words>1002</Words>
  <Application>Microsoft Office PowerPoint</Application>
  <PresentationFormat>Presentazione su schermo (4:3)</PresentationFormat>
  <Paragraphs>208</Paragraphs>
  <Slides>18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Arial Unicode MS</vt:lpstr>
      <vt:lpstr>Courier New</vt:lpstr>
      <vt:lpstr>Symbol</vt:lpstr>
      <vt:lpstr>Times</vt:lpstr>
      <vt:lpstr>Times New Roman</vt:lpstr>
      <vt:lpstr>Struttura predefinita</vt:lpstr>
      <vt:lpstr>Immagine bitmap</vt:lpstr>
      <vt:lpstr>Presentazione standard di PowerPoint</vt:lpstr>
      <vt:lpstr>Presentazione standard di PowerPoint</vt:lpstr>
      <vt:lpstr>Families of Planes and Miller Indices</vt:lpstr>
      <vt:lpstr>Family of planes, crystal faces and crystal direction</vt:lpstr>
      <vt:lpstr>Crystal Morphology – Bravais Law</vt:lpstr>
      <vt:lpstr>Presentazione standard di PowerPoint</vt:lpstr>
      <vt:lpstr>Presentazione standard di PowerPoint</vt:lpstr>
      <vt:lpstr>Waves in the Argand Diagram</vt:lpstr>
      <vt:lpstr>Interference of Electromagnetic Waves</vt:lpstr>
      <vt:lpstr>Sum of Waves in the Argand Diagram</vt:lpstr>
      <vt:lpstr>The Crystal Lattice</vt:lpstr>
      <vt:lpstr>Reflection</vt:lpstr>
      <vt:lpstr>Bragg Law</vt:lpstr>
      <vt:lpstr>Presentazione standard di PowerPoint</vt:lpstr>
      <vt:lpstr>Presentazione standard di PowerPoint</vt:lpstr>
      <vt:lpstr>Direct and Reciprocal lattice</vt:lpstr>
      <vt:lpstr>Presentazione standard di PowerPoint</vt:lpstr>
      <vt:lpstr>Presentazione standard di PowerPoint</vt:lpstr>
    </vt:vector>
  </TitlesOfParts>
  <Company>Università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factor equation</dc:title>
  <dc:creator>geremia</dc:creator>
  <cp:lastModifiedBy>GEREMIA SILVANO</cp:lastModifiedBy>
  <cp:revision>329</cp:revision>
  <dcterms:created xsi:type="dcterms:W3CDTF">2004-08-23T09:38:51Z</dcterms:created>
  <dcterms:modified xsi:type="dcterms:W3CDTF">2026-04-02T12:05:48Z</dcterms:modified>
</cp:coreProperties>
</file>