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2" r:id="rId2"/>
    <p:sldId id="331" r:id="rId3"/>
    <p:sldId id="323" r:id="rId4"/>
    <p:sldId id="332" r:id="rId5"/>
    <p:sldId id="333" r:id="rId6"/>
    <p:sldId id="325" r:id="rId7"/>
    <p:sldId id="334" r:id="rId8"/>
    <p:sldId id="335" r:id="rId9"/>
    <p:sldId id="336" r:id="rId10"/>
    <p:sldId id="328" r:id="rId11"/>
    <p:sldId id="365" r:id="rId12"/>
    <p:sldId id="394" r:id="rId13"/>
    <p:sldId id="380" r:id="rId14"/>
    <p:sldId id="381" r:id="rId15"/>
    <p:sldId id="382" r:id="rId16"/>
    <p:sldId id="383" r:id="rId17"/>
    <p:sldId id="384" r:id="rId18"/>
    <p:sldId id="385" r:id="rId19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5050"/>
    <a:srgbClr val="00CC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9" autoAdjust="0"/>
    <p:restoredTop sz="94615" autoAdjust="0"/>
  </p:normalViewPr>
  <p:slideViewPr>
    <p:cSldViewPr snapToGrid="0">
      <p:cViewPr>
        <p:scale>
          <a:sx n="56" d="100"/>
          <a:sy n="56" d="100"/>
        </p:scale>
        <p:origin x="1672" y="236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BE479F-B0A6-4F3A-B4AE-1623CDBB99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FEC57D-1CED-4905-836D-32E1235CB2A2}" type="slidenum">
              <a:rPr lang="it-IT" altLang="it-IT" sz="1200" smtClean="0"/>
              <a:pPr/>
              <a:t>1</a:t>
            </a:fld>
            <a:endParaRPr lang="it-IT" altLang="it-IT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709613"/>
            <a:ext cx="4551363" cy="341312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337050"/>
            <a:ext cx="5016500" cy="4122738"/>
          </a:xfrm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BE479F-B0A6-4F3A-B4AE-1623CDBB996D}" type="slidenum">
              <a:rPr lang="it-IT" altLang="it-IT" smtClean="0"/>
              <a:pPr>
                <a:defRPr/>
              </a:pPr>
              <a:t>10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6397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82B7-B798-4D51-B077-3B483987B74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07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AD983-0723-4327-BF5B-0286E97C4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07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66DCE-6E02-4D51-B320-66E09F63F1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074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onlin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0ED6-199D-418A-A1CB-ED030F0AD7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116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1FB7-6033-418C-AE30-B66514D036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60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E22FF-B45D-475B-925B-9915871C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623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8F2-FABA-4AB1-BDE0-745A91D3CAD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30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8CBD-39F5-4608-A313-C6C7DBCE49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291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9C09-711D-4DC0-A7CD-2AEC497ABA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001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EC08-51A2-4DE2-B820-F22149EF5B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3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0D9FE-FF91-4EF6-8F9B-25823D9A68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617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8939-FC79-4C05-86F8-349B0212B0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28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384BE-6E22-45A1-81A5-1A5A320D5D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563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58A1D5-8B88-4914-9366-4D4E6E3EBD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3600" smtClean="0"/>
              <a:t>Onde nel diagramma di Argand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808038" y="11445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089400" y="1412875"/>
            <a:ext cx="4889500" cy="7334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it-IT" sz="2400" smtClean="0"/>
              <a:t>Le onde </a:t>
            </a:r>
            <a:r>
              <a:rPr lang="en-GB" altLang="it-IT" sz="2400" b="1" smtClean="0"/>
              <a:t>F</a:t>
            </a:r>
            <a:r>
              <a:rPr lang="en-GB" altLang="it-IT" sz="1600" smtClean="0"/>
              <a:t> </a:t>
            </a:r>
            <a:r>
              <a:rPr lang="en-GB" altLang="it-IT" sz="2400" smtClean="0"/>
              <a:t>sono caratterizzate da una ampiezza |F| e da una fase </a:t>
            </a:r>
            <a:r>
              <a:rPr lang="en-GB" altLang="it-IT" sz="2400" smtClean="0">
                <a:latin typeface="Symbol" panose="05050102010706020507" pitchFamily="18" charset="2"/>
              </a:rPr>
              <a:t>f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572000" y="2212975"/>
            <a:ext cx="4337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b="1">
                <a:latin typeface="Times" panose="02020603050405020304" pitchFamily="18" charset="0"/>
              </a:rPr>
              <a:t>F</a:t>
            </a:r>
            <a:r>
              <a:rPr lang="en-US" altLang="it-IT" sz="2400">
                <a:latin typeface="Times" panose="02020603050405020304" pitchFamily="18" charset="0"/>
              </a:rPr>
              <a:t> = |F| exp2</a:t>
            </a:r>
            <a:r>
              <a:rPr lang="en-US" altLang="it-IT" sz="2400">
                <a:latin typeface="Symbol" panose="05050102010706020507" pitchFamily="18" charset="2"/>
              </a:rPr>
              <a:t>p</a:t>
            </a:r>
            <a:r>
              <a:rPr lang="en-US" altLang="it-IT" sz="2400">
                <a:latin typeface="Times" panose="02020603050405020304" pitchFamily="18" charset="0"/>
              </a:rPr>
              <a:t>i</a:t>
            </a:r>
            <a:r>
              <a:rPr lang="en-US" altLang="it-IT" sz="2400">
                <a:latin typeface="Symbol" panose="05050102010706020507" pitchFamily="18" charset="2"/>
              </a:rPr>
              <a:t>f = </a:t>
            </a:r>
            <a:r>
              <a:rPr lang="en-US" altLang="it-IT" sz="2400"/>
              <a:t>|F| (cos</a:t>
            </a:r>
            <a:r>
              <a:rPr lang="en-US" altLang="it-IT" sz="2400">
                <a:latin typeface="Symbol" panose="05050102010706020507" pitchFamily="18" charset="2"/>
              </a:rPr>
              <a:t>f</a:t>
            </a:r>
            <a:r>
              <a:rPr lang="en-US" altLang="it-IT" sz="2400"/>
              <a:t>+isen</a:t>
            </a:r>
            <a:r>
              <a:rPr lang="en-US" altLang="it-IT" sz="2400">
                <a:latin typeface="Symbol" panose="05050102010706020507" pitchFamily="18" charset="2"/>
              </a:rPr>
              <a:t>f</a:t>
            </a:r>
            <a:r>
              <a:rPr lang="en-US" altLang="it-IT" sz="2400"/>
              <a:t>)</a:t>
            </a:r>
          </a:p>
        </p:txBody>
      </p:sp>
      <p:pic>
        <p:nvPicPr>
          <p:cNvPr id="307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62013"/>
            <a:ext cx="390525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05113"/>
            <a:ext cx="495300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65" y="709406"/>
            <a:ext cx="870108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834390"/>
          </a:xfrm>
        </p:spPr>
        <p:txBody>
          <a:bodyPr/>
          <a:lstStyle/>
          <a:p>
            <a:pPr eaLnBrk="1" hangingPunct="1"/>
            <a:r>
              <a:rPr lang="it-IT" altLang="it-IT" sz="2800" dirty="0" smtClean="0"/>
              <a:t>Reticolo diretto e reciproco</a:t>
            </a:r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712554" y="5970456"/>
            <a:ext cx="809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a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1612386" y="5970456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a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3412190" y="5970456"/>
            <a:ext cx="809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b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4312022" y="5970456"/>
            <a:ext cx="7922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b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6468411" y="5970456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c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7368243" y="5970456"/>
            <a:ext cx="7922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/>
              <a:t>c</a:t>
            </a:r>
            <a:r>
              <a:rPr lang="it-IT" altLang="it-IT" sz="2400" b="1" baseline="30000" dirty="0"/>
              <a:t>*</a:t>
            </a:r>
            <a:r>
              <a:rPr lang="it-IT" altLang="it-IT" sz="2400" b="1" baseline="-25000" dirty="0">
                <a:cs typeface="Times New Roman" panose="02020603050405020304" pitchFamily="18" charset="0"/>
              </a:rPr>
              <a:t>┴ </a:t>
            </a:r>
            <a:r>
              <a:rPr lang="it-IT" altLang="it-IT" sz="2400" b="1" dirty="0"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576051" y="4306326"/>
            <a:ext cx="11961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a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·b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856255" y="4306326"/>
            <a:ext cx="11608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a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c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39465" y="4306326"/>
            <a:ext cx="11785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a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·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a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1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1576051" y="4760286"/>
            <a:ext cx="12137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b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·b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1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856255" y="4760286"/>
            <a:ext cx="11785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b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c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39465" y="4760286"/>
            <a:ext cx="11961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b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·a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576051" y="5214246"/>
            <a:ext cx="11785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c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·b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856255" y="5214246"/>
            <a:ext cx="1143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c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c</a:t>
            </a:r>
            <a:r>
              <a:rPr lang="it-IT" altLang="it-IT" sz="2400" b="1" dirty="0" smtClean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1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339465" y="5214246"/>
            <a:ext cx="11608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smtClean="0"/>
              <a:t>c</a:t>
            </a:r>
            <a:r>
              <a:rPr lang="it-IT" altLang="it-IT" sz="2400" b="1" baseline="30000" dirty="0" smtClean="0"/>
              <a:t>*</a:t>
            </a:r>
            <a:r>
              <a:rPr lang="it-IT" altLang="it-IT" sz="2400" b="1" dirty="0">
                <a:cs typeface="Times New Roman" panose="02020603050405020304" pitchFamily="18" charset="0"/>
              </a:rPr>
              <a:t>·a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= 0</a:t>
            </a:r>
            <a:endParaRPr lang="it-IT" altLang="it-IT" sz="2400" dirty="0">
              <a:cs typeface="Times New Roman" panose="02020603050405020304" pitchFamily="18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4737907" y="4077258"/>
            <a:ext cx="3189848" cy="677990"/>
            <a:chOff x="6595392" y="4758040"/>
            <a:chExt cx="3189848" cy="677990"/>
          </a:xfrm>
        </p:grpSpPr>
        <p:sp>
          <p:nvSpPr>
            <p:cNvPr id="13322" name="Text Box 13"/>
            <p:cNvSpPr txBox="1">
              <a:spLocks noChangeArrowheads="1"/>
            </p:cNvSpPr>
            <p:nvPr/>
          </p:nvSpPr>
          <p:spPr bwMode="auto">
            <a:xfrm>
              <a:off x="6595392" y="4974365"/>
              <a:ext cx="318984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/>
                <a:t>a</a:t>
              </a:r>
              <a:r>
                <a:rPr lang="it-IT" altLang="it-IT" sz="2400" baseline="30000" dirty="0"/>
                <a:t>*</a:t>
              </a:r>
              <a:r>
                <a:rPr lang="it-IT" altLang="it-IT" sz="2400" b="1" dirty="0">
                  <a:cs typeface="Times New Roman" panose="02020603050405020304" pitchFamily="18" charset="0"/>
                </a:rPr>
                <a:t>=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1/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a</a:t>
              </a:r>
              <a:r>
                <a:rPr lang="it-IT" altLang="it-IT" sz="2400" dirty="0" err="1">
                  <a:cs typeface="Times New Roman" panose="02020603050405020304" pitchFamily="18" charset="0"/>
                </a:rPr>
                <a:t>·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cos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(a</a:t>
              </a:r>
              <a:r>
                <a:rPr lang="it-IT" altLang="it-IT" sz="2400" baseline="30000" dirty="0" smtClean="0">
                  <a:cs typeface="Times New Roman" panose="02020603050405020304" pitchFamily="18" charset="0"/>
                </a:rPr>
                <a:t>*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a)=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A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bc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V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abc</a:t>
              </a:r>
              <a:endParaRPr lang="it-IT" altLang="it-IT" sz="2400" baseline="-25000" dirty="0">
                <a:cs typeface="Times New Roman" panose="02020603050405020304" pitchFamily="18" charset="0"/>
              </a:endParaRPr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8053416" y="4758040"/>
              <a:ext cx="401072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3600" dirty="0">
                  <a:cs typeface="Times New Roman" panose="02020603050405020304" pitchFamily="18" charset="0"/>
                </a:rPr>
                <a:t>^</a:t>
              </a:r>
              <a:endParaRPr lang="it-IT" altLang="it-IT" sz="3600" dirty="0"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uppo 3"/>
          <p:cNvGrpSpPr/>
          <p:nvPr/>
        </p:nvGrpSpPr>
        <p:grpSpPr>
          <a:xfrm>
            <a:off x="4737907" y="4598003"/>
            <a:ext cx="3273204" cy="1061959"/>
            <a:chOff x="7047635" y="5049528"/>
            <a:chExt cx="3273204" cy="1061959"/>
          </a:xfrm>
        </p:grpSpPr>
        <p:sp>
          <p:nvSpPr>
            <p:cNvPr id="13323" name="Text Box 14"/>
            <p:cNvSpPr txBox="1">
              <a:spLocks noChangeArrowheads="1"/>
            </p:cNvSpPr>
            <p:nvPr/>
          </p:nvSpPr>
          <p:spPr bwMode="auto">
            <a:xfrm>
              <a:off x="7047635" y="5280490"/>
              <a:ext cx="3273204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</a:pPr>
              <a:r>
                <a:rPr lang="it-IT" altLang="it-IT" sz="2400" dirty="0"/>
                <a:t>b</a:t>
              </a:r>
              <a:r>
                <a:rPr lang="it-IT" altLang="it-IT" sz="2400" baseline="30000" dirty="0"/>
                <a:t>*</a:t>
              </a:r>
              <a:r>
                <a:rPr lang="it-IT" altLang="it-IT" sz="2400" dirty="0">
                  <a:cs typeface="Times New Roman" panose="02020603050405020304" pitchFamily="18" charset="0"/>
                </a:rPr>
                <a:t>=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1/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b</a:t>
              </a:r>
              <a:r>
                <a:rPr lang="it-IT" altLang="it-IT" sz="2400" dirty="0" err="1">
                  <a:cs typeface="Times New Roman" panose="02020603050405020304" pitchFamily="18" charset="0"/>
                </a:rPr>
                <a:t>·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cos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(b</a:t>
              </a:r>
              <a:r>
                <a:rPr lang="it-IT" altLang="it-IT" sz="2400" baseline="30000" dirty="0" smtClean="0">
                  <a:cs typeface="Times New Roman" panose="02020603050405020304" pitchFamily="18" charset="0"/>
                </a:rPr>
                <a:t>*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b)=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A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ac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V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abc</a:t>
              </a:r>
              <a:endParaRPr lang="it-IT" altLang="it-IT" sz="2400" baseline="-25000" dirty="0"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None/>
              </a:pPr>
              <a:endParaRPr lang="it-IT" altLang="it-IT" sz="2400" dirty="0">
                <a:cs typeface="Times New Roman" panose="02020603050405020304" pitchFamily="18" charset="0"/>
              </a:endParaRPr>
            </a:p>
          </p:txBody>
        </p:sp>
        <p:sp>
          <p:nvSpPr>
            <p:cNvPr id="26" name="Text Box 13"/>
            <p:cNvSpPr txBox="1">
              <a:spLocks noChangeArrowheads="1"/>
            </p:cNvSpPr>
            <p:nvPr/>
          </p:nvSpPr>
          <p:spPr bwMode="auto">
            <a:xfrm>
              <a:off x="8564964" y="5049528"/>
              <a:ext cx="401072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3600" dirty="0">
                  <a:cs typeface="Times New Roman" panose="02020603050405020304" pitchFamily="18" charset="0"/>
                </a:rPr>
                <a:t>^</a:t>
              </a:r>
              <a:endParaRPr lang="it-IT" altLang="it-IT" sz="3600" dirty="0"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uppo 4"/>
          <p:cNvGrpSpPr/>
          <p:nvPr/>
        </p:nvGrpSpPr>
        <p:grpSpPr>
          <a:xfrm>
            <a:off x="4739510" y="5112481"/>
            <a:ext cx="3188245" cy="1035223"/>
            <a:chOff x="6940922" y="5536449"/>
            <a:chExt cx="3188245" cy="1035223"/>
          </a:xfrm>
        </p:grpSpPr>
        <p:sp>
          <p:nvSpPr>
            <p:cNvPr id="13324" name="Text Box 15"/>
            <p:cNvSpPr txBox="1">
              <a:spLocks noChangeArrowheads="1"/>
            </p:cNvSpPr>
            <p:nvPr/>
          </p:nvSpPr>
          <p:spPr bwMode="auto">
            <a:xfrm>
              <a:off x="6940922" y="5740675"/>
              <a:ext cx="3188245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</a:pPr>
              <a:r>
                <a:rPr lang="it-IT" altLang="it-IT" sz="2400" dirty="0"/>
                <a:t>c</a:t>
              </a:r>
              <a:r>
                <a:rPr lang="it-IT" altLang="it-IT" sz="2400" baseline="30000" dirty="0"/>
                <a:t>*</a:t>
              </a:r>
              <a:r>
                <a:rPr lang="it-IT" altLang="it-IT" sz="2400" dirty="0">
                  <a:cs typeface="Times New Roman" panose="02020603050405020304" pitchFamily="18" charset="0"/>
                </a:rPr>
                <a:t>=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1/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c</a:t>
              </a:r>
              <a:r>
                <a:rPr lang="it-IT" altLang="it-IT" sz="2400" dirty="0" err="1">
                  <a:cs typeface="Times New Roman" panose="02020603050405020304" pitchFamily="18" charset="0"/>
                </a:rPr>
                <a:t>·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cos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(c</a:t>
              </a:r>
              <a:r>
                <a:rPr lang="it-IT" altLang="it-IT" sz="2400" baseline="30000" dirty="0" smtClean="0">
                  <a:cs typeface="Times New Roman" panose="02020603050405020304" pitchFamily="18" charset="0"/>
                </a:rPr>
                <a:t>*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c)=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A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ab</a:t>
              </a:r>
              <a:r>
                <a:rPr lang="it-IT" altLang="it-IT" sz="2400" dirty="0" smtClean="0">
                  <a:cs typeface="Times New Roman" panose="02020603050405020304" pitchFamily="18" charset="0"/>
                </a:rPr>
                <a:t>/</a:t>
              </a:r>
              <a:r>
                <a:rPr lang="it-IT" altLang="it-IT" sz="2400" dirty="0" err="1" smtClean="0">
                  <a:cs typeface="Times New Roman" panose="02020603050405020304" pitchFamily="18" charset="0"/>
                </a:rPr>
                <a:t>V</a:t>
              </a:r>
              <a:r>
                <a:rPr lang="it-IT" altLang="it-IT" sz="2400" baseline="-25000" dirty="0" err="1" smtClean="0">
                  <a:cs typeface="Times New Roman" panose="02020603050405020304" pitchFamily="18" charset="0"/>
                </a:rPr>
                <a:t>abc</a:t>
              </a:r>
              <a:endParaRPr lang="it-IT" altLang="it-IT" sz="2400" baseline="-25000" dirty="0"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None/>
              </a:pPr>
              <a:endParaRPr lang="it-IT" altLang="it-IT" sz="2400" dirty="0">
                <a:cs typeface="Times New Roman" panose="02020603050405020304" pitchFamily="18" charset="0"/>
              </a:endParaRPr>
            </a:p>
          </p:txBody>
        </p:sp>
        <p:sp>
          <p:nvSpPr>
            <p:cNvPr id="27" name="Text Box 13"/>
            <p:cNvSpPr txBox="1">
              <a:spLocks noChangeArrowheads="1"/>
            </p:cNvSpPr>
            <p:nvPr/>
          </p:nvSpPr>
          <p:spPr bwMode="auto">
            <a:xfrm>
              <a:off x="8409324" y="5536449"/>
              <a:ext cx="401072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3600" dirty="0">
                  <a:cs typeface="Times New Roman" panose="02020603050405020304" pitchFamily="18" charset="0"/>
                </a:rPr>
                <a:t>^</a:t>
              </a:r>
              <a:endParaRPr lang="it-IT" altLang="it-IT" sz="3600" dirty="0"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762000" y="990600"/>
            <a:ext cx="76009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solidFill>
                  <a:schemeClr val="tx2"/>
                </a:solidFill>
                <a:latin typeface="Arial Unicode MS" pitchFamily="34" charset="-128"/>
              </a:rPr>
              <a:t>Il reticolo reciproco è un utile concetto perchè si può mostrare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solidFill>
                  <a:schemeClr val="tx2"/>
                </a:solidFill>
                <a:latin typeface="Arial Unicode MS" pitchFamily="34" charset="-128"/>
              </a:rPr>
              <a:t>che l’immagine di diffrazione è una proiezione bidimensionale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solidFill>
                  <a:schemeClr val="tx2"/>
                </a:solidFill>
                <a:latin typeface="Arial Unicode MS" pitchFamily="34" charset="-128"/>
              </a:rPr>
              <a:t>reticolo reciproco tridimensionale</a:t>
            </a:r>
            <a:endParaRPr lang="it-IT" altLang="it-IT" sz="2000">
              <a:solidFill>
                <a:schemeClr val="tx2"/>
              </a:solidFill>
              <a:latin typeface="Arial Unicode MS" pitchFamily="34" charset="-128"/>
            </a:endParaRPr>
          </a:p>
        </p:txBody>
      </p:sp>
      <p:pic>
        <p:nvPicPr>
          <p:cNvPr id="14339" name="Picture 3" descr="ewald_mikey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763" y="1739900"/>
            <a:ext cx="3794125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987675" y="388938"/>
            <a:ext cx="30241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800" b="1">
                <a:solidFill>
                  <a:schemeClr val="tx2"/>
                </a:solidFill>
                <a:latin typeface="Arial Unicode MS" pitchFamily="34" charset="-128"/>
              </a:rPr>
              <a:t>La sfera di Ewald </a:t>
            </a:r>
            <a:endParaRPr lang="it-IT" altLang="it-IT" sz="2800" b="1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3400" y="5486400"/>
            <a:ext cx="4953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Arial Unicode MS" pitchFamily="34" charset="-128"/>
              </a:rPr>
              <a:t>Ogni volta che un punto hkl del reticolo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Arial Unicode MS" pitchFamily="34" charset="-128"/>
              </a:rPr>
              <a:t>reciproco interseca la sfera di Ewald,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Arial Unicode MS" pitchFamily="34" charset="-128"/>
              </a:rPr>
              <a:t>si origina un raggio diffratto hkl. </a:t>
            </a:r>
            <a:endParaRPr lang="it-IT" altLang="it-IT" sz="2000">
              <a:latin typeface="Arial Unicode MS" pitchFamily="34" charset="-128"/>
            </a:endParaRPr>
          </a:p>
        </p:txBody>
      </p: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533400" y="2286000"/>
            <a:ext cx="4122738" cy="3170238"/>
            <a:chOff x="336" y="1440"/>
            <a:chExt cx="2597" cy="1997"/>
          </a:xfrm>
        </p:grpSpPr>
        <p:pic>
          <p:nvPicPr>
            <p:cNvPr id="14344" name="Picture 7" descr="dauter_Page_02_Image_00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440"/>
              <a:ext cx="2597" cy="1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5" name="Rectangle 8"/>
            <p:cNvSpPr>
              <a:spLocks noChangeArrowheads="1"/>
            </p:cNvSpPr>
            <p:nvPr/>
          </p:nvSpPr>
          <p:spPr bwMode="auto">
            <a:xfrm>
              <a:off x="414" y="3206"/>
              <a:ext cx="11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t-IT" sz="1800" b="1">
                  <a:solidFill>
                    <a:srgbClr val="FF0000"/>
                  </a:solidFill>
                  <a:latin typeface="Arial" panose="020B0604020202020204" pitchFamily="34" charset="0"/>
                </a:rPr>
                <a:t>2 sen</a:t>
              </a:r>
              <a:r>
                <a:rPr lang="en-US" altLang="it-IT" sz="1800" b="1">
                  <a:solidFill>
                    <a:srgbClr val="FF0000"/>
                  </a:solidFill>
                  <a:latin typeface="Symbol" panose="05050102010706020507" pitchFamily="18" charset="2"/>
                </a:rPr>
                <a:t>q/l</a:t>
              </a:r>
              <a:r>
                <a:rPr lang="en-US" altLang="it-IT" sz="1800" b="1">
                  <a:solidFill>
                    <a:srgbClr val="FF0000"/>
                  </a:solidFill>
                  <a:latin typeface="Arial" panose="020B0604020202020204" pitchFamily="34" charset="0"/>
                </a:rPr>
                <a:t> = 1/d</a:t>
              </a:r>
              <a:r>
                <a:rPr lang="en-US" altLang="it-IT" sz="1800" b="1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hkl</a:t>
              </a:r>
              <a:endParaRPr lang="it-IT" altLang="it-IT" sz="1800" b="1" baseline="-25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46" name="AutoShape 9"/>
            <p:cNvSpPr>
              <a:spLocks noChangeAspect="1" noChangeArrowheads="1"/>
            </p:cNvSpPr>
            <p:nvPr/>
          </p:nvSpPr>
          <p:spPr bwMode="auto">
            <a:xfrm>
              <a:off x="1530" y="2289"/>
              <a:ext cx="147" cy="147"/>
            </a:xfrm>
            <a:prstGeom prst="cube">
              <a:avLst>
                <a:gd name="adj" fmla="val 25000"/>
              </a:avLst>
            </a:prstGeom>
            <a:solidFill>
              <a:srgbClr val="99CCFF">
                <a:alpha val="50195"/>
              </a:srgbClr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4347" name="Line 10"/>
            <p:cNvSpPr>
              <a:spLocks noChangeShapeType="1"/>
            </p:cNvSpPr>
            <p:nvPr/>
          </p:nvSpPr>
          <p:spPr bwMode="auto">
            <a:xfrm rot="120000" flipV="1">
              <a:off x="1248" y="2216"/>
              <a:ext cx="720" cy="288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 rot="120000" flipV="1">
              <a:off x="1266" y="2274"/>
              <a:ext cx="731" cy="288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 rot="120000" flipV="1">
              <a:off x="1277" y="2336"/>
              <a:ext cx="731" cy="288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 rot="120000" flipV="1">
              <a:off x="1285" y="2400"/>
              <a:ext cx="731" cy="288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51" name="AutoShape 14"/>
            <p:cNvSpPr>
              <a:spLocks/>
            </p:cNvSpPr>
            <p:nvPr/>
          </p:nvSpPr>
          <p:spPr bwMode="auto">
            <a:xfrm rot="-1020000">
              <a:off x="1220" y="2556"/>
              <a:ext cx="40" cy="58"/>
            </a:xfrm>
            <a:prstGeom prst="leftBrace">
              <a:avLst>
                <a:gd name="adj1" fmla="val 1208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4352" name="Text Box 15"/>
            <p:cNvSpPr txBox="1">
              <a:spLocks noChangeArrowheads="1"/>
            </p:cNvSpPr>
            <p:nvPr/>
          </p:nvSpPr>
          <p:spPr bwMode="auto">
            <a:xfrm>
              <a:off x="1074" y="2515"/>
              <a:ext cx="17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t-IT" sz="1200" b="1">
                  <a:latin typeface="Courier New" panose="02070309020205020404" pitchFamily="49" charset="0"/>
                </a:rPr>
                <a:t>d</a:t>
              </a:r>
              <a:endParaRPr lang="it-IT" altLang="it-IT" sz="1200" b="1">
                <a:latin typeface="Courier New" panose="02070309020205020404" pitchFamily="49" charset="0"/>
              </a:endParaRPr>
            </a:p>
          </p:txBody>
        </p:sp>
      </p:grpSp>
      <p:sp>
        <p:nvSpPr>
          <p:cNvPr id="14343" name="Line 16"/>
          <p:cNvSpPr>
            <a:spLocks noChangeShapeType="1"/>
          </p:cNvSpPr>
          <p:nvPr/>
        </p:nvSpPr>
        <p:spPr bwMode="auto">
          <a:xfrm rot="-60000" flipH="1" flipV="1">
            <a:off x="3546475" y="2860675"/>
            <a:ext cx="304800" cy="9048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62" name="Group 2"/>
          <p:cNvGrpSpPr>
            <a:grpSpLocks/>
          </p:cNvGrpSpPr>
          <p:nvPr/>
        </p:nvGrpSpPr>
        <p:grpSpPr bwMode="auto">
          <a:xfrm rot="10800000">
            <a:off x="3967163" y="2409825"/>
            <a:ext cx="2422525" cy="2436813"/>
            <a:chOff x="3818" y="1594"/>
            <a:chExt cx="1526" cy="1535"/>
          </a:xfrm>
        </p:grpSpPr>
        <p:sp>
          <p:nvSpPr>
            <p:cNvPr id="38941" name="Rectangle 3"/>
            <p:cNvSpPr>
              <a:spLocks noChangeArrowheads="1"/>
            </p:cNvSpPr>
            <p:nvPr/>
          </p:nvSpPr>
          <p:spPr bwMode="auto">
            <a:xfrm rot="-5400000">
              <a:off x="4090" y="162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2" name="Rectangle 4"/>
            <p:cNvSpPr>
              <a:spLocks noChangeArrowheads="1"/>
            </p:cNvSpPr>
            <p:nvPr/>
          </p:nvSpPr>
          <p:spPr bwMode="auto">
            <a:xfrm rot="-5400000">
              <a:off x="4335" y="162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3" name="Rectangle 5"/>
            <p:cNvSpPr>
              <a:spLocks noChangeArrowheads="1"/>
            </p:cNvSpPr>
            <p:nvPr/>
          </p:nvSpPr>
          <p:spPr bwMode="auto">
            <a:xfrm rot="-5400000">
              <a:off x="4580" y="162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4" name="Rectangle 6"/>
            <p:cNvSpPr>
              <a:spLocks noChangeArrowheads="1"/>
            </p:cNvSpPr>
            <p:nvPr/>
          </p:nvSpPr>
          <p:spPr bwMode="auto">
            <a:xfrm rot="-5400000">
              <a:off x="4825" y="162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5" name="Rectangle 7"/>
            <p:cNvSpPr>
              <a:spLocks noChangeArrowheads="1"/>
            </p:cNvSpPr>
            <p:nvPr/>
          </p:nvSpPr>
          <p:spPr bwMode="auto">
            <a:xfrm rot="-5400000">
              <a:off x="5070" y="1623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6" name="Rectangle 8"/>
            <p:cNvSpPr>
              <a:spLocks noChangeArrowheads="1"/>
            </p:cNvSpPr>
            <p:nvPr/>
          </p:nvSpPr>
          <p:spPr bwMode="auto">
            <a:xfrm rot="-5400000">
              <a:off x="3845" y="162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7" name="Rectangle 9"/>
            <p:cNvSpPr>
              <a:spLocks noChangeArrowheads="1"/>
            </p:cNvSpPr>
            <p:nvPr/>
          </p:nvSpPr>
          <p:spPr bwMode="auto">
            <a:xfrm rot="-5400000">
              <a:off x="4090" y="187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8" name="Rectangle 10"/>
            <p:cNvSpPr>
              <a:spLocks noChangeArrowheads="1"/>
            </p:cNvSpPr>
            <p:nvPr/>
          </p:nvSpPr>
          <p:spPr bwMode="auto">
            <a:xfrm rot="-5400000">
              <a:off x="4335" y="187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49" name="Rectangle 11"/>
            <p:cNvSpPr>
              <a:spLocks noChangeArrowheads="1"/>
            </p:cNvSpPr>
            <p:nvPr/>
          </p:nvSpPr>
          <p:spPr bwMode="auto">
            <a:xfrm rot="-5400000">
              <a:off x="4580" y="187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0" name="Rectangle 12"/>
            <p:cNvSpPr>
              <a:spLocks noChangeArrowheads="1"/>
            </p:cNvSpPr>
            <p:nvPr/>
          </p:nvSpPr>
          <p:spPr bwMode="auto">
            <a:xfrm rot="-5400000">
              <a:off x="4825" y="187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1" name="Rectangle 13"/>
            <p:cNvSpPr>
              <a:spLocks noChangeArrowheads="1"/>
            </p:cNvSpPr>
            <p:nvPr/>
          </p:nvSpPr>
          <p:spPr bwMode="auto">
            <a:xfrm rot="-5400000">
              <a:off x="5070" y="1869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2" name="Rectangle 14"/>
            <p:cNvSpPr>
              <a:spLocks noChangeArrowheads="1"/>
            </p:cNvSpPr>
            <p:nvPr/>
          </p:nvSpPr>
          <p:spPr bwMode="auto">
            <a:xfrm rot="-5400000">
              <a:off x="3845" y="187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3" name="Rectangle 15"/>
            <p:cNvSpPr>
              <a:spLocks noChangeArrowheads="1"/>
            </p:cNvSpPr>
            <p:nvPr/>
          </p:nvSpPr>
          <p:spPr bwMode="auto">
            <a:xfrm rot="-5400000">
              <a:off x="4090" y="211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4" name="Rectangle 16"/>
            <p:cNvSpPr>
              <a:spLocks noChangeArrowheads="1"/>
            </p:cNvSpPr>
            <p:nvPr/>
          </p:nvSpPr>
          <p:spPr bwMode="auto">
            <a:xfrm rot="-5400000">
              <a:off x="4335" y="211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5" name="Rectangle 17"/>
            <p:cNvSpPr>
              <a:spLocks noChangeArrowheads="1"/>
            </p:cNvSpPr>
            <p:nvPr/>
          </p:nvSpPr>
          <p:spPr bwMode="auto">
            <a:xfrm rot="-5400000">
              <a:off x="4580" y="211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6" name="Rectangle 18"/>
            <p:cNvSpPr>
              <a:spLocks noChangeArrowheads="1"/>
            </p:cNvSpPr>
            <p:nvPr/>
          </p:nvSpPr>
          <p:spPr bwMode="auto">
            <a:xfrm rot="-5400000">
              <a:off x="4825" y="211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7" name="Rectangle 19"/>
            <p:cNvSpPr>
              <a:spLocks noChangeArrowheads="1"/>
            </p:cNvSpPr>
            <p:nvPr/>
          </p:nvSpPr>
          <p:spPr bwMode="auto">
            <a:xfrm rot="-5400000">
              <a:off x="5070" y="2115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8" name="Rectangle 20"/>
            <p:cNvSpPr>
              <a:spLocks noChangeArrowheads="1"/>
            </p:cNvSpPr>
            <p:nvPr/>
          </p:nvSpPr>
          <p:spPr bwMode="auto">
            <a:xfrm rot="-5400000">
              <a:off x="3845" y="211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59" name="Rectangle 21"/>
            <p:cNvSpPr>
              <a:spLocks noChangeArrowheads="1"/>
            </p:cNvSpPr>
            <p:nvPr/>
          </p:nvSpPr>
          <p:spPr bwMode="auto">
            <a:xfrm rot="-5400000">
              <a:off x="4090" y="236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0" name="Rectangle 22"/>
            <p:cNvSpPr>
              <a:spLocks noChangeArrowheads="1"/>
            </p:cNvSpPr>
            <p:nvPr/>
          </p:nvSpPr>
          <p:spPr bwMode="auto">
            <a:xfrm rot="-5400000">
              <a:off x="4335" y="236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1" name="Rectangle 23"/>
            <p:cNvSpPr>
              <a:spLocks noChangeArrowheads="1"/>
            </p:cNvSpPr>
            <p:nvPr/>
          </p:nvSpPr>
          <p:spPr bwMode="auto">
            <a:xfrm rot="-5400000">
              <a:off x="4580" y="236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2" name="Rectangle 24"/>
            <p:cNvSpPr>
              <a:spLocks noChangeArrowheads="1"/>
            </p:cNvSpPr>
            <p:nvPr/>
          </p:nvSpPr>
          <p:spPr bwMode="auto">
            <a:xfrm rot="-5400000">
              <a:off x="4825" y="236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3" name="Rectangle 25"/>
            <p:cNvSpPr>
              <a:spLocks noChangeArrowheads="1"/>
            </p:cNvSpPr>
            <p:nvPr/>
          </p:nvSpPr>
          <p:spPr bwMode="auto">
            <a:xfrm rot="-5400000">
              <a:off x="5070" y="2363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4" name="Rectangle 26"/>
            <p:cNvSpPr>
              <a:spLocks noChangeArrowheads="1"/>
            </p:cNvSpPr>
            <p:nvPr/>
          </p:nvSpPr>
          <p:spPr bwMode="auto">
            <a:xfrm rot="-5400000">
              <a:off x="3845" y="2364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5" name="Rectangle 27"/>
            <p:cNvSpPr>
              <a:spLocks noChangeArrowheads="1"/>
            </p:cNvSpPr>
            <p:nvPr/>
          </p:nvSpPr>
          <p:spPr bwMode="auto">
            <a:xfrm rot="-5400000">
              <a:off x="4090" y="261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6" name="Rectangle 28"/>
            <p:cNvSpPr>
              <a:spLocks noChangeArrowheads="1"/>
            </p:cNvSpPr>
            <p:nvPr/>
          </p:nvSpPr>
          <p:spPr bwMode="auto">
            <a:xfrm rot="-5400000">
              <a:off x="4335" y="261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7" name="Rectangle 29"/>
            <p:cNvSpPr>
              <a:spLocks noChangeArrowheads="1"/>
            </p:cNvSpPr>
            <p:nvPr/>
          </p:nvSpPr>
          <p:spPr bwMode="auto">
            <a:xfrm rot="-5400000">
              <a:off x="4580" y="261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8" name="Rectangle 30"/>
            <p:cNvSpPr>
              <a:spLocks noChangeArrowheads="1"/>
            </p:cNvSpPr>
            <p:nvPr/>
          </p:nvSpPr>
          <p:spPr bwMode="auto">
            <a:xfrm rot="-5400000">
              <a:off x="4825" y="261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69" name="Rectangle 31"/>
            <p:cNvSpPr>
              <a:spLocks noChangeArrowheads="1"/>
            </p:cNvSpPr>
            <p:nvPr/>
          </p:nvSpPr>
          <p:spPr bwMode="auto">
            <a:xfrm rot="-5400000">
              <a:off x="5070" y="2609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0" name="Rectangle 32"/>
            <p:cNvSpPr>
              <a:spLocks noChangeArrowheads="1"/>
            </p:cNvSpPr>
            <p:nvPr/>
          </p:nvSpPr>
          <p:spPr bwMode="auto">
            <a:xfrm rot="-5400000">
              <a:off x="3845" y="2610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1" name="Rectangle 33"/>
            <p:cNvSpPr>
              <a:spLocks noChangeArrowheads="1"/>
            </p:cNvSpPr>
            <p:nvPr/>
          </p:nvSpPr>
          <p:spPr bwMode="auto">
            <a:xfrm rot="-5400000">
              <a:off x="4090" y="285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2" name="Rectangle 34"/>
            <p:cNvSpPr>
              <a:spLocks noChangeArrowheads="1"/>
            </p:cNvSpPr>
            <p:nvPr/>
          </p:nvSpPr>
          <p:spPr bwMode="auto">
            <a:xfrm rot="-5400000">
              <a:off x="4335" y="285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3" name="Rectangle 35"/>
            <p:cNvSpPr>
              <a:spLocks noChangeArrowheads="1"/>
            </p:cNvSpPr>
            <p:nvPr/>
          </p:nvSpPr>
          <p:spPr bwMode="auto">
            <a:xfrm rot="-5400000">
              <a:off x="4580" y="285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4" name="Rectangle 36"/>
            <p:cNvSpPr>
              <a:spLocks noChangeArrowheads="1"/>
            </p:cNvSpPr>
            <p:nvPr/>
          </p:nvSpPr>
          <p:spPr bwMode="auto">
            <a:xfrm rot="-5400000">
              <a:off x="4825" y="285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5" name="Rectangle 37"/>
            <p:cNvSpPr>
              <a:spLocks noChangeArrowheads="1"/>
            </p:cNvSpPr>
            <p:nvPr/>
          </p:nvSpPr>
          <p:spPr bwMode="auto">
            <a:xfrm rot="-5400000">
              <a:off x="5070" y="2855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6" name="Rectangle 38"/>
            <p:cNvSpPr>
              <a:spLocks noChangeArrowheads="1"/>
            </p:cNvSpPr>
            <p:nvPr/>
          </p:nvSpPr>
          <p:spPr bwMode="auto">
            <a:xfrm rot="-5400000">
              <a:off x="3845" y="2856"/>
              <a:ext cx="248" cy="2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7" name="Oval 39"/>
            <p:cNvSpPr>
              <a:spLocks noChangeArrowheads="1"/>
            </p:cNvSpPr>
            <p:nvPr/>
          </p:nvSpPr>
          <p:spPr bwMode="auto">
            <a:xfrm>
              <a:off x="4063" y="159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8" name="Oval 40"/>
            <p:cNvSpPr>
              <a:spLocks noChangeArrowheads="1"/>
            </p:cNvSpPr>
            <p:nvPr/>
          </p:nvSpPr>
          <p:spPr bwMode="auto">
            <a:xfrm>
              <a:off x="4308" y="159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79" name="Oval 41"/>
            <p:cNvSpPr>
              <a:spLocks noChangeArrowheads="1"/>
            </p:cNvSpPr>
            <p:nvPr/>
          </p:nvSpPr>
          <p:spPr bwMode="auto">
            <a:xfrm>
              <a:off x="4553" y="159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0" name="Oval 42"/>
            <p:cNvSpPr>
              <a:spLocks noChangeArrowheads="1"/>
            </p:cNvSpPr>
            <p:nvPr/>
          </p:nvSpPr>
          <p:spPr bwMode="auto">
            <a:xfrm>
              <a:off x="4798" y="159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1" name="Oval 43"/>
            <p:cNvSpPr>
              <a:spLocks noChangeArrowheads="1"/>
            </p:cNvSpPr>
            <p:nvPr/>
          </p:nvSpPr>
          <p:spPr bwMode="auto">
            <a:xfrm>
              <a:off x="5043" y="159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2" name="Oval 44"/>
            <p:cNvSpPr>
              <a:spLocks noChangeArrowheads="1"/>
            </p:cNvSpPr>
            <p:nvPr/>
          </p:nvSpPr>
          <p:spPr bwMode="auto">
            <a:xfrm>
              <a:off x="5288" y="159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3" name="Oval 45"/>
            <p:cNvSpPr>
              <a:spLocks noChangeArrowheads="1"/>
            </p:cNvSpPr>
            <p:nvPr/>
          </p:nvSpPr>
          <p:spPr bwMode="auto">
            <a:xfrm>
              <a:off x="3818" y="184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4" name="Oval 46"/>
            <p:cNvSpPr>
              <a:spLocks noChangeArrowheads="1"/>
            </p:cNvSpPr>
            <p:nvPr/>
          </p:nvSpPr>
          <p:spPr bwMode="auto">
            <a:xfrm>
              <a:off x="4063" y="184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5" name="Oval 47"/>
            <p:cNvSpPr>
              <a:spLocks noChangeArrowheads="1"/>
            </p:cNvSpPr>
            <p:nvPr/>
          </p:nvSpPr>
          <p:spPr bwMode="auto">
            <a:xfrm>
              <a:off x="4308" y="184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6" name="Oval 48"/>
            <p:cNvSpPr>
              <a:spLocks noChangeArrowheads="1"/>
            </p:cNvSpPr>
            <p:nvPr/>
          </p:nvSpPr>
          <p:spPr bwMode="auto">
            <a:xfrm>
              <a:off x="4553" y="184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7" name="Oval 49"/>
            <p:cNvSpPr>
              <a:spLocks noChangeArrowheads="1"/>
            </p:cNvSpPr>
            <p:nvPr/>
          </p:nvSpPr>
          <p:spPr bwMode="auto">
            <a:xfrm>
              <a:off x="4798" y="184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8" name="Oval 50"/>
            <p:cNvSpPr>
              <a:spLocks noChangeArrowheads="1"/>
            </p:cNvSpPr>
            <p:nvPr/>
          </p:nvSpPr>
          <p:spPr bwMode="auto">
            <a:xfrm>
              <a:off x="5043" y="184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89" name="Oval 51"/>
            <p:cNvSpPr>
              <a:spLocks noChangeArrowheads="1"/>
            </p:cNvSpPr>
            <p:nvPr/>
          </p:nvSpPr>
          <p:spPr bwMode="auto">
            <a:xfrm>
              <a:off x="5288" y="184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0" name="Oval 52"/>
            <p:cNvSpPr>
              <a:spLocks noChangeArrowheads="1"/>
            </p:cNvSpPr>
            <p:nvPr/>
          </p:nvSpPr>
          <p:spPr bwMode="auto">
            <a:xfrm>
              <a:off x="3818" y="2087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1" name="Oval 53"/>
            <p:cNvSpPr>
              <a:spLocks noChangeArrowheads="1"/>
            </p:cNvSpPr>
            <p:nvPr/>
          </p:nvSpPr>
          <p:spPr bwMode="auto">
            <a:xfrm>
              <a:off x="4063" y="2087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2" name="Oval 54"/>
            <p:cNvSpPr>
              <a:spLocks noChangeArrowheads="1"/>
            </p:cNvSpPr>
            <p:nvPr/>
          </p:nvSpPr>
          <p:spPr bwMode="auto">
            <a:xfrm>
              <a:off x="4308" y="208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3" name="Oval 55"/>
            <p:cNvSpPr>
              <a:spLocks noChangeArrowheads="1"/>
            </p:cNvSpPr>
            <p:nvPr/>
          </p:nvSpPr>
          <p:spPr bwMode="auto">
            <a:xfrm>
              <a:off x="4553" y="2087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4" name="Oval 56"/>
            <p:cNvSpPr>
              <a:spLocks noChangeArrowheads="1"/>
            </p:cNvSpPr>
            <p:nvPr/>
          </p:nvSpPr>
          <p:spPr bwMode="auto">
            <a:xfrm>
              <a:off x="4798" y="208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5" name="Oval 57"/>
            <p:cNvSpPr>
              <a:spLocks noChangeArrowheads="1"/>
            </p:cNvSpPr>
            <p:nvPr/>
          </p:nvSpPr>
          <p:spPr bwMode="auto">
            <a:xfrm>
              <a:off x="5043" y="208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6" name="Oval 58"/>
            <p:cNvSpPr>
              <a:spLocks noChangeArrowheads="1"/>
            </p:cNvSpPr>
            <p:nvPr/>
          </p:nvSpPr>
          <p:spPr bwMode="auto">
            <a:xfrm>
              <a:off x="5288" y="2087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7" name="Oval 59"/>
            <p:cNvSpPr>
              <a:spLocks noChangeArrowheads="1"/>
            </p:cNvSpPr>
            <p:nvPr/>
          </p:nvSpPr>
          <p:spPr bwMode="auto">
            <a:xfrm>
              <a:off x="3818" y="233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8" name="Oval 60"/>
            <p:cNvSpPr>
              <a:spLocks noChangeArrowheads="1"/>
            </p:cNvSpPr>
            <p:nvPr/>
          </p:nvSpPr>
          <p:spPr bwMode="auto">
            <a:xfrm>
              <a:off x="4063" y="233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99" name="Oval 61"/>
            <p:cNvSpPr>
              <a:spLocks noChangeArrowheads="1"/>
            </p:cNvSpPr>
            <p:nvPr/>
          </p:nvSpPr>
          <p:spPr bwMode="auto">
            <a:xfrm>
              <a:off x="4308" y="233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0" name="Oval 62"/>
            <p:cNvSpPr>
              <a:spLocks noChangeArrowheads="1"/>
            </p:cNvSpPr>
            <p:nvPr/>
          </p:nvSpPr>
          <p:spPr bwMode="auto">
            <a:xfrm>
              <a:off x="4553" y="233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1" name="Oval 63"/>
            <p:cNvSpPr>
              <a:spLocks noChangeArrowheads="1"/>
            </p:cNvSpPr>
            <p:nvPr/>
          </p:nvSpPr>
          <p:spPr bwMode="auto">
            <a:xfrm>
              <a:off x="4798" y="233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2" name="Oval 64"/>
            <p:cNvSpPr>
              <a:spLocks noChangeArrowheads="1"/>
            </p:cNvSpPr>
            <p:nvPr/>
          </p:nvSpPr>
          <p:spPr bwMode="auto">
            <a:xfrm>
              <a:off x="5043" y="233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3" name="Oval 65"/>
            <p:cNvSpPr>
              <a:spLocks noChangeArrowheads="1"/>
            </p:cNvSpPr>
            <p:nvPr/>
          </p:nvSpPr>
          <p:spPr bwMode="auto">
            <a:xfrm>
              <a:off x="5288" y="2334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4" name="Oval 66"/>
            <p:cNvSpPr>
              <a:spLocks noChangeArrowheads="1"/>
            </p:cNvSpPr>
            <p:nvPr/>
          </p:nvSpPr>
          <p:spPr bwMode="auto">
            <a:xfrm>
              <a:off x="3818" y="258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5" name="Oval 67"/>
            <p:cNvSpPr>
              <a:spLocks noChangeArrowheads="1"/>
            </p:cNvSpPr>
            <p:nvPr/>
          </p:nvSpPr>
          <p:spPr bwMode="auto">
            <a:xfrm>
              <a:off x="4063" y="258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6" name="Oval 68"/>
            <p:cNvSpPr>
              <a:spLocks noChangeArrowheads="1"/>
            </p:cNvSpPr>
            <p:nvPr/>
          </p:nvSpPr>
          <p:spPr bwMode="auto">
            <a:xfrm>
              <a:off x="4308" y="258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7" name="Oval 69"/>
            <p:cNvSpPr>
              <a:spLocks noChangeArrowheads="1"/>
            </p:cNvSpPr>
            <p:nvPr/>
          </p:nvSpPr>
          <p:spPr bwMode="auto">
            <a:xfrm>
              <a:off x="4553" y="258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8" name="Oval 70"/>
            <p:cNvSpPr>
              <a:spLocks noChangeArrowheads="1"/>
            </p:cNvSpPr>
            <p:nvPr/>
          </p:nvSpPr>
          <p:spPr bwMode="auto">
            <a:xfrm>
              <a:off x="4798" y="258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09" name="Oval 71"/>
            <p:cNvSpPr>
              <a:spLocks noChangeArrowheads="1"/>
            </p:cNvSpPr>
            <p:nvPr/>
          </p:nvSpPr>
          <p:spPr bwMode="auto">
            <a:xfrm>
              <a:off x="5043" y="2580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0" name="Oval 72"/>
            <p:cNvSpPr>
              <a:spLocks noChangeArrowheads="1"/>
            </p:cNvSpPr>
            <p:nvPr/>
          </p:nvSpPr>
          <p:spPr bwMode="auto">
            <a:xfrm>
              <a:off x="5288" y="2581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1" name="Oval 73"/>
            <p:cNvSpPr>
              <a:spLocks noChangeArrowheads="1"/>
            </p:cNvSpPr>
            <p:nvPr/>
          </p:nvSpPr>
          <p:spPr bwMode="auto">
            <a:xfrm>
              <a:off x="3818" y="282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2" name="Oval 74"/>
            <p:cNvSpPr>
              <a:spLocks noChangeArrowheads="1"/>
            </p:cNvSpPr>
            <p:nvPr/>
          </p:nvSpPr>
          <p:spPr bwMode="auto">
            <a:xfrm>
              <a:off x="4063" y="282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3" name="Oval 75"/>
            <p:cNvSpPr>
              <a:spLocks noChangeArrowheads="1"/>
            </p:cNvSpPr>
            <p:nvPr/>
          </p:nvSpPr>
          <p:spPr bwMode="auto">
            <a:xfrm>
              <a:off x="4308" y="282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4" name="Oval 76"/>
            <p:cNvSpPr>
              <a:spLocks noChangeArrowheads="1"/>
            </p:cNvSpPr>
            <p:nvPr/>
          </p:nvSpPr>
          <p:spPr bwMode="auto">
            <a:xfrm>
              <a:off x="4553" y="282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5" name="Oval 77"/>
            <p:cNvSpPr>
              <a:spLocks noChangeArrowheads="1"/>
            </p:cNvSpPr>
            <p:nvPr/>
          </p:nvSpPr>
          <p:spPr bwMode="auto">
            <a:xfrm>
              <a:off x="4798" y="282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6" name="Oval 78"/>
            <p:cNvSpPr>
              <a:spLocks noChangeArrowheads="1"/>
            </p:cNvSpPr>
            <p:nvPr/>
          </p:nvSpPr>
          <p:spPr bwMode="auto">
            <a:xfrm>
              <a:off x="5043" y="282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7" name="Oval 79"/>
            <p:cNvSpPr>
              <a:spLocks noChangeArrowheads="1"/>
            </p:cNvSpPr>
            <p:nvPr/>
          </p:nvSpPr>
          <p:spPr bwMode="auto">
            <a:xfrm>
              <a:off x="5288" y="2826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8" name="Oval 80"/>
            <p:cNvSpPr>
              <a:spLocks noChangeArrowheads="1"/>
            </p:cNvSpPr>
            <p:nvPr/>
          </p:nvSpPr>
          <p:spPr bwMode="auto">
            <a:xfrm>
              <a:off x="3818" y="307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19" name="Oval 81"/>
            <p:cNvSpPr>
              <a:spLocks noChangeArrowheads="1"/>
            </p:cNvSpPr>
            <p:nvPr/>
          </p:nvSpPr>
          <p:spPr bwMode="auto">
            <a:xfrm>
              <a:off x="4063" y="307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0" name="Oval 82"/>
            <p:cNvSpPr>
              <a:spLocks noChangeArrowheads="1"/>
            </p:cNvSpPr>
            <p:nvPr/>
          </p:nvSpPr>
          <p:spPr bwMode="auto">
            <a:xfrm>
              <a:off x="4308" y="3072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1" name="Oval 83"/>
            <p:cNvSpPr>
              <a:spLocks noChangeArrowheads="1"/>
            </p:cNvSpPr>
            <p:nvPr/>
          </p:nvSpPr>
          <p:spPr bwMode="auto">
            <a:xfrm>
              <a:off x="4553" y="307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2" name="Oval 84"/>
            <p:cNvSpPr>
              <a:spLocks noChangeArrowheads="1"/>
            </p:cNvSpPr>
            <p:nvPr/>
          </p:nvSpPr>
          <p:spPr bwMode="auto">
            <a:xfrm>
              <a:off x="4798" y="3072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3" name="Oval 85"/>
            <p:cNvSpPr>
              <a:spLocks noChangeArrowheads="1"/>
            </p:cNvSpPr>
            <p:nvPr/>
          </p:nvSpPr>
          <p:spPr bwMode="auto">
            <a:xfrm>
              <a:off x="5043" y="3072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4" name="Oval 86"/>
            <p:cNvSpPr>
              <a:spLocks noChangeArrowheads="1"/>
            </p:cNvSpPr>
            <p:nvPr/>
          </p:nvSpPr>
          <p:spPr bwMode="auto">
            <a:xfrm>
              <a:off x="5288" y="3073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025" name="Oval 87"/>
            <p:cNvSpPr>
              <a:spLocks noChangeArrowheads="1"/>
            </p:cNvSpPr>
            <p:nvPr/>
          </p:nvSpPr>
          <p:spPr bwMode="auto">
            <a:xfrm>
              <a:off x="3818" y="1595"/>
              <a:ext cx="56" cy="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8915" name="Oval 88"/>
          <p:cNvSpPr>
            <a:spLocks noChangeArrowheads="1"/>
          </p:cNvSpPr>
          <p:nvPr/>
        </p:nvSpPr>
        <p:spPr bwMode="auto">
          <a:xfrm rot="-5400000">
            <a:off x="2801143" y="2453482"/>
            <a:ext cx="2417763" cy="233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49" name="AutoShape 89"/>
          <p:cNvSpPr>
            <a:spLocks noChangeArrowheads="1"/>
          </p:cNvSpPr>
          <p:nvPr/>
        </p:nvSpPr>
        <p:spPr bwMode="auto">
          <a:xfrm>
            <a:off x="3930650" y="3540125"/>
            <a:ext cx="171450" cy="17145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17" name="Line 90"/>
          <p:cNvSpPr>
            <a:spLocks noChangeShapeType="1"/>
          </p:cNvSpPr>
          <p:nvPr/>
        </p:nvSpPr>
        <p:spPr bwMode="auto">
          <a:xfrm flipV="1">
            <a:off x="4011613" y="3627438"/>
            <a:ext cx="3927475" cy="31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1" name="Line 91"/>
          <p:cNvSpPr>
            <a:spLocks noChangeShapeType="1"/>
          </p:cNvSpPr>
          <p:nvPr/>
        </p:nvSpPr>
        <p:spPr bwMode="auto">
          <a:xfrm flipV="1">
            <a:off x="4021138" y="774700"/>
            <a:ext cx="3484562" cy="28575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2" name="Line 92"/>
          <p:cNvSpPr>
            <a:spLocks noChangeShapeType="1"/>
          </p:cNvSpPr>
          <p:nvPr/>
        </p:nvSpPr>
        <p:spPr bwMode="auto">
          <a:xfrm>
            <a:off x="4017963" y="3629025"/>
            <a:ext cx="3917950" cy="19700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3" name="Line 93"/>
          <p:cNvSpPr>
            <a:spLocks noChangeShapeType="1"/>
          </p:cNvSpPr>
          <p:nvPr/>
        </p:nvSpPr>
        <p:spPr bwMode="auto">
          <a:xfrm>
            <a:off x="4019550" y="3632200"/>
            <a:ext cx="3278188" cy="307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4" name="Line 94"/>
          <p:cNvSpPr>
            <a:spLocks noChangeShapeType="1"/>
          </p:cNvSpPr>
          <p:nvPr/>
        </p:nvSpPr>
        <p:spPr bwMode="auto">
          <a:xfrm>
            <a:off x="4017963" y="3633788"/>
            <a:ext cx="3925887" cy="13620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5" name="Line 95"/>
          <p:cNvSpPr>
            <a:spLocks noChangeShapeType="1"/>
          </p:cNvSpPr>
          <p:nvPr/>
        </p:nvSpPr>
        <p:spPr bwMode="auto">
          <a:xfrm flipV="1">
            <a:off x="4019550" y="1565275"/>
            <a:ext cx="3906838" cy="206375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6" name="Line 96"/>
          <p:cNvSpPr>
            <a:spLocks noChangeShapeType="1"/>
          </p:cNvSpPr>
          <p:nvPr/>
        </p:nvSpPr>
        <p:spPr bwMode="auto">
          <a:xfrm flipV="1">
            <a:off x="4022725" y="439738"/>
            <a:ext cx="3363913" cy="31892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7" name="Line 97"/>
          <p:cNvSpPr>
            <a:spLocks noChangeShapeType="1"/>
          </p:cNvSpPr>
          <p:nvPr/>
        </p:nvSpPr>
        <p:spPr bwMode="auto">
          <a:xfrm flipV="1">
            <a:off x="4022725" y="2249488"/>
            <a:ext cx="3908425" cy="13795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58" name="Line 98"/>
          <p:cNvSpPr>
            <a:spLocks noChangeShapeType="1"/>
          </p:cNvSpPr>
          <p:nvPr/>
        </p:nvSpPr>
        <p:spPr bwMode="auto">
          <a:xfrm>
            <a:off x="4022725" y="3630613"/>
            <a:ext cx="3890963" cy="30749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26" name="Line 99"/>
          <p:cNvSpPr>
            <a:spLocks noChangeShapeType="1"/>
          </p:cNvSpPr>
          <p:nvPr/>
        </p:nvSpPr>
        <p:spPr bwMode="auto">
          <a:xfrm flipV="1">
            <a:off x="2127250" y="3630613"/>
            <a:ext cx="1876425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27" name="Rectangle 100"/>
          <p:cNvSpPr>
            <a:spLocks noChangeArrowheads="1"/>
          </p:cNvSpPr>
          <p:nvPr/>
        </p:nvSpPr>
        <p:spPr bwMode="auto">
          <a:xfrm>
            <a:off x="6981825" y="123825"/>
            <a:ext cx="142875" cy="6581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28" name="Rectangle 101"/>
          <p:cNvSpPr>
            <a:spLocks noChangeArrowheads="1"/>
          </p:cNvSpPr>
          <p:nvPr/>
        </p:nvSpPr>
        <p:spPr bwMode="auto">
          <a:xfrm>
            <a:off x="7140575" y="139700"/>
            <a:ext cx="1117600" cy="6604000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2" name="Rectangle 102"/>
          <p:cNvSpPr>
            <a:spLocks noChangeArrowheads="1"/>
          </p:cNvSpPr>
          <p:nvPr/>
        </p:nvSpPr>
        <p:spPr bwMode="auto">
          <a:xfrm>
            <a:off x="6978650" y="7810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3" name="Rectangle 103"/>
          <p:cNvSpPr>
            <a:spLocks noChangeArrowheads="1"/>
          </p:cNvSpPr>
          <p:nvPr/>
        </p:nvSpPr>
        <p:spPr bwMode="auto">
          <a:xfrm>
            <a:off x="6978650" y="11620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4" name="Rectangle 104"/>
          <p:cNvSpPr>
            <a:spLocks noChangeArrowheads="1"/>
          </p:cNvSpPr>
          <p:nvPr/>
        </p:nvSpPr>
        <p:spPr bwMode="auto">
          <a:xfrm>
            <a:off x="6985000" y="20129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5" name="Rectangle 105"/>
          <p:cNvSpPr>
            <a:spLocks noChangeArrowheads="1"/>
          </p:cNvSpPr>
          <p:nvPr/>
        </p:nvSpPr>
        <p:spPr bwMode="auto">
          <a:xfrm>
            <a:off x="6985000" y="254000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33" name="Rectangle 106"/>
          <p:cNvSpPr>
            <a:spLocks noChangeArrowheads="1"/>
          </p:cNvSpPr>
          <p:nvPr/>
        </p:nvSpPr>
        <p:spPr bwMode="auto">
          <a:xfrm>
            <a:off x="6985000" y="35750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7" name="Rectangle 107"/>
          <p:cNvSpPr>
            <a:spLocks noChangeArrowheads="1"/>
          </p:cNvSpPr>
          <p:nvPr/>
        </p:nvSpPr>
        <p:spPr bwMode="auto">
          <a:xfrm>
            <a:off x="6985000" y="46164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8" name="Rectangle 108"/>
          <p:cNvSpPr>
            <a:spLocks noChangeArrowheads="1"/>
          </p:cNvSpPr>
          <p:nvPr/>
        </p:nvSpPr>
        <p:spPr bwMode="auto">
          <a:xfrm>
            <a:off x="6985000" y="506730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69" name="Rectangle 109"/>
          <p:cNvSpPr>
            <a:spLocks noChangeArrowheads="1"/>
          </p:cNvSpPr>
          <p:nvPr/>
        </p:nvSpPr>
        <p:spPr bwMode="auto">
          <a:xfrm>
            <a:off x="6985000" y="592455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70" name="Rectangle 110"/>
          <p:cNvSpPr>
            <a:spLocks noChangeArrowheads="1"/>
          </p:cNvSpPr>
          <p:nvPr/>
        </p:nvSpPr>
        <p:spPr bwMode="auto">
          <a:xfrm>
            <a:off x="6985000" y="6362700"/>
            <a:ext cx="88900" cy="95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38" name="Text Box 111"/>
          <p:cNvSpPr txBox="1">
            <a:spLocks noChangeArrowheads="1"/>
          </p:cNvSpPr>
          <p:nvPr/>
        </p:nvSpPr>
        <p:spPr bwMode="auto">
          <a:xfrm>
            <a:off x="468313" y="3357563"/>
            <a:ext cx="1666875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Sorgente dei raggi X</a:t>
            </a:r>
          </a:p>
        </p:txBody>
      </p:sp>
      <p:sp>
        <p:nvSpPr>
          <p:cNvPr id="38939" name="Text Box 112"/>
          <p:cNvSpPr txBox="1">
            <a:spLocks noChangeArrowheads="1"/>
          </p:cNvSpPr>
          <p:nvPr/>
        </p:nvSpPr>
        <p:spPr bwMode="auto">
          <a:xfrm rot="5400000">
            <a:off x="6742907" y="3372643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Rivelatore</a:t>
            </a:r>
          </a:p>
        </p:txBody>
      </p:sp>
      <p:sp>
        <p:nvSpPr>
          <p:cNvPr id="38940" name="Text Box 113"/>
          <p:cNvSpPr txBox="1">
            <a:spLocks noChangeArrowheads="1"/>
          </p:cNvSpPr>
          <p:nvPr/>
        </p:nvSpPr>
        <p:spPr bwMode="auto">
          <a:xfrm>
            <a:off x="323850" y="260350"/>
            <a:ext cx="70564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Simulazione dell’esperimento di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diffrazione</a:t>
            </a:r>
          </a:p>
        </p:txBody>
      </p:sp>
    </p:spTree>
    <p:extLst>
      <p:ext uri="{BB962C8B-B14F-4D97-AF65-F5344CB8AC3E}">
        <p14:creationId xmlns:p14="http://schemas.microsoft.com/office/powerpoint/2010/main" val="425251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0" fill="hold"/>
                                        <p:tgtEl>
                                          <p:spTgt spid="1946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3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25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38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40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538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55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32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33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47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48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78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23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37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38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52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53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28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292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43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442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58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592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178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30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328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45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478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126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149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128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276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299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426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449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57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599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59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197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209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347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359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497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509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114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264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274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414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424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564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574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163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306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313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456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463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68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218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368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375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518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525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Line 4"/>
          <p:cNvSpPr>
            <a:spLocks noChangeShapeType="1"/>
          </p:cNvSpPr>
          <p:nvPr/>
        </p:nvSpPr>
        <p:spPr bwMode="auto">
          <a:xfrm>
            <a:off x="561975" y="5419725"/>
            <a:ext cx="600075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05" name="AutoShape 5"/>
          <p:cNvSpPr>
            <a:spLocks noChangeArrowheads="1"/>
          </p:cNvSpPr>
          <p:nvPr/>
        </p:nvSpPr>
        <p:spPr bwMode="auto">
          <a:xfrm rot="2737214">
            <a:off x="219076" y="30384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06" name="AutoShape 6"/>
          <p:cNvSpPr>
            <a:spLocks noChangeArrowheads="1"/>
          </p:cNvSpPr>
          <p:nvPr/>
        </p:nvSpPr>
        <p:spPr bwMode="auto">
          <a:xfrm rot="-8062786">
            <a:off x="473076" y="32734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07" name="AutoShape 7"/>
          <p:cNvSpPr>
            <a:spLocks noChangeArrowheads="1"/>
          </p:cNvSpPr>
          <p:nvPr/>
        </p:nvSpPr>
        <p:spPr bwMode="auto">
          <a:xfrm rot="2737214">
            <a:off x="720726" y="35210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08" name="AutoShape 8"/>
          <p:cNvSpPr>
            <a:spLocks noChangeArrowheads="1"/>
          </p:cNvSpPr>
          <p:nvPr/>
        </p:nvSpPr>
        <p:spPr bwMode="auto">
          <a:xfrm rot="-8062786">
            <a:off x="974726" y="37560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09" name="AutoShape 9"/>
          <p:cNvSpPr>
            <a:spLocks noChangeArrowheads="1"/>
          </p:cNvSpPr>
          <p:nvPr/>
        </p:nvSpPr>
        <p:spPr bwMode="auto">
          <a:xfrm rot="2737214">
            <a:off x="1225551" y="39973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0" name="AutoShape 10"/>
          <p:cNvSpPr>
            <a:spLocks noChangeArrowheads="1"/>
          </p:cNvSpPr>
          <p:nvPr/>
        </p:nvSpPr>
        <p:spPr bwMode="auto">
          <a:xfrm rot="-8062786">
            <a:off x="1489076" y="42322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1" name="AutoShape 11"/>
          <p:cNvSpPr>
            <a:spLocks noChangeArrowheads="1"/>
          </p:cNvSpPr>
          <p:nvPr/>
        </p:nvSpPr>
        <p:spPr bwMode="auto">
          <a:xfrm rot="2737214">
            <a:off x="1736726" y="44704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2" name="AutoShape 12"/>
          <p:cNvSpPr>
            <a:spLocks noChangeArrowheads="1"/>
          </p:cNvSpPr>
          <p:nvPr/>
        </p:nvSpPr>
        <p:spPr bwMode="auto">
          <a:xfrm rot="-8062786">
            <a:off x="1990726" y="47053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3" name="AutoShape 13"/>
          <p:cNvSpPr>
            <a:spLocks noChangeArrowheads="1"/>
          </p:cNvSpPr>
          <p:nvPr/>
        </p:nvSpPr>
        <p:spPr bwMode="auto">
          <a:xfrm rot="8062786" flipH="1">
            <a:off x="3502026" y="60356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4" name="AutoShape 14"/>
          <p:cNvSpPr>
            <a:spLocks noChangeArrowheads="1"/>
          </p:cNvSpPr>
          <p:nvPr/>
        </p:nvSpPr>
        <p:spPr bwMode="auto">
          <a:xfrm rot="2737214">
            <a:off x="2219326" y="49625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5" name="AutoShape 15"/>
          <p:cNvSpPr>
            <a:spLocks noChangeArrowheads="1"/>
          </p:cNvSpPr>
          <p:nvPr/>
        </p:nvSpPr>
        <p:spPr bwMode="auto">
          <a:xfrm rot="18862786" flipH="1">
            <a:off x="3757613" y="57959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6" name="AutoShape 16"/>
          <p:cNvSpPr>
            <a:spLocks noChangeArrowheads="1"/>
          </p:cNvSpPr>
          <p:nvPr/>
        </p:nvSpPr>
        <p:spPr bwMode="auto">
          <a:xfrm rot="8062786" flipH="1">
            <a:off x="4011613" y="55499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7" name="AutoShape 17"/>
          <p:cNvSpPr>
            <a:spLocks noChangeArrowheads="1"/>
          </p:cNvSpPr>
          <p:nvPr/>
        </p:nvSpPr>
        <p:spPr bwMode="auto">
          <a:xfrm rot="18862786" flipH="1">
            <a:off x="4267201" y="53101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8" name="AutoShape 18"/>
          <p:cNvSpPr>
            <a:spLocks noChangeArrowheads="1"/>
          </p:cNvSpPr>
          <p:nvPr/>
        </p:nvSpPr>
        <p:spPr bwMode="auto">
          <a:xfrm rot="18862786" flipH="1">
            <a:off x="4738688" y="47831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19" name="AutoShape 19"/>
          <p:cNvSpPr>
            <a:spLocks noChangeArrowheads="1"/>
          </p:cNvSpPr>
          <p:nvPr/>
        </p:nvSpPr>
        <p:spPr bwMode="auto">
          <a:xfrm rot="18862786" flipH="1">
            <a:off x="5232401" y="43037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0" name="AutoShape 20"/>
          <p:cNvSpPr>
            <a:spLocks noChangeArrowheads="1"/>
          </p:cNvSpPr>
          <p:nvPr/>
        </p:nvSpPr>
        <p:spPr bwMode="auto">
          <a:xfrm rot="8062786" flipH="1">
            <a:off x="4989513" y="45466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1" name="AutoShape 21"/>
          <p:cNvSpPr>
            <a:spLocks noChangeArrowheads="1"/>
          </p:cNvSpPr>
          <p:nvPr/>
        </p:nvSpPr>
        <p:spPr bwMode="auto">
          <a:xfrm rot="8062786" flipH="1">
            <a:off x="4519613" y="50625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2" name="AutoShape 22"/>
          <p:cNvSpPr>
            <a:spLocks noChangeArrowheads="1"/>
          </p:cNvSpPr>
          <p:nvPr/>
        </p:nvSpPr>
        <p:spPr bwMode="auto">
          <a:xfrm rot="2737214">
            <a:off x="673101" y="25590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3" name="AutoShape 23"/>
          <p:cNvSpPr>
            <a:spLocks noChangeArrowheads="1"/>
          </p:cNvSpPr>
          <p:nvPr/>
        </p:nvSpPr>
        <p:spPr bwMode="auto">
          <a:xfrm rot="-8062786">
            <a:off x="927101" y="27940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4" name="AutoShape 24"/>
          <p:cNvSpPr>
            <a:spLocks noChangeArrowheads="1"/>
          </p:cNvSpPr>
          <p:nvPr/>
        </p:nvSpPr>
        <p:spPr bwMode="auto">
          <a:xfrm rot="2737214">
            <a:off x="1174751" y="30416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5" name="AutoShape 25"/>
          <p:cNvSpPr>
            <a:spLocks noChangeArrowheads="1"/>
          </p:cNvSpPr>
          <p:nvPr/>
        </p:nvSpPr>
        <p:spPr bwMode="auto">
          <a:xfrm rot="-8062786">
            <a:off x="1428751" y="32766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6" name="AutoShape 26"/>
          <p:cNvSpPr>
            <a:spLocks noChangeArrowheads="1"/>
          </p:cNvSpPr>
          <p:nvPr/>
        </p:nvSpPr>
        <p:spPr bwMode="auto">
          <a:xfrm rot="2737214">
            <a:off x="1679576" y="35179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7" name="AutoShape 27"/>
          <p:cNvSpPr>
            <a:spLocks noChangeArrowheads="1"/>
          </p:cNvSpPr>
          <p:nvPr/>
        </p:nvSpPr>
        <p:spPr bwMode="auto">
          <a:xfrm rot="-8062786">
            <a:off x="1943101" y="37528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8" name="AutoShape 28"/>
          <p:cNvSpPr>
            <a:spLocks noChangeArrowheads="1"/>
          </p:cNvSpPr>
          <p:nvPr/>
        </p:nvSpPr>
        <p:spPr bwMode="auto">
          <a:xfrm rot="2737214">
            <a:off x="2190751" y="39909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29" name="AutoShape 29"/>
          <p:cNvSpPr>
            <a:spLocks noChangeArrowheads="1"/>
          </p:cNvSpPr>
          <p:nvPr/>
        </p:nvSpPr>
        <p:spPr bwMode="auto">
          <a:xfrm rot="-8062786">
            <a:off x="2444751" y="42259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0" name="AutoShape 30"/>
          <p:cNvSpPr>
            <a:spLocks noChangeArrowheads="1"/>
          </p:cNvSpPr>
          <p:nvPr/>
        </p:nvSpPr>
        <p:spPr bwMode="auto">
          <a:xfrm rot="2737214">
            <a:off x="2692401" y="44783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1" name="AutoShape 31"/>
          <p:cNvSpPr>
            <a:spLocks noChangeArrowheads="1"/>
          </p:cNvSpPr>
          <p:nvPr/>
        </p:nvSpPr>
        <p:spPr bwMode="auto">
          <a:xfrm rot="-8062786">
            <a:off x="2955926" y="47180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2" name="AutoShape 32"/>
          <p:cNvSpPr>
            <a:spLocks noChangeArrowheads="1"/>
          </p:cNvSpPr>
          <p:nvPr/>
        </p:nvSpPr>
        <p:spPr bwMode="auto">
          <a:xfrm rot="2737214">
            <a:off x="3189288" y="49752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3" name="AutoShape 33"/>
          <p:cNvSpPr>
            <a:spLocks noChangeArrowheads="1"/>
          </p:cNvSpPr>
          <p:nvPr/>
        </p:nvSpPr>
        <p:spPr bwMode="auto">
          <a:xfrm rot="8062786" flipH="1">
            <a:off x="3441701" y="49847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4" name="AutoShape 34"/>
          <p:cNvSpPr>
            <a:spLocks noChangeArrowheads="1"/>
          </p:cNvSpPr>
          <p:nvPr/>
        </p:nvSpPr>
        <p:spPr bwMode="auto">
          <a:xfrm rot="18862786" flipH="1">
            <a:off x="3697288" y="47450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5" name="AutoShape 35"/>
          <p:cNvSpPr>
            <a:spLocks noChangeArrowheads="1"/>
          </p:cNvSpPr>
          <p:nvPr/>
        </p:nvSpPr>
        <p:spPr bwMode="auto">
          <a:xfrm rot="8062786" flipH="1">
            <a:off x="3951288" y="44989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6" name="AutoShape 36"/>
          <p:cNvSpPr>
            <a:spLocks noChangeArrowheads="1"/>
          </p:cNvSpPr>
          <p:nvPr/>
        </p:nvSpPr>
        <p:spPr bwMode="auto">
          <a:xfrm rot="18862786" flipH="1">
            <a:off x="4206876" y="42592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7" name="AutoShape 37"/>
          <p:cNvSpPr>
            <a:spLocks noChangeArrowheads="1"/>
          </p:cNvSpPr>
          <p:nvPr/>
        </p:nvSpPr>
        <p:spPr bwMode="auto">
          <a:xfrm rot="18862786" flipH="1">
            <a:off x="4697413" y="37512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8" name="AutoShape 38"/>
          <p:cNvSpPr>
            <a:spLocks noChangeArrowheads="1"/>
          </p:cNvSpPr>
          <p:nvPr/>
        </p:nvSpPr>
        <p:spPr bwMode="auto">
          <a:xfrm rot="18862786" flipH="1">
            <a:off x="5172076" y="32527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39" name="AutoShape 39"/>
          <p:cNvSpPr>
            <a:spLocks noChangeArrowheads="1"/>
          </p:cNvSpPr>
          <p:nvPr/>
        </p:nvSpPr>
        <p:spPr bwMode="auto">
          <a:xfrm rot="8062786" flipH="1">
            <a:off x="4929188" y="34956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40" name="AutoShape 40"/>
          <p:cNvSpPr>
            <a:spLocks noChangeArrowheads="1"/>
          </p:cNvSpPr>
          <p:nvPr/>
        </p:nvSpPr>
        <p:spPr bwMode="auto">
          <a:xfrm rot="8062786" flipH="1">
            <a:off x="4459288" y="40116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41" name="AutoShape 41"/>
          <p:cNvSpPr>
            <a:spLocks noChangeArrowheads="1"/>
          </p:cNvSpPr>
          <p:nvPr/>
        </p:nvSpPr>
        <p:spPr bwMode="auto">
          <a:xfrm rot="18862786" flipH="1">
            <a:off x="5711826" y="38115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42" name="AutoShape 42"/>
          <p:cNvSpPr>
            <a:spLocks noChangeArrowheads="1"/>
          </p:cNvSpPr>
          <p:nvPr/>
        </p:nvSpPr>
        <p:spPr bwMode="auto">
          <a:xfrm rot="8062786" flipH="1">
            <a:off x="5468938" y="40544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43" name="Line 43"/>
          <p:cNvSpPr>
            <a:spLocks noChangeShapeType="1"/>
          </p:cNvSpPr>
          <p:nvPr/>
        </p:nvSpPr>
        <p:spPr bwMode="auto">
          <a:xfrm>
            <a:off x="280988" y="3228975"/>
            <a:ext cx="3281362" cy="321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44" name="Line 44"/>
          <p:cNvSpPr>
            <a:spLocks noChangeShapeType="1"/>
          </p:cNvSpPr>
          <p:nvPr/>
        </p:nvSpPr>
        <p:spPr bwMode="auto">
          <a:xfrm>
            <a:off x="730250" y="2749550"/>
            <a:ext cx="2767013" cy="269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45" name="Line 45"/>
          <p:cNvSpPr>
            <a:spLocks noChangeShapeType="1"/>
          </p:cNvSpPr>
          <p:nvPr/>
        </p:nvSpPr>
        <p:spPr bwMode="auto">
          <a:xfrm flipH="1">
            <a:off x="3562350" y="3344863"/>
            <a:ext cx="2009775" cy="2076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46" name="Line 46"/>
          <p:cNvSpPr>
            <a:spLocks noChangeShapeType="1"/>
          </p:cNvSpPr>
          <p:nvPr/>
        </p:nvSpPr>
        <p:spPr bwMode="auto">
          <a:xfrm flipH="1">
            <a:off x="3551238" y="4022725"/>
            <a:ext cx="2471737" cy="2462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53" name="Line 53"/>
          <p:cNvSpPr>
            <a:spLocks noChangeShapeType="1"/>
          </p:cNvSpPr>
          <p:nvPr/>
        </p:nvSpPr>
        <p:spPr bwMode="auto">
          <a:xfrm>
            <a:off x="415925" y="6464300"/>
            <a:ext cx="600075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54" name="AutoShape 54"/>
          <p:cNvSpPr>
            <a:spLocks noChangeArrowheads="1"/>
          </p:cNvSpPr>
          <p:nvPr/>
        </p:nvSpPr>
        <p:spPr bwMode="auto">
          <a:xfrm rot="-8062786">
            <a:off x="2457451" y="52197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55" name="AutoShape 55"/>
          <p:cNvSpPr>
            <a:spLocks noChangeArrowheads="1"/>
          </p:cNvSpPr>
          <p:nvPr/>
        </p:nvSpPr>
        <p:spPr bwMode="auto">
          <a:xfrm rot="2737214">
            <a:off x="2695576" y="54864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56" name="AutoShape 56"/>
          <p:cNvSpPr>
            <a:spLocks noChangeArrowheads="1"/>
          </p:cNvSpPr>
          <p:nvPr/>
        </p:nvSpPr>
        <p:spPr bwMode="auto">
          <a:xfrm rot="-8062786">
            <a:off x="2959101" y="57213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57" name="AutoShape 57"/>
          <p:cNvSpPr>
            <a:spLocks noChangeArrowheads="1"/>
          </p:cNvSpPr>
          <p:nvPr/>
        </p:nvSpPr>
        <p:spPr bwMode="auto">
          <a:xfrm rot="2737214">
            <a:off x="3168651" y="59928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58" name="Text Box 58"/>
          <p:cNvSpPr txBox="1">
            <a:spLocks noChangeArrowheads="1"/>
          </p:cNvSpPr>
          <p:nvPr/>
        </p:nvSpPr>
        <p:spPr bwMode="auto">
          <a:xfrm>
            <a:off x="552450" y="958850"/>
            <a:ext cx="341630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costruttiva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 </a:t>
            </a:r>
            <a:r>
              <a:rPr lang="it-IT" altLang="it-IT"/>
              <a:t>2d</a:t>
            </a:r>
            <a:r>
              <a:rPr lang="it-IT" altLang="it-IT" baseline="-25000"/>
              <a:t>hkl</a:t>
            </a:r>
            <a:r>
              <a:rPr lang="it-IT" altLang="it-IT"/>
              <a:t>sen</a:t>
            </a:r>
            <a:r>
              <a:rPr lang="it-IT" altLang="it-IT">
                <a:latin typeface="Symbol" panose="05050102010706020507" pitchFamily="18" charset="2"/>
              </a:rPr>
              <a:t>q</a:t>
            </a:r>
            <a:r>
              <a:rPr lang="it-IT" altLang="it-IT" baseline="-25000"/>
              <a:t>n(hkl)</a:t>
            </a:r>
            <a:r>
              <a:rPr lang="it-IT" altLang="it-IT"/>
              <a:t> = n</a:t>
            </a:r>
            <a:r>
              <a:rPr lang="it-IT" altLang="it-IT">
                <a:latin typeface="Symbol" panose="05050102010706020507" pitchFamily="18" charset="2"/>
              </a:rPr>
              <a:t>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Piani reticolari in senso stretto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n=ordine del riflesso</a:t>
            </a:r>
          </a:p>
        </p:txBody>
      </p:sp>
      <p:sp>
        <p:nvSpPr>
          <p:cNvPr id="204859" name="Line 59"/>
          <p:cNvSpPr>
            <a:spLocks noChangeShapeType="1"/>
          </p:cNvSpPr>
          <p:nvPr/>
        </p:nvSpPr>
        <p:spPr bwMode="auto">
          <a:xfrm>
            <a:off x="390525" y="5505450"/>
            <a:ext cx="0" cy="885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60" name="Text Box 60"/>
          <p:cNvSpPr txBox="1">
            <a:spLocks noChangeArrowheads="1"/>
          </p:cNvSpPr>
          <p:nvPr/>
        </p:nvSpPr>
        <p:spPr bwMode="auto">
          <a:xfrm>
            <a:off x="517525" y="56229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d</a:t>
            </a:r>
            <a:r>
              <a:rPr lang="it-IT" altLang="it-IT" sz="2400" baseline="-25000"/>
              <a:t>102</a:t>
            </a:r>
          </a:p>
        </p:txBody>
      </p:sp>
      <p:sp>
        <p:nvSpPr>
          <p:cNvPr id="204863" name="Line 63"/>
          <p:cNvSpPr>
            <a:spLocks noChangeShapeType="1"/>
          </p:cNvSpPr>
          <p:nvPr/>
        </p:nvSpPr>
        <p:spPr bwMode="auto">
          <a:xfrm flipV="1">
            <a:off x="3038475" y="5429250"/>
            <a:ext cx="523875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64" name="Line 64"/>
          <p:cNvSpPr>
            <a:spLocks noChangeShapeType="1"/>
          </p:cNvSpPr>
          <p:nvPr/>
        </p:nvSpPr>
        <p:spPr bwMode="auto">
          <a:xfrm>
            <a:off x="3500438" y="5400675"/>
            <a:ext cx="557212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5415" name="Text Box 71"/>
          <p:cNvSpPr txBox="1">
            <a:spLocks noChangeArrowheads="1"/>
          </p:cNvSpPr>
          <p:nvPr/>
        </p:nvSpPr>
        <p:spPr bwMode="auto">
          <a:xfrm>
            <a:off x="1660525" y="292100"/>
            <a:ext cx="6457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600"/>
              <a:t>Legge di Bragg ed indici di Miller</a:t>
            </a:r>
          </a:p>
        </p:txBody>
      </p:sp>
      <p:sp>
        <p:nvSpPr>
          <p:cNvPr id="204872" name="Text Box 72"/>
          <p:cNvSpPr txBox="1">
            <a:spLocks noChangeArrowheads="1"/>
          </p:cNvSpPr>
          <p:nvPr/>
        </p:nvSpPr>
        <p:spPr bwMode="auto">
          <a:xfrm>
            <a:off x="4171950" y="1060450"/>
            <a:ext cx="3549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2d</a:t>
            </a:r>
            <a:r>
              <a:rPr lang="it-IT" altLang="it-IT" baseline="-25000"/>
              <a:t>n(hkl)</a:t>
            </a:r>
            <a:r>
              <a:rPr lang="it-IT" altLang="it-IT"/>
              <a:t>sen</a:t>
            </a:r>
            <a:r>
              <a:rPr lang="it-IT" altLang="it-IT">
                <a:latin typeface="Symbol" panose="05050102010706020507" pitchFamily="18" charset="2"/>
              </a:rPr>
              <a:t>q</a:t>
            </a:r>
            <a:r>
              <a:rPr lang="it-IT" altLang="it-IT" baseline="-25000"/>
              <a:t>n(hkl)</a:t>
            </a:r>
            <a:r>
              <a:rPr lang="it-IT" altLang="it-IT"/>
              <a:t> = </a:t>
            </a:r>
            <a:r>
              <a:rPr lang="it-IT" altLang="it-IT">
                <a:latin typeface="Symbol" panose="05050102010706020507" pitchFamily="18" charset="2"/>
              </a:rPr>
              <a:t>l</a:t>
            </a:r>
            <a:endParaRPr lang="it-IT" altLang="it-IT"/>
          </a:p>
        </p:txBody>
      </p:sp>
      <p:sp>
        <p:nvSpPr>
          <p:cNvPr id="204875" name="Text Box 75"/>
          <p:cNvSpPr txBox="1">
            <a:spLocks noChangeArrowheads="1"/>
          </p:cNvSpPr>
          <p:nvPr/>
        </p:nvSpPr>
        <p:spPr bwMode="auto">
          <a:xfrm>
            <a:off x="4324350" y="1866900"/>
            <a:ext cx="30924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2d</a:t>
            </a:r>
            <a:r>
              <a:rPr lang="it-IT" altLang="it-IT" baseline="-25000"/>
              <a:t>hkl</a:t>
            </a:r>
            <a:r>
              <a:rPr lang="it-IT" altLang="it-IT"/>
              <a:t>sen</a:t>
            </a:r>
            <a:r>
              <a:rPr lang="it-IT" altLang="it-IT">
                <a:latin typeface="Symbol" panose="05050102010706020507" pitchFamily="18" charset="2"/>
              </a:rPr>
              <a:t>q</a:t>
            </a:r>
            <a:r>
              <a:rPr lang="it-IT" altLang="it-IT" baseline="-25000"/>
              <a:t>hkl</a:t>
            </a:r>
            <a:r>
              <a:rPr lang="it-IT" altLang="it-IT"/>
              <a:t> = </a:t>
            </a:r>
            <a:r>
              <a:rPr lang="it-IT" altLang="it-IT">
                <a:latin typeface="Symbol" panose="05050102010706020507" pitchFamily="18" charset="2"/>
              </a:rPr>
              <a:t>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Indici di Miller qualsiasi intero</a:t>
            </a:r>
          </a:p>
        </p:txBody>
      </p:sp>
      <p:grpSp>
        <p:nvGrpSpPr>
          <p:cNvPr id="204879" name="Group 79"/>
          <p:cNvGrpSpPr>
            <a:grpSpLocks/>
          </p:cNvGrpSpPr>
          <p:nvPr/>
        </p:nvGrpSpPr>
        <p:grpSpPr bwMode="auto">
          <a:xfrm>
            <a:off x="5918200" y="5397500"/>
            <a:ext cx="676275" cy="1060450"/>
            <a:chOff x="4904" y="3208"/>
            <a:chExt cx="426" cy="884"/>
          </a:xfrm>
        </p:grpSpPr>
        <p:grpSp>
          <p:nvGrpSpPr>
            <p:cNvPr id="15428" name="Group 70"/>
            <p:cNvGrpSpPr>
              <a:grpSpLocks/>
            </p:cNvGrpSpPr>
            <p:nvPr/>
          </p:nvGrpSpPr>
          <p:grpSpPr bwMode="auto">
            <a:xfrm>
              <a:off x="4924" y="3208"/>
              <a:ext cx="406" cy="448"/>
              <a:chOff x="4480" y="2848"/>
              <a:chExt cx="406" cy="448"/>
            </a:xfrm>
          </p:grpSpPr>
          <p:sp>
            <p:nvSpPr>
              <p:cNvPr id="15432" name="AutoShape 68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5433" name="AutoShape 69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5429" name="Group 76"/>
            <p:cNvGrpSpPr>
              <a:grpSpLocks/>
            </p:cNvGrpSpPr>
            <p:nvPr/>
          </p:nvGrpSpPr>
          <p:grpSpPr bwMode="auto">
            <a:xfrm>
              <a:off x="4904" y="3644"/>
              <a:ext cx="406" cy="448"/>
              <a:chOff x="4480" y="2848"/>
              <a:chExt cx="406" cy="448"/>
            </a:xfrm>
          </p:grpSpPr>
          <p:sp>
            <p:nvSpPr>
              <p:cNvPr id="15430" name="AutoShape 77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5431" name="AutoShape 78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4880" name="Rectangle 80"/>
          <p:cNvSpPr>
            <a:spLocks noChangeArrowheads="1"/>
          </p:cNvSpPr>
          <p:nvPr/>
        </p:nvSpPr>
        <p:spPr bwMode="auto">
          <a:xfrm>
            <a:off x="6218238" y="3822700"/>
            <a:ext cx="292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2d</a:t>
            </a:r>
            <a:r>
              <a:rPr lang="it-IT" altLang="it-IT" sz="2400" baseline="-25000"/>
              <a:t>102</a:t>
            </a:r>
            <a:r>
              <a:rPr lang="it-IT" altLang="it-IT" sz="2400"/>
              <a:t>sen</a:t>
            </a: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>
                <a:latin typeface="Symbol" panose="05050102010706020507" pitchFamily="18" charset="2"/>
              </a:rPr>
              <a:t>2°(102)</a:t>
            </a:r>
            <a:r>
              <a:rPr lang="it-IT" altLang="it-IT" sz="2400"/>
              <a:t> = 2</a:t>
            </a:r>
            <a:r>
              <a:rPr lang="it-IT" altLang="it-IT" sz="24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204881" name="Rectangle 81"/>
          <p:cNvSpPr>
            <a:spLocks noChangeArrowheads="1"/>
          </p:cNvSpPr>
          <p:nvPr/>
        </p:nvSpPr>
        <p:spPr bwMode="auto">
          <a:xfrm>
            <a:off x="6605588" y="4362450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2d</a:t>
            </a:r>
            <a:r>
              <a:rPr lang="it-IT" altLang="it-IT" sz="2400" baseline="-25000"/>
              <a:t>204</a:t>
            </a:r>
            <a:r>
              <a:rPr lang="it-IT" altLang="it-IT" sz="2400"/>
              <a:t>sen</a:t>
            </a: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/>
              <a:t>204</a:t>
            </a:r>
            <a:r>
              <a:rPr lang="it-IT" altLang="it-IT" sz="2400"/>
              <a:t> = </a:t>
            </a:r>
            <a:r>
              <a:rPr lang="it-IT" altLang="it-IT" sz="24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204882" name="Line 82"/>
          <p:cNvSpPr>
            <a:spLocks noChangeShapeType="1"/>
          </p:cNvSpPr>
          <p:nvPr/>
        </p:nvSpPr>
        <p:spPr bwMode="auto">
          <a:xfrm>
            <a:off x="1235075" y="5940425"/>
            <a:ext cx="52578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3" name="Line 83"/>
          <p:cNvSpPr>
            <a:spLocks noChangeShapeType="1"/>
          </p:cNvSpPr>
          <p:nvPr/>
        </p:nvSpPr>
        <p:spPr bwMode="auto">
          <a:xfrm>
            <a:off x="6969125" y="5340350"/>
            <a:ext cx="19050" cy="600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4" name="Text Box 84"/>
          <p:cNvSpPr txBox="1">
            <a:spLocks noChangeArrowheads="1"/>
          </p:cNvSpPr>
          <p:nvPr/>
        </p:nvSpPr>
        <p:spPr bwMode="auto">
          <a:xfrm>
            <a:off x="7096125" y="54578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d</a:t>
            </a:r>
            <a:r>
              <a:rPr lang="it-IT" altLang="it-IT" sz="2400" baseline="-25000"/>
              <a:t>204</a:t>
            </a:r>
          </a:p>
        </p:txBody>
      </p:sp>
      <p:sp>
        <p:nvSpPr>
          <p:cNvPr id="204885" name="Arc 85"/>
          <p:cNvSpPr>
            <a:spLocks/>
          </p:cNvSpPr>
          <p:nvPr/>
        </p:nvSpPr>
        <p:spPr bwMode="auto">
          <a:xfrm flipH="1">
            <a:off x="1524000" y="4830763"/>
            <a:ext cx="400050" cy="503237"/>
          </a:xfrm>
          <a:custGeom>
            <a:avLst/>
            <a:gdLst>
              <a:gd name="T0" fmla="*/ 1284412957 w 21600"/>
              <a:gd name="T1" fmla="*/ 0 h 18639"/>
              <a:gd name="T2" fmla="*/ 2147483646 w 21600"/>
              <a:gd name="T3" fmla="*/ 2147483646 h 18639"/>
              <a:gd name="T4" fmla="*/ 0 w 21600"/>
              <a:gd name="T5" fmla="*/ 2147483646 h 186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39" fill="none" extrusionOk="0">
                <a:moveTo>
                  <a:pt x="10915" y="0"/>
                </a:moveTo>
                <a:cubicBezTo>
                  <a:pt x="17533" y="3875"/>
                  <a:pt x="21600" y="10969"/>
                  <a:pt x="21600" y="18639"/>
                </a:cubicBezTo>
              </a:path>
              <a:path w="21600" h="18639" stroke="0" extrusionOk="0">
                <a:moveTo>
                  <a:pt x="10915" y="0"/>
                </a:moveTo>
                <a:cubicBezTo>
                  <a:pt x="17533" y="3875"/>
                  <a:pt x="21600" y="10969"/>
                  <a:pt x="21600" y="18639"/>
                </a:cubicBezTo>
                <a:lnTo>
                  <a:pt x="0" y="18639"/>
                </a:lnTo>
                <a:lnTo>
                  <a:pt x="10915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87" name="Rectangle 87"/>
          <p:cNvSpPr>
            <a:spLocks noChangeArrowheads="1"/>
          </p:cNvSpPr>
          <p:nvPr/>
        </p:nvSpPr>
        <p:spPr bwMode="auto">
          <a:xfrm>
            <a:off x="898525" y="475615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/>
              <a:t>204</a:t>
            </a:r>
          </a:p>
        </p:txBody>
      </p:sp>
      <p:sp>
        <p:nvSpPr>
          <p:cNvPr id="204888" name="Arc 88"/>
          <p:cNvSpPr>
            <a:spLocks/>
          </p:cNvSpPr>
          <p:nvPr/>
        </p:nvSpPr>
        <p:spPr bwMode="auto">
          <a:xfrm>
            <a:off x="5359400" y="4818063"/>
            <a:ext cx="400050" cy="503237"/>
          </a:xfrm>
          <a:custGeom>
            <a:avLst/>
            <a:gdLst>
              <a:gd name="T0" fmla="*/ 1284412957 w 21600"/>
              <a:gd name="T1" fmla="*/ 0 h 18639"/>
              <a:gd name="T2" fmla="*/ 2147483646 w 21600"/>
              <a:gd name="T3" fmla="*/ 2147483646 h 18639"/>
              <a:gd name="T4" fmla="*/ 0 w 21600"/>
              <a:gd name="T5" fmla="*/ 2147483646 h 186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39" fill="none" extrusionOk="0">
                <a:moveTo>
                  <a:pt x="10915" y="0"/>
                </a:moveTo>
                <a:cubicBezTo>
                  <a:pt x="17533" y="3875"/>
                  <a:pt x="21600" y="10969"/>
                  <a:pt x="21600" y="18639"/>
                </a:cubicBezTo>
              </a:path>
              <a:path w="21600" h="18639" stroke="0" extrusionOk="0">
                <a:moveTo>
                  <a:pt x="10915" y="0"/>
                </a:moveTo>
                <a:cubicBezTo>
                  <a:pt x="17533" y="3875"/>
                  <a:pt x="21600" y="10969"/>
                  <a:pt x="21600" y="18639"/>
                </a:cubicBezTo>
                <a:lnTo>
                  <a:pt x="0" y="18639"/>
                </a:lnTo>
                <a:lnTo>
                  <a:pt x="10915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4889" name="Rectangle 89"/>
          <p:cNvSpPr>
            <a:spLocks noChangeArrowheads="1"/>
          </p:cNvSpPr>
          <p:nvPr/>
        </p:nvSpPr>
        <p:spPr bwMode="auto">
          <a:xfrm>
            <a:off x="5781675" y="481965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/>
              <a:t>204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0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04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04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0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4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0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04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0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04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0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04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0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04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0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0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0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20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0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0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0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20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0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0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04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04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04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0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20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0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20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0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20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20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0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20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20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20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20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20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20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204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20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20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20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20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20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2000"/>
                                        <p:tgtEl>
                                          <p:spTgt spid="20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20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20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20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20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20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20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20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8" grpId="0"/>
      <p:bldP spid="204860" grpId="0"/>
      <p:bldP spid="204872" grpId="0"/>
      <p:bldP spid="204875" grpId="0"/>
      <p:bldP spid="204880" grpId="0"/>
      <p:bldP spid="204881" grpId="0"/>
      <p:bldP spid="204884" grpId="0"/>
      <p:bldP spid="204887" grpId="0"/>
      <p:bldP spid="2048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48" name="Group 24"/>
          <p:cNvGrpSpPr>
            <a:grpSpLocks/>
          </p:cNvGrpSpPr>
          <p:nvPr/>
        </p:nvGrpSpPr>
        <p:grpSpPr bwMode="auto">
          <a:xfrm>
            <a:off x="777875" y="3324225"/>
            <a:ext cx="3282950" cy="1685925"/>
            <a:chOff x="490" y="1458"/>
            <a:chExt cx="2068" cy="690"/>
          </a:xfrm>
        </p:grpSpPr>
        <p:sp>
          <p:nvSpPr>
            <p:cNvPr id="16393" name="Line 4"/>
            <p:cNvSpPr>
              <a:spLocks noChangeShapeType="1"/>
            </p:cNvSpPr>
            <p:nvPr/>
          </p:nvSpPr>
          <p:spPr bwMode="auto">
            <a:xfrm flipV="1">
              <a:off x="534" y="1458"/>
              <a:ext cx="1980" cy="12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4" name="Line 5"/>
            <p:cNvSpPr>
              <a:spLocks noChangeShapeType="1"/>
            </p:cNvSpPr>
            <p:nvPr/>
          </p:nvSpPr>
          <p:spPr bwMode="auto">
            <a:xfrm>
              <a:off x="490" y="2128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6395" name="Group 13"/>
            <p:cNvGrpSpPr>
              <a:grpSpLocks/>
            </p:cNvGrpSpPr>
            <p:nvPr/>
          </p:nvGrpSpPr>
          <p:grpSpPr bwMode="auto">
            <a:xfrm>
              <a:off x="2152" y="1461"/>
              <a:ext cx="406" cy="687"/>
              <a:chOff x="4480" y="2848"/>
              <a:chExt cx="406" cy="448"/>
            </a:xfrm>
          </p:grpSpPr>
          <p:sp>
            <p:nvSpPr>
              <p:cNvPr id="16396" name="AutoShape 14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6397" name="AutoShape 15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458200" cy="83820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origine e fase nel diagramma di Argan</a:t>
            </a:r>
          </a:p>
        </p:txBody>
      </p:sp>
      <p:sp>
        <p:nvSpPr>
          <p:cNvPr id="16388" name="Oval 7"/>
          <p:cNvSpPr>
            <a:spLocks noChangeArrowheads="1"/>
          </p:cNvSpPr>
          <p:nvPr/>
        </p:nvSpPr>
        <p:spPr bwMode="auto">
          <a:xfrm>
            <a:off x="1885950" y="32575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6389" name="Line 10"/>
          <p:cNvSpPr>
            <a:spLocks noChangeShapeType="1"/>
          </p:cNvSpPr>
          <p:nvPr/>
        </p:nvSpPr>
        <p:spPr bwMode="auto">
          <a:xfrm>
            <a:off x="7067550" y="203835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5067300" y="39624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847" name="Oval 23"/>
          <p:cNvSpPr>
            <a:spLocks noChangeArrowheads="1"/>
          </p:cNvSpPr>
          <p:nvPr/>
        </p:nvSpPr>
        <p:spPr bwMode="auto">
          <a:xfrm>
            <a:off x="8140700" y="39052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6392" name="Text Box 25"/>
          <p:cNvSpPr txBox="1">
            <a:spLocks noChangeArrowheads="1"/>
          </p:cNvSpPr>
          <p:nvPr/>
        </p:nvSpPr>
        <p:spPr bwMode="auto">
          <a:xfrm>
            <a:off x="574675" y="5946775"/>
            <a:ext cx="8288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L’origine viene scelta per convezione su un elemento di simmetria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C -2.77778E-6 -0.0919 -0.05503 -0.16667 -0.12396 -0.16644 C -0.19218 -0.16667 -0.24809 -0.0919 -0.24809 2.22222E-6 C -0.24896 0.0919 -0.19271 0.1662 -0.12396 0.16597 C -0.05503 0.1662 -2.77778E-6 0.0919 -2.77778E-6 2.22222E-6 Z " pathEditMode="relative" rAng="16200000" ptsTypes="fffff">
                                      <p:cBhvr>
                                        <p:cTn id="6" dur="5000" fill="hold"/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33333E-6 L 0.00625 0.24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99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autoRev="1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3.33333E-6 -1.11111E-6 L -3.33333E-6 -0.24444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98488" y="92075"/>
            <a:ext cx="7772400" cy="41910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Riflessi con fase ristretta</a:t>
            </a:r>
          </a:p>
        </p:txBody>
      </p:sp>
      <p:sp>
        <p:nvSpPr>
          <p:cNvPr id="206852" name="Oval 4"/>
          <p:cNvSpPr>
            <a:spLocks noChangeArrowheads="1"/>
          </p:cNvSpPr>
          <p:nvPr/>
        </p:nvSpPr>
        <p:spPr bwMode="auto">
          <a:xfrm>
            <a:off x="1824038" y="14668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067550" y="952500"/>
            <a:ext cx="19050" cy="247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3" name="Line 6"/>
          <p:cNvSpPr>
            <a:spLocks noChangeShapeType="1"/>
          </p:cNvSpPr>
          <p:nvPr/>
        </p:nvSpPr>
        <p:spPr bwMode="auto">
          <a:xfrm>
            <a:off x="5619750" y="21526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7414" name="Group 14"/>
          <p:cNvGrpSpPr>
            <a:grpSpLocks/>
          </p:cNvGrpSpPr>
          <p:nvPr/>
        </p:nvGrpSpPr>
        <p:grpSpPr bwMode="auto">
          <a:xfrm>
            <a:off x="777875" y="1176338"/>
            <a:ext cx="3282950" cy="1685925"/>
            <a:chOff x="490" y="1758"/>
            <a:chExt cx="2068" cy="1062"/>
          </a:xfrm>
        </p:grpSpPr>
        <p:sp>
          <p:nvSpPr>
            <p:cNvPr id="17439" name="Line 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40" name="Line 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441" name="Group 1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7442" name="AutoShape 1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7443" name="AutoShape 1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6864" name="Oval 16"/>
          <p:cNvSpPr>
            <a:spLocks noChangeArrowheads="1"/>
          </p:cNvSpPr>
          <p:nvPr/>
        </p:nvSpPr>
        <p:spPr bwMode="auto">
          <a:xfrm>
            <a:off x="2438400" y="796925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16" name="Oval 18"/>
          <p:cNvSpPr>
            <a:spLocks noChangeArrowheads="1"/>
          </p:cNvSpPr>
          <p:nvPr/>
        </p:nvSpPr>
        <p:spPr bwMode="auto">
          <a:xfrm>
            <a:off x="2108200" y="1155700"/>
            <a:ext cx="88900" cy="88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68" name="Line 20"/>
          <p:cNvSpPr>
            <a:spLocks noChangeShapeType="1"/>
          </p:cNvSpPr>
          <p:nvPr/>
        </p:nvSpPr>
        <p:spPr bwMode="auto">
          <a:xfrm flipV="1">
            <a:off x="7070725" y="1882775"/>
            <a:ext cx="795338" cy="2667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69" name="Line 21"/>
          <p:cNvSpPr>
            <a:spLocks noChangeShapeType="1"/>
          </p:cNvSpPr>
          <p:nvPr/>
        </p:nvSpPr>
        <p:spPr bwMode="auto">
          <a:xfrm>
            <a:off x="7073900" y="2162175"/>
            <a:ext cx="769938" cy="279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9" name="Text Box 23"/>
          <p:cNvSpPr txBox="1">
            <a:spLocks noChangeArrowheads="1"/>
          </p:cNvSpPr>
          <p:nvPr/>
        </p:nvSpPr>
        <p:spPr bwMode="auto">
          <a:xfrm>
            <a:off x="0" y="2971800"/>
            <a:ext cx="362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strutture centrosimmetriche:</a:t>
            </a:r>
          </a:p>
        </p:txBody>
      </p:sp>
      <p:sp>
        <p:nvSpPr>
          <p:cNvPr id="206870" name="Line 22"/>
          <p:cNvSpPr>
            <a:spLocks noChangeShapeType="1"/>
          </p:cNvSpPr>
          <p:nvPr/>
        </p:nvSpPr>
        <p:spPr bwMode="auto">
          <a:xfrm flipV="1">
            <a:off x="7077075" y="2143125"/>
            <a:ext cx="1541463" cy="635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72" name="Oval 24"/>
          <p:cNvSpPr>
            <a:spLocks noChangeArrowheads="1"/>
          </p:cNvSpPr>
          <p:nvPr/>
        </p:nvSpPr>
        <p:spPr bwMode="auto">
          <a:xfrm>
            <a:off x="1916113" y="4264025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22" name="Line 25"/>
          <p:cNvSpPr>
            <a:spLocks noChangeShapeType="1"/>
          </p:cNvSpPr>
          <p:nvPr/>
        </p:nvSpPr>
        <p:spPr bwMode="auto">
          <a:xfrm>
            <a:off x="7092950" y="3683000"/>
            <a:ext cx="19050" cy="247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23" name="Line 26"/>
          <p:cNvSpPr>
            <a:spLocks noChangeShapeType="1"/>
          </p:cNvSpPr>
          <p:nvPr/>
        </p:nvSpPr>
        <p:spPr bwMode="auto">
          <a:xfrm>
            <a:off x="5645150" y="48831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6875" name="Group 27"/>
          <p:cNvGrpSpPr>
            <a:grpSpLocks/>
          </p:cNvGrpSpPr>
          <p:nvPr/>
        </p:nvGrpSpPr>
        <p:grpSpPr bwMode="auto">
          <a:xfrm>
            <a:off x="708025" y="4002088"/>
            <a:ext cx="3282950" cy="1685925"/>
            <a:chOff x="490" y="1758"/>
            <a:chExt cx="2068" cy="1062"/>
          </a:xfrm>
        </p:grpSpPr>
        <p:sp>
          <p:nvSpPr>
            <p:cNvPr id="17434" name="Line 2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35" name="Line 2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436" name="Group 3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7437" name="AutoShape 3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7438" name="AutoShape 3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6882" name="Oval 34"/>
          <p:cNvSpPr>
            <a:spLocks noChangeArrowheads="1"/>
          </p:cNvSpPr>
          <p:nvPr/>
        </p:nvSpPr>
        <p:spPr bwMode="auto">
          <a:xfrm>
            <a:off x="1916113" y="3592513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85" name="Line 37"/>
          <p:cNvSpPr>
            <a:spLocks noChangeShapeType="1"/>
          </p:cNvSpPr>
          <p:nvPr/>
        </p:nvSpPr>
        <p:spPr bwMode="auto">
          <a:xfrm flipV="1">
            <a:off x="7104063" y="4586288"/>
            <a:ext cx="771525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7102475" y="4878388"/>
            <a:ext cx="757238" cy="2428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>
            <a:off x="7092950" y="4878388"/>
            <a:ext cx="1477963" cy="7937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8" name="Line 40"/>
          <p:cNvSpPr>
            <a:spLocks noChangeShapeType="1"/>
          </p:cNvSpPr>
          <p:nvPr/>
        </p:nvSpPr>
        <p:spPr bwMode="auto">
          <a:xfrm>
            <a:off x="1771650" y="401955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30" name="Text Box 43"/>
          <p:cNvSpPr txBox="1">
            <a:spLocks noChangeArrowheads="1"/>
          </p:cNvSpPr>
          <p:nvPr/>
        </p:nvSpPr>
        <p:spPr bwMode="auto">
          <a:xfrm>
            <a:off x="266700" y="58705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92" name="Text Box 44"/>
          <p:cNvSpPr txBox="1">
            <a:spLocks noChangeArrowheads="1"/>
          </p:cNvSpPr>
          <p:nvPr/>
        </p:nvSpPr>
        <p:spPr bwMode="auto">
          <a:xfrm>
            <a:off x="0" y="6400800"/>
            <a:ext cx="8969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hanno fasi ristrette: ad esempio i riflessi h0l del sistema monoclino</a:t>
            </a:r>
          </a:p>
        </p:txBody>
      </p:sp>
      <p:sp>
        <p:nvSpPr>
          <p:cNvPr id="206893" name="Rectangle 45"/>
          <p:cNvSpPr>
            <a:spLocks noChangeArrowheads="1"/>
          </p:cNvSpPr>
          <p:nvPr/>
        </p:nvSpPr>
        <p:spPr bwMode="auto">
          <a:xfrm>
            <a:off x="3770313" y="2971800"/>
            <a:ext cx="1984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fasi = 0 o 180°</a:t>
            </a:r>
          </a:p>
        </p:txBody>
      </p:sp>
      <p:sp>
        <p:nvSpPr>
          <p:cNvPr id="206894" name="Rectangle 46"/>
          <p:cNvSpPr>
            <a:spLocks noChangeArrowheads="1"/>
          </p:cNvSpPr>
          <p:nvPr/>
        </p:nvSpPr>
        <p:spPr bwMode="auto">
          <a:xfrm>
            <a:off x="0" y="5962650"/>
            <a:ext cx="698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riflessi di famiglie di piani paralleli ad assi di simmetria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92" grpId="0"/>
      <p:bldP spid="206893" grpId="0"/>
      <p:bldP spid="2068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342900"/>
            <a:ext cx="7772400" cy="41910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Assenze sistematiche</a:t>
            </a:r>
          </a:p>
        </p:txBody>
      </p:sp>
      <p:sp>
        <p:nvSpPr>
          <p:cNvPr id="207876" name="Oval 4"/>
          <p:cNvSpPr>
            <a:spLocks noChangeArrowheads="1"/>
          </p:cNvSpPr>
          <p:nvPr/>
        </p:nvSpPr>
        <p:spPr bwMode="auto">
          <a:xfrm>
            <a:off x="2482850" y="13779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>
            <a:off x="7207250" y="84455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5759450" y="204470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 flipV="1">
            <a:off x="892175" y="116363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>
            <a:off x="822325" y="28003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8440" name="Group 10"/>
          <p:cNvGrpSpPr>
            <a:grpSpLocks/>
          </p:cNvGrpSpPr>
          <p:nvPr/>
        </p:nvGrpSpPr>
        <p:grpSpPr bwMode="auto">
          <a:xfrm>
            <a:off x="3460750" y="1171575"/>
            <a:ext cx="644525" cy="1677988"/>
            <a:chOff x="4480" y="2848"/>
            <a:chExt cx="406" cy="448"/>
          </a:xfrm>
        </p:grpSpPr>
        <p:sp>
          <p:nvSpPr>
            <p:cNvPr id="18468" name="AutoShape 11"/>
            <p:cNvSpPr>
              <a:spLocks noChangeArrowheads="1"/>
            </p:cNvSpPr>
            <p:nvPr/>
          </p:nvSpPr>
          <p:spPr bwMode="auto">
            <a:xfrm rot="5189458" flipH="1">
              <a:off x="4567" y="276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69" name="AutoShape 12"/>
            <p:cNvSpPr>
              <a:spLocks noChangeArrowheads="1"/>
            </p:cNvSpPr>
            <p:nvPr/>
          </p:nvSpPr>
          <p:spPr bwMode="auto">
            <a:xfrm rot="-5189458">
              <a:off x="4571" y="298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07885" name="Oval 13"/>
          <p:cNvSpPr>
            <a:spLocks noChangeArrowheads="1"/>
          </p:cNvSpPr>
          <p:nvPr/>
        </p:nvSpPr>
        <p:spPr bwMode="auto">
          <a:xfrm>
            <a:off x="2032000" y="20891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7886" name="Line 14"/>
          <p:cNvSpPr>
            <a:spLocks noChangeShapeType="1"/>
          </p:cNvSpPr>
          <p:nvPr/>
        </p:nvSpPr>
        <p:spPr bwMode="auto">
          <a:xfrm flipV="1">
            <a:off x="7226300" y="175895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887" name="Line 15"/>
          <p:cNvSpPr>
            <a:spLocks noChangeShapeType="1"/>
          </p:cNvSpPr>
          <p:nvPr/>
        </p:nvSpPr>
        <p:spPr bwMode="auto">
          <a:xfrm flipH="1">
            <a:off x="6661150" y="203200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4" name="Line 18"/>
          <p:cNvSpPr>
            <a:spLocks noChangeShapeType="1"/>
          </p:cNvSpPr>
          <p:nvPr/>
        </p:nvSpPr>
        <p:spPr bwMode="auto">
          <a:xfrm rot="-5400000">
            <a:off x="2000250" y="198755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5" name="Line 21"/>
          <p:cNvSpPr>
            <a:spLocks noChangeShapeType="1"/>
          </p:cNvSpPr>
          <p:nvPr/>
        </p:nvSpPr>
        <p:spPr bwMode="auto">
          <a:xfrm flipV="1">
            <a:off x="2266950" y="1676400"/>
            <a:ext cx="7620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6" name="Text Box 22"/>
          <p:cNvSpPr txBox="1">
            <a:spLocks noChangeArrowheads="1"/>
          </p:cNvSpPr>
          <p:nvPr/>
        </p:nvSpPr>
        <p:spPr bwMode="auto">
          <a:xfrm>
            <a:off x="0" y="3017838"/>
            <a:ext cx="87058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Riflessi di piani posti ortogonalmente rispetto ad una traslazione di ½ di ordine dispari</a:t>
            </a:r>
          </a:p>
        </p:txBody>
      </p:sp>
      <p:sp>
        <p:nvSpPr>
          <p:cNvPr id="207895" name="Oval 23"/>
          <p:cNvSpPr>
            <a:spLocks noChangeArrowheads="1"/>
          </p:cNvSpPr>
          <p:nvPr/>
        </p:nvSpPr>
        <p:spPr bwMode="auto">
          <a:xfrm>
            <a:off x="2508250" y="435610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8448" name="Line 24"/>
          <p:cNvSpPr>
            <a:spLocks noChangeShapeType="1"/>
          </p:cNvSpPr>
          <p:nvPr/>
        </p:nvSpPr>
        <p:spPr bwMode="auto">
          <a:xfrm>
            <a:off x="7232650" y="386080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9" name="Line 25"/>
          <p:cNvSpPr>
            <a:spLocks noChangeShapeType="1"/>
          </p:cNvSpPr>
          <p:nvPr/>
        </p:nvSpPr>
        <p:spPr bwMode="auto">
          <a:xfrm>
            <a:off x="5784850" y="50609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899" name="Line 27"/>
          <p:cNvSpPr>
            <a:spLocks noChangeShapeType="1"/>
          </p:cNvSpPr>
          <p:nvPr/>
        </p:nvSpPr>
        <p:spPr bwMode="auto">
          <a:xfrm flipV="1">
            <a:off x="917575" y="417988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0" name="Line 28"/>
          <p:cNvSpPr>
            <a:spLocks noChangeShapeType="1"/>
          </p:cNvSpPr>
          <p:nvPr/>
        </p:nvSpPr>
        <p:spPr bwMode="auto">
          <a:xfrm>
            <a:off x="847725" y="581660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4" name="Oval 32"/>
          <p:cNvSpPr>
            <a:spLocks noChangeArrowheads="1"/>
          </p:cNvSpPr>
          <p:nvPr/>
        </p:nvSpPr>
        <p:spPr bwMode="auto">
          <a:xfrm>
            <a:off x="2057400" y="51244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7905" name="Line 33"/>
          <p:cNvSpPr>
            <a:spLocks noChangeShapeType="1"/>
          </p:cNvSpPr>
          <p:nvPr/>
        </p:nvSpPr>
        <p:spPr bwMode="auto">
          <a:xfrm rot="16995850" flipV="1">
            <a:off x="6851650" y="458470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 rot="-5400000">
            <a:off x="2025650" y="500380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V="1">
            <a:off x="2292350" y="4692650"/>
            <a:ext cx="7620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7909" name="Group 37"/>
          <p:cNvGrpSpPr>
            <a:grpSpLocks/>
          </p:cNvGrpSpPr>
          <p:nvPr/>
        </p:nvGrpSpPr>
        <p:grpSpPr bwMode="auto">
          <a:xfrm>
            <a:off x="3327400" y="4216400"/>
            <a:ext cx="676275" cy="1593850"/>
            <a:chOff x="4904" y="3208"/>
            <a:chExt cx="426" cy="884"/>
          </a:xfrm>
        </p:grpSpPr>
        <p:grpSp>
          <p:nvGrpSpPr>
            <p:cNvPr id="18462" name="Group 38"/>
            <p:cNvGrpSpPr>
              <a:grpSpLocks/>
            </p:cNvGrpSpPr>
            <p:nvPr/>
          </p:nvGrpSpPr>
          <p:grpSpPr bwMode="auto">
            <a:xfrm>
              <a:off x="4924" y="3208"/>
              <a:ext cx="406" cy="448"/>
              <a:chOff x="4480" y="2848"/>
              <a:chExt cx="406" cy="448"/>
            </a:xfrm>
          </p:grpSpPr>
          <p:sp>
            <p:nvSpPr>
              <p:cNvPr id="18466" name="AutoShape 39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67" name="AutoShape 40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8463" name="Group 41"/>
            <p:cNvGrpSpPr>
              <a:grpSpLocks/>
            </p:cNvGrpSpPr>
            <p:nvPr/>
          </p:nvGrpSpPr>
          <p:grpSpPr bwMode="auto">
            <a:xfrm>
              <a:off x="4904" y="3644"/>
              <a:ext cx="406" cy="448"/>
              <a:chOff x="4480" y="2848"/>
              <a:chExt cx="406" cy="448"/>
            </a:xfrm>
          </p:grpSpPr>
          <p:sp>
            <p:nvSpPr>
              <p:cNvPr id="18464" name="AutoShape 42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65" name="AutoShape 43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7916" name="Line 44"/>
          <p:cNvSpPr>
            <a:spLocks noChangeShapeType="1"/>
          </p:cNvSpPr>
          <p:nvPr/>
        </p:nvSpPr>
        <p:spPr bwMode="auto">
          <a:xfrm>
            <a:off x="892175" y="49847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17" name="Line 45"/>
          <p:cNvSpPr>
            <a:spLocks noChangeShapeType="1"/>
          </p:cNvSpPr>
          <p:nvPr/>
        </p:nvSpPr>
        <p:spPr bwMode="auto">
          <a:xfrm rot="16861665" flipV="1">
            <a:off x="6686550" y="398145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18" name="Text Box 46"/>
          <p:cNvSpPr txBox="1">
            <a:spLocks noChangeArrowheads="1"/>
          </p:cNvSpPr>
          <p:nvPr/>
        </p:nvSpPr>
        <p:spPr bwMode="auto">
          <a:xfrm>
            <a:off x="0" y="5900738"/>
            <a:ext cx="87058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Riflessi di piani posti ortogonalmente rispetto ad una traslazione di ½ di ordine pari</a:t>
            </a:r>
          </a:p>
        </p:txBody>
      </p:sp>
      <p:sp>
        <p:nvSpPr>
          <p:cNvPr id="207919" name="Rectangle 47"/>
          <p:cNvSpPr>
            <a:spLocks noChangeArrowheads="1"/>
          </p:cNvSpPr>
          <p:nvPr/>
        </p:nvSpPr>
        <p:spPr bwMode="auto">
          <a:xfrm>
            <a:off x="2125663" y="3371850"/>
            <a:ext cx="610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hanno intensità nulla: es. 0k0 con k=2n+1 in P2</a:t>
            </a:r>
            <a:r>
              <a:rPr lang="it-IT" altLang="it-IT" sz="2400" baseline="-25000"/>
              <a:t>1</a:t>
            </a:r>
          </a:p>
        </p:txBody>
      </p:sp>
      <p:sp>
        <p:nvSpPr>
          <p:cNvPr id="207920" name="Rectangle 48"/>
          <p:cNvSpPr>
            <a:spLocks noChangeArrowheads="1"/>
          </p:cNvSpPr>
          <p:nvPr/>
        </p:nvSpPr>
        <p:spPr bwMode="auto">
          <a:xfrm>
            <a:off x="1787525" y="6267450"/>
            <a:ext cx="6891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hanno intensità molto elevata: es. 0k0 con k=2n in P2</a:t>
            </a:r>
            <a:r>
              <a:rPr lang="it-IT" altLang="it-IT" sz="2400" baseline="-25000"/>
              <a:t>1</a:t>
            </a:r>
            <a:r>
              <a:rPr lang="it-IT" altLang="it-IT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0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0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18" grpId="0"/>
      <p:bldP spid="207919" grpId="0"/>
      <p:bldP spid="2079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342900"/>
            <a:ext cx="7772400" cy="41910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Simmetria nella diffrazione</a:t>
            </a:r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7226300" y="137160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5778500" y="25717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1" name="Line 14"/>
          <p:cNvSpPr>
            <a:spLocks noChangeShapeType="1"/>
          </p:cNvSpPr>
          <p:nvPr/>
        </p:nvSpPr>
        <p:spPr bwMode="auto">
          <a:xfrm flipV="1">
            <a:off x="7232650" y="1962150"/>
            <a:ext cx="527050" cy="609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2" name="Line 15"/>
          <p:cNvSpPr>
            <a:spLocks noChangeShapeType="1"/>
          </p:cNvSpPr>
          <p:nvPr/>
        </p:nvSpPr>
        <p:spPr bwMode="auto">
          <a:xfrm flipH="1" flipV="1">
            <a:off x="7429500" y="1335088"/>
            <a:ext cx="323850" cy="628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3" name="Oval 4"/>
          <p:cNvSpPr>
            <a:spLocks noChangeArrowheads="1"/>
          </p:cNvSpPr>
          <p:nvPr/>
        </p:nvSpPr>
        <p:spPr bwMode="auto">
          <a:xfrm>
            <a:off x="1568450" y="20002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208903" name="Group 7"/>
          <p:cNvGrpSpPr>
            <a:grpSpLocks/>
          </p:cNvGrpSpPr>
          <p:nvPr/>
        </p:nvGrpSpPr>
        <p:grpSpPr bwMode="auto">
          <a:xfrm>
            <a:off x="841375" y="1743075"/>
            <a:ext cx="3282950" cy="1685925"/>
            <a:chOff x="490" y="1758"/>
            <a:chExt cx="2068" cy="1062"/>
          </a:xfrm>
        </p:grpSpPr>
        <p:sp>
          <p:nvSpPr>
            <p:cNvPr id="19482" name="Line 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83" name="Line 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9484" name="Group 1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9485" name="AutoShape 1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9486" name="AutoShape 1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9465" name="Oval 13"/>
          <p:cNvSpPr>
            <a:spLocks noChangeArrowheads="1"/>
          </p:cNvSpPr>
          <p:nvPr/>
        </p:nvSpPr>
        <p:spPr bwMode="auto">
          <a:xfrm>
            <a:off x="2108200" y="22542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9466" name="Line 19"/>
          <p:cNvSpPr>
            <a:spLocks noChangeShapeType="1"/>
          </p:cNvSpPr>
          <p:nvPr/>
        </p:nvSpPr>
        <p:spPr bwMode="auto">
          <a:xfrm flipV="1">
            <a:off x="7232650" y="1352550"/>
            <a:ext cx="196850" cy="1219200"/>
          </a:xfrm>
          <a:prstGeom prst="line">
            <a:avLst/>
          </a:prstGeom>
          <a:noFill/>
          <a:ln w="254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8919" name="Group 23"/>
          <p:cNvGrpSpPr>
            <a:grpSpLocks/>
          </p:cNvGrpSpPr>
          <p:nvPr/>
        </p:nvGrpSpPr>
        <p:grpSpPr bwMode="auto">
          <a:xfrm rot="3620706">
            <a:off x="165101" y="1952625"/>
            <a:ext cx="3282950" cy="1685925"/>
            <a:chOff x="490" y="1758"/>
            <a:chExt cx="2068" cy="1062"/>
          </a:xfrm>
        </p:grpSpPr>
        <p:sp>
          <p:nvSpPr>
            <p:cNvPr id="19477" name="Line 24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78" name="Line 25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9479" name="Group 26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9480" name="AutoShape 27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9481" name="AutoShape 28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9468" name="Line 30"/>
          <p:cNvSpPr>
            <a:spLocks noChangeShapeType="1"/>
          </p:cNvSpPr>
          <p:nvPr/>
        </p:nvSpPr>
        <p:spPr bwMode="auto">
          <a:xfrm rot="3620706" flipH="1" flipV="1">
            <a:off x="1468438" y="2025650"/>
            <a:ext cx="552450" cy="933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8929" name="Text Box 33"/>
          <p:cNvSpPr txBox="1">
            <a:spLocks noChangeArrowheads="1"/>
          </p:cNvSpPr>
          <p:nvPr/>
        </p:nvSpPr>
        <p:spPr bwMode="auto">
          <a:xfrm>
            <a:off x="563563" y="4460875"/>
            <a:ext cx="85804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nel sistema monoclino i riflessi hkl hanno lo stesso fattore di struttura dei riflessi –hk-l</a:t>
            </a:r>
          </a:p>
        </p:txBody>
      </p:sp>
      <p:sp>
        <p:nvSpPr>
          <p:cNvPr id="208930" name="Text Box 34"/>
          <p:cNvSpPr txBox="1">
            <a:spLocks noChangeArrowheads="1"/>
          </p:cNvSpPr>
          <p:nvPr/>
        </p:nvSpPr>
        <p:spPr bwMode="auto">
          <a:xfrm>
            <a:off x="2555875" y="11080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hkl</a:t>
            </a:r>
          </a:p>
        </p:txBody>
      </p:sp>
      <p:sp>
        <p:nvSpPr>
          <p:cNvPr id="208931" name="Text Box 35"/>
          <p:cNvSpPr txBox="1">
            <a:spLocks noChangeArrowheads="1"/>
          </p:cNvSpPr>
          <p:nvPr/>
        </p:nvSpPr>
        <p:spPr bwMode="auto">
          <a:xfrm>
            <a:off x="942975" y="847725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-hk-l</a:t>
            </a:r>
          </a:p>
        </p:txBody>
      </p: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563563" y="5210175"/>
            <a:ext cx="5846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nel sistema ortorombico F</a:t>
            </a:r>
            <a:r>
              <a:rPr lang="it-IT" altLang="it-IT" sz="2400" baseline="-25000"/>
              <a:t>hkl</a:t>
            </a:r>
            <a:r>
              <a:rPr lang="it-IT" altLang="it-IT" sz="2400"/>
              <a:t>=F</a:t>
            </a:r>
            <a:r>
              <a:rPr lang="it-IT" altLang="it-IT" sz="2400" baseline="-25000"/>
              <a:t>h-k-l</a:t>
            </a:r>
            <a:r>
              <a:rPr lang="it-IT" altLang="it-IT" sz="2400"/>
              <a:t>=F</a:t>
            </a:r>
            <a:r>
              <a:rPr lang="it-IT" altLang="it-IT" sz="2400" baseline="-25000"/>
              <a:t>-hk-l</a:t>
            </a:r>
            <a:r>
              <a:rPr lang="it-IT" altLang="it-IT" sz="2400"/>
              <a:t>=F</a:t>
            </a:r>
            <a:r>
              <a:rPr lang="it-IT" altLang="it-IT" sz="2400" baseline="-25000"/>
              <a:t>-h-kl</a:t>
            </a:r>
          </a:p>
        </p:txBody>
      </p:sp>
      <p:sp>
        <p:nvSpPr>
          <p:cNvPr id="208933" name="Text Box 37"/>
          <p:cNvSpPr txBox="1">
            <a:spLocks noChangeArrowheads="1"/>
          </p:cNvSpPr>
          <p:nvPr/>
        </p:nvSpPr>
        <p:spPr bwMode="auto">
          <a:xfrm>
            <a:off x="555625" y="5622925"/>
            <a:ext cx="840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nel sistema tetragonale si aggiunge lo scambio degli indici F</a:t>
            </a:r>
            <a:r>
              <a:rPr lang="it-IT" altLang="it-IT" sz="2400" baseline="-25000"/>
              <a:t>hkl</a:t>
            </a:r>
            <a:r>
              <a:rPr lang="it-IT" altLang="it-IT" sz="2400"/>
              <a:t>=F</a:t>
            </a:r>
            <a:r>
              <a:rPr lang="it-IT" altLang="it-IT" sz="2400" baseline="-25000"/>
              <a:t>khl</a:t>
            </a:r>
          </a:p>
        </p:txBody>
      </p:sp>
      <p:sp>
        <p:nvSpPr>
          <p:cNvPr id="208934" name="Text Box 38"/>
          <p:cNvSpPr txBox="1">
            <a:spLocks noChangeArrowheads="1"/>
          </p:cNvSpPr>
          <p:nvPr/>
        </p:nvSpPr>
        <p:spPr bwMode="auto">
          <a:xfrm>
            <a:off x="574675" y="6118225"/>
            <a:ext cx="743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Simmetria delle diffrazione in una delle 32 classi cristalline</a:t>
            </a:r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 flipV="1">
            <a:off x="7237413" y="1962150"/>
            <a:ext cx="527050" cy="60960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 flipH="1" flipV="1">
            <a:off x="7429500" y="1333500"/>
            <a:ext cx="323850" cy="62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08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29" grpId="0"/>
      <p:bldP spid="208930" grpId="0"/>
      <p:bldP spid="208931" grpId="0"/>
      <p:bldP spid="208932" grpId="0"/>
      <p:bldP spid="208933" grpId="0"/>
      <p:bldP spid="2089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7772400" cy="68580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Legge di Friedel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838200"/>
            <a:ext cx="8229600" cy="933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/>
              <a:t>Se le specie atomiche di cui è formato il cristallo non introducono  una variazione di fase relativa dovuta allo scattering  (fattore di scattering senza componente immaginaria o cristalli formati da una sola specie chimica)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501900" y="2414588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5778500" y="3005138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841375" y="2124075"/>
            <a:ext cx="3282950" cy="1685925"/>
            <a:chOff x="490" y="1758"/>
            <a:chExt cx="2068" cy="1062"/>
          </a:xfrm>
        </p:grpSpPr>
        <p:sp>
          <p:nvSpPr>
            <p:cNvPr id="20495" name="Line 7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496" name="Line 8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0497" name="Group 9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20498" name="AutoShape 10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0499" name="AutoShape 11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487" name="Line 13"/>
          <p:cNvSpPr>
            <a:spLocks noChangeShapeType="1"/>
          </p:cNvSpPr>
          <p:nvPr/>
        </p:nvSpPr>
        <p:spPr bwMode="auto">
          <a:xfrm flipV="1">
            <a:off x="7226300" y="2700338"/>
            <a:ext cx="571500" cy="2857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" name="Line 18"/>
          <p:cNvSpPr>
            <a:spLocks noChangeShapeType="1"/>
          </p:cNvSpPr>
          <p:nvPr/>
        </p:nvSpPr>
        <p:spPr bwMode="auto">
          <a:xfrm>
            <a:off x="7207250" y="194945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9" name="Text Box 19"/>
          <p:cNvSpPr txBox="1">
            <a:spLocks noChangeArrowheads="1"/>
          </p:cNvSpPr>
          <p:nvPr/>
        </p:nvSpPr>
        <p:spPr bwMode="auto">
          <a:xfrm>
            <a:off x="323850" y="18319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CC66"/>
                </a:solidFill>
              </a:rPr>
              <a:t>hkl</a:t>
            </a:r>
          </a:p>
        </p:txBody>
      </p:sp>
      <p:sp>
        <p:nvSpPr>
          <p:cNvPr id="209940" name="Text Box 20"/>
          <p:cNvSpPr txBox="1">
            <a:spLocks noChangeArrowheads="1"/>
          </p:cNvSpPr>
          <p:nvPr/>
        </p:nvSpPr>
        <p:spPr bwMode="auto">
          <a:xfrm>
            <a:off x="0" y="34290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accent2"/>
                </a:solidFill>
              </a:rPr>
              <a:t>-h-k-l</a:t>
            </a:r>
          </a:p>
        </p:txBody>
      </p:sp>
      <p:sp>
        <p:nvSpPr>
          <p:cNvPr id="209942" name="Line 22"/>
          <p:cNvSpPr>
            <a:spLocks noChangeShapeType="1"/>
          </p:cNvSpPr>
          <p:nvPr/>
        </p:nvSpPr>
        <p:spPr bwMode="auto">
          <a:xfrm>
            <a:off x="7213600" y="3011488"/>
            <a:ext cx="571500" cy="2857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9943" name="Text Box 23"/>
          <p:cNvSpPr txBox="1">
            <a:spLocks noChangeArrowheads="1"/>
          </p:cNvSpPr>
          <p:nvPr/>
        </p:nvSpPr>
        <p:spPr bwMode="auto">
          <a:xfrm>
            <a:off x="688975" y="4378325"/>
            <a:ext cx="5035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|F</a:t>
            </a:r>
            <a:r>
              <a:rPr lang="it-IT" altLang="it-IT" sz="2400" baseline="-25000"/>
              <a:t>hkl</a:t>
            </a:r>
            <a:r>
              <a:rPr lang="it-IT" altLang="it-IT" sz="2400"/>
              <a:t>|=|F</a:t>
            </a:r>
            <a:r>
              <a:rPr lang="it-IT" altLang="it-IT" sz="2400" baseline="-25000"/>
              <a:t>-h-k-l</a:t>
            </a:r>
            <a:r>
              <a:rPr lang="it-IT" altLang="it-IT" sz="2400"/>
              <a:t>|   </a:t>
            </a:r>
            <a:r>
              <a:rPr lang="it-IT" altLang="it-IT" sz="2400">
                <a:latin typeface="Symbol" panose="05050102010706020507" pitchFamily="18" charset="2"/>
              </a:rPr>
              <a:t>f</a:t>
            </a:r>
            <a:r>
              <a:rPr lang="it-IT" altLang="it-IT" sz="2400" baseline="-25000"/>
              <a:t>hkl</a:t>
            </a:r>
            <a:r>
              <a:rPr lang="it-IT" altLang="it-IT" sz="2400"/>
              <a:t>=-</a:t>
            </a:r>
            <a:r>
              <a:rPr lang="it-IT" altLang="it-IT" sz="2400">
                <a:latin typeface="Symbol" panose="05050102010706020507" pitchFamily="18" charset="2"/>
              </a:rPr>
              <a:t>f</a:t>
            </a:r>
            <a:r>
              <a:rPr lang="it-IT" altLang="it-IT" sz="2400" baseline="-25000">
                <a:latin typeface="Symbol" panose="05050102010706020507" pitchFamily="18" charset="2"/>
              </a:rPr>
              <a:t>-</a:t>
            </a:r>
            <a:r>
              <a:rPr lang="it-IT" altLang="it-IT" sz="2400" baseline="-25000"/>
              <a:t>h-k-l</a:t>
            </a:r>
            <a:r>
              <a:rPr lang="it-IT" altLang="it-IT" sz="2400"/>
              <a:t>         I</a:t>
            </a:r>
            <a:r>
              <a:rPr lang="it-IT" altLang="it-IT" sz="2400" baseline="-25000"/>
              <a:t>hkl</a:t>
            </a:r>
            <a:r>
              <a:rPr lang="it-IT" altLang="it-IT" sz="2400"/>
              <a:t>=I</a:t>
            </a:r>
            <a:r>
              <a:rPr lang="it-IT" altLang="it-IT" sz="2400" baseline="-25000"/>
              <a:t>-h-k-l</a:t>
            </a:r>
          </a:p>
        </p:txBody>
      </p:sp>
      <p:sp>
        <p:nvSpPr>
          <p:cNvPr id="209944" name="Text Box 24"/>
          <p:cNvSpPr txBox="1">
            <a:spLocks noChangeArrowheads="1"/>
          </p:cNvSpPr>
          <p:nvPr/>
        </p:nvSpPr>
        <p:spPr bwMode="auto">
          <a:xfrm>
            <a:off x="141288" y="5165725"/>
            <a:ext cx="9002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Trascurando le piccole differenze di fase dovute allo scattering anomalo nelle intensità di  diffrazione è sempre presente il centro di simmetria</a:t>
            </a:r>
          </a:p>
        </p:txBody>
      </p:sp>
      <p:sp>
        <p:nvSpPr>
          <p:cNvPr id="209945" name="Text Box 25"/>
          <p:cNvSpPr txBox="1">
            <a:spLocks noChangeArrowheads="1"/>
          </p:cNvSpPr>
          <p:nvPr/>
        </p:nvSpPr>
        <p:spPr bwMode="auto">
          <a:xfrm>
            <a:off x="727075" y="6156325"/>
            <a:ext cx="5659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Simmetria di diffrazione nelle 11 classi Laue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40" grpId="0"/>
      <p:bldP spid="209943" grpId="0"/>
      <p:bldP spid="209944" grpId="0"/>
      <p:bldP spid="2099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it-IT" b="1">
                <a:latin typeface="Arial" panose="020B0604020202020204" pitchFamily="34" charset="0"/>
              </a:rPr>
              <a:t>Scattering della luce </a:t>
            </a:r>
            <a:endParaRPr lang="it-IT" altLang="it-IT" sz="2000">
              <a:latin typeface="Arial" panose="020B0604020202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4114800" cy="309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55600" y="914400"/>
            <a:ext cx="7427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Le particelle cariche vengono accelerate dai campi elettrici.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55600" y="1317625"/>
            <a:ext cx="718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Una particella carica è una sorgente di un campo elettrico</a:t>
            </a:r>
          </a:p>
        </p:txBody>
      </p:sp>
      <p:sp>
        <p:nvSpPr>
          <p:cNvPr id="5126" name="Rectangle 11"/>
          <p:cNvSpPr>
            <a:spLocks noChangeArrowheads="1"/>
          </p:cNvSpPr>
          <p:nvPr/>
        </p:nvSpPr>
        <p:spPr bwMode="auto">
          <a:xfrm>
            <a:off x="355600" y="3294063"/>
            <a:ext cx="797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Genera una radiazione elettromagnetica con la stessa frequenza.</a:t>
            </a:r>
          </a:p>
        </p:txBody>
      </p:sp>
      <p:sp>
        <p:nvSpPr>
          <p:cNvPr id="5127" name="Rectangle 13"/>
          <p:cNvSpPr>
            <a:spLocks noChangeArrowheads="1"/>
          </p:cNvSpPr>
          <p:nvPr/>
        </p:nvSpPr>
        <p:spPr bwMode="auto">
          <a:xfrm>
            <a:off x="355600" y="1720850"/>
            <a:ext cx="8332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L’accelerazione di una particella carica perturba il campo elettrico.</a:t>
            </a:r>
          </a:p>
        </p:txBody>
      </p:sp>
      <p:sp>
        <p:nvSpPr>
          <p:cNvPr id="5128" name="Rectangle 14"/>
          <p:cNvSpPr>
            <a:spLocks noChangeArrowheads="1"/>
          </p:cNvSpPr>
          <p:nvPr/>
        </p:nvSpPr>
        <p:spPr bwMode="auto">
          <a:xfrm>
            <a:off x="355600" y="2122488"/>
            <a:ext cx="5767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L’accelerazione di elettroni genera dei fotoni!</a:t>
            </a:r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55600" y="3695700"/>
            <a:ext cx="4108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Processo chiamato ``scattering''.</a:t>
            </a:r>
          </a:p>
        </p:txBody>
      </p:sp>
      <p:sp>
        <p:nvSpPr>
          <p:cNvPr id="5130" name="Rectangle 17"/>
          <p:cNvSpPr>
            <a:spLocks noChangeArrowheads="1"/>
          </p:cNvSpPr>
          <p:nvPr/>
        </p:nvSpPr>
        <p:spPr bwMode="auto">
          <a:xfrm>
            <a:off x="355600" y="2525713"/>
            <a:ext cx="8431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Quando un elettrone interagisce con un onda elettromagnetica oscilla alla stessa frequenza dell’onda.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442913"/>
          </a:xfrm>
        </p:spPr>
        <p:txBody>
          <a:bodyPr/>
          <a:lstStyle/>
          <a:p>
            <a:pPr eaLnBrk="1" hangingPunct="1"/>
            <a:r>
              <a:rPr lang="it-IT" altLang="it-IT" sz="3600" smtClean="0"/>
              <a:t>Interferenza di onde elettromagnetiche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98"/>
          <a:stretch>
            <a:fillRect/>
          </a:stretch>
        </p:blipFill>
        <p:spPr bwMode="auto">
          <a:xfrm>
            <a:off x="468313" y="1916113"/>
            <a:ext cx="4356100" cy="487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5800" y="981075"/>
            <a:ext cx="817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Il risultato della somma di due onde coerenti (stessa frequenza) dipende dalla differenza di fase (</a:t>
            </a:r>
            <a:r>
              <a:rPr lang="it-IT" altLang="it-IT" sz="2400" u="sng"/>
              <a:t>Interferenza</a:t>
            </a:r>
            <a:r>
              <a:rPr lang="en-US" altLang="it-IT" sz="2400"/>
              <a:t>).</a:t>
            </a:r>
            <a:endParaRPr lang="it-IT" altLang="it-IT" sz="240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076825" y="2205038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 fase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(interferenza costruttiva)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148263" y="3716338"/>
            <a:ext cx="314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 opposizione di fase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(interferenza distruttiva)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237163" y="5708650"/>
            <a:ext cx="300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Parzialmente fuori fase</a:t>
            </a:r>
          </a:p>
        </p:txBody>
      </p:sp>
      <p:sp>
        <p:nvSpPr>
          <p:cNvPr id="6152" name="Line 12"/>
          <p:cNvSpPr>
            <a:spLocks noChangeShapeType="1"/>
          </p:cNvSpPr>
          <p:nvPr/>
        </p:nvSpPr>
        <p:spPr bwMode="auto">
          <a:xfrm>
            <a:off x="7578725" y="2962275"/>
            <a:ext cx="0" cy="904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 rot="-5400000">
            <a:off x="7594601" y="2997200"/>
            <a:ext cx="0" cy="904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4" name="Line 14"/>
          <p:cNvSpPr>
            <a:spLocks noChangeShapeType="1"/>
          </p:cNvSpPr>
          <p:nvPr/>
        </p:nvSpPr>
        <p:spPr bwMode="auto">
          <a:xfrm flipV="1">
            <a:off x="7597775" y="3248025"/>
            <a:ext cx="152400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5" name="Line 15"/>
          <p:cNvSpPr>
            <a:spLocks noChangeShapeType="1"/>
          </p:cNvSpPr>
          <p:nvPr/>
        </p:nvSpPr>
        <p:spPr bwMode="auto">
          <a:xfrm rot="10800000" flipV="1">
            <a:off x="7575550" y="3276600"/>
            <a:ext cx="152400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6" name="Line 16"/>
          <p:cNvSpPr>
            <a:spLocks noChangeShapeType="1"/>
          </p:cNvSpPr>
          <p:nvPr/>
        </p:nvSpPr>
        <p:spPr bwMode="auto">
          <a:xfrm>
            <a:off x="7426325" y="4826000"/>
            <a:ext cx="0" cy="904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 rot="-5400000">
            <a:off x="7442201" y="4860925"/>
            <a:ext cx="0" cy="904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 flipV="1">
            <a:off x="7445375" y="5111750"/>
            <a:ext cx="152400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9" name="Line 19"/>
          <p:cNvSpPr>
            <a:spLocks noChangeShapeType="1"/>
          </p:cNvSpPr>
          <p:nvPr/>
        </p:nvSpPr>
        <p:spPr bwMode="auto">
          <a:xfrm rot="16229315" flipV="1">
            <a:off x="7423151" y="4946650"/>
            <a:ext cx="152400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7175"/>
            <a:ext cx="7772400" cy="590550"/>
          </a:xfrm>
        </p:spPr>
        <p:txBody>
          <a:bodyPr/>
          <a:lstStyle/>
          <a:p>
            <a:pPr eaLnBrk="1" hangingPunct="1"/>
            <a:r>
              <a:rPr lang="it-IT" altLang="it-IT" sz="3200" smtClean="0"/>
              <a:t>Somma di onde nel diagramma di Argand</a:t>
            </a:r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 flipH="1">
            <a:off x="1800225" y="1685925"/>
            <a:ext cx="28575" cy="3486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 rot="-5400000">
            <a:off x="1928813" y="1511300"/>
            <a:ext cx="0" cy="385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 flipV="1">
            <a:off x="1835150" y="2954338"/>
            <a:ext cx="400050" cy="474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 flipV="1">
            <a:off x="2232025" y="2474913"/>
            <a:ext cx="400050" cy="474662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13" name="Line 9"/>
          <p:cNvSpPr>
            <a:spLocks noChangeShapeType="1"/>
          </p:cNvSpPr>
          <p:nvPr/>
        </p:nvSpPr>
        <p:spPr bwMode="auto">
          <a:xfrm flipV="1">
            <a:off x="1838325" y="2476500"/>
            <a:ext cx="800100" cy="9525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18" name="Line 14"/>
          <p:cNvSpPr>
            <a:spLocks noChangeShapeType="1"/>
          </p:cNvSpPr>
          <p:nvPr/>
        </p:nvSpPr>
        <p:spPr bwMode="auto">
          <a:xfrm flipH="1" flipV="1">
            <a:off x="1628775" y="2781300"/>
            <a:ext cx="190500" cy="6477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19" name="Line 15"/>
          <p:cNvSpPr>
            <a:spLocks noChangeShapeType="1"/>
          </p:cNvSpPr>
          <p:nvPr/>
        </p:nvSpPr>
        <p:spPr bwMode="auto">
          <a:xfrm flipV="1">
            <a:off x="1409700" y="3438525"/>
            <a:ext cx="400050" cy="4746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920" name="Text Box 16"/>
          <p:cNvSpPr txBox="1">
            <a:spLocks noChangeArrowheads="1"/>
          </p:cNvSpPr>
          <p:nvPr/>
        </p:nvSpPr>
        <p:spPr bwMode="auto">
          <a:xfrm>
            <a:off x="4384675" y="1203325"/>
            <a:ext cx="34909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Somma di due onde in fase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costruttiva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Ampiezza totale |F|</a:t>
            </a:r>
            <a:r>
              <a:rPr lang="it-IT" altLang="it-IT" sz="2400" baseline="-25000"/>
              <a:t>t</a:t>
            </a:r>
            <a:r>
              <a:rPr lang="it-IT" altLang="it-IT" sz="2400"/>
              <a:t> = 2|F|</a:t>
            </a:r>
          </a:p>
        </p:txBody>
      </p:sp>
      <p:sp>
        <p:nvSpPr>
          <p:cNvPr id="123921" name="Rectangle 17"/>
          <p:cNvSpPr>
            <a:spLocks noChangeArrowheads="1"/>
          </p:cNvSpPr>
          <p:nvPr/>
        </p:nvSpPr>
        <p:spPr bwMode="auto">
          <a:xfrm>
            <a:off x="4257675" y="2549525"/>
            <a:ext cx="48863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Somma di due onde non in fase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parzialmente distruttiva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Ampiezza totale |F|</a:t>
            </a:r>
            <a:r>
              <a:rPr lang="it-IT" altLang="it-IT" sz="2400" baseline="-25000"/>
              <a:t>t</a:t>
            </a:r>
            <a:r>
              <a:rPr lang="it-IT" altLang="it-IT" sz="2400"/>
              <a:t> &lt; 2|F|</a:t>
            </a:r>
          </a:p>
        </p:txBody>
      </p:sp>
      <p:sp>
        <p:nvSpPr>
          <p:cNvPr id="123922" name="Rectangle 18"/>
          <p:cNvSpPr>
            <a:spLocks noChangeArrowheads="1"/>
          </p:cNvSpPr>
          <p:nvPr/>
        </p:nvSpPr>
        <p:spPr bwMode="auto">
          <a:xfrm>
            <a:off x="3495675" y="4032250"/>
            <a:ext cx="56483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Somma di due onde in opposizione di fase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distruttiva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Ampiezza totale |F|</a:t>
            </a:r>
            <a:r>
              <a:rPr lang="it-IT" altLang="it-IT" sz="2400" baseline="-25000"/>
              <a:t>t</a:t>
            </a:r>
            <a:r>
              <a:rPr lang="it-IT" altLang="it-IT" sz="2400"/>
              <a:t> = 0</a:t>
            </a:r>
          </a:p>
        </p:txBody>
      </p:sp>
      <p:sp>
        <p:nvSpPr>
          <p:cNvPr id="123923" name="Line 19"/>
          <p:cNvSpPr>
            <a:spLocks noChangeShapeType="1"/>
          </p:cNvSpPr>
          <p:nvPr/>
        </p:nvSpPr>
        <p:spPr bwMode="auto">
          <a:xfrm rot="3948406" flipV="1">
            <a:off x="1310482" y="3105943"/>
            <a:ext cx="400050" cy="4746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0.04167 -0.0666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20" grpId="0"/>
      <p:bldP spid="123920" grpId="1"/>
      <p:bldP spid="123921" grpId="0"/>
      <p:bldP spid="123921" grpId="1"/>
      <p:bldP spid="1239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2000250" y="1136650"/>
            <a:ext cx="5143500" cy="4973638"/>
            <a:chOff x="1626" y="1299"/>
            <a:chExt cx="2267" cy="2267"/>
          </a:xfrm>
        </p:grpSpPr>
        <p:sp>
          <p:nvSpPr>
            <p:cNvPr id="8239" name="Oval 5"/>
            <p:cNvSpPr>
              <a:spLocks noChangeArrowheads="1"/>
            </p:cNvSpPr>
            <p:nvPr/>
          </p:nvSpPr>
          <p:spPr bwMode="auto">
            <a:xfrm>
              <a:off x="2703" y="2376"/>
              <a:ext cx="113" cy="11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0" name="Oval 6"/>
            <p:cNvSpPr>
              <a:spLocks noChangeAspect="1" noChangeArrowheads="1"/>
            </p:cNvSpPr>
            <p:nvPr/>
          </p:nvSpPr>
          <p:spPr bwMode="auto">
            <a:xfrm>
              <a:off x="2646" y="2319"/>
              <a:ext cx="227" cy="2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1" name="Oval 7"/>
            <p:cNvSpPr>
              <a:spLocks noChangeAspect="1" noChangeArrowheads="1"/>
            </p:cNvSpPr>
            <p:nvPr/>
          </p:nvSpPr>
          <p:spPr bwMode="auto">
            <a:xfrm>
              <a:off x="2589" y="2262"/>
              <a:ext cx="340" cy="3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2" name="Oval 8"/>
            <p:cNvSpPr>
              <a:spLocks noChangeAspect="1" noChangeArrowheads="1"/>
            </p:cNvSpPr>
            <p:nvPr/>
          </p:nvSpPr>
          <p:spPr bwMode="auto">
            <a:xfrm>
              <a:off x="2533" y="2206"/>
              <a:ext cx="453" cy="45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3" name="Oval 9"/>
            <p:cNvSpPr>
              <a:spLocks noChangeAspect="1" noChangeArrowheads="1"/>
            </p:cNvSpPr>
            <p:nvPr/>
          </p:nvSpPr>
          <p:spPr bwMode="auto">
            <a:xfrm>
              <a:off x="2476" y="2149"/>
              <a:ext cx="567" cy="56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4" name="Oval 10"/>
            <p:cNvSpPr>
              <a:spLocks noChangeAspect="1" noChangeArrowheads="1"/>
            </p:cNvSpPr>
            <p:nvPr/>
          </p:nvSpPr>
          <p:spPr bwMode="auto">
            <a:xfrm>
              <a:off x="2419" y="2092"/>
              <a:ext cx="680" cy="68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5" name="Oval 11"/>
            <p:cNvSpPr>
              <a:spLocks noChangeAspect="1" noChangeArrowheads="1"/>
            </p:cNvSpPr>
            <p:nvPr/>
          </p:nvSpPr>
          <p:spPr bwMode="auto">
            <a:xfrm>
              <a:off x="2363" y="2036"/>
              <a:ext cx="793" cy="79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6" name="Oval 12"/>
            <p:cNvSpPr>
              <a:spLocks noChangeAspect="1" noChangeArrowheads="1"/>
            </p:cNvSpPr>
            <p:nvPr/>
          </p:nvSpPr>
          <p:spPr bwMode="auto">
            <a:xfrm>
              <a:off x="2306" y="1979"/>
              <a:ext cx="907" cy="90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7" name="Oval 13"/>
            <p:cNvSpPr>
              <a:spLocks noChangeAspect="1" noChangeArrowheads="1"/>
            </p:cNvSpPr>
            <p:nvPr/>
          </p:nvSpPr>
          <p:spPr bwMode="auto">
            <a:xfrm>
              <a:off x="2249" y="1922"/>
              <a:ext cx="1020" cy="102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8" name="Oval 14"/>
            <p:cNvSpPr>
              <a:spLocks noChangeAspect="1" noChangeArrowheads="1"/>
            </p:cNvSpPr>
            <p:nvPr/>
          </p:nvSpPr>
          <p:spPr bwMode="auto">
            <a:xfrm>
              <a:off x="2136" y="1809"/>
              <a:ext cx="1247" cy="124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49" name="Oval 15"/>
            <p:cNvSpPr>
              <a:spLocks noChangeAspect="1" noChangeArrowheads="1"/>
            </p:cNvSpPr>
            <p:nvPr/>
          </p:nvSpPr>
          <p:spPr bwMode="auto">
            <a:xfrm>
              <a:off x="2079" y="1752"/>
              <a:ext cx="1360" cy="136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0" name="Oval 16"/>
            <p:cNvSpPr>
              <a:spLocks noChangeAspect="1" noChangeArrowheads="1"/>
            </p:cNvSpPr>
            <p:nvPr/>
          </p:nvSpPr>
          <p:spPr bwMode="auto">
            <a:xfrm>
              <a:off x="2022" y="1695"/>
              <a:ext cx="1474" cy="147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1" name="Oval 17"/>
            <p:cNvSpPr>
              <a:spLocks noChangeAspect="1" noChangeArrowheads="1"/>
            </p:cNvSpPr>
            <p:nvPr/>
          </p:nvSpPr>
          <p:spPr bwMode="auto">
            <a:xfrm>
              <a:off x="1966" y="1639"/>
              <a:ext cx="1587" cy="158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2" name="Oval 18"/>
            <p:cNvSpPr>
              <a:spLocks noChangeAspect="1" noChangeArrowheads="1"/>
            </p:cNvSpPr>
            <p:nvPr/>
          </p:nvSpPr>
          <p:spPr bwMode="auto">
            <a:xfrm>
              <a:off x="2192" y="1865"/>
              <a:ext cx="1134" cy="113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3" name="Oval 19"/>
            <p:cNvSpPr>
              <a:spLocks noChangeAspect="1" noChangeArrowheads="1"/>
            </p:cNvSpPr>
            <p:nvPr/>
          </p:nvSpPr>
          <p:spPr bwMode="auto">
            <a:xfrm>
              <a:off x="1909" y="1582"/>
              <a:ext cx="1700" cy="17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4" name="Oval 20"/>
            <p:cNvSpPr>
              <a:spLocks noChangeAspect="1" noChangeArrowheads="1"/>
            </p:cNvSpPr>
            <p:nvPr/>
          </p:nvSpPr>
          <p:spPr bwMode="auto">
            <a:xfrm>
              <a:off x="1852" y="1525"/>
              <a:ext cx="1814" cy="181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5" name="Oval 21"/>
            <p:cNvSpPr>
              <a:spLocks noChangeAspect="1" noChangeArrowheads="1"/>
            </p:cNvSpPr>
            <p:nvPr/>
          </p:nvSpPr>
          <p:spPr bwMode="auto">
            <a:xfrm>
              <a:off x="1796" y="1469"/>
              <a:ext cx="1927" cy="19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6" name="Oval 22"/>
            <p:cNvSpPr>
              <a:spLocks noChangeAspect="1" noChangeArrowheads="1"/>
            </p:cNvSpPr>
            <p:nvPr/>
          </p:nvSpPr>
          <p:spPr bwMode="auto">
            <a:xfrm>
              <a:off x="1740" y="1413"/>
              <a:ext cx="2040" cy="20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7" name="Oval 23"/>
            <p:cNvSpPr>
              <a:spLocks noChangeAspect="1" noChangeArrowheads="1"/>
            </p:cNvSpPr>
            <p:nvPr/>
          </p:nvSpPr>
          <p:spPr bwMode="auto">
            <a:xfrm>
              <a:off x="1683" y="1356"/>
              <a:ext cx="2154" cy="215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58" name="Oval 24"/>
            <p:cNvSpPr>
              <a:spLocks noChangeAspect="1" noChangeArrowheads="1"/>
            </p:cNvSpPr>
            <p:nvPr/>
          </p:nvSpPr>
          <p:spPr bwMode="auto">
            <a:xfrm>
              <a:off x="1626" y="1299"/>
              <a:ext cx="2267" cy="226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24953" name="Group 25"/>
          <p:cNvGrpSpPr>
            <a:grpSpLocks/>
          </p:cNvGrpSpPr>
          <p:nvPr/>
        </p:nvGrpSpPr>
        <p:grpSpPr bwMode="auto">
          <a:xfrm>
            <a:off x="2000250" y="1133475"/>
            <a:ext cx="5143500" cy="4973638"/>
            <a:chOff x="56" y="1360"/>
            <a:chExt cx="2267" cy="2267"/>
          </a:xfrm>
        </p:grpSpPr>
        <p:sp>
          <p:nvSpPr>
            <p:cNvPr id="8219" name="Oval 26"/>
            <p:cNvSpPr>
              <a:spLocks noChangeArrowheads="1"/>
            </p:cNvSpPr>
            <p:nvPr/>
          </p:nvSpPr>
          <p:spPr bwMode="auto">
            <a:xfrm>
              <a:off x="1133" y="2437"/>
              <a:ext cx="113" cy="11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0" name="Oval 27"/>
            <p:cNvSpPr>
              <a:spLocks noChangeAspect="1" noChangeArrowheads="1"/>
            </p:cNvSpPr>
            <p:nvPr/>
          </p:nvSpPr>
          <p:spPr bwMode="auto">
            <a:xfrm>
              <a:off x="1076" y="2380"/>
              <a:ext cx="227" cy="2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1" name="Oval 28"/>
            <p:cNvSpPr>
              <a:spLocks noChangeAspect="1" noChangeArrowheads="1"/>
            </p:cNvSpPr>
            <p:nvPr/>
          </p:nvSpPr>
          <p:spPr bwMode="auto">
            <a:xfrm>
              <a:off x="1019" y="2323"/>
              <a:ext cx="340" cy="3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2" name="Oval 29"/>
            <p:cNvSpPr>
              <a:spLocks noChangeAspect="1" noChangeArrowheads="1"/>
            </p:cNvSpPr>
            <p:nvPr/>
          </p:nvSpPr>
          <p:spPr bwMode="auto">
            <a:xfrm>
              <a:off x="963" y="2267"/>
              <a:ext cx="453" cy="45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3" name="Oval 30"/>
            <p:cNvSpPr>
              <a:spLocks noChangeAspect="1" noChangeArrowheads="1"/>
            </p:cNvSpPr>
            <p:nvPr/>
          </p:nvSpPr>
          <p:spPr bwMode="auto">
            <a:xfrm>
              <a:off x="906" y="2210"/>
              <a:ext cx="567" cy="56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4" name="Oval 31"/>
            <p:cNvSpPr>
              <a:spLocks noChangeAspect="1" noChangeArrowheads="1"/>
            </p:cNvSpPr>
            <p:nvPr/>
          </p:nvSpPr>
          <p:spPr bwMode="auto">
            <a:xfrm>
              <a:off x="849" y="2153"/>
              <a:ext cx="680" cy="68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5" name="Oval 32"/>
            <p:cNvSpPr>
              <a:spLocks noChangeAspect="1" noChangeArrowheads="1"/>
            </p:cNvSpPr>
            <p:nvPr/>
          </p:nvSpPr>
          <p:spPr bwMode="auto">
            <a:xfrm>
              <a:off x="793" y="2097"/>
              <a:ext cx="793" cy="79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6" name="Oval 33"/>
            <p:cNvSpPr>
              <a:spLocks noChangeAspect="1" noChangeArrowheads="1"/>
            </p:cNvSpPr>
            <p:nvPr/>
          </p:nvSpPr>
          <p:spPr bwMode="auto">
            <a:xfrm>
              <a:off x="736" y="2040"/>
              <a:ext cx="907" cy="90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7" name="Oval 34"/>
            <p:cNvSpPr>
              <a:spLocks noChangeAspect="1" noChangeArrowheads="1"/>
            </p:cNvSpPr>
            <p:nvPr/>
          </p:nvSpPr>
          <p:spPr bwMode="auto">
            <a:xfrm>
              <a:off x="679" y="1983"/>
              <a:ext cx="1020" cy="102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8" name="Oval 35"/>
            <p:cNvSpPr>
              <a:spLocks noChangeAspect="1" noChangeArrowheads="1"/>
            </p:cNvSpPr>
            <p:nvPr/>
          </p:nvSpPr>
          <p:spPr bwMode="auto">
            <a:xfrm>
              <a:off x="566" y="1870"/>
              <a:ext cx="1247" cy="124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29" name="Oval 36"/>
            <p:cNvSpPr>
              <a:spLocks noChangeAspect="1" noChangeArrowheads="1"/>
            </p:cNvSpPr>
            <p:nvPr/>
          </p:nvSpPr>
          <p:spPr bwMode="auto">
            <a:xfrm>
              <a:off x="509" y="1813"/>
              <a:ext cx="1360" cy="136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0" name="Oval 37"/>
            <p:cNvSpPr>
              <a:spLocks noChangeAspect="1" noChangeArrowheads="1"/>
            </p:cNvSpPr>
            <p:nvPr/>
          </p:nvSpPr>
          <p:spPr bwMode="auto">
            <a:xfrm>
              <a:off x="452" y="1756"/>
              <a:ext cx="1474" cy="147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1" name="Oval 38"/>
            <p:cNvSpPr>
              <a:spLocks noChangeAspect="1" noChangeArrowheads="1"/>
            </p:cNvSpPr>
            <p:nvPr/>
          </p:nvSpPr>
          <p:spPr bwMode="auto">
            <a:xfrm>
              <a:off x="396" y="1700"/>
              <a:ext cx="1587" cy="158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2" name="Oval 39"/>
            <p:cNvSpPr>
              <a:spLocks noChangeAspect="1" noChangeArrowheads="1"/>
            </p:cNvSpPr>
            <p:nvPr/>
          </p:nvSpPr>
          <p:spPr bwMode="auto">
            <a:xfrm>
              <a:off x="622" y="1926"/>
              <a:ext cx="1134" cy="113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3" name="Oval 40"/>
            <p:cNvSpPr>
              <a:spLocks noChangeAspect="1" noChangeArrowheads="1"/>
            </p:cNvSpPr>
            <p:nvPr/>
          </p:nvSpPr>
          <p:spPr bwMode="auto">
            <a:xfrm>
              <a:off x="339" y="1643"/>
              <a:ext cx="1700" cy="17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4" name="Oval 41"/>
            <p:cNvSpPr>
              <a:spLocks noChangeAspect="1" noChangeArrowheads="1"/>
            </p:cNvSpPr>
            <p:nvPr/>
          </p:nvSpPr>
          <p:spPr bwMode="auto">
            <a:xfrm>
              <a:off x="282" y="1586"/>
              <a:ext cx="1814" cy="181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5" name="Oval 42"/>
            <p:cNvSpPr>
              <a:spLocks noChangeAspect="1" noChangeArrowheads="1"/>
            </p:cNvSpPr>
            <p:nvPr/>
          </p:nvSpPr>
          <p:spPr bwMode="auto">
            <a:xfrm>
              <a:off x="226" y="1530"/>
              <a:ext cx="1927" cy="19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6" name="Oval 43"/>
            <p:cNvSpPr>
              <a:spLocks noChangeAspect="1" noChangeArrowheads="1"/>
            </p:cNvSpPr>
            <p:nvPr/>
          </p:nvSpPr>
          <p:spPr bwMode="auto">
            <a:xfrm>
              <a:off x="170" y="1474"/>
              <a:ext cx="2040" cy="20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7" name="Oval 44"/>
            <p:cNvSpPr>
              <a:spLocks noChangeAspect="1" noChangeArrowheads="1"/>
            </p:cNvSpPr>
            <p:nvPr/>
          </p:nvSpPr>
          <p:spPr bwMode="auto">
            <a:xfrm>
              <a:off x="113" y="1417"/>
              <a:ext cx="2154" cy="215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8238" name="Oval 45"/>
            <p:cNvSpPr>
              <a:spLocks noChangeAspect="1" noChangeArrowheads="1"/>
            </p:cNvSpPr>
            <p:nvPr/>
          </p:nvSpPr>
          <p:spPr bwMode="auto">
            <a:xfrm>
              <a:off x="56" y="1360"/>
              <a:ext cx="2267" cy="226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24974" name="Group 46"/>
          <p:cNvGrpSpPr>
            <a:grpSpLocks/>
          </p:cNvGrpSpPr>
          <p:nvPr/>
        </p:nvGrpSpPr>
        <p:grpSpPr bwMode="auto">
          <a:xfrm>
            <a:off x="4692650" y="549275"/>
            <a:ext cx="2984500" cy="2432050"/>
            <a:chOff x="2956" y="346"/>
            <a:chExt cx="1880" cy="1532"/>
          </a:xfrm>
        </p:grpSpPr>
        <p:sp>
          <p:nvSpPr>
            <p:cNvPr id="8216" name="Line 47"/>
            <p:cNvSpPr>
              <a:spLocks noChangeShapeType="1"/>
            </p:cNvSpPr>
            <p:nvPr/>
          </p:nvSpPr>
          <p:spPr bwMode="auto">
            <a:xfrm flipV="1">
              <a:off x="4488" y="1734"/>
              <a:ext cx="348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7" name="Line 48"/>
            <p:cNvSpPr>
              <a:spLocks noChangeShapeType="1"/>
            </p:cNvSpPr>
            <p:nvPr/>
          </p:nvSpPr>
          <p:spPr bwMode="auto">
            <a:xfrm flipV="1">
              <a:off x="4204" y="1102"/>
              <a:ext cx="264" cy="2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8" name="Line 49"/>
            <p:cNvSpPr>
              <a:spLocks noChangeShapeType="1"/>
            </p:cNvSpPr>
            <p:nvPr/>
          </p:nvSpPr>
          <p:spPr bwMode="auto">
            <a:xfrm flipV="1">
              <a:off x="2956" y="346"/>
              <a:ext cx="12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4999" name="Group 71"/>
          <p:cNvGrpSpPr>
            <a:grpSpLocks/>
          </p:cNvGrpSpPr>
          <p:nvPr/>
        </p:nvGrpSpPr>
        <p:grpSpPr bwMode="auto">
          <a:xfrm>
            <a:off x="4699000" y="546100"/>
            <a:ext cx="3121025" cy="2882900"/>
            <a:chOff x="2960" y="344"/>
            <a:chExt cx="1966" cy="1816"/>
          </a:xfrm>
        </p:grpSpPr>
        <p:sp>
          <p:nvSpPr>
            <p:cNvPr id="8211" name="Line 72"/>
            <p:cNvSpPr>
              <a:spLocks noChangeShapeType="1"/>
            </p:cNvSpPr>
            <p:nvPr/>
          </p:nvSpPr>
          <p:spPr bwMode="auto">
            <a:xfrm flipV="1">
              <a:off x="4318" y="1282"/>
              <a:ext cx="336" cy="2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2" name="Line 73"/>
            <p:cNvSpPr>
              <a:spLocks noChangeShapeType="1"/>
            </p:cNvSpPr>
            <p:nvPr/>
          </p:nvSpPr>
          <p:spPr bwMode="auto">
            <a:xfrm flipV="1">
              <a:off x="3968" y="800"/>
              <a:ext cx="234" cy="2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3" name="Line 74"/>
            <p:cNvSpPr>
              <a:spLocks noChangeShapeType="1"/>
            </p:cNvSpPr>
            <p:nvPr/>
          </p:nvSpPr>
          <p:spPr bwMode="auto">
            <a:xfrm flipV="1">
              <a:off x="2960" y="344"/>
              <a:ext cx="12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4" name="Line 75"/>
            <p:cNvSpPr>
              <a:spLocks noChangeShapeType="1"/>
            </p:cNvSpPr>
            <p:nvPr/>
          </p:nvSpPr>
          <p:spPr bwMode="auto">
            <a:xfrm flipV="1">
              <a:off x="4442" y="1610"/>
              <a:ext cx="354" cy="1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15" name="Line 76"/>
            <p:cNvSpPr>
              <a:spLocks noChangeShapeType="1"/>
            </p:cNvSpPr>
            <p:nvPr/>
          </p:nvSpPr>
          <p:spPr bwMode="auto">
            <a:xfrm flipV="1">
              <a:off x="4536" y="2088"/>
              <a:ext cx="390" cy="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8198" name="Text Box 77"/>
          <p:cNvSpPr txBox="1">
            <a:spLocks noChangeArrowheads="1"/>
          </p:cNvSpPr>
          <p:nvPr/>
        </p:nvSpPr>
        <p:spPr bwMode="auto">
          <a:xfrm>
            <a:off x="269875" y="365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5006" name="Text Box 78"/>
          <p:cNvSpPr txBox="1">
            <a:spLocks noChangeArrowheads="1"/>
          </p:cNvSpPr>
          <p:nvPr/>
        </p:nvSpPr>
        <p:spPr bwMode="auto">
          <a:xfrm>
            <a:off x="374650" y="374650"/>
            <a:ext cx="29733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Distanza delle sorgenti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3 lunghezze d’onda</a:t>
            </a:r>
          </a:p>
        </p:txBody>
      </p:sp>
      <p:grpSp>
        <p:nvGrpSpPr>
          <p:cNvPr id="125011" name="Group 83"/>
          <p:cNvGrpSpPr>
            <a:grpSpLocks/>
          </p:cNvGrpSpPr>
          <p:nvPr/>
        </p:nvGrpSpPr>
        <p:grpSpPr bwMode="auto">
          <a:xfrm>
            <a:off x="4572000" y="0"/>
            <a:ext cx="3614738" cy="2946400"/>
            <a:chOff x="2880" y="0"/>
            <a:chExt cx="2277" cy="1856"/>
          </a:xfrm>
        </p:grpSpPr>
        <p:sp>
          <p:nvSpPr>
            <p:cNvPr id="8208" name="Text Box 79"/>
            <p:cNvSpPr txBox="1">
              <a:spLocks noChangeArrowheads="1"/>
            </p:cNvSpPr>
            <p:nvPr/>
          </p:nvSpPr>
          <p:spPr bwMode="auto">
            <a:xfrm>
              <a:off x="4868" y="1568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1°</a:t>
              </a:r>
            </a:p>
          </p:txBody>
        </p:sp>
        <p:sp>
          <p:nvSpPr>
            <p:cNvPr id="8209" name="Text Box 80"/>
            <p:cNvSpPr txBox="1">
              <a:spLocks noChangeArrowheads="1"/>
            </p:cNvSpPr>
            <p:nvPr/>
          </p:nvSpPr>
          <p:spPr bwMode="auto">
            <a:xfrm>
              <a:off x="4532" y="872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2°</a:t>
              </a:r>
            </a:p>
          </p:txBody>
        </p:sp>
        <p:sp>
          <p:nvSpPr>
            <p:cNvPr id="8210" name="Text Box 81"/>
            <p:cNvSpPr txBox="1">
              <a:spLocks noChangeArrowheads="1"/>
            </p:cNvSpPr>
            <p:nvPr/>
          </p:nvSpPr>
          <p:spPr bwMode="auto">
            <a:xfrm>
              <a:off x="2880" y="0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3°</a:t>
              </a:r>
            </a:p>
          </p:txBody>
        </p:sp>
      </p:grpSp>
      <p:sp>
        <p:nvSpPr>
          <p:cNvPr id="125010" name="Text Box 82"/>
          <p:cNvSpPr txBox="1">
            <a:spLocks noChangeArrowheads="1"/>
          </p:cNvSpPr>
          <p:nvPr/>
        </p:nvSpPr>
        <p:spPr bwMode="auto">
          <a:xfrm>
            <a:off x="390525" y="371475"/>
            <a:ext cx="29733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Distanza delle sorgenti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5 lunghezze d’onda</a:t>
            </a:r>
          </a:p>
        </p:txBody>
      </p:sp>
      <p:grpSp>
        <p:nvGrpSpPr>
          <p:cNvPr id="125018" name="Group 90"/>
          <p:cNvGrpSpPr>
            <a:grpSpLocks/>
          </p:cNvGrpSpPr>
          <p:nvPr/>
        </p:nvGrpSpPr>
        <p:grpSpPr bwMode="auto">
          <a:xfrm>
            <a:off x="4572000" y="0"/>
            <a:ext cx="3763963" cy="3429000"/>
            <a:chOff x="2880" y="0"/>
            <a:chExt cx="2371" cy="2160"/>
          </a:xfrm>
        </p:grpSpPr>
        <p:sp>
          <p:nvSpPr>
            <p:cNvPr id="8203" name="Text Box 85"/>
            <p:cNvSpPr txBox="1">
              <a:spLocks noChangeArrowheads="1"/>
            </p:cNvSpPr>
            <p:nvPr/>
          </p:nvSpPr>
          <p:spPr bwMode="auto">
            <a:xfrm>
              <a:off x="4962" y="1872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1°</a:t>
              </a:r>
            </a:p>
          </p:txBody>
        </p:sp>
        <p:sp>
          <p:nvSpPr>
            <p:cNvPr id="8204" name="Text Box 86"/>
            <p:cNvSpPr txBox="1">
              <a:spLocks noChangeArrowheads="1"/>
            </p:cNvSpPr>
            <p:nvPr/>
          </p:nvSpPr>
          <p:spPr bwMode="auto">
            <a:xfrm>
              <a:off x="4824" y="1428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2°</a:t>
              </a:r>
            </a:p>
          </p:txBody>
        </p:sp>
        <p:sp>
          <p:nvSpPr>
            <p:cNvPr id="8205" name="Text Box 87"/>
            <p:cNvSpPr txBox="1">
              <a:spLocks noChangeArrowheads="1"/>
            </p:cNvSpPr>
            <p:nvPr/>
          </p:nvSpPr>
          <p:spPr bwMode="auto">
            <a:xfrm>
              <a:off x="4660" y="1102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3°</a:t>
              </a:r>
            </a:p>
          </p:txBody>
        </p:sp>
        <p:sp>
          <p:nvSpPr>
            <p:cNvPr id="8206" name="Text Box 88"/>
            <p:cNvSpPr txBox="1">
              <a:spLocks noChangeArrowheads="1"/>
            </p:cNvSpPr>
            <p:nvPr/>
          </p:nvSpPr>
          <p:spPr bwMode="auto">
            <a:xfrm>
              <a:off x="4220" y="560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4°</a:t>
              </a:r>
            </a:p>
          </p:txBody>
        </p:sp>
        <p:sp>
          <p:nvSpPr>
            <p:cNvPr id="8207" name="Text Box 89"/>
            <p:cNvSpPr txBox="1">
              <a:spLocks noChangeArrowheads="1"/>
            </p:cNvSpPr>
            <p:nvPr/>
          </p:nvSpPr>
          <p:spPr bwMode="auto">
            <a:xfrm>
              <a:off x="2880" y="0"/>
              <a:ext cx="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5°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39 L 0 0.055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24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24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25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25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5555 L 0.00104 0.0930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006" grpId="0"/>
      <p:bldP spid="125006" grpId="1"/>
      <p:bldP spid="1250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300" y="0"/>
            <a:ext cx="7772400" cy="838200"/>
          </a:xfrm>
        </p:spPr>
        <p:txBody>
          <a:bodyPr/>
          <a:lstStyle/>
          <a:p>
            <a:pPr eaLnBrk="1" hangingPunct="1"/>
            <a:r>
              <a:rPr lang="it-IT" altLang="it-IT" smtClean="0"/>
              <a:t>Il reticolo cristallino</a:t>
            </a:r>
          </a:p>
        </p:txBody>
      </p:sp>
      <p:grpSp>
        <p:nvGrpSpPr>
          <p:cNvPr id="116739" name="Group 3"/>
          <p:cNvGrpSpPr>
            <a:grpSpLocks/>
          </p:cNvGrpSpPr>
          <p:nvPr/>
        </p:nvGrpSpPr>
        <p:grpSpPr bwMode="auto">
          <a:xfrm>
            <a:off x="1447800" y="1104900"/>
            <a:ext cx="1727200" cy="1257300"/>
            <a:chOff x="488" y="1368"/>
            <a:chExt cx="1088" cy="792"/>
          </a:xfrm>
        </p:grpSpPr>
        <p:grpSp>
          <p:nvGrpSpPr>
            <p:cNvPr id="9357" name="Group 4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59" name="AutoShape 5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60" name="Oval 6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61" name="Oval 7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62" name="Oval 8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58" name="AutoShape 9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46" name="Group 10"/>
          <p:cNvGrpSpPr>
            <a:grpSpLocks/>
          </p:cNvGrpSpPr>
          <p:nvPr/>
        </p:nvGrpSpPr>
        <p:grpSpPr bwMode="auto">
          <a:xfrm>
            <a:off x="2743200" y="1104900"/>
            <a:ext cx="1727200" cy="1257300"/>
            <a:chOff x="488" y="1368"/>
            <a:chExt cx="1088" cy="792"/>
          </a:xfrm>
        </p:grpSpPr>
        <p:grpSp>
          <p:nvGrpSpPr>
            <p:cNvPr id="9351" name="Group 11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53" name="AutoShape 12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54" name="Oval 13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55" name="Oval 14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56" name="Oval 15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52" name="AutoShape 16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53" name="Group 17"/>
          <p:cNvGrpSpPr>
            <a:grpSpLocks/>
          </p:cNvGrpSpPr>
          <p:nvPr/>
        </p:nvGrpSpPr>
        <p:grpSpPr bwMode="auto">
          <a:xfrm>
            <a:off x="4038600" y="1104900"/>
            <a:ext cx="1727200" cy="1257300"/>
            <a:chOff x="488" y="1368"/>
            <a:chExt cx="1088" cy="792"/>
          </a:xfrm>
        </p:grpSpPr>
        <p:grpSp>
          <p:nvGrpSpPr>
            <p:cNvPr id="9345" name="Group 18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47" name="AutoShape 19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48" name="Oval 20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49" name="Oval 21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50" name="Oval 22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46" name="AutoShape 23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60" name="Group 24"/>
          <p:cNvGrpSpPr>
            <a:grpSpLocks/>
          </p:cNvGrpSpPr>
          <p:nvPr/>
        </p:nvGrpSpPr>
        <p:grpSpPr bwMode="auto">
          <a:xfrm>
            <a:off x="5334000" y="1104900"/>
            <a:ext cx="1727200" cy="1257300"/>
            <a:chOff x="488" y="1368"/>
            <a:chExt cx="1088" cy="792"/>
          </a:xfrm>
        </p:grpSpPr>
        <p:grpSp>
          <p:nvGrpSpPr>
            <p:cNvPr id="9339" name="Group 25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41" name="AutoShape 26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42" name="Oval 27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43" name="Oval 28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44" name="Oval 29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40" name="AutoShape 30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67" name="Group 31"/>
          <p:cNvGrpSpPr>
            <a:grpSpLocks/>
          </p:cNvGrpSpPr>
          <p:nvPr/>
        </p:nvGrpSpPr>
        <p:grpSpPr bwMode="auto">
          <a:xfrm>
            <a:off x="6629400" y="1104900"/>
            <a:ext cx="1727200" cy="1257300"/>
            <a:chOff x="488" y="1368"/>
            <a:chExt cx="1088" cy="792"/>
          </a:xfrm>
        </p:grpSpPr>
        <p:grpSp>
          <p:nvGrpSpPr>
            <p:cNvPr id="9333" name="Group 32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35" name="AutoShape 33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6" name="Oval 34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7" name="Oval 35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8" name="Oval 36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34" name="AutoShape 37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74" name="Group 38"/>
          <p:cNvGrpSpPr>
            <a:grpSpLocks/>
          </p:cNvGrpSpPr>
          <p:nvPr/>
        </p:nvGrpSpPr>
        <p:grpSpPr bwMode="auto">
          <a:xfrm>
            <a:off x="1003300" y="2362200"/>
            <a:ext cx="1727200" cy="1257300"/>
            <a:chOff x="488" y="1368"/>
            <a:chExt cx="1088" cy="792"/>
          </a:xfrm>
        </p:grpSpPr>
        <p:grpSp>
          <p:nvGrpSpPr>
            <p:cNvPr id="9327" name="Group 39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29" name="AutoShape 40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0" name="Oval 41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1" name="Oval 42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32" name="Oval 43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28" name="AutoShape 44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81" name="Group 45"/>
          <p:cNvGrpSpPr>
            <a:grpSpLocks/>
          </p:cNvGrpSpPr>
          <p:nvPr/>
        </p:nvGrpSpPr>
        <p:grpSpPr bwMode="auto">
          <a:xfrm>
            <a:off x="2298700" y="2362200"/>
            <a:ext cx="1727200" cy="1257300"/>
            <a:chOff x="488" y="1368"/>
            <a:chExt cx="1088" cy="792"/>
          </a:xfrm>
        </p:grpSpPr>
        <p:grpSp>
          <p:nvGrpSpPr>
            <p:cNvPr id="9321" name="Group 46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23" name="AutoShape 47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24" name="Oval 48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25" name="Oval 49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26" name="Oval 50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22" name="AutoShape 51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88" name="Group 52"/>
          <p:cNvGrpSpPr>
            <a:grpSpLocks/>
          </p:cNvGrpSpPr>
          <p:nvPr/>
        </p:nvGrpSpPr>
        <p:grpSpPr bwMode="auto">
          <a:xfrm>
            <a:off x="3594100" y="2362200"/>
            <a:ext cx="1727200" cy="1257300"/>
            <a:chOff x="488" y="1368"/>
            <a:chExt cx="1088" cy="792"/>
          </a:xfrm>
        </p:grpSpPr>
        <p:grpSp>
          <p:nvGrpSpPr>
            <p:cNvPr id="9315" name="Group 53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17" name="AutoShape 54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18" name="Oval 55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19" name="Oval 56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20" name="Oval 57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16" name="AutoShape 58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795" name="Group 59"/>
          <p:cNvGrpSpPr>
            <a:grpSpLocks/>
          </p:cNvGrpSpPr>
          <p:nvPr/>
        </p:nvGrpSpPr>
        <p:grpSpPr bwMode="auto">
          <a:xfrm>
            <a:off x="4889500" y="2362200"/>
            <a:ext cx="1727200" cy="1257300"/>
            <a:chOff x="488" y="1368"/>
            <a:chExt cx="1088" cy="792"/>
          </a:xfrm>
        </p:grpSpPr>
        <p:grpSp>
          <p:nvGrpSpPr>
            <p:cNvPr id="9309" name="Group 60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11" name="AutoShape 61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12" name="Oval 62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13" name="Oval 63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14" name="Oval 64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10" name="AutoShape 65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02" name="Group 66"/>
          <p:cNvGrpSpPr>
            <a:grpSpLocks/>
          </p:cNvGrpSpPr>
          <p:nvPr/>
        </p:nvGrpSpPr>
        <p:grpSpPr bwMode="auto">
          <a:xfrm>
            <a:off x="6184900" y="2362200"/>
            <a:ext cx="1727200" cy="1257300"/>
            <a:chOff x="488" y="1368"/>
            <a:chExt cx="1088" cy="792"/>
          </a:xfrm>
        </p:grpSpPr>
        <p:grpSp>
          <p:nvGrpSpPr>
            <p:cNvPr id="9303" name="Group 67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305" name="AutoShape 68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6" name="Oval 69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7" name="Oval 70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8" name="Oval 71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304" name="AutoShape 72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09" name="Group 73"/>
          <p:cNvGrpSpPr>
            <a:grpSpLocks/>
          </p:cNvGrpSpPr>
          <p:nvPr/>
        </p:nvGrpSpPr>
        <p:grpSpPr bwMode="auto">
          <a:xfrm>
            <a:off x="571500" y="3619500"/>
            <a:ext cx="1727200" cy="1257300"/>
            <a:chOff x="488" y="1368"/>
            <a:chExt cx="1088" cy="792"/>
          </a:xfrm>
        </p:grpSpPr>
        <p:grpSp>
          <p:nvGrpSpPr>
            <p:cNvPr id="9297" name="Group 74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299" name="AutoShape 75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0" name="Oval 76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1" name="Oval 77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302" name="Oval 78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298" name="AutoShape 79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16" name="Group 80"/>
          <p:cNvGrpSpPr>
            <a:grpSpLocks/>
          </p:cNvGrpSpPr>
          <p:nvPr/>
        </p:nvGrpSpPr>
        <p:grpSpPr bwMode="auto">
          <a:xfrm>
            <a:off x="1866900" y="3619500"/>
            <a:ext cx="1727200" cy="1257300"/>
            <a:chOff x="488" y="1368"/>
            <a:chExt cx="1088" cy="792"/>
          </a:xfrm>
        </p:grpSpPr>
        <p:grpSp>
          <p:nvGrpSpPr>
            <p:cNvPr id="9291" name="Group 81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293" name="AutoShape 82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94" name="Oval 83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95" name="Oval 84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96" name="Oval 85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292" name="AutoShape 86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23" name="Group 87"/>
          <p:cNvGrpSpPr>
            <a:grpSpLocks/>
          </p:cNvGrpSpPr>
          <p:nvPr/>
        </p:nvGrpSpPr>
        <p:grpSpPr bwMode="auto">
          <a:xfrm>
            <a:off x="3162300" y="3619500"/>
            <a:ext cx="1727200" cy="1257300"/>
            <a:chOff x="488" y="1368"/>
            <a:chExt cx="1088" cy="792"/>
          </a:xfrm>
        </p:grpSpPr>
        <p:grpSp>
          <p:nvGrpSpPr>
            <p:cNvPr id="9285" name="Group 88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287" name="AutoShape 89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88" name="Oval 90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89" name="Oval 91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90" name="Oval 92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286" name="AutoShape 93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30" name="Group 94"/>
          <p:cNvGrpSpPr>
            <a:grpSpLocks/>
          </p:cNvGrpSpPr>
          <p:nvPr/>
        </p:nvGrpSpPr>
        <p:grpSpPr bwMode="auto">
          <a:xfrm>
            <a:off x="4457700" y="3619500"/>
            <a:ext cx="1727200" cy="1257300"/>
            <a:chOff x="488" y="1368"/>
            <a:chExt cx="1088" cy="792"/>
          </a:xfrm>
        </p:grpSpPr>
        <p:grpSp>
          <p:nvGrpSpPr>
            <p:cNvPr id="9279" name="Group 95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281" name="AutoShape 96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82" name="Oval 97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83" name="Oval 98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84" name="Oval 99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280" name="AutoShape 100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37" name="Group 101"/>
          <p:cNvGrpSpPr>
            <a:grpSpLocks/>
          </p:cNvGrpSpPr>
          <p:nvPr/>
        </p:nvGrpSpPr>
        <p:grpSpPr bwMode="auto">
          <a:xfrm>
            <a:off x="5753100" y="3619500"/>
            <a:ext cx="1727200" cy="1257300"/>
            <a:chOff x="488" y="1368"/>
            <a:chExt cx="1088" cy="792"/>
          </a:xfrm>
        </p:grpSpPr>
        <p:grpSp>
          <p:nvGrpSpPr>
            <p:cNvPr id="9273" name="Group 102"/>
            <p:cNvGrpSpPr>
              <a:grpSpLocks/>
            </p:cNvGrpSpPr>
            <p:nvPr/>
          </p:nvGrpSpPr>
          <p:grpSpPr bwMode="auto">
            <a:xfrm>
              <a:off x="673" y="1474"/>
              <a:ext cx="681" cy="590"/>
              <a:chOff x="748" y="2069"/>
              <a:chExt cx="681" cy="590"/>
            </a:xfrm>
          </p:grpSpPr>
          <p:sp>
            <p:nvSpPr>
              <p:cNvPr id="9275" name="AutoShape 103"/>
              <p:cNvSpPr>
                <a:spLocks noChangeArrowheads="1"/>
              </p:cNvSpPr>
              <p:nvPr/>
            </p:nvSpPr>
            <p:spPr bwMode="auto">
              <a:xfrm rot="-1458273">
                <a:off x="748" y="2115"/>
                <a:ext cx="544" cy="40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76" name="Oval 104"/>
              <p:cNvSpPr>
                <a:spLocks noChangeArrowheads="1"/>
              </p:cNvSpPr>
              <p:nvPr/>
            </p:nvSpPr>
            <p:spPr bwMode="auto">
              <a:xfrm>
                <a:off x="1293" y="2341"/>
                <a:ext cx="136" cy="1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77" name="Oval 105"/>
              <p:cNvSpPr>
                <a:spLocks noChangeArrowheads="1"/>
              </p:cNvSpPr>
              <p:nvPr/>
            </p:nvSpPr>
            <p:spPr bwMode="auto">
              <a:xfrm>
                <a:off x="884" y="2069"/>
                <a:ext cx="136" cy="13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9278" name="Oval 106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" cy="1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9274" name="AutoShape 107"/>
            <p:cNvSpPr>
              <a:spLocks noChangeArrowheads="1"/>
            </p:cNvSpPr>
            <p:nvPr/>
          </p:nvSpPr>
          <p:spPr bwMode="auto">
            <a:xfrm>
              <a:off x="488" y="1368"/>
              <a:ext cx="1088" cy="792"/>
            </a:xfrm>
            <a:prstGeom prst="parallelogram">
              <a:avLst>
                <a:gd name="adj" fmla="val 343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16844" name="Group 108"/>
          <p:cNvGrpSpPr>
            <a:grpSpLocks/>
          </p:cNvGrpSpPr>
          <p:nvPr/>
        </p:nvGrpSpPr>
        <p:grpSpPr bwMode="auto">
          <a:xfrm>
            <a:off x="571500" y="1092200"/>
            <a:ext cx="7781925" cy="3810000"/>
            <a:chOff x="360" y="1360"/>
            <a:chExt cx="4902" cy="2400"/>
          </a:xfrm>
        </p:grpSpPr>
        <p:sp>
          <p:nvSpPr>
            <p:cNvPr id="9263" name="Line 109"/>
            <p:cNvSpPr>
              <a:spLocks noChangeShapeType="1"/>
            </p:cNvSpPr>
            <p:nvPr/>
          </p:nvSpPr>
          <p:spPr bwMode="auto">
            <a:xfrm>
              <a:off x="912" y="2160"/>
              <a:ext cx="4070" cy="8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4" name="Line 110"/>
            <p:cNvSpPr>
              <a:spLocks noChangeShapeType="1"/>
            </p:cNvSpPr>
            <p:nvPr/>
          </p:nvSpPr>
          <p:spPr bwMode="auto">
            <a:xfrm>
              <a:off x="632" y="2952"/>
              <a:ext cx="4086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5" name="Line 111"/>
            <p:cNvSpPr>
              <a:spLocks noChangeShapeType="1"/>
            </p:cNvSpPr>
            <p:nvPr/>
          </p:nvSpPr>
          <p:spPr bwMode="auto">
            <a:xfrm>
              <a:off x="360" y="3744"/>
              <a:ext cx="4086" cy="8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6" name="Line 112"/>
            <p:cNvSpPr>
              <a:spLocks noChangeShapeType="1"/>
            </p:cNvSpPr>
            <p:nvPr/>
          </p:nvSpPr>
          <p:spPr bwMode="auto">
            <a:xfrm flipV="1">
              <a:off x="1182" y="1360"/>
              <a:ext cx="816" cy="2384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7" name="Line 113"/>
            <p:cNvSpPr>
              <a:spLocks noChangeShapeType="1"/>
            </p:cNvSpPr>
            <p:nvPr/>
          </p:nvSpPr>
          <p:spPr bwMode="auto">
            <a:xfrm flipV="1">
              <a:off x="1998" y="1360"/>
              <a:ext cx="818" cy="239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8" name="Line 114"/>
            <p:cNvSpPr>
              <a:spLocks noChangeShapeType="1"/>
            </p:cNvSpPr>
            <p:nvPr/>
          </p:nvSpPr>
          <p:spPr bwMode="auto">
            <a:xfrm flipV="1">
              <a:off x="2806" y="1360"/>
              <a:ext cx="826" cy="24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9" name="Line 115"/>
            <p:cNvSpPr>
              <a:spLocks noChangeShapeType="1"/>
            </p:cNvSpPr>
            <p:nvPr/>
          </p:nvSpPr>
          <p:spPr bwMode="auto">
            <a:xfrm flipV="1">
              <a:off x="3624" y="1360"/>
              <a:ext cx="822" cy="239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70" name="Line 116"/>
            <p:cNvSpPr>
              <a:spLocks noChangeShapeType="1"/>
            </p:cNvSpPr>
            <p:nvPr/>
          </p:nvSpPr>
          <p:spPr bwMode="auto">
            <a:xfrm flipV="1">
              <a:off x="4446" y="1360"/>
              <a:ext cx="816" cy="2384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71" name="Line 117"/>
            <p:cNvSpPr>
              <a:spLocks noChangeShapeType="1"/>
            </p:cNvSpPr>
            <p:nvPr/>
          </p:nvSpPr>
          <p:spPr bwMode="auto">
            <a:xfrm flipV="1">
              <a:off x="360" y="1360"/>
              <a:ext cx="816" cy="2384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72" name="Line 118"/>
            <p:cNvSpPr>
              <a:spLocks noChangeShapeType="1"/>
            </p:cNvSpPr>
            <p:nvPr/>
          </p:nvSpPr>
          <p:spPr bwMode="auto">
            <a:xfrm>
              <a:off x="1176" y="1360"/>
              <a:ext cx="4086" cy="8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16855" name="Group 119"/>
          <p:cNvGrpSpPr>
            <a:grpSpLocks/>
          </p:cNvGrpSpPr>
          <p:nvPr/>
        </p:nvGrpSpPr>
        <p:grpSpPr bwMode="auto">
          <a:xfrm>
            <a:off x="1177925" y="1358900"/>
            <a:ext cx="6032500" cy="2540000"/>
            <a:chOff x="742" y="1528"/>
            <a:chExt cx="3800" cy="1600"/>
          </a:xfrm>
        </p:grpSpPr>
        <p:sp>
          <p:nvSpPr>
            <p:cNvPr id="9255" name="Line 120"/>
            <p:cNvSpPr>
              <a:spLocks noChangeShapeType="1"/>
            </p:cNvSpPr>
            <p:nvPr/>
          </p:nvSpPr>
          <p:spPr bwMode="auto">
            <a:xfrm>
              <a:off x="1278" y="1536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6" name="Line 121"/>
            <p:cNvSpPr>
              <a:spLocks noChangeShapeType="1"/>
            </p:cNvSpPr>
            <p:nvPr/>
          </p:nvSpPr>
          <p:spPr bwMode="auto">
            <a:xfrm>
              <a:off x="1014" y="2320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7" name="Line 122"/>
            <p:cNvSpPr>
              <a:spLocks noChangeShapeType="1"/>
            </p:cNvSpPr>
            <p:nvPr/>
          </p:nvSpPr>
          <p:spPr bwMode="auto">
            <a:xfrm>
              <a:off x="742" y="3120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8" name="Line 123"/>
            <p:cNvSpPr>
              <a:spLocks noChangeShapeType="1"/>
            </p:cNvSpPr>
            <p:nvPr/>
          </p:nvSpPr>
          <p:spPr bwMode="auto">
            <a:xfrm flipV="1">
              <a:off x="750" y="1528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9" name="Line 124"/>
            <p:cNvSpPr>
              <a:spLocks noChangeShapeType="1"/>
            </p:cNvSpPr>
            <p:nvPr/>
          </p:nvSpPr>
          <p:spPr bwMode="auto">
            <a:xfrm flipV="1">
              <a:off x="1566" y="1536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0" name="Line 125"/>
            <p:cNvSpPr>
              <a:spLocks noChangeShapeType="1"/>
            </p:cNvSpPr>
            <p:nvPr/>
          </p:nvSpPr>
          <p:spPr bwMode="auto">
            <a:xfrm flipV="1">
              <a:off x="2374" y="1544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1" name="Line 126"/>
            <p:cNvSpPr>
              <a:spLocks noChangeShapeType="1"/>
            </p:cNvSpPr>
            <p:nvPr/>
          </p:nvSpPr>
          <p:spPr bwMode="auto">
            <a:xfrm flipV="1">
              <a:off x="3198" y="1536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62" name="Line 127"/>
            <p:cNvSpPr>
              <a:spLocks noChangeShapeType="1"/>
            </p:cNvSpPr>
            <p:nvPr/>
          </p:nvSpPr>
          <p:spPr bwMode="auto">
            <a:xfrm flipV="1">
              <a:off x="4006" y="1528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16864" name="Group 128"/>
          <p:cNvGrpSpPr>
            <a:grpSpLocks/>
          </p:cNvGrpSpPr>
          <p:nvPr/>
        </p:nvGrpSpPr>
        <p:grpSpPr bwMode="auto">
          <a:xfrm>
            <a:off x="1851025" y="1790700"/>
            <a:ext cx="6032500" cy="2540000"/>
            <a:chOff x="742" y="1528"/>
            <a:chExt cx="3800" cy="1600"/>
          </a:xfrm>
        </p:grpSpPr>
        <p:sp>
          <p:nvSpPr>
            <p:cNvPr id="9247" name="Line 129"/>
            <p:cNvSpPr>
              <a:spLocks noChangeShapeType="1"/>
            </p:cNvSpPr>
            <p:nvPr/>
          </p:nvSpPr>
          <p:spPr bwMode="auto">
            <a:xfrm>
              <a:off x="1278" y="1536"/>
              <a:ext cx="326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8" name="Line 130"/>
            <p:cNvSpPr>
              <a:spLocks noChangeShapeType="1"/>
            </p:cNvSpPr>
            <p:nvPr/>
          </p:nvSpPr>
          <p:spPr bwMode="auto">
            <a:xfrm>
              <a:off x="1014" y="2320"/>
              <a:ext cx="326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9" name="Line 131"/>
            <p:cNvSpPr>
              <a:spLocks noChangeShapeType="1"/>
            </p:cNvSpPr>
            <p:nvPr/>
          </p:nvSpPr>
          <p:spPr bwMode="auto">
            <a:xfrm>
              <a:off x="742" y="3120"/>
              <a:ext cx="326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0" name="Line 132"/>
            <p:cNvSpPr>
              <a:spLocks noChangeShapeType="1"/>
            </p:cNvSpPr>
            <p:nvPr/>
          </p:nvSpPr>
          <p:spPr bwMode="auto">
            <a:xfrm flipV="1">
              <a:off x="750" y="1528"/>
              <a:ext cx="536" cy="15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1" name="Line 133"/>
            <p:cNvSpPr>
              <a:spLocks noChangeShapeType="1"/>
            </p:cNvSpPr>
            <p:nvPr/>
          </p:nvSpPr>
          <p:spPr bwMode="auto">
            <a:xfrm flipV="1">
              <a:off x="1566" y="1536"/>
              <a:ext cx="536" cy="15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2" name="Line 134"/>
            <p:cNvSpPr>
              <a:spLocks noChangeShapeType="1"/>
            </p:cNvSpPr>
            <p:nvPr/>
          </p:nvSpPr>
          <p:spPr bwMode="auto">
            <a:xfrm flipV="1">
              <a:off x="2374" y="1544"/>
              <a:ext cx="536" cy="15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3" name="Line 135"/>
            <p:cNvSpPr>
              <a:spLocks noChangeShapeType="1"/>
            </p:cNvSpPr>
            <p:nvPr/>
          </p:nvSpPr>
          <p:spPr bwMode="auto">
            <a:xfrm flipV="1">
              <a:off x="3198" y="1536"/>
              <a:ext cx="536" cy="15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4" name="Line 136"/>
            <p:cNvSpPr>
              <a:spLocks noChangeShapeType="1"/>
            </p:cNvSpPr>
            <p:nvPr/>
          </p:nvSpPr>
          <p:spPr bwMode="auto">
            <a:xfrm flipV="1">
              <a:off x="4006" y="1528"/>
              <a:ext cx="536" cy="15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16873" name="Group 137"/>
          <p:cNvGrpSpPr>
            <a:grpSpLocks/>
          </p:cNvGrpSpPr>
          <p:nvPr/>
        </p:nvGrpSpPr>
        <p:grpSpPr bwMode="auto">
          <a:xfrm>
            <a:off x="1050925" y="2082800"/>
            <a:ext cx="6032500" cy="2540000"/>
            <a:chOff x="742" y="1528"/>
            <a:chExt cx="3800" cy="1600"/>
          </a:xfrm>
        </p:grpSpPr>
        <p:sp>
          <p:nvSpPr>
            <p:cNvPr id="9239" name="Line 138"/>
            <p:cNvSpPr>
              <a:spLocks noChangeShapeType="1"/>
            </p:cNvSpPr>
            <p:nvPr/>
          </p:nvSpPr>
          <p:spPr bwMode="auto">
            <a:xfrm>
              <a:off x="1278" y="1536"/>
              <a:ext cx="326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0" name="Line 139"/>
            <p:cNvSpPr>
              <a:spLocks noChangeShapeType="1"/>
            </p:cNvSpPr>
            <p:nvPr/>
          </p:nvSpPr>
          <p:spPr bwMode="auto">
            <a:xfrm>
              <a:off x="1014" y="2320"/>
              <a:ext cx="326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1" name="Line 140"/>
            <p:cNvSpPr>
              <a:spLocks noChangeShapeType="1"/>
            </p:cNvSpPr>
            <p:nvPr/>
          </p:nvSpPr>
          <p:spPr bwMode="auto">
            <a:xfrm>
              <a:off x="742" y="3120"/>
              <a:ext cx="326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2" name="Line 141"/>
            <p:cNvSpPr>
              <a:spLocks noChangeShapeType="1"/>
            </p:cNvSpPr>
            <p:nvPr/>
          </p:nvSpPr>
          <p:spPr bwMode="auto">
            <a:xfrm flipV="1">
              <a:off x="750" y="1528"/>
              <a:ext cx="536" cy="15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3" name="Line 142"/>
            <p:cNvSpPr>
              <a:spLocks noChangeShapeType="1"/>
            </p:cNvSpPr>
            <p:nvPr/>
          </p:nvSpPr>
          <p:spPr bwMode="auto">
            <a:xfrm flipV="1">
              <a:off x="1566" y="1536"/>
              <a:ext cx="536" cy="15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4" name="Line 143"/>
            <p:cNvSpPr>
              <a:spLocks noChangeShapeType="1"/>
            </p:cNvSpPr>
            <p:nvPr/>
          </p:nvSpPr>
          <p:spPr bwMode="auto">
            <a:xfrm flipV="1">
              <a:off x="2374" y="1544"/>
              <a:ext cx="536" cy="15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5" name="Line 144"/>
            <p:cNvSpPr>
              <a:spLocks noChangeShapeType="1"/>
            </p:cNvSpPr>
            <p:nvPr/>
          </p:nvSpPr>
          <p:spPr bwMode="auto">
            <a:xfrm flipV="1">
              <a:off x="3198" y="1536"/>
              <a:ext cx="536" cy="15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6" name="Line 145"/>
            <p:cNvSpPr>
              <a:spLocks noChangeShapeType="1"/>
            </p:cNvSpPr>
            <p:nvPr/>
          </p:nvSpPr>
          <p:spPr bwMode="auto">
            <a:xfrm flipV="1">
              <a:off x="4006" y="1528"/>
              <a:ext cx="536" cy="15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16882" name="Text Box 146"/>
          <p:cNvSpPr txBox="1">
            <a:spLocks noChangeArrowheads="1"/>
          </p:cNvSpPr>
          <p:nvPr/>
        </p:nvSpPr>
        <p:spPr bwMode="auto">
          <a:xfrm>
            <a:off x="76200" y="5108575"/>
            <a:ext cx="91963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N atomi in cella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N reticoli compenetrati con ai vertici gli atomi equivalenti per traslazione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6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6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6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6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6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6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6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6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6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6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16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6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6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9550"/>
            <a:ext cx="7772400" cy="695325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Riflessione</a:t>
            </a:r>
          </a:p>
        </p:txBody>
      </p:sp>
      <p:sp>
        <p:nvSpPr>
          <p:cNvPr id="10243" name="Line 8"/>
          <p:cNvSpPr>
            <a:spLocks noChangeShapeType="1"/>
          </p:cNvSpPr>
          <p:nvPr/>
        </p:nvSpPr>
        <p:spPr bwMode="auto">
          <a:xfrm>
            <a:off x="1571625" y="4505325"/>
            <a:ext cx="6000750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5978" name="AutoShape 26"/>
          <p:cNvSpPr>
            <a:spLocks noChangeArrowheads="1"/>
          </p:cNvSpPr>
          <p:nvPr/>
        </p:nvSpPr>
        <p:spPr bwMode="auto">
          <a:xfrm rot="2737214">
            <a:off x="1228726" y="21240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1" name="AutoShape 29"/>
          <p:cNvSpPr>
            <a:spLocks noChangeArrowheads="1"/>
          </p:cNvSpPr>
          <p:nvPr/>
        </p:nvSpPr>
        <p:spPr bwMode="auto">
          <a:xfrm rot="-8062786">
            <a:off x="1482726" y="23590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2" name="AutoShape 30"/>
          <p:cNvSpPr>
            <a:spLocks noChangeArrowheads="1"/>
          </p:cNvSpPr>
          <p:nvPr/>
        </p:nvSpPr>
        <p:spPr bwMode="auto">
          <a:xfrm rot="2737214">
            <a:off x="1730376" y="26066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3" name="AutoShape 31"/>
          <p:cNvSpPr>
            <a:spLocks noChangeArrowheads="1"/>
          </p:cNvSpPr>
          <p:nvPr/>
        </p:nvSpPr>
        <p:spPr bwMode="auto">
          <a:xfrm rot="-8062786">
            <a:off x="1984376" y="28416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4" name="AutoShape 32"/>
          <p:cNvSpPr>
            <a:spLocks noChangeArrowheads="1"/>
          </p:cNvSpPr>
          <p:nvPr/>
        </p:nvSpPr>
        <p:spPr bwMode="auto">
          <a:xfrm rot="2737214">
            <a:off x="2235201" y="30829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5" name="AutoShape 33"/>
          <p:cNvSpPr>
            <a:spLocks noChangeArrowheads="1"/>
          </p:cNvSpPr>
          <p:nvPr/>
        </p:nvSpPr>
        <p:spPr bwMode="auto">
          <a:xfrm rot="-8062786">
            <a:off x="2498726" y="33178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6" name="AutoShape 34"/>
          <p:cNvSpPr>
            <a:spLocks noChangeArrowheads="1"/>
          </p:cNvSpPr>
          <p:nvPr/>
        </p:nvSpPr>
        <p:spPr bwMode="auto">
          <a:xfrm rot="2737214">
            <a:off x="2746376" y="35560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7" name="AutoShape 35"/>
          <p:cNvSpPr>
            <a:spLocks noChangeArrowheads="1"/>
          </p:cNvSpPr>
          <p:nvPr/>
        </p:nvSpPr>
        <p:spPr bwMode="auto">
          <a:xfrm rot="-8062786">
            <a:off x="3000376" y="37909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8" name="AutoShape 36"/>
          <p:cNvSpPr>
            <a:spLocks noChangeArrowheads="1"/>
          </p:cNvSpPr>
          <p:nvPr/>
        </p:nvSpPr>
        <p:spPr bwMode="auto">
          <a:xfrm rot="8062786" flipH="1">
            <a:off x="3511551" y="40640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89" name="AutoShape 37"/>
          <p:cNvSpPr>
            <a:spLocks noChangeArrowheads="1"/>
          </p:cNvSpPr>
          <p:nvPr/>
        </p:nvSpPr>
        <p:spPr bwMode="auto">
          <a:xfrm rot="2737214">
            <a:off x="3228976" y="40481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0" name="AutoShape 38"/>
          <p:cNvSpPr>
            <a:spLocks noChangeArrowheads="1"/>
          </p:cNvSpPr>
          <p:nvPr/>
        </p:nvSpPr>
        <p:spPr bwMode="auto">
          <a:xfrm rot="18862786" flipH="1">
            <a:off x="3767138" y="38242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1" name="AutoShape 39"/>
          <p:cNvSpPr>
            <a:spLocks noChangeArrowheads="1"/>
          </p:cNvSpPr>
          <p:nvPr/>
        </p:nvSpPr>
        <p:spPr bwMode="auto">
          <a:xfrm rot="8062786" flipH="1">
            <a:off x="4021138" y="35782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2" name="AutoShape 40"/>
          <p:cNvSpPr>
            <a:spLocks noChangeArrowheads="1"/>
          </p:cNvSpPr>
          <p:nvPr/>
        </p:nvSpPr>
        <p:spPr bwMode="auto">
          <a:xfrm rot="18862786" flipH="1">
            <a:off x="4276726" y="33385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3" name="AutoShape 41"/>
          <p:cNvSpPr>
            <a:spLocks noChangeArrowheads="1"/>
          </p:cNvSpPr>
          <p:nvPr/>
        </p:nvSpPr>
        <p:spPr bwMode="auto">
          <a:xfrm rot="18862786" flipH="1">
            <a:off x="4767263" y="28305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4" name="AutoShape 42"/>
          <p:cNvSpPr>
            <a:spLocks noChangeArrowheads="1"/>
          </p:cNvSpPr>
          <p:nvPr/>
        </p:nvSpPr>
        <p:spPr bwMode="auto">
          <a:xfrm rot="18862786" flipH="1">
            <a:off x="5241926" y="23320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5" name="AutoShape 43"/>
          <p:cNvSpPr>
            <a:spLocks noChangeArrowheads="1"/>
          </p:cNvSpPr>
          <p:nvPr/>
        </p:nvSpPr>
        <p:spPr bwMode="auto">
          <a:xfrm rot="8062786" flipH="1">
            <a:off x="4999038" y="25749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6" name="AutoShape 44"/>
          <p:cNvSpPr>
            <a:spLocks noChangeArrowheads="1"/>
          </p:cNvSpPr>
          <p:nvPr/>
        </p:nvSpPr>
        <p:spPr bwMode="auto">
          <a:xfrm rot="8062786" flipH="1">
            <a:off x="4529138" y="30908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7" name="AutoShape 45"/>
          <p:cNvSpPr>
            <a:spLocks noChangeArrowheads="1"/>
          </p:cNvSpPr>
          <p:nvPr/>
        </p:nvSpPr>
        <p:spPr bwMode="auto">
          <a:xfrm rot="2737214">
            <a:off x="1682751" y="16446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8" name="AutoShape 46"/>
          <p:cNvSpPr>
            <a:spLocks noChangeArrowheads="1"/>
          </p:cNvSpPr>
          <p:nvPr/>
        </p:nvSpPr>
        <p:spPr bwMode="auto">
          <a:xfrm rot="-8062786">
            <a:off x="1936751" y="18796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5999" name="AutoShape 47"/>
          <p:cNvSpPr>
            <a:spLocks noChangeArrowheads="1"/>
          </p:cNvSpPr>
          <p:nvPr/>
        </p:nvSpPr>
        <p:spPr bwMode="auto">
          <a:xfrm rot="2737214">
            <a:off x="2184401" y="21272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0" name="AutoShape 48"/>
          <p:cNvSpPr>
            <a:spLocks noChangeArrowheads="1"/>
          </p:cNvSpPr>
          <p:nvPr/>
        </p:nvSpPr>
        <p:spPr bwMode="auto">
          <a:xfrm rot="-8062786">
            <a:off x="2438401" y="23622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1" name="AutoShape 49"/>
          <p:cNvSpPr>
            <a:spLocks noChangeArrowheads="1"/>
          </p:cNvSpPr>
          <p:nvPr/>
        </p:nvSpPr>
        <p:spPr bwMode="auto">
          <a:xfrm rot="2737214">
            <a:off x="2689226" y="26035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2" name="AutoShape 50"/>
          <p:cNvSpPr>
            <a:spLocks noChangeArrowheads="1"/>
          </p:cNvSpPr>
          <p:nvPr/>
        </p:nvSpPr>
        <p:spPr bwMode="auto">
          <a:xfrm rot="-8062786">
            <a:off x="2952751" y="28384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3" name="AutoShape 51"/>
          <p:cNvSpPr>
            <a:spLocks noChangeArrowheads="1"/>
          </p:cNvSpPr>
          <p:nvPr/>
        </p:nvSpPr>
        <p:spPr bwMode="auto">
          <a:xfrm rot="2737214">
            <a:off x="3200401" y="30765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4" name="AutoShape 52"/>
          <p:cNvSpPr>
            <a:spLocks noChangeArrowheads="1"/>
          </p:cNvSpPr>
          <p:nvPr/>
        </p:nvSpPr>
        <p:spPr bwMode="auto">
          <a:xfrm rot="-8062786">
            <a:off x="3454401" y="33115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5" name="AutoShape 53"/>
          <p:cNvSpPr>
            <a:spLocks noChangeArrowheads="1"/>
          </p:cNvSpPr>
          <p:nvPr/>
        </p:nvSpPr>
        <p:spPr bwMode="auto">
          <a:xfrm rot="2737214">
            <a:off x="3683001" y="35687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6" name="AutoShape 54"/>
          <p:cNvSpPr>
            <a:spLocks noChangeArrowheads="1"/>
          </p:cNvSpPr>
          <p:nvPr/>
        </p:nvSpPr>
        <p:spPr bwMode="auto">
          <a:xfrm rot="-8062786">
            <a:off x="3946526" y="38036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7" name="AutoShape 55"/>
          <p:cNvSpPr>
            <a:spLocks noChangeArrowheads="1"/>
          </p:cNvSpPr>
          <p:nvPr/>
        </p:nvSpPr>
        <p:spPr bwMode="auto">
          <a:xfrm rot="2737214">
            <a:off x="4175126" y="40608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8" name="AutoShape 56"/>
          <p:cNvSpPr>
            <a:spLocks noChangeArrowheads="1"/>
          </p:cNvSpPr>
          <p:nvPr/>
        </p:nvSpPr>
        <p:spPr bwMode="auto">
          <a:xfrm rot="8062786" flipH="1">
            <a:off x="4451351" y="40703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09" name="AutoShape 57"/>
          <p:cNvSpPr>
            <a:spLocks noChangeArrowheads="1"/>
          </p:cNvSpPr>
          <p:nvPr/>
        </p:nvSpPr>
        <p:spPr bwMode="auto">
          <a:xfrm rot="18862786" flipH="1">
            <a:off x="4706938" y="38306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0" name="AutoShape 58"/>
          <p:cNvSpPr>
            <a:spLocks noChangeArrowheads="1"/>
          </p:cNvSpPr>
          <p:nvPr/>
        </p:nvSpPr>
        <p:spPr bwMode="auto">
          <a:xfrm rot="8062786" flipH="1">
            <a:off x="4960938" y="35845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1" name="AutoShape 59"/>
          <p:cNvSpPr>
            <a:spLocks noChangeArrowheads="1"/>
          </p:cNvSpPr>
          <p:nvPr/>
        </p:nvSpPr>
        <p:spPr bwMode="auto">
          <a:xfrm rot="18862786" flipH="1">
            <a:off x="5216526" y="33448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2" name="AutoShape 60"/>
          <p:cNvSpPr>
            <a:spLocks noChangeArrowheads="1"/>
          </p:cNvSpPr>
          <p:nvPr/>
        </p:nvSpPr>
        <p:spPr bwMode="auto">
          <a:xfrm rot="18862786" flipH="1">
            <a:off x="5707063" y="28368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3" name="AutoShape 61"/>
          <p:cNvSpPr>
            <a:spLocks noChangeArrowheads="1"/>
          </p:cNvSpPr>
          <p:nvPr/>
        </p:nvSpPr>
        <p:spPr bwMode="auto">
          <a:xfrm rot="18862786" flipH="1">
            <a:off x="6181726" y="23383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4" name="AutoShape 62"/>
          <p:cNvSpPr>
            <a:spLocks noChangeArrowheads="1"/>
          </p:cNvSpPr>
          <p:nvPr/>
        </p:nvSpPr>
        <p:spPr bwMode="auto">
          <a:xfrm rot="8062786" flipH="1">
            <a:off x="5938838" y="25812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5" name="AutoShape 63"/>
          <p:cNvSpPr>
            <a:spLocks noChangeArrowheads="1"/>
          </p:cNvSpPr>
          <p:nvPr/>
        </p:nvSpPr>
        <p:spPr bwMode="auto">
          <a:xfrm rot="8062786" flipH="1">
            <a:off x="5468938" y="30972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6" name="AutoShape 64"/>
          <p:cNvSpPr>
            <a:spLocks noChangeArrowheads="1"/>
          </p:cNvSpPr>
          <p:nvPr/>
        </p:nvSpPr>
        <p:spPr bwMode="auto">
          <a:xfrm rot="18862786" flipH="1">
            <a:off x="5721351" y="18399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7" name="AutoShape 65"/>
          <p:cNvSpPr>
            <a:spLocks noChangeArrowheads="1"/>
          </p:cNvSpPr>
          <p:nvPr/>
        </p:nvSpPr>
        <p:spPr bwMode="auto">
          <a:xfrm rot="8062786" flipH="1">
            <a:off x="5478463" y="20828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18" name="Line 66"/>
          <p:cNvSpPr>
            <a:spLocks noChangeShapeType="1"/>
          </p:cNvSpPr>
          <p:nvPr/>
        </p:nvSpPr>
        <p:spPr bwMode="auto">
          <a:xfrm>
            <a:off x="1290638" y="2314575"/>
            <a:ext cx="2257425" cy="2176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19" name="Line 67"/>
          <p:cNvSpPr>
            <a:spLocks noChangeShapeType="1"/>
          </p:cNvSpPr>
          <p:nvPr/>
        </p:nvSpPr>
        <p:spPr bwMode="auto">
          <a:xfrm>
            <a:off x="1739900" y="1835150"/>
            <a:ext cx="2743200" cy="2662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20" name="Line 68"/>
          <p:cNvSpPr>
            <a:spLocks noChangeShapeType="1"/>
          </p:cNvSpPr>
          <p:nvPr/>
        </p:nvSpPr>
        <p:spPr bwMode="auto">
          <a:xfrm flipH="1">
            <a:off x="4487863" y="2520950"/>
            <a:ext cx="2009775" cy="1995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21" name="Line 69"/>
          <p:cNvSpPr>
            <a:spLocks noChangeShapeType="1"/>
          </p:cNvSpPr>
          <p:nvPr/>
        </p:nvSpPr>
        <p:spPr bwMode="auto">
          <a:xfrm flipH="1">
            <a:off x="3560763" y="2051050"/>
            <a:ext cx="2471737" cy="2462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22" name="Arc 70"/>
          <p:cNvSpPr>
            <a:spLocks/>
          </p:cNvSpPr>
          <p:nvPr/>
        </p:nvSpPr>
        <p:spPr bwMode="auto">
          <a:xfrm flipH="1">
            <a:off x="2676525" y="3941763"/>
            <a:ext cx="390525" cy="487362"/>
          </a:xfrm>
          <a:custGeom>
            <a:avLst/>
            <a:gdLst>
              <a:gd name="T0" fmla="*/ 590565465 w 21600"/>
              <a:gd name="T1" fmla="*/ 0 h 20881"/>
              <a:gd name="T2" fmla="*/ 2147483646 w 21600"/>
              <a:gd name="T3" fmla="*/ 2147483646 h 20881"/>
              <a:gd name="T4" fmla="*/ 0 w 21600"/>
              <a:gd name="T5" fmla="*/ 2147483646 h 208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881" fill="none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</a:path>
              <a:path w="21600" h="20881" stroke="0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  <a:lnTo>
                  <a:pt x="0" y="20881"/>
                </a:lnTo>
                <a:lnTo>
                  <a:pt x="552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23" name="Text Box 71"/>
          <p:cNvSpPr txBox="1">
            <a:spLocks noChangeArrowheads="1"/>
          </p:cNvSpPr>
          <p:nvPr/>
        </p:nvSpPr>
        <p:spPr bwMode="auto">
          <a:xfrm>
            <a:off x="2298700" y="3949700"/>
            <a:ext cx="627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>
                <a:latin typeface="Symbol" panose="05050102010706020507" pitchFamily="18" charset="2"/>
              </a:rPr>
              <a:t>1</a:t>
            </a:r>
            <a:r>
              <a:rPr lang="it-IT" altLang="it-IT" sz="2400">
                <a:latin typeface="Symbol" panose="05050102010706020507" pitchFamily="18" charset="2"/>
              </a:rPr>
              <a:t>’</a:t>
            </a:r>
          </a:p>
        </p:txBody>
      </p:sp>
      <p:sp>
        <p:nvSpPr>
          <p:cNvPr id="126024" name="Arc 72"/>
          <p:cNvSpPr>
            <a:spLocks/>
          </p:cNvSpPr>
          <p:nvPr/>
        </p:nvSpPr>
        <p:spPr bwMode="auto">
          <a:xfrm>
            <a:off x="4959350" y="3948113"/>
            <a:ext cx="390525" cy="487362"/>
          </a:xfrm>
          <a:custGeom>
            <a:avLst/>
            <a:gdLst>
              <a:gd name="T0" fmla="*/ 590565465 w 21600"/>
              <a:gd name="T1" fmla="*/ 0 h 20881"/>
              <a:gd name="T2" fmla="*/ 2147483646 w 21600"/>
              <a:gd name="T3" fmla="*/ 2147483646 h 20881"/>
              <a:gd name="T4" fmla="*/ 0 w 21600"/>
              <a:gd name="T5" fmla="*/ 2147483646 h 208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881" fill="none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</a:path>
              <a:path w="21600" h="20881" stroke="0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  <a:lnTo>
                  <a:pt x="0" y="20881"/>
                </a:lnTo>
                <a:lnTo>
                  <a:pt x="552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025" name="Text Box 73"/>
          <p:cNvSpPr txBox="1">
            <a:spLocks noChangeArrowheads="1"/>
          </p:cNvSpPr>
          <p:nvPr/>
        </p:nvSpPr>
        <p:spPr bwMode="auto">
          <a:xfrm flipH="1">
            <a:off x="5324475" y="3984625"/>
            <a:ext cx="44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>
                <a:latin typeface="Symbol" panose="05050102010706020507" pitchFamily="18" charset="2"/>
              </a:rPr>
              <a:t>2</a:t>
            </a:r>
          </a:p>
        </p:txBody>
      </p:sp>
      <p:sp>
        <p:nvSpPr>
          <p:cNvPr id="10290" name="Text Box 74"/>
          <p:cNvSpPr txBox="1">
            <a:spLocks noChangeArrowheads="1"/>
          </p:cNvSpPr>
          <p:nvPr/>
        </p:nvSpPr>
        <p:spPr bwMode="auto">
          <a:xfrm>
            <a:off x="3403600" y="45180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O</a:t>
            </a:r>
          </a:p>
        </p:txBody>
      </p:sp>
      <p:sp>
        <p:nvSpPr>
          <p:cNvPr id="10291" name="Text Box 75"/>
          <p:cNvSpPr txBox="1">
            <a:spLocks noChangeArrowheads="1"/>
          </p:cNvSpPr>
          <p:nvPr/>
        </p:nvSpPr>
        <p:spPr bwMode="auto">
          <a:xfrm>
            <a:off x="4217988" y="448945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P</a:t>
            </a:r>
          </a:p>
        </p:txBody>
      </p:sp>
      <p:sp>
        <p:nvSpPr>
          <p:cNvPr id="126028" name="Text Box 76"/>
          <p:cNvSpPr txBox="1">
            <a:spLocks noChangeArrowheads="1"/>
          </p:cNvSpPr>
          <p:nvPr/>
        </p:nvSpPr>
        <p:spPr bwMode="auto">
          <a:xfrm>
            <a:off x="2984500" y="5702300"/>
            <a:ext cx="2449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/>
              <a:t>1</a:t>
            </a:r>
            <a:r>
              <a:rPr lang="it-IT" altLang="it-IT" sz="2400"/>
              <a:t> = </a:t>
            </a: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 baseline="-25000"/>
              <a:t>2</a:t>
            </a:r>
            <a:r>
              <a:rPr lang="it-IT" altLang="it-IT" sz="2400"/>
              <a:t>  riflessione</a:t>
            </a:r>
          </a:p>
        </p:txBody>
      </p:sp>
      <p:sp>
        <p:nvSpPr>
          <p:cNvPr id="126029" name="Line 77"/>
          <p:cNvSpPr>
            <a:spLocks noChangeShapeType="1"/>
          </p:cNvSpPr>
          <p:nvPr/>
        </p:nvSpPr>
        <p:spPr bwMode="auto">
          <a:xfrm flipV="1">
            <a:off x="3581400" y="4000500"/>
            <a:ext cx="495300" cy="4953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30" name="Line 78"/>
          <p:cNvSpPr>
            <a:spLocks noChangeShapeType="1"/>
          </p:cNvSpPr>
          <p:nvPr/>
        </p:nvSpPr>
        <p:spPr bwMode="auto">
          <a:xfrm>
            <a:off x="3995738" y="4014788"/>
            <a:ext cx="485775" cy="485775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032" name="Text Box 80"/>
          <p:cNvSpPr txBox="1">
            <a:spLocks noChangeArrowheads="1"/>
          </p:cNvSpPr>
          <p:nvPr/>
        </p:nvSpPr>
        <p:spPr bwMode="auto">
          <a:xfrm>
            <a:off x="2230438" y="4886325"/>
            <a:ext cx="4384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costruttiva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accent2"/>
                </a:solidFill>
              </a:rPr>
              <a:t>cammino ottico</a:t>
            </a:r>
            <a:r>
              <a:rPr lang="it-IT" altLang="it-IT" sz="2400"/>
              <a:t> = </a:t>
            </a:r>
            <a:r>
              <a:rPr lang="it-IT" altLang="it-IT" sz="2400">
                <a:solidFill>
                  <a:srgbClr val="FF0066"/>
                </a:solidFill>
              </a:rPr>
              <a:t>cammino ottico</a:t>
            </a:r>
            <a:r>
              <a:rPr lang="it-IT" altLang="it-IT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5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5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5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5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6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6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2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2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2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2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2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5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2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2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2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2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2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2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2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2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2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25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2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25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26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25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6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25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26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25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26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126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26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6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26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12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2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12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12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2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12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2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12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12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023" grpId="0"/>
      <p:bldP spid="126025" grpId="0"/>
      <p:bldP spid="126028" grpId="0"/>
      <p:bldP spid="126032" grpId="0"/>
      <p:bldP spid="12603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9550"/>
            <a:ext cx="7772400" cy="695325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Legge di Bragg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1571625" y="4505325"/>
            <a:ext cx="600075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 rot="2737214">
            <a:off x="1228726" y="21240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1" name="AutoShape 5"/>
          <p:cNvSpPr>
            <a:spLocks noChangeArrowheads="1"/>
          </p:cNvSpPr>
          <p:nvPr/>
        </p:nvSpPr>
        <p:spPr bwMode="auto">
          <a:xfrm rot="-8062786">
            <a:off x="1482726" y="23590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2" name="AutoShape 6"/>
          <p:cNvSpPr>
            <a:spLocks noChangeArrowheads="1"/>
          </p:cNvSpPr>
          <p:nvPr/>
        </p:nvSpPr>
        <p:spPr bwMode="auto">
          <a:xfrm rot="2737214">
            <a:off x="1730376" y="26066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3" name="AutoShape 7"/>
          <p:cNvSpPr>
            <a:spLocks noChangeArrowheads="1"/>
          </p:cNvSpPr>
          <p:nvPr/>
        </p:nvSpPr>
        <p:spPr bwMode="auto">
          <a:xfrm rot="-8062786">
            <a:off x="1984376" y="28416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4" name="AutoShape 8"/>
          <p:cNvSpPr>
            <a:spLocks noChangeArrowheads="1"/>
          </p:cNvSpPr>
          <p:nvPr/>
        </p:nvSpPr>
        <p:spPr bwMode="auto">
          <a:xfrm rot="2737214">
            <a:off x="2235201" y="30829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5" name="AutoShape 9"/>
          <p:cNvSpPr>
            <a:spLocks noChangeArrowheads="1"/>
          </p:cNvSpPr>
          <p:nvPr/>
        </p:nvSpPr>
        <p:spPr bwMode="auto">
          <a:xfrm rot="-8062786">
            <a:off x="2498726" y="33178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6" name="AutoShape 10"/>
          <p:cNvSpPr>
            <a:spLocks noChangeArrowheads="1"/>
          </p:cNvSpPr>
          <p:nvPr/>
        </p:nvSpPr>
        <p:spPr bwMode="auto">
          <a:xfrm rot="2737214">
            <a:off x="2746376" y="35560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7" name="AutoShape 11"/>
          <p:cNvSpPr>
            <a:spLocks noChangeArrowheads="1"/>
          </p:cNvSpPr>
          <p:nvPr/>
        </p:nvSpPr>
        <p:spPr bwMode="auto">
          <a:xfrm rot="-8062786">
            <a:off x="3000376" y="37909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8" name="AutoShape 12"/>
          <p:cNvSpPr>
            <a:spLocks noChangeArrowheads="1"/>
          </p:cNvSpPr>
          <p:nvPr/>
        </p:nvSpPr>
        <p:spPr bwMode="auto">
          <a:xfrm rot="8062786" flipH="1">
            <a:off x="4511676" y="51212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89" name="AutoShape 13"/>
          <p:cNvSpPr>
            <a:spLocks noChangeArrowheads="1"/>
          </p:cNvSpPr>
          <p:nvPr/>
        </p:nvSpPr>
        <p:spPr bwMode="auto">
          <a:xfrm rot="2737214">
            <a:off x="3228976" y="40481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0" name="AutoShape 14"/>
          <p:cNvSpPr>
            <a:spLocks noChangeArrowheads="1"/>
          </p:cNvSpPr>
          <p:nvPr/>
        </p:nvSpPr>
        <p:spPr bwMode="auto">
          <a:xfrm rot="18862786" flipH="1">
            <a:off x="4767263" y="48815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1" name="AutoShape 15"/>
          <p:cNvSpPr>
            <a:spLocks noChangeArrowheads="1"/>
          </p:cNvSpPr>
          <p:nvPr/>
        </p:nvSpPr>
        <p:spPr bwMode="auto">
          <a:xfrm rot="8062786" flipH="1">
            <a:off x="5021263" y="46355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2" name="AutoShape 16"/>
          <p:cNvSpPr>
            <a:spLocks noChangeArrowheads="1"/>
          </p:cNvSpPr>
          <p:nvPr/>
        </p:nvSpPr>
        <p:spPr bwMode="auto">
          <a:xfrm rot="18862786" flipH="1">
            <a:off x="5276851" y="43957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3" name="AutoShape 17"/>
          <p:cNvSpPr>
            <a:spLocks noChangeArrowheads="1"/>
          </p:cNvSpPr>
          <p:nvPr/>
        </p:nvSpPr>
        <p:spPr bwMode="auto">
          <a:xfrm rot="18862786" flipH="1">
            <a:off x="5748338" y="38687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4" name="AutoShape 18"/>
          <p:cNvSpPr>
            <a:spLocks noChangeArrowheads="1"/>
          </p:cNvSpPr>
          <p:nvPr/>
        </p:nvSpPr>
        <p:spPr bwMode="auto">
          <a:xfrm rot="18862786" flipH="1">
            <a:off x="6242051" y="33893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5" name="AutoShape 19"/>
          <p:cNvSpPr>
            <a:spLocks noChangeArrowheads="1"/>
          </p:cNvSpPr>
          <p:nvPr/>
        </p:nvSpPr>
        <p:spPr bwMode="auto">
          <a:xfrm rot="8062786" flipH="1">
            <a:off x="5999163" y="36322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6" name="AutoShape 20"/>
          <p:cNvSpPr>
            <a:spLocks noChangeArrowheads="1"/>
          </p:cNvSpPr>
          <p:nvPr/>
        </p:nvSpPr>
        <p:spPr bwMode="auto">
          <a:xfrm rot="8062786" flipH="1">
            <a:off x="5529263" y="41481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7" name="AutoShape 21"/>
          <p:cNvSpPr>
            <a:spLocks noChangeArrowheads="1"/>
          </p:cNvSpPr>
          <p:nvPr/>
        </p:nvSpPr>
        <p:spPr bwMode="auto">
          <a:xfrm rot="2737214">
            <a:off x="1682751" y="16446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8" name="AutoShape 22"/>
          <p:cNvSpPr>
            <a:spLocks noChangeArrowheads="1"/>
          </p:cNvSpPr>
          <p:nvPr/>
        </p:nvSpPr>
        <p:spPr bwMode="auto">
          <a:xfrm rot="-8062786">
            <a:off x="1936751" y="18796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6999" name="AutoShape 23"/>
          <p:cNvSpPr>
            <a:spLocks noChangeArrowheads="1"/>
          </p:cNvSpPr>
          <p:nvPr/>
        </p:nvSpPr>
        <p:spPr bwMode="auto">
          <a:xfrm rot="2737214">
            <a:off x="2184401" y="21272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0" name="AutoShape 24"/>
          <p:cNvSpPr>
            <a:spLocks noChangeArrowheads="1"/>
          </p:cNvSpPr>
          <p:nvPr/>
        </p:nvSpPr>
        <p:spPr bwMode="auto">
          <a:xfrm rot="-8062786">
            <a:off x="2438401" y="23622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1" name="AutoShape 25"/>
          <p:cNvSpPr>
            <a:spLocks noChangeArrowheads="1"/>
          </p:cNvSpPr>
          <p:nvPr/>
        </p:nvSpPr>
        <p:spPr bwMode="auto">
          <a:xfrm rot="2737214">
            <a:off x="2689226" y="26035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2" name="AutoShape 26"/>
          <p:cNvSpPr>
            <a:spLocks noChangeArrowheads="1"/>
          </p:cNvSpPr>
          <p:nvPr/>
        </p:nvSpPr>
        <p:spPr bwMode="auto">
          <a:xfrm rot="-8062786">
            <a:off x="2952751" y="28384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3" name="AutoShape 27"/>
          <p:cNvSpPr>
            <a:spLocks noChangeArrowheads="1"/>
          </p:cNvSpPr>
          <p:nvPr/>
        </p:nvSpPr>
        <p:spPr bwMode="auto">
          <a:xfrm rot="2737214">
            <a:off x="3200401" y="30765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4" name="AutoShape 28"/>
          <p:cNvSpPr>
            <a:spLocks noChangeArrowheads="1"/>
          </p:cNvSpPr>
          <p:nvPr/>
        </p:nvSpPr>
        <p:spPr bwMode="auto">
          <a:xfrm rot="-8062786">
            <a:off x="3454401" y="33115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5" name="AutoShape 29"/>
          <p:cNvSpPr>
            <a:spLocks noChangeArrowheads="1"/>
          </p:cNvSpPr>
          <p:nvPr/>
        </p:nvSpPr>
        <p:spPr bwMode="auto">
          <a:xfrm rot="2737214">
            <a:off x="3702051" y="35639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6" name="AutoShape 30"/>
          <p:cNvSpPr>
            <a:spLocks noChangeArrowheads="1"/>
          </p:cNvSpPr>
          <p:nvPr/>
        </p:nvSpPr>
        <p:spPr bwMode="auto">
          <a:xfrm rot="-8062786">
            <a:off x="3965576" y="38036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7" name="AutoShape 31"/>
          <p:cNvSpPr>
            <a:spLocks noChangeArrowheads="1"/>
          </p:cNvSpPr>
          <p:nvPr/>
        </p:nvSpPr>
        <p:spPr bwMode="auto">
          <a:xfrm rot="2737214">
            <a:off x="4198938" y="406082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8" name="AutoShape 32"/>
          <p:cNvSpPr>
            <a:spLocks noChangeArrowheads="1"/>
          </p:cNvSpPr>
          <p:nvPr/>
        </p:nvSpPr>
        <p:spPr bwMode="auto">
          <a:xfrm rot="8062786" flipH="1">
            <a:off x="4451351" y="40703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09" name="AutoShape 33"/>
          <p:cNvSpPr>
            <a:spLocks noChangeArrowheads="1"/>
          </p:cNvSpPr>
          <p:nvPr/>
        </p:nvSpPr>
        <p:spPr bwMode="auto">
          <a:xfrm rot="18862786" flipH="1">
            <a:off x="4706938" y="383063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0" name="AutoShape 34"/>
          <p:cNvSpPr>
            <a:spLocks noChangeArrowheads="1"/>
          </p:cNvSpPr>
          <p:nvPr/>
        </p:nvSpPr>
        <p:spPr bwMode="auto">
          <a:xfrm rot="8062786" flipH="1">
            <a:off x="4960938" y="35845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1" name="AutoShape 35"/>
          <p:cNvSpPr>
            <a:spLocks noChangeArrowheads="1"/>
          </p:cNvSpPr>
          <p:nvPr/>
        </p:nvSpPr>
        <p:spPr bwMode="auto">
          <a:xfrm rot="18862786" flipH="1">
            <a:off x="5216526" y="33448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2" name="AutoShape 36"/>
          <p:cNvSpPr>
            <a:spLocks noChangeArrowheads="1"/>
          </p:cNvSpPr>
          <p:nvPr/>
        </p:nvSpPr>
        <p:spPr bwMode="auto">
          <a:xfrm rot="18862786" flipH="1">
            <a:off x="5707063" y="283686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3" name="AutoShape 37"/>
          <p:cNvSpPr>
            <a:spLocks noChangeArrowheads="1"/>
          </p:cNvSpPr>
          <p:nvPr/>
        </p:nvSpPr>
        <p:spPr bwMode="auto">
          <a:xfrm rot="18862786" flipH="1">
            <a:off x="6181726" y="23383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4" name="AutoShape 38"/>
          <p:cNvSpPr>
            <a:spLocks noChangeArrowheads="1"/>
          </p:cNvSpPr>
          <p:nvPr/>
        </p:nvSpPr>
        <p:spPr bwMode="auto">
          <a:xfrm rot="8062786" flipH="1">
            <a:off x="5938838" y="25812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5" name="AutoShape 39"/>
          <p:cNvSpPr>
            <a:spLocks noChangeArrowheads="1"/>
          </p:cNvSpPr>
          <p:nvPr/>
        </p:nvSpPr>
        <p:spPr bwMode="auto">
          <a:xfrm rot="8062786" flipH="1">
            <a:off x="5468938" y="30972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6" name="AutoShape 40"/>
          <p:cNvSpPr>
            <a:spLocks noChangeArrowheads="1"/>
          </p:cNvSpPr>
          <p:nvPr/>
        </p:nvSpPr>
        <p:spPr bwMode="auto">
          <a:xfrm rot="18862786" flipH="1">
            <a:off x="6721476" y="2897187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7" name="AutoShape 41"/>
          <p:cNvSpPr>
            <a:spLocks noChangeArrowheads="1"/>
          </p:cNvSpPr>
          <p:nvPr/>
        </p:nvSpPr>
        <p:spPr bwMode="auto">
          <a:xfrm rot="8062786" flipH="1">
            <a:off x="6478588" y="3140075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18" name="Line 42"/>
          <p:cNvSpPr>
            <a:spLocks noChangeShapeType="1"/>
          </p:cNvSpPr>
          <p:nvPr/>
        </p:nvSpPr>
        <p:spPr bwMode="auto">
          <a:xfrm>
            <a:off x="1290638" y="2314575"/>
            <a:ext cx="3281362" cy="321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19" name="Line 43"/>
          <p:cNvSpPr>
            <a:spLocks noChangeShapeType="1"/>
          </p:cNvSpPr>
          <p:nvPr/>
        </p:nvSpPr>
        <p:spPr bwMode="auto">
          <a:xfrm>
            <a:off x="1739900" y="1835150"/>
            <a:ext cx="2767013" cy="269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20" name="Line 44"/>
          <p:cNvSpPr>
            <a:spLocks noChangeShapeType="1"/>
          </p:cNvSpPr>
          <p:nvPr/>
        </p:nvSpPr>
        <p:spPr bwMode="auto">
          <a:xfrm flipH="1">
            <a:off x="4572000" y="2430463"/>
            <a:ext cx="2009775" cy="2076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21" name="Line 45"/>
          <p:cNvSpPr>
            <a:spLocks noChangeShapeType="1"/>
          </p:cNvSpPr>
          <p:nvPr/>
        </p:nvSpPr>
        <p:spPr bwMode="auto">
          <a:xfrm flipH="1">
            <a:off x="4560888" y="3108325"/>
            <a:ext cx="2471737" cy="2462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22" name="Arc 46"/>
          <p:cNvSpPr>
            <a:spLocks/>
          </p:cNvSpPr>
          <p:nvPr/>
        </p:nvSpPr>
        <p:spPr bwMode="auto">
          <a:xfrm flipH="1">
            <a:off x="3800475" y="5046663"/>
            <a:ext cx="390525" cy="487362"/>
          </a:xfrm>
          <a:custGeom>
            <a:avLst/>
            <a:gdLst>
              <a:gd name="T0" fmla="*/ 590565465 w 21600"/>
              <a:gd name="T1" fmla="*/ 0 h 20881"/>
              <a:gd name="T2" fmla="*/ 2147483646 w 21600"/>
              <a:gd name="T3" fmla="*/ 2147483646 h 20881"/>
              <a:gd name="T4" fmla="*/ 0 w 21600"/>
              <a:gd name="T5" fmla="*/ 2147483646 h 208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881" fill="none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</a:path>
              <a:path w="21600" h="20881" stroke="0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  <a:lnTo>
                  <a:pt x="0" y="20881"/>
                </a:lnTo>
                <a:lnTo>
                  <a:pt x="552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23" name="Text Box 47"/>
          <p:cNvSpPr txBox="1">
            <a:spLocks noChangeArrowheads="1"/>
          </p:cNvSpPr>
          <p:nvPr/>
        </p:nvSpPr>
        <p:spPr bwMode="auto">
          <a:xfrm>
            <a:off x="3365500" y="50831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127024" name="Arc 48"/>
          <p:cNvSpPr>
            <a:spLocks/>
          </p:cNvSpPr>
          <p:nvPr/>
        </p:nvSpPr>
        <p:spPr bwMode="auto">
          <a:xfrm>
            <a:off x="5102225" y="4976813"/>
            <a:ext cx="390525" cy="487362"/>
          </a:xfrm>
          <a:custGeom>
            <a:avLst/>
            <a:gdLst>
              <a:gd name="T0" fmla="*/ 590565465 w 21600"/>
              <a:gd name="T1" fmla="*/ 0 h 20881"/>
              <a:gd name="T2" fmla="*/ 2147483646 w 21600"/>
              <a:gd name="T3" fmla="*/ 2147483646 h 20881"/>
              <a:gd name="T4" fmla="*/ 0 w 21600"/>
              <a:gd name="T5" fmla="*/ 2147483646 h 208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881" fill="none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</a:path>
              <a:path w="21600" h="20881" stroke="0" extrusionOk="0">
                <a:moveTo>
                  <a:pt x="5526" y="0"/>
                </a:moveTo>
                <a:cubicBezTo>
                  <a:pt x="15001" y="2507"/>
                  <a:pt x="21600" y="11080"/>
                  <a:pt x="21600" y="20881"/>
                </a:cubicBezTo>
                <a:lnTo>
                  <a:pt x="0" y="20881"/>
                </a:lnTo>
                <a:lnTo>
                  <a:pt x="552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25" name="Text Box 49"/>
          <p:cNvSpPr txBox="1">
            <a:spLocks noChangeArrowheads="1"/>
          </p:cNvSpPr>
          <p:nvPr/>
        </p:nvSpPr>
        <p:spPr bwMode="auto">
          <a:xfrm flipH="1">
            <a:off x="5429250" y="498475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4062413" y="440372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O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4217988" y="55372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P</a:t>
            </a:r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>
            <a:off x="1539875" y="5549900"/>
            <a:ext cx="600075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29" name="AutoShape 53"/>
          <p:cNvSpPr>
            <a:spLocks noChangeArrowheads="1"/>
          </p:cNvSpPr>
          <p:nvPr/>
        </p:nvSpPr>
        <p:spPr bwMode="auto">
          <a:xfrm rot="-8062786">
            <a:off x="3467101" y="43053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30" name="AutoShape 54"/>
          <p:cNvSpPr>
            <a:spLocks noChangeArrowheads="1"/>
          </p:cNvSpPr>
          <p:nvPr/>
        </p:nvSpPr>
        <p:spPr bwMode="auto">
          <a:xfrm rot="2737214">
            <a:off x="3705226" y="457200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31" name="AutoShape 55"/>
          <p:cNvSpPr>
            <a:spLocks noChangeArrowheads="1"/>
          </p:cNvSpPr>
          <p:nvPr/>
        </p:nvSpPr>
        <p:spPr bwMode="auto">
          <a:xfrm rot="-8062786">
            <a:off x="3968751" y="4806950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32" name="AutoShape 56"/>
          <p:cNvSpPr>
            <a:spLocks noChangeArrowheads="1"/>
          </p:cNvSpPr>
          <p:nvPr/>
        </p:nvSpPr>
        <p:spPr bwMode="auto">
          <a:xfrm rot="2737214">
            <a:off x="4178301" y="5078412"/>
            <a:ext cx="361950" cy="638175"/>
          </a:xfrm>
          <a:custGeom>
            <a:avLst/>
            <a:gdLst>
              <a:gd name="T0" fmla="*/ 851536121 w 21600"/>
              <a:gd name="T1" fmla="*/ 0 h 21600"/>
              <a:gd name="T2" fmla="*/ 33586195 w 21600"/>
              <a:gd name="T3" fmla="*/ 2147483646 h 21600"/>
              <a:gd name="T4" fmla="*/ 851536121 w 21600"/>
              <a:gd name="T5" fmla="*/ 649970069 h 21600"/>
              <a:gd name="T6" fmla="*/ 166948603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53" y="10800"/>
                </a:moveTo>
                <a:cubicBezTo>
                  <a:pt x="853" y="5306"/>
                  <a:pt x="5306" y="853"/>
                  <a:pt x="10800" y="853"/>
                </a:cubicBezTo>
                <a:cubicBezTo>
                  <a:pt x="16293" y="853"/>
                  <a:pt x="20746" y="5306"/>
                  <a:pt x="2074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853" y="10800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33" name="Text Box 57"/>
          <p:cNvSpPr txBox="1">
            <a:spLocks noChangeArrowheads="1"/>
          </p:cNvSpPr>
          <p:nvPr/>
        </p:nvSpPr>
        <p:spPr bwMode="auto">
          <a:xfrm>
            <a:off x="1651000" y="6045200"/>
            <a:ext cx="467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Interferenza costruttiva  2dsen</a:t>
            </a:r>
            <a:r>
              <a:rPr lang="it-IT" altLang="it-IT" sz="2400">
                <a:latin typeface="Symbol" panose="05050102010706020507" pitchFamily="18" charset="2"/>
              </a:rPr>
              <a:t>q</a:t>
            </a:r>
            <a:r>
              <a:rPr lang="it-IT" altLang="it-IT" sz="2400"/>
              <a:t> = n</a:t>
            </a:r>
            <a:r>
              <a:rPr lang="it-IT" altLang="it-IT" sz="2400">
                <a:latin typeface="Symbol" panose="05050102010706020507" pitchFamily="18" charset="2"/>
              </a:rPr>
              <a:t>l</a:t>
            </a:r>
            <a:endParaRPr lang="it-IT" altLang="it-IT" sz="2400"/>
          </a:p>
        </p:txBody>
      </p:sp>
      <p:sp>
        <p:nvSpPr>
          <p:cNvPr id="11322" name="Line 58"/>
          <p:cNvSpPr>
            <a:spLocks noChangeShapeType="1"/>
          </p:cNvSpPr>
          <p:nvPr/>
        </p:nvSpPr>
        <p:spPr bwMode="auto">
          <a:xfrm>
            <a:off x="7439025" y="4572000"/>
            <a:ext cx="0" cy="885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7489825" y="47085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d</a:t>
            </a:r>
          </a:p>
        </p:txBody>
      </p:sp>
      <p:sp>
        <p:nvSpPr>
          <p:cNvPr id="127036" name="Line 60"/>
          <p:cNvSpPr>
            <a:spLocks noChangeShapeType="1"/>
          </p:cNvSpPr>
          <p:nvPr/>
        </p:nvSpPr>
        <p:spPr bwMode="auto">
          <a:xfrm flipV="1">
            <a:off x="4572000" y="5057775"/>
            <a:ext cx="495300" cy="4905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37" name="Line 61"/>
          <p:cNvSpPr>
            <a:spLocks noChangeShapeType="1"/>
          </p:cNvSpPr>
          <p:nvPr/>
        </p:nvSpPr>
        <p:spPr bwMode="auto">
          <a:xfrm>
            <a:off x="4033838" y="5000625"/>
            <a:ext cx="519112" cy="533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40" name="Line 64"/>
          <p:cNvSpPr>
            <a:spLocks noChangeShapeType="1"/>
          </p:cNvSpPr>
          <p:nvPr/>
        </p:nvSpPr>
        <p:spPr bwMode="auto">
          <a:xfrm flipV="1">
            <a:off x="4048125" y="4514850"/>
            <a:ext cx="523875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41" name="Line 65"/>
          <p:cNvSpPr>
            <a:spLocks noChangeShapeType="1"/>
          </p:cNvSpPr>
          <p:nvPr/>
        </p:nvSpPr>
        <p:spPr bwMode="auto">
          <a:xfrm>
            <a:off x="4510088" y="4486275"/>
            <a:ext cx="557212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8" name="Line 67"/>
          <p:cNvSpPr>
            <a:spLocks noChangeShapeType="1"/>
          </p:cNvSpPr>
          <p:nvPr/>
        </p:nvSpPr>
        <p:spPr bwMode="auto">
          <a:xfrm>
            <a:off x="4557713" y="4557713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7044" name="Arc 68"/>
          <p:cNvSpPr>
            <a:spLocks/>
          </p:cNvSpPr>
          <p:nvPr/>
        </p:nvSpPr>
        <p:spPr bwMode="auto">
          <a:xfrm rot="2261655" flipV="1">
            <a:off x="4316413" y="4751388"/>
            <a:ext cx="227012" cy="117475"/>
          </a:xfrm>
          <a:custGeom>
            <a:avLst/>
            <a:gdLst>
              <a:gd name="T0" fmla="*/ 0 w 41160"/>
              <a:gd name="T1" fmla="*/ 3394545 h 28902"/>
              <a:gd name="T2" fmla="*/ 36909245 w 41160"/>
              <a:gd name="T3" fmla="*/ 7888575 h 28902"/>
              <a:gd name="T4" fmla="*/ 18099265 w 41160"/>
              <a:gd name="T5" fmla="*/ 5895520 h 2890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160" h="28902" fill="none" extrusionOk="0">
                <a:moveTo>
                  <a:pt x="-1" y="12436"/>
                </a:moveTo>
                <a:cubicBezTo>
                  <a:pt x="3555" y="4847"/>
                  <a:pt x="11179" y="0"/>
                  <a:pt x="19560" y="0"/>
                </a:cubicBezTo>
                <a:cubicBezTo>
                  <a:pt x="31489" y="0"/>
                  <a:pt x="41160" y="9670"/>
                  <a:pt x="41160" y="21600"/>
                </a:cubicBezTo>
                <a:cubicBezTo>
                  <a:pt x="41160" y="24089"/>
                  <a:pt x="40729" y="26559"/>
                  <a:pt x="39888" y="28902"/>
                </a:cubicBezTo>
              </a:path>
              <a:path w="41160" h="28902" stroke="0" extrusionOk="0">
                <a:moveTo>
                  <a:pt x="-1" y="12436"/>
                </a:moveTo>
                <a:cubicBezTo>
                  <a:pt x="3555" y="4847"/>
                  <a:pt x="11179" y="0"/>
                  <a:pt x="19560" y="0"/>
                </a:cubicBezTo>
                <a:cubicBezTo>
                  <a:pt x="31489" y="0"/>
                  <a:pt x="41160" y="9670"/>
                  <a:pt x="41160" y="21600"/>
                </a:cubicBezTo>
                <a:cubicBezTo>
                  <a:pt x="41160" y="24089"/>
                  <a:pt x="40729" y="26559"/>
                  <a:pt x="39888" y="28902"/>
                </a:cubicBezTo>
                <a:lnTo>
                  <a:pt x="19560" y="21600"/>
                </a:lnTo>
                <a:lnTo>
                  <a:pt x="-1" y="1243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7045" name="Text Box 69"/>
          <p:cNvSpPr txBox="1">
            <a:spLocks noChangeArrowheads="1"/>
          </p:cNvSpPr>
          <p:nvPr/>
        </p:nvSpPr>
        <p:spPr bwMode="auto">
          <a:xfrm>
            <a:off x="4229100" y="475615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2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27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2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2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2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2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2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27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27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2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2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27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2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2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2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26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2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27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12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12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12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12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2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12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27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2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2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27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12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12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127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12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12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12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23" grpId="0"/>
      <p:bldP spid="127025" grpId="0"/>
      <p:bldP spid="127033" grpId="0"/>
      <p:bldP spid="127045" grpId="0"/>
      <p:bldP spid="12704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04" name="Group 4"/>
          <p:cNvGrpSpPr>
            <a:grpSpLocks/>
          </p:cNvGrpSpPr>
          <p:nvPr/>
        </p:nvGrpSpPr>
        <p:grpSpPr bwMode="auto">
          <a:xfrm>
            <a:off x="1003300" y="3206750"/>
            <a:ext cx="2535238" cy="1276350"/>
            <a:chOff x="742" y="1528"/>
            <a:chExt cx="3800" cy="1600"/>
          </a:xfrm>
        </p:grpSpPr>
        <p:sp>
          <p:nvSpPr>
            <p:cNvPr id="12415" name="Line 5"/>
            <p:cNvSpPr>
              <a:spLocks noChangeShapeType="1"/>
            </p:cNvSpPr>
            <p:nvPr/>
          </p:nvSpPr>
          <p:spPr bwMode="auto">
            <a:xfrm>
              <a:off x="1278" y="1536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16" name="Line 6"/>
            <p:cNvSpPr>
              <a:spLocks noChangeShapeType="1"/>
            </p:cNvSpPr>
            <p:nvPr/>
          </p:nvSpPr>
          <p:spPr bwMode="auto">
            <a:xfrm>
              <a:off x="1014" y="2320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17" name="Line 7"/>
            <p:cNvSpPr>
              <a:spLocks noChangeShapeType="1"/>
            </p:cNvSpPr>
            <p:nvPr/>
          </p:nvSpPr>
          <p:spPr bwMode="auto">
            <a:xfrm>
              <a:off x="742" y="3120"/>
              <a:ext cx="326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18" name="Line 8"/>
            <p:cNvSpPr>
              <a:spLocks noChangeShapeType="1"/>
            </p:cNvSpPr>
            <p:nvPr/>
          </p:nvSpPr>
          <p:spPr bwMode="auto">
            <a:xfrm flipV="1">
              <a:off x="750" y="1528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19" name="Line 9"/>
            <p:cNvSpPr>
              <a:spLocks noChangeShapeType="1"/>
            </p:cNvSpPr>
            <p:nvPr/>
          </p:nvSpPr>
          <p:spPr bwMode="auto">
            <a:xfrm flipV="1">
              <a:off x="1566" y="1536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20" name="Line 10"/>
            <p:cNvSpPr>
              <a:spLocks noChangeShapeType="1"/>
            </p:cNvSpPr>
            <p:nvPr/>
          </p:nvSpPr>
          <p:spPr bwMode="auto">
            <a:xfrm flipV="1">
              <a:off x="2374" y="1544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21" name="Line 11"/>
            <p:cNvSpPr>
              <a:spLocks noChangeShapeType="1"/>
            </p:cNvSpPr>
            <p:nvPr/>
          </p:nvSpPr>
          <p:spPr bwMode="auto">
            <a:xfrm flipV="1">
              <a:off x="3198" y="1536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422" name="Line 12"/>
            <p:cNvSpPr>
              <a:spLocks noChangeShapeType="1"/>
            </p:cNvSpPr>
            <p:nvPr/>
          </p:nvSpPr>
          <p:spPr bwMode="auto">
            <a:xfrm flipV="1">
              <a:off x="4006" y="1528"/>
              <a:ext cx="536" cy="15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291" name="Group 28"/>
          <p:cNvGrpSpPr>
            <a:grpSpLocks/>
          </p:cNvGrpSpPr>
          <p:nvPr/>
        </p:nvGrpSpPr>
        <p:grpSpPr bwMode="auto">
          <a:xfrm>
            <a:off x="944563" y="3124200"/>
            <a:ext cx="2700337" cy="1422400"/>
            <a:chOff x="403" y="969"/>
            <a:chExt cx="1701" cy="896"/>
          </a:xfrm>
        </p:grpSpPr>
        <p:sp>
          <p:nvSpPr>
            <p:cNvPr id="12400" name="Oval 13"/>
            <p:cNvSpPr>
              <a:spLocks noChangeArrowheads="1"/>
            </p:cNvSpPr>
            <p:nvPr/>
          </p:nvSpPr>
          <p:spPr bwMode="auto">
            <a:xfrm>
              <a:off x="942" y="969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1" name="Oval 14"/>
            <p:cNvSpPr>
              <a:spLocks noChangeArrowheads="1"/>
            </p:cNvSpPr>
            <p:nvPr/>
          </p:nvSpPr>
          <p:spPr bwMode="auto">
            <a:xfrm>
              <a:off x="594" y="969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2" name="Oval 15"/>
            <p:cNvSpPr>
              <a:spLocks noChangeArrowheads="1"/>
            </p:cNvSpPr>
            <p:nvPr/>
          </p:nvSpPr>
          <p:spPr bwMode="auto">
            <a:xfrm>
              <a:off x="1647" y="969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3" name="Oval 16"/>
            <p:cNvSpPr>
              <a:spLocks noChangeArrowheads="1"/>
            </p:cNvSpPr>
            <p:nvPr/>
          </p:nvSpPr>
          <p:spPr bwMode="auto">
            <a:xfrm>
              <a:off x="1279" y="969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4" name="Oval 17"/>
            <p:cNvSpPr>
              <a:spLocks noChangeArrowheads="1"/>
            </p:cNvSpPr>
            <p:nvPr/>
          </p:nvSpPr>
          <p:spPr bwMode="auto">
            <a:xfrm>
              <a:off x="1985" y="969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5" name="Oval 18"/>
            <p:cNvSpPr>
              <a:spLocks noChangeArrowheads="1"/>
            </p:cNvSpPr>
            <p:nvPr/>
          </p:nvSpPr>
          <p:spPr bwMode="auto">
            <a:xfrm>
              <a:off x="495" y="1348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6" name="Oval 19"/>
            <p:cNvSpPr>
              <a:spLocks noChangeArrowheads="1"/>
            </p:cNvSpPr>
            <p:nvPr/>
          </p:nvSpPr>
          <p:spPr bwMode="auto">
            <a:xfrm>
              <a:off x="841" y="1348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7" name="Oval 20"/>
            <p:cNvSpPr>
              <a:spLocks noChangeArrowheads="1"/>
            </p:cNvSpPr>
            <p:nvPr/>
          </p:nvSpPr>
          <p:spPr bwMode="auto">
            <a:xfrm>
              <a:off x="1189" y="1348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8" name="Oval 21"/>
            <p:cNvSpPr>
              <a:spLocks noChangeArrowheads="1"/>
            </p:cNvSpPr>
            <p:nvPr/>
          </p:nvSpPr>
          <p:spPr bwMode="auto">
            <a:xfrm>
              <a:off x="1536" y="1348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09" name="Oval 22"/>
            <p:cNvSpPr>
              <a:spLocks noChangeArrowheads="1"/>
            </p:cNvSpPr>
            <p:nvPr/>
          </p:nvSpPr>
          <p:spPr bwMode="auto">
            <a:xfrm>
              <a:off x="1856" y="1348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10" name="Oval 23"/>
            <p:cNvSpPr>
              <a:spLocks noChangeArrowheads="1"/>
            </p:cNvSpPr>
            <p:nvPr/>
          </p:nvSpPr>
          <p:spPr bwMode="auto">
            <a:xfrm>
              <a:off x="403" y="1746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11" name="Oval 24"/>
            <p:cNvSpPr>
              <a:spLocks noChangeArrowheads="1"/>
            </p:cNvSpPr>
            <p:nvPr/>
          </p:nvSpPr>
          <p:spPr bwMode="auto">
            <a:xfrm>
              <a:off x="732" y="1746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12" name="Oval 25"/>
            <p:cNvSpPr>
              <a:spLocks noChangeArrowheads="1"/>
            </p:cNvSpPr>
            <p:nvPr/>
          </p:nvSpPr>
          <p:spPr bwMode="auto">
            <a:xfrm>
              <a:off x="1070" y="1745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13" name="Oval 26"/>
            <p:cNvSpPr>
              <a:spLocks noChangeArrowheads="1"/>
            </p:cNvSpPr>
            <p:nvPr/>
          </p:nvSpPr>
          <p:spPr bwMode="auto">
            <a:xfrm>
              <a:off x="1409" y="1746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2414" name="Oval 27"/>
            <p:cNvSpPr>
              <a:spLocks noChangeArrowheads="1"/>
            </p:cNvSpPr>
            <p:nvPr/>
          </p:nvSpPr>
          <p:spPr bwMode="auto">
            <a:xfrm>
              <a:off x="1775" y="1746"/>
              <a:ext cx="119" cy="1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28034" name="Group 34"/>
          <p:cNvGrpSpPr>
            <a:grpSpLocks/>
          </p:cNvGrpSpPr>
          <p:nvPr/>
        </p:nvGrpSpPr>
        <p:grpSpPr bwMode="auto">
          <a:xfrm>
            <a:off x="915988" y="2890838"/>
            <a:ext cx="2697162" cy="1895475"/>
            <a:chOff x="394" y="812"/>
            <a:chExt cx="1699" cy="1194"/>
          </a:xfrm>
        </p:grpSpPr>
        <p:sp>
          <p:nvSpPr>
            <p:cNvPr id="12395" name="Line 29"/>
            <p:cNvSpPr>
              <a:spLocks noChangeShapeType="1"/>
            </p:cNvSpPr>
            <p:nvPr/>
          </p:nvSpPr>
          <p:spPr bwMode="auto">
            <a:xfrm flipH="1">
              <a:off x="394" y="812"/>
              <a:ext cx="320" cy="11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6" name="Line 30"/>
            <p:cNvSpPr>
              <a:spLocks noChangeShapeType="1"/>
            </p:cNvSpPr>
            <p:nvPr/>
          </p:nvSpPr>
          <p:spPr bwMode="auto">
            <a:xfrm flipH="1">
              <a:off x="731" y="812"/>
              <a:ext cx="320" cy="11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7" name="Line 31"/>
            <p:cNvSpPr>
              <a:spLocks noChangeShapeType="1"/>
            </p:cNvSpPr>
            <p:nvPr/>
          </p:nvSpPr>
          <p:spPr bwMode="auto">
            <a:xfrm flipH="1">
              <a:off x="1087" y="812"/>
              <a:ext cx="320" cy="11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8" name="Line 32"/>
            <p:cNvSpPr>
              <a:spLocks noChangeShapeType="1"/>
            </p:cNvSpPr>
            <p:nvPr/>
          </p:nvSpPr>
          <p:spPr bwMode="auto">
            <a:xfrm flipH="1">
              <a:off x="1444" y="812"/>
              <a:ext cx="320" cy="11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9" name="Line 33"/>
            <p:cNvSpPr>
              <a:spLocks noChangeShapeType="1"/>
            </p:cNvSpPr>
            <p:nvPr/>
          </p:nvSpPr>
          <p:spPr bwMode="auto">
            <a:xfrm flipH="1">
              <a:off x="1773" y="812"/>
              <a:ext cx="320" cy="11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8036" name="Oval 36"/>
          <p:cNvSpPr>
            <a:spLocks noChangeArrowheads="1"/>
          </p:cNvSpPr>
          <p:nvPr/>
        </p:nvSpPr>
        <p:spPr bwMode="auto">
          <a:xfrm>
            <a:off x="6629400" y="389413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37" name="Oval 37"/>
          <p:cNvSpPr>
            <a:spLocks noChangeArrowheads="1"/>
          </p:cNvSpPr>
          <p:nvPr/>
        </p:nvSpPr>
        <p:spPr bwMode="auto">
          <a:xfrm>
            <a:off x="7134225" y="3992563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38" name="Oval 38"/>
          <p:cNvSpPr>
            <a:spLocks noChangeArrowheads="1"/>
          </p:cNvSpPr>
          <p:nvPr/>
        </p:nvSpPr>
        <p:spPr bwMode="auto">
          <a:xfrm>
            <a:off x="6629400" y="352583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128042" name="Group 42"/>
          <p:cNvGrpSpPr>
            <a:grpSpLocks/>
          </p:cNvGrpSpPr>
          <p:nvPr/>
        </p:nvGrpSpPr>
        <p:grpSpPr bwMode="auto">
          <a:xfrm>
            <a:off x="701675" y="3205163"/>
            <a:ext cx="3175000" cy="1252537"/>
            <a:chOff x="274" y="1021"/>
            <a:chExt cx="2000" cy="789"/>
          </a:xfrm>
        </p:grpSpPr>
        <p:sp>
          <p:nvSpPr>
            <p:cNvPr id="12392" name="Line 39"/>
            <p:cNvSpPr>
              <a:spLocks noChangeShapeType="1"/>
            </p:cNvSpPr>
            <p:nvPr/>
          </p:nvSpPr>
          <p:spPr bwMode="auto">
            <a:xfrm>
              <a:off x="274" y="1801"/>
              <a:ext cx="1801" cy="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3" name="Line 40"/>
            <p:cNvSpPr>
              <a:spLocks noChangeShapeType="1"/>
            </p:cNvSpPr>
            <p:nvPr/>
          </p:nvSpPr>
          <p:spPr bwMode="auto">
            <a:xfrm>
              <a:off x="355" y="1406"/>
              <a:ext cx="1801" cy="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4" name="Line 41"/>
            <p:cNvSpPr>
              <a:spLocks noChangeShapeType="1"/>
            </p:cNvSpPr>
            <p:nvPr/>
          </p:nvSpPr>
          <p:spPr bwMode="auto">
            <a:xfrm>
              <a:off x="473" y="1021"/>
              <a:ext cx="1801" cy="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8076" name="Group 76"/>
          <p:cNvGrpSpPr>
            <a:grpSpLocks/>
          </p:cNvGrpSpPr>
          <p:nvPr/>
        </p:nvGrpSpPr>
        <p:grpSpPr bwMode="auto">
          <a:xfrm>
            <a:off x="382588" y="2198688"/>
            <a:ext cx="3887787" cy="3354387"/>
            <a:chOff x="0" y="292"/>
            <a:chExt cx="2449" cy="2113"/>
          </a:xfrm>
        </p:grpSpPr>
        <p:sp>
          <p:nvSpPr>
            <p:cNvPr id="12385" name="Line 43"/>
            <p:cNvSpPr>
              <a:spLocks noChangeShapeType="1"/>
            </p:cNvSpPr>
            <p:nvPr/>
          </p:nvSpPr>
          <p:spPr bwMode="auto">
            <a:xfrm>
              <a:off x="503" y="796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6" name="Line 44"/>
            <p:cNvSpPr>
              <a:spLocks noChangeShapeType="1"/>
            </p:cNvSpPr>
            <p:nvPr/>
          </p:nvSpPr>
          <p:spPr bwMode="auto">
            <a:xfrm>
              <a:off x="777" y="685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7" name="Line 45"/>
            <p:cNvSpPr>
              <a:spLocks noChangeShapeType="1"/>
            </p:cNvSpPr>
            <p:nvPr/>
          </p:nvSpPr>
          <p:spPr bwMode="auto">
            <a:xfrm>
              <a:off x="1069" y="585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8" name="Line 46"/>
            <p:cNvSpPr>
              <a:spLocks noChangeShapeType="1"/>
            </p:cNvSpPr>
            <p:nvPr/>
          </p:nvSpPr>
          <p:spPr bwMode="auto">
            <a:xfrm>
              <a:off x="1389" y="520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9" name="Line 47"/>
            <p:cNvSpPr>
              <a:spLocks noChangeShapeType="1"/>
            </p:cNvSpPr>
            <p:nvPr/>
          </p:nvSpPr>
          <p:spPr bwMode="auto">
            <a:xfrm>
              <a:off x="1608" y="292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0" name="Line 48"/>
            <p:cNvSpPr>
              <a:spLocks noChangeShapeType="1"/>
            </p:cNvSpPr>
            <p:nvPr/>
          </p:nvSpPr>
          <p:spPr bwMode="auto">
            <a:xfrm>
              <a:off x="274" y="960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91" name="Line 49"/>
            <p:cNvSpPr>
              <a:spLocks noChangeShapeType="1"/>
            </p:cNvSpPr>
            <p:nvPr/>
          </p:nvSpPr>
          <p:spPr bwMode="auto">
            <a:xfrm>
              <a:off x="0" y="1050"/>
              <a:ext cx="841" cy="135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8050" name="Oval 50"/>
          <p:cNvSpPr>
            <a:spLocks noChangeArrowheads="1"/>
          </p:cNvSpPr>
          <p:nvPr/>
        </p:nvSpPr>
        <p:spPr bwMode="auto">
          <a:xfrm>
            <a:off x="7148513" y="3613150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51" name="Oval 51"/>
          <p:cNvSpPr>
            <a:spLocks noChangeArrowheads="1"/>
          </p:cNvSpPr>
          <p:nvPr/>
        </p:nvSpPr>
        <p:spPr bwMode="auto">
          <a:xfrm>
            <a:off x="6629400" y="424973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52" name="Oval 52"/>
          <p:cNvSpPr>
            <a:spLocks noChangeArrowheads="1"/>
          </p:cNvSpPr>
          <p:nvPr/>
        </p:nvSpPr>
        <p:spPr bwMode="auto">
          <a:xfrm>
            <a:off x="6145213" y="3794125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53" name="Oval 53"/>
          <p:cNvSpPr>
            <a:spLocks noChangeArrowheads="1"/>
          </p:cNvSpPr>
          <p:nvPr/>
        </p:nvSpPr>
        <p:spPr bwMode="auto">
          <a:xfrm>
            <a:off x="6159500" y="415448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54" name="Oval 54"/>
          <p:cNvSpPr>
            <a:spLocks noChangeArrowheads="1"/>
          </p:cNvSpPr>
          <p:nvPr/>
        </p:nvSpPr>
        <p:spPr bwMode="auto">
          <a:xfrm>
            <a:off x="6629400" y="3146425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57" name="Oval 57"/>
          <p:cNvSpPr>
            <a:spLocks noChangeArrowheads="1"/>
          </p:cNvSpPr>
          <p:nvPr/>
        </p:nvSpPr>
        <p:spPr bwMode="auto">
          <a:xfrm>
            <a:off x="6637338" y="4641850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62" name="Oval 62"/>
          <p:cNvSpPr>
            <a:spLocks noChangeArrowheads="1"/>
          </p:cNvSpPr>
          <p:nvPr/>
        </p:nvSpPr>
        <p:spPr bwMode="auto">
          <a:xfrm>
            <a:off x="7654925" y="4100513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63" name="Oval 63"/>
          <p:cNvSpPr>
            <a:spLocks noChangeArrowheads="1"/>
          </p:cNvSpPr>
          <p:nvPr/>
        </p:nvSpPr>
        <p:spPr bwMode="auto">
          <a:xfrm>
            <a:off x="6146800" y="343058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64" name="Oval 64"/>
          <p:cNvSpPr>
            <a:spLocks noChangeArrowheads="1"/>
          </p:cNvSpPr>
          <p:nvPr/>
        </p:nvSpPr>
        <p:spPr bwMode="auto">
          <a:xfrm>
            <a:off x="7131050" y="4337050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8065" name="Oval 65"/>
          <p:cNvSpPr>
            <a:spLocks noChangeArrowheads="1"/>
          </p:cNvSpPr>
          <p:nvPr/>
        </p:nvSpPr>
        <p:spPr bwMode="auto">
          <a:xfrm>
            <a:off x="5662613" y="3703638"/>
            <a:ext cx="174625" cy="1746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128084" name="Group 84"/>
          <p:cNvGrpSpPr>
            <a:grpSpLocks/>
          </p:cNvGrpSpPr>
          <p:nvPr/>
        </p:nvGrpSpPr>
        <p:grpSpPr bwMode="auto">
          <a:xfrm>
            <a:off x="236538" y="2300288"/>
            <a:ext cx="4083050" cy="2970212"/>
            <a:chOff x="0" y="420"/>
            <a:chExt cx="2572" cy="1871"/>
          </a:xfrm>
        </p:grpSpPr>
        <p:sp>
          <p:nvSpPr>
            <p:cNvPr id="12378" name="Line 77"/>
            <p:cNvSpPr>
              <a:spLocks noChangeShapeType="1"/>
            </p:cNvSpPr>
            <p:nvPr/>
          </p:nvSpPr>
          <p:spPr bwMode="auto">
            <a:xfrm flipV="1">
              <a:off x="274" y="805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79" name="Line 78"/>
            <p:cNvSpPr>
              <a:spLocks noChangeShapeType="1"/>
            </p:cNvSpPr>
            <p:nvPr/>
          </p:nvSpPr>
          <p:spPr bwMode="auto">
            <a:xfrm flipV="1">
              <a:off x="876" y="867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0" name="Line 79"/>
            <p:cNvSpPr>
              <a:spLocks noChangeShapeType="1"/>
            </p:cNvSpPr>
            <p:nvPr/>
          </p:nvSpPr>
          <p:spPr bwMode="auto">
            <a:xfrm flipV="1">
              <a:off x="501" y="894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1" name="Line 80"/>
            <p:cNvSpPr>
              <a:spLocks noChangeShapeType="1"/>
            </p:cNvSpPr>
            <p:nvPr/>
          </p:nvSpPr>
          <p:spPr bwMode="auto">
            <a:xfrm flipV="1">
              <a:off x="1112" y="950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2" name="Line 81"/>
            <p:cNvSpPr>
              <a:spLocks noChangeShapeType="1"/>
            </p:cNvSpPr>
            <p:nvPr/>
          </p:nvSpPr>
          <p:spPr bwMode="auto">
            <a:xfrm flipV="1">
              <a:off x="1265" y="1112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3" name="Line 82"/>
            <p:cNvSpPr>
              <a:spLocks noChangeShapeType="1"/>
            </p:cNvSpPr>
            <p:nvPr/>
          </p:nvSpPr>
          <p:spPr bwMode="auto">
            <a:xfrm flipV="1">
              <a:off x="68" y="671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84" name="Line 83"/>
            <p:cNvSpPr>
              <a:spLocks noChangeShapeType="1"/>
            </p:cNvSpPr>
            <p:nvPr/>
          </p:nvSpPr>
          <p:spPr bwMode="auto">
            <a:xfrm flipV="1">
              <a:off x="0" y="420"/>
              <a:ext cx="1307" cy="117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8112" name="Group 112"/>
          <p:cNvGrpSpPr>
            <a:grpSpLocks/>
          </p:cNvGrpSpPr>
          <p:nvPr/>
        </p:nvGrpSpPr>
        <p:grpSpPr bwMode="auto">
          <a:xfrm>
            <a:off x="927100" y="2852738"/>
            <a:ext cx="2697163" cy="1895475"/>
            <a:chOff x="1400" y="1736"/>
            <a:chExt cx="1699" cy="1194"/>
          </a:xfrm>
        </p:grpSpPr>
        <p:grpSp>
          <p:nvGrpSpPr>
            <p:cNvPr id="12367" name="Group 111"/>
            <p:cNvGrpSpPr>
              <a:grpSpLocks/>
            </p:cNvGrpSpPr>
            <p:nvPr/>
          </p:nvGrpSpPr>
          <p:grpSpPr bwMode="auto">
            <a:xfrm>
              <a:off x="1573" y="1736"/>
              <a:ext cx="1370" cy="1194"/>
              <a:chOff x="1573" y="1736"/>
              <a:chExt cx="1370" cy="1194"/>
            </a:xfrm>
          </p:grpSpPr>
          <p:sp>
            <p:nvSpPr>
              <p:cNvPr id="12374" name="Line 86"/>
              <p:cNvSpPr>
                <a:spLocks noChangeShapeType="1"/>
              </p:cNvSpPr>
              <p:nvPr/>
            </p:nvSpPr>
            <p:spPr bwMode="auto">
              <a:xfrm flipH="1">
                <a:off x="1573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5" name="Line 87"/>
              <p:cNvSpPr>
                <a:spLocks noChangeShapeType="1"/>
              </p:cNvSpPr>
              <p:nvPr/>
            </p:nvSpPr>
            <p:spPr bwMode="auto">
              <a:xfrm flipH="1">
                <a:off x="1910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6" name="Line 88"/>
              <p:cNvSpPr>
                <a:spLocks noChangeShapeType="1"/>
              </p:cNvSpPr>
              <p:nvPr/>
            </p:nvSpPr>
            <p:spPr bwMode="auto">
              <a:xfrm flipH="1">
                <a:off x="2266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7" name="Line 89"/>
              <p:cNvSpPr>
                <a:spLocks noChangeShapeType="1"/>
              </p:cNvSpPr>
              <p:nvPr/>
            </p:nvSpPr>
            <p:spPr bwMode="auto">
              <a:xfrm flipH="1">
                <a:off x="2623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68" name="Group 110"/>
            <p:cNvGrpSpPr>
              <a:grpSpLocks/>
            </p:cNvGrpSpPr>
            <p:nvPr/>
          </p:nvGrpSpPr>
          <p:grpSpPr bwMode="auto">
            <a:xfrm>
              <a:off x="1400" y="1736"/>
              <a:ext cx="1699" cy="1194"/>
              <a:chOff x="1400" y="1736"/>
              <a:chExt cx="1699" cy="1194"/>
            </a:xfrm>
          </p:grpSpPr>
          <p:sp>
            <p:nvSpPr>
              <p:cNvPr id="12369" name="Line 92"/>
              <p:cNvSpPr>
                <a:spLocks noChangeShapeType="1"/>
              </p:cNvSpPr>
              <p:nvPr/>
            </p:nvSpPr>
            <p:spPr bwMode="auto">
              <a:xfrm flipH="1">
                <a:off x="1400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0" name="Line 93"/>
              <p:cNvSpPr>
                <a:spLocks noChangeShapeType="1"/>
              </p:cNvSpPr>
              <p:nvPr/>
            </p:nvSpPr>
            <p:spPr bwMode="auto">
              <a:xfrm flipH="1">
                <a:off x="1737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1" name="Line 94"/>
              <p:cNvSpPr>
                <a:spLocks noChangeShapeType="1"/>
              </p:cNvSpPr>
              <p:nvPr/>
            </p:nvSpPr>
            <p:spPr bwMode="auto">
              <a:xfrm flipH="1">
                <a:off x="2093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2" name="Line 95"/>
              <p:cNvSpPr>
                <a:spLocks noChangeShapeType="1"/>
              </p:cNvSpPr>
              <p:nvPr/>
            </p:nvSpPr>
            <p:spPr bwMode="auto">
              <a:xfrm flipH="1">
                <a:off x="2450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73" name="Line 96"/>
              <p:cNvSpPr>
                <a:spLocks noChangeShapeType="1"/>
              </p:cNvSpPr>
              <p:nvPr/>
            </p:nvSpPr>
            <p:spPr bwMode="auto">
              <a:xfrm flipH="1">
                <a:off x="2779" y="1736"/>
                <a:ext cx="320" cy="119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28109" name="Group 109"/>
          <p:cNvGrpSpPr>
            <a:grpSpLocks/>
          </p:cNvGrpSpPr>
          <p:nvPr/>
        </p:nvGrpSpPr>
        <p:grpSpPr bwMode="auto">
          <a:xfrm>
            <a:off x="733425" y="3206750"/>
            <a:ext cx="3175000" cy="1252538"/>
            <a:chOff x="319" y="2037"/>
            <a:chExt cx="2000" cy="789"/>
          </a:xfrm>
        </p:grpSpPr>
        <p:grpSp>
          <p:nvGrpSpPr>
            <p:cNvPr id="12360" name="Group 108"/>
            <p:cNvGrpSpPr>
              <a:grpSpLocks/>
            </p:cNvGrpSpPr>
            <p:nvPr/>
          </p:nvGrpSpPr>
          <p:grpSpPr bwMode="auto">
            <a:xfrm>
              <a:off x="319" y="2037"/>
              <a:ext cx="2000" cy="789"/>
              <a:chOff x="319" y="2037"/>
              <a:chExt cx="2000" cy="789"/>
            </a:xfrm>
          </p:grpSpPr>
          <p:sp>
            <p:nvSpPr>
              <p:cNvPr id="12364" name="Line 99"/>
              <p:cNvSpPr>
                <a:spLocks noChangeShapeType="1"/>
              </p:cNvSpPr>
              <p:nvPr/>
            </p:nvSpPr>
            <p:spPr bwMode="auto">
              <a:xfrm>
                <a:off x="319" y="2817"/>
                <a:ext cx="1801" cy="9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65" name="Line 100"/>
              <p:cNvSpPr>
                <a:spLocks noChangeShapeType="1"/>
              </p:cNvSpPr>
              <p:nvPr/>
            </p:nvSpPr>
            <p:spPr bwMode="auto">
              <a:xfrm>
                <a:off x="400" y="2422"/>
                <a:ext cx="1801" cy="9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66" name="Line 101"/>
              <p:cNvSpPr>
                <a:spLocks noChangeShapeType="1"/>
              </p:cNvSpPr>
              <p:nvPr/>
            </p:nvSpPr>
            <p:spPr bwMode="auto">
              <a:xfrm>
                <a:off x="518" y="2037"/>
                <a:ext cx="1801" cy="9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61" name="Group 107"/>
            <p:cNvGrpSpPr>
              <a:grpSpLocks/>
            </p:cNvGrpSpPr>
            <p:nvPr/>
          </p:nvGrpSpPr>
          <p:grpSpPr bwMode="auto">
            <a:xfrm>
              <a:off x="326" y="2231"/>
              <a:ext cx="1919" cy="394"/>
              <a:chOff x="326" y="2231"/>
              <a:chExt cx="1919" cy="394"/>
            </a:xfrm>
          </p:grpSpPr>
          <p:sp>
            <p:nvSpPr>
              <p:cNvPr id="12362" name="Line 104"/>
              <p:cNvSpPr>
                <a:spLocks noChangeShapeType="1"/>
              </p:cNvSpPr>
              <p:nvPr/>
            </p:nvSpPr>
            <p:spPr bwMode="auto">
              <a:xfrm>
                <a:off x="326" y="2616"/>
                <a:ext cx="1801" cy="9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63" name="Line 105"/>
              <p:cNvSpPr>
                <a:spLocks noChangeShapeType="1"/>
              </p:cNvSpPr>
              <p:nvPr/>
            </p:nvSpPr>
            <p:spPr bwMode="auto">
              <a:xfrm>
                <a:off x="444" y="2231"/>
                <a:ext cx="1801" cy="9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128113" name="Line 113"/>
          <p:cNvSpPr>
            <a:spLocks noChangeShapeType="1"/>
          </p:cNvSpPr>
          <p:nvPr/>
        </p:nvSpPr>
        <p:spPr bwMode="auto">
          <a:xfrm>
            <a:off x="3367088" y="3829050"/>
            <a:ext cx="520700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4" name="Line 114"/>
          <p:cNvSpPr>
            <a:spLocks noChangeShapeType="1"/>
          </p:cNvSpPr>
          <p:nvPr/>
        </p:nvSpPr>
        <p:spPr bwMode="auto">
          <a:xfrm>
            <a:off x="622300" y="3706813"/>
            <a:ext cx="550863" cy="120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5" name="Line 115"/>
          <p:cNvSpPr>
            <a:spLocks noChangeAspect="1" noChangeShapeType="1"/>
          </p:cNvSpPr>
          <p:nvPr/>
        </p:nvSpPr>
        <p:spPr bwMode="auto">
          <a:xfrm>
            <a:off x="3363913" y="3825875"/>
            <a:ext cx="1039812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6" name="Line 116"/>
          <p:cNvSpPr>
            <a:spLocks noChangeShapeType="1"/>
          </p:cNvSpPr>
          <p:nvPr/>
        </p:nvSpPr>
        <p:spPr bwMode="auto">
          <a:xfrm>
            <a:off x="114300" y="3608388"/>
            <a:ext cx="1039813" cy="201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7" name="Line 117"/>
          <p:cNvSpPr>
            <a:spLocks noChangeShapeType="1"/>
          </p:cNvSpPr>
          <p:nvPr/>
        </p:nvSpPr>
        <p:spPr bwMode="auto">
          <a:xfrm flipH="1">
            <a:off x="2079625" y="4473575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8" name="Line 118"/>
          <p:cNvSpPr>
            <a:spLocks noChangeShapeType="1"/>
          </p:cNvSpPr>
          <p:nvPr/>
        </p:nvSpPr>
        <p:spPr bwMode="auto">
          <a:xfrm flipH="1">
            <a:off x="2435225" y="2860675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19" name="Line 119"/>
          <p:cNvSpPr>
            <a:spLocks noChangeAspect="1" noChangeShapeType="1"/>
          </p:cNvSpPr>
          <p:nvPr/>
        </p:nvSpPr>
        <p:spPr bwMode="auto">
          <a:xfrm flipH="1">
            <a:off x="2066925" y="4486275"/>
            <a:ext cx="28575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20" name="Line 120"/>
          <p:cNvSpPr>
            <a:spLocks noChangeAspect="1" noChangeShapeType="1"/>
          </p:cNvSpPr>
          <p:nvPr/>
        </p:nvSpPr>
        <p:spPr bwMode="auto">
          <a:xfrm flipH="1">
            <a:off x="2422525" y="2479675"/>
            <a:ext cx="28575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21" name="Line 121"/>
          <p:cNvSpPr>
            <a:spLocks noChangeShapeType="1"/>
          </p:cNvSpPr>
          <p:nvPr/>
        </p:nvSpPr>
        <p:spPr bwMode="auto">
          <a:xfrm>
            <a:off x="3263900" y="4511675"/>
            <a:ext cx="468313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22" name="Line 122"/>
          <p:cNvSpPr>
            <a:spLocks noChangeShapeType="1"/>
          </p:cNvSpPr>
          <p:nvPr/>
        </p:nvSpPr>
        <p:spPr bwMode="auto">
          <a:xfrm>
            <a:off x="838200" y="2759075"/>
            <a:ext cx="468313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23" name="Line 123"/>
          <p:cNvSpPr>
            <a:spLocks noChangeShapeType="1"/>
          </p:cNvSpPr>
          <p:nvPr/>
        </p:nvSpPr>
        <p:spPr bwMode="auto">
          <a:xfrm flipV="1">
            <a:off x="3582988" y="2851150"/>
            <a:ext cx="544512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124" name="Line 124"/>
          <p:cNvSpPr>
            <a:spLocks noChangeShapeType="1"/>
          </p:cNvSpPr>
          <p:nvPr/>
        </p:nvSpPr>
        <p:spPr bwMode="auto">
          <a:xfrm flipV="1">
            <a:off x="488950" y="4448175"/>
            <a:ext cx="544513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28128" name="Group 128"/>
          <p:cNvGrpSpPr>
            <a:grpSpLocks/>
          </p:cNvGrpSpPr>
          <p:nvPr/>
        </p:nvGrpSpPr>
        <p:grpSpPr bwMode="auto">
          <a:xfrm>
            <a:off x="5740400" y="3019425"/>
            <a:ext cx="2043113" cy="1916113"/>
            <a:chOff x="3616" y="1902"/>
            <a:chExt cx="1287" cy="1207"/>
          </a:xfrm>
        </p:grpSpPr>
        <p:sp>
          <p:nvSpPr>
            <p:cNvPr id="12350" name="Line 66"/>
            <p:cNvSpPr>
              <a:spLocks noChangeShapeType="1"/>
            </p:cNvSpPr>
            <p:nvPr/>
          </p:nvSpPr>
          <p:spPr bwMode="auto">
            <a:xfrm>
              <a:off x="4229" y="2041"/>
              <a:ext cx="6" cy="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1" name="Line 67"/>
            <p:cNvSpPr>
              <a:spLocks noChangeShapeType="1"/>
            </p:cNvSpPr>
            <p:nvPr/>
          </p:nvSpPr>
          <p:spPr bwMode="auto">
            <a:xfrm flipH="1">
              <a:off x="4532" y="2091"/>
              <a:ext cx="31" cy="9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2" name="Line 69"/>
            <p:cNvSpPr>
              <a:spLocks noChangeShapeType="1"/>
            </p:cNvSpPr>
            <p:nvPr/>
          </p:nvSpPr>
          <p:spPr bwMode="auto">
            <a:xfrm>
              <a:off x="3621" y="1902"/>
              <a:ext cx="0" cy="9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3" name="Line 70"/>
            <p:cNvSpPr>
              <a:spLocks noChangeShapeType="1"/>
            </p:cNvSpPr>
            <p:nvPr/>
          </p:nvSpPr>
          <p:spPr bwMode="auto">
            <a:xfrm>
              <a:off x="3919" y="1964"/>
              <a:ext cx="9" cy="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4" name="Line 72"/>
            <p:cNvSpPr>
              <a:spLocks noChangeShapeType="1"/>
            </p:cNvSpPr>
            <p:nvPr/>
          </p:nvSpPr>
          <p:spPr bwMode="auto">
            <a:xfrm flipH="1" flipV="1">
              <a:off x="3621" y="2160"/>
              <a:ext cx="1251" cy="2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5" name="Line 73"/>
            <p:cNvSpPr>
              <a:spLocks noChangeShapeType="1"/>
            </p:cNvSpPr>
            <p:nvPr/>
          </p:nvSpPr>
          <p:spPr bwMode="auto">
            <a:xfrm flipH="1" flipV="1">
              <a:off x="3626" y="2383"/>
              <a:ext cx="1249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6" name="Line 74"/>
            <p:cNvSpPr>
              <a:spLocks noChangeShapeType="1"/>
            </p:cNvSpPr>
            <p:nvPr/>
          </p:nvSpPr>
          <p:spPr bwMode="auto">
            <a:xfrm flipH="1" flipV="1">
              <a:off x="3616" y="2607"/>
              <a:ext cx="127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7" name="Line 125"/>
            <p:cNvSpPr>
              <a:spLocks noChangeShapeType="1"/>
            </p:cNvSpPr>
            <p:nvPr/>
          </p:nvSpPr>
          <p:spPr bwMode="auto">
            <a:xfrm flipH="1" flipV="1">
              <a:off x="3623" y="2857"/>
              <a:ext cx="127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8" name="Line 126"/>
            <p:cNvSpPr>
              <a:spLocks noChangeShapeType="1"/>
            </p:cNvSpPr>
            <p:nvPr/>
          </p:nvSpPr>
          <p:spPr bwMode="auto">
            <a:xfrm flipH="1" flipV="1">
              <a:off x="3633" y="1917"/>
              <a:ext cx="127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59" name="Line 127"/>
            <p:cNvSpPr>
              <a:spLocks noChangeShapeType="1"/>
            </p:cNvSpPr>
            <p:nvPr/>
          </p:nvSpPr>
          <p:spPr bwMode="auto">
            <a:xfrm flipH="1">
              <a:off x="4866" y="2160"/>
              <a:ext cx="31" cy="9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8129" name="Text Box 129"/>
          <p:cNvSpPr txBox="1">
            <a:spLocks noChangeArrowheads="1"/>
          </p:cNvSpPr>
          <p:nvPr/>
        </p:nvSpPr>
        <p:spPr bwMode="auto">
          <a:xfrm>
            <a:off x="933450" y="600075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1 0</a:t>
            </a:r>
          </a:p>
        </p:txBody>
      </p:sp>
      <p:sp>
        <p:nvSpPr>
          <p:cNvPr id="128130" name="Text Box 130"/>
          <p:cNvSpPr txBox="1">
            <a:spLocks noChangeArrowheads="1"/>
          </p:cNvSpPr>
          <p:nvPr/>
        </p:nvSpPr>
        <p:spPr bwMode="auto">
          <a:xfrm>
            <a:off x="6086475" y="5976938"/>
            <a:ext cx="163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1 0</a:t>
            </a:r>
          </a:p>
        </p:txBody>
      </p:sp>
      <p:sp>
        <p:nvSpPr>
          <p:cNvPr id="128131" name="Text Box 131"/>
          <p:cNvSpPr txBox="1">
            <a:spLocks noChangeArrowheads="1"/>
          </p:cNvSpPr>
          <p:nvPr/>
        </p:nvSpPr>
        <p:spPr bwMode="auto">
          <a:xfrm>
            <a:off x="933450" y="600075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2 0</a:t>
            </a:r>
          </a:p>
        </p:txBody>
      </p:sp>
      <p:sp>
        <p:nvSpPr>
          <p:cNvPr id="128132" name="Text Box 132"/>
          <p:cNvSpPr txBox="1">
            <a:spLocks noChangeArrowheads="1"/>
          </p:cNvSpPr>
          <p:nvPr/>
        </p:nvSpPr>
        <p:spPr bwMode="auto">
          <a:xfrm>
            <a:off x="933450" y="6000750"/>
            <a:ext cx="282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-1 0</a:t>
            </a:r>
          </a:p>
        </p:txBody>
      </p:sp>
      <p:sp>
        <p:nvSpPr>
          <p:cNvPr id="128133" name="Text Box 133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-1 0</a:t>
            </a:r>
          </a:p>
        </p:txBody>
      </p:sp>
      <p:sp>
        <p:nvSpPr>
          <p:cNvPr id="128134" name="Text Box 134"/>
          <p:cNvSpPr txBox="1">
            <a:spLocks noChangeArrowheads="1"/>
          </p:cNvSpPr>
          <p:nvPr/>
        </p:nvSpPr>
        <p:spPr bwMode="auto">
          <a:xfrm>
            <a:off x="6086475" y="5976938"/>
            <a:ext cx="163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2 0</a:t>
            </a:r>
          </a:p>
        </p:txBody>
      </p:sp>
      <p:sp>
        <p:nvSpPr>
          <p:cNvPr id="128135" name="Text Box 135"/>
          <p:cNvSpPr txBox="1">
            <a:spLocks noChangeArrowheads="1"/>
          </p:cNvSpPr>
          <p:nvPr/>
        </p:nvSpPr>
        <p:spPr bwMode="auto">
          <a:xfrm>
            <a:off x="933450" y="6000750"/>
            <a:ext cx="282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-2 0</a:t>
            </a:r>
          </a:p>
        </p:txBody>
      </p:sp>
      <p:sp>
        <p:nvSpPr>
          <p:cNvPr id="128136" name="Text Box 136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-2 0</a:t>
            </a:r>
          </a:p>
        </p:txBody>
      </p:sp>
      <p:sp>
        <p:nvSpPr>
          <p:cNvPr id="128137" name="Text Box 137"/>
          <p:cNvSpPr txBox="1">
            <a:spLocks noChangeArrowheads="1"/>
          </p:cNvSpPr>
          <p:nvPr/>
        </p:nvSpPr>
        <p:spPr bwMode="auto">
          <a:xfrm>
            <a:off x="933450" y="6000750"/>
            <a:ext cx="296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0 -1</a:t>
            </a:r>
          </a:p>
        </p:txBody>
      </p:sp>
      <p:sp>
        <p:nvSpPr>
          <p:cNvPr id="128138" name="Text Box 138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0 -1</a:t>
            </a:r>
          </a:p>
        </p:txBody>
      </p:sp>
      <p:sp>
        <p:nvSpPr>
          <p:cNvPr id="128139" name="Text Box 139"/>
          <p:cNvSpPr txBox="1">
            <a:spLocks noChangeArrowheads="1"/>
          </p:cNvSpPr>
          <p:nvPr/>
        </p:nvSpPr>
        <p:spPr bwMode="auto">
          <a:xfrm>
            <a:off x="933450" y="600075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0 1</a:t>
            </a:r>
          </a:p>
        </p:txBody>
      </p:sp>
      <p:sp>
        <p:nvSpPr>
          <p:cNvPr id="128140" name="Text Box 140"/>
          <p:cNvSpPr txBox="1">
            <a:spLocks noChangeArrowheads="1"/>
          </p:cNvSpPr>
          <p:nvPr/>
        </p:nvSpPr>
        <p:spPr bwMode="auto">
          <a:xfrm>
            <a:off x="6086475" y="5976938"/>
            <a:ext cx="163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0 1</a:t>
            </a:r>
          </a:p>
        </p:txBody>
      </p:sp>
      <p:sp>
        <p:nvSpPr>
          <p:cNvPr id="128141" name="Text Box 141"/>
          <p:cNvSpPr txBox="1">
            <a:spLocks noChangeArrowheads="1"/>
          </p:cNvSpPr>
          <p:nvPr/>
        </p:nvSpPr>
        <p:spPr bwMode="auto">
          <a:xfrm>
            <a:off x="933450" y="6000750"/>
            <a:ext cx="282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0 -2</a:t>
            </a:r>
          </a:p>
        </p:txBody>
      </p:sp>
      <p:sp>
        <p:nvSpPr>
          <p:cNvPr id="128142" name="Text Box 142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0 -2</a:t>
            </a:r>
          </a:p>
        </p:txBody>
      </p:sp>
      <p:sp>
        <p:nvSpPr>
          <p:cNvPr id="128143" name="Text Box 143"/>
          <p:cNvSpPr txBox="1">
            <a:spLocks noChangeArrowheads="1"/>
          </p:cNvSpPr>
          <p:nvPr/>
        </p:nvSpPr>
        <p:spPr bwMode="auto">
          <a:xfrm>
            <a:off x="933450" y="600075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0 2</a:t>
            </a:r>
          </a:p>
        </p:txBody>
      </p:sp>
      <p:sp>
        <p:nvSpPr>
          <p:cNvPr id="128144" name="Text Box 144"/>
          <p:cNvSpPr txBox="1">
            <a:spLocks noChangeArrowheads="1"/>
          </p:cNvSpPr>
          <p:nvPr/>
        </p:nvSpPr>
        <p:spPr bwMode="auto">
          <a:xfrm>
            <a:off x="6086475" y="5976938"/>
            <a:ext cx="163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0 2</a:t>
            </a:r>
          </a:p>
        </p:txBody>
      </p:sp>
      <p:sp>
        <p:nvSpPr>
          <p:cNvPr id="128145" name="Text Box 145"/>
          <p:cNvSpPr txBox="1">
            <a:spLocks noChangeArrowheads="1"/>
          </p:cNvSpPr>
          <p:nvPr/>
        </p:nvSpPr>
        <p:spPr bwMode="auto">
          <a:xfrm>
            <a:off x="933450" y="6000750"/>
            <a:ext cx="282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1 -1</a:t>
            </a:r>
          </a:p>
        </p:txBody>
      </p:sp>
      <p:sp>
        <p:nvSpPr>
          <p:cNvPr id="128147" name="Text Box 147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1 -1</a:t>
            </a:r>
          </a:p>
        </p:txBody>
      </p:sp>
      <p:sp>
        <p:nvSpPr>
          <p:cNvPr id="128148" name="Text Box 148"/>
          <p:cNvSpPr txBox="1">
            <a:spLocks noChangeArrowheads="1"/>
          </p:cNvSpPr>
          <p:nvPr/>
        </p:nvSpPr>
        <p:spPr bwMode="auto">
          <a:xfrm>
            <a:off x="933450" y="6000750"/>
            <a:ext cx="282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-1 1</a:t>
            </a:r>
          </a:p>
        </p:txBody>
      </p:sp>
      <p:sp>
        <p:nvSpPr>
          <p:cNvPr id="128149" name="Text Box 149"/>
          <p:cNvSpPr txBox="1">
            <a:spLocks noChangeArrowheads="1"/>
          </p:cNvSpPr>
          <p:nvPr/>
        </p:nvSpPr>
        <p:spPr bwMode="auto">
          <a:xfrm>
            <a:off x="6086475" y="5976938"/>
            <a:ext cx="174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-1 1</a:t>
            </a:r>
          </a:p>
        </p:txBody>
      </p:sp>
      <p:sp>
        <p:nvSpPr>
          <p:cNvPr id="128150" name="Text Box 150"/>
          <p:cNvSpPr txBox="1">
            <a:spLocks noChangeArrowheads="1"/>
          </p:cNvSpPr>
          <p:nvPr/>
        </p:nvSpPr>
        <p:spPr bwMode="auto">
          <a:xfrm>
            <a:off x="933450" y="600075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1 1</a:t>
            </a:r>
          </a:p>
        </p:txBody>
      </p:sp>
      <p:sp>
        <p:nvSpPr>
          <p:cNvPr id="128151" name="Text Box 151"/>
          <p:cNvSpPr txBox="1">
            <a:spLocks noChangeArrowheads="1"/>
          </p:cNvSpPr>
          <p:nvPr/>
        </p:nvSpPr>
        <p:spPr bwMode="auto">
          <a:xfrm>
            <a:off x="6086475" y="5976938"/>
            <a:ext cx="163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1 1</a:t>
            </a:r>
          </a:p>
        </p:txBody>
      </p:sp>
      <p:sp>
        <p:nvSpPr>
          <p:cNvPr id="128152" name="Text Box 152"/>
          <p:cNvSpPr txBox="1">
            <a:spLocks noChangeArrowheads="1"/>
          </p:cNvSpPr>
          <p:nvPr/>
        </p:nvSpPr>
        <p:spPr bwMode="auto">
          <a:xfrm>
            <a:off x="933450" y="6000750"/>
            <a:ext cx="2922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Famiglia di piani -1 -1</a:t>
            </a:r>
          </a:p>
        </p:txBody>
      </p:sp>
      <p:sp>
        <p:nvSpPr>
          <p:cNvPr id="128153" name="Text Box 153"/>
          <p:cNvSpPr txBox="1">
            <a:spLocks noChangeArrowheads="1"/>
          </p:cNvSpPr>
          <p:nvPr/>
        </p:nvSpPr>
        <p:spPr bwMode="auto">
          <a:xfrm>
            <a:off x="6086475" y="5976938"/>
            <a:ext cx="184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Riflesso -1 -1</a:t>
            </a:r>
          </a:p>
        </p:txBody>
      </p:sp>
      <p:sp>
        <p:nvSpPr>
          <p:cNvPr id="12348" name="Text Box 154"/>
          <p:cNvSpPr txBox="1">
            <a:spLocks noChangeArrowheads="1"/>
          </p:cNvSpPr>
          <p:nvPr/>
        </p:nvSpPr>
        <p:spPr bwMode="auto">
          <a:xfrm>
            <a:off x="1279525" y="866775"/>
            <a:ext cx="1982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Reticolo Reale</a:t>
            </a:r>
          </a:p>
        </p:txBody>
      </p:sp>
      <p:sp>
        <p:nvSpPr>
          <p:cNvPr id="128155" name="Text Box 155"/>
          <p:cNvSpPr txBox="1">
            <a:spLocks noChangeArrowheads="1"/>
          </p:cNvSpPr>
          <p:nvPr/>
        </p:nvSpPr>
        <p:spPr bwMode="auto">
          <a:xfrm>
            <a:off x="5711825" y="854075"/>
            <a:ext cx="2541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Reticolo Reciproco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8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8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8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8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2948E-6 L 0.36597 0.0196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8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8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28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8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28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128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0.61198 0.0235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28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90" y="1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8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2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28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28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28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28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28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2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28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2948E-6 L 0.36597 0.0196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28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2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2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128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128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28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2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2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0.61198 0.02358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28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90" y="1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28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2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128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128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128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28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128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12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12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46737 0.10671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128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68" y="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128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12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28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128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28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128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12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000"/>
                                        <p:tgtEl>
                                          <p:spTgt spid="12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50764 -0.06736 " pathEditMode="relative" rAng="0" ptsTypes="AA">
                                      <p:cBhvr>
                                        <p:cTn id="212" dur="2000" fill="hold"/>
                                        <p:tgtEl>
                                          <p:spTgt spid="128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82" y="-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128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12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28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28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28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128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128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2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12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46737 0.10671 " pathEditMode="relative" rAng="0" ptsTypes="AA">
                                      <p:cBhvr>
                                        <p:cTn id="251" dur="2000" fill="hold"/>
                                        <p:tgtEl>
                                          <p:spTgt spid="128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68" y="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2000"/>
                                        <p:tgtEl>
                                          <p:spTgt spid="128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12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128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2000"/>
                                        <p:tgtEl>
                                          <p:spTgt spid="128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128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2000"/>
                                        <p:tgtEl>
                                          <p:spTgt spid="12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12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50764 -0.06736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128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82" y="-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128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2000"/>
                                        <p:tgtEl>
                                          <p:spTgt spid="12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128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128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128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128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12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2000"/>
                                        <p:tgtEl>
                                          <p:spTgt spid="12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12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0.37847 -0.07107 " pathEditMode="relative" rAng="0" ptsTypes="AA">
                                      <p:cBhvr>
                                        <p:cTn id="321" dur="2000" fill="hold"/>
                                        <p:tgtEl>
                                          <p:spTgt spid="128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4" y="-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2000"/>
                                        <p:tgtEl>
                                          <p:spTgt spid="12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2000"/>
                                        <p:tgtEl>
                                          <p:spTgt spid="12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000"/>
                                        <p:tgtEl>
                                          <p:spTgt spid="128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128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2000"/>
                                        <p:tgtEl>
                                          <p:spTgt spid="128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2000"/>
                                        <p:tgtEl>
                                          <p:spTgt spid="128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000"/>
                                        <p:tgtEl>
                                          <p:spTgt spid="12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58958 0.11783 " pathEditMode="relative" rAng="0" ptsTypes="AA">
                                      <p:cBhvr>
                                        <p:cTn id="352" dur="2000" fill="hold"/>
                                        <p:tgtEl>
                                          <p:spTgt spid="128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79" y="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2000"/>
                                        <p:tgtEl>
                                          <p:spTgt spid="128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2000"/>
                                        <p:tgtEl>
                                          <p:spTgt spid="12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128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2000"/>
                                        <p:tgtEl>
                                          <p:spTgt spid="128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0" dur="2000"/>
                                        <p:tgtEl>
                                          <p:spTgt spid="128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3" dur="2000"/>
                                        <p:tgtEl>
                                          <p:spTgt spid="128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2000"/>
                                        <p:tgtEl>
                                          <p:spTgt spid="12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2000"/>
                                        <p:tgtEl>
                                          <p:spTgt spid="12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 nodeType="clickPar">
                      <p:stCondLst>
                        <p:cond delay="indefinite"/>
                      </p:stCondLst>
                      <p:childTnLst>
                        <p:par>
                          <p:cTn id="3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000"/>
                                        <p:tgtEl>
                                          <p:spTgt spid="128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 nodeType="clickPar">
                      <p:stCondLst>
                        <p:cond delay="indefinite"/>
                      </p:stCondLst>
                      <p:childTnLst>
                        <p:par>
                          <p:cTn id="3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34375 0.11782 " pathEditMode="relative" rAng="0" ptsTypes="AA">
                                      <p:cBhvr>
                                        <p:cTn id="391" dur="2000" fill="hold"/>
                                        <p:tgtEl>
                                          <p:spTgt spid="128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88" y="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Par">
                      <p:stCondLst>
                        <p:cond delay="indefinite"/>
                      </p:stCondLst>
                      <p:childTnLst>
                        <p:par>
                          <p:cTn id="3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2000"/>
                                        <p:tgtEl>
                                          <p:spTgt spid="128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2000"/>
                                        <p:tgtEl>
                                          <p:spTgt spid="12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 nodeType="clickPar">
                      <p:stCondLst>
                        <p:cond delay="indefinite"/>
                      </p:stCondLst>
                      <p:childTnLst>
                        <p:par>
                          <p:cTn id="4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2000"/>
                                        <p:tgtEl>
                                          <p:spTgt spid="128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6" dur="2000"/>
                                        <p:tgtEl>
                                          <p:spTgt spid="128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9" dur="2000"/>
                                        <p:tgtEl>
                                          <p:spTgt spid="128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 nodeType="clickPar">
                      <p:stCondLst>
                        <p:cond delay="indefinite"/>
                      </p:stCondLst>
                      <p:childTnLst>
                        <p:par>
                          <p:cTn id="4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2000"/>
                                        <p:tgtEl>
                                          <p:spTgt spid="128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2000"/>
                                        <p:tgtEl>
                                          <p:spTgt spid="12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62604 -0.07245 " pathEditMode="relative" rAng="0" ptsTypes="AA">
                                      <p:cBhvr>
                                        <p:cTn id="422" dur="2000" fill="hold"/>
                                        <p:tgtEl>
                                          <p:spTgt spid="128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02" y="-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 nodeType="clickPar">
                      <p:stCondLst>
                        <p:cond delay="indefinite"/>
                      </p:stCondLst>
                      <p:childTnLst>
                        <p:par>
                          <p:cTn id="4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2000"/>
                                        <p:tgtEl>
                                          <p:spTgt spid="128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0" dur="2000"/>
                                        <p:tgtEl>
                                          <p:spTgt spid="12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 nodeType="clickPar">
                      <p:stCondLst>
                        <p:cond delay="indefinite"/>
                      </p:stCondLst>
                      <p:childTnLst>
                        <p:par>
                          <p:cTn id="4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4" dur="2000"/>
                                        <p:tgtEl>
                                          <p:spTgt spid="128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2000"/>
                                        <p:tgtEl>
                                          <p:spTgt spid="128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0" dur="2000"/>
                                        <p:tgtEl>
                                          <p:spTgt spid="128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 nodeType="clickPar">
                      <p:stCondLst>
                        <p:cond delay="indefinite"/>
                      </p:stCondLst>
                      <p:childTnLst>
                        <p:par>
                          <p:cTn id="4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6" dur="2000"/>
                                        <p:tgtEl>
                                          <p:spTgt spid="128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2000"/>
                                        <p:tgtEl>
                                          <p:spTgt spid="12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29" grpId="0"/>
      <p:bldP spid="128129" grpId="1"/>
      <p:bldP spid="128130" grpId="0"/>
      <p:bldP spid="128130" grpId="1"/>
      <p:bldP spid="128131" grpId="0"/>
      <p:bldP spid="128131" grpId="1"/>
      <p:bldP spid="128132" grpId="0"/>
      <p:bldP spid="128132" grpId="1"/>
      <p:bldP spid="128133" grpId="0"/>
      <p:bldP spid="128133" grpId="1"/>
      <p:bldP spid="128134" grpId="0"/>
      <p:bldP spid="128134" grpId="1"/>
      <p:bldP spid="128135" grpId="0"/>
      <p:bldP spid="128135" grpId="1"/>
      <p:bldP spid="128136" grpId="0"/>
      <p:bldP spid="128136" grpId="1"/>
      <p:bldP spid="128137" grpId="0"/>
      <p:bldP spid="128137" grpId="1"/>
      <p:bldP spid="128138" grpId="0"/>
      <p:bldP spid="128138" grpId="1"/>
      <p:bldP spid="128139" grpId="0"/>
      <p:bldP spid="128139" grpId="1"/>
      <p:bldP spid="128140" grpId="0"/>
      <p:bldP spid="128140" grpId="1"/>
      <p:bldP spid="128141" grpId="0"/>
      <p:bldP spid="128141" grpId="1"/>
      <p:bldP spid="128142" grpId="0"/>
      <p:bldP spid="128142" grpId="1"/>
      <p:bldP spid="128143" grpId="0"/>
      <p:bldP spid="128143" grpId="1"/>
      <p:bldP spid="128144" grpId="0"/>
      <p:bldP spid="128144" grpId="1"/>
      <p:bldP spid="128145" grpId="0"/>
      <p:bldP spid="128145" grpId="1"/>
      <p:bldP spid="128147" grpId="0"/>
      <p:bldP spid="128147" grpId="1"/>
      <p:bldP spid="128148" grpId="0"/>
      <p:bldP spid="128148" grpId="1"/>
      <p:bldP spid="128149" grpId="0"/>
      <p:bldP spid="128149" grpId="1"/>
      <p:bldP spid="128150" grpId="0"/>
      <p:bldP spid="128150" grpId="1"/>
      <p:bldP spid="128151" grpId="0"/>
      <p:bldP spid="128151" grpId="1"/>
      <p:bldP spid="128152" grpId="0"/>
      <p:bldP spid="128152" grpId="1"/>
      <p:bldP spid="128153" grpId="0"/>
      <p:bldP spid="128153" grpId="1"/>
      <p:bldP spid="128155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10192</TotalTime>
  <Words>822</Words>
  <Application>Microsoft Office PowerPoint</Application>
  <PresentationFormat>Presentazione su schermo (4:3)</PresentationFormat>
  <Paragraphs>162</Paragraphs>
  <Slides>18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Arial Unicode MS</vt:lpstr>
      <vt:lpstr>Courier New</vt:lpstr>
      <vt:lpstr>Symbol</vt:lpstr>
      <vt:lpstr>Times</vt:lpstr>
      <vt:lpstr>Times New Roman</vt:lpstr>
      <vt:lpstr>Struttura predefinita</vt:lpstr>
      <vt:lpstr>Onde nel diagramma di Argand</vt:lpstr>
      <vt:lpstr>Presentazione standard di PowerPoint</vt:lpstr>
      <vt:lpstr>Interferenza di onde elettromagnetiche</vt:lpstr>
      <vt:lpstr>Somma di onde nel diagramma di Argand</vt:lpstr>
      <vt:lpstr>Presentazione standard di PowerPoint</vt:lpstr>
      <vt:lpstr>Il reticolo cristallino</vt:lpstr>
      <vt:lpstr>Riflessione</vt:lpstr>
      <vt:lpstr>Legge di Bragg</vt:lpstr>
      <vt:lpstr>Presentazione standard di PowerPoint</vt:lpstr>
      <vt:lpstr>Reticolo diretto e reciproco</vt:lpstr>
      <vt:lpstr>Presentazione standard di PowerPoint</vt:lpstr>
      <vt:lpstr>Presentazione standard di PowerPoint</vt:lpstr>
      <vt:lpstr>Presentazione standard di PowerPoint</vt:lpstr>
      <vt:lpstr>origine e fase nel diagramma di Argan</vt:lpstr>
      <vt:lpstr>Riflessi con fase ristretta</vt:lpstr>
      <vt:lpstr>Assenze sistematiche</vt:lpstr>
      <vt:lpstr>Simmetria nella diffrazione</vt:lpstr>
      <vt:lpstr>Legge di Friedel</vt:lpstr>
    </vt:vector>
  </TitlesOfParts>
  <Company>Università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factor equation</dc:title>
  <dc:creator>geremia</dc:creator>
  <cp:lastModifiedBy>GEREMIA SILVANO</cp:lastModifiedBy>
  <cp:revision>123</cp:revision>
  <dcterms:created xsi:type="dcterms:W3CDTF">2004-08-23T09:38:51Z</dcterms:created>
  <dcterms:modified xsi:type="dcterms:W3CDTF">2024-05-09T10:37:54Z</dcterms:modified>
</cp:coreProperties>
</file>