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20" r:id="rId2"/>
    <p:sldId id="321" r:id="rId3"/>
    <p:sldId id="308" r:id="rId4"/>
    <p:sldId id="388" r:id="rId5"/>
    <p:sldId id="306" r:id="rId6"/>
    <p:sldId id="260" r:id="rId7"/>
    <p:sldId id="393" r:id="rId8"/>
    <p:sldId id="309" r:id="rId9"/>
    <p:sldId id="318" r:id="rId10"/>
    <p:sldId id="319" r:id="rId11"/>
    <p:sldId id="389" r:id="rId12"/>
    <p:sldId id="268" r:id="rId13"/>
    <p:sldId id="390" r:id="rId14"/>
    <p:sldId id="271" r:id="rId15"/>
    <p:sldId id="272" r:id="rId16"/>
    <p:sldId id="317" r:id="rId17"/>
    <p:sldId id="392" r:id="rId18"/>
    <p:sldId id="313" r:id="rId19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5050"/>
    <a:srgbClr val="00CC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89" autoAdjust="0"/>
    <p:restoredTop sz="94615" autoAdjust="0"/>
  </p:normalViewPr>
  <p:slideViewPr>
    <p:cSldViewPr snapToGrid="0">
      <p:cViewPr varScale="1">
        <p:scale>
          <a:sx n="65" d="100"/>
          <a:sy n="65" d="100"/>
        </p:scale>
        <p:origin x="1412" y="40"/>
      </p:cViewPr>
      <p:guideLst>
        <p:guide orient="horz" pos="216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BE479F-B0A6-4F3A-B4AE-1623CDBB99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A82B7-B798-4D51-B077-3B483987B74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074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AD983-0723-4327-BF5B-0286E97C4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107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66DCE-6E02-4D51-B320-66E09F63F1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0746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online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0ED6-199D-418A-A1CB-ED030F0AD7E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116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1FB7-6033-418C-AE30-B66514D036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60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E22FF-B45D-475B-925B-9915871C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623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08F2-FABA-4AB1-BDE0-745A91D3CAD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303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98CBD-39F5-4608-A313-C6C7DBCE49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291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9C09-711D-4DC0-A7CD-2AEC497ABA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001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EC08-51A2-4DE2-B820-F22149EF5B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3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0D9FE-FF91-4EF6-8F9B-25823D9A68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617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78939-FC79-4C05-86F8-349B0212B0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28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384BE-6E22-45A1-81A5-1A5A320D5DE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563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58A1D5-8B88-4914-9366-4D4E6E3EBDD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5.gif"/><Relationship Id="rId7" Type="http://schemas.openxmlformats.org/officeDocument/2006/relationships/image" Target="../media/image19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gif"/><Relationship Id="rId5" Type="http://schemas.openxmlformats.org/officeDocument/2006/relationships/image" Target="../media/image17.gif"/><Relationship Id="rId4" Type="http://schemas.openxmlformats.org/officeDocument/2006/relationships/image" Target="../media/image16.gif"/><Relationship Id="rId9" Type="http://schemas.openxmlformats.org/officeDocument/2006/relationships/image" Target="../media/image2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it-IT" sz="2800" b="1" smtClean="0">
                <a:solidFill>
                  <a:schemeClr val="accent2"/>
                </a:solidFill>
                <a:latin typeface="Times" panose="02020603050405020304" pitchFamily="18" charset="0"/>
              </a:rPr>
              <a:t>Lo Scattering di un atomo</a:t>
            </a:r>
            <a:endParaRPr lang="it-IT" altLang="it-IT" sz="2800" b="1" smtClean="0">
              <a:solidFill>
                <a:schemeClr val="accent2"/>
              </a:solidFill>
              <a:latin typeface="Times" panose="02020603050405020304" pitchFamily="18" charset="0"/>
            </a:endParaRPr>
          </a:p>
        </p:txBody>
      </p:sp>
      <p:sp>
        <p:nvSpPr>
          <p:cNvPr id="54275" name="Line 4"/>
          <p:cNvSpPr>
            <a:spLocks noChangeShapeType="1"/>
          </p:cNvSpPr>
          <p:nvPr/>
        </p:nvSpPr>
        <p:spPr bwMode="auto">
          <a:xfrm>
            <a:off x="1905000" y="1371600"/>
            <a:ext cx="1676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6" name="Line 5"/>
          <p:cNvSpPr>
            <a:spLocks noChangeShapeType="1"/>
          </p:cNvSpPr>
          <p:nvPr/>
        </p:nvSpPr>
        <p:spPr bwMode="auto">
          <a:xfrm>
            <a:off x="1371600" y="2057400"/>
            <a:ext cx="1676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7" name="Line 6"/>
          <p:cNvSpPr>
            <a:spLocks noChangeShapeType="1"/>
          </p:cNvSpPr>
          <p:nvPr/>
        </p:nvSpPr>
        <p:spPr bwMode="auto">
          <a:xfrm>
            <a:off x="3581400" y="2209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8" name="Line 7"/>
          <p:cNvSpPr>
            <a:spLocks noChangeShapeType="1"/>
          </p:cNvSpPr>
          <p:nvPr/>
        </p:nvSpPr>
        <p:spPr bwMode="auto">
          <a:xfrm>
            <a:off x="3048000" y="28956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9" name="Line 8"/>
          <p:cNvSpPr>
            <a:spLocks noChangeShapeType="1"/>
          </p:cNvSpPr>
          <p:nvPr/>
        </p:nvSpPr>
        <p:spPr bwMode="auto">
          <a:xfrm flipH="1">
            <a:off x="3048000" y="22098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80" name="Line 9"/>
          <p:cNvSpPr>
            <a:spLocks noChangeShapeType="1"/>
          </p:cNvSpPr>
          <p:nvPr/>
        </p:nvSpPr>
        <p:spPr bwMode="auto">
          <a:xfrm flipH="1">
            <a:off x="3048000" y="2114550"/>
            <a:ext cx="347663" cy="7810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81" name="Line 10"/>
          <p:cNvSpPr>
            <a:spLocks noChangeShapeType="1"/>
          </p:cNvSpPr>
          <p:nvPr/>
        </p:nvSpPr>
        <p:spPr bwMode="auto">
          <a:xfrm>
            <a:off x="35814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82" name="Text Box 11"/>
          <p:cNvSpPr txBox="1">
            <a:spLocks noChangeArrowheads="1"/>
          </p:cNvSpPr>
          <p:nvPr/>
        </p:nvSpPr>
        <p:spPr bwMode="auto">
          <a:xfrm>
            <a:off x="3479800" y="18764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400">
                <a:latin typeface="Times" panose="02020603050405020304" pitchFamily="18" charset="0"/>
              </a:rPr>
              <a:t>p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83" name="Text Box 12"/>
          <p:cNvSpPr txBox="1">
            <a:spLocks noChangeArrowheads="1"/>
          </p:cNvSpPr>
          <p:nvPr/>
        </p:nvSpPr>
        <p:spPr bwMode="auto">
          <a:xfrm>
            <a:off x="3189288" y="28035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400">
                <a:solidFill>
                  <a:srgbClr val="00CC66"/>
                </a:solidFill>
                <a:latin typeface="Times" panose="02020603050405020304" pitchFamily="18" charset="0"/>
              </a:rPr>
              <a:t>q</a:t>
            </a:r>
          </a:p>
        </p:txBody>
      </p:sp>
      <p:sp>
        <p:nvSpPr>
          <p:cNvPr id="54284" name="Text Box 13"/>
          <p:cNvSpPr txBox="1">
            <a:spLocks noChangeArrowheads="1"/>
          </p:cNvSpPr>
          <p:nvPr/>
        </p:nvSpPr>
        <p:spPr bwMode="auto">
          <a:xfrm>
            <a:off x="2522538" y="17176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b="1">
                <a:latin typeface="Times" panose="02020603050405020304" pitchFamily="18" charset="0"/>
              </a:rPr>
              <a:t>s</a:t>
            </a:r>
            <a:r>
              <a:rPr lang="en-US" altLang="it-IT" sz="2400" b="1" baseline="-25000">
                <a:latin typeface="Times" panose="02020603050405020304" pitchFamily="18" charset="0"/>
              </a:rPr>
              <a:t>o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85" name="Text Box 14"/>
          <p:cNvSpPr txBox="1">
            <a:spLocks noChangeArrowheads="1"/>
          </p:cNvSpPr>
          <p:nvPr/>
        </p:nvSpPr>
        <p:spPr bwMode="auto">
          <a:xfrm>
            <a:off x="4210050" y="2147888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b="1">
                <a:latin typeface="Times" panose="02020603050405020304" pitchFamily="18" charset="0"/>
              </a:rPr>
              <a:t>s</a:t>
            </a:r>
          </a:p>
        </p:txBody>
      </p:sp>
      <p:sp>
        <p:nvSpPr>
          <p:cNvPr id="54286" name="Text Box 15"/>
          <p:cNvSpPr txBox="1">
            <a:spLocks noChangeArrowheads="1"/>
          </p:cNvSpPr>
          <p:nvPr/>
        </p:nvSpPr>
        <p:spPr bwMode="auto">
          <a:xfrm>
            <a:off x="3275013" y="2355850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r</a:t>
            </a:r>
          </a:p>
        </p:txBody>
      </p:sp>
      <p:sp>
        <p:nvSpPr>
          <p:cNvPr id="54287" name="Text Box 16"/>
          <p:cNvSpPr txBox="1">
            <a:spLocks noChangeArrowheads="1"/>
          </p:cNvSpPr>
          <p:nvPr/>
        </p:nvSpPr>
        <p:spPr bwMode="auto">
          <a:xfrm>
            <a:off x="5089525" y="197961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54288" name="Text Box 17"/>
          <p:cNvSpPr txBox="1">
            <a:spLocks noChangeArrowheads="1"/>
          </p:cNvSpPr>
          <p:nvPr/>
        </p:nvSpPr>
        <p:spPr bwMode="auto">
          <a:xfrm>
            <a:off x="5165725" y="274161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latin typeface="Times" panose="02020603050405020304" pitchFamily="18" charset="0"/>
              </a:rPr>
              <a:t>2</a:t>
            </a:r>
          </a:p>
        </p:txBody>
      </p:sp>
      <p:sp>
        <p:nvSpPr>
          <p:cNvPr id="54289" name="Text Box 18"/>
          <p:cNvSpPr txBox="1">
            <a:spLocks noChangeArrowheads="1"/>
          </p:cNvSpPr>
          <p:nvPr/>
        </p:nvSpPr>
        <p:spPr bwMode="auto">
          <a:xfrm>
            <a:off x="603250" y="3443288"/>
            <a:ext cx="8185150" cy="326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>
                <a:latin typeface="Times" panose="02020603050405020304" pitchFamily="18" charset="0"/>
              </a:rPr>
              <a:t>Consideriamo una onda scatterata al punto p da un piccolo volume dv con densità elettronica </a:t>
            </a:r>
            <a:r>
              <a:rPr lang="it-IT" altLang="it-IT" sz="1800">
                <a:latin typeface="Symbol" panose="05050102010706020507" pitchFamily="18" charset="2"/>
              </a:rPr>
              <a:t>r(</a:t>
            </a:r>
            <a:r>
              <a:rPr lang="it-IT" altLang="it-IT" sz="1800">
                <a:latin typeface="Times" panose="02020603050405020304" pitchFamily="18" charset="0"/>
              </a:rPr>
              <a:t>r).  L’onda avrà ampiezza </a:t>
            </a:r>
            <a:r>
              <a:rPr lang="it-IT" altLang="it-IT" sz="1800">
                <a:latin typeface="Symbol" panose="05050102010706020507" pitchFamily="18" charset="2"/>
              </a:rPr>
              <a:t>r(</a:t>
            </a:r>
            <a:r>
              <a:rPr lang="it-IT" altLang="it-IT" sz="1800"/>
              <a:t>r)</a:t>
            </a:r>
            <a:r>
              <a:rPr lang="it-IT" altLang="it-IT" sz="1800">
                <a:latin typeface="Times" panose="02020603050405020304" pitchFamily="18" charset="0"/>
              </a:rPr>
              <a:t>dv (elettroni presenti nel volume infinitesimo dv) e fase relativa all’origine O che dipenderà dalla differenza di cammino ottico </a:t>
            </a:r>
            <a:r>
              <a:rPr lang="it-IT" altLang="it-IT" sz="1800">
                <a:solidFill>
                  <a:srgbClr val="FF0066"/>
                </a:solidFill>
                <a:latin typeface="Times" panose="02020603050405020304" pitchFamily="18" charset="0"/>
              </a:rPr>
              <a:t>t</a:t>
            </a:r>
            <a:r>
              <a:rPr lang="it-IT" altLang="it-IT" sz="1800">
                <a:latin typeface="Times" panose="02020603050405020304" pitchFamily="18" charset="0"/>
              </a:rPr>
              <a:t>-</a:t>
            </a:r>
            <a:r>
              <a:rPr lang="it-IT" altLang="it-IT" sz="1800">
                <a:solidFill>
                  <a:schemeClr val="accent1"/>
                </a:solidFill>
                <a:latin typeface="Times" panose="02020603050405020304" pitchFamily="18" charset="0"/>
              </a:rPr>
              <a:t>q </a:t>
            </a:r>
            <a:r>
              <a:rPr lang="en-US" altLang="it-IT" sz="1800">
                <a:latin typeface="Times" panose="02020603050405020304" pitchFamily="18" charset="0"/>
              </a:rPr>
              <a:t>= </a:t>
            </a:r>
            <a:r>
              <a:rPr lang="en-US" altLang="it-IT" sz="1800" b="1">
                <a:latin typeface="Times" panose="02020603050405020304" pitchFamily="18" charset="0"/>
              </a:rPr>
              <a:t>rs</a:t>
            </a:r>
            <a:r>
              <a:rPr lang="en-US" altLang="it-IT" sz="1800" b="1" baseline="-25000">
                <a:latin typeface="Times" panose="02020603050405020304" pitchFamily="18" charset="0"/>
              </a:rPr>
              <a:t>o</a:t>
            </a:r>
            <a:r>
              <a:rPr lang="en-US" altLang="it-IT" sz="1800" b="1">
                <a:latin typeface="Times" panose="02020603050405020304" pitchFamily="18" charset="0"/>
              </a:rPr>
              <a:t>-rs.  </a:t>
            </a:r>
            <a:r>
              <a:rPr lang="en-US" altLang="it-IT" sz="1800">
                <a:latin typeface="Times" panose="02020603050405020304" pitchFamily="18" charset="0"/>
              </a:rPr>
              <a:t>L’onda scatterata è quindi </a:t>
            </a:r>
            <a:r>
              <a:rPr lang="en-US" altLang="it-IT" sz="1800">
                <a:latin typeface="Symbol" panose="05050102010706020507" pitchFamily="18" charset="2"/>
              </a:rPr>
              <a:t>r</a:t>
            </a:r>
            <a:r>
              <a:rPr lang="en-US" altLang="it-IT" sz="1800">
                <a:latin typeface="Times" panose="02020603050405020304" pitchFamily="18" charset="0"/>
              </a:rPr>
              <a:t>(</a:t>
            </a:r>
            <a:r>
              <a:rPr lang="en-US" altLang="it-IT" sz="1800" b="1">
                <a:latin typeface="Times" panose="02020603050405020304" pitchFamily="18" charset="0"/>
              </a:rPr>
              <a:t>r</a:t>
            </a:r>
            <a:r>
              <a:rPr lang="en-US" altLang="it-IT" sz="1800">
                <a:latin typeface="Times" panose="02020603050405020304" pitchFamily="18" charset="0"/>
              </a:rPr>
              <a:t>)exp(2</a:t>
            </a:r>
            <a:r>
              <a:rPr lang="en-US" altLang="it-IT" sz="1800">
                <a:latin typeface="Symbol" panose="05050102010706020507" pitchFamily="18" charset="2"/>
              </a:rPr>
              <a:t>p</a:t>
            </a:r>
            <a:r>
              <a:rPr lang="en-US" altLang="it-IT" sz="1800">
                <a:latin typeface="Times" panose="02020603050405020304" pitchFamily="18" charset="0"/>
              </a:rPr>
              <a:t>i</a:t>
            </a:r>
            <a:r>
              <a:rPr lang="en-US" altLang="it-IT" sz="1800" b="1">
                <a:latin typeface="Times" panose="02020603050405020304" pitchFamily="18" charset="0"/>
              </a:rPr>
              <a:t>r.S)</a:t>
            </a:r>
            <a:r>
              <a:rPr lang="en-US" altLang="it-IT" sz="1800">
                <a:latin typeface="Times" panose="02020603050405020304" pitchFamily="18" charset="0"/>
              </a:rPr>
              <a:t>dv dove </a:t>
            </a:r>
            <a:r>
              <a:rPr lang="en-US" altLang="it-IT" sz="1800" b="1">
                <a:latin typeface="Times" panose="02020603050405020304" pitchFamily="18" charset="0"/>
              </a:rPr>
              <a:t>S=s</a:t>
            </a:r>
            <a:r>
              <a:rPr lang="en-US" altLang="it-IT" sz="1800" b="1" baseline="-25000">
                <a:latin typeface="Times" panose="02020603050405020304" pitchFamily="18" charset="0"/>
              </a:rPr>
              <a:t>o</a:t>
            </a:r>
            <a:r>
              <a:rPr lang="en-US" altLang="it-IT" sz="1800" b="1">
                <a:latin typeface="Times" panose="02020603050405020304" pitchFamily="18" charset="0"/>
              </a:rPr>
              <a:t>-s=2sen</a:t>
            </a:r>
            <a:r>
              <a:rPr lang="en-US" altLang="it-IT" sz="1800" b="1">
                <a:latin typeface="Symbol" panose="05050102010706020507" pitchFamily="18" charset="2"/>
              </a:rPr>
              <a:t>q/l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 b="1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Il totale dell’onda scatterata da un atomo è l’integrale su tutto il volume dell’atomo: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f(S) =  </a:t>
            </a:r>
            <a:r>
              <a:rPr lang="en-US" altLang="it-IT" sz="2800">
                <a:latin typeface="Times" panose="02020603050405020304" pitchFamily="18" charset="0"/>
              </a:rPr>
              <a:t>∫</a:t>
            </a:r>
            <a:r>
              <a:rPr lang="en-US" altLang="it-IT" sz="1800" baseline="-25000">
                <a:latin typeface="Times" panose="02020603050405020304" pitchFamily="18" charset="0"/>
              </a:rPr>
              <a:t>vol.atomo </a:t>
            </a:r>
            <a:r>
              <a:rPr lang="en-US" altLang="it-IT" sz="1800">
                <a:latin typeface="Symbol" panose="05050102010706020507" pitchFamily="18" charset="2"/>
              </a:rPr>
              <a:t>r</a:t>
            </a:r>
            <a:r>
              <a:rPr lang="en-US" altLang="it-IT" sz="1800">
                <a:latin typeface="Times" panose="02020603050405020304" pitchFamily="18" charset="0"/>
              </a:rPr>
              <a:t>(</a:t>
            </a:r>
            <a:r>
              <a:rPr lang="en-US" altLang="it-IT" sz="1800" b="1">
                <a:latin typeface="Times" panose="02020603050405020304" pitchFamily="18" charset="0"/>
              </a:rPr>
              <a:t>r</a:t>
            </a:r>
            <a:r>
              <a:rPr lang="en-US" altLang="it-IT" sz="1800">
                <a:latin typeface="Times" panose="02020603050405020304" pitchFamily="18" charset="0"/>
              </a:rPr>
              <a:t>)exp(2</a:t>
            </a:r>
            <a:r>
              <a:rPr lang="en-US" altLang="it-IT" sz="1800">
                <a:latin typeface="Symbol" panose="05050102010706020507" pitchFamily="18" charset="2"/>
              </a:rPr>
              <a:t>p</a:t>
            </a:r>
            <a:r>
              <a:rPr lang="en-US" altLang="it-IT" sz="1800">
                <a:latin typeface="Times" panose="02020603050405020304" pitchFamily="18" charset="0"/>
              </a:rPr>
              <a:t>i</a:t>
            </a:r>
            <a:r>
              <a:rPr lang="en-US" altLang="it-IT" sz="1800" b="1">
                <a:latin typeface="Times" panose="02020603050405020304" pitchFamily="18" charset="0"/>
              </a:rPr>
              <a:t>r.S)</a:t>
            </a:r>
            <a:r>
              <a:rPr lang="en-US" altLang="it-IT" sz="1800">
                <a:latin typeface="Times" panose="02020603050405020304" pitchFamily="18" charset="0"/>
              </a:rPr>
              <a:t>dv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Per </a:t>
            </a:r>
            <a:r>
              <a:rPr lang="en-US" altLang="it-IT" sz="1800" b="1">
                <a:latin typeface="Times" panose="02020603050405020304" pitchFamily="18" charset="0"/>
              </a:rPr>
              <a:t>S</a:t>
            </a:r>
            <a:r>
              <a:rPr lang="en-US" altLang="it-IT" sz="1800">
                <a:latin typeface="Times" panose="02020603050405020304" pitchFamily="18" charset="0"/>
              </a:rPr>
              <a:t> = 0, f(0) = Z il numero di elettroni dell’atomo.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 b="1">
              <a:latin typeface="Times" panose="02020603050405020304" pitchFamily="18" charset="0"/>
            </a:endParaRPr>
          </a:p>
        </p:txBody>
      </p:sp>
      <p:sp>
        <p:nvSpPr>
          <p:cNvPr id="54290" name="Text Box 19"/>
          <p:cNvSpPr txBox="1">
            <a:spLocks noChangeArrowheads="1"/>
          </p:cNvSpPr>
          <p:nvPr/>
        </p:nvSpPr>
        <p:spPr bwMode="auto">
          <a:xfrm>
            <a:off x="2879725" y="27273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o</a:t>
            </a:r>
          </a:p>
        </p:txBody>
      </p:sp>
      <p:sp>
        <p:nvSpPr>
          <p:cNvPr id="54291" name="Freeform 22"/>
          <p:cNvSpPr>
            <a:spLocks/>
          </p:cNvSpPr>
          <p:nvPr/>
        </p:nvSpPr>
        <p:spPr bwMode="auto">
          <a:xfrm>
            <a:off x="6705600" y="1565275"/>
            <a:ext cx="1819275" cy="933450"/>
          </a:xfrm>
          <a:custGeom>
            <a:avLst/>
            <a:gdLst>
              <a:gd name="T0" fmla="*/ 0 w 1152"/>
              <a:gd name="T1" fmla="*/ 0 h 528"/>
              <a:gd name="T2" fmla="*/ 2147483646 w 1152"/>
              <a:gd name="T3" fmla="*/ 2147483646 h 528"/>
              <a:gd name="T4" fmla="*/ 2147483646 w 1152"/>
              <a:gd name="T5" fmla="*/ 2147483646 h 528"/>
              <a:gd name="T6" fmla="*/ 2147483646 w 1152"/>
              <a:gd name="T7" fmla="*/ 2147483646 h 528"/>
              <a:gd name="T8" fmla="*/ 2147483646 w 1152"/>
              <a:gd name="T9" fmla="*/ 2147483646 h 528"/>
              <a:gd name="T10" fmla="*/ 2147483646 w 1152"/>
              <a:gd name="T11" fmla="*/ 2147483646 h 52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152" h="528">
                <a:moveTo>
                  <a:pt x="0" y="0"/>
                </a:moveTo>
                <a:cubicBezTo>
                  <a:pt x="140" y="8"/>
                  <a:pt x="280" y="16"/>
                  <a:pt x="384" y="48"/>
                </a:cubicBezTo>
                <a:cubicBezTo>
                  <a:pt x="488" y="80"/>
                  <a:pt x="560" y="152"/>
                  <a:pt x="624" y="192"/>
                </a:cubicBezTo>
                <a:cubicBezTo>
                  <a:pt x="688" y="232"/>
                  <a:pt x="704" y="248"/>
                  <a:pt x="768" y="288"/>
                </a:cubicBezTo>
                <a:cubicBezTo>
                  <a:pt x="832" y="328"/>
                  <a:pt x="944" y="392"/>
                  <a:pt x="1008" y="432"/>
                </a:cubicBezTo>
                <a:cubicBezTo>
                  <a:pt x="1072" y="472"/>
                  <a:pt x="1128" y="512"/>
                  <a:pt x="1152" y="528"/>
                </a:cubicBezTo>
              </a:path>
            </a:pathLst>
          </a:custGeom>
          <a:noFill/>
          <a:ln w="9525">
            <a:solidFill>
              <a:srgbClr val="FF1F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92" name="Line 23"/>
          <p:cNvSpPr>
            <a:spLocks noChangeShapeType="1"/>
          </p:cNvSpPr>
          <p:nvPr/>
        </p:nvSpPr>
        <p:spPr bwMode="auto">
          <a:xfrm>
            <a:off x="6705600" y="1098550"/>
            <a:ext cx="0" cy="1828800"/>
          </a:xfrm>
          <a:prstGeom prst="line">
            <a:avLst/>
          </a:prstGeom>
          <a:noFill/>
          <a:ln w="9525">
            <a:solidFill>
              <a:srgbClr val="FF1F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93" name="Line 24"/>
          <p:cNvSpPr>
            <a:spLocks noChangeShapeType="1"/>
          </p:cNvSpPr>
          <p:nvPr/>
        </p:nvSpPr>
        <p:spPr bwMode="auto">
          <a:xfrm>
            <a:off x="6705600" y="2927350"/>
            <a:ext cx="1828800" cy="0"/>
          </a:xfrm>
          <a:prstGeom prst="line">
            <a:avLst/>
          </a:prstGeom>
          <a:noFill/>
          <a:ln w="9525">
            <a:solidFill>
              <a:srgbClr val="FF1F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94" name="Text Box 25"/>
          <p:cNvSpPr txBox="1">
            <a:spLocks noChangeArrowheads="1"/>
          </p:cNvSpPr>
          <p:nvPr/>
        </p:nvSpPr>
        <p:spPr bwMode="auto">
          <a:xfrm>
            <a:off x="6156325" y="1096963"/>
            <a:ext cx="493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1F0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FF1F04"/>
                </a:solidFill>
                <a:latin typeface="Times" panose="02020603050405020304" pitchFamily="18" charset="0"/>
              </a:rPr>
              <a:t>f(</a:t>
            </a:r>
            <a:r>
              <a:rPr lang="en-US" altLang="it-IT" sz="1600">
                <a:solidFill>
                  <a:srgbClr val="FF1F04"/>
                </a:solidFill>
                <a:latin typeface="Symbol" panose="05050102010706020507" pitchFamily="18" charset="2"/>
              </a:rPr>
              <a:t>q</a:t>
            </a:r>
            <a:r>
              <a:rPr lang="en-US" altLang="it-IT" sz="1600">
                <a:solidFill>
                  <a:srgbClr val="FF1F04"/>
                </a:solidFill>
                <a:latin typeface="Times" panose="02020603050405020304" pitchFamily="18" charset="0"/>
              </a:rPr>
              <a:t>)</a:t>
            </a:r>
          </a:p>
        </p:txBody>
      </p:sp>
      <p:sp>
        <p:nvSpPr>
          <p:cNvPr id="54295" name="Text Box 26"/>
          <p:cNvSpPr txBox="1">
            <a:spLocks noChangeArrowheads="1"/>
          </p:cNvSpPr>
          <p:nvPr/>
        </p:nvSpPr>
        <p:spPr bwMode="auto">
          <a:xfrm>
            <a:off x="6461125" y="1379538"/>
            <a:ext cx="323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1F0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solidFill>
                  <a:srgbClr val="FF1F04"/>
                </a:solidFill>
                <a:latin typeface="Times" panose="02020603050405020304" pitchFamily="18" charset="0"/>
              </a:rPr>
              <a:t>Z</a:t>
            </a:r>
            <a:endParaRPr lang="en-US" altLang="it-IT" sz="2400">
              <a:solidFill>
                <a:srgbClr val="FF1F04"/>
              </a:solidFill>
              <a:latin typeface="Times" panose="02020603050405020304" pitchFamily="18" charset="0"/>
            </a:endParaRPr>
          </a:p>
        </p:txBody>
      </p:sp>
      <p:sp>
        <p:nvSpPr>
          <p:cNvPr id="54296" name="Text Box 27"/>
          <p:cNvSpPr txBox="1">
            <a:spLocks noChangeArrowheads="1"/>
          </p:cNvSpPr>
          <p:nvPr/>
        </p:nvSpPr>
        <p:spPr bwMode="auto">
          <a:xfrm>
            <a:off x="8229600" y="2941638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1F0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FF1F04"/>
                </a:solidFill>
                <a:latin typeface="Times" panose="02020603050405020304" pitchFamily="18" charset="0"/>
              </a:rPr>
              <a:t>S</a:t>
            </a:r>
          </a:p>
        </p:txBody>
      </p:sp>
      <p:sp>
        <p:nvSpPr>
          <p:cNvPr id="54297" name="Text Box 28"/>
          <p:cNvSpPr txBox="1">
            <a:spLocks noChangeArrowheads="1"/>
          </p:cNvSpPr>
          <p:nvPr/>
        </p:nvSpPr>
        <p:spPr bwMode="auto">
          <a:xfrm>
            <a:off x="6613525" y="28956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1F0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solidFill>
                  <a:srgbClr val="FF1F04"/>
                </a:solidFill>
                <a:latin typeface="Times" panose="02020603050405020304" pitchFamily="18" charset="0"/>
              </a:rPr>
              <a:t>0</a:t>
            </a:r>
          </a:p>
        </p:txBody>
      </p:sp>
      <p:sp>
        <p:nvSpPr>
          <p:cNvPr id="54298" name="Line 29"/>
          <p:cNvSpPr>
            <a:spLocks noChangeShapeType="1"/>
          </p:cNvSpPr>
          <p:nvPr/>
        </p:nvSpPr>
        <p:spPr bwMode="auto">
          <a:xfrm>
            <a:off x="3381375" y="2124075"/>
            <a:ext cx="180975" cy="9525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4299" name="Line 30"/>
          <p:cNvSpPr>
            <a:spLocks noChangeShapeType="1"/>
          </p:cNvSpPr>
          <p:nvPr/>
        </p:nvSpPr>
        <p:spPr bwMode="auto">
          <a:xfrm>
            <a:off x="3076575" y="2876550"/>
            <a:ext cx="495300" cy="0"/>
          </a:xfrm>
          <a:prstGeom prst="line">
            <a:avLst/>
          </a:prstGeom>
          <a:noFill/>
          <a:ln w="9525">
            <a:solidFill>
              <a:srgbClr val="00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4300" name="Line 31"/>
          <p:cNvSpPr>
            <a:spLocks noChangeShapeType="1"/>
          </p:cNvSpPr>
          <p:nvPr/>
        </p:nvSpPr>
        <p:spPr bwMode="auto">
          <a:xfrm>
            <a:off x="2619375" y="1881188"/>
            <a:ext cx="128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4301" name="Line 32"/>
          <p:cNvSpPr>
            <a:spLocks noChangeShapeType="1"/>
          </p:cNvSpPr>
          <p:nvPr/>
        </p:nvSpPr>
        <p:spPr bwMode="auto">
          <a:xfrm>
            <a:off x="4302125" y="2297113"/>
            <a:ext cx="128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4302" name="Line 33"/>
          <p:cNvSpPr>
            <a:spLocks noChangeShapeType="1"/>
          </p:cNvSpPr>
          <p:nvPr/>
        </p:nvSpPr>
        <p:spPr bwMode="auto">
          <a:xfrm>
            <a:off x="3365500" y="2513013"/>
            <a:ext cx="128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4303" name="Text Box 34"/>
          <p:cNvSpPr txBox="1">
            <a:spLocks noChangeArrowheads="1"/>
          </p:cNvSpPr>
          <p:nvPr/>
        </p:nvSpPr>
        <p:spPr bwMode="auto">
          <a:xfrm>
            <a:off x="3362325" y="1881188"/>
            <a:ext cx="233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400">
                <a:solidFill>
                  <a:srgbClr val="FF0066"/>
                </a:solidFill>
                <a:latin typeface="Times" panose="02020603050405020304" pitchFamily="18" charset="0"/>
              </a:rPr>
              <a:t>t</a:t>
            </a:r>
          </a:p>
        </p:txBody>
      </p:sp>
      <p:sp>
        <p:nvSpPr>
          <p:cNvPr id="54304" name="Line 35"/>
          <p:cNvSpPr>
            <a:spLocks noChangeShapeType="1"/>
          </p:cNvSpPr>
          <p:nvPr/>
        </p:nvSpPr>
        <p:spPr bwMode="auto">
          <a:xfrm>
            <a:off x="1485900" y="2895600"/>
            <a:ext cx="1514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4305" name="Text Box 36"/>
          <p:cNvSpPr txBox="1">
            <a:spLocks noChangeArrowheads="1"/>
          </p:cNvSpPr>
          <p:nvPr/>
        </p:nvSpPr>
        <p:spPr bwMode="auto">
          <a:xfrm>
            <a:off x="1898650" y="2454275"/>
            <a:ext cx="495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Symbol" panose="05050102010706020507" pitchFamily="18" charset="2"/>
              </a:rPr>
              <a:t>2q</a:t>
            </a:r>
          </a:p>
        </p:txBody>
      </p:sp>
      <p:sp>
        <p:nvSpPr>
          <p:cNvPr id="54306" name="Arc 37"/>
          <p:cNvSpPr>
            <a:spLocks/>
          </p:cNvSpPr>
          <p:nvPr/>
        </p:nvSpPr>
        <p:spPr bwMode="auto">
          <a:xfrm flipH="1">
            <a:off x="2320925" y="2657475"/>
            <a:ext cx="155575" cy="209550"/>
          </a:xfrm>
          <a:custGeom>
            <a:avLst/>
            <a:gdLst>
              <a:gd name="T0" fmla="*/ 0 w 21600"/>
              <a:gd name="T1" fmla="*/ 0 h 21600"/>
              <a:gd name="T2" fmla="*/ 58129677 w 21600"/>
              <a:gd name="T3" fmla="*/ 191332790 h 21600"/>
              <a:gd name="T4" fmla="*/ 0 w 21600"/>
              <a:gd name="T5" fmla="*/ 19133279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47650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mtClean="0"/>
              <a:t>Patterson Teorica</a:t>
            </a:r>
          </a:p>
        </p:txBody>
      </p:sp>
      <p:graphicFrame>
        <p:nvGraphicFramePr>
          <p:cNvPr id="108617" name="Group 73"/>
          <p:cNvGraphicFramePr>
            <a:graphicFrameLocks noGrp="1"/>
          </p:cNvGraphicFramePr>
          <p:nvPr>
            <p:ph idx="1"/>
          </p:nvPr>
        </p:nvGraphicFramePr>
        <p:xfrm>
          <a:off x="685800" y="690563"/>
          <a:ext cx="7772400" cy="4408487"/>
        </p:xfrm>
        <a:graphic>
          <a:graphicData uri="http://schemas.openxmlformats.org/drawingml/2006/table">
            <a:tbl>
              <a:tblPr/>
              <a:tblGrid>
                <a:gridCol w="1554163">
                  <a:extLst>
                    <a:ext uri="{9D8B030D-6E8A-4147-A177-3AD203B41FA5}">
                      <a16:colId xmlns:a16="http://schemas.microsoft.com/office/drawing/2014/main" val="48240359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1848667331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1142532790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val="153075874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58470625"/>
                    </a:ext>
                  </a:extLst>
                </a:gridCol>
              </a:tblGrid>
              <a:tr h="8224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x,y,z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-x+1/2,-y,z+1/2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-x,y+1/2,-z+1/2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x+1/2,-y+1/2,-z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624539"/>
                  </a:ext>
                </a:extLst>
              </a:tr>
              <a:tr h="8240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x,y,z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-2x+1/2,-2y,1/2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-2x,1/2,-2z+1/2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1/2,-2y+1/2,-2z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205260"/>
                  </a:ext>
                </a:extLst>
              </a:tr>
              <a:tr h="920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-x+1/2,-y,z+1/2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2x-1/2,2y,-1/2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-1/2,2y+1/2,-2z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2x,1/2,-2z-1/2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278045"/>
                  </a:ext>
                </a:extLst>
              </a:tr>
              <a:tr h="920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-x,y+1/2,-z+1/2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2x,-1/2,2z-1/2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1/2,-2y-1/2,2z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2x+1/2,-2y,-1/2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601727"/>
                  </a:ext>
                </a:extLst>
              </a:tr>
              <a:tr h="920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x+1/2,-y+1/2,-z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-1/2,2y-1/2,2z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-2x,-1/2,2z+1/2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-2x-1/2,2y,1/2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0,0,0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357224"/>
                  </a:ext>
                </a:extLst>
              </a:tr>
            </a:tbl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76263" y="5418138"/>
            <a:ext cx="8053387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 b="1"/>
              <a:t>Interpretazione dalle Mappe Pattersons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Se il numero di atomi pesanti da localizzare è piccolo, i siti possono essere trovati direttamente usando l’arcana magia delle sezioni di Harker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CasellaDiTesto 3"/>
          <p:cNvSpPr txBox="1">
            <a:spLocks noChangeArrowheads="1"/>
          </p:cNvSpPr>
          <p:nvPr/>
        </p:nvSpPr>
        <p:spPr bwMode="auto">
          <a:xfrm>
            <a:off x="384175" y="350838"/>
            <a:ext cx="86074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Dalla posizione dell’atomo pesante si può calcolare il suo contributo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al fattore di struttura (modulo e fase)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2520950" y="1568450"/>
            <a:ext cx="114300" cy="1143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63492" name="Line 5"/>
          <p:cNvSpPr>
            <a:spLocks noChangeShapeType="1"/>
          </p:cNvSpPr>
          <p:nvPr/>
        </p:nvSpPr>
        <p:spPr bwMode="auto">
          <a:xfrm>
            <a:off x="7215188" y="1096963"/>
            <a:ext cx="1905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3493" name="Line 6"/>
          <p:cNvSpPr>
            <a:spLocks noChangeShapeType="1"/>
          </p:cNvSpPr>
          <p:nvPr/>
        </p:nvSpPr>
        <p:spPr bwMode="auto">
          <a:xfrm>
            <a:off x="5767388" y="2297113"/>
            <a:ext cx="268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3494" name="Line 8"/>
          <p:cNvSpPr>
            <a:spLocks noChangeShapeType="1"/>
          </p:cNvSpPr>
          <p:nvPr/>
        </p:nvSpPr>
        <p:spPr bwMode="auto">
          <a:xfrm flipV="1">
            <a:off x="930275" y="1354138"/>
            <a:ext cx="3143250" cy="28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3495" name="Line 9"/>
          <p:cNvSpPr>
            <a:spLocks noChangeShapeType="1"/>
          </p:cNvSpPr>
          <p:nvPr/>
        </p:nvSpPr>
        <p:spPr bwMode="auto">
          <a:xfrm>
            <a:off x="860425" y="2990850"/>
            <a:ext cx="3200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63496" name="Group 10"/>
          <p:cNvGrpSpPr>
            <a:grpSpLocks/>
          </p:cNvGrpSpPr>
          <p:nvPr/>
        </p:nvGrpSpPr>
        <p:grpSpPr bwMode="auto">
          <a:xfrm>
            <a:off x="3498850" y="1362075"/>
            <a:ext cx="644525" cy="1677988"/>
            <a:chOff x="4480" y="2848"/>
            <a:chExt cx="406" cy="448"/>
          </a:xfrm>
        </p:grpSpPr>
        <p:sp>
          <p:nvSpPr>
            <p:cNvPr id="63516" name="AutoShape 11"/>
            <p:cNvSpPr>
              <a:spLocks noChangeArrowheads="1"/>
            </p:cNvSpPr>
            <p:nvPr/>
          </p:nvSpPr>
          <p:spPr bwMode="auto">
            <a:xfrm rot="5189458" flipH="1">
              <a:off x="4567" y="276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3517" name="AutoShape 12"/>
            <p:cNvSpPr>
              <a:spLocks noChangeArrowheads="1"/>
            </p:cNvSpPr>
            <p:nvPr/>
          </p:nvSpPr>
          <p:spPr bwMode="auto">
            <a:xfrm rot="-5189458">
              <a:off x="4571" y="2981"/>
              <a:ext cx="228" cy="4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853" y="10800"/>
                  </a:moveTo>
                  <a:cubicBezTo>
                    <a:pt x="853" y="5306"/>
                    <a:pt x="5306" y="853"/>
                    <a:pt x="10800" y="853"/>
                  </a:cubicBezTo>
                  <a:cubicBezTo>
                    <a:pt x="16293" y="853"/>
                    <a:pt x="20746" y="5306"/>
                    <a:pt x="20746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853" y="108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7" name="Line 14"/>
          <p:cNvSpPr>
            <a:spLocks noChangeShapeType="1"/>
          </p:cNvSpPr>
          <p:nvPr/>
        </p:nvSpPr>
        <p:spPr bwMode="auto">
          <a:xfrm flipV="1">
            <a:off x="7234238" y="2011363"/>
            <a:ext cx="571500" cy="2857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8" name="CasellaDiTesto 17"/>
          <p:cNvSpPr txBox="1">
            <a:spLocks noChangeArrowheads="1"/>
          </p:cNvSpPr>
          <p:nvPr/>
        </p:nvSpPr>
        <p:spPr bwMode="auto">
          <a:xfrm>
            <a:off x="523875" y="3205163"/>
            <a:ext cx="79771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Con le fasi si possono calcolare le mappe di densità elettronica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Dalle quali si possono localizzare gli altri atomi della struttura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5" y="4225925"/>
            <a:ext cx="210502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4"/>
          <p:cNvSpPr>
            <a:spLocks noChangeArrowheads="1"/>
          </p:cNvSpPr>
          <p:nvPr/>
        </p:nvSpPr>
        <p:spPr bwMode="auto">
          <a:xfrm>
            <a:off x="2673350" y="1720850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1" name="Oval 4"/>
          <p:cNvSpPr>
            <a:spLocks noChangeArrowheads="1"/>
          </p:cNvSpPr>
          <p:nvPr/>
        </p:nvSpPr>
        <p:spPr bwMode="auto">
          <a:xfrm>
            <a:off x="2722563" y="150653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2" name="Oval 4"/>
          <p:cNvSpPr>
            <a:spLocks noChangeArrowheads="1"/>
          </p:cNvSpPr>
          <p:nvPr/>
        </p:nvSpPr>
        <p:spPr bwMode="auto">
          <a:xfrm>
            <a:off x="2306638" y="174148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3" name="Oval 4"/>
          <p:cNvSpPr>
            <a:spLocks noChangeArrowheads="1"/>
          </p:cNvSpPr>
          <p:nvPr/>
        </p:nvSpPr>
        <p:spPr bwMode="auto">
          <a:xfrm>
            <a:off x="2354263" y="1492250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>
            <a:off x="2551113" y="184308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5" name="Oval 4"/>
          <p:cNvSpPr>
            <a:spLocks noChangeArrowheads="1"/>
          </p:cNvSpPr>
          <p:nvPr/>
        </p:nvSpPr>
        <p:spPr bwMode="auto">
          <a:xfrm>
            <a:off x="2603500" y="1422400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>
            <a:off x="2835275" y="1906588"/>
            <a:ext cx="53975" cy="53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 flipV="1">
            <a:off x="7780338" y="1858963"/>
            <a:ext cx="98425" cy="15240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V="1">
            <a:off x="7878763" y="1795463"/>
            <a:ext cx="171450" cy="8255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 flipV="1">
            <a:off x="8040688" y="1631950"/>
            <a:ext cx="19050" cy="17145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 flipV="1">
            <a:off x="8059738" y="1566863"/>
            <a:ext cx="171450" cy="8255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 flipV="1">
            <a:off x="8215313" y="1554163"/>
            <a:ext cx="161925" cy="11112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 flipV="1">
            <a:off x="8377238" y="1400175"/>
            <a:ext cx="49212" cy="163513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V="1">
            <a:off x="8429625" y="1273175"/>
            <a:ext cx="92075" cy="127000"/>
          </a:xfrm>
          <a:prstGeom prst="line">
            <a:avLst/>
          </a:prstGeom>
          <a:ln>
            <a:solidFill>
              <a:srgbClr val="FF000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 flipV="1">
            <a:off x="7215188" y="1273175"/>
            <a:ext cx="1306512" cy="1023938"/>
          </a:xfrm>
          <a:prstGeom prst="line">
            <a:avLst/>
          </a:prstGeom>
          <a:ln>
            <a:solidFill>
              <a:srgbClr val="00B050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6" name="CasellaDiTesto 35"/>
          <p:cNvSpPr txBox="1">
            <a:spLocks noChangeArrowheads="1"/>
          </p:cNvSpPr>
          <p:nvPr/>
        </p:nvSpPr>
        <p:spPr bwMode="auto">
          <a:xfrm>
            <a:off x="3363913" y="4216400"/>
            <a:ext cx="55530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Le nuove fasi saranno migliori delle precedenti e la nuova mappa sarà più pulita.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Si potranno localizzare nuovi atomi.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Cicli interattivi fino al completamento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della struttura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755650" y="493713"/>
            <a:ext cx="77597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/>
              <a:t>Risoluzione del problema della fase mediante metodi diretti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/>
              <a:t> </a:t>
            </a:r>
          </a:p>
        </p:txBody>
      </p:sp>
      <p:sp>
        <p:nvSpPr>
          <p:cNvPr id="64515" name="Rettangolo 1"/>
          <p:cNvSpPr>
            <a:spLocks noChangeArrowheads="1"/>
          </p:cNvSpPr>
          <p:nvPr/>
        </p:nvSpPr>
        <p:spPr bwMode="auto">
          <a:xfrm>
            <a:off x="450850" y="1522413"/>
            <a:ext cx="856615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Metodi che derivano le fasi direttamente dalle intensità di diffrazione per mezzo di relazioni probabilistiche.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Le fasi sono derivate dall’ ampiezza dei fattori di struttura normalizzati (E</a:t>
            </a:r>
            <a:r>
              <a:rPr lang="it-IT" altLang="it-IT" sz="2400" baseline="-25000"/>
              <a:t>hkl</a:t>
            </a:r>
            <a:r>
              <a:rPr lang="it-IT" altLang="it-IT" sz="2400"/>
              <a:t>) rispetto ad una distribuzione casuale di atomi nella cella unitaria.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La densità elettronica </a:t>
            </a:r>
            <a:r>
              <a:rPr lang="it-IT" altLang="it-IT" sz="2400">
                <a:latin typeface="Symbol" panose="05050102010706020507" pitchFamily="18" charset="2"/>
              </a:rPr>
              <a:t></a:t>
            </a:r>
            <a:r>
              <a:rPr lang="it-IT" altLang="it-IT" sz="2400"/>
              <a:t>(x,y,z) ha la proprietà di essere positiva e concentrata in prossimità dei nuclei con valori quasi zero altrove.</a:t>
            </a:r>
          </a:p>
        </p:txBody>
      </p:sp>
      <p:sp>
        <p:nvSpPr>
          <p:cNvPr id="64516" name="Rettangolo 8"/>
          <p:cNvSpPr>
            <a:spLocks noChangeArrowheads="1"/>
          </p:cNvSpPr>
          <p:nvPr/>
        </p:nvSpPr>
        <p:spPr bwMode="auto">
          <a:xfrm>
            <a:off x="2646363" y="5203825"/>
            <a:ext cx="3092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latin typeface="CIDFont+F8"/>
              </a:rPr>
              <a:t>E</a:t>
            </a:r>
            <a:r>
              <a:rPr lang="it-IT" altLang="it-IT" sz="2400" baseline="-25000">
                <a:solidFill>
                  <a:srgbClr val="000000"/>
                </a:solidFill>
                <a:latin typeface="CIDFont+F7"/>
              </a:rPr>
              <a:t>hkl</a:t>
            </a:r>
            <a:r>
              <a:rPr lang="it-IT" altLang="it-IT" sz="2400">
                <a:solidFill>
                  <a:srgbClr val="000000"/>
                </a:solidFill>
                <a:latin typeface="CIDFont+F7"/>
              </a:rPr>
              <a:t> = </a:t>
            </a:r>
            <a:r>
              <a:rPr lang="it-IT" altLang="it-IT" sz="2400">
                <a:latin typeface="CIDFont+F7"/>
              </a:rPr>
              <a:t>k</a:t>
            </a:r>
            <a:r>
              <a:rPr lang="it-IT" altLang="it-IT" sz="2400">
                <a:solidFill>
                  <a:srgbClr val="000000"/>
                </a:solidFill>
                <a:latin typeface="Symbol" panose="05050102010706020507" pitchFamily="18" charset="2"/>
              </a:rPr>
              <a:t>S</a:t>
            </a:r>
            <a:r>
              <a:rPr lang="it-IT" altLang="it-IT" sz="2400">
                <a:solidFill>
                  <a:srgbClr val="000000"/>
                </a:solidFill>
                <a:latin typeface="CIDFont+F8"/>
              </a:rPr>
              <a:t>E</a:t>
            </a:r>
            <a:r>
              <a:rPr lang="it-IT" altLang="it-IT" sz="2400" baseline="-25000">
                <a:solidFill>
                  <a:srgbClr val="000000"/>
                </a:solidFill>
                <a:latin typeface="CIDFont+F7"/>
              </a:rPr>
              <a:t>h’k’l’</a:t>
            </a:r>
            <a:r>
              <a:rPr lang="it-IT" altLang="it-IT" sz="2400">
                <a:solidFill>
                  <a:srgbClr val="000000"/>
                </a:solidFill>
                <a:latin typeface="CIDFont+F8"/>
              </a:rPr>
              <a:t>E</a:t>
            </a:r>
            <a:r>
              <a:rPr lang="it-IT" altLang="it-IT" sz="2400" baseline="-25000">
                <a:solidFill>
                  <a:srgbClr val="000000"/>
                </a:solidFill>
                <a:latin typeface="CIDFont+F7"/>
              </a:rPr>
              <a:t>h-h’k-k’l-l’</a:t>
            </a:r>
          </a:p>
        </p:txBody>
      </p:sp>
      <p:sp>
        <p:nvSpPr>
          <p:cNvPr id="64517" name="CasellaDiTesto 9"/>
          <p:cNvSpPr txBox="1">
            <a:spLocks noChangeArrowheads="1"/>
          </p:cNvSpPr>
          <p:nvPr/>
        </p:nvSpPr>
        <p:spPr bwMode="auto">
          <a:xfrm>
            <a:off x="2813050" y="4613275"/>
            <a:ext cx="2574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Equazione di Sayre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ttangolo 1"/>
          <p:cNvSpPr>
            <a:spLocks noChangeArrowheads="1"/>
          </p:cNvSpPr>
          <p:nvPr/>
        </p:nvSpPr>
        <p:spPr bwMode="auto">
          <a:xfrm>
            <a:off x="733425" y="3038475"/>
            <a:ext cx="8285163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Considerando un piccolo insieme di riflessioni al quale viene assegnato un set di fasi casuali, le fasi vengono estese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a tutte le riflessioni in modo consistente con le relazioni delle triplette. 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/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Utilizzando delle figure di merito si seleziona la soluzione che porta a rispettare le proprietà della densità elettronica.</a:t>
            </a:r>
          </a:p>
        </p:txBody>
      </p:sp>
      <p:sp>
        <p:nvSpPr>
          <p:cNvPr id="65539" name="Rettangolo 2"/>
          <p:cNvSpPr>
            <a:spLocks noChangeArrowheads="1"/>
          </p:cNvSpPr>
          <p:nvPr/>
        </p:nvSpPr>
        <p:spPr bwMode="auto">
          <a:xfrm>
            <a:off x="2784475" y="1855788"/>
            <a:ext cx="2774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it-IT" sz="2400"/>
              <a:t>φ</a:t>
            </a:r>
            <a:r>
              <a:rPr lang="it-IT" altLang="it-IT" sz="2400" baseline="-25000"/>
              <a:t>hkl</a:t>
            </a:r>
            <a:r>
              <a:rPr lang="it-IT" altLang="it-IT" sz="2400"/>
              <a:t> ≈ </a:t>
            </a:r>
            <a:r>
              <a:rPr lang="el-GR" altLang="it-IT" sz="2400"/>
              <a:t>φ</a:t>
            </a:r>
            <a:r>
              <a:rPr lang="it-IT" altLang="it-IT" sz="2400" baseline="-25000"/>
              <a:t>h’k’l’</a:t>
            </a:r>
            <a:r>
              <a:rPr lang="it-IT" altLang="it-IT" sz="2400"/>
              <a:t> </a:t>
            </a:r>
            <a:r>
              <a:rPr lang="el-GR" altLang="it-IT" sz="2400"/>
              <a:t>φ</a:t>
            </a:r>
            <a:r>
              <a:rPr lang="it-IT" altLang="it-IT" sz="2400" baseline="-25000"/>
              <a:t>h-h’k-k’l-l’</a:t>
            </a:r>
          </a:p>
        </p:txBody>
      </p:sp>
      <p:sp>
        <p:nvSpPr>
          <p:cNvPr id="65540" name="Rettangolo 3"/>
          <p:cNvSpPr>
            <a:spLocks noChangeArrowheads="1"/>
          </p:cNvSpPr>
          <p:nvPr/>
        </p:nvSpPr>
        <p:spPr bwMode="auto">
          <a:xfrm>
            <a:off x="417513" y="398463"/>
            <a:ext cx="8120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Dall’equazione di Sayre considerando delle triplette di riflessi forti che dominano la sommatoria si ottiene delle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relazioni tra le fasi dei riflessi: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33425"/>
          </a:xfrm>
        </p:spPr>
        <p:txBody>
          <a:bodyPr/>
          <a:lstStyle/>
          <a:p>
            <a:pPr eaLnBrk="1" hangingPunct="1"/>
            <a:r>
              <a:rPr lang="en-GB" altLang="it-IT" sz="4000" b="1" smtClean="0">
                <a:solidFill>
                  <a:schemeClr val="accent2"/>
                </a:solidFill>
              </a:rPr>
              <a:t>Diffusione Anomala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533400" y="5029200"/>
            <a:ext cx="8305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it-IT" sz="1400"/>
              <a:t>Se f</a:t>
            </a:r>
            <a:r>
              <a:rPr lang="en-GB" altLang="it-IT" sz="1400" baseline="-25000"/>
              <a:t>j</a:t>
            </a:r>
            <a:r>
              <a:rPr lang="en-GB" altLang="it-IT" sz="1400"/>
              <a:t> è reale, vale sempre legge di Friedel |F(hkl)| = |F(-h-k-l)|        |F(hkl)|</a:t>
            </a:r>
            <a:r>
              <a:rPr lang="en-GB" altLang="it-IT" sz="1400" baseline="30000"/>
              <a:t>2</a:t>
            </a:r>
            <a:r>
              <a:rPr lang="en-GB" altLang="it-IT" sz="1400"/>
              <a:t> = I(hkl) = I(-h-k-l)</a:t>
            </a:r>
          </a:p>
          <a:p>
            <a:pPr eaLnBrk="1" hangingPunct="1"/>
            <a:r>
              <a:rPr lang="en-GB" altLang="it-IT" sz="1400"/>
              <a:t>Se f</a:t>
            </a:r>
            <a:r>
              <a:rPr lang="en-GB" altLang="it-IT" sz="1400" baseline="-25000"/>
              <a:t>j</a:t>
            </a:r>
            <a:r>
              <a:rPr lang="en-GB" altLang="it-IT" sz="1400"/>
              <a:t> ha una componente immaginaria, allora in generale |F(hkl)| ≠ |F(-h-k-l)|</a:t>
            </a:r>
          </a:p>
        </p:txBody>
      </p:sp>
      <p:grpSp>
        <p:nvGrpSpPr>
          <p:cNvPr id="66564" name="Group 35"/>
          <p:cNvGrpSpPr>
            <a:grpSpLocks/>
          </p:cNvGrpSpPr>
          <p:nvPr/>
        </p:nvGrpSpPr>
        <p:grpSpPr bwMode="auto">
          <a:xfrm>
            <a:off x="6248400" y="914400"/>
            <a:ext cx="2155825" cy="1754188"/>
            <a:chOff x="3936" y="576"/>
            <a:chExt cx="1358" cy="1105"/>
          </a:xfrm>
        </p:grpSpPr>
        <p:grpSp>
          <p:nvGrpSpPr>
            <p:cNvPr id="66579" name="Group 30"/>
            <p:cNvGrpSpPr>
              <a:grpSpLocks/>
            </p:cNvGrpSpPr>
            <p:nvPr/>
          </p:nvGrpSpPr>
          <p:grpSpPr bwMode="auto">
            <a:xfrm>
              <a:off x="3936" y="576"/>
              <a:ext cx="1358" cy="1105"/>
              <a:chOff x="3936" y="576"/>
              <a:chExt cx="1358" cy="1105"/>
            </a:xfrm>
          </p:grpSpPr>
          <p:sp>
            <p:nvSpPr>
              <p:cNvPr id="66581" name="Line 8"/>
              <p:cNvSpPr>
                <a:spLocks noChangeShapeType="1"/>
              </p:cNvSpPr>
              <p:nvPr/>
            </p:nvSpPr>
            <p:spPr bwMode="auto">
              <a:xfrm>
                <a:off x="4416" y="817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582" name="Line 9"/>
              <p:cNvSpPr>
                <a:spLocks noChangeShapeType="1"/>
              </p:cNvSpPr>
              <p:nvPr/>
            </p:nvSpPr>
            <p:spPr bwMode="auto">
              <a:xfrm>
                <a:off x="3936" y="1201"/>
                <a:ext cx="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583" name="Line 10"/>
              <p:cNvSpPr>
                <a:spLocks noChangeShapeType="1"/>
              </p:cNvSpPr>
              <p:nvPr/>
            </p:nvSpPr>
            <p:spPr bwMode="auto">
              <a:xfrm>
                <a:off x="4416" y="1201"/>
                <a:ext cx="4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66584" name="Text Box 11"/>
              <p:cNvSpPr txBox="1">
                <a:spLocks noChangeArrowheads="1"/>
              </p:cNvSpPr>
              <p:nvPr/>
            </p:nvSpPr>
            <p:spPr bwMode="auto">
              <a:xfrm>
                <a:off x="4886" y="1056"/>
                <a:ext cx="40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1600">
                    <a:latin typeface="Times" panose="02020603050405020304" pitchFamily="18" charset="0"/>
                  </a:rPr>
                  <a:t>Reale</a:t>
                </a:r>
              </a:p>
            </p:txBody>
          </p:sp>
          <p:sp>
            <p:nvSpPr>
              <p:cNvPr id="66585" name="Text Box 12"/>
              <p:cNvSpPr txBox="1">
                <a:spLocks noChangeArrowheads="1"/>
              </p:cNvSpPr>
              <p:nvPr/>
            </p:nvSpPr>
            <p:spPr bwMode="auto">
              <a:xfrm>
                <a:off x="4214" y="576"/>
                <a:ext cx="671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1600">
                    <a:latin typeface="Times" panose="02020603050405020304" pitchFamily="18" charset="0"/>
                  </a:rPr>
                  <a:t>Imaginaria</a:t>
                </a:r>
              </a:p>
            </p:txBody>
          </p:sp>
        </p:grpSp>
        <p:sp>
          <p:nvSpPr>
            <p:cNvPr id="66580" name="Text Box 13"/>
            <p:cNvSpPr txBox="1">
              <a:spLocks noChangeArrowheads="1"/>
            </p:cNvSpPr>
            <p:nvPr/>
          </p:nvSpPr>
          <p:spPr bwMode="auto">
            <a:xfrm>
              <a:off x="4464" y="1008"/>
              <a:ext cx="1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400">
                  <a:latin typeface="Times" panose="02020603050405020304" pitchFamily="18" charset="0"/>
                </a:rPr>
                <a:t>f</a:t>
              </a:r>
              <a:r>
                <a:rPr lang="en-GB" altLang="it-IT" sz="1400" baseline="-25000">
                  <a:latin typeface="Times" panose="02020603050405020304" pitchFamily="18" charset="0"/>
                </a:rPr>
                <a:t>0</a:t>
              </a:r>
              <a:endParaRPr lang="en-GB" altLang="it-IT" sz="1400">
                <a:latin typeface="Times" panose="02020603050405020304" pitchFamily="18" charset="0"/>
              </a:endParaRPr>
            </a:p>
          </p:txBody>
        </p:sp>
      </p:grpSp>
      <p:grpSp>
        <p:nvGrpSpPr>
          <p:cNvPr id="53282" name="Group 34"/>
          <p:cNvGrpSpPr>
            <a:grpSpLocks/>
          </p:cNvGrpSpPr>
          <p:nvPr/>
        </p:nvGrpSpPr>
        <p:grpSpPr bwMode="auto">
          <a:xfrm>
            <a:off x="6257925" y="2667000"/>
            <a:ext cx="2155825" cy="1677988"/>
            <a:chOff x="3942" y="1680"/>
            <a:chExt cx="1358" cy="1057"/>
          </a:xfrm>
        </p:grpSpPr>
        <p:sp>
          <p:nvSpPr>
            <p:cNvPr id="66569" name="Line 16"/>
            <p:cNvSpPr>
              <a:spLocks noChangeShapeType="1"/>
            </p:cNvSpPr>
            <p:nvPr/>
          </p:nvSpPr>
          <p:spPr bwMode="auto">
            <a:xfrm>
              <a:off x="4422" y="1873"/>
              <a:ext cx="0" cy="86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6570" name="Line 17"/>
            <p:cNvSpPr>
              <a:spLocks noChangeShapeType="1"/>
            </p:cNvSpPr>
            <p:nvPr/>
          </p:nvSpPr>
          <p:spPr bwMode="auto">
            <a:xfrm>
              <a:off x="3942" y="2257"/>
              <a:ext cx="96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6571" name="Line 18"/>
            <p:cNvSpPr>
              <a:spLocks noChangeShapeType="1"/>
            </p:cNvSpPr>
            <p:nvPr/>
          </p:nvSpPr>
          <p:spPr bwMode="auto">
            <a:xfrm>
              <a:off x="4410" y="2257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6572" name="Text Box 19"/>
            <p:cNvSpPr txBox="1">
              <a:spLocks noChangeArrowheads="1"/>
            </p:cNvSpPr>
            <p:nvPr/>
          </p:nvSpPr>
          <p:spPr bwMode="auto">
            <a:xfrm>
              <a:off x="4892" y="2112"/>
              <a:ext cx="40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600">
                  <a:latin typeface="Times" panose="02020603050405020304" pitchFamily="18" charset="0"/>
                </a:rPr>
                <a:t>Reale</a:t>
              </a:r>
            </a:p>
          </p:txBody>
        </p:sp>
        <p:sp>
          <p:nvSpPr>
            <p:cNvPr id="66573" name="Text Box 20"/>
            <p:cNvSpPr txBox="1">
              <a:spLocks noChangeArrowheads="1"/>
            </p:cNvSpPr>
            <p:nvPr/>
          </p:nvSpPr>
          <p:spPr bwMode="auto">
            <a:xfrm>
              <a:off x="4226" y="1680"/>
              <a:ext cx="67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600">
                  <a:latin typeface="Times" panose="02020603050405020304" pitchFamily="18" charset="0"/>
                </a:rPr>
                <a:t>Imaginaria</a:t>
              </a:r>
            </a:p>
          </p:txBody>
        </p:sp>
        <p:sp>
          <p:nvSpPr>
            <p:cNvPr id="66574" name="Text Box 21"/>
            <p:cNvSpPr txBox="1">
              <a:spLocks noChangeArrowheads="1"/>
            </p:cNvSpPr>
            <p:nvPr/>
          </p:nvSpPr>
          <p:spPr bwMode="auto">
            <a:xfrm>
              <a:off x="4512" y="2244"/>
              <a:ext cx="1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400">
                  <a:latin typeface="Times" panose="02020603050405020304" pitchFamily="18" charset="0"/>
                </a:rPr>
                <a:t>f</a:t>
              </a:r>
              <a:r>
                <a:rPr lang="en-GB" altLang="it-IT" sz="1400" baseline="-25000">
                  <a:latin typeface="Times" panose="02020603050405020304" pitchFamily="18" charset="0"/>
                </a:rPr>
                <a:t>0</a:t>
              </a:r>
              <a:endParaRPr lang="en-GB" altLang="it-IT" sz="1400">
                <a:latin typeface="Times" panose="02020603050405020304" pitchFamily="18" charset="0"/>
              </a:endParaRPr>
            </a:p>
          </p:txBody>
        </p:sp>
        <p:sp>
          <p:nvSpPr>
            <p:cNvPr id="66575" name="Line 22"/>
            <p:cNvSpPr>
              <a:spLocks noChangeShapeType="1"/>
            </p:cNvSpPr>
            <p:nvPr/>
          </p:nvSpPr>
          <p:spPr bwMode="auto">
            <a:xfrm flipH="1">
              <a:off x="4620" y="2256"/>
              <a:ext cx="192" cy="0"/>
            </a:xfrm>
            <a:prstGeom prst="line">
              <a:avLst/>
            </a:prstGeom>
            <a:noFill/>
            <a:ln w="19050">
              <a:solidFill>
                <a:srgbClr val="FF0066"/>
              </a:solidFill>
              <a:round/>
              <a:headEnd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6576" name="Line 23"/>
            <p:cNvSpPr>
              <a:spLocks noChangeShapeType="1"/>
            </p:cNvSpPr>
            <p:nvPr/>
          </p:nvSpPr>
          <p:spPr bwMode="auto">
            <a:xfrm flipV="1">
              <a:off x="4626" y="2106"/>
              <a:ext cx="0" cy="144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stealth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6577" name="Text Box 24"/>
            <p:cNvSpPr txBox="1">
              <a:spLocks noChangeArrowheads="1"/>
            </p:cNvSpPr>
            <p:nvPr/>
          </p:nvSpPr>
          <p:spPr bwMode="auto">
            <a:xfrm>
              <a:off x="4658" y="2083"/>
              <a:ext cx="16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200">
                  <a:latin typeface="Arial" panose="020B0604020202020204" pitchFamily="34" charset="0"/>
                </a:rPr>
                <a:t>f</a:t>
              </a:r>
              <a:r>
                <a:rPr lang="en-GB" altLang="it-IT" sz="1200">
                  <a:latin typeface="Verdana" panose="020B0604030504040204" pitchFamily="34" charset="0"/>
                </a:rPr>
                <a:t>’</a:t>
              </a:r>
            </a:p>
          </p:txBody>
        </p:sp>
        <p:sp>
          <p:nvSpPr>
            <p:cNvPr id="66578" name="Text Box 25"/>
            <p:cNvSpPr txBox="1">
              <a:spLocks noChangeArrowheads="1"/>
            </p:cNvSpPr>
            <p:nvPr/>
          </p:nvSpPr>
          <p:spPr bwMode="auto">
            <a:xfrm>
              <a:off x="4454" y="2083"/>
              <a:ext cx="18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200">
                  <a:latin typeface="Arial" panose="020B0604020202020204" pitchFamily="34" charset="0"/>
                </a:rPr>
                <a:t>f</a:t>
              </a:r>
              <a:r>
                <a:rPr lang="en-GB" altLang="it-IT" sz="1200">
                  <a:latin typeface="Verdana" panose="020B0604030504040204" pitchFamily="34" charset="0"/>
                </a:rPr>
                <a:t>”</a:t>
              </a:r>
            </a:p>
          </p:txBody>
        </p:sp>
      </p:grpSp>
      <p:graphicFrame>
        <p:nvGraphicFramePr>
          <p:cNvPr id="53275" name="Object 27"/>
          <p:cNvGraphicFramePr>
            <a:graphicFrameLocks noChangeAspect="1"/>
          </p:cNvGraphicFramePr>
          <p:nvPr/>
        </p:nvGraphicFramePr>
        <p:xfrm>
          <a:off x="1316038" y="4219575"/>
          <a:ext cx="38290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8" name="Equazione" r:id="rId3" imgW="2578100" imgH="279400" progId="Equation.3">
                  <p:embed/>
                </p:oleObj>
              </mc:Choice>
              <mc:Fallback>
                <p:oleObj name="Equazione" r:id="rId3" imgW="2578100" imgH="279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038" y="4219575"/>
                        <a:ext cx="382905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7" name="Rectangle 28"/>
          <p:cNvSpPr>
            <a:spLocks noChangeArrowheads="1"/>
          </p:cNvSpPr>
          <p:nvPr/>
        </p:nvSpPr>
        <p:spPr bwMode="auto">
          <a:xfrm>
            <a:off x="1060450" y="1482725"/>
            <a:ext cx="413702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it-IT" sz="1400" b="1"/>
              <a:t>Per la dispersione distante dallo spigolo di assorbimento, il fattore atomico di scattering può essere rappresentato come un numero reale:</a:t>
            </a:r>
          </a:p>
        </p:txBody>
      </p:sp>
      <p:sp>
        <p:nvSpPr>
          <p:cNvPr id="53281" name="Rectangle 33"/>
          <p:cNvSpPr>
            <a:spLocks noChangeArrowheads="1"/>
          </p:cNvSpPr>
          <p:nvPr/>
        </p:nvSpPr>
        <p:spPr bwMode="auto">
          <a:xfrm>
            <a:off x="1063625" y="2809875"/>
            <a:ext cx="40830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it-IT" sz="1400" b="1"/>
              <a:t>Se i raggi X hanno un'energia che è vicino ad una transizione elettronica dell’atomo, la parte reale della dispersione si modifica con  </a:t>
            </a:r>
            <a:r>
              <a:rPr lang="en-GB" altLang="it-IT" sz="1400" b="1">
                <a:latin typeface="Arial" panose="020B0604020202020204" pitchFamily="34" charset="0"/>
              </a:rPr>
              <a:t>f</a:t>
            </a:r>
            <a:r>
              <a:rPr lang="en-GB" altLang="it-IT" sz="1400" b="1">
                <a:latin typeface="Verdana" panose="020B0604030504040204" pitchFamily="34" charset="0"/>
              </a:rPr>
              <a:t>’ </a:t>
            </a:r>
            <a:r>
              <a:rPr lang="en-GB" altLang="it-IT" sz="1400" b="1"/>
              <a:t>e la fase con </a:t>
            </a:r>
            <a:r>
              <a:rPr lang="en-GB" altLang="it-IT" sz="1400" b="1">
                <a:latin typeface="Arial" panose="020B0604020202020204" pitchFamily="34" charset="0"/>
              </a:rPr>
              <a:t>f</a:t>
            </a:r>
            <a:r>
              <a:rPr lang="en-GB" altLang="it-IT" sz="1400" b="1">
                <a:latin typeface="Verdana" panose="020B0604030504040204" pitchFamily="34" charset="0"/>
              </a:rPr>
              <a:t>”  </a:t>
            </a:r>
            <a:r>
              <a:rPr lang="en-GB" altLang="it-IT" sz="1400" b="1"/>
              <a:t>f</a:t>
            </a:r>
            <a:r>
              <a:rPr lang="en-GB" altLang="it-IT" sz="1400" b="1" baseline="-25000"/>
              <a:t>j</a:t>
            </a:r>
            <a:r>
              <a:rPr lang="en-GB" altLang="it-IT" sz="1400" b="1"/>
              <a:t> = f</a:t>
            </a:r>
            <a:r>
              <a:rPr lang="en-GB" altLang="it-IT" sz="1400" b="1" baseline="-25000"/>
              <a:t>0</a:t>
            </a:r>
            <a:r>
              <a:rPr lang="en-GB" altLang="it-IT" sz="1400" b="1"/>
              <a:t> + f’ + if”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utoUpdateAnimBg="0"/>
      <p:bldP spid="5328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Line 2"/>
          <p:cNvSpPr>
            <a:spLocks noChangeShapeType="1"/>
          </p:cNvSpPr>
          <p:nvPr/>
        </p:nvSpPr>
        <p:spPr bwMode="auto">
          <a:xfrm>
            <a:off x="2819400" y="1752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1447800" y="33528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V="1">
            <a:off x="2819400" y="2514600"/>
            <a:ext cx="1676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V="1">
            <a:off x="4495800" y="1905000"/>
            <a:ext cx="304800" cy="609600"/>
          </a:xfrm>
          <a:prstGeom prst="line">
            <a:avLst/>
          </a:prstGeom>
          <a:noFill/>
          <a:ln w="28575">
            <a:solidFill>
              <a:srgbClr val="00CC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 flipH="1">
            <a:off x="4714875" y="1924050"/>
            <a:ext cx="76200" cy="1524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 flipH="1" flipV="1">
            <a:off x="4491038" y="1957388"/>
            <a:ext cx="219075" cy="109537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2819400" y="1966913"/>
            <a:ext cx="1676400" cy="1385887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7593" name="Text Box 17"/>
          <p:cNvSpPr txBox="1">
            <a:spLocks noChangeArrowheads="1"/>
          </p:cNvSpPr>
          <p:nvPr/>
        </p:nvSpPr>
        <p:spPr bwMode="auto">
          <a:xfrm>
            <a:off x="5546725" y="3184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A</a:t>
            </a:r>
          </a:p>
        </p:txBody>
      </p:sp>
      <p:sp>
        <p:nvSpPr>
          <p:cNvPr id="67594" name="Text Box 18"/>
          <p:cNvSpPr txBox="1">
            <a:spLocks noChangeArrowheads="1"/>
          </p:cNvSpPr>
          <p:nvPr/>
        </p:nvSpPr>
        <p:spPr bwMode="auto">
          <a:xfrm>
            <a:off x="2438400" y="1584325"/>
            <a:ext cx="47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iB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 rot="-1644130">
            <a:off x="3736975" y="2682875"/>
            <a:ext cx="774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F</a:t>
            </a:r>
            <a:r>
              <a:rPr lang="en-US" altLang="it-IT" sz="1800" baseline="-25000">
                <a:latin typeface="Times" panose="02020603050405020304" pitchFamily="18" charset="0"/>
              </a:rPr>
              <a:t>P</a:t>
            </a:r>
            <a:r>
              <a:rPr lang="en-US" altLang="it-IT" sz="1800">
                <a:latin typeface="Times" panose="02020603050405020304" pitchFamily="18" charset="0"/>
              </a:rPr>
              <a:t>(hkl)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 rot="1765382">
            <a:off x="3509963" y="3517900"/>
            <a:ext cx="1162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P</a:t>
            </a:r>
            <a:r>
              <a:rPr lang="en-US" altLang="it-IT" sz="2000">
                <a:latin typeface="Times" panose="02020603050405020304" pitchFamily="18" charset="0"/>
              </a:rPr>
              <a:t>(-h-k-l)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4632325" y="208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H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175125" y="42973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H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 rot="-2185870">
            <a:off x="3208338" y="2159000"/>
            <a:ext cx="949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PH</a:t>
            </a:r>
            <a:r>
              <a:rPr lang="en-US" altLang="it-IT" sz="2000">
                <a:latin typeface="Times" panose="02020603050405020304" pitchFamily="18" charset="0"/>
              </a:rPr>
              <a:t>(hkl)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4489450" y="1739900"/>
            <a:ext cx="3079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200">
                <a:latin typeface="Verdana" panose="020B0604030504040204" pitchFamily="34" charset="0"/>
              </a:rPr>
              <a:t>f”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4743450" y="18573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t-IT" sz="1200">
                <a:latin typeface="Verdana" panose="020B0604030504040204" pitchFamily="34" charset="0"/>
              </a:rPr>
              <a:t>f’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 rot="1234962">
            <a:off x="3006725" y="3906838"/>
            <a:ext cx="1281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Times" panose="02020603050405020304" pitchFamily="18" charset="0"/>
              </a:rPr>
              <a:t>F</a:t>
            </a:r>
            <a:r>
              <a:rPr lang="en-US" altLang="it-IT" sz="2000" baseline="-25000">
                <a:latin typeface="Times" panose="02020603050405020304" pitchFamily="18" charset="0"/>
              </a:rPr>
              <a:t>PH</a:t>
            </a:r>
            <a:r>
              <a:rPr lang="en-US" altLang="it-IT" sz="2000">
                <a:latin typeface="Times" panose="02020603050405020304" pitchFamily="18" charset="0"/>
              </a:rPr>
              <a:t>(-h-k-l)</a:t>
            </a:r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2824163" y="3357563"/>
            <a:ext cx="16764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4500563" y="4205288"/>
            <a:ext cx="304800" cy="609600"/>
          </a:xfrm>
          <a:prstGeom prst="line">
            <a:avLst/>
          </a:prstGeom>
          <a:noFill/>
          <a:ln w="28575">
            <a:solidFill>
              <a:srgbClr val="00CC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 flipH="1" flipV="1">
            <a:off x="4719638" y="4643438"/>
            <a:ext cx="76200" cy="1524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 rot="10800000" flipH="1">
            <a:off x="4724400" y="4538663"/>
            <a:ext cx="219075" cy="109537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4307" name="Line 35"/>
          <p:cNvSpPr>
            <a:spLocks noChangeShapeType="1"/>
          </p:cNvSpPr>
          <p:nvPr/>
        </p:nvSpPr>
        <p:spPr bwMode="auto">
          <a:xfrm>
            <a:off x="2828925" y="3352800"/>
            <a:ext cx="2124075" cy="118586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stealth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7608" name="Rectangle 36"/>
          <p:cNvSpPr>
            <a:spLocks noGrp="1" noChangeArrowheads="1"/>
          </p:cNvSpPr>
          <p:nvPr>
            <p:ph type="title" idx="4294967295"/>
          </p:nvPr>
        </p:nvSpPr>
        <p:spPr>
          <a:xfrm>
            <a:off x="666750" y="219075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z="3200" smtClean="0"/>
              <a:t>Dalle coppie di Friedel alle coppie di Bijvoet</a:t>
            </a:r>
          </a:p>
        </p:txBody>
      </p:sp>
      <p:sp>
        <p:nvSpPr>
          <p:cNvPr id="67609" name="CasellaDiTesto 1"/>
          <p:cNvSpPr txBox="1">
            <a:spLocks noChangeArrowheads="1"/>
          </p:cNvSpPr>
          <p:nvPr/>
        </p:nvSpPr>
        <p:spPr bwMode="auto">
          <a:xfrm>
            <a:off x="582613" y="5287963"/>
            <a:ext cx="80994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Il presenza di diffusione anomala il modello con coordinate xyz </a:t>
            </a:r>
          </a:p>
          <a:p>
            <a:r>
              <a:rPr lang="it-IT" altLang="it-IT"/>
              <a:t>si distingue dal modello –x-y-x.</a:t>
            </a:r>
          </a:p>
          <a:p>
            <a:r>
              <a:rPr lang="it-IT" altLang="it-IT"/>
              <a:t>Si riesce a determinare la configurazione assoluta delle molecole</a:t>
            </a:r>
          </a:p>
          <a:p>
            <a:endParaRPr lang="it-IT" alt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4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1" grpId="0" autoUpdateAnimBg="0"/>
      <p:bldP spid="54292" grpId="0" autoUpdateAnimBg="0"/>
      <p:bldP spid="54293" grpId="0" autoUpdateAnimBg="0"/>
      <p:bldP spid="54294" grpId="0" autoUpdateAnimBg="0"/>
      <p:bldP spid="54295" grpId="0" autoUpdateAnimBg="0"/>
      <p:bldP spid="54296" grpId="0" autoUpdateAnimBg="0"/>
      <p:bldP spid="54297" grpId="0" autoUpdateAnimBg="0"/>
      <p:bldP spid="54300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5325" y="0"/>
            <a:ext cx="7772400" cy="647700"/>
          </a:xfrm>
        </p:spPr>
        <p:txBody>
          <a:bodyPr/>
          <a:lstStyle/>
          <a:p>
            <a:pPr eaLnBrk="1" hangingPunct="1"/>
            <a:r>
              <a:rPr lang="it-IT" altLang="it-IT" sz="3200" smtClean="0"/>
              <a:t>Mappe 2Fo-Fc</a:t>
            </a:r>
          </a:p>
        </p:txBody>
      </p:sp>
      <p:pic>
        <p:nvPicPr>
          <p:cNvPr id="106500" name="Picture 4" descr="picman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825500"/>
            <a:ext cx="2360612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2" name="Picture 6" descr="picmanxf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3" y="4002088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4" name="Picture 8" descr="piccatmanx2ff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563" y="4002088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6" name="Picture 10" descr="piccatmanx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825500"/>
            <a:ext cx="2360613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6522" name="Group 26"/>
          <p:cNvGrpSpPr>
            <a:grpSpLocks/>
          </p:cNvGrpSpPr>
          <p:nvPr/>
        </p:nvGrpSpPr>
        <p:grpSpPr bwMode="auto">
          <a:xfrm>
            <a:off x="368300" y="3244850"/>
            <a:ext cx="1814513" cy="701675"/>
            <a:chOff x="262" y="2074"/>
            <a:chExt cx="1143" cy="442"/>
          </a:xfrm>
        </p:grpSpPr>
        <p:sp>
          <p:nvSpPr>
            <p:cNvPr id="68627" name="AutoShape 12"/>
            <p:cNvSpPr>
              <a:spLocks noChangeArrowheads="1"/>
            </p:cNvSpPr>
            <p:nvPr/>
          </p:nvSpPr>
          <p:spPr bwMode="auto">
            <a:xfrm>
              <a:off x="262" y="2112"/>
              <a:ext cx="288" cy="364"/>
            </a:xfrm>
            <a:prstGeom prst="upDownArrow">
              <a:avLst>
                <a:gd name="adj1" fmla="val 50000"/>
                <a:gd name="adj2" fmla="val 252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8628" name="Text Box 13"/>
            <p:cNvSpPr txBox="1">
              <a:spLocks noChangeArrowheads="1"/>
            </p:cNvSpPr>
            <p:nvPr/>
          </p:nvSpPr>
          <p:spPr bwMode="auto">
            <a:xfrm>
              <a:off x="510" y="2074"/>
              <a:ext cx="895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>
                  <a:latin typeface="Times" panose="02020603050405020304" pitchFamily="18" charset="0"/>
                </a:rPr>
                <a:t>Trasformata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>
                  <a:latin typeface="Times" panose="02020603050405020304" pitchFamily="18" charset="0"/>
                </a:rPr>
                <a:t>di Fourier </a:t>
              </a:r>
            </a:p>
          </p:txBody>
        </p:sp>
      </p:grpSp>
      <p:sp>
        <p:nvSpPr>
          <p:cNvPr id="106511" name="Rectangle 15"/>
          <p:cNvSpPr>
            <a:spLocks noChangeArrowheads="1"/>
          </p:cNvSpPr>
          <p:nvPr/>
        </p:nvSpPr>
        <p:spPr bwMode="auto">
          <a:xfrm>
            <a:off x="2771775" y="6400800"/>
            <a:ext cx="301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|F|(gatto),</a:t>
            </a:r>
            <a:r>
              <a:rPr lang="en-GB" altLang="it-IT" sz="2400">
                <a:latin typeface="Symbol" panose="05050102010706020507" pitchFamily="18" charset="2"/>
              </a:rPr>
              <a:t>f</a:t>
            </a:r>
            <a:r>
              <a:rPr lang="en-GB" altLang="it-IT" sz="2400">
                <a:latin typeface="Times" panose="02020603050405020304" pitchFamily="18" charset="0"/>
              </a:rPr>
              <a:t>(gatto-coda)</a:t>
            </a:r>
            <a:endParaRPr lang="it-IT" altLang="it-IT" sz="2400">
              <a:latin typeface="Times" panose="02020603050405020304" pitchFamily="18" charset="0"/>
            </a:endParaRPr>
          </a:p>
        </p:txBody>
      </p:sp>
      <p:sp>
        <p:nvSpPr>
          <p:cNvPr id="106515" name="Rectangle 19"/>
          <p:cNvSpPr>
            <a:spLocks noChangeArrowheads="1"/>
          </p:cNvSpPr>
          <p:nvPr/>
        </p:nvSpPr>
        <p:spPr bwMode="auto">
          <a:xfrm>
            <a:off x="314325" y="6400800"/>
            <a:ext cx="184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F(gatto-coda)</a:t>
            </a:r>
            <a:endParaRPr lang="it-IT" altLang="it-IT" sz="2400">
              <a:latin typeface="Times" panose="02020603050405020304" pitchFamily="18" charset="0"/>
            </a:endParaRPr>
          </a:p>
        </p:txBody>
      </p:sp>
      <p:pic>
        <p:nvPicPr>
          <p:cNvPr id="106517" name="Picture 21" descr="piccatmanx3ff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4002088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6523" name="Group 27"/>
          <p:cNvGrpSpPr>
            <a:grpSpLocks/>
          </p:cNvGrpSpPr>
          <p:nvPr/>
        </p:nvGrpSpPr>
        <p:grpSpPr bwMode="auto">
          <a:xfrm>
            <a:off x="6578600" y="3244850"/>
            <a:ext cx="1814513" cy="701675"/>
            <a:chOff x="262" y="2074"/>
            <a:chExt cx="1143" cy="442"/>
          </a:xfrm>
        </p:grpSpPr>
        <p:sp>
          <p:nvSpPr>
            <p:cNvPr id="68625" name="AutoShape 28"/>
            <p:cNvSpPr>
              <a:spLocks noChangeArrowheads="1"/>
            </p:cNvSpPr>
            <p:nvPr/>
          </p:nvSpPr>
          <p:spPr bwMode="auto">
            <a:xfrm>
              <a:off x="262" y="2112"/>
              <a:ext cx="288" cy="364"/>
            </a:xfrm>
            <a:prstGeom prst="upDownArrow">
              <a:avLst>
                <a:gd name="adj1" fmla="val 50000"/>
                <a:gd name="adj2" fmla="val 252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8626" name="Text Box 29"/>
            <p:cNvSpPr txBox="1">
              <a:spLocks noChangeArrowheads="1"/>
            </p:cNvSpPr>
            <p:nvPr/>
          </p:nvSpPr>
          <p:spPr bwMode="auto">
            <a:xfrm>
              <a:off x="510" y="2074"/>
              <a:ext cx="895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>
                  <a:latin typeface="Times" panose="02020603050405020304" pitchFamily="18" charset="0"/>
                </a:rPr>
                <a:t>Trasformata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>
                  <a:latin typeface="Times" panose="02020603050405020304" pitchFamily="18" charset="0"/>
                </a:rPr>
                <a:t>di Fourier </a:t>
              </a:r>
            </a:p>
          </p:txBody>
        </p:sp>
      </p:grpSp>
      <p:grpSp>
        <p:nvGrpSpPr>
          <p:cNvPr id="106526" name="Group 30"/>
          <p:cNvGrpSpPr>
            <a:grpSpLocks/>
          </p:cNvGrpSpPr>
          <p:nvPr/>
        </p:nvGrpSpPr>
        <p:grpSpPr bwMode="auto">
          <a:xfrm>
            <a:off x="3340100" y="3244850"/>
            <a:ext cx="1814513" cy="701675"/>
            <a:chOff x="262" y="2074"/>
            <a:chExt cx="1143" cy="442"/>
          </a:xfrm>
        </p:grpSpPr>
        <p:sp>
          <p:nvSpPr>
            <p:cNvPr id="68623" name="AutoShape 31"/>
            <p:cNvSpPr>
              <a:spLocks noChangeArrowheads="1"/>
            </p:cNvSpPr>
            <p:nvPr/>
          </p:nvSpPr>
          <p:spPr bwMode="auto">
            <a:xfrm>
              <a:off x="262" y="2112"/>
              <a:ext cx="288" cy="364"/>
            </a:xfrm>
            <a:prstGeom prst="upDownArrow">
              <a:avLst>
                <a:gd name="adj1" fmla="val 50000"/>
                <a:gd name="adj2" fmla="val 252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8624" name="Text Box 32"/>
            <p:cNvSpPr txBox="1">
              <a:spLocks noChangeArrowheads="1"/>
            </p:cNvSpPr>
            <p:nvPr/>
          </p:nvSpPr>
          <p:spPr bwMode="auto">
            <a:xfrm>
              <a:off x="510" y="2074"/>
              <a:ext cx="895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>
                  <a:latin typeface="Times" panose="02020603050405020304" pitchFamily="18" charset="0"/>
                </a:rPr>
                <a:t>Trasformata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>
                  <a:latin typeface="Times" panose="02020603050405020304" pitchFamily="18" charset="0"/>
                </a:rPr>
                <a:t>di Fourier </a:t>
              </a:r>
            </a:p>
          </p:txBody>
        </p:sp>
      </p:grpSp>
      <p:sp>
        <p:nvSpPr>
          <p:cNvPr id="106529" name="Rectangle 33"/>
          <p:cNvSpPr>
            <a:spLocks noChangeArrowheads="1"/>
          </p:cNvSpPr>
          <p:nvPr/>
        </p:nvSpPr>
        <p:spPr bwMode="auto">
          <a:xfrm>
            <a:off x="5905500" y="6407150"/>
            <a:ext cx="3273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|F|</a:t>
            </a:r>
            <a:r>
              <a:rPr lang="en-GB" altLang="it-IT" sz="2400" baseline="30000">
                <a:latin typeface="Times" panose="02020603050405020304" pitchFamily="18" charset="0"/>
              </a:rPr>
              <a:t>2</a:t>
            </a:r>
            <a:r>
              <a:rPr lang="en-GB" altLang="it-IT" sz="2400">
                <a:latin typeface="Times" panose="02020603050405020304" pitchFamily="18" charset="0"/>
              </a:rPr>
              <a:t>(gatto)-|F|(gatto-coda)</a:t>
            </a:r>
            <a:endParaRPr lang="it-IT" altLang="it-IT" sz="2400">
              <a:latin typeface="Times" panose="02020603050405020304" pitchFamily="18" charset="0"/>
            </a:endParaRPr>
          </a:p>
        </p:txBody>
      </p:sp>
      <p:pic>
        <p:nvPicPr>
          <p:cNvPr id="106531" name="Picture 35" descr="piccatmanx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88" y="825500"/>
            <a:ext cx="2360612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1" grpId="0" autoUpdateAnimBg="0"/>
      <p:bldP spid="106515" grpId="0" autoUpdateAnimBg="0"/>
      <p:bldP spid="10652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0"/>
            <a:ext cx="7772400" cy="419100"/>
          </a:xfrm>
        </p:spPr>
        <p:txBody>
          <a:bodyPr/>
          <a:lstStyle/>
          <a:p>
            <a:r>
              <a:rPr lang="it-IT" altLang="it-IT" sz="2800" smtClean="0"/>
              <a:t>Limite di risoluzione</a:t>
            </a:r>
          </a:p>
        </p:txBody>
      </p:sp>
      <p:pic>
        <p:nvPicPr>
          <p:cNvPr id="90116" name="Picture 4" descr="picfftl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8" name="Picture 6" descr="picfftfftl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33800" y="2114550"/>
            <a:ext cx="1670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>
                <a:latin typeface="Times" panose="02020603050405020304" pitchFamily="18" charset="0"/>
              </a:rPr>
              <a:t>Trasformata</a:t>
            </a:r>
          </a:p>
          <a:p>
            <a:r>
              <a:rPr lang="en-GB" altLang="it-IT">
                <a:latin typeface="Times" panose="02020603050405020304" pitchFamily="18" charset="0"/>
              </a:rPr>
              <a:t>di Fourier </a:t>
            </a: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22725" y="1457325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16338" y="1457325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30" name="Rectangle 18"/>
          <p:cNvSpPr>
            <a:spLocks noChangeArrowheads="1"/>
          </p:cNvSpPr>
          <p:nvPr/>
        </p:nvSpPr>
        <p:spPr bwMode="auto">
          <a:xfrm>
            <a:off x="152400" y="3614738"/>
            <a:ext cx="8772525" cy="289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RISOLUZIONE = </a:t>
            </a:r>
            <a:r>
              <a:rPr lang="it-IT" altLang="it-IT" sz="20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d</a:t>
            </a:r>
            <a:r>
              <a:rPr lang="it-IT" altLang="it-IT" sz="2000" baseline="-300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mim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= 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/2sen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it-IT" altLang="it-IT" sz="2000" baseline="-30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max</a:t>
            </a:r>
            <a:endParaRPr lang="en-GB" altLang="it-IT" sz="2000" dirty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defRPr/>
            </a:pPr>
            <a:endParaRPr lang="it-IT" altLang="it-IT" sz="1800" b="1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Bef>
                <a:spcPct val="40000"/>
              </a:spcBef>
              <a:defRPr/>
            </a:pPr>
            <a:r>
              <a:rPr lang="it-IT" altLang="it-IT" sz="1800" dirty="0">
                <a:solidFill>
                  <a:srgbClr val="FF0066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2.0-3.0 Å </a:t>
            </a:r>
            <a:r>
              <a:rPr lang="it-IT" altLang="it-IT" sz="1800" dirty="0">
                <a:cs typeface="Times New Roman" panose="02020603050405020304" pitchFamily="18" charset="0"/>
                <a:sym typeface="Symbol" panose="05050102010706020507" pitchFamily="18" charset="2"/>
              </a:rPr>
              <a:t>Tipica risoluzione delle strutture di proteine con densità elettronica convoluta. </a:t>
            </a:r>
            <a:r>
              <a:rPr lang="it-IT" altLang="it-IT" sz="1800" dirty="0">
                <a:cs typeface="Times New Roman" panose="02020603050405020304" pitchFamily="18" charset="0"/>
              </a:rPr>
              <a:t>Le catene laterali degli </a:t>
            </a:r>
            <a:r>
              <a:rPr lang="it-IT" altLang="it-IT" sz="1800" dirty="0" err="1">
                <a:cs typeface="Times New Roman" panose="02020603050405020304" pitchFamily="18" charset="0"/>
              </a:rPr>
              <a:t>a.a</a:t>
            </a:r>
            <a:r>
              <a:rPr lang="it-IT" altLang="it-IT" sz="1800" dirty="0">
                <a:cs typeface="Times New Roman" panose="02020603050405020304" pitchFamily="18" charset="0"/>
              </a:rPr>
              <a:t>. possono essere identificate con il 50% di probabilità senza altre informazioni. Le acque più fortemente legate alla proteina possono essere localizzate e la struttura è affinata con moti termici isotropici utilizzando vincoli geometrici per gli atomi.</a:t>
            </a:r>
            <a:endParaRPr lang="en-GB" altLang="it-IT" sz="1800" dirty="0">
              <a:cs typeface="Times New Roman" panose="02020603050405020304" pitchFamily="18" charset="0"/>
            </a:endParaRPr>
          </a:p>
          <a:p>
            <a:pPr>
              <a:spcBef>
                <a:spcPct val="40000"/>
              </a:spcBef>
              <a:defRPr/>
            </a:pPr>
            <a:r>
              <a:rPr lang="it-IT" altLang="it-IT" sz="1800" dirty="0">
                <a:solidFill>
                  <a:srgbClr val="FF0066"/>
                </a:solidFill>
                <a:cs typeface="Times New Roman" panose="02020603050405020304" pitchFamily="18" charset="0"/>
              </a:rPr>
              <a:t>1.2-0.7Å</a:t>
            </a:r>
            <a:r>
              <a:rPr lang="it-IT" altLang="it-IT" sz="1800" dirty="0">
                <a:cs typeface="Times New Roman" panose="02020603050405020304" pitchFamily="18" charset="0"/>
              </a:rPr>
              <a:t> Mappe di densità con atomi risolti, risoluzione a livello atomico. Possibilità di intravedere e localizzare anche gli idrogeni. Affinamento degli atomi in modo indipendente con moto termico B di tipo anisotropo.</a:t>
            </a:r>
            <a:endParaRPr lang="en-GB" altLang="it-IT" sz="1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9013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54" name="Text Box 1050"/>
          <p:cNvSpPr txBox="1">
            <a:spLocks noChangeArrowheads="1"/>
          </p:cNvSpPr>
          <p:nvPr/>
        </p:nvSpPr>
        <p:spPr bwMode="auto">
          <a:xfrm>
            <a:off x="2352675" y="584200"/>
            <a:ext cx="3157538" cy="6159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>
                <a:cs typeface="Times New Roman" panose="02020603050405020304" pitchFamily="18" charset="0"/>
              </a:rPr>
              <a:t> </a:t>
            </a:r>
            <a:endParaRPr lang="en-GB" altLang="it-IT" sz="100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 b="1">
                <a:solidFill>
                  <a:srgbClr val="FF0000"/>
                </a:solidFill>
                <a:cs typeface="Times New Roman" panose="02020603050405020304" pitchFamily="18" charset="0"/>
              </a:rPr>
              <a:t>MODELLO DI PARTENZA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 b="1">
                <a:solidFill>
                  <a:srgbClr val="FF0000"/>
                </a:solidFill>
                <a:cs typeface="Times New Roman" panose="02020603050405020304" pitchFamily="18" charset="0"/>
              </a:rPr>
              <a:t> </a:t>
            </a:r>
            <a:endParaRPr lang="it-IT" altLang="it-IT" sz="14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grpSp>
        <p:nvGrpSpPr>
          <p:cNvPr id="99377" name="Group 1073"/>
          <p:cNvGrpSpPr>
            <a:grpSpLocks/>
          </p:cNvGrpSpPr>
          <p:nvPr/>
        </p:nvGrpSpPr>
        <p:grpSpPr bwMode="auto">
          <a:xfrm>
            <a:off x="1458913" y="2324100"/>
            <a:ext cx="4995862" cy="784225"/>
            <a:chOff x="919" y="1464"/>
            <a:chExt cx="3147" cy="494"/>
          </a:xfrm>
        </p:grpSpPr>
        <p:sp>
          <p:nvSpPr>
            <p:cNvPr id="70683" name="Text Box 1049"/>
            <p:cNvSpPr txBox="1">
              <a:spLocks noChangeArrowheads="1"/>
            </p:cNvSpPr>
            <p:nvPr/>
          </p:nvSpPr>
          <p:spPr bwMode="auto">
            <a:xfrm>
              <a:off x="919" y="1613"/>
              <a:ext cx="3147" cy="34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CALCOLO DEI FATTORI DI STRUTTURA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(Fasi)</a:t>
              </a:r>
              <a:endParaRPr lang="en-GB" altLang="it-IT" sz="2400"/>
            </a:p>
          </p:txBody>
        </p:sp>
        <p:sp>
          <p:nvSpPr>
            <p:cNvPr id="70684" name="Line 1061"/>
            <p:cNvSpPr>
              <a:spLocks noChangeShapeType="1"/>
            </p:cNvSpPr>
            <p:nvPr/>
          </p:nvSpPr>
          <p:spPr bwMode="auto">
            <a:xfrm>
              <a:off x="2478" y="1464"/>
              <a:ext cx="0" cy="1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9378" name="Group 1074"/>
          <p:cNvGrpSpPr>
            <a:grpSpLocks/>
          </p:cNvGrpSpPr>
          <p:nvPr/>
        </p:nvGrpSpPr>
        <p:grpSpPr bwMode="auto">
          <a:xfrm>
            <a:off x="1789113" y="3109913"/>
            <a:ext cx="4445000" cy="1069975"/>
            <a:chOff x="1127" y="1959"/>
            <a:chExt cx="2800" cy="674"/>
          </a:xfrm>
        </p:grpSpPr>
        <p:sp>
          <p:nvSpPr>
            <p:cNvPr id="70681" name="Text Box 1047"/>
            <p:cNvSpPr txBox="1">
              <a:spLocks noChangeArrowheads="1"/>
            </p:cNvSpPr>
            <p:nvPr/>
          </p:nvSpPr>
          <p:spPr bwMode="auto">
            <a:xfrm>
              <a:off x="1127" y="2157"/>
              <a:ext cx="2800" cy="4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solidFill>
                    <a:srgbClr val="0000FF"/>
                  </a:solidFill>
                  <a:cs typeface="Times New Roman" panose="02020603050405020304" pitchFamily="18" charset="0"/>
                </a:rPr>
                <a:t>Calcolo delle mappe di densità elettronica </a:t>
              </a:r>
              <a:endParaRPr lang="en-GB" altLang="it-IT" sz="1000"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|F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</a:rPr>
                <a:t>o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|</a:t>
              </a:r>
              <a:r>
                <a:rPr lang="it-IT" altLang="it-IT" sz="1600" b="1">
                  <a:solidFill>
                    <a:srgbClr val="0000FF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; 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2|F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o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|-|F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c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 </a:t>
              </a:r>
              <a:r>
                <a:rPr lang="it-IT" altLang="it-IT" sz="1600" b="1">
                  <a:solidFill>
                    <a:srgbClr val="0000FF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; </a:t>
              </a:r>
              <a:r>
                <a:rPr lang="it-IT" altLang="it-IT" sz="1600" b="1">
                  <a:solidFill>
                    <a:srgbClr val="FF0066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o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|-|F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c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 </a:t>
              </a:r>
              <a:endParaRPr lang="en-GB" altLang="it-IT" sz="1000"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1600" b="1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70682" name="Line 1053"/>
            <p:cNvSpPr>
              <a:spLocks noChangeShapeType="1"/>
            </p:cNvSpPr>
            <p:nvPr/>
          </p:nvSpPr>
          <p:spPr bwMode="auto">
            <a:xfrm>
              <a:off x="2492" y="1959"/>
              <a:ext cx="0" cy="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9379" name="Group 1075"/>
          <p:cNvGrpSpPr>
            <a:grpSpLocks/>
          </p:cNvGrpSpPr>
          <p:nvPr/>
        </p:nvGrpSpPr>
        <p:grpSpPr bwMode="auto">
          <a:xfrm>
            <a:off x="2408238" y="4194175"/>
            <a:ext cx="2901950" cy="1008063"/>
            <a:chOff x="1517" y="2642"/>
            <a:chExt cx="1828" cy="635"/>
          </a:xfrm>
        </p:grpSpPr>
        <p:sp>
          <p:nvSpPr>
            <p:cNvPr id="70679" name="Text Box 1051"/>
            <p:cNvSpPr txBox="1">
              <a:spLocks noChangeArrowheads="1"/>
            </p:cNvSpPr>
            <p:nvPr/>
          </p:nvSpPr>
          <p:spPr bwMode="auto">
            <a:xfrm>
              <a:off x="1517" y="2882"/>
              <a:ext cx="1828" cy="39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cs typeface="Times New Roman" panose="02020603050405020304" pitchFamily="18" charset="0"/>
                </a:rPr>
                <a:t>Localizzazione degli atomi nelle mappe 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2|F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</a:rPr>
                <a:t>o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|-|F</a:t>
              </a:r>
              <a:r>
                <a:rPr lang="it-IT" altLang="it-IT" sz="1600" b="1" baseline="-30000">
                  <a:solidFill>
                    <a:srgbClr val="FF0000"/>
                  </a:solidFill>
                  <a:cs typeface="Times New Roman" panose="02020603050405020304" pitchFamily="18" charset="0"/>
                </a:rPr>
                <a:t>c</a:t>
              </a:r>
              <a:r>
                <a:rPr lang="it-IT" altLang="it-IT" sz="16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|</a:t>
              </a:r>
              <a:endParaRPr lang="en-GB" altLang="it-IT" sz="1600" b="1">
                <a:solidFill>
                  <a:srgbClr val="FF0000"/>
                </a:solidFill>
                <a:cs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2400"/>
            </a:p>
          </p:txBody>
        </p:sp>
        <p:sp>
          <p:nvSpPr>
            <p:cNvPr id="70680" name="Line 1060"/>
            <p:cNvSpPr>
              <a:spLocks noChangeShapeType="1"/>
            </p:cNvSpPr>
            <p:nvPr/>
          </p:nvSpPr>
          <p:spPr bwMode="auto">
            <a:xfrm>
              <a:off x="2519" y="2642"/>
              <a:ext cx="0" cy="2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9375" name="Group 1071"/>
          <p:cNvGrpSpPr>
            <a:grpSpLocks/>
          </p:cNvGrpSpPr>
          <p:nvPr/>
        </p:nvGrpSpPr>
        <p:grpSpPr bwMode="auto">
          <a:xfrm>
            <a:off x="5370513" y="1824038"/>
            <a:ext cx="1700212" cy="3082925"/>
            <a:chOff x="3383" y="1149"/>
            <a:chExt cx="1071" cy="1942"/>
          </a:xfrm>
        </p:grpSpPr>
        <p:sp>
          <p:nvSpPr>
            <p:cNvPr id="70676" name="Line 1059"/>
            <p:cNvSpPr>
              <a:spLocks noChangeShapeType="1"/>
            </p:cNvSpPr>
            <p:nvPr/>
          </p:nvSpPr>
          <p:spPr bwMode="auto">
            <a:xfrm>
              <a:off x="3383" y="3078"/>
              <a:ext cx="10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7" name="Line 1058"/>
            <p:cNvSpPr>
              <a:spLocks noChangeShapeType="1"/>
            </p:cNvSpPr>
            <p:nvPr/>
          </p:nvSpPr>
          <p:spPr bwMode="auto">
            <a:xfrm flipH="1" flipV="1">
              <a:off x="4454" y="1149"/>
              <a:ext cx="0" cy="19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8" name="Line 1057"/>
            <p:cNvSpPr>
              <a:spLocks noChangeShapeType="1"/>
            </p:cNvSpPr>
            <p:nvPr/>
          </p:nvSpPr>
          <p:spPr bwMode="auto">
            <a:xfrm flipH="1">
              <a:off x="3443" y="1149"/>
              <a:ext cx="10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99370" name="Rectangle 106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772400" cy="561975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AFFINAMENTO</a:t>
            </a:r>
            <a:endParaRPr lang="it-IT" altLang="it-IT" smtClean="0"/>
          </a:p>
        </p:txBody>
      </p:sp>
      <p:grpSp>
        <p:nvGrpSpPr>
          <p:cNvPr id="99376" name="Group 1072"/>
          <p:cNvGrpSpPr>
            <a:grpSpLocks/>
          </p:cNvGrpSpPr>
          <p:nvPr/>
        </p:nvGrpSpPr>
        <p:grpSpPr bwMode="auto">
          <a:xfrm>
            <a:off x="990600" y="1196975"/>
            <a:ext cx="4441825" cy="1106488"/>
            <a:chOff x="624" y="754"/>
            <a:chExt cx="2798" cy="697"/>
          </a:xfrm>
        </p:grpSpPr>
        <p:sp>
          <p:nvSpPr>
            <p:cNvPr id="70673" name="Text Box 1046"/>
            <p:cNvSpPr txBox="1">
              <a:spLocks noChangeArrowheads="1"/>
            </p:cNvSpPr>
            <p:nvPr/>
          </p:nvSpPr>
          <p:spPr bwMode="auto">
            <a:xfrm>
              <a:off x="1517" y="927"/>
              <a:ext cx="1905" cy="52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ALCUNI CICLI DI AFFINAMENTO PER RENDERE MINIMI GLI SCARTI TRA </a:t>
              </a:r>
              <a:r>
                <a:rPr lang="it-IT" altLang="it-IT" sz="1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I</a:t>
              </a:r>
              <a:r>
                <a:rPr lang="it-IT" altLang="it-IT" sz="1200" b="1" baseline="-30000">
                  <a:solidFill>
                    <a:srgbClr val="FF0000"/>
                  </a:solidFill>
                  <a:cs typeface="Times New Roman" panose="02020603050405020304" pitchFamily="18" charset="0"/>
                </a:rPr>
                <a:t>O</a:t>
              </a:r>
              <a:r>
                <a:rPr lang="it-IT" altLang="it-IT" sz="1200" b="1" baseline="-30000">
                  <a:solidFill>
                    <a:srgbClr val="800000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E </a:t>
              </a:r>
              <a:r>
                <a:rPr lang="it-IT" altLang="it-IT" sz="1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I</a:t>
              </a:r>
              <a:r>
                <a:rPr lang="it-IT" altLang="it-IT" sz="1200" b="1" baseline="-30000">
                  <a:solidFill>
                    <a:srgbClr val="FF0000"/>
                  </a:solidFill>
                  <a:cs typeface="Times New Roman" panose="02020603050405020304" pitchFamily="18" charset="0"/>
                </a:rPr>
                <a:t>C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 O TRA 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2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200" b="1" baseline="-3000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O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 E 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200" b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200" b="1" baseline="-3000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C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.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200" b="1">
                  <a:solidFill>
                    <a:srgbClr val="800000"/>
                  </a:solidFill>
                  <a:cs typeface="Times New Roman" panose="02020603050405020304" pitchFamily="18" charset="0"/>
                </a:rPr>
                <a:t>Modificando xyz e B degli atomi</a:t>
              </a:r>
              <a:endParaRPr lang="en-GB" altLang="it-IT" sz="1000"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1200" b="1">
                <a:solidFill>
                  <a:srgbClr val="800000"/>
                </a:solidFill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70674" name="Line 1052"/>
            <p:cNvSpPr>
              <a:spLocks noChangeShapeType="1"/>
            </p:cNvSpPr>
            <p:nvPr/>
          </p:nvSpPr>
          <p:spPr bwMode="auto">
            <a:xfrm>
              <a:off x="2458" y="754"/>
              <a:ext cx="0" cy="1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5" name="Text Box 1067"/>
            <p:cNvSpPr txBox="1">
              <a:spLocks noChangeArrowheads="1"/>
            </p:cNvSpPr>
            <p:nvPr/>
          </p:nvSpPr>
          <p:spPr bwMode="auto">
            <a:xfrm>
              <a:off x="624" y="1026"/>
              <a:ext cx="72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it-IT" altLang="it-IT" sz="1600"/>
            </a:p>
          </p:txBody>
        </p:sp>
      </p:grpSp>
      <p:grpSp>
        <p:nvGrpSpPr>
          <p:cNvPr id="99380" name="Group 1076"/>
          <p:cNvGrpSpPr>
            <a:grpSpLocks/>
          </p:cNvGrpSpPr>
          <p:nvPr/>
        </p:nvGrpSpPr>
        <p:grpSpPr bwMode="auto">
          <a:xfrm>
            <a:off x="546100" y="3856038"/>
            <a:ext cx="7797800" cy="2676525"/>
            <a:chOff x="344" y="2429"/>
            <a:chExt cx="4912" cy="1686"/>
          </a:xfrm>
        </p:grpSpPr>
        <p:sp>
          <p:nvSpPr>
            <p:cNvPr id="70666" name="Text Box 1062"/>
            <p:cNvSpPr txBox="1">
              <a:spLocks noChangeArrowheads="1"/>
            </p:cNvSpPr>
            <p:nvPr/>
          </p:nvSpPr>
          <p:spPr bwMode="auto">
            <a:xfrm>
              <a:off x="1782" y="3639"/>
              <a:ext cx="1320" cy="4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>
                  <a:cs typeface="Times New Roman" panose="02020603050405020304" pitchFamily="18" charset="0"/>
                </a:rPr>
                <a:t>FINE AFFINAMENTO</a:t>
              </a:r>
              <a:endParaRPr lang="en-GB" altLang="it-IT" sz="1000">
                <a:cs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2400"/>
            </a:p>
          </p:txBody>
        </p:sp>
        <p:grpSp>
          <p:nvGrpSpPr>
            <p:cNvPr id="70667" name="Group 1070"/>
            <p:cNvGrpSpPr>
              <a:grpSpLocks/>
            </p:cNvGrpSpPr>
            <p:nvPr/>
          </p:nvGrpSpPr>
          <p:grpSpPr bwMode="auto">
            <a:xfrm>
              <a:off x="344" y="2429"/>
              <a:ext cx="1391" cy="1419"/>
              <a:chOff x="344" y="2429"/>
              <a:chExt cx="1391" cy="1419"/>
            </a:xfrm>
          </p:grpSpPr>
          <p:sp>
            <p:nvSpPr>
              <p:cNvPr id="70670" name="Line 1056"/>
              <p:cNvSpPr>
                <a:spLocks noChangeShapeType="1"/>
              </p:cNvSpPr>
              <p:nvPr/>
            </p:nvSpPr>
            <p:spPr bwMode="auto">
              <a:xfrm flipH="1">
                <a:off x="344" y="2429"/>
                <a:ext cx="7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0671" name="Line 1055"/>
              <p:cNvSpPr>
                <a:spLocks noChangeShapeType="1"/>
              </p:cNvSpPr>
              <p:nvPr/>
            </p:nvSpPr>
            <p:spPr bwMode="auto">
              <a:xfrm>
                <a:off x="349" y="2430"/>
                <a:ext cx="1" cy="14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0672" name="Line 1054"/>
              <p:cNvSpPr>
                <a:spLocks noChangeShapeType="1"/>
              </p:cNvSpPr>
              <p:nvPr/>
            </p:nvSpPr>
            <p:spPr bwMode="auto">
              <a:xfrm>
                <a:off x="356" y="3848"/>
                <a:ext cx="137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aphicFrame>
          <p:nvGraphicFramePr>
            <p:cNvPr id="70668" name="Object 1068"/>
            <p:cNvGraphicFramePr>
              <a:graphicFrameLocks noChangeAspect="1"/>
            </p:cNvGraphicFramePr>
            <p:nvPr/>
          </p:nvGraphicFramePr>
          <p:xfrm>
            <a:off x="3234" y="3630"/>
            <a:ext cx="1100" cy="4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687" name="Microsoft Equation 3.0" r:id="rId3" imgW="1536700" imgH="571500" progId="Equation.3">
                    <p:embed/>
                  </p:oleObj>
                </mc:Choice>
                <mc:Fallback>
                  <p:oleObj name="Microsoft Equation 3.0" r:id="rId3" imgW="1536700" imgH="571500" progId="Equation.3">
                    <p:embed/>
                    <p:pic>
                      <p:nvPicPr>
                        <p:cNvPr id="0" name="Object 10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4" y="3630"/>
                          <a:ext cx="1100" cy="4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69" name="Text Box 1069"/>
            <p:cNvSpPr txBox="1">
              <a:spLocks noChangeArrowheads="1"/>
            </p:cNvSpPr>
            <p:nvPr/>
          </p:nvSpPr>
          <p:spPr bwMode="auto">
            <a:xfrm>
              <a:off x="4566" y="3714"/>
              <a:ext cx="6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it-IT" altLang="it-IT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6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it-IT" sz="2400" b="1" smtClean="0">
                <a:solidFill>
                  <a:schemeClr val="accent2"/>
                </a:solidFill>
                <a:latin typeface="Times" panose="02020603050405020304" pitchFamily="18" charset="0"/>
              </a:rPr>
              <a:t>Lo Scattering dell’unità cristallograficamente indipendente </a:t>
            </a:r>
            <a:br>
              <a:rPr lang="en-US" altLang="it-IT" sz="2400" b="1" smtClean="0">
                <a:solidFill>
                  <a:schemeClr val="accent2"/>
                </a:solidFill>
                <a:latin typeface="Times" panose="02020603050405020304" pitchFamily="18" charset="0"/>
              </a:rPr>
            </a:br>
            <a:r>
              <a:rPr lang="it-IT" altLang="it-IT" sz="1600" smtClean="0">
                <a:solidFill>
                  <a:schemeClr val="accent2"/>
                </a:solidFill>
                <a:latin typeface="Times" panose="02020603050405020304" pitchFamily="18" charset="0"/>
              </a:rPr>
              <a:t>(risultato dell’interferenza dei N reticoli compenetrati definiti da N atomi non relazionati da simmetria)</a:t>
            </a: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2590800" y="1752600"/>
            <a:ext cx="2895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5300" name="Line 5"/>
          <p:cNvSpPr>
            <a:spLocks noChangeShapeType="1"/>
          </p:cNvSpPr>
          <p:nvPr/>
        </p:nvSpPr>
        <p:spPr bwMode="auto">
          <a:xfrm>
            <a:off x="2590800" y="17526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5301" name="Line 6"/>
          <p:cNvSpPr>
            <a:spLocks noChangeShapeType="1"/>
          </p:cNvSpPr>
          <p:nvPr/>
        </p:nvSpPr>
        <p:spPr bwMode="auto">
          <a:xfrm>
            <a:off x="2590800" y="17526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5302" name="Line 7"/>
          <p:cNvSpPr>
            <a:spLocks noChangeShapeType="1"/>
          </p:cNvSpPr>
          <p:nvPr/>
        </p:nvSpPr>
        <p:spPr bwMode="auto">
          <a:xfrm>
            <a:off x="2590800" y="1752600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5303" name="Oval 8"/>
          <p:cNvSpPr>
            <a:spLocks noChangeArrowheads="1"/>
          </p:cNvSpPr>
          <p:nvPr/>
        </p:nvSpPr>
        <p:spPr bwMode="auto">
          <a:xfrm>
            <a:off x="28194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5304" name="Oval 9"/>
          <p:cNvSpPr>
            <a:spLocks noChangeArrowheads="1"/>
          </p:cNvSpPr>
          <p:nvPr/>
        </p:nvSpPr>
        <p:spPr bwMode="auto">
          <a:xfrm>
            <a:off x="3657600" y="2514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5305" name="Oval 10"/>
          <p:cNvSpPr>
            <a:spLocks noChangeArrowheads="1"/>
          </p:cNvSpPr>
          <p:nvPr/>
        </p:nvSpPr>
        <p:spPr bwMode="auto">
          <a:xfrm>
            <a:off x="4267200" y="2209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5306" name="Text Box 11"/>
          <p:cNvSpPr txBox="1">
            <a:spLocks noChangeArrowheads="1"/>
          </p:cNvSpPr>
          <p:nvPr/>
        </p:nvSpPr>
        <p:spPr bwMode="auto">
          <a:xfrm>
            <a:off x="2667000" y="2033588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r</a:t>
            </a:r>
            <a:r>
              <a:rPr lang="en-US" altLang="it-IT" sz="1800" baseline="-25000">
                <a:latin typeface="Times" panose="02020603050405020304" pitchFamily="18" charset="0"/>
              </a:rPr>
              <a:t>1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5307" name="Text Box 12"/>
          <p:cNvSpPr txBox="1">
            <a:spLocks noChangeArrowheads="1"/>
          </p:cNvSpPr>
          <p:nvPr/>
        </p:nvSpPr>
        <p:spPr bwMode="auto">
          <a:xfrm>
            <a:off x="3200400" y="1981200"/>
            <a:ext cx="663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r</a:t>
            </a:r>
            <a:r>
              <a:rPr lang="en-US" altLang="it-IT" sz="1800" baseline="-25000">
                <a:latin typeface="Times" panose="02020603050405020304" pitchFamily="18" charset="0"/>
              </a:rPr>
              <a:t>2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5308" name="Text Box 13"/>
          <p:cNvSpPr txBox="1">
            <a:spLocks noChangeArrowheads="1"/>
          </p:cNvSpPr>
          <p:nvPr/>
        </p:nvSpPr>
        <p:spPr bwMode="auto">
          <a:xfrm>
            <a:off x="3565525" y="1728788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r</a:t>
            </a:r>
            <a:r>
              <a:rPr lang="en-US" altLang="it-IT" sz="1800" baseline="-25000">
                <a:latin typeface="Times" panose="02020603050405020304" pitchFamily="18" charset="0"/>
              </a:rPr>
              <a:t>3</a:t>
            </a:r>
            <a:endParaRPr lang="en-US" altLang="it-IT" sz="2400">
              <a:latin typeface="Times" panose="02020603050405020304" pitchFamily="18" charset="0"/>
            </a:endParaRPr>
          </a:p>
        </p:txBody>
      </p:sp>
      <p:sp>
        <p:nvSpPr>
          <p:cNvPr id="55309" name="Text Box 14"/>
          <p:cNvSpPr txBox="1">
            <a:spLocks noChangeArrowheads="1"/>
          </p:cNvSpPr>
          <p:nvPr/>
        </p:nvSpPr>
        <p:spPr bwMode="auto">
          <a:xfrm>
            <a:off x="2346325" y="1431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O</a:t>
            </a:r>
          </a:p>
        </p:txBody>
      </p:sp>
      <p:sp>
        <p:nvSpPr>
          <p:cNvPr id="55310" name="Text Box 15"/>
          <p:cNvSpPr txBox="1">
            <a:spLocks noChangeArrowheads="1"/>
          </p:cNvSpPr>
          <p:nvPr/>
        </p:nvSpPr>
        <p:spPr bwMode="auto">
          <a:xfrm>
            <a:off x="280988" y="4176713"/>
            <a:ext cx="81153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Lo Scattering dell’atomo 1 è </a:t>
            </a:r>
            <a:r>
              <a:rPr lang="en-US" altLang="it-IT" sz="1800" b="1">
                <a:latin typeface="Times" panose="02020603050405020304" pitchFamily="18" charset="0"/>
              </a:rPr>
              <a:t>f</a:t>
            </a:r>
            <a:r>
              <a:rPr lang="en-US" altLang="it-IT" sz="1800" b="1" baseline="-25000">
                <a:latin typeface="Times" panose="02020603050405020304" pitchFamily="18" charset="0"/>
              </a:rPr>
              <a:t>1</a:t>
            </a:r>
            <a:r>
              <a:rPr lang="en-US" altLang="it-IT" sz="1800">
                <a:latin typeface="Times" panose="02020603050405020304" pitchFamily="18" charset="0"/>
              </a:rPr>
              <a:t> = f</a:t>
            </a:r>
            <a:r>
              <a:rPr lang="en-US" altLang="it-IT" sz="1800" baseline="-25000">
                <a:latin typeface="Times" panose="02020603050405020304" pitchFamily="18" charset="0"/>
              </a:rPr>
              <a:t>1</a:t>
            </a:r>
            <a:r>
              <a:rPr lang="en-US" altLang="it-IT" sz="1800">
                <a:latin typeface="Times" panose="02020603050405020304" pitchFamily="18" charset="0"/>
              </a:rPr>
              <a:t>exp(2</a:t>
            </a:r>
            <a:r>
              <a:rPr lang="en-US" altLang="it-IT" sz="1800">
                <a:latin typeface="Symbol" panose="05050102010706020507" pitchFamily="18" charset="2"/>
              </a:rPr>
              <a:t>p</a:t>
            </a:r>
            <a:r>
              <a:rPr lang="en-US" altLang="it-IT" sz="1800">
                <a:latin typeface="Times" panose="02020603050405020304" pitchFamily="18" charset="0"/>
              </a:rPr>
              <a:t>i</a:t>
            </a:r>
            <a:r>
              <a:rPr lang="en-US" altLang="it-IT" sz="1800" b="1">
                <a:latin typeface="Times" panose="02020603050405020304" pitchFamily="18" charset="0"/>
              </a:rPr>
              <a:t>r</a:t>
            </a:r>
            <a:r>
              <a:rPr lang="en-US" altLang="it-IT" sz="1800" b="1" baseline="-25000">
                <a:latin typeface="Times" panose="02020603050405020304" pitchFamily="18" charset="0"/>
              </a:rPr>
              <a:t>1</a:t>
            </a:r>
            <a:r>
              <a:rPr lang="en-US" altLang="it-IT" sz="1800" b="1">
                <a:latin typeface="Times" panose="02020603050405020304" pitchFamily="18" charset="0"/>
              </a:rPr>
              <a:t>.S</a:t>
            </a:r>
            <a:r>
              <a:rPr lang="en-US" altLang="it-IT" sz="1800">
                <a:latin typeface="Times" panose="02020603050405020304" pitchFamily="18" charset="0"/>
              </a:rPr>
              <a:t>) dove f</a:t>
            </a:r>
            <a:r>
              <a:rPr lang="en-US" altLang="it-IT" sz="1800" baseline="-25000">
                <a:latin typeface="Times" panose="02020603050405020304" pitchFamily="18" charset="0"/>
              </a:rPr>
              <a:t>1</a:t>
            </a:r>
            <a:r>
              <a:rPr lang="en-US" altLang="it-IT" sz="1800">
                <a:latin typeface="Times" panose="02020603050405020304" pitchFamily="18" charset="0"/>
              </a:rPr>
              <a:t> è fattore atomico di scattering per l’atomo 1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Il totale dell’onda scatterata è </a:t>
            </a:r>
            <a:r>
              <a:rPr lang="en-US" altLang="it-IT" sz="1800" b="1">
                <a:latin typeface="Times" panose="02020603050405020304" pitchFamily="18" charset="0"/>
              </a:rPr>
              <a:t>F(S)</a:t>
            </a:r>
            <a:r>
              <a:rPr lang="en-US" altLang="it-IT" sz="1800">
                <a:latin typeface="Times" panose="02020603050405020304" pitchFamily="18" charset="0"/>
              </a:rPr>
              <a:t> = </a:t>
            </a:r>
            <a:r>
              <a:rPr lang="en-US" altLang="it-IT" sz="1800" b="1">
                <a:latin typeface="Times" panose="02020603050405020304" pitchFamily="18" charset="0"/>
              </a:rPr>
              <a:t>f</a:t>
            </a:r>
            <a:r>
              <a:rPr lang="en-US" altLang="it-IT" sz="1800" b="1" baseline="-25000">
                <a:latin typeface="Times" panose="02020603050405020304" pitchFamily="18" charset="0"/>
              </a:rPr>
              <a:t>1</a:t>
            </a:r>
            <a:r>
              <a:rPr lang="en-US" altLang="it-IT" sz="1800">
                <a:latin typeface="Times" panose="02020603050405020304" pitchFamily="18" charset="0"/>
              </a:rPr>
              <a:t> + </a:t>
            </a:r>
            <a:r>
              <a:rPr lang="en-US" altLang="it-IT" sz="1800" b="1">
                <a:latin typeface="Times" panose="02020603050405020304" pitchFamily="18" charset="0"/>
              </a:rPr>
              <a:t>f</a:t>
            </a:r>
            <a:r>
              <a:rPr lang="en-US" altLang="it-IT" sz="1800" b="1" baseline="-25000">
                <a:latin typeface="Times" panose="02020603050405020304" pitchFamily="18" charset="0"/>
              </a:rPr>
              <a:t>2</a:t>
            </a:r>
            <a:r>
              <a:rPr lang="en-US" altLang="it-IT" sz="1800">
                <a:latin typeface="Times" panose="02020603050405020304" pitchFamily="18" charset="0"/>
              </a:rPr>
              <a:t> +</a:t>
            </a:r>
            <a:r>
              <a:rPr lang="en-US" altLang="it-IT" sz="1800" b="1">
                <a:latin typeface="Times" panose="02020603050405020304" pitchFamily="18" charset="0"/>
              </a:rPr>
              <a:t> f</a:t>
            </a:r>
            <a:r>
              <a:rPr lang="en-US" altLang="it-IT" sz="1800" b="1" baseline="-25000">
                <a:latin typeface="Times" panose="02020603050405020304" pitchFamily="18" charset="0"/>
              </a:rPr>
              <a:t>3</a:t>
            </a:r>
            <a:r>
              <a:rPr lang="en-US" altLang="it-IT" sz="1800">
                <a:latin typeface="Times" panose="02020603050405020304" pitchFamily="18" charset="0"/>
              </a:rPr>
              <a:t> + … </a:t>
            </a:r>
            <a:r>
              <a:rPr lang="en-US" altLang="it-IT" sz="1800" b="1">
                <a:latin typeface="Times" panose="02020603050405020304" pitchFamily="18" charset="0"/>
              </a:rPr>
              <a:t>f</a:t>
            </a:r>
            <a:r>
              <a:rPr lang="en-US" altLang="it-IT" sz="1800" b="1" baseline="-25000">
                <a:latin typeface="Times" panose="02020603050405020304" pitchFamily="18" charset="0"/>
              </a:rPr>
              <a:t>N</a:t>
            </a:r>
            <a:endParaRPr lang="en-US" altLang="it-IT" sz="1800" baseline="-2500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 baseline="-2500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it-IT" sz="1800" baseline="-2500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		      </a:t>
            </a:r>
            <a:r>
              <a:rPr lang="en-US" altLang="it-IT" sz="1800" b="1">
                <a:latin typeface="Times" panose="02020603050405020304" pitchFamily="18" charset="0"/>
              </a:rPr>
              <a:t>F(S)</a:t>
            </a:r>
            <a:r>
              <a:rPr lang="en-US" altLang="it-IT" sz="1800">
                <a:latin typeface="Times" panose="02020603050405020304" pitchFamily="18" charset="0"/>
              </a:rPr>
              <a:t> = </a:t>
            </a:r>
            <a:r>
              <a:rPr lang="en-US" altLang="it-IT" sz="2400">
                <a:latin typeface="Times" panose="02020603050405020304" pitchFamily="18" charset="0"/>
              </a:rPr>
              <a:t>∑ </a:t>
            </a:r>
            <a:r>
              <a:rPr lang="en-US" altLang="it-IT" sz="1800">
                <a:latin typeface="Times" panose="02020603050405020304" pitchFamily="18" charset="0"/>
              </a:rPr>
              <a:t>f</a:t>
            </a:r>
            <a:r>
              <a:rPr lang="en-US" altLang="it-IT" sz="1800" baseline="-25000">
                <a:latin typeface="Times" panose="02020603050405020304" pitchFamily="18" charset="0"/>
              </a:rPr>
              <a:t>j </a:t>
            </a:r>
            <a:r>
              <a:rPr lang="en-US" altLang="it-IT" sz="1800">
                <a:latin typeface="Times" panose="02020603050405020304" pitchFamily="18" charset="0"/>
              </a:rPr>
              <a:t>exp(2</a:t>
            </a:r>
            <a:r>
              <a:rPr lang="en-US" altLang="it-IT" sz="1800">
                <a:latin typeface="Symbol" panose="05050102010706020507" pitchFamily="18" charset="2"/>
              </a:rPr>
              <a:t>p</a:t>
            </a:r>
            <a:r>
              <a:rPr lang="en-US" altLang="it-IT" sz="1800">
                <a:latin typeface="Times" panose="02020603050405020304" pitchFamily="18" charset="0"/>
              </a:rPr>
              <a:t>i</a:t>
            </a:r>
            <a:r>
              <a:rPr lang="en-US" altLang="it-IT" sz="1800" b="1">
                <a:latin typeface="Times" panose="02020603050405020304" pitchFamily="18" charset="0"/>
              </a:rPr>
              <a:t>r</a:t>
            </a:r>
            <a:r>
              <a:rPr lang="en-US" altLang="it-IT" sz="1800" b="1" baseline="-25000">
                <a:latin typeface="Times" panose="02020603050405020304" pitchFamily="18" charset="0"/>
              </a:rPr>
              <a:t>j</a:t>
            </a:r>
            <a:r>
              <a:rPr lang="en-US" altLang="it-IT" sz="1800" b="1">
                <a:latin typeface="Times" panose="02020603050405020304" pitchFamily="18" charset="0"/>
              </a:rPr>
              <a:t>.S</a:t>
            </a:r>
            <a:r>
              <a:rPr lang="en-US" altLang="it-IT" sz="1800">
                <a:latin typeface="Times" panose="02020603050405020304" pitchFamily="18" charset="0"/>
              </a:rPr>
              <a:t>)   dove la sommatoria è j =1 to N</a:t>
            </a:r>
          </a:p>
        </p:txBody>
      </p:sp>
      <p:sp>
        <p:nvSpPr>
          <p:cNvPr id="55311" name="Text Box 16"/>
          <p:cNvSpPr txBox="1">
            <a:spLocks noChangeArrowheads="1"/>
          </p:cNvSpPr>
          <p:nvPr/>
        </p:nvSpPr>
        <p:spPr bwMode="auto">
          <a:xfrm>
            <a:off x="2727325" y="258921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55312" name="Text Box 17"/>
          <p:cNvSpPr txBox="1">
            <a:spLocks noChangeArrowheads="1"/>
          </p:cNvSpPr>
          <p:nvPr/>
        </p:nvSpPr>
        <p:spPr bwMode="auto">
          <a:xfrm>
            <a:off x="3657600" y="2438400"/>
            <a:ext cx="406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it-IT" sz="1600">
                <a:latin typeface="Times" panose="02020603050405020304" pitchFamily="18" charset="0"/>
              </a:rPr>
              <a:t>2</a:t>
            </a:r>
          </a:p>
        </p:txBody>
      </p:sp>
      <p:sp>
        <p:nvSpPr>
          <p:cNvPr id="55313" name="Text Box 18"/>
          <p:cNvSpPr txBox="1">
            <a:spLocks noChangeArrowheads="1"/>
          </p:cNvSpPr>
          <p:nvPr/>
        </p:nvSpPr>
        <p:spPr bwMode="auto">
          <a:xfrm>
            <a:off x="4251325" y="2132013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1600">
                <a:latin typeface="Times" panose="02020603050405020304" pitchFamily="18" charset="0"/>
              </a:rPr>
              <a:t>3</a:t>
            </a:r>
          </a:p>
        </p:txBody>
      </p:sp>
      <p:sp>
        <p:nvSpPr>
          <p:cNvPr id="55314" name="Text Box 19"/>
          <p:cNvSpPr txBox="1">
            <a:spLocks noChangeArrowheads="1"/>
          </p:cNvSpPr>
          <p:nvPr/>
        </p:nvSpPr>
        <p:spPr bwMode="auto">
          <a:xfrm>
            <a:off x="7223125" y="63849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400">
              <a:latin typeface="Times" panose="02020603050405020304" pitchFamily="18" charset="0"/>
            </a:endParaRPr>
          </a:p>
        </p:txBody>
      </p:sp>
      <p:grpSp>
        <p:nvGrpSpPr>
          <p:cNvPr id="55315" name="Group 20"/>
          <p:cNvGrpSpPr>
            <a:grpSpLocks/>
          </p:cNvGrpSpPr>
          <p:nvPr/>
        </p:nvGrpSpPr>
        <p:grpSpPr bwMode="auto">
          <a:xfrm>
            <a:off x="6057900" y="4495800"/>
            <a:ext cx="1778000" cy="1282700"/>
            <a:chOff x="4296" y="3296"/>
            <a:chExt cx="1120" cy="808"/>
          </a:xfrm>
        </p:grpSpPr>
        <p:sp>
          <p:nvSpPr>
            <p:cNvPr id="55316" name="Line 21"/>
            <p:cNvSpPr>
              <a:spLocks noChangeShapeType="1"/>
            </p:cNvSpPr>
            <p:nvPr/>
          </p:nvSpPr>
          <p:spPr bwMode="auto">
            <a:xfrm>
              <a:off x="4610" y="3296"/>
              <a:ext cx="0" cy="8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7" name="Line 22"/>
            <p:cNvSpPr>
              <a:spLocks noChangeShapeType="1"/>
            </p:cNvSpPr>
            <p:nvPr/>
          </p:nvSpPr>
          <p:spPr bwMode="auto">
            <a:xfrm>
              <a:off x="4296" y="3852"/>
              <a:ext cx="1120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8" name="Line 23"/>
            <p:cNvSpPr>
              <a:spLocks noChangeShapeType="1"/>
            </p:cNvSpPr>
            <p:nvPr/>
          </p:nvSpPr>
          <p:spPr bwMode="auto">
            <a:xfrm flipV="1">
              <a:off x="4610" y="3708"/>
              <a:ext cx="22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9" name="Line 24"/>
            <p:cNvSpPr>
              <a:spLocks noChangeShapeType="1"/>
            </p:cNvSpPr>
            <p:nvPr/>
          </p:nvSpPr>
          <p:spPr bwMode="auto">
            <a:xfrm flipH="1" flipV="1">
              <a:off x="4776" y="360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20" name="Line 25"/>
            <p:cNvSpPr>
              <a:spLocks noChangeShapeType="1"/>
            </p:cNvSpPr>
            <p:nvPr/>
          </p:nvSpPr>
          <p:spPr bwMode="auto">
            <a:xfrm>
              <a:off x="4976" y="3440"/>
              <a:ext cx="160" cy="2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21" name="Line 26"/>
            <p:cNvSpPr>
              <a:spLocks noChangeShapeType="1"/>
            </p:cNvSpPr>
            <p:nvPr/>
          </p:nvSpPr>
          <p:spPr bwMode="auto">
            <a:xfrm flipV="1">
              <a:off x="4784" y="3408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22" name="Line 27"/>
            <p:cNvSpPr>
              <a:spLocks noChangeShapeType="1"/>
            </p:cNvSpPr>
            <p:nvPr/>
          </p:nvSpPr>
          <p:spPr bwMode="auto">
            <a:xfrm flipV="1">
              <a:off x="4608" y="3704"/>
              <a:ext cx="520" cy="1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09538"/>
            <a:ext cx="8207375" cy="808038"/>
          </a:xfrm>
        </p:spPr>
        <p:txBody>
          <a:bodyPr/>
          <a:lstStyle/>
          <a:p>
            <a:pPr eaLnBrk="1" hangingPunct="1"/>
            <a:r>
              <a:rPr lang="en-GB" altLang="it-IT" sz="3200" b="1" smtClean="0">
                <a:solidFill>
                  <a:schemeClr val="accent2"/>
                </a:solidFill>
              </a:rPr>
              <a:t>Rappresentazione del Fattore di struttura</a:t>
            </a:r>
            <a:endParaRPr lang="en-GB" altLang="it-IT" sz="2400" smtClean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573088" y="2674938"/>
            <a:ext cx="4371975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40000"/>
              </a:spcBef>
              <a:buFontTx/>
              <a:buNone/>
            </a:pPr>
            <a:r>
              <a:rPr lang="en-US" altLang="it-IT" sz="1800" i="1">
                <a:latin typeface="Times" panose="02020603050405020304" pitchFamily="18" charset="0"/>
              </a:rPr>
              <a:t>F(h,k,l)</a:t>
            </a:r>
            <a:r>
              <a:rPr lang="en-US" altLang="it-IT" sz="1800">
                <a:latin typeface="Times" panose="02020603050405020304" pitchFamily="18" charset="0"/>
              </a:rPr>
              <a:t> = ∑</a:t>
            </a:r>
            <a:r>
              <a:rPr lang="en-US" altLang="it-IT" sz="1800" baseline="-25000">
                <a:latin typeface="Times" panose="02020603050405020304" pitchFamily="18" charset="0"/>
              </a:rPr>
              <a:t>j</a:t>
            </a:r>
            <a:r>
              <a:rPr lang="en-US" altLang="it-IT" sz="1800">
                <a:latin typeface="Times" panose="02020603050405020304" pitchFamily="18" charset="0"/>
              </a:rPr>
              <a:t> f</a:t>
            </a:r>
            <a:r>
              <a:rPr lang="en-US" altLang="it-IT" sz="1800" baseline="-25000">
                <a:latin typeface="Times" panose="02020603050405020304" pitchFamily="18" charset="0"/>
              </a:rPr>
              <a:t>j</a:t>
            </a:r>
            <a:r>
              <a:rPr lang="en-US" altLang="it-IT" sz="1800">
                <a:latin typeface="Times" panose="02020603050405020304" pitchFamily="18" charset="0"/>
              </a:rPr>
              <a:t> exp 2</a:t>
            </a:r>
            <a:r>
              <a:rPr lang="en-US" altLang="it-IT" sz="1800">
                <a:latin typeface="Symbol" panose="05050102010706020507" pitchFamily="18" charset="2"/>
              </a:rPr>
              <a:t>p</a:t>
            </a:r>
            <a:r>
              <a:rPr lang="en-US" altLang="it-IT" sz="1800">
                <a:latin typeface="Times" panose="02020603050405020304" pitchFamily="18" charset="0"/>
              </a:rPr>
              <a:t>i (hx</a:t>
            </a:r>
            <a:r>
              <a:rPr lang="en-US" altLang="it-IT" sz="1800" baseline="-25000">
                <a:latin typeface="Times" panose="02020603050405020304" pitchFamily="18" charset="0"/>
              </a:rPr>
              <a:t>j</a:t>
            </a:r>
            <a:r>
              <a:rPr lang="en-US" altLang="it-IT" sz="1800">
                <a:latin typeface="Times" panose="02020603050405020304" pitchFamily="18" charset="0"/>
              </a:rPr>
              <a:t> + ky</a:t>
            </a:r>
            <a:r>
              <a:rPr lang="en-US" altLang="it-IT" sz="1800" baseline="-25000">
                <a:latin typeface="Times" panose="02020603050405020304" pitchFamily="18" charset="0"/>
              </a:rPr>
              <a:t>j</a:t>
            </a:r>
            <a:r>
              <a:rPr lang="en-US" altLang="it-IT" sz="1800">
                <a:latin typeface="Times" panose="02020603050405020304" pitchFamily="18" charset="0"/>
              </a:rPr>
              <a:t> + lz</a:t>
            </a:r>
            <a:r>
              <a:rPr lang="en-US" altLang="it-IT" sz="1800" baseline="-25000">
                <a:latin typeface="Times" panose="02020603050405020304" pitchFamily="18" charset="0"/>
              </a:rPr>
              <a:t>j</a:t>
            </a:r>
            <a:r>
              <a:rPr lang="en-US" altLang="it-IT" sz="1800">
                <a:latin typeface="Times" panose="02020603050405020304" pitchFamily="18" charset="0"/>
              </a:rPr>
              <a:t>)</a:t>
            </a:r>
          </a:p>
          <a:p>
            <a:pPr>
              <a:spcBef>
                <a:spcPct val="40000"/>
              </a:spcBef>
              <a:buFontTx/>
              <a:buNone/>
            </a:pPr>
            <a:endParaRPr lang="en-US" altLang="it-IT" sz="800">
              <a:latin typeface="Times" panose="02020603050405020304" pitchFamily="18" charset="0"/>
            </a:endParaRPr>
          </a:p>
          <a:p>
            <a:pPr>
              <a:spcBef>
                <a:spcPct val="4000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           = |F(hkl)|expi</a:t>
            </a:r>
            <a:r>
              <a:rPr lang="en-US" altLang="it-IT" sz="1800">
                <a:latin typeface="Symbol" panose="05050102010706020507" pitchFamily="18" charset="2"/>
              </a:rPr>
              <a:t>a</a:t>
            </a:r>
            <a:r>
              <a:rPr lang="en-US" altLang="it-IT" sz="1800">
                <a:latin typeface="Times" panose="02020603050405020304" pitchFamily="18" charset="0"/>
              </a:rPr>
              <a:t>(hkl) = A(hkl) +iB(hkl)</a:t>
            </a:r>
          </a:p>
          <a:p>
            <a:pPr>
              <a:spcBef>
                <a:spcPct val="40000"/>
              </a:spcBef>
              <a:buFontTx/>
              <a:buNone/>
            </a:pPr>
            <a:r>
              <a:rPr lang="en-US" altLang="it-IT" sz="1800">
                <a:latin typeface="Times" panose="02020603050405020304" pitchFamily="18" charset="0"/>
              </a:rPr>
              <a:t>|F(hkl)| è l’ampiezza e </a:t>
            </a:r>
            <a:r>
              <a:rPr lang="en-US" altLang="it-IT" sz="1800">
                <a:latin typeface="Symbol" panose="05050102010706020507" pitchFamily="18" charset="2"/>
              </a:rPr>
              <a:t>a</a:t>
            </a:r>
            <a:r>
              <a:rPr lang="en-US" altLang="it-IT" sz="1800">
                <a:latin typeface="Times" panose="02020603050405020304" pitchFamily="18" charset="0"/>
              </a:rPr>
              <a:t>(hkl) è la fase</a:t>
            </a:r>
          </a:p>
        </p:txBody>
      </p:sp>
      <p:grpSp>
        <p:nvGrpSpPr>
          <p:cNvPr id="56324" name="Group 97"/>
          <p:cNvGrpSpPr>
            <a:grpSpLocks/>
          </p:cNvGrpSpPr>
          <p:nvPr/>
        </p:nvGrpSpPr>
        <p:grpSpPr bwMode="auto">
          <a:xfrm>
            <a:off x="336550" y="688975"/>
            <a:ext cx="5348288" cy="1685925"/>
            <a:chOff x="212" y="542"/>
            <a:chExt cx="3369" cy="1062"/>
          </a:xfrm>
        </p:grpSpPr>
        <p:sp>
          <p:nvSpPr>
            <p:cNvPr id="56349" name="Text Box 7"/>
            <p:cNvSpPr txBox="1">
              <a:spLocks noChangeArrowheads="1"/>
            </p:cNvSpPr>
            <p:nvPr/>
          </p:nvSpPr>
          <p:spPr bwMode="auto">
            <a:xfrm>
              <a:off x="866" y="542"/>
              <a:ext cx="8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800">
                  <a:latin typeface="Times" panose="02020603050405020304" pitchFamily="18" charset="0"/>
                </a:rPr>
                <a:t>Cella unitaria</a:t>
              </a:r>
            </a:p>
          </p:txBody>
        </p:sp>
        <p:sp>
          <p:nvSpPr>
            <p:cNvPr id="56350" name="Text Box 8"/>
            <p:cNvSpPr txBox="1">
              <a:spLocks noChangeArrowheads="1"/>
            </p:cNvSpPr>
            <p:nvPr/>
          </p:nvSpPr>
          <p:spPr bwMode="auto">
            <a:xfrm>
              <a:off x="1133" y="1373"/>
              <a:ext cx="12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1800">
                  <a:latin typeface="Times" panose="02020603050405020304" pitchFamily="18" charset="0"/>
                </a:rPr>
                <a:t>Densità elettronica</a:t>
              </a:r>
            </a:p>
          </p:txBody>
        </p:sp>
        <p:grpSp>
          <p:nvGrpSpPr>
            <p:cNvPr id="56351" name="Group 96"/>
            <p:cNvGrpSpPr>
              <a:grpSpLocks/>
            </p:cNvGrpSpPr>
            <p:nvPr/>
          </p:nvGrpSpPr>
          <p:grpSpPr bwMode="auto">
            <a:xfrm>
              <a:off x="212" y="1217"/>
              <a:ext cx="752" cy="378"/>
              <a:chOff x="212" y="1217"/>
              <a:chExt cx="752" cy="378"/>
            </a:xfrm>
          </p:grpSpPr>
          <p:sp>
            <p:nvSpPr>
              <p:cNvPr id="56400" name="Text Box 10"/>
              <p:cNvSpPr txBox="1">
                <a:spLocks noChangeArrowheads="1"/>
              </p:cNvSpPr>
              <p:nvPr/>
            </p:nvSpPr>
            <p:spPr bwMode="auto">
              <a:xfrm>
                <a:off x="212" y="1364"/>
                <a:ext cx="75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1800">
                    <a:latin typeface="Times" panose="02020603050405020304" pitchFamily="18" charset="0"/>
                  </a:rPr>
                  <a:t>Un riflesso</a:t>
                </a:r>
              </a:p>
            </p:txBody>
          </p:sp>
          <p:sp>
            <p:nvSpPr>
              <p:cNvPr id="56401" name="AutoShape 11"/>
              <p:cNvSpPr>
                <a:spLocks noChangeArrowheads="1"/>
              </p:cNvSpPr>
              <p:nvPr/>
            </p:nvSpPr>
            <p:spPr bwMode="auto">
              <a:xfrm>
                <a:off x="510" y="1217"/>
                <a:ext cx="96" cy="174"/>
              </a:xfrm>
              <a:prstGeom prst="upArrow">
                <a:avLst>
                  <a:gd name="adj1" fmla="val 50000"/>
                  <a:gd name="adj2" fmla="val 4531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</p:grpSp>
        <p:sp>
          <p:nvSpPr>
            <p:cNvPr id="56352" name="AutoShape 12"/>
            <p:cNvSpPr>
              <a:spLocks noChangeArrowheads="1"/>
            </p:cNvSpPr>
            <p:nvPr/>
          </p:nvSpPr>
          <p:spPr bwMode="auto">
            <a:xfrm>
              <a:off x="1230" y="765"/>
              <a:ext cx="84" cy="150"/>
            </a:xfrm>
            <a:prstGeom prst="downArrow">
              <a:avLst>
                <a:gd name="adj1" fmla="val 50000"/>
                <a:gd name="adj2" fmla="val 446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6353" name="AutoShape 13"/>
            <p:cNvSpPr>
              <a:spLocks noChangeArrowheads="1"/>
            </p:cNvSpPr>
            <p:nvPr/>
          </p:nvSpPr>
          <p:spPr bwMode="auto">
            <a:xfrm>
              <a:off x="1619" y="1214"/>
              <a:ext cx="96" cy="174"/>
            </a:xfrm>
            <a:prstGeom prst="upArrow">
              <a:avLst>
                <a:gd name="adj1" fmla="val 50000"/>
                <a:gd name="adj2" fmla="val 4531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6354" name="Rectangle 21"/>
            <p:cNvSpPr>
              <a:spLocks noChangeArrowheads="1"/>
            </p:cNvSpPr>
            <p:nvPr/>
          </p:nvSpPr>
          <p:spPr bwMode="auto">
            <a:xfrm>
              <a:off x="342" y="1021"/>
              <a:ext cx="8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F</a:t>
              </a:r>
              <a:endParaRPr lang="it-IT" altLang="it-IT" sz="2400"/>
            </a:p>
          </p:txBody>
        </p:sp>
        <p:sp>
          <p:nvSpPr>
            <p:cNvPr id="56355" name="Rectangle 22"/>
            <p:cNvSpPr>
              <a:spLocks noChangeArrowheads="1"/>
            </p:cNvSpPr>
            <p:nvPr/>
          </p:nvSpPr>
          <p:spPr bwMode="auto">
            <a:xfrm>
              <a:off x="422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(</a:t>
              </a:r>
              <a:endParaRPr lang="it-IT" altLang="it-IT" sz="2400"/>
            </a:p>
          </p:txBody>
        </p:sp>
        <p:sp>
          <p:nvSpPr>
            <p:cNvPr id="56356" name="Rectangle 23"/>
            <p:cNvSpPr>
              <a:spLocks noChangeArrowheads="1"/>
            </p:cNvSpPr>
            <p:nvPr/>
          </p:nvSpPr>
          <p:spPr bwMode="auto">
            <a:xfrm>
              <a:off x="479" y="1021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h</a:t>
              </a:r>
              <a:endParaRPr lang="it-IT" altLang="it-IT" sz="2400"/>
            </a:p>
          </p:txBody>
        </p:sp>
        <p:sp>
          <p:nvSpPr>
            <p:cNvPr id="56357" name="Rectangle 24"/>
            <p:cNvSpPr>
              <a:spLocks noChangeArrowheads="1"/>
            </p:cNvSpPr>
            <p:nvPr/>
          </p:nvSpPr>
          <p:spPr bwMode="auto">
            <a:xfrm>
              <a:off x="548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58" name="Rectangle 25"/>
            <p:cNvSpPr>
              <a:spLocks noChangeArrowheads="1"/>
            </p:cNvSpPr>
            <p:nvPr/>
          </p:nvSpPr>
          <p:spPr bwMode="auto">
            <a:xfrm>
              <a:off x="594" y="1021"/>
              <a:ext cx="6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k</a:t>
              </a:r>
              <a:endParaRPr lang="it-IT" altLang="it-IT" sz="2400"/>
            </a:p>
          </p:txBody>
        </p:sp>
        <p:sp>
          <p:nvSpPr>
            <p:cNvPr id="56359" name="Rectangle 26"/>
            <p:cNvSpPr>
              <a:spLocks noChangeArrowheads="1"/>
            </p:cNvSpPr>
            <p:nvPr/>
          </p:nvSpPr>
          <p:spPr bwMode="auto">
            <a:xfrm>
              <a:off x="651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60" name="Rectangle 27"/>
            <p:cNvSpPr>
              <a:spLocks noChangeArrowheads="1"/>
            </p:cNvSpPr>
            <p:nvPr/>
          </p:nvSpPr>
          <p:spPr bwMode="auto">
            <a:xfrm>
              <a:off x="697" y="1021"/>
              <a:ext cx="3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l</a:t>
              </a:r>
              <a:endParaRPr lang="it-IT" altLang="it-IT" sz="2400"/>
            </a:p>
          </p:txBody>
        </p:sp>
        <p:sp>
          <p:nvSpPr>
            <p:cNvPr id="56361" name="Rectangle 28"/>
            <p:cNvSpPr>
              <a:spLocks noChangeArrowheads="1"/>
            </p:cNvSpPr>
            <p:nvPr/>
          </p:nvSpPr>
          <p:spPr bwMode="auto">
            <a:xfrm>
              <a:off x="743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)</a:t>
              </a:r>
              <a:endParaRPr lang="it-IT" altLang="it-IT" sz="2400"/>
            </a:p>
          </p:txBody>
        </p:sp>
        <p:sp>
          <p:nvSpPr>
            <p:cNvPr id="56362" name="Rectangle 29"/>
            <p:cNvSpPr>
              <a:spLocks noChangeArrowheads="1"/>
            </p:cNvSpPr>
            <p:nvPr/>
          </p:nvSpPr>
          <p:spPr bwMode="auto">
            <a:xfrm>
              <a:off x="823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63" name="Rectangle 30"/>
            <p:cNvSpPr>
              <a:spLocks noChangeArrowheads="1"/>
            </p:cNvSpPr>
            <p:nvPr/>
          </p:nvSpPr>
          <p:spPr bwMode="auto">
            <a:xfrm>
              <a:off x="926" y="1021"/>
              <a:ext cx="8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V</a:t>
              </a:r>
              <a:endParaRPr lang="it-IT" altLang="it-IT" sz="2400"/>
            </a:p>
          </p:txBody>
        </p:sp>
        <p:sp>
          <p:nvSpPr>
            <p:cNvPr id="56364" name="Rectangle 31"/>
            <p:cNvSpPr>
              <a:spLocks noChangeArrowheads="1"/>
            </p:cNvSpPr>
            <p:nvPr/>
          </p:nvSpPr>
          <p:spPr bwMode="auto">
            <a:xfrm>
              <a:off x="1475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Symbol" panose="05050102010706020507" pitchFamily="18" charset="2"/>
                </a:rPr>
                <a:t>r</a:t>
              </a:r>
              <a:endParaRPr lang="it-IT" altLang="it-IT" sz="2400"/>
            </a:p>
          </p:txBody>
        </p:sp>
        <p:sp>
          <p:nvSpPr>
            <p:cNvPr id="56365" name="Rectangle 32"/>
            <p:cNvSpPr>
              <a:spLocks noChangeArrowheads="1"/>
            </p:cNvSpPr>
            <p:nvPr/>
          </p:nvSpPr>
          <p:spPr bwMode="auto">
            <a:xfrm>
              <a:off x="1556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(</a:t>
              </a:r>
              <a:endParaRPr lang="it-IT" altLang="it-IT" sz="2400"/>
            </a:p>
          </p:txBody>
        </p:sp>
        <p:sp>
          <p:nvSpPr>
            <p:cNvPr id="56366" name="Rectangle 33"/>
            <p:cNvSpPr>
              <a:spLocks noChangeArrowheads="1"/>
            </p:cNvSpPr>
            <p:nvPr/>
          </p:nvSpPr>
          <p:spPr bwMode="auto">
            <a:xfrm>
              <a:off x="1613" y="1021"/>
              <a:ext cx="6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x</a:t>
              </a:r>
              <a:endParaRPr lang="it-IT" altLang="it-IT" sz="2400"/>
            </a:p>
          </p:txBody>
        </p:sp>
        <p:sp>
          <p:nvSpPr>
            <p:cNvPr id="56367" name="Rectangle 34"/>
            <p:cNvSpPr>
              <a:spLocks noChangeArrowheads="1"/>
            </p:cNvSpPr>
            <p:nvPr/>
          </p:nvSpPr>
          <p:spPr bwMode="auto">
            <a:xfrm>
              <a:off x="1670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68" name="Rectangle 35"/>
            <p:cNvSpPr>
              <a:spLocks noChangeArrowheads="1"/>
            </p:cNvSpPr>
            <p:nvPr/>
          </p:nvSpPr>
          <p:spPr bwMode="auto">
            <a:xfrm>
              <a:off x="1727" y="1021"/>
              <a:ext cx="6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y</a:t>
              </a:r>
              <a:endParaRPr lang="it-IT" altLang="it-IT" sz="2400"/>
            </a:p>
          </p:txBody>
        </p:sp>
        <p:sp>
          <p:nvSpPr>
            <p:cNvPr id="56369" name="Rectangle 36"/>
            <p:cNvSpPr>
              <a:spLocks noChangeArrowheads="1"/>
            </p:cNvSpPr>
            <p:nvPr/>
          </p:nvSpPr>
          <p:spPr bwMode="auto">
            <a:xfrm>
              <a:off x="1785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,</a:t>
              </a:r>
              <a:endParaRPr lang="it-IT" altLang="it-IT" sz="2400"/>
            </a:p>
          </p:txBody>
        </p:sp>
        <p:sp>
          <p:nvSpPr>
            <p:cNvPr id="56370" name="Rectangle 37"/>
            <p:cNvSpPr>
              <a:spLocks noChangeArrowheads="1"/>
            </p:cNvSpPr>
            <p:nvPr/>
          </p:nvSpPr>
          <p:spPr bwMode="auto">
            <a:xfrm>
              <a:off x="1842" y="1021"/>
              <a:ext cx="5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z</a:t>
              </a:r>
              <a:endParaRPr lang="it-IT" altLang="it-IT" sz="2400"/>
            </a:p>
          </p:txBody>
        </p:sp>
        <p:sp>
          <p:nvSpPr>
            <p:cNvPr id="56371" name="Rectangle 38"/>
            <p:cNvSpPr>
              <a:spLocks noChangeArrowheads="1"/>
            </p:cNvSpPr>
            <p:nvPr/>
          </p:nvSpPr>
          <p:spPr bwMode="auto">
            <a:xfrm>
              <a:off x="1899" y="1021"/>
              <a:ext cx="7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).</a:t>
              </a:r>
              <a:endParaRPr lang="it-IT" altLang="it-IT" sz="2400"/>
            </a:p>
          </p:txBody>
        </p:sp>
        <p:sp>
          <p:nvSpPr>
            <p:cNvPr id="56372" name="Rectangle 39"/>
            <p:cNvSpPr>
              <a:spLocks noChangeArrowheads="1"/>
            </p:cNvSpPr>
            <p:nvPr/>
          </p:nvSpPr>
          <p:spPr bwMode="auto">
            <a:xfrm>
              <a:off x="1991" y="1021"/>
              <a:ext cx="24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exp[</a:t>
              </a:r>
              <a:endParaRPr lang="it-IT" altLang="it-IT" sz="2400"/>
            </a:p>
          </p:txBody>
        </p:sp>
        <p:sp>
          <p:nvSpPr>
            <p:cNvPr id="56373" name="Rectangle 40"/>
            <p:cNvSpPr>
              <a:spLocks noChangeArrowheads="1"/>
            </p:cNvSpPr>
            <p:nvPr/>
          </p:nvSpPr>
          <p:spPr bwMode="auto">
            <a:xfrm>
              <a:off x="2231" y="1021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2</a:t>
              </a:r>
              <a:endParaRPr lang="it-IT" altLang="it-IT" sz="2400"/>
            </a:p>
          </p:txBody>
        </p:sp>
        <p:sp>
          <p:nvSpPr>
            <p:cNvPr id="56374" name="Rectangle 41"/>
            <p:cNvSpPr>
              <a:spLocks noChangeArrowheads="1"/>
            </p:cNvSpPr>
            <p:nvPr/>
          </p:nvSpPr>
          <p:spPr bwMode="auto">
            <a:xfrm>
              <a:off x="2300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it-IT" altLang="it-IT" sz="2400"/>
            </a:p>
          </p:txBody>
        </p:sp>
        <p:sp>
          <p:nvSpPr>
            <p:cNvPr id="56375" name="Rectangle 42"/>
            <p:cNvSpPr>
              <a:spLocks noChangeArrowheads="1"/>
            </p:cNvSpPr>
            <p:nvPr/>
          </p:nvSpPr>
          <p:spPr bwMode="auto">
            <a:xfrm>
              <a:off x="2380" y="1021"/>
              <a:ext cx="3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i</a:t>
              </a:r>
              <a:endParaRPr lang="it-IT" altLang="it-IT" sz="2400"/>
            </a:p>
          </p:txBody>
        </p:sp>
        <p:sp>
          <p:nvSpPr>
            <p:cNvPr id="56376" name="Rectangle 43"/>
            <p:cNvSpPr>
              <a:spLocks noChangeArrowheads="1"/>
            </p:cNvSpPr>
            <p:nvPr/>
          </p:nvSpPr>
          <p:spPr bwMode="auto">
            <a:xfrm>
              <a:off x="2414" y="1021"/>
              <a:ext cx="4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(</a:t>
              </a:r>
              <a:endParaRPr lang="it-IT" altLang="it-IT" sz="2400"/>
            </a:p>
          </p:txBody>
        </p:sp>
        <p:sp>
          <p:nvSpPr>
            <p:cNvPr id="56377" name="Rectangle 44"/>
            <p:cNvSpPr>
              <a:spLocks noChangeArrowheads="1"/>
            </p:cNvSpPr>
            <p:nvPr/>
          </p:nvSpPr>
          <p:spPr bwMode="auto">
            <a:xfrm>
              <a:off x="2460" y="1021"/>
              <a:ext cx="12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hx</a:t>
              </a:r>
              <a:endParaRPr lang="it-IT" altLang="it-IT" sz="2400"/>
            </a:p>
          </p:txBody>
        </p:sp>
        <p:sp>
          <p:nvSpPr>
            <p:cNvPr id="56378" name="Rectangle 45"/>
            <p:cNvSpPr>
              <a:spLocks noChangeArrowheads="1"/>
            </p:cNvSpPr>
            <p:nvPr/>
          </p:nvSpPr>
          <p:spPr bwMode="auto">
            <a:xfrm>
              <a:off x="2632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it-IT" altLang="it-IT" sz="2400"/>
            </a:p>
          </p:txBody>
        </p:sp>
        <p:sp>
          <p:nvSpPr>
            <p:cNvPr id="56379" name="Rectangle 46"/>
            <p:cNvSpPr>
              <a:spLocks noChangeArrowheads="1"/>
            </p:cNvSpPr>
            <p:nvPr/>
          </p:nvSpPr>
          <p:spPr bwMode="auto">
            <a:xfrm>
              <a:off x="2735" y="1021"/>
              <a:ext cx="120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ky</a:t>
              </a:r>
              <a:endParaRPr lang="it-IT" altLang="it-IT" sz="2400"/>
            </a:p>
          </p:txBody>
        </p:sp>
        <p:sp>
          <p:nvSpPr>
            <p:cNvPr id="56380" name="Rectangle 47"/>
            <p:cNvSpPr>
              <a:spLocks noChangeArrowheads="1"/>
            </p:cNvSpPr>
            <p:nvPr/>
          </p:nvSpPr>
          <p:spPr bwMode="auto">
            <a:xfrm>
              <a:off x="2884" y="1021"/>
              <a:ext cx="7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it-IT" altLang="it-IT" sz="2400"/>
            </a:p>
          </p:txBody>
        </p:sp>
        <p:sp>
          <p:nvSpPr>
            <p:cNvPr id="56381" name="Rectangle 48"/>
            <p:cNvSpPr>
              <a:spLocks noChangeArrowheads="1"/>
            </p:cNvSpPr>
            <p:nvPr/>
          </p:nvSpPr>
          <p:spPr bwMode="auto">
            <a:xfrm>
              <a:off x="2987" y="1021"/>
              <a:ext cx="9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lz</a:t>
              </a:r>
              <a:endParaRPr lang="it-IT" altLang="it-IT" sz="2400"/>
            </a:p>
          </p:txBody>
        </p:sp>
        <p:sp>
          <p:nvSpPr>
            <p:cNvPr id="56382" name="Rectangle 49"/>
            <p:cNvSpPr>
              <a:spLocks noChangeArrowheads="1"/>
            </p:cNvSpPr>
            <p:nvPr/>
          </p:nvSpPr>
          <p:spPr bwMode="auto">
            <a:xfrm>
              <a:off x="3090" y="1021"/>
              <a:ext cx="9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)]</a:t>
              </a:r>
              <a:endParaRPr lang="it-IT" altLang="it-IT" sz="2400"/>
            </a:p>
          </p:txBody>
        </p:sp>
        <p:sp>
          <p:nvSpPr>
            <p:cNvPr id="56383" name="Rectangle 50"/>
            <p:cNvSpPr>
              <a:spLocks noChangeArrowheads="1"/>
            </p:cNvSpPr>
            <p:nvPr/>
          </p:nvSpPr>
          <p:spPr bwMode="auto">
            <a:xfrm>
              <a:off x="1349" y="1238"/>
              <a:ext cx="3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 i="1">
                  <a:solidFill>
                    <a:srgbClr val="000000"/>
                  </a:solidFill>
                  <a:latin typeface="Times" panose="02020603050405020304" pitchFamily="18" charset="0"/>
                </a:rPr>
                <a:t>z</a:t>
              </a:r>
              <a:endParaRPr lang="it-IT" altLang="it-IT" sz="2400"/>
            </a:p>
          </p:txBody>
        </p:sp>
        <p:sp>
          <p:nvSpPr>
            <p:cNvPr id="56384" name="Rectangle 51"/>
            <p:cNvSpPr>
              <a:spLocks noChangeArrowheads="1"/>
            </p:cNvSpPr>
            <p:nvPr/>
          </p:nvSpPr>
          <p:spPr bwMode="auto">
            <a:xfrm>
              <a:off x="1395" y="122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85" name="Rectangle 52"/>
            <p:cNvSpPr>
              <a:spLocks noChangeArrowheads="1"/>
            </p:cNvSpPr>
            <p:nvPr/>
          </p:nvSpPr>
          <p:spPr bwMode="auto">
            <a:xfrm>
              <a:off x="1452" y="1238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it-IT" altLang="it-IT" sz="2400"/>
            </a:p>
          </p:txBody>
        </p:sp>
        <p:sp>
          <p:nvSpPr>
            <p:cNvPr id="56386" name="Rectangle 53"/>
            <p:cNvSpPr>
              <a:spLocks noChangeArrowheads="1"/>
            </p:cNvSpPr>
            <p:nvPr/>
          </p:nvSpPr>
          <p:spPr bwMode="auto">
            <a:xfrm>
              <a:off x="1395" y="91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1</a:t>
              </a:r>
              <a:endParaRPr lang="it-IT" altLang="it-IT" sz="2400"/>
            </a:p>
          </p:txBody>
        </p:sp>
        <p:sp>
          <p:nvSpPr>
            <p:cNvPr id="56387" name="Rectangle 54"/>
            <p:cNvSpPr>
              <a:spLocks noChangeArrowheads="1"/>
            </p:cNvSpPr>
            <p:nvPr/>
          </p:nvSpPr>
          <p:spPr bwMode="auto">
            <a:xfrm>
              <a:off x="1395" y="998"/>
              <a:ext cx="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600">
                  <a:solidFill>
                    <a:srgbClr val="000000"/>
                  </a:solidFill>
                  <a:latin typeface="Symbol" panose="05050102010706020507" pitchFamily="18" charset="2"/>
                </a:rPr>
                <a:t>ò</a:t>
              </a:r>
              <a:endParaRPr lang="it-IT" altLang="it-IT" sz="2400"/>
            </a:p>
          </p:txBody>
        </p:sp>
        <p:sp>
          <p:nvSpPr>
            <p:cNvPr id="56388" name="Rectangle 55"/>
            <p:cNvSpPr>
              <a:spLocks noChangeArrowheads="1"/>
            </p:cNvSpPr>
            <p:nvPr/>
          </p:nvSpPr>
          <p:spPr bwMode="auto">
            <a:xfrm>
              <a:off x="1201" y="1238"/>
              <a:ext cx="3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 i="1">
                  <a:solidFill>
                    <a:srgbClr val="000000"/>
                  </a:solidFill>
                  <a:latin typeface="Times" panose="02020603050405020304" pitchFamily="18" charset="0"/>
                </a:rPr>
                <a:t>y</a:t>
              </a:r>
              <a:endParaRPr lang="it-IT" altLang="it-IT" sz="2400"/>
            </a:p>
          </p:txBody>
        </p:sp>
        <p:sp>
          <p:nvSpPr>
            <p:cNvPr id="56389" name="Rectangle 56"/>
            <p:cNvSpPr>
              <a:spLocks noChangeArrowheads="1"/>
            </p:cNvSpPr>
            <p:nvPr/>
          </p:nvSpPr>
          <p:spPr bwMode="auto">
            <a:xfrm>
              <a:off x="1246" y="122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90" name="Rectangle 57"/>
            <p:cNvSpPr>
              <a:spLocks noChangeArrowheads="1"/>
            </p:cNvSpPr>
            <p:nvPr/>
          </p:nvSpPr>
          <p:spPr bwMode="auto">
            <a:xfrm>
              <a:off x="1292" y="1238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it-IT" altLang="it-IT" sz="2400"/>
            </a:p>
          </p:txBody>
        </p:sp>
        <p:sp>
          <p:nvSpPr>
            <p:cNvPr id="56391" name="Rectangle 58"/>
            <p:cNvSpPr>
              <a:spLocks noChangeArrowheads="1"/>
            </p:cNvSpPr>
            <p:nvPr/>
          </p:nvSpPr>
          <p:spPr bwMode="auto">
            <a:xfrm>
              <a:off x="1246" y="91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1</a:t>
              </a:r>
              <a:endParaRPr lang="it-IT" altLang="it-IT" sz="2400"/>
            </a:p>
          </p:txBody>
        </p:sp>
        <p:sp>
          <p:nvSpPr>
            <p:cNvPr id="56392" name="Rectangle 59"/>
            <p:cNvSpPr>
              <a:spLocks noChangeArrowheads="1"/>
            </p:cNvSpPr>
            <p:nvPr/>
          </p:nvSpPr>
          <p:spPr bwMode="auto">
            <a:xfrm>
              <a:off x="1235" y="998"/>
              <a:ext cx="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600">
                  <a:solidFill>
                    <a:srgbClr val="000000"/>
                  </a:solidFill>
                  <a:latin typeface="Symbol" panose="05050102010706020507" pitchFamily="18" charset="2"/>
                </a:rPr>
                <a:t>ò</a:t>
              </a:r>
              <a:endParaRPr lang="it-IT" altLang="it-IT" sz="2400"/>
            </a:p>
          </p:txBody>
        </p:sp>
        <p:sp>
          <p:nvSpPr>
            <p:cNvPr id="56393" name="Rectangle 60"/>
            <p:cNvSpPr>
              <a:spLocks noChangeArrowheads="1"/>
            </p:cNvSpPr>
            <p:nvPr/>
          </p:nvSpPr>
          <p:spPr bwMode="auto">
            <a:xfrm>
              <a:off x="1029" y="1238"/>
              <a:ext cx="3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 i="1">
                  <a:solidFill>
                    <a:srgbClr val="000000"/>
                  </a:solidFill>
                  <a:latin typeface="Times" panose="02020603050405020304" pitchFamily="18" charset="0"/>
                </a:rPr>
                <a:t>x</a:t>
              </a:r>
              <a:endParaRPr lang="it-IT" altLang="it-IT" sz="2400"/>
            </a:p>
          </p:txBody>
        </p:sp>
        <p:sp>
          <p:nvSpPr>
            <p:cNvPr id="56394" name="Rectangle 61"/>
            <p:cNvSpPr>
              <a:spLocks noChangeArrowheads="1"/>
            </p:cNvSpPr>
            <p:nvPr/>
          </p:nvSpPr>
          <p:spPr bwMode="auto">
            <a:xfrm>
              <a:off x="1086" y="1227"/>
              <a:ext cx="4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it-IT" altLang="it-IT" sz="2400"/>
            </a:p>
          </p:txBody>
        </p:sp>
        <p:sp>
          <p:nvSpPr>
            <p:cNvPr id="56395" name="Rectangle 62"/>
            <p:cNvSpPr>
              <a:spLocks noChangeArrowheads="1"/>
            </p:cNvSpPr>
            <p:nvPr/>
          </p:nvSpPr>
          <p:spPr bwMode="auto">
            <a:xfrm>
              <a:off x="1132" y="1238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0</a:t>
              </a:r>
              <a:endParaRPr lang="it-IT" altLang="it-IT" sz="2400"/>
            </a:p>
          </p:txBody>
        </p:sp>
        <p:sp>
          <p:nvSpPr>
            <p:cNvPr id="56396" name="Rectangle 63"/>
            <p:cNvSpPr>
              <a:spLocks noChangeArrowheads="1"/>
            </p:cNvSpPr>
            <p:nvPr/>
          </p:nvSpPr>
          <p:spPr bwMode="auto">
            <a:xfrm>
              <a:off x="1086" y="91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>
                  <a:solidFill>
                    <a:srgbClr val="000000"/>
                  </a:solidFill>
                  <a:latin typeface="Times" panose="02020603050405020304" pitchFamily="18" charset="0"/>
                </a:rPr>
                <a:t>1</a:t>
              </a:r>
              <a:endParaRPr lang="it-IT" altLang="it-IT" sz="2400"/>
            </a:p>
          </p:txBody>
        </p:sp>
        <p:sp>
          <p:nvSpPr>
            <p:cNvPr id="56397" name="Rectangle 64"/>
            <p:cNvSpPr>
              <a:spLocks noChangeArrowheads="1"/>
            </p:cNvSpPr>
            <p:nvPr/>
          </p:nvSpPr>
          <p:spPr bwMode="auto">
            <a:xfrm>
              <a:off x="1075" y="998"/>
              <a:ext cx="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600">
                  <a:solidFill>
                    <a:srgbClr val="000000"/>
                  </a:solidFill>
                  <a:latin typeface="Symbol" panose="05050102010706020507" pitchFamily="18" charset="2"/>
                </a:rPr>
                <a:t>ò</a:t>
              </a:r>
              <a:endParaRPr lang="it-IT" altLang="it-IT" sz="2400"/>
            </a:p>
          </p:txBody>
        </p:sp>
        <p:sp>
          <p:nvSpPr>
            <p:cNvPr id="56398" name="Rectangle 65"/>
            <p:cNvSpPr>
              <a:spLocks noChangeArrowheads="1"/>
            </p:cNvSpPr>
            <p:nvPr/>
          </p:nvSpPr>
          <p:spPr bwMode="auto">
            <a:xfrm>
              <a:off x="3170" y="1021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>
                  <a:solidFill>
                    <a:srgbClr val="000000"/>
                  </a:solidFill>
                  <a:latin typeface="Times" panose="02020603050405020304" pitchFamily="18" charset="0"/>
                </a:rPr>
                <a:t>.</a:t>
              </a:r>
              <a:endParaRPr lang="it-IT" altLang="it-IT" sz="2400"/>
            </a:p>
          </p:txBody>
        </p:sp>
        <p:sp>
          <p:nvSpPr>
            <p:cNvPr id="56399" name="Rectangle 66"/>
            <p:cNvSpPr>
              <a:spLocks noChangeArrowheads="1"/>
            </p:cNvSpPr>
            <p:nvPr/>
          </p:nvSpPr>
          <p:spPr bwMode="auto">
            <a:xfrm>
              <a:off x="3204" y="1021"/>
              <a:ext cx="377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700" i="1">
                  <a:solidFill>
                    <a:srgbClr val="000000"/>
                  </a:solidFill>
                  <a:latin typeface="Times" panose="02020603050405020304" pitchFamily="18" charset="0"/>
                </a:rPr>
                <a:t>dxdydz</a:t>
              </a:r>
              <a:endParaRPr lang="it-IT" altLang="it-IT" sz="2400"/>
            </a:p>
          </p:txBody>
        </p:sp>
      </p:grpSp>
      <p:grpSp>
        <p:nvGrpSpPr>
          <p:cNvPr id="92260" name="Group 100"/>
          <p:cNvGrpSpPr>
            <a:grpSpLocks/>
          </p:cNvGrpSpPr>
          <p:nvPr/>
        </p:nvGrpSpPr>
        <p:grpSpPr bwMode="auto">
          <a:xfrm>
            <a:off x="5086350" y="3321050"/>
            <a:ext cx="4029075" cy="3308350"/>
            <a:chOff x="3042" y="1822"/>
            <a:chExt cx="2538" cy="2337"/>
          </a:xfrm>
        </p:grpSpPr>
        <p:sp>
          <p:nvSpPr>
            <p:cNvPr id="56347" name="Rectangle 78"/>
            <p:cNvSpPr>
              <a:spLocks noChangeArrowheads="1"/>
            </p:cNvSpPr>
            <p:nvPr/>
          </p:nvSpPr>
          <p:spPr bwMode="auto">
            <a:xfrm>
              <a:off x="3269" y="1822"/>
              <a:ext cx="21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it-IT" sz="2400" b="1">
                  <a:solidFill>
                    <a:schemeClr val="accent2"/>
                  </a:solidFill>
                  <a:latin typeface="Times" panose="02020603050405020304" pitchFamily="18" charset="0"/>
                </a:rPr>
                <a:t>Diagramma di Argand</a:t>
              </a:r>
              <a:endParaRPr lang="it-IT" altLang="it-IT" sz="2400" b="1">
                <a:solidFill>
                  <a:schemeClr val="accent2"/>
                </a:solidFill>
                <a:latin typeface="Times" panose="02020603050405020304" pitchFamily="18" charset="0"/>
              </a:endParaRPr>
            </a:p>
          </p:txBody>
        </p:sp>
        <p:graphicFrame>
          <p:nvGraphicFramePr>
            <p:cNvPr id="56348" name="Object 79"/>
            <p:cNvGraphicFramePr>
              <a:graphicFrameLocks noChangeAspect="1"/>
            </p:cNvGraphicFramePr>
            <p:nvPr/>
          </p:nvGraphicFramePr>
          <p:xfrm>
            <a:off x="3042" y="2209"/>
            <a:ext cx="2538" cy="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04" name="Immagine bitmap" r:id="rId3" imgW="4029637" imgH="3095238" progId="Paint.Picture">
                    <p:embed/>
                  </p:oleObj>
                </mc:Choice>
                <mc:Fallback>
                  <p:oleObj name="Immagine bitmap" r:id="rId3" imgW="4029637" imgH="3095238" progId="Paint.Picture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2" y="2209"/>
                          <a:ext cx="2538" cy="1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263" name="Group 103"/>
          <p:cNvGrpSpPr>
            <a:grpSpLocks/>
          </p:cNvGrpSpPr>
          <p:nvPr/>
        </p:nvGrpSpPr>
        <p:grpSpPr bwMode="auto">
          <a:xfrm>
            <a:off x="608013" y="4252913"/>
            <a:ext cx="4014787" cy="2605087"/>
            <a:chOff x="291" y="2593"/>
            <a:chExt cx="2529" cy="1641"/>
          </a:xfrm>
        </p:grpSpPr>
        <p:grpSp>
          <p:nvGrpSpPr>
            <p:cNvPr id="56332" name="Group 102"/>
            <p:cNvGrpSpPr>
              <a:grpSpLocks/>
            </p:cNvGrpSpPr>
            <p:nvPr/>
          </p:nvGrpSpPr>
          <p:grpSpPr bwMode="auto">
            <a:xfrm>
              <a:off x="291" y="2593"/>
              <a:ext cx="2529" cy="1641"/>
              <a:chOff x="291" y="2593"/>
              <a:chExt cx="2529" cy="1641"/>
            </a:xfrm>
          </p:grpSpPr>
          <p:grpSp>
            <p:nvGrpSpPr>
              <p:cNvPr id="56336" name="Group 99"/>
              <p:cNvGrpSpPr>
                <a:grpSpLocks/>
              </p:cNvGrpSpPr>
              <p:nvPr/>
            </p:nvGrpSpPr>
            <p:grpSpPr bwMode="auto">
              <a:xfrm>
                <a:off x="291" y="2593"/>
                <a:ext cx="2529" cy="1641"/>
                <a:chOff x="291" y="2593"/>
                <a:chExt cx="2529" cy="1641"/>
              </a:xfrm>
            </p:grpSpPr>
            <p:grpSp>
              <p:nvGrpSpPr>
                <p:cNvPr id="56338" name="Group 95"/>
                <p:cNvGrpSpPr>
                  <a:grpSpLocks/>
                </p:cNvGrpSpPr>
                <p:nvPr/>
              </p:nvGrpSpPr>
              <p:grpSpPr bwMode="auto">
                <a:xfrm>
                  <a:off x="361" y="3138"/>
                  <a:ext cx="1983" cy="1096"/>
                  <a:chOff x="361" y="3138"/>
                  <a:chExt cx="1983" cy="1096"/>
                </a:xfrm>
              </p:grpSpPr>
              <p:sp>
                <p:nvSpPr>
                  <p:cNvPr id="56340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912" y="3138"/>
                    <a:ext cx="0" cy="10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1" name="Line 8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1" y="3918"/>
                    <a:ext cx="1983" cy="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2" name="Line 8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18" y="3691"/>
                    <a:ext cx="369" cy="21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3" name="Line 8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96" y="3550"/>
                    <a:ext cx="83" cy="13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4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1539" y="3333"/>
                    <a:ext cx="275" cy="35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5" name="Line 8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10" y="3290"/>
                    <a:ext cx="329" cy="2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56346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8" y="3691"/>
                    <a:ext cx="892" cy="217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</p:grpSp>
            <p:sp>
              <p:nvSpPr>
                <p:cNvPr id="56339" name="Rectangle 88"/>
                <p:cNvSpPr>
                  <a:spLocks noChangeArrowheads="1"/>
                </p:cNvSpPr>
                <p:nvPr/>
              </p:nvSpPr>
              <p:spPr bwMode="auto">
                <a:xfrm>
                  <a:off x="291" y="2593"/>
                  <a:ext cx="2529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it-IT" sz="1800">
                      <a:latin typeface="Times" panose="02020603050405020304" pitchFamily="18" charset="0"/>
                    </a:rPr>
                    <a:t>Ogni fattore di struttura è la somma vettoriale della dispersione di ogni atomo</a:t>
                  </a:r>
                </a:p>
              </p:txBody>
            </p:sp>
          </p:grpSp>
          <p:sp>
            <p:nvSpPr>
              <p:cNvPr id="56337" name="Text Box 89"/>
              <p:cNvSpPr txBox="1">
                <a:spLocks noChangeArrowheads="1"/>
              </p:cNvSpPr>
              <p:nvPr/>
            </p:nvSpPr>
            <p:spPr bwMode="auto">
              <a:xfrm>
                <a:off x="1489" y="3702"/>
                <a:ext cx="77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it-IT" altLang="it-IT" sz="1800" b="1"/>
                  <a:t>F(hkl)</a:t>
                </a:r>
              </a:p>
            </p:txBody>
          </p:sp>
        </p:grpSp>
        <p:grpSp>
          <p:nvGrpSpPr>
            <p:cNvPr id="56333" name="Group 92"/>
            <p:cNvGrpSpPr>
              <a:grpSpLocks/>
            </p:cNvGrpSpPr>
            <p:nvPr/>
          </p:nvGrpSpPr>
          <p:grpSpPr bwMode="auto">
            <a:xfrm>
              <a:off x="1623" y="3284"/>
              <a:ext cx="665" cy="215"/>
              <a:chOff x="921" y="3102"/>
              <a:chExt cx="665" cy="215"/>
            </a:xfrm>
          </p:grpSpPr>
          <p:sp>
            <p:nvSpPr>
              <p:cNvPr id="56334" name="Text Box 90"/>
              <p:cNvSpPr txBox="1">
                <a:spLocks noChangeArrowheads="1"/>
              </p:cNvSpPr>
              <p:nvPr/>
            </p:nvSpPr>
            <p:spPr bwMode="auto">
              <a:xfrm>
                <a:off x="1009" y="3102"/>
                <a:ext cx="577" cy="1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40000"/>
                  </a:spcBef>
                  <a:buFontTx/>
                  <a:buNone/>
                </a:pPr>
                <a:r>
                  <a:rPr lang="en-US" altLang="it-IT" sz="800">
                    <a:latin typeface="Times" panose="02020603050405020304" pitchFamily="18" charset="0"/>
                  </a:rPr>
                  <a:t>2</a:t>
                </a:r>
                <a:r>
                  <a:rPr lang="en-US" altLang="it-IT" sz="800">
                    <a:latin typeface="Symbol" panose="05050102010706020507" pitchFamily="18" charset="2"/>
                  </a:rPr>
                  <a:t>p</a:t>
                </a:r>
                <a:r>
                  <a:rPr lang="en-US" altLang="it-IT" sz="800">
                    <a:latin typeface="Times" panose="02020603050405020304" pitchFamily="18" charset="0"/>
                  </a:rPr>
                  <a:t>i(hx</a:t>
                </a:r>
                <a:r>
                  <a:rPr lang="en-US" altLang="it-IT" sz="8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800">
                    <a:latin typeface="Times" panose="02020603050405020304" pitchFamily="18" charset="0"/>
                  </a:rPr>
                  <a:t>+ky</a:t>
                </a:r>
                <a:r>
                  <a:rPr lang="en-US" altLang="it-IT" sz="8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800">
                    <a:latin typeface="Times" panose="02020603050405020304" pitchFamily="18" charset="0"/>
                  </a:rPr>
                  <a:t>+lz</a:t>
                </a:r>
                <a:r>
                  <a:rPr lang="en-US" altLang="it-IT" sz="8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800">
                    <a:latin typeface="Times" panose="02020603050405020304" pitchFamily="18" charset="0"/>
                  </a:rPr>
                  <a:t>)</a:t>
                </a:r>
              </a:p>
            </p:txBody>
          </p:sp>
          <p:sp>
            <p:nvSpPr>
              <p:cNvPr id="56335" name="Rectangle 91"/>
              <p:cNvSpPr>
                <a:spLocks noChangeArrowheads="1"/>
              </p:cNvSpPr>
              <p:nvPr/>
            </p:nvSpPr>
            <p:spPr bwMode="auto">
              <a:xfrm>
                <a:off x="921" y="3125"/>
                <a:ext cx="22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it-IT" sz="1400">
                    <a:latin typeface="Times" panose="02020603050405020304" pitchFamily="18" charset="0"/>
                  </a:rPr>
                  <a:t>f</a:t>
                </a:r>
                <a:r>
                  <a:rPr lang="en-US" altLang="it-IT" sz="1400" baseline="-25000">
                    <a:latin typeface="Times" panose="02020603050405020304" pitchFamily="18" charset="0"/>
                  </a:rPr>
                  <a:t>j</a:t>
                </a:r>
                <a:r>
                  <a:rPr lang="en-US" altLang="it-IT" sz="1400">
                    <a:latin typeface="Times" panose="02020603050405020304" pitchFamily="18" charset="0"/>
                  </a:rPr>
                  <a:t>e</a:t>
                </a:r>
                <a:endParaRPr lang="it-IT" altLang="it-IT" sz="1400">
                  <a:latin typeface="Times" panose="02020603050405020304" pitchFamily="18" charset="0"/>
                </a:endParaRPr>
              </a:p>
            </p:txBody>
          </p:sp>
        </p:grpSp>
      </p:grpSp>
      <p:grpSp>
        <p:nvGrpSpPr>
          <p:cNvPr id="92261" name="Group 101"/>
          <p:cNvGrpSpPr>
            <a:grpSpLocks/>
          </p:cNvGrpSpPr>
          <p:nvPr/>
        </p:nvGrpSpPr>
        <p:grpSpPr bwMode="auto">
          <a:xfrm>
            <a:off x="6069013" y="922338"/>
            <a:ext cx="3074987" cy="2151062"/>
            <a:chOff x="3823" y="432"/>
            <a:chExt cx="1937" cy="1504"/>
          </a:xfrm>
        </p:grpSpPr>
        <p:pic>
          <p:nvPicPr>
            <p:cNvPr id="56329" name="Picture 73" descr="ke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5" y="938"/>
              <a:ext cx="810" cy="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330" name="Rectangle 74"/>
            <p:cNvSpPr>
              <a:spLocks noChangeArrowheads="1"/>
            </p:cNvSpPr>
            <p:nvPr/>
          </p:nvSpPr>
          <p:spPr bwMode="auto">
            <a:xfrm>
              <a:off x="4259" y="432"/>
              <a:ext cx="106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it-IT" sz="2400" b="1">
                  <a:latin typeface="Times" panose="02020603050405020304" pitchFamily="18" charset="0"/>
                </a:rPr>
                <a:t>|F| intensità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solidFill>
                    <a:srgbClr val="FF0066"/>
                  </a:solidFill>
                  <a:latin typeface="Symbol" panose="05050102010706020507" pitchFamily="18" charset="2"/>
                </a:rPr>
                <a:t>F</a:t>
              </a:r>
              <a:r>
                <a:rPr lang="en-GB" altLang="it-IT" sz="2400">
                  <a:solidFill>
                    <a:srgbClr val="FF0066"/>
                  </a:solidFill>
                  <a:latin typeface="Times" panose="02020603050405020304" pitchFamily="18" charset="0"/>
                </a:rPr>
                <a:t> colore</a:t>
              </a:r>
              <a:endParaRPr lang="it-IT" altLang="it-IT" sz="2400">
                <a:solidFill>
                  <a:srgbClr val="FF0066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56331" name="Rectangle 98"/>
            <p:cNvSpPr>
              <a:spLocks noChangeArrowheads="1"/>
            </p:cNvSpPr>
            <p:nvPr/>
          </p:nvSpPr>
          <p:spPr bwMode="auto">
            <a:xfrm>
              <a:off x="3823" y="1782"/>
              <a:ext cx="193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000"/>
                <a:t>http://www.ysbl.york.ac.uk/~cowtan/fourier/fourier.html</a:t>
              </a:r>
            </a:p>
          </p:txBody>
        </p:sp>
      </p:grpSp>
      <p:sp>
        <p:nvSpPr>
          <p:cNvPr id="56328" name="Text Box 104"/>
          <p:cNvSpPr txBox="1">
            <a:spLocks noChangeArrowheads="1"/>
          </p:cNvSpPr>
          <p:nvPr/>
        </p:nvSpPr>
        <p:spPr bwMode="auto">
          <a:xfrm>
            <a:off x="625475" y="2300288"/>
            <a:ext cx="3760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/>
              <a:t>TRASFORMATA DI FOURIER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85750"/>
            <a:ext cx="7772400" cy="704850"/>
          </a:xfrm>
        </p:spPr>
        <p:txBody>
          <a:bodyPr/>
          <a:lstStyle/>
          <a:p>
            <a:pPr eaLnBrk="1" hangingPunct="1"/>
            <a:r>
              <a:rPr lang="it-IT" altLang="it-IT" sz="4000" smtClean="0"/>
              <a:t>Densità elettronica</a:t>
            </a:r>
          </a:p>
        </p:txBody>
      </p:sp>
      <p:sp>
        <p:nvSpPr>
          <p:cNvPr id="57347" name="Rectangle 5"/>
          <p:cNvSpPr>
            <a:spLocks noChangeArrowheads="1"/>
          </p:cNvSpPr>
          <p:nvPr/>
        </p:nvSpPr>
        <p:spPr bwMode="auto">
          <a:xfrm>
            <a:off x="968375" y="1911350"/>
            <a:ext cx="755808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/>
              <a:t>SINTESI DI FOURIER :         F  </a:t>
            </a:r>
            <a:r>
              <a:rPr lang="it-IT" altLang="it-IT" sz="2400" b="1">
                <a:sym typeface="Symbol" panose="05050102010706020507" pitchFamily="18" charset="2"/>
              </a:rPr>
              <a:t></a:t>
            </a:r>
            <a:r>
              <a:rPr lang="it-IT" altLang="it-IT" sz="2400" b="1"/>
              <a:t>  </a:t>
            </a:r>
            <a:r>
              <a:rPr lang="it-IT" altLang="it-IT" sz="2400" b="1">
                <a:sym typeface="Symbol" panose="05050102010706020507" pitchFamily="18" charset="2"/>
              </a:rPr>
              <a:t></a:t>
            </a:r>
            <a:r>
              <a:rPr lang="it-IT" altLang="it-IT" sz="2400" b="1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ym typeface="Symbol" panose="05050102010706020507" pitchFamily="18" charset="2"/>
              </a:rPr>
              <a:t></a:t>
            </a:r>
            <a:r>
              <a:rPr lang="it-IT" altLang="it-IT" sz="2400">
                <a:sym typeface="Symbol" panose="05050102010706020507" pitchFamily="18" charset="2"/>
              </a:rPr>
              <a:t>(xyz)</a:t>
            </a:r>
            <a:r>
              <a:rPr lang="it-IT" altLang="it-IT" sz="2400" b="1">
                <a:sym typeface="Symbol" panose="05050102010706020507" pitchFamily="18" charset="2"/>
              </a:rPr>
              <a:t> = </a:t>
            </a:r>
            <a:r>
              <a:rPr lang="it-IT" altLang="it-IT" sz="2400">
                <a:sym typeface="Symbol" panose="05050102010706020507" pitchFamily="18" charset="2"/>
              </a:rPr>
              <a:t>(1/V</a:t>
            </a:r>
            <a:r>
              <a:rPr lang="it-IT" altLang="it-IT" sz="2400" b="1">
                <a:sym typeface="Symbol" panose="05050102010706020507" pitchFamily="18" charset="2"/>
              </a:rPr>
              <a:t>)</a:t>
            </a:r>
            <a:r>
              <a:rPr lang="it-IT" altLang="it-IT" sz="2400" b="1" i="1">
                <a:sym typeface="Symbol" panose="05050102010706020507" pitchFamily="18" charset="2"/>
              </a:rPr>
              <a:t>∑</a:t>
            </a:r>
            <a:r>
              <a:rPr lang="it-IT" altLang="it-IT" sz="2400" b="1" i="1" baseline="-25000">
                <a:sym typeface="Symbol" panose="05050102010706020507" pitchFamily="18" charset="2"/>
              </a:rPr>
              <a:t>h</a:t>
            </a:r>
            <a:r>
              <a:rPr lang="it-IT" altLang="it-IT" sz="2400" b="1" i="1">
                <a:sym typeface="Symbol" panose="05050102010706020507" pitchFamily="18" charset="2"/>
              </a:rPr>
              <a:t> ∑</a:t>
            </a:r>
            <a:r>
              <a:rPr lang="it-IT" altLang="it-IT" sz="2400" b="1" i="1" baseline="-25000">
                <a:sym typeface="Symbol" panose="05050102010706020507" pitchFamily="18" charset="2"/>
              </a:rPr>
              <a:t>k</a:t>
            </a:r>
            <a:r>
              <a:rPr lang="it-IT" altLang="it-IT" sz="2400" b="1" i="1">
                <a:sym typeface="Symbol" panose="05050102010706020507" pitchFamily="18" charset="2"/>
              </a:rPr>
              <a:t> ∑</a:t>
            </a:r>
            <a:r>
              <a:rPr lang="it-IT" altLang="it-IT" sz="2400" b="1" i="1" baseline="-25000">
                <a:sym typeface="Symbol" panose="05050102010706020507" pitchFamily="18" charset="2"/>
              </a:rPr>
              <a:t>l </a:t>
            </a:r>
            <a:r>
              <a:rPr lang="it-IT" altLang="it-IT" sz="2400" b="1">
                <a:sym typeface="Symbol" panose="05050102010706020507" pitchFamily="18" charset="2"/>
              </a:rPr>
              <a:t>|</a:t>
            </a:r>
            <a:r>
              <a:rPr lang="it-IT" altLang="it-IT" sz="2400">
                <a:sym typeface="Symbol" panose="05050102010706020507" pitchFamily="18" charset="2"/>
              </a:rPr>
              <a:t>F(</a:t>
            </a:r>
            <a:r>
              <a:rPr lang="it-IT" altLang="it-IT" sz="2400" u="sng">
                <a:sym typeface="Symbol" panose="05050102010706020507" pitchFamily="18" charset="2"/>
              </a:rPr>
              <a:t>hkl</a:t>
            </a:r>
            <a:r>
              <a:rPr lang="it-IT" altLang="it-IT" sz="2400">
                <a:sym typeface="Symbol" panose="05050102010706020507" pitchFamily="18" charset="2"/>
              </a:rPr>
              <a:t>)</a:t>
            </a:r>
            <a:r>
              <a:rPr lang="it-IT" altLang="it-IT" sz="2400" b="1">
                <a:sym typeface="Symbol" panose="05050102010706020507" pitchFamily="18" charset="2"/>
              </a:rPr>
              <a:t>|</a:t>
            </a:r>
            <a:r>
              <a:rPr lang="it-IT" altLang="it-IT" sz="2400">
                <a:sym typeface="Symbol" panose="05050102010706020507" pitchFamily="18" charset="2"/>
              </a:rPr>
              <a:t>exp[-2</a:t>
            </a:r>
            <a:r>
              <a:rPr lang="it-IT" altLang="it-IT" sz="2400">
                <a:latin typeface="Symbol" panose="05050102010706020507" pitchFamily="18" charset="2"/>
                <a:sym typeface="Symbol" panose="05050102010706020507" pitchFamily="18" charset="2"/>
              </a:rPr>
              <a:t>p</a:t>
            </a:r>
            <a:r>
              <a:rPr lang="it-IT" altLang="it-IT" sz="2400">
                <a:sym typeface="Symbol" panose="05050102010706020507" pitchFamily="18" charset="2"/>
              </a:rPr>
              <a:t>i(hx+ky+lz)-</a:t>
            </a:r>
            <a:r>
              <a:rPr lang="it-IT" altLang="it-IT" sz="2400">
                <a:latin typeface="Symbol" panose="05050102010706020507" pitchFamily="18" charset="2"/>
                <a:sym typeface="Symbol" panose="05050102010706020507" pitchFamily="18" charset="2"/>
              </a:rPr>
              <a:t>a(</a:t>
            </a:r>
            <a:r>
              <a:rPr lang="it-IT" altLang="it-IT" sz="2400">
                <a:sym typeface="Symbol" panose="05050102010706020507" pitchFamily="18" charset="2"/>
              </a:rPr>
              <a:t>hkl)]</a:t>
            </a:r>
          </a:p>
        </p:txBody>
      </p:sp>
      <p:sp>
        <p:nvSpPr>
          <p:cNvPr id="57348" name="Text Box 6"/>
          <p:cNvSpPr txBox="1">
            <a:spLocks noChangeArrowheads="1"/>
          </p:cNvSpPr>
          <p:nvPr/>
        </p:nvSpPr>
        <p:spPr bwMode="auto">
          <a:xfrm>
            <a:off x="884238" y="1252538"/>
            <a:ext cx="7756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/>
              <a:t>ANTITRASFORMATA DI FOURIER DEI FATTORI DI STRUTTURA </a:t>
            </a:r>
          </a:p>
        </p:txBody>
      </p:sp>
      <p:pic>
        <p:nvPicPr>
          <p:cNvPr id="5734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25" y="398303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35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75" y="398303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51" name="AutoShape 10"/>
          <p:cNvSpPr>
            <a:spLocks noChangeArrowheads="1"/>
          </p:cNvSpPr>
          <p:nvPr/>
        </p:nvSpPr>
        <p:spPr bwMode="auto">
          <a:xfrm rot="5400000">
            <a:off x="4064000" y="3657600"/>
            <a:ext cx="457200" cy="2381250"/>
          </a:xfrm>
          <a:prstGeom prst="upDownArrow">
            <a:avLst>
              <a:gd name="adj1" fmla="val 50000"/>
              <a:gd name="adj2" fmla="val 10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7352" name="Text Box 11"/>
          <p:cNvSpPr txBox="1">
            <a:spLocks noChangeArrowheads="1"/>
          </p:cNvSpPr>
          <p:nvPr/>
        </p:nvSpPr>
        <p:spPr bwMode="auto">
          <a:xfrm>
            <a:off x="3638550" y="5156200"/>
            <a:ext cx="16700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Trasformata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di Fourier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>
              <a:latin typeface="Times" panose="02020603050405020304" pitchFamily="18" charset="0"/>
            </a:endParaRPr>
          </a:p>
        </p:txBody>
      </p:sp>
      <p:sp>
        <p:nvSpPr>
          <p:cNvPr id="57353" name="Text Box 13"/>
          <p:cNvSpPr txBox="1">
            <a:spLocks noChangeArrowheads="1"/>
          </p:cNvSpPr>
          <p:nvPr/>
        </p:nvSpPr>
        <p:spPr bwMode="auto">
          <a:xfrm>
            <a:off x="441325" y="3375025"/>
            <a:ext cx="263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SPAZIO DIRETTO</a:t>
            </a:r>
          </a:p>
        </p:txBody>
      </p:sp>
      <p:sp>
        <p:nvSpPr>
          <p:cNvPr id="57354" name="Text Box 14"/>
          <p:cNvSpPr txBox="1">
            <a:spLocks noChangeArrowheads="1"/>
          </p:cNvSpPr>
          <p:nvPr/>
        </p:nvSpPr>
        <p:spPr bwMode="auto">
          <a:xfrm>
            <a:off x="5908675" y="3394075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SPAZIO RECIPROCO</a:t>
            </a:r>
          </a:p>
        </p:txBody>
      </p:sp>
      <p:sp>
        <p:nvSpPr>
          <p:cNvPr id="57355" name="Text Box 15"/>
          <p:cNvSpPr txBox="1">
            <a:spLocks noChangeArrowheads="1"/>
          </p:cNvSpPr>
          <p:nvPr/>
        </p:nvSpPr>
        <p:spPr bwMode="auto">
          <a:xfrm>
            <a:off x="365125" y="6129338"/>
            <a:ext cx="3344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/>
              <a:t>DENSITA’ ELETTRONICA</a:t>
            </a:r>
          </a:p>
        </p:txBody>
      </p:sp>
      <p:sp>
        <p:nvSpPr>
          <p:cNvPr id="57356" name="Text Box 16"/>
          <p:cNvSpPr txBox="1">
            <a:spLocks noChangeArrowheads="1"/>
          </p:cNvSpPr>
          <p:nvPr/>
        </p:nvSpPr>
        <p:spPr bwMode="auto">
          <a:xfrm>
            <a:off x="5819775" y="6110288"/>
            <a:ext cx="3324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/>
              <a:t>FATTORI DI STRUTTURA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96913" y="-201613"/>
            <a:ext cx="7772400" cy="1143001"/>
          </a:xfrm>
        </p:spPr>
        <p:txBody>
          <a:bodyPr/>
          <a:lstStyle/>
          <a:p>
            <a:pPr eaLnBrk="1" hangingPunct="1"/>
            <a:r>
              <a:rPr lang="it-IT" altLang="it-IT" sz="3200" smtClean="0"/>
              <a:t>Problema della fase</a:t>
            </a:r>
          </a:p>
        </p:txBody>
      </p:sp>
      <p:pic>
        <p:nvPicPr>
          <p:cNvPr id="58371" name="Picture 1032" descr="piccatfft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50" y="952500"/>
            <a:ext cx="1976438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10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4117975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373" name="Picture 10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288" y="1069975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374" name="AutoShape 1038"/>
          <p:cNvSpPr>
            <a:spLocks noChangeArrowheads="1"/>
          </p:cNvSpPr>
          <p:nvPr/>
        </p:nvSpPr>
        <p:spPr bwMode="auto">
          <a:xfrm>
            <a:off x="1223963" y="3219450"/>
            <a:ext cx="457200" cy="762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8375" name="Text Box 1039"/>
          <p:cNvSpPr txBox="1">
            <a:spLocks noChangeArrowheads="1"/>
          </p:cNvSpPr>
          <p:nvPr/>
        </p:nvSpPr>
        <p:spPr bwMode="auto">
          <a:xfrm>
            <a:off x="1741488" y="3279775"/>
            <a:ext cx="16700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err="1">
                <a:latin typeface="Times" panose="02020603050405020304" pitchFamily="18" charset="0"/>
              </a:rPr>
              <a:t>Trasformata</a:t>
            </a:r>
            <a:endParaRPr lang="en-GB" altLang="it-IT" sz="24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>
                <a:latin typeface="Times" panose="02020603050405020304" pitchFamily="18" charset="0"/>
              </a:rPr>
              <a:t>di Fourier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>
              <a:latin typeface="Times" panose="02020603050405020304" pitchFamily="18" charset="0"/>
            </a:endParaRPr>
          </a:p>
        </p:txBody>
      </p:sp>
      <p:sp>
        <p:nvSpPr>
          <p:cNvPr id="58376" name="AutoShape 1040"/>
          <p:cNvSpPr>
            <a:spLocks noChangeArrowheads="1"/>
          </p:cNvSpPr>
          <p:nvPr/>
        </p:nvSpPr>
        <p:spPr bwMode="auto">
          <a:xfrm rot="-5400000">
            <a:off x="3895725" y="974725"/>
            <a:ext cx="457200" cy="762000"/>
          </a:xfrm>
          <a:prstGeom prst="upDown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58377" name="Text Box 1041"/>
          <p:cNvSpPr txBox="1">
            <a:spLocks noChangeArrowheads="1"/>
          </p:cNvSpPr>
          <p:nvPr/>
        </p:nvSpPr>
        <p:spPr bwMode="auto">
          <a:xfrm>
            <a:off x="3467100" y="1771650"/>
            <a:ext cx="1831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Immagine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di diffrazione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>
              <a:latin typeface="Times" panose="02020603050405020304" pitchFamily="18" charset="0"/>
            </a:endParaRPr>
          </a:p>
        </p:txBody>
      </p:sp>
      <p:sp>
        <p:nvSpPr>
          <p:cNvPr id="58378" name="Rectangle 1042"/>
          <p:cNvSpPr>
            <a:spLocks noChangeArrowheads="1"/>
          </p:cNvSpPr>
          <p:nvPr/>
        </p:nvSpPr>
        <p:spPr bwMode="auto">
          <a:xfrm>
            <a:off x="1085850" y="6165850"/>
            <a:ext cx="233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>
                <a:latin typeface="Times" panose="02020603050405020304" pitchFamily="18" charset="0"/>
              </a:rPr>
              <a:t>|F|(gatto),</a:t>
            </a:r>
            <a:r>
              <a:rPr lang="en-GB" altLang="it-IT" sz="2400">
                <a:latin typeface="Symbol" panose="05050102010706020507" pitchFamily="18" charset="2"/>
              </a:rPr>
              <a:t>f</a:t>
            </a:r>
            <a:r>
              <a:rPr lang="en-GB" altLang="it-IT" sz="2400">
                <a:latin typeface="Times" panose="02020603050405020304" pitchFamily="18" charset="0"/>
              </a:rPr>
              <a:t>(gatto)</a:t>
            </a:r>
            <a:endParaRPr lang="it-IT" altLang="it-IT" sz="2400">
              <a:latin typeface="Times" panose="02020603050405020304" pitchFamily="18" charset="0"/>
            </a:endParaRPr>
          </a:p>
        </p:txBody>
      </p:sp>
      <p:sp>
        <p:nvSpPr>
          <p:cNvPr id="58379" name="Rectangle 1043"/>
          <p:cNvSpPr>
            <a:spLocks noChangeArrowheads="1"/>
          </p:cNvSpPr>
          <p:nvPr/>
        </p:nvSpPr>
        <p:spPr bwMode="auto">
          <a:xfrm>
            <a:off x="7481888" y="1566863"/>
            <a:ext cx="1285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/>
              <a:t>|F|</a:t>
            </a:r>
            <a:r>
              <a:rPr lang="en-GB" altLang="it-IT" sz="2400">
                <a:latin typeface="Times" panose="02020603050405020304" pitchFamily="18" charset="0"/>
              </a:rPr>
              <a:t>(gatto)</a:t>
            </a:r>
            <a:endParaRPr lang="it-IT" altLang="it-IT" sz="2400">
              <a:latin typeface="Times" panose="02020603050405020304" pitchFamily="18" charset="0"/>
            </a:endParaRPr>
          </a:p>
        </p:txBody>
      </p:sp>
      <p:sp>
        <p:nvSpPr>
          <p:cNvPr id="58380" name="Rectangle 1044"/>
          <p:cNvSpPr>
            <a:spLocks noChangeArrowheads="1"/>
          </p:cNvSpPr>
          <p:nvPr/>
        </p:nvSpPr>
        <p:spPr bwMode="auto">
          <a:xfrm>
            <a:off x="5478463" y="4025900"/>
            <a:ext cx="144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>
                <a:latin typeface="Symbol" panose="05050102010706020507" pitchFamily="18" charset="2"/>
              </a:rPr>
              <a:t>f</a:t>
            </a:r>
            <a:r>
              <a:rPr lang="en-GB" altLang="it-IT" sz="2400">
                <a:latin typeface="Times" panose="02020603050405020304" pitchFamily="18" charset="0"/>
              </a:rPr>
              <a:t>(gatto) </a:t>
            </a:r>
            <a:r>
              <a:rPr lang="en-GB" altLang="it-IT" sz="2400" b="1">
                <a:latin typeface="Symbol" panose="05050102010706020507" pitchFamily="18" charset="2"/>
              </a:rPr>
              <a:t>?</a:t>
            </a:r>
            <a:r>
              <a:rPr lang="en-GB" altLang="it-IT" sz="2400">
                <a:latin typeface="Symbol" panose="05050102010706020507" pitchFamily="18" charset="2"/>
              </a:rPr>
              <a:t> </a:t>
            </a:r>
            <a:endParaRPr lang="it-IT" altLang="it-IT" sz="2400">
              <a:latin typeface="Symbol" panose="05050102010706020507" pitchFamily="18" charset="2"/>
            </a:endParaRPr>
          </a:p>
        </p:txBody>
      </p:sp>
      <p:sp>
        <p:nvSpPr>
          <p:cNvPr id="58381" name="AutoShape 1046"/>
          <p:cNvSpPr>
            <a:spLocks noChangeArrowheads="1"/>
          </p:cNvSpPr>
          <p:nvPr/>
        </p:nvSpPr>
        <p:spPr bwMode="auto">
          <a:xfrm rot="-5400000" flipH="1" flipV="1">
            <a:off x="2833688" y="1593850"/>
            <a:ext cx="2408237" cy="337026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9524" y="10898"/>
                </a:moveTo>
                <a:cubicBezTo>
                  <a:pt x="19524" y="10865"/>
                  <a:pt x="19525" y="10832"/>
                  <a:pt x="19525" y="10800"/>
                </a:cubicBezTo>
                <a:cubicBezTo>
                  <a:pt x="19525" y="6028"/>
                  <a:pt x="15692" y="2142"/>
                  <a:pt x="10921" y="2075"/>
                </a:cubicBezTo>
                <a:lnTo>
                  <a:pt x="10950" y="1"/>
                </a:lnTo>
                <a:cubicBezTo>
                  <a:pt x="16856" y="83"/>
                  <a:pt x="21600" y="4894"/>
                  <a:pt x="21600" y="10800"/>
                </a:cubicBezTo>
                <a:cubicBezTo>
                  <a:pt x="21600" y="10840"/>
                  <a:pt x="21599" y="10881"/>
                  <a:pt x="21599" y="10922"/>
                </a:cubicBezTo>
                <a:lnTo>
                  <a:pt x="24299" y="10953"/>
                </a:lnTo>
                <a:lnTo>
                  <a:pt x="20520" y="14648"/>
                </a:lnTo>
                <a:lnTo>
                  <a:pt x="16824" y="10868"/>
                </a:lnTo>
                <a:lnTo>
                  <a:pt x="19524" y="1089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36"/>
          <p:cNvGrpSpPr>
            <a:grpSpLocks/>
          </p:cNvGrpSpPr>
          <p:nvPr/>
        </p:nvGrpSpPr>
        <p:grpSpPr bwMode="auto">
          <a:xfrm>
            <a:off x="2495550" y="915988"/>
            <a:ext cx="2187575" cy="5013325"/>
            <a:chOff x="192" y="624"/>
            <a:chExt cx="1378" cy="3158"/>
          </a:xfrm>
        </p:grpSpPr>
        <p:pic>
          <p:nvPicPr>
            <p:cNvPr id="5941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624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59418" name="Group 33"/>
            <p:cNvGrpSpPr>
              <a:grpSpLocks/>
            </p:cNvGrpSpPr>
            <p:nvPr/>
          </p:nvGrpSpPr>
          <p:grpSpPr bwMode="auto">
            <a:xfrm>
              <a:off x="192" y="1925"/>
              <a:ext cx="1378" cy="786"/>
              <a:chOff x="192" y="1968"/>
              <a:chExt cx="1378" cy="786"/>
            </a:xfrm>
          </p:grpSpPr>
          <p:sp>
            <p:nvSpPr>
              <p:cNvPr id="59420" name="AutoShape 3"/>
              <p:cNvSpPr>
                <a:spLocks noChangeArrowheads="1"/>
              </p:cNvSpPr>
              <p:nvPr/>
            </p:nvSpPr>
            <p:spPr bwMode="auto">
              <a:xfrm>
                <a:off x="192" y="1968"/>
                <a:ext cx="288" cy="480"/>
              </a:xfrm>
              <a:prstGeom prst="upDownArrow">
                <a:avLst>
                  <a:gd name="adj1" fmla="val 50000"/>
                  <a:gd name="adj2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9421" name="Text Box 6"/>
              <p:cNvSpPr txBox="1">
                <a:spLocks noChangeArrowheads="1"/>
              </p:cNvSpPr>
              <p:nvPr/>
            </p:nvSpPr>
            <p:spPr bwMode="auto">
              <a:xfrm>
                <a:off x="518" y="2006"/>
                <a:ext cx="1052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>
                    <a:latin typeface="Times" panose="02020603050405020304" pitchFamily="18" charset="0"/>
                  </a:rPr>
                  <a:t>Trasformata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>
                    <a:latin typeface="Times" panose="02020603050405020304" pitchFamily="18" charset="0"/>
                  </a:rPr>
                  <a:t>di Fourier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endParaRPr lang="en-GB" altLang="it-IT" sz="2400">
                  <a:latin typeface="Times" panose="02020603050405020304" pitchFamily="18" charset="0"/>
                </a:endParaRPr>
              </a:p>
            </p:txBody>
          </p:sp>
        </p:grpSp>
        <p:pic>
          <p:nvPicPr>
            <p:cNvPr id="59419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544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5939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396398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396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915988"/>
            <a:ext cx="196532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9397" name="Group 34"/>
          <p:cNvGrpSpPr>
            <a:grpSpLocks/>
          </p:cNvGrpSpPr>
          <p:nvPr/>
        </p:nvGrpSpPr>
        <p:grpSpPr bwMode="auto">
          <a:xfrm>
            <a:off x="282575" y="2981325"/>
            <a:ext cx="2187575" cy="1247775"/>
            <a:chOff x="1677" y="1978"/>
            <a:chExt cx="1378" cy="786"/>
          </a:xfrm>
        </p:grpSpPr>
        <p:sp>
          <p:nvSpPr>
            <p:cNvPr id="59415" name="AutoShape 11"/>
            <p:cNvSpPr>
              <a:spLocks noChangeArrowheads="1"/>
            </p:cNvSpPr>
            <p:nvPr/>
          </p:nvSpPr>
          <p:spPr bwMode="auto">
            <a:xfrm>
              <a:off x="1677" y="1978"/>
              <a:ext cx="288" cy="480"/>
            </a:xfrm>
            <a:prstGeom prst="upDownArrow">
              <a:avLst>
                <a:gd name="adj1" fmla="val 50000"/>
                <a:gd name="adj2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9416" name="Text Box 12"/>
            <p:cNvSpPr txBox="1">
              <a:spLocks noChangeArrowheads="1"/>
            </p:cNvSpPr>
            <p:nvPr/>
          </p:nvSpPr>
          <p:spPr bwMode="auto">
            <a:xfrm>
              <a:off x="2003" y="2016"/>
              <a:ext cx="105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Trasformata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di Fourier </a:t>
              </a: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2400">
                <a:latin typeface="Times" panose="02020603050405020304" pitchFamily="18" charset="0"/>
              </a:endParaRPr>
            </a:p>
          </p:txBody>
        </p:sp>
      </p:grpSp>
      <p:sp>
        <p:nvSpPr>
          <p:cNvPr id="59398" name="Text Box 19"/>
          <p:cNvSpPr txBox="1">
            <a:spLocks noChangeArrowheads="1"/>
          </p:cNvSpPr>
          <p:nvPr/>
        </p:nvSpPr>
        <p:spPr bwMode="auto">
          <a:xfrm>
            <a:off x="2335213" y="6027738"/>
            <a:ext cx="2262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>
                <a:latin typeface="Times" panose="02020603050405020304" pitchFamily="18" charset="0"/>
              </a:rPr>
              <a:t> |</a:t>
            </a:r>
            <a:r>
              <a:rPr lang="en-GB" altLang="it-IT" sz="1800" dirty="0">
                <a:latin typeface="Times" panose="02020603050405020304" pitchFamily="18" charset="0"/>
              </a:rPr>
              <a:t>F|(</a:t>
            </a:r>
            <a:r>
              <a:rPr lang="en-GB" altLang="it-IT" sz="1800" dirty="0" err="1">
                <a:latin typeface="Times" panose="02020603050405020304" pitchFamily="18" charset="0"/>
              </a:rPr>
              <a:t>papera</a:t>
            </a:r>
            <a:r>
              <a:rPr lang="en-GB" altLang="it-IT" sz="1800" dirty="0">
                <a:latin typeface="Times" panose="02020603050405020304" pitchFamily="18" charset="0"/>
              </a:rPr>
              <a:t>),</a:t>
            </a:r>
            <a:r>
              <a:rPr lang="en-GB" altLang="it-IT" sz="1800" dirty="0">
                <a:latin typeface="Symbol" panose="05050102010706020507" pitchFamily="18" charset="2"/>
              </a:rPr>
              <a:t>f</a:t>
            </a:r>
            <a:r>
              <a:rPr lang="en-GB" altLang="it-IT" sz="1800" dirty="0">
                <a:latin typeface="Times" panose="02020603050405020304" pitchFamily="18" charset="0"/>
              </a:rPr>
              <a:t>(</a:t>
            </a:r>
            <a:r>
              <a:rPr lang="en-GB" altLang="it-IT" sz="1800" dirty="0" err="1">
                <a:latin typeface="Times" panose="02020603050405020304" pitchFamily="18" charset="0"/>
              </a:rPr>
              <a:t>papera</a:t>
            </a:r>
            <a:r>
              <a:rPr lang="en-GB" altLang="it-IT" sz="1800" dirty="0">
                <a:latin typeface="Times" panose="02020603050405020304" pitchFamily="18" charset="0"/>
              </a:rPr>
              <a:t>) </a:t>
            </a:r>
          </a:p>
        </p:txBody>
      </p:sp>
      <p:sp>
        <p:nvSpPr>
          <p:cNvPr id="59399" name="Text Box 20"/>
          <p:cNvSpPr txBox="1">
            <a:spLocks noChangeArrowheads="1"/>
          </p:cNvSpPr>
          <p:nvPr/>
        </p:nvSpPr>
        <p:spPr bwMode="auto">
          <a:xfrm>
            <a:off x="282575" y="6072188"/>
            <a:ext cx="19161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800">
                <a:latin typeface="Times" panose="02020603050405020304" pitchFamily="18" charset="0"/>
              </a:rPr>
              <a:t>|F|(gatto),</a:t>
            </a:r>
            <a:r>
              <a:rPr lang="en-GB" altLang="it-IT" sz="1800">
                <a:latin typeface="Symbol" panose="05050102010706020507" pitchFamily="18" charset="2"/>
              </a:rPr>
              <a:t>f</a:t>
            </a:r>
            <a:r>
              <a:rPr lang="en-GB" altLang="it-IT" sz="1800">
                <a:latin typeface="Times" panose="02020603050405020304" pitchFamily="18" charset="0"/>
              </a:rPr>
              <a:t>(gatto)</a:t>
            </a:r>
          </a:p>
        </p:txBody>
      </p:sp>
      <p:grpSp>
        <p:nvGrpSpPr>
          <p:cNvPr id="59400" name="Group 38"/>
          <p:cNvGrpSpPr>
            <a:grpSpLocks/>
          </p:cNvGrpSpPr>
          <p:nvPr/>
        </p:nvGrpSpPr>
        <p:grpSpPr bwMode="auto">
          <a:xfrm>
            <a:off x="6940550" y="915988"/>
            <a:ext cx="2203450" cy="5057775"/>
            <a:chOff x="3017" y="625"/>
            <a:chExt cx="1388" cy="3186"/>
          </a:xfrm>
        </p:grpSpPr>
        <p:pic>
          <p:nvPicPr>
            <p:cNvPr id="59410" name="Picture 1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7" y="625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59411" name="Group 15"/>
            <p:cNvGrpSpPr>
              <a:grpSpLocks/>
            </p:cNvGrpSpPr>
            <p:nvPr/>
          </p:nvGrpSpPr>
          <p:grpSpPr bwMode="auto">
            <a:xfrm>
              <a:off x="3017" y="1935"/>
              <a:ext cx="1388" cy="566"/>
              <a:chOff x="3840" y="1968"/>
              <a:chExt cx="1388" cy="566"/>
            </a:xfrm>
          </p:grpSpPr>
          <p:sp>
            <p:nvSpPr>
              <p:cNvPr id="59413" name="AutoShape 16"/>
              <p:cNvSpPr>
                <a:spLocks noChangeArrowheads="1"/>
              </p:cNvSpPr>
              <p:nvPr/>
            </p:nvSpPr>
            <p:spPr bwMode="auto">
              <a:xfrm>
                <a:off x="3840" y="1968"/>
                <a:ext cx="288" cy="480"/>
              </a:xfrm>
              <a:prstGeom prst="upDownArrow">
                <a:avLst>
                  <a:gd name="adj1" fmla="val 50000"/>
                  <a:gd name="adj2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9414" name="Text Box 17"/>
              <p:cNvSpPr txBox="1">
                <a:spLocks noChangeArrowheads="1"/>
              </p:cNvSpPr>
              <p:nvPr/>
            </p:nvSpPr>
            <p:spPr bwMode="auto">
              <a:xfrm>
                <a:off x="4176" y="2016"/>
                <a:ext cx="1052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>
                    <a:latin typeface="Times" panose="02020603050405020304" pitchFamily="18" charset="0"/>
                  </a:rPr>
                  <a:t>Trasformata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>
                    <a:latin typeface="Times" panose="02020603050405020304" pitchFamily="18" charset="0"/>
                  </a:rPr>
                  <a:t>di Fourier </a:t>
                </a:r>
              </a:p>
            </p:txBody>
          </p:sp>
        </p:grpSp>
        <p:pic>
          <p:nvPicPr>
            <p:cNvPr id="59412" name="Picture 2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7" y="2573"/>
              <a:ext cx="1238" cy="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9401" name="Text Box 23"/>
          <p:cNvSpPr txBox="1">
            <a:spLocks noChangeArrowheads="1"/>
          </p:cNvSpPr>
          <p:nvPr/>
        </p:nvSpPr>
        <p:spPr bwMode="auto">
          <a:xfrm>
            <a:off x="6940550" y="6072188"/>
            <a:ext cx="2105796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Times" panose="02020603050405020304" pitchFamily="18" charset="0"/>
              </a:rPr>
              <a:t>|F|(</a:t>
            </a:r>
            <a:r>
              <a:rPr lang="en-GB" altLang="it-IT" sz="1800" dirty="0" err="1">
                <a:latin typeface="Times" panose="02020603050405020304" pitchFamily="18" charset="0"/>
              </a:rPr>
              <a:t>papera</a:t>
            </a:r>
            <a:r>
              <a:rPr lang="en-GB" altLang="it-IT" sz="1800" dirty="0">
                <a:latin typeface="Times" panose="02020603050405020304" pitchFamily="18" charset="0"/>
              </a:rPr>
              <a:t>),</a:t>
            </a:r>
            <a:r>
              <a:rPr lang="en-GB" altLang="it-IT" sz="1800" dirty="0">
                <a:latin typeface="Symbol" panose="05050102010706020507" pitchFamily="18" charset="2"/>
              </a:rPr>
              <a:t>f</a:t>
            </a:r>
            <a:r>
              <a:rPr lang="en-GB" altLang="it-IT" sz="1800" dirty="0">
                <a:latin typeface="Times" panose="02020603050405020304" pitchFamily="18" charset="0"/>
              </a:rPr>
              <a:t>(</a:t>
            </a:r>
            <a:r>
              <a:rPr lang="en-GB" altLang="it-IT" sz="1800" dirty="0" err="1">
                <a:latin typeface="Times" panose="02020603050405020304" pitchFamily="18" charset="0"/>
              </a:rPr>
              <a:t>gatto</a:t>
            </a:r>
            <a:r>
              <a:rPr lang="en-GB" altLang="it-IT" sz="1800" dirty="0">
                <a:latin typeface="Times" panose="02020603050405020304" pitchFamily="18" charset="0"/>
              </a:rPr>
              <a:t>)</a:t>
            </a:r>
          </a:p>
        </p:txBody>
      </p:sp>
      <p:sp>
        <p:nvSpPr>
          <p:cNvPr id="59402" name="Rectangle 2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752475"/>
          </a:xfrm>
        </p:spPr>
        <p:txBody>
          <a:bodyPr/>
          <a:lstStyle/>
          <a:p>
            <a:pPr eaLnBrk="1" hangingPunct="1"/>
            <a:r>
              <a:rPr lang="en-US" altLang="it-IT" sz="3200" b="1" smtClean="0">
                <a:solidFill>
                  <a:schemeClr val="accent2"/>
                </a:solidFill>
                <a:latin typeface="Times" panose="02020603050405020304" pitchFamily="18" charset="0"/>
              </a:rPr>
              <a:t>Importanza relativa della fase ed ampiezza</a:t>
            </a:r>
            <a:endParaRPr lang="it-IT" altLang="it-IT" smtClean="0"/>
          </a:p>
        </p:txBody>
      </p:sp>
      <p:grpSp>
        <p:nvGrpSpPr>
          <p:cNvPr id="59403" name="Group 41"/>
          <p:cNvGrpSpPr>
            <a:grpSpLocks/>
          </p:cNvGrpSpPr>
          <p:nvPr/>
        </p:nvGrpSpPr>
        <p:grpSpPr bwMode="auto">
          <a:xfrm>
            <a:off x="4710113" y="915988"/>
            <a:ext cx="2203450" cy="5110162"/>
            <a:chOff x="4430" y="612"/>
            <a:chExt cx="1388" cy="3219"/>
          </a:xfrm>
        </p:grpSpPr>
        <p:pic>
          <p:nvPicPr>
            <p:cNvPr id="59405" name="Picture 27" descr="picduckcat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0" y="612"/>
              <a:ext cx="1245" cy="1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406" name="Picture 29" descr="picduckcatfft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0" y="2586"/>
              <a:ext cx="1245" cy="1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9407" name="Group 35"/>
            <p:cNvGrpSpPr>
              <a:grpSpLocks/>
            </p:cNvGrpSpPr>
            <p:nvPr/>
          </p:nvGrpSpPr>
          <p:grpSpPr bwMode="auto">
            <a:xfrm>
              <a:off x="4430" y="1938"/>
              <a:ext cx="1388" cy="566"/>
              <a:chOff x="4449" y="1986"/>
              <a:chExt cx="1388" cy="566"/>
            </a:xfrm>
          </p:grpSpPr>
          <p:sp>
            <p:nvSpPr>
              <p:cNvPr id="59408" name="AutoShape 31"/>
              <p:cNvSpPr>
                <a:spLocks noChangeArrowheads="1"/>
              </p:cNvSpPr>
              <p:nvPr/>
            </p:nvSpPr>
            <p:spPr bwMode="auto">
              <a:xfrm>
                <a:off x="4449" y="1986"/>
                <a:ext cx="288" cy="480"/>
              </a:xfrm>
              <a:prstGeom prst="upDownArrow">
                <a:avLst>
                  <a:gd name="adj1" fmla="val 50000"/>
                  <a:gd name="adj2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9409" name="Text Box 32"/>
              <p:cNvSpPr txBox="1">
                <a:spLocks noChangeArrowheads="1"/>
              </p:cNvSpPr>
              <p:nvPr/>
            </p:nvSpPr>
            <p:spPr bwMode="auto">
              <a:xfrm>
                <a:off x="4785" y="2034"/>
                <a:ext cx="1052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>
                    <a:latin typeface="Times" panose="02020603050405020304" pitchFamily="18" charset="0"/>
                  </a:rPr>
                  <a:t>Trasformata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it-IT" sz="2400">
                    <a:latin typeface="Times" panose="02020603050405020304" pitchFamily="18" charset="0"/>
                  </a:rPr>
                  <a:t>di Fourier </a:t>
                </a:r>
              </a:p>
            </p:txBody>
          </p:sp>
        </p:grpSp>
      </p:grpSp>
      <p:sp>
        <p:nvSpPr>
          <p:cNvPr id="59404" name="Text Box 40"/>
          <p:cNvSpPr txBox="1">
            <a:spLocks noChangeArrowheads="1"/>
          </p:cNvSpPr>
          <p:nvPr/>
        </p:nvSpPr>
        <p:spPr bwMode="auto">
          <a:xfrm>
            <a:off x="4733925" y="6072188"/>
            <a:ext cx="1995349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Times" panose="02020603050405020304" pitchFamily="18" charset="0"/>
              </a:rPr>
              <a:t>|F|(</a:t>
            </a:r>
            <a:r>
              <a:rPr lang="en-GB" altLang="it-IT" sz="1800" dirty="0" err="1">
                <a:latin typeface="Times" panose="02020603050405020304" pitchFamily="18" charset="0"/>
              </a:rPr>
              <a:t>gatto</a:t>
            </a:r>
            <a:r>
              <a:rPr lang="en-GB" altLang="it-IT" sz="1800" dirty="0">
                <a:latin typeface="Times" panose="02020603050405020304" pitchFamily="18" charset="0"/>
              </a:rPr>
              <a:t>),</a:t>
            </a:r>
            <a:r>
              <a:rPr lang="en-GB" altLang="it-IT" sz="1800" dirty="0">
                <a:latin typeface="Symbol" panose="05050102010706020507" pitchFamily="18" charset="2"/>
              </a:rPr>
              <a:t>f</a:t>
            </a:r>
            <a:r>
              <a:rPr lang="en-GB" altLang="it-IT" sz="1800" dirty="0">
                <a:latin typeface="Times" panose="02020603050405020304" pitchFamily="18" charset="0"/>
              </a:rPr>
              <a:t>(</a:t>
            </a:r>
            <a:r>
              <a:rPr lang="en-GB" altLang="it-IT" sz="1800" dirty="0" err="1">
                <a:latin typeface="Times" panose="02020603050405020304" pitchFamily="18" charset="0"/>
              </a:rPr>
              <a:t>papera</a:t>
            </a:r>
            <a:r>
              <a:rPr lang="en-GB" altLang="it-IT" sz="1800" dirty="0">
                <a:latin typeface="Times" panose="02020603050405020304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0" y="1814382"/>
            <a:ext cx="2457450" cy="2457450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128" y="1814382"/>
            <a:ext cx="2457450" cy="2457450"/>
          </a:xfrm>
          <a:prstGeom prst="rect">
            <a:avLst/>
          </a:prstGeom>
        </p:spPr>
      </p:pic>
      <p:sp>
        <p:nvSpPr>
          <p:cNvPr id="10" name="AutoShape 10"/>
          <p:cNvSpPr>
            <a:spLocks noChangeArrowheads="1"/>
          </p:cNvSpPr>
          <p:nvPr/>
        </p:nvSpPr>
        <p:spPr bwMode="auto">
          <a:xfrm rot="5400000">
            <a:off x="4375795" y="1410788"/>
            <a:ext cx="457200" cy="2381250"/>
          </a:xfrm>
          <a:prstGeom prst="upDownArrow">
            <a:avLst>
              <a:gd name="adj1" fmla="val 50000"/>
              <a:gd name="adj2" fmla="val 10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877954" y="2970349"/>
            <a:ext cx="16700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 err="1">
                <a:latin typeface="Times" panose="02020603050405020304" pitchFamily="18" charset="0"/>
              </a:rPr>
              <a:t>Trasformata</a:t>
            </a:r>
            <a:endParaRPr lang="en-GB" altLang="it-IT" sz="2400" dirty="0"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it-IT" sz="2400" dirty="0">
                <a:latin typeface="Times" panose="02020603050405020304" pitchFamily="18" charset="0"/>
              </a:rPr>
              <a:t>di Fourier 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it-IT" sz="2400" dirty="0">
              <a:latin typeface="Times" panose="02020603050405020304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609182" y="1128498"/>
            <a:ext cx="263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SPAZIO DIRETTO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795020" y="1136469"/>
            <a:ext cx="3040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/>
              <a:t>SPAZIO RECIPROCO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52787" y="4598720"/>
            <a:ext cx="3344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/>
              <a:t>DENSITA’ ELETTRONICA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652938" y="4500176"/>
            <a:ext cx="3324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/>
              <a:t>FATTORI DI STRUTTURA</a:t>
            </a:r>
          </a:p>
        </p:txBody>
      </p:sp>
    </p:spTree>
    <p:extLst>
      <p:ext uri="{BB962C8B-B14F-4D97-AF65-F5344CB8AC3E}">
        <p14:creationId xmlns:p14="http://schemas.microsoft.com/office/powerpoint/2010/main" val="68952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it-IT" sz="2800" b="1" smtClean="0">
                <a:solidFill>
                  <a:schemeClr val="accent2"/>
                </a:solidFill>
              </a:rPr>
              <a:t>La funzione Patterson</a:t>
            </a:r>
            <a:endParaRPr lang="en-GB" altLang="it-IT" sz="2800" smtClean="0"/>
          </a:p>
        </p:txBody>
      </p:sp>
      <p:grpSp>
        <p:nvGrpSpPr>
          <p:cNvPr id="60419" name="Group 1027"/>
          <p:cNvGrpSpPr>
            <a:grpSpLocks/>
          </p:cNvGrpSpPr>
          <p:nvPr/>
        </p:nvGrpSpPr>
        <p:grpSpPr bwMode="auto">
          <a:xfrm>
            <a:off x="420688" y="1143000"/>
            <a:ext cx="1752600" cy="2514600"/>
            <a:chOff x="528" y="2544"/>
            <a:chExt cx="1104" cy="1584"/>
          </a:xfrm>
        </p:grpSpPr>
        <p:sp>
          <p:nvSpPr>
            <p:cNvPr id="60448" name="Line 1028"/>
            <p:cNvSpPr>
              <a:spLocks noChangeShapeType="1"/>
            </p:cNvSpPr>
            <p:nvPr/>
          </p:nvSpPr>
          <p:spPr bwMode="auto">
            <a:xfrm>
              <a:off x="528" y="3072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9" name="Line 1029"/>
            <p:cNvSpPr>
              <a:spLocks noChangeShapeType="1"/>
            </p:cNvSpPr>
            <p:nvPr/>
          </p:nvSpPr>
          <p:spPr bwMode="auto">
            <a:xfrm>
              <a:off x="528" y="4128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50" name="Oval 1030"/>
            <p:cNvSpPr>
              <a:spLocks noChangeArrowheads="1"/>
            </p:cNvSpPr>
            <p:nvPr/>
          </p:nvSpPr>
          <p:spPr bwMode="auto">
            <a:xfrm>
              <a:off x="816" y="3552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51" name="Oval 1031"/>
            <p:cNvSpPr>
              <a:spLocks noChangeArrowheads="1"/>
            </p:cNvSpPr>
            <p:nvPr/>
          </p:nvSpPr>
          <p:spPr bwMode="auto">
            <a:xfrm>
              <a:off x="1200" y="3696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52" name="Oval 1032"/>
            <p:cNvSpPr>
              <a:spLocks noChangeArrowheads="1"/>
            </p:cNvSpPr>
            <p:nvPr/>
          </p:nvSpPr>
          <p:spPr bwMode="auto">
            <a:xfrm>
              <a:off x="1152" y="3168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53" name="Text Box 1033"/>
            <p:cNvSpPr txBox="1">
              <a:spLocks noChangeArrowheads="1"/>
            </p:cNvSpPr>
            <p:nvPr/>
          </p:nvSpPr>
          <p:spPr bwMode="auto">
            <a:xfrm>
              <a:off x="710" y="3302"/>
              <a:ext cx="2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A</a:t>
              </a:r>
            </a:p>
          </p:txBody>
        </p:sp>
        <p:sp>
          <p:nvSpPr>
            <p:cNvPr id="60454" name="Text Box 1034"/>
            <p:cNvSpPr txBox="1">
              <a:spLocks noChangeArrowheads="1"/>
            </p:cNvSpPr>
            <p:nvPr/>
          </p:nvSpPr>
          <p:spPr bwMode="auto">
            <a:xfrm>
              <a:off x="1190" y="2966"/>
              <a:ext cx="2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B</a:t>
              </a:r>
            </a:p>
          </p:txBody>
        </p:sp>
        <p:sp>
          <p:nvSpPr>
            <p:cNvPr id="60455" name="Text Box 1035"/>
            <p:cNvSpPr txBox="1">
              <a:spLocks noChangeArrowheads="1"/>
            </p:cNvSpPr>
            <p:nvPr/>
          </p:nvSpPr>
          <p:spPr bwMode="auto">
            <a:xfrm>
              <a:off x="1286" y="3494"/>
              <a:ext cx="2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C</a:t>
              </a:r>
            </a:p>
          </p:txBody>
        </p:sp>
        <p:sp>
          <p:nvSpPr>
            <p:cNvPr id="60456" name="Text Box 1036"/>
            <p:cNvSpPr txBox="1">
              <a:spLocks noChangeArrowheads="1"/>
            </p:cNvSpPr>
            <p:nvPr/>
          </p:nvSpPr>
          <p:spPr bwMode="auto">
            <a:xfrm>
              <a:off x="528" y="2544"/>
              <a:ext cx="95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“Struttura”</a:t>
              </a:r>
            </a:p>
          </p:txBody>
        </p:sp>
        <p:sp>
          <p:nvSpPr>
            <p:cNvPr id="60457" name="Line 1037"/>
            <p:cNvSpPr>
              <a:spLocks noChangeShapeType="1"/>
            </p:cNvSpPr>
            <p:nvPr/>
          </p:nvSpPr>
          <p:spPr bwMode="auto">
            <a:xfrm flipV="1">
              <a:off x="832" y="3200"/>
              <a:ext cx="344" cy="37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58" name="Line 1038"/>
            <p:cNvSpPr>
              <a:spLocks noChangeShapeType="1"/>
            </p:cNvSpPr>
            <p:nvPr/>
          </p:nvSpPr>
          <p:spPr bwMode="auto">
            <a:xfrm flipH="1" flipV="1">
              <a:off x="1176" y="3184"/>
              <a:ext cx="48" cy="5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59" name="Line 1039"/>
            <p:cNvSpPr>
              <a:spLocks noChangeShapeType="1"/>
            </p:cNvSpPr>
            <p:nvPr/>
          </p:nvSpPr>
          <p:spPr bwMode="auto">
            <a:xfrm flipH="1" flipV="1">
              <a:off x="832" y="3592"/>
              <a:ext cx="392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60420" name="Group 1040"/>
          <p:cNvGrpSpPr>
            <a:grpSpLocks/>
          </p:cNvGrpSpPr>
          <p:nvPr/>
        </p:nvGrpSpPr>
        <p:grpSpPr bwMode="auto">
          <a:xfrm>
            <a:off x="69850" y="3962400"/>
            <a:ext cx="2667000" cy="2759075"/>
            <a:chOff x="2976" y="2582"/>
            <a:chExt cx="1680" cy="1738"/>
          </a:xfrm>
        </p:grpSpPr>
        <p:sp>
          <p:nvSpPr>
            <p:cNvPr id="60432" name="Line 1041"/>
            <p:cNvSpPr>
              <a:spLocks noChangeShapeType="1"/>
            </p:cNvSpPr>
            <p:nvPr/>
          </p:nvSpPr>
          <p:spPr bwMode="auto">
            <a:xfrm>
              <a:off x="3840" y="2880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3" name="Line 1042"/>
            <p:cNvSpPr>
              <a:spLocks noChangeShapeType="1"/>
            </p:cNvSpPr>
            <p:nvPr/>
          </p:nvSpPr>
          <p:spPr bwMode="auto">
            <a:xfrm>
              <a:off x="2976" y="3600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4" name="Line 1043"/>
            <p:cNvSpPr>
              <a:spLocks noChangeShapeType="1"/>
            </p:cNvSpPr>
            <p:nvPr/>
          </p:nvSpPr>
          <p:spPr bwMode="auto">
            <a:xfrm flipH="1" flipV="1">
              <a:off x="3784" y="3048"/>
              <a:ext cx="48" cy="5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5" name="Line 1044"/>
            <p:cNvSpPr>
              <a:spLocks noChangeShapeType="1"/>
            </p:cNvSpPr>
            <p:nvPr/>
          </p:nvSpPr>
          <p:spPr bwMode="auto">
            <a:xfrm flipH="1" flipV="1">
              <a:off x="3840" y="3600"/>
              <a:ext cx="48" cy="53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6" name="Line 1045"/>
            <p:cNvSpPr>
              <a:spLocks noChangeShapeType="1"/>
            </p:cNvSpPr>
            <p:nvPr/>
          </p:nvSpPr>
          <p:spPr bwMode="auto">
            <a:xfrm flipV="1">
              <a:off x="3856" y="3216"/>
              <a:ext cx="344" cy="37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7" name="Line 1046"/>
            <p:cNvSpPr>
              <a:spLocks noChangeShapeType="1"/>
            </p:cNvSpPr>
            <p:nvPr/>
          </p:nvSpPr>
          <p:spPr bwMode="auto">
            <a:xfrm flipV="1">
              <a:off x="3488" y="3600"/>
              <a:ext cx="344" cy="376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8" name="Line 1047"/>
            <p:cNvSpPr>
              <a:spLocks noChangeShapeType="1"/>
            </p:cNvSpPr>
            <p:nvPr/>
          </p:nvSpPr>
          <p:spPr bwMode="auto">
            <a:xfrm flipH="1" flipV="1">
              <a:off x="3840" y="3608"/>
              <a:ext cx="392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9" name="Line 1048"/>
            <p:cNvSpPr>
              <a:spLocks noChangeShapeType="1"/>
            </p:cNvSpPr>
            <p:nvPr/>
          </p:nvSpPr>
          <p:spPr bwMode="auto">
            <a:xfrm flipH="1" flipV="1">
              <a:off x="3440" y="3472"/>
              <a:ext cx="392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0" name="Oval 1049"/>
            <p:cNvSpPr>
              <a:spLocks noChangeArrowheads="1"/>
            </p:cNvSpPr>
            <p:nvPr/>
          </p:nvSpPr>
          <p:spPr bwMode="auto">
            <a:xfrm>
              <a:off x="3408" y="34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1" name="Oval 1050"/>
            <p:cNvSpPr>
              <a:spLocks noChangeArrowheads="1"/>
            </p:cNvSpPr>
            <p:nvPr/>
          </p:nvSpPr>
          <p:spPr bwMode="auto">
            <a:xfrm>
              <a:off x="4136" y="31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2" name="Oval 1051"/>
            <p:cNvSpPr>
              <a:spLocks noChangeArrowheads="1"/>
            </p:cNvSpPr>
            <p:nvPr/>
          </p:nvSpPr>
          <p:spPr bwMode="auto">
            <a:xfrm>
              <a:off x="4200" y="36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3" name="Oval 1052"/>
            <p:cNvSpPr>
              <a:spLocks noChangeArrowheads="1"/>
            </p:cNvSpPr>
            <p:nvPr/>
          </p:nvSpPr>
          <p:spPr bwMode="auto">
            <a:xfrm>
              <a:off x="3720" y="300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4" name="Oval 1053"/>
            <p:cNvSpPr>
              <a:spLocks noChangeArrowheads="1"/>
            </p:cNvSpPr>
            <p:nvPr/>
          </p:nvSpPr>
          <p:spPr bwMode="auto">
            <a:xfrm>
              <a:off x="3848" y="40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5" name="Oval 1054"/>
            <p:cNvSpPr>
              <a:spLocks noChangeArrowheads="1"/>
            </p:cNvSpPr>
            <p:nvPr/>
          </p:nvSpPr>
          <p:spPr bwMode="auto">
            <a:xfrm>
              <a:off x="3424" y="39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6" name="Oval 1055"/>
            <p:cNvSpPr>
              <a:spLocks noChangeArrowheads="1"/>
            </p:cNvSpPr>
            <p:nvPr/>
          </p:nvSpPr>
          <p:spPr bwMode="auto">
            <a:xfrm>
              <a:off x="3744" y="350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0447" name="Text Box 1056"/>
            <p:cNvSpPr txBox="1">
              <a:spLocks noChangeArrowheads="1"/>
            </p:cNvSpPr>
            <p:nvPr/>
          </p:nvSpPr>
          <p:spPr bwMode="auto">
            <a:xfrm>
              <a:off x="3254" y="2582"/>
              <a:ext cx="9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400">
                  <a:latin typeface="Times" panose="02020603050405020304" pitchFamily="18" charset="0"/>
                </a:rPr>
                <a:t>“Patterson”</a:t>
              </a:r>
            </a:p>
          </p:txBody>
        </p:sp>
      </p:grpSp>
      <p:sp>
        <p:nvSpPr>
          <p:cNvPr id="60421" name="Text Box 1057"/>
          <p:cNvSpPr txBox="1">
            <a:spLocks noChangeArrowheads="1"/>
          </p:cNvSpPr>
          <p:nvPr/>
        </p:nvSpPr>
        <p:spPr bwMode="auto">
          <a:xfrm>
            <a:off x="2292350" y="2908300"/>
            <a:ext cx="117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>
                <a:solidFill>
                  <a:schemeClr val="accent1"/>
                </a:solidFill>
                <a:latin typeface="Times" panose="02020603050405020304" pitchFamily="18" charset="0"/>
              </a:rPr>
              <a:t>N atomi</a:t>
            </a:r>
          </a:p>
        </p:txBody>
      </p:sp>
      <p:sp>
        <p:nvSpPr>
          <p:cNvPr id="60422" name="Text Box 1058"/>
          <p:cNvSpPr txBox="1">
            <a:spLocks noChangeArrowheads="1"/>
          </p:cNvSpPr>
          <p:nvPr/>
        </p:nvSpPr>
        <p:spPr bwMode="auto">
          <a:xfrm>
            <a:off x="2395538" y="6183313"/>
            <a:ext cx="3495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2400">
                <a:solidFill>
                  <a:schemeClr val="accent1"/>
                </a:solidFill>
                <a:latin typeface="Times" panose="02020603050405020304" pitchFamily="18" charset="0"/>
              </a:rPr>
              <a:t>N(N-1) vettori interatomici</a:t>
            </a:r>
          </a:p>
        </p:txBody>
      </p:sp>
      <p:sp>
        <p:nvSpPr>
          <p:cNvPr id="60423" name="Text Box 1060"/>
          <p:cNvSpPr txBox="1">
            <a:spLocks noChangeArrowheads="1"/>
          </p:cNvSpPr>
          <p:nvPr/>
        </p:nvSpPr>
        <p:spPr bwMode="auto">
          <a:xfrm>
            <a:off x="2165350" y="35274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X</a:t>
            </a:r>
          </a:p>
        </p:txBody>
      </p:sp>
      <p:sp>
        <p:nvSpPr>
          <p:cNvPr id="60424" name="Text Box 1061"/>
          <p:cNvSpPr txBox="1">
            <a:spLocks noChangeArrowheads="1"/>
          </p:cNvSpPr>
          <p:nvPr/>
        </p:nvSpPr>
        <p:spPr bwMode="auto">
          <a:xfrm>
            <a:off x="266700" y="16986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Y</a:t>
            </a:r>
          </a:p>
        </p:txBody>
      </p:sp>
      <p:sp>
        <p:nvSpPr>
          <p:cNvPr id="60425" name="Text Box 1062"/>
          <p:cNvSpPr txBox="1">
            <a:spLocks noChangeArrowheads="1"/>
          </p:cNvSpPr>
          <p:nvPr/>
        </p:nvSpPr>
        <p:spPr bwMode="auto">
          <a:xfrm>
            <a:off x="2728913" y="53562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U</a:t>
            </a:r>
          </a:p>
        </p:txBody>
      </p:sp>
      <p:sp>
        <p:nvSpPr>
          <p:cNvPr id="60426" name="Text Box 1063"/>
          <p:cNvSpPr txBox="1">
            <a:spLocks noChangeArrowheads="1"/>
          </p:cNvSpPr>
          <p:nvPr/>
        </p:nvSpPr>
        <p:spPr bwMode="auto">
          <a:xfrm>
            <a:off x="1320800" y="42894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it-IT" sz="1400">
                <a:latin typeface="Times" panose="02020603050405020304" pitchFamily="18" charset="0"/>
              </a:rPr>
              <a:t>V</a:t>
            </a:r>
          </a:p>
        </p:txBody>
      </p:sp>
      <p:sp>
        <p:nvSpPr>
          <p:cNvPr id="60427" name="Text Box 1064"/>
          <p:cNvSpPr txBox="1">
            <a:spLocks noChangeArrowheads="1"/>
          </p:cNvSpPr>
          <p:nvPr/>
        </p:nvSpPr>
        <p:spPr bwMode="auto">
          <a:xfrm>
            <a:off x="2041525" y="4632325"/>
            <a:ext cx="560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AB</a:t>
            </a:r>
          </a:p>
        </p:txBody>
      </p:sp>
      <p:sp>
        <p:nvSpPr>
          <p:cNvPr id="60428" name="Text Box 1065"/>
          <p:cNvSpPr txBox="1">
            <a:spLocks noChangeArrowheads="1"/>
          </p:cNvSpPr>
          <p:nvPr/>
        </p:nvSpPr>
        <p:spPr bwMode="auto">
          <a:xfrm>
            <a:off x="2193925" y="5699125"/>
            <a:ext cx="560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AC</a:t>
            </a:r>
          </a:p>
        </p:txBody>
      </p:sp>
      <p:sp>
        <p:nvSpPr>
          <p:cNvPr id="60429" name="Text Box 1066"/>
          <p:cNvSpPr txBox="1">
            <a:spLocks noChangeArrowheads="1"/>
          </p:cNvSpPr>
          <p:nvPr/>
        </p:nvSpPr>
        <p:spPr bwMode="auto">
          <a:xfrm>
            <a:off x="1584325" y="6308725"/>
            <a:ext cx="544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BC</a:t>
            </a:r>
          </a:p>
        </p:txBody>
      </p:sp>
      <p:sp>
        <p:nvSpPr>
          <p:cNvPr id="60430" name="Text Box 1067"/>
          <p:cNvSpPr txBox="1">
            <a:spLocks noChangeArrowheads="1"/>
          </p:cNvSpPr>
          <p:nvPr/>
        </p:nvSpPr>
        <p:spPr bwMode="auto">
          <a:xfrm>
            <a:off x="1885950" y="642938"/>
            <a:ext cx="63579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" panose="02020603050405020304" pitchFamily="18" charset="0"/>
              </a:rPr>
              <a:t>P(xyz) = 1/V </a:t>
            </a:r>
            <a:r>
              <a:rPr lang="en-US" altLang="it-IT">
                <a:latin typeface="Times" panose="02020603050405020304" pitchFamily="18" charset="0"/>
              </a:rPr>
              <a:t>∑</a:t>
            </a:r>
            <a:r>
              <a:rPr lang="en-US" altLang="it-IT" sz="2400" baseline="-25000">
                <a:latin typeface="Times" panose="02020603050405020304" pitchFamily="18" charset="0"/>
              </a:rPr>
              <a:t>h</a:t>
            </a:r>
            <a:r>
              <a:rPr lang="en-US" altLang="it-IT">
                <a:latin typeface="Times" panose="02020603050405020304" pitchFamily="18" charset="0"/>
              </a:rPr>
              <a:t>∑</a:t>
            </a:r>
            <a:r>
              <a:rPr lang="en-US" altLang="it-IT" sz="2400" baseline="-25000">
                <a:latin typeface="Times" panose="02020603050405020304" pitchFamily="18" charset="0"/>
              </a:rPr>
              <a:t>k</a:t>
            </a:r>
            <a:r>
              <a:rPr lang="en-US" altLang="it-IT">
                <a:latin typeface="Times" panose="02020603050405020304" pitchFamily="18" charset="0"/>
              </a:rPr>
              <a:t>∑</a:t>
            </a:r>
            <a:r>
              <a:rPr lang="en-US" altLang="it-IT" sz="2400" baseline="-25000">
                <a:latin typeface="Times" panose="02020603050405020304" pitchFamily="18" charset="0"/>
              </a:rPr>
              <a:t>l </a:t>
            </a:r>
            <a:r>
              <a:rPr lang="en-US" altLang="it-IT" sz="2400">
                <a:latin typeface="Times" panose="02020603050405020304" pitchFamily="18" charset="0"/>
              </a:rPr>
              <a:t>I(hkl) exp(-2</a:t>
            </a:r>
            <a:r>
              <a:rPr lang="en-US" altLang="it-IT" sz="2400">
                <a:latin typeface="Symbol" panose="05050102010706020507" pitchFamily="18" charset="2"/>
              </a:rPr>
              <a:t>p</a:t>
            </a:r>
            <a:r>
              <a:rPr lang="en-US" altLang="it-IT" sz="2400">
                <a:latin typeface="Times" panose="02020603050405020304" pitchFamily="18" charset="0"/>
              </a:rPr>
              <a:t>i(hx+ky+lz)</a:t>
            </a:r>
          </a:p>
        </p:txBody>
      </p:sp>
      <p:sp>
        <p:nvSpPr>
          <p:cNvPr id="60431" name="Rectangle 1068"/>
          <p:cNvSpPr>
            <a:spLocks noChangeArrowheads="1"/>
          </p:cNvSpPr>
          <p:nvPr/>
        </p:nvSpPr>
        <p:spPr bwMode="auto">
          <a:xfrm>
            <a:off x="4062413" y="2047875"/>
            <a:ext cx="4772025" cy="262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altLang="it-IT" sz="1800"/>
              <a:t>La funzione Patterson è la trasformata di Fourier dell’intensità di diffrazione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it-IT" altLang="it-IT" sz="18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altLang="it-IT" sz="1800"/>
              <a:t>La Patterson può essere calcolata direttamente dalle intensità misurate senza conoscere la fase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it-IT" altLang="it-IT" sz="180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altLang="it-IT" sz="1800"/>
              <a:t>I massimi della funzione Patterson rappresentano la mappa dei </a:t>
            </a:r>
            <a:r>
              <a:rPr lang="it-IT" altLang="it-IT" sz="1800" b="1"/>
              <a:t>vettori</a:t>
            </a:r>
            <a:r>
              <a:rPr lang="it-IT" altLang="it-IT" sz="1800"/>
              <a:t> </a:t>
            </a:r>
            <a:r>
              <a:rPr lang="it-IT" altLang="it-IT" sz="1800" b="1"/>
              <a:t>interatomici </a:t>
            </a:r>
            <a:r>
              <a:rPr lang="it-IT" altLang="it-IT" sz="1800"/>
              <a:t>della struttura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0225" y="2482850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sz="2800" smtClean="0"/>
              <a:t>Interpretazione della Patterson</a:t>
            </a: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869950" y="3808413"/>
            <a:ext cx="317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Gruppo spaziale P2</a:t>
            </a:r>
            <a:r>
              <a:rPr lang="it-IT" altLang="it-IT" sz="2400" baseline="-25000"/>
              <a:t>1</a:t>
            </a:r>
            <a:r>
              <a:rPr lang="it-IT" altLang="it-IT" sz="2400"/>
              <a:t>2</a:t>
            </a:r>
            <a:r>
              <a:rPr lang="it-IT" altLang="it-IT" sz="2400" baseline="-25000"/>
              <a:t>1</a:t>
            </a:r>
            <a:r>
              <a:rPr lang="it-IT" altLang="it-IT" sz="2400"/>
              <a:t>2</a:t>
            </a:r>
            <a:r>
              <a:rPr lang="it-IT" altLang="it-IT" sz="2400" baseline="-25000"/>
              <a:t>1</a:t>
            </a:r>
          </a:p>
        </p:txBody>
      </p:sp>
      <p:sp>
        <p:nvSpPr>
          <p:cNvPr id="61444" name="Text Box 5"/>
          <p:cNvSpPr txBox="1">
            <a:spLocks noChangeArrowheads="1"/>
          </p:cNvSpPr>
          <p:nvPr/>
        </p:nvSpPr>
        <p:spPr bwMode="auto">
          <a:xfrm>
            <a:off x="4722813" y="3708400"/>
            <a:ext cx="398145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Posizioni Equivalenti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x,y,z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-x+1/2,-y,z+1/2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-x,y+1/2,-z+1/2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x+1/2,-y+1/2,-z</a:t>
            </a:r>
          </a:p>
          <a:p>
            <a:pPr eaLnBrk="1" hangingPunct="1">
              <a:lnSpc>
                <a:spcPct val="0"/>
              </a:lnSpc>
              <a:spcBef>
                <a:spcPct val="0"/>
              </a:spcBef>
              <a:spcAft>
                <a:spcPct val="100000"/>
              </a:spcAft>
              <a:buFontTx/>
              <a:buNone/>
            </a:pPr>
            <a:endParaRPr lang="it-IT" altLang="it-IT" sz="2400"/>
          </a:p>
        </p:txBody>
      </p:sp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942975" y="4530725"/>
            <a:ext cx="2820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1 atomo indipendente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4 atomi in cella</a:t>
            </a:r>
          </a:p>
        </p:txBody>
      </p:sp>
      <p:sp>
        <p:nvSpPr>
          <p:cNvPr id="61446" name="CasellaDiTesto 1"/>
          <p:cNvSpPr txBox="1">
            <a:spLocks noChangeArrowheads="1"/>
          </p:cNvSpPr>
          <p:nvPr/>
        </p:nvSpPr>
        <p:spPr bwMode="auto">
          <a:xfrm>
            <a:off x="603250" y="407988"/>
            <a:ext cx="799941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Nel caso di complessi metallici e più in generale di cristalli con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atomi con molti elettroni di core si può risolvere il problema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della fase mediante il metodo dell’atomo pesante interpretando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la funzione Patterson i cui massimi sono dominati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/>
              <a:t>dai vettori interatomici atomo pesante – atomo pesante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9993</TotalTime>
  <Words>1298</Words>
  <Application>Microsoft Office PowerPoint</Application>
  <PresentationFormat>Presentazione su schermo (4:3)</PresentationFormat>
  <Paragraphs>284</Paragraphs>
  <Slides>18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18</vt:i4>
      </vt:variant>
    </vt:vector>
  </HeadingPairs>
  <TitlesOfParts>
    <vt:vector size="29" baseType="lpstr">
      <vt:lpstr>Arial</vt:lpstr>
      <vt:lpstr>CIDFont+F7</vt:lpstr>
      <vt:lpstr>CIDFont+F8</vt:lpstr>
      <vt:lpstr>Symbol</vt:lpstr>
      <vt:lpstr>Times</vt:lpstr>
      <vt:lpstr>Times New Roman</vt:lpstr>
      <vt:lpstr>Verdana</vt:lpstr>
      <vt:lpstr>Struttura predefinita</vt:lpstr>
      <vt:lpstr>Immagine bitmap</vt:lpstr>
      <vt:lpstr>Equazione</vt:lpstr>
      <vt:lpstr>Microsoft Equation 3.0</vt:lpstr>
      <vt:lpstr>Lo Scattering di un atomo</vt:lpstr>
      <vt:lpstr>Lo Scattering dell’unità cristallograficamente indipendente  (risultato dell’interferenza dei N reticoli compenetrati definiti da N atomi non relazionati da simmetria)</vt:lpstr>
      <vt:lpstr>Rappresentazione del Fattore di struttura</vt:lpstr>
      <vt:lpstr>Densità elettronica</vt:lpstr>
      <vt:lpstr>Problema della fase</vt:lpstr>
      <vt:lpstr>Importanza relativa della fase ed ampiezza</vt:lpstr>
      <vt:lpstr>Presentazione standard di PowerPoint</vt:lpstr>
      <vt:lpstr>La funzione Patterson</vt:lpstr>
      <vt:lpstr>Interpretazione della Patterson</vt:lpstr>
      <vt:lpstr>Patterson Teorica</vt:lpstr>
      <vt:lpstr>Presentazione standard di PowerPoint</vt:lpstr>
      <vt:lpstr>Presentazione standard di PowerPoint</vt:lpstr>
      <vt:lpstr>Presentazione standard di PowerPoint</vt:lpstr>
      <vt:lpstr>Diffusione Anomala</vt:lpstr>
      <vt:lpstr>Dalle coppie di Friedel alle coppie di Bijvoet</vt:lpstr>
      <vt:lpstr>Mappe 2Fo-Fc</vt:lpstr>
      <vt:lpstr>Limite di risoluzione</vt:lpstr>
      <vt:lpstr>AFFINAMENTO</vt:lpstr>
    </vt:vector>
  </TitlesOfParts>
  <Company>Università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factor equation</dc:title>
  <dc:creator>geremia</dc:creator>
  <cp:lastModifiedBy>GEREMIA</cp:lastModifiedBy>
  <cp:revision>115</cp:revision>
  <dcterms:created xsi:type="dcterms:W3CDTF">2004-08-23T09:38:51Z</dcterms:created>
  <dcterms:modified xsi:type="dcterms:W3CDTF">2021-03-27T13:45:15Z</dcterms:modified>
</cp:coreProperties>
</file>