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87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0" r:id="rId3"/>
    <p:sldId id="285" r:id="rId4"/>
    <p:sldId id="257" r:id="rId5"/>
    <p:sldId id="286" r:id="rId6"/>
    <p:sldId id="287" r:id="rId7"/>
    <p:sldId id="258" r:id="rId8"/>
    <p:sldId id="259" r:id="rId9"/>
    <p:sldId id="294" r:id="rId10"/>
    <p:sldId id="288" r:id="rId11"/>
    <p:sldId id="289" r:id="rId12"/>
    <p:sldId id="292" r:id="rId13"/>
    <p:sldId id="290" r:id="rId14"/>
    <p:sldId id="291" r:id="rId15"/>
    <p:sldId id="293" r:id="rId16"/>
    <p:sldId id="295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FF33"/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143" autoAdjust="0"/>
  </p:normalViewPr>
  <p:slideViewPr>
    <p:cSldViewPr>
      <p:cViewPr varScale="1">
        <p:scale>
          <a:sx n="65" d="100"/>
          <a:sy n="65" d="100"/>
        </p:scale>
        <p:origin x="8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3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9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E7D7D13-9208-4051-B9D9-2D231E829270}" type="datetimeFigureOut">
              <a:rPr lang="it-IT"/>
              <a:pPr>
                <a:defRPr/>
              </a:pPr>
              <a:t>15/03/2016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5FEAFC8-A7FE-4BD0-A079-4BB1FCE4B685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6252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36368A7-4C28-4CB7-84E2-0FDC8F8BF51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0170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AFC8DE-4DC9-4422-8D0E-EB1AD9A69657}" type="slidenum">
              <a:rPr lang="it-IT" smtClean="0"/>
              <a:pPr/>
              <a:t>1</a:t>
            </a:fld>
            <a:endParaRPr lang="it-IT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1025915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F6A972-76B2-47D5-A13C-8B5995B1E70D}" type="slidenum">
              <a:rPr lang="it-IT" smtClean="0"/>
              <a:pPr/>
              <a:t>2</a:t>
            </a:fld>
            <a:endParaRPr lang="it-IT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1765179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1AE79A-F377-4296-BB68-B1F79ACBAE47}" type="slidenum">
              <a:rPr lang="it-IT" smtClean="0"/>
              <a:pPr/>
              <a:t>3</a:t>
            </a:fld>
            <a:endParaRPr lang="it-IT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14584641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D914D1-5BD1-4A59-BD90-F260205A3FE7}" type="slidenum">
              <a:rPr lang="it-IT" smtClean="0"/>
              <a:pPr/>
              <a:t>4</a:t>
            </a:fld>
            <a:endParaRPr lang="it-IT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32727840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E4E903-F862-4E89-B201-415185C9BE7C}" type="slidenum">
              <a:rPr lang="it-IT" smtClean="0"/>
              <a:pPr/>
              <a:t>7</a:t>
            </a:fld>
            <a:endParaRPr lang="it-IT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6055469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D5CA49-0CEE-4240-BCB6-07C3C59D58E6}" type="slidenum">
              <a:rPr lang="it-IT" smtClean="0"/>
              <a:pPr/>
              <a:t>8</a:t>
            </a:fld>
            <a:endParaRPr lang="it-IT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</p:spTree>
    <p:extLst>
      <p:ext uri="{BB962C8B-B14F-4D97-AF65-F5344CB8AC3E}">
        <p14:creationId xmlns:p14="http://schemas.microsoft.com/office/powerpoint/2010/main" val="2015750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olo rettango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uppo 16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igura a mano libera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Connettore 1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3" descr="G:\Template\logos\pclogos\jpg\Altera300rgb.jpg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 r="6018"/>
          <a:stretch>
            <a:fillRect/>
          </a:stretch>
        </p:blipFill>
        <p:spPr bwMode="auto">
          <a:xfrm>
            <a:off x="285750" y="357188"/>
            <a:ext cx="310515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12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8B0C82D-4D7C-4BF7-BE91-2B00B8E5BFF3}" type="datetimeFigureOut">
              <a:rPr lang="en-US"/>
              <a:pPr>
                <a:defRPr/>
              </a:pPr>
              <a:t>3/15/2016</a:t>
            </a:fld>
            <a:endParaRPr lang="en-US" dirty="0"/>
          </a:p>
        </p:txBody>
      </p:sp>
      <p:sp>
        <p:nvSpPr>
          <p:cNvPr id="13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218074B-3AD0-4A29-A7FD-CCBE541D23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AABA8-AF1A-4F8D-B352-5A75682A3622}" type="datetimeFigureOut">
              <a:rPr lang="en-US"/>
              <a:pPr>
                <a:defRPr/>
              </a:pPr>
              <a:t>3/15/2016</a:t>
            </a:fld>
            <a:endParaRPr lang="en-US" dirty="0"/>
          </a:p>
        </p:txBody>
      </p:sp>
      <p:sp>
        <p:nvSpPr>
          <p:cNvPr id="5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E957E043-D5A1-4066-A720-AF7C9E4EC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200F3-EE07-4FFE-B67D-F9409388BB9B}" type="datetimeFigureOut">
              <a:rPr lang="en-US"/>
              <a:pPr>
                <a:defRPr/>
              </a:pPr>
              <a:t>3/15/2016</a:t>
            </a:fld>
            <a:endParaRPr lang="en-US" dirty="0"/>
          </a:p>
        </p:txBody>
      </p:sp>
      <p:sp>
        <p:nvSpPr>
          <p:cNvPr id="5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9F4095C7-5FCE-44F3-AF88-A1049D842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2" name="Titolo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allone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5" name="Gallone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6A0A5A3-D51D-487A-8CBB-E8B078D13405}" type="datetimeFigureOut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FD4E3913-BC21-4CE0-B7CF-68B444492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71F66-963E-4FC9-9C79-65C61D5CA2EA}" type="datetimeFigureOut">
              <a:rPr lang="en-US"/>
              <a:pPr>
                <a:defRPr/>
              </a:pPr>
              <a:t>3/15/2016</a:t>
            </a:fld>
            <a:endParaRPr lang="en-US" dirty="0"/>
          </a:p>
        </p:txBody>
      </p:sp>
      <p:sp>
        <p:nvSpPr>
          <p:cNvPr id="6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42DBD38D-DCC5-4399-BFA9-7C2210270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270E40-E3E1-44AC-B054-68340053EF68}" type="datetimeFigureOut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42EB524D-ADCF-4671-8C51-29A2E1A7E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A9986-92E9-4E8E-8A50-2643EAD61B31}" type="datetimeFigureOut">
              <a:rPr lang="en-US"/>
              <a:pPr>
                <a:defRPr/>
              </a:pPr>
              <a:t>3/15/2016</a:t>
            </a:fld>
            <a:endParaRPr lang="en-US" dirty="0"/>
          </a:p>
        </p:txBody>
      </p:sp>
      <p:sp>
        <p:nvSpPr>
          <p:cNvPr id="4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ABB63A47-4726-408D-8428-3077041FC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C4B93-1942-4452-B325-CC925F5AD62E}" type="datetimeFigureOut">
              <a:rPr lang="en-US"/>
              <a:pPr>
                <a:defRPr/>
              </a:pPr>
              <a:t>3/15/2016</a:t>
            </a:fld>
            <a:endParaRPr lang="en-US" dirty="0"/>
          </a:p>
        </p:txBody>
      </p:sp>
      <p:sp>
        <p:nvSpPr>
          <p:cNvPr id="3" name="Segnaposto piè di pagina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egnaposto numero diapositiva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Name   </a:t>
            </a:r>
            <a:fld id="{017E8912-019C-44A6-9720-8F89180703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4AF0DE-EDCC-46C1-AB5D-CFC3EE6005DC}" type="datetimeFigureOut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8C5597C6-3B8E-415E-AB36-1BCFD3233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igura a mano libera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igura a mano libera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Triangolo rettango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Gallone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10" name="Gallone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1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F1AD37F-9E17-405A-ABC2-355D0F0D6C23}" type="datetimeFigureOut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12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A95A6BBF-29F7-4C71-8D55-337DD386D3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Connettore 1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033" name="Segnaposto tes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0C50E7C-0D0C-448E-A47D-C9FD34726ECA}" type="datetimeFigureOut">
              <a:rPr lang="en-US"/>
              <a:pPr>
                <a:defRPr/>
              </a:pPr>
              <a:t>3/15/2016</a:t>
            </a:fld>
            <a:endParaRPr lang="en-US" dirty="0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Presentation Name   </a:t>
            </a:r>
            <a:fld id="{E7FF518B-0BEF-4383-84DC-81F8CCBC22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7" name="Picture 3" descr="G:\Template\logos\pclogos\jpg\Altera300rgb.jpg"/>
          <p:cNvPicPr>
            <a:picLocks noChangeAspect="1" noChangeArrowheads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 r="6018"/>
          <a:stretch>
            <a:fillRect/>
          </a:stretch>
        </p:blipFill>
        <p:spPr bwMode="auto">
          <a:xfrm>
            <a:off x="7572375" y="6429375"/>
            <a:ext cx="1411288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1" r:id="rId4"/>
    <p:sldLayoutId id="2147483989" r:id="rId5"/>
    <p:sldLayoutId id="2147483982" r:id="rId6"/>
    <p:sldLayoutId id="2147483983" r:id="rId7"/>
    <p:sldLayoutId id="2147483990" r:id="rId8"/>
    <p:sldLayoutId id="2147483991" r:id="rId9"/>
    <p:sldLayoutId id="2147483984" r:id="rId10"/>
    <p:sldLayoutId id="214748398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linguaggio </a:t>
            </a:r>
            <a:b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Verilog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HDL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it-IT" smtClean="0"/>
              <a:t>Introduzione al linguaggio Verilog HDL  per la descrizione di sistemi digitali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Non sempre un sistema deve essere definito con un elevato grado di dettaglio</a:t>
            </a:r>
          </a:p>
          <a:p>
            <a:pPr lvl="1" eaLnBrk="1" hangingPunct="1"/>
            <a:r>
              <a:rPr lang="it-IT" dirty="0" smtClean="0"/>
              <a:t>Potrebbe non essere stato ancora realizzato</a:t>
            </a:r>
          </a:p>
          <a:p>
            <a:pPr lvl="1" eaLnBrk="1" hangingPunct="1"/>
            <a:r>
              <a:rPr lang="it-IT" dirty="0" smtClean="0"/>
              <a:t>Potrebbe essere un modo per testarne le specifiche e/o  la compatibilità tra sistemi interagenti</a:t>
            </a:r>
          </a:p>
          <a:p>
            <a:pPr lvl="1" eaLnBrk="1" hangingPunct="1"/>
            <a:r>
              <a:rPr lang="it-IT" dirty="0" smtClean="0"/>
              <a:t>Potrebbe essere un modo per “simulare” il funzionamento di un elemento già esistente</a:t>
            </a:r>
          </a:p>
          <a:p>
            <a:pPr eaLnBrk="1" hangingPunct="1"/>
            <a:r>
              <a:rPr lang="it-IT" dirty="0" smtClean="0"/>
              <a:t>Un basso livello di astrazione</a:t>
            </a:r>
          </a:p>
          <a:p>
            <a:pPr lvl="1" eaLnBrk="1" hangingPunct="1"/>
            <a:r>
              <a:rPr lang="it-IT" dirty="0" smtClean="0"/>
              <a:t>È utile quando si voglia realizzare fisicamente il dispositivo</a:t>
            </a:r>
          </a:p>
          <a:p>
            <a:pPr lvl="1" eaLnBrk="1" hangingPunct="1"/>
            <a:r>
              <a:rPr lang="it-IT" dirty="0" smtClean="0"/>
              <a:t>Tipicamente esce da un processi di sintesi (automatica o manuale)</a:t>
            </a:r>
          </a:p>
          <a:p>
            <a:pPr lvl="1" eaLnBrk="1" hangingPunct="1"/>
            <a:endParaRPr lang="it-IT" dirty="0" smtClean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/>
              <a:t>Livelli di astrazione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contenuto 1"/>
          <p:cNvSpPr>
            <a:spLocks noGrp="1"/>
          </p:cNvSpPr>
          <p:nvPr>
            <p:ph idx="1"/>
          </p:nvPr>
        </p:nvSpPr>
        <p:spPr>
          <a:xfrm>
            <a:off x="457200" y="1481138"/>
            <a:ext cx="3471863" cy="4525962"/>
          </a:xfrm>
        </p:spPr>
        <p:txBody>
          <a:bodyPr/>
          <a:lstStyle/>
          <a:p>
            <a:pPr eaLnBrk="1" hangingPunct="1"/>
            <a:r>
              <a:rPr lang="it-IT" sz="2400" smtClean="0"/>
              <a:t>Descrive il funzionamento del sistema senza esplicitare i meccanismi che lo realizzano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/>
              <a:t>Livello Comportamentale</a:t>
            </a:r>
            <a:endParaRPr lang="it-IT" dirty="0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8" y="1214438"/>
            <a:ext cx="4905375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smtClean="0"/>
              <a:t>Descrive il funzionamento del sistema NON la sua struttura fisica</a:t>
            </a:r>
          </a:p>
          <a:p>
            <a:r>
              <a:rPr lang="it-IT" sz="2400" dirty="0" smtClean="0"/>
              <a:t>Non vi è un intento specifico di descrivere dell’HW, infatti potrebbe essere usato per</a:t>
            </a:r>
          </a:p>
          <a:p>
            <a:pPr lvl="1"/>
            <a:r>
              <a:rPr lang="it-IT" sz="2000" dirty="0" smtClean="0"/>
              <a:t>Descrivere le specifiche di un sistema da realizzare</a:t>
            </a:r>
          </a:p>
          <a:p>
            <a:pPr lvl="1"/>
            <a:r>
              <a:rPr lang="it-IT" sz="2000" dirty="0" smtClean="0"/>
              <a:t>Descrivere un flusso di segnali (es. per il simulatore)</a:t>
            </a:r>
          </a:p>
          <a:p>
            <a:pPr lvl="1"/>
            <a:r>
              <a:rPr lang="it-IT" sz="2000" dirty="0" smtClean="0"/>
              <a:t>Descrivere un sistema già esistente senza entrare nel dettaglio (es. per verificare la compatibilità)</a:t>
            </a:r>
          </a:p>
          <a:p>
            <a:r>
              <a:rPr lang="it-IT" sz="2400" dirty="0" smtClean="0"/>
              <a:t>E’ una descrizione assolutamente generica e non focalizzata ad un determinato “target”</a:t>
            </a:r>
          </a:p>
          <a:p>
            <a:r>
              <a:rPr lang="it-IT" sz="2400" dirty="0" smtClean="0"/>
              <a:t>Non tutto ciò che viene descritto in tal modo può (o deve) essere oggetto di sintesi</a:t>
            </a:r>
          </a:p>
          <a:p>
            <a:endParaRPr lang="it-IT" dirty="0" smtClean="0"/>
          </a:p>
          <a:p>
            <a:endParaRPr lang="it-IT" dirty="0" smtClean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Descrizione Comportamentale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contenuto 1"/>
          <p:cNvSpPr>
            <a:spLocks noGrp="1"/>
          </p:cNvSpPr>
          <p:nvPr>
            <p:ph idx="1"/>
          </p:nvPr>
        </p:nvSpPr>
        <p:spPr>
          <a:xfrm>
            <a:off x="457200" y="1481138"/>
            <a:ext cx="3400425" cy="4525962"/>
          </a:xfrm>
        </p:spPr>
        <p:txBody>
          <a:bodyPr/>
          <a:lstStyle/>
          <a:p>
            <a:pPr eaLnBrk="1" hangingPunct="1"/>
            <a:r>
              <a:rPr lang="it-IT" smtClean="0"/>
              <a:t>Rappresenta il funzionamento in  base al “flusso di dati” che viene elaborato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/>
              <a:t>Livello “</a:t>
            </a:r>
            <a:r>
              <a:rPr lang="it-IT" dirty="0" err="1" smtClean="0"/>
              <a:t>dataflow</a:t>
            </a:r>
            <a:r>
              <a:rPr lang="it-IT" dirty="0" smtClean="0"/>
              <a:t>”</a:t>
            </a:r>
            <a:endParaRPr lang="it-IT" dirty="0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5" y="1143000"/>
            <a:ext cx="5110163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contenuto 1"/>
          <p:cNvSpPr>
            <a:spLocks noGrp="1"/>
          </p:cNvSpPr>
          <p:nvPr>
            <p:ph idx="1"/>
          </p:nvPr>
        </p:nvSpPr>
        <p:spPr>
          <a:xfrm>
            <a:off x="457200" y="1481138"/>
            <a:ext cx="3328988" cy="4525962"/>
          </a:xfrm>
        </p:spPr>
        <p:txBody>
          <a:bodyPr/>
          <a:lstStyle/>
          <a:p>
            <a:pPr eaLnBrk="1" hangingPunct="1"/>
            <a:r>
              <a:rPr lang="it-IT" dirty="0" smtClean="0"/>
              <a:t>Rappresenta una struttura composta da più blocchi funzionali.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/>
              <a:t>Livello Strutturale</a:t>
            </a:r>
            <a:endParaRPr lang="it-IT" dirty="0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63" y="1214438"/>
            <a:ext cx="4989512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Descrive la struttura di un circuito come interconnessione di elementi </a:t>
            </a:r>
          </a:p>
          <a:p>
            <a:r>
              <a:rPr lang="it-IT" smtClean="0"/>
              <a:t>Se si vuole poterla simulare, ogni singolo elemento che la compone deve essere “noto”</a:t>
            </a:r>
          </a:p>
          <a:p>
            <a:r>
              <a:rPr lang="it-IT" smtClean="0"/>
              <a:t>Spesso è la descrizione che viene generata al completamento di un processo di sintesi</a:t>
            </a:r>
          </a:p>
          <a:p>
            <a:r>
              <a:rPr lang="it-IT" smtClean="0"/>
              <a:t>Spesso è dedicata ad un HW specifico e pertanto può risultare meno “target independent”.</a:t>
            </a:r>
          </a:p>
          <a:p>
            <a:endParaRPr lang="it-IT" smtClean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Descrizione Strutturale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egnaposto contenuto 1"/>
          <p:cNvSpPr>
            <a:spLocks noGrp="1"/>
          </p:cNvSpPr>
          <p:nvPr>
            <p:ph idx="1"/>
          </p:nvPr>
        </p:nvSpPr>
        <p:spPr>
          <a:xfrm>
            <a:off x="500063" y="1500188"/>
            <a:ext cx="8229600" cy="2714625"/>
          </a:xfrm>
        </p:spPr>
        <p:txBody>
          <a:bodyPr/>
          <a:lstStyle/>
          <a:p>
            <a:r>
              <a:rPr lang="it-IT" sz="2400" smtClean="0"/>
              <a:t>Nel mondo reale (e nei circuiti logici) i processi sono tra loro “concorrenti” </a:t>
            </a:r>
          </a:p>
          <a:p>
            <a:r>
              <a:rPr lang="it-IT" sz="2400" smtClean="0"/>
              <a:t>I linguaggi di descrizione SW descrivono una serie di operazioni da svolgere in sequenza</a:t>
            </a:r>
          </a:p>
          <a:p>
            <a:r>
              <a:rPr lang="it-IT" sz="2400" smtClean="0"/>
              <a:t>In Verilog HDL si possono descrivere sia operazioni tra loro concorrenti che in forma sequenziale </a:t>
            </a:r>
          </a:p>
          <a:p>
            <a:r>
              <a:rPr lang="it-IT" sz="2400" smtClean="0"/>
              <a:t>Simulazioni in base al “tempo simulato”</a:t>
            </a:r>
          </a:p>
          <a:p>
            <a:pPr>
              <a:buFont typeface="Wingdings 3" pitchFamily="18" charset="2"/>
              <a:buNone/>
            </a:pPr>
            <a:r>
              <a:rPr lang="it-IT" smtClean="0"/>
              <a:t> 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Contemporaneità dei processi</a:t>
            </a:r>
            <a:endParaRPr lang="it-IT" dirty="0"/>
          </a:p>
        </p:txBody>
      </p:sp>
      <p:grpSp>
        <p:nvGrpSpPr>
          <p:cNvPr id="23556" name="Gruppo 38"/>
          <p:cNvGrpSpPr>
            <a:grpSpLocks/>
          </p:cNvGrpSpPr>
          <p:nvPr/>
        </p:nvGrpSpPr>
        <p:grpSpPr bwMode="auto">
          <a:xfrm>
            <a:off x="1357313" y="4500563"/>
            <a:ext cx="7000875" cy="1857375"/>
            <a:chOff x="1357290" y="4286256"/>
            <a:chExt cx="7000924" cy="1857388"/>
          </a:xfrm>
        </p:grpSpPr>
        <p:sp>
          <p:nvSpPr>
            <p:cNvPr id="8" name="Rettangolo arrotondato 7"/>
            <p:cNvSpPr/>
            <p:nvPr/>
          </p:nvSpPr>
          <p:spPr>
            <a:xfrm>
              <a:off x="1357290" y="4286256"/>
              <a:ext cx="1285884" cy="714380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dirty="0" err="1"/>
                <a:t>Proc</a:t>
              </a:r>
              <a:r>
                <a:rPr lang="it-IT" dirty="0"/>
                <a:t> 1</a:t>
              </a:r>
            </a:p>
          </p:txBody>
        </p:sp>
        <p:sp>
          <p:nvSpPr>
            <p:cNvPr id="9" name="Rettangolo arrotondato 8"/>
            <p:cNvSpPr/>
            <p:nvPr/>
          </p:nvSpPr>
          <p:spPr>
            <a:xfrm>
              <a:off x="1357290" y="5429264"/>
              <a:ext cx="1285884" cy="714380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dirty="0" err="1"/>
                <a:t>Proc</a:t>
              </a:r>
              <a:r>
                <a:rPr lang="it-IT" dirty="0"/>
                <a:t> 2</a:t>
              </a:r>
            </a:p>
          </p:txBody>
        </p:sp>
        <p:sp>
          <p:nvSpPr>
            <p:cNvPr id="10" name="Rettangolo arrotondato 9"/>
            <p:cNvSpPr/>
            <p:nvPr/>
          </p:nvSpPr>
          <p:spPr>
            <a:xfrm>
              <a:off x="6215074" y="5429264"/>
              <a:ext cx="1285884" cy="714380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dirty="0" err="1"/>
                <a:t>Proc</a:t>
              </a:r>
              <a:r>
                <a:rPr lang="it-IT" dirty="0"/>
                <a:t> 4</a:t>
              </a:r>
            </a:p>
          </p:txBody>
        </p:sp>
        <p:sp>
          <p:nvSpPr>
            <p:cNvPr id="11" name="Rettangolo arrotondato 10"/>
            <p:cNvSpPr/>
            <p:nvPr/>
          </p:nvSpPr>
          <p:spPr>
            <a:xfrm>
              <a:off x="3786182" y="4786321"/>
              <a:ext cx="1285884" cy="714380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t-IT" dirty="0" err="1"/>
                <a:t>Proc</a:t>
              </a:r>
              <a:r>
                <a:rPr lang="it-IT" dirty="0"/>
                <a:t> 3</a:t>
              </a:r>
            </a:p>
          </p:txBody>
        </p:sp>
        <p:cxnSp>
          <p:nvCxnSpPr>
            <p:cNvPr id="13" name="Connettore 4 12"/>
            <p:cNvCxnSpPr>
              <a:stCxn id="8" idx="3"/>
              <a:endCxn id="11" idx="1"/>
            </p:cNvCxnSpPr>
            <p:nvPr/>
          </p:nvCxnSpPr>
          <p:spPr>
            <a:xfrm>
              <a:off x="2643174" y="4643445"/>
              <a:ext cx="1143008" cy="500067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5" name="Connettore 4 14"/>
            <p:cNvCxnSpPr>
              <a:stCxn id="9" idx="3"/>
              <a:endCxn id="11" idx="1"/>
            </p:cNvCxnSpPr>
            <p:nvPr/>
          </p:nvCxnSpPr>
          <p:spPr>
            <a:xfrm flipV="1">
              <a:off x="2643174" y="5143512"/>
              <a:ext cx="1143008" cy="64294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7" name="Connettore 4 16"/>
            <p:cNvCxnSpPr>
              <a:stCxn id="11" idx="3"/>
              <a:endCxn id="10" idx="1"/>
            </p:cNvCxnSpPr>
            <p:nvPr/>
          </p:nvCxnSpPr>
          <p:spPr>
            <a:xfrm>
              <a:off x="5072066" y="5143512"/>
              <a:ext cx="1143008" cy="642941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9" name="Connettore 4 18"/>
            <p:cNvCxnSpPr>
              <a:stCxn id="10" idx="3"/>
            </p:cNvCxnSpPr>
            <p:nvPr/>
          </p:nvCxnSpPr>
          <p:spPr>
            <a:xfrm>
              <a:off x="7500958" y="5786453"/>
              <a:ext cx="857256" cy="158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1" name="Connettore 4 20"/>
            <p:cNvCxnSpPr>
              <a:stCxn id="9" idx="3"/>
              <a:endCxn id="10" idx="1"/>
            </p:cNvCxnSpPr>
            <p:nvPr/>
          </p:nvCxnSpPr>
          <p:spPr>
            <a:xfrm>
              <a:off x="2643174" y="5786453"/>
              <a:ext cx="3571900" cy="1588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mtClean="0"/>
              <a:t>J. Bhasker</a:t>
            </a:r>
            <a:br>
              <a:rPr lang="it-IT" smtClean="0"/>
            </a:br>
            <a:r>
              <a:rPr lang="it-IT" smtClean="0"/>
              <a:t>Verilog HDL Synthesis – A pratical Primer</a:t>
            </a:r>
            <a:br>
              <a:rPr lang="it-IT" smtClean="0"/>
            </a:br>
            <a:r>
              <a:rPr lang="it-IT" smtClean="0"/>
              <a:t>Star Galaxy Publisher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TESTI Consigliati</a:t>
            </a:r>
            <a:endParaRPr lang="it-IT" dirty="0"/>
          </a:p>
        </p:txBody>
      </p:sp>
      <p:pic>
        <p:nvPicPr>
          <p:cNvPr id="1026" name="Picture 2" descr="http://ecx.images-amazon.com/images/I/51iGpTNac4L._SX258_BO1,204,203,200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0" y="2996952"/>
            <a:ext cx="2476500" cy="3200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it-IT" dirty="0"/>
              <a:t>NON </a:t>
            </a:r>
            <a:r>
              <a:rPr lang="it-IT" dirty="0" smtClean="0"/>
              <a:t>è </a:t>
            </a:r>
            <a:r>
              <a:rPr lang="it-IT" dirty="0"/>
              <a:t>un corso completo sul </a:t>
            </a:r>
            <a:r>
              <a:rPr lang="it-IT" dirty="0" err="1" smtClean="0"/>
              <a:t>Verilog</a:t>
            </a:r>
            <a:endParaRPr lang="it-IT" dirty="0"/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it-IT" dirty="0"/>
              <a:t>NON imparerete nel dettaglio la sintassi del </a:t>
            </a:r>
            <a:r>
              <a:rPr lang="it-IT" dirty="0" err="1" smtClean="0"/>
              <a:t>Verilog</a:t>
            </a:r>
            <a:endParaRPr lang="it-IT" dirty="0"/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it-IT" dirty="0"/>
              <a:t>NON si approfondiranno gli aspetti semantici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it-IT" dirty="0"/>
              <a:t>NON imparerete a sviluppare estensioni o integrazioni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it-IT" dirty="0"/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it-IT" dirty="0"/>
              <a:t>Capirete quali sono i motivi che spingono ad impiegare il </a:t>
            </a:r>
            <a:r>
              <a:rPr lang="it-IT" dirty="0" err="1" smtClean="0"/>
              <a:t>Verilog</a:t>
            </a:r>
            <a:endParaRPr lang="it-IT" dirty="0"/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it-IT" dirty="0"/>
              <a:t>Comprenderete i concetti base e sarete in grado di interpretare un sistema descritto tramite </a:t>
            </a:r>
            <a:r>
              <a:rPr lang="it-IT" dirty="0" err="1" smtClean="0"/>
              <a:t>Verilog</a:t>
            </a:r>
            <a:endParaRPr lang="it-IT" dirty="0" smtClean="0"/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it-IT" dirty="0" smtClean="0"/>
              <a:t>Sarete </a:t>
            </a:r>
            <a:r>
              <a:rPr lang="it-IT" dirty="0"/>
              <a:t>in grado di descrivere sistemi di “</a:t>
            </a:r>
            <a:r>
              <a:rPr lang="it-IT" dirty="0" smtClean="0"/>
              <a:t>utilità </a:t>
            </a:r>
            <a:r>
              <a:rPr lang="it-IT" dirty="0"/>
              <a:t>pratica</a:t>
            </a:r>
            <a:r>
              <a:rPr lang="it-IT" dirty="0" smtClean="0"/>
              <a:t>” in </a:t>
            </a:r>
            <a:r>
              <a:rPr lang="it-IT" dirty="0" err="1" smtClean="0"/>
              <a:t>Verilog</a:t>
            </a:r>
            <a:endParaRPr lang="it-IT" dirty="0"/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endParaRPr lang="it-IT" dirty="0"/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it-IT" dirty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/>
              <a:t>Obiettivi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3214688" y="3357563"/>
            <a:ext cx="2133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FontTx/>
              <a:buNone/>
            </a:pPr>
            <a:r>
              <a:rPr lang="it-IT" sz="2000" b="1" smtClean="0">
                <a:solidFill>
                  <a:srgbClr val="0000FF"/>
                </a:solidFill>
              </a:rPr>
              <a:t>A chi e’ dedicato?</a:t>
            </a:r>
            <a:endParaRPr lang="it-IT" sz="2000" b="1" smtClean="0"/>
          </a:p>
          <a:p>
            <a:pPr lvl="1" eaLnBrk="1" hangingPunct="1">
              <a:buFontTx/>
              <a:buNone/>
            </a:pPr>
            <a:r>
              <a:rPr lang="it-IT" sz="2000" smtClean="0"/>
              <a:t>	Ai progettisti di circuiti e sistemi logici che utilizzano sistemi CAE (Computer Automated tools for Electronic design)</a:t>
            </a:r>
          </a:p>
          <a:p>
            <a:pPr lvl="1" eaLnBrk="1" hangingPunct="1">
              <a:buFontTx/>
              <a:buNone/>
            </a:pPr>
            <a:r>
              <a:rPr lang="it-IT" sz="2000" b="1" smtClean="0">
                <a:solidFill>
                  <a:srgbClr val="0000FF"/>
                </a:solidFill>
              </a:rPr>
              <a:t>Un po’ di storia:</a:t>
            </a:r>
          </a:p>
          <a:p>
            <a:pPr lvl="2" eaLnBrk="1" hangingPunct="1"/>
            <a:r>
              <a:rPr lang="en-US" sz="2000" smtClean="0"/>
              <a:t>Sviluppato inizialmente nel 1984-85 da Philip Moorby</a:t>
            </a:r>
          </a:p>
          <a:p>
            <a:pPr lvl="2" eaLnBrk="1" hangingPunct="1"/>
            <a:r>
              <a:rPr lang="en-US" sz="2000" smtClean="0"/>
              <a:t>Nel 1990 Cadence lo adotta sotto il nome di Verilog-XL</a:t>
            </a:r>
          </a:p>
          <a:p>
            <a:pPr lvl="2" eaLnBrk="1" hangingPunct="1"/>
            <a:r>
              <a:rPr lang="en-US" sz="2000" smtClean="0"/>
              <a:t>Standardizzazione </a:t>
            </a:r>
            <a:r>
              <a:rPr lang="en-US" sz="1800" smtClean="0"/>
              <a:t>IEEE arriva nel 1995 seguita da un’integrazione nel 2001</a:t>
            </a:r>
          </a:p>
          <a:p>
            <a:pPr lvl="2" eaLnBrk="1" hangingPunct="1"/>
            <a:r>
              <a:rPr lang="en-US" sz="2000" smtClean="0"/>
              <a:t>Viene successivamente esteso nella versione System-Verilog (più orientato alla descrizione di sistemi)</a:t>
            </a:r>
          </a:p>
          <a:p>
            <a:pPr lvl="2" eaLnBrk="1" hangingPunct="1"/>
            <a:r>
              <a:rPr lang="en-US" sz="2000" smtClean="0"/>
              <a:t>Porta alla nascita di Verilog-A (per sistemi analogici)</a:t>
            </a:r>
            <a:endParaRPr lang="en-US" sz="1600" smtClean="0"/>
          </a:p>
          <a:p>
            <a:pPr lvl="1" eaLnBrk="1" hangingPunct="1">
              <a:buFontTx/>
              <a:buNone/>
            </a:pPr>
            <a:r>
              <a:rPr lang="it-IT" sz="2000" b="1" smtClean="0">
                <a:solidFill>
                  <a:srgbClr val="0000FF"/>
                </a:solidFill>
              </a:rPr>
              <a:t>Attualmente:</a:t>
            </a:r>
            <a:r>
              <a:rPr lang="it-IT" sz="2000" b="1" smtClean="0">
                <a:solidFill>
                  <a:schemeClr val="hlink"/>
                </a:solidFill>
              </a:rPr>
              <a:t> </a:t>
            </a:r>
            <a:r>
              <a:rPr lang="it-IT" sz="2000" smtClean="0"/>
              <a:t>A causa della attuale complessità dei circuiti ha surclassato altre metodologie (schematic capture)</a:t>
            </a:r>
          </a:p>
          <a:p>
            <a:pPr eaLnBrk="1" hangingPunct="1">
              <a:buFont typeface="Arial" pitchFamily="34" charset="0"/>
              <a:buNone/>
            </a:pPr>
            <a:r>
              <a:rPr lang="it-IT" sz="2400" smtClean="0"/>
              <a:t>	 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/>
              <a:t>Introduzione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HDL = </a:t>
            </a:r>
            <a:r>
              <a:rPr lang="it-IT" dirty="0" smtClean="0">
                <a:solidFill>
                  <a:srgbClr val="FF0000"/>
                </a:solidFill>
              </a:rPr>
              <a:t>H</a:t>
            </a:r>
            <a:r>
              <a:rPr lang="it-IT" dirty="0" smtClean="0"/>
              <a:t>ardware </a:t>
            </a:r>
            <a:r>
              <a:rPr lang="it-IT" dirty="0" err="1" smtClean="0">
                <a:solidFill>
                  <a:srgbClr val="FF0000"/>
                </a:solidFill>
              </a:rPr>
              <a:t>D</a:t>
            </a:r>
            <a:r>
              <a:rPr lang="it-IT" dirty="0" err="1" smtClean="0"/>
              <a:t>escription</a:t>
            </a:r>
            <a:r>
              <a:rPr lang="it-IT" dirty="0" smtClean="0"/>
              <a:t> </a:t>
            </a:r>
            <a:r>
              <a:rPr lang="it-IT" dirty="0" err="1" smtClean="0">
                <a:solidFill>
                  <a:srgbClr val="FF0000"/>
                </a:solidFill>
              </a:rPr>
              <a:t>L</a:t>
            </a:r>
            <a:r>
              <a:rPr lang="it-IT" dirty="0" err="1" smtClean="0"/>
              <a:t>anguage</a:t>
            </a:r>
            <a:endParaRPr lang="it-IT" dirty="0" smtClean="0"/>
          </a:p>
          <a:p>
            <a:pPr eaLnBrk="1" hangingPunct="1"/>
            <a:r>
              <a:rPr lang="it-IT" b="1" dirty="0" smtClean="0"/>
              <a:t>NON</a:t>
            </a:r>
            <a:r>
              <a:rPr lang="it-IT" dirty="0" smtClean="0"/>
              <a:t> è un linguaggio di programmazione SW</a:t>
            </a:r>
          </a:p>
          <a:p>
            <a:pPr lvl="1" eaLnBrk="1" hangingPunct="1"/>
            <a:r>
              <a:rPr lang="it-IT" dirty="0" smtClean="0"/>
              <a:t>Un linguaggio di programmazione software descrive una serie di operazioni che vengono eseguite secondo una determinata sequenza su di un processore dedicato.</a:t>
            </a:r>
          </a:p>
          <a:p>
            <a:pPr eaLnBrk="1" hangingPunct="1"/>
            <a:r>
              <a:rPr lang="it-IT" dirty="0" smtClean="0"/>
              <a:t>E’ un linguaggio di descrizione Hardware</a:t>
            </a:r>
          </a:p>
          <a:p>
            <a:pPr lvl="1" eaLnBrk="1" hangingPunct="1"/>
            <a:r>
              <a:rPr lang="it-IT" dirty="0" smtClean="0"/>
              <a:t>Descrive il funzionamento e/o la struttura di un circuito logico che è già stato, oppure sarà realizzato con un HW dedicato</a:t>
            </a:r>
          </a:p>
          <a:p>
            <a:pPr lvl="1" eaLnBrk="1" hangingPunct="1"/>
            <a:r>
              <a:rPr lang="it-IT" dirty="0" smtClean="0"/>
              <a:t>Descrive eventualmente il susseguirsi di segnali logici con cui sollecitare il circuito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Cos’è </a:t>
            </a:r>
            <a:r>
              <a:rPr lang="it-IT" sz="2000" dirty="0" smtClean="0"/>
              <a:t>(e cosa NON è) </a:t>
            </a:r>
            <a:r>
              <a:rPr lang="it-IT" dirty="0" err="1" smtClean="0"/>
              <a:t>Verilog</a:t>
            </a:r>
            <a:r>
              <a:rPr lang="it-IT" dirty="0" smtClean="0"/>
              <a:t> HDL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dirty="0" smtClean="0"/>
              <a:t>DOCUMENTARE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it-IT" dirty="0" smtClean="0"/>
              <a:t>Ad esempio il sistema è già stato realizzato e si vuole valutare la compatibilità dei segnali verso altri sistemi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dirty="0" smtClean="0"/>
              <a:t>SIMULARE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it-IT" dirty="0" smtClean="0"/>
              <a:t>Si possono generare i segnali di stimolo atti a simulare il funzionamento di un sistema.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dirty="0" smtClean="0"/>
              <a:t>SINTETIZZARE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it-IT" dirty="0" smtClean="0"/>
              <a:t>Descrivere il sistema a diversi livelli di astrazione via via più precisi, fino a giungere a quello più basso (es. porte logiche) atto ad essere realizzato fisicamente</a:t>
            </a: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Obiettivi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dirty="0" smtClean="0"/>
              <a:t>Progetto di tipo “</a:t>
            </a:r>
            <a:r>
              <a:rPr lang="it-IT" dirty="0" err="1" smtClean="0"/>
              <a:t>technology</a:t>
            </a:r>
            <a:r>
              <a:rPr lang="it-IT" dirty="0" smtClean="0"/>
              <a:t> - </a:t>
            </a:r>
            <a:r>
              <a:rPr lang="it-IT" dirty="0" err="1" smtClean="0"/>
              <a:t>independent</a:t>
            </a:r>
            <a:r>
              <a:rPr lang="it-IT" dirty="0" smtClean="0"/>
              <a:t>”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it-IT" dirty="0" smtClean="0"/>
              <a:t>Impiegato da diversi fornitori / venditori (sia di HW che SW)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it-IT" dirty="0" smtClean="0"/>
              <a:t>Facilita gli “aggiornamenti” del sistema progettato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it-IT" dirty="0" smtClean="0"/>
              <a:t>La documentazione del progetto è “STANDARD”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it-IT" dirty="0" smtClean="0"/>
              <a:t>Miglioramento nella qualità del progetto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it-IT" dirty="0" smtClean="0"/>
              <a:t>Consente di analizzare varie alternative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it-IT" dirty="0" smtClean="0"/>
              <a:t>Consente più livelli di astrazione</a:t>
            </a:r>
          </a:p>
          <a:p>
            <a:pPr marL="859536" lvl="2" eaLnBrk="1" fontAlgn="auto" hangingPunct="1">
              <a:spcAft>
                <a:spcPts val="0"/>
              </a:spcAft>
              <a:buFont typeface="Wingdings 2"/>
              <a:buChar char=""/>
              <a:defRPr/>
            </a:pPr>
            <a:r>
              <a:rPr lang="it-IT" dirty="0" smtClean="0"/>
              <a:t>Verifica ad un elevato livello di astrazione</a:t>
            </a:r>
          </a:p>
          <a:p>
            <a:pPr marL="859536" lvl="2" eaLnBrk="1" fontAlgn="auto" hangingPunct="1">
              <a:spcAft>
                <a:spcPts val="0"/>
              </a:spcAft>
              <a:buFont typeface="Wingdings 2"/>
              <a:buChar char=""/>
              <a:defRPr/>
            </a:pPr>
            <a:r>
              <a:rPr lang="it-IT" dirty="0" smtClean="0"/>
              <a:t>Paragone delle prestazioni tra vari livelli di astrazione</a:t>
            </a:r>
          </a:p>
          <a:p>
            <a:pPr marL="859536" lvl="2" eaLnBrk="1" fontAlgn="auto" hangingPunct="1">
              <a:spcAft>
                <a:spcPts val="0"/>
              </a:spcAft>
              <a:buFont typeface="Wingdings 2"/>
              <a:buChar char=""/>
              <a:defRPr/>
            </a:pPr>
            <a:r>
              <a:rPr lang="it-IT" dirty="0" smtClean="0"/>
              <a:t>Integrazione tra blocchi sviluppati a vari livelli</a:t>
            </a:r>
          </a:p>
          <a:p>
            <a:pPr marL="621792" lvl="1" eaLnBrk="1" fontAlgn="auto" hangingPunct="1">
              <a:spcBef>
                <a:spcPts val="324"/>
              </a:spcBef>
              <a:spcAft>
                <a:spcPts val="0"/>
              </a:spcAft>
              <a:buFont typeface="Verdana"/>
              <a:buChar char="◦"/>
              <a:defRPr/>
            </a:pPr>
            <a:r>
              <a:rPr lang="it-IT" dirty="0" smtClean="0"/>
              <a:t>Riutilizzo e condivisione di blocchi già sviluppati</a:t>
            </a:r>
            <a:endParaRPr lang="it-IT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Vantaggi </a:t>
            </a:r>
            <a:r>
              <a:rPr lang="it-IT" sz="2000" dirty="0" smtClean="0"/>
              <a:t>(rispetto altre tipologie di descrizione)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924800" cy="4572000"/>
          </a:xfrm>
        </p:spPr>
        <p:txBody>
          <a:bodyPr/>
          <a:lstStyle/>
          <a:p>
            <a:pPr lvl="1" eaLnBrk="1" hangingPunct="1"/>
            <a:r>
              <a:rPr lang="it-IT" dirty="0" smtClean="0"/>
              <a:t>E’ meno “immediato” di uno schema digitale</a:t>
            </a:r>
          </a:p>
          <a:p>
            <a:pPr lvl="1" eaLnBrk="1" hangingPunct="1"/>
            <a:r>
              <a:rPr lang="it-IT" dirty="0" smtClean="0"/>
              <a:t>E’ sintatticamente … più pesante</a:t>
            </a:r>
          </a:p>
          <a:p>
            <a:pPr lvl="1" eaLnBrk="1" hangingPunct="1"/>
            <a:r>
              <a:rPr lang="it-IT" dirty="0" smtClean="0"/>
              <a:t>Non tutto ciò che viene scritto in </a:t>
            </a:r>
            <a:r>
              <a:rPr lang="it-IT" dirty="0" err="1" smtClean="0"/>
              <a:t>Verilog</a:t>
            </a:r>
            <a:r>
              <a:rPr lang="it-IT" dirty="0" smtClean="0"/>
              <a:t> è fisicamente “sintetizzabile”</a:t>
            </a:r>
          </a:p>
          <a:p>
            <a:pPr lvl="1" eaLnBrk="1" hangingPunct="1"/>
            <a:endParaRPr lang="it-IT" dirty="0" smtClean="0"/>
          </a:p>
          <a:p>
            <a:pPr lvl="1" eaLnBrk="1" hangingPunct="1"/>
            <a:r>
              <a:rPr lang="it-IT" dirty="0" smtClean="0"/>
              <a:t>Esistono </a:t>
            </a:r>
            <a:r>
              <a:rPr lang="it-IT" dirty="0" err="1" smtClean="0"/>
              <a:t>tools</a:t>
            </a:r>
            <a:r>
              <a:rPr lang="it-IT" dirty="0" smtClean="0"/>
              <a:t> di sviluppo che consentono di ricavare descrizioni in </a:t>
            </a:r>
            <a:r>
              <a:rPr lang="it-IT" dirty="0" err="1" smtClean="0"/>
              <a:t>Verilog</a:t>
            </a:r>
            <a:r>
              <a:rPr lang="it-IT" dirty="0" smtClean="0"/>
              <a:t> partendo da Schemi, Macchine a Stati Finiti, Tabelle di verità, grafi, diagrammi temporali  </a:t>
            </a:r>
            <a:r>
              <a:rPr lang="it-IT" dirty="0" err="1" smtClean="0"/>
              <a:t>ecc…</a:t>
            </a:r>
            <a:r>
              <a:rPr lang="it-IT" dirty="0" smtClean="0"/>
              <a:t>.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/>
              <a:t>Considerazioni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Descrizione di circuiti LOGICI</a:t>
            </a:r>
          </a:p>
          <a:p>
            <a:r>
              <a:rPr lang="it-IT" smtClean="0"/>
              <a:t>Descrizione secondo diversi livelli di astrazione </a:t>
            </a:r>
          </a:p>
          <a:p>
            <a:pPr lvl="1"/>
            <a:r>
              <a:rPr lang="it-IT" smtClean="0"/>
              <a:t>Tra cui la possibilità di descrivere una struttura</a:t>
            </a:r>
          </a:p>
          <a:p>
            <a:r>
              <a:rPr lang="it-IT" smtClean="0"/>
              <a:t>Possibilità di descrivere la contemporaneità nell’esecuzione dei processi</a:t>
            </a:r>
          </a:p>
          <a:p>
            <a:r>
              <a:rPr lang="it-IT" smtClean="0"/>
              <a:t>Possibilità di descrivere particolari “stati” di un collegamento fisico (0, 1, z, x)</a:t>
            </a:r>
          </a:p>
        </p:txBody>
      </p:sp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Concetti fondamentali</a:t>
            </a:r>
            <a:endParaRPr lang="it-IT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ial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29027</TotalTime>
  <Words>793</Words>
  <Application>Microsoft Office PowerPoint</Application>
  <PresentationFormat>On-screen Show (4:3)</PresentationFormat>
  <Paragraphs>105</Paragraphs>
  <Slides>16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Lucida Sans Unicode</vt:lpstr>
      <vt:lpstr>Times New Roman</vt:lpstr>
      <vt:lpstr>Verdana</vt:lpstr>
      <vt:lpstr>Wingdings 2</vt:lpstr>
      <vt:lpstr>Wingdings 3</vt:lpstr>
      <vt:lpstr>Viale</vt:lpstr>
      <vt:lpstr>Il linguaggio  Verilog HDL</vt:lpstr>
      <vt:lpstr>TESTI Consigliati</vt:lpstr>
      <vt:lpstr>Obiettivi</vt:lpstr>
      <vt:lpstr>Introduzione </vt:lpstr>
      <vt:lpstr>Cos’è (e cosa NON è) Verilog HDL</vt:lpstr>
      <vt:lpstr>Obiettivi</vt:lpstr>
      <vt:lpstr>Vantaggi (rispetto altre tipologie di descrizione)</vt:lpstr>
      <vt:lpstr>Considerazioni</vt:lpstr>
      <vt:lpstr>Concetti fondamentali</vt:lpstr>
      <vt:lpstr>Livelli di astrazione</vt:lpstr>
      <vt:lpstr>Livello Comportamentale</vt:lpstr>
      <vt:lpstr>Descrizione Comportamentale</vt:lpstr>
      <vt:lpstr>Livello “dataflow”</vt:lpstr>
      <vt:lpstr>Livello Strutturale</vt:lpstr>
      <vt:lpstr>Descrizione Strutturale</vt:lpstr>
      <vt:lpstr>Contemporaneità dei processi</vt:lpstr>
    </vt:vector>
  </TitlesOfParts>
  <Company>IPL - DEEI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linguaggio VHDL</dc:title>
  <dc:creator>Marsi Stefano</dc:creator>
  <cp:lastModifiedBy>Stefano Marsi</cp:lastModifiedBy>
  <cp:revision>490</cp:revision>
  <dcterms:created xsi:type="dcterms:W3CDTF">2003-08-02T13:15:25Z</dcterms:created>
  <dcterms:modified xsi:type="dcterms:W3CDTF">2016-03-15T09:48:12Z</dcterms:modified>
</cp:coreProperties>
</file>