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7"/>
  </p:notesMasterIdLst>
  <p:handoutMasterIdLst>
    <p:handoutMasterId r:id="rId128"/>
  </p:handoutMasterIdLst>
  <p:sldIdLst>
    <p:sldId id="782" r:id="rId2"/>
    <p:sldId id="1212" r:id="rId3"/>
    <p:sldId id="1413" r:id="rId4"/>
    <p:sldId id="1483" r:id="rId5"/>
    <p:sldId id="1213" r:id="rId6"/>
    <p:sldId id="1484" r:id="rId7"/>
    <p:sldId id="1414" r:id="rId8"/>
    <p:sldId id="1482" r:id="rId9"/>
    <p:sldId id="1344" r:id="rId10"/>
    <p:sldId id="1415" r:id="rId11"/>
    <p:sldId id="1480" r:id="rId12"/>
    <p:sldId id="1138" r:id="rId13"/>
    <p:sldId id="1481" r:id="rId14"/>
    <p:sldId id="1416" r:id="rId15"/>
    <p:sldId id="1485" r:id="rId16"/>
    <p:sldId id="1493" r:id="rId17"/>
    <p:sldId id="1486" r:id="rId18"/>
    <p:sldId id="1491" r:id="rId19"/>
    <p:sldId id="1487" r:id="rId20"/>
    <p:sldId id="1492" r:id="rId21"/>
    <p:sldId id="1488" r:id="rId22"/>
    <p:sldId id="1489" r:id="rId23"/>
    <p:sldId id="1490" r:id="rId24"/>
    <p:sldId id="1494" r:id="rId25"/>
    <p:sldId id="1495" r:id="rId26"/>
    <p:sldId id="1496" r:id="rId27"/>
    <p:sldId id="1497" r:id="rId28"/>
    <p:sldId id="1498" r:id="rId29"/>
    <p:sldId id="1499" r:id="rId30"/>
    <p:sldId id="1500" r:id="rId31"/>
    <p:sldId id="1501" r:id="rId32"/>
    <p:sldId id="1502" r:id="rId33"/>
    <p:sldId id="1503" r:id="rId34"/>
    <p:sldId id="1504" r:id="rId35"/>
    <p:sldId id="1505" r:id="rId36"/>
    <p:sldId id="1506" r:id="rId37"/>
    <p:sldId id="1507" r:id="rId38"/>
    <p:sldId id="1508" r:id="rId39"/>
    <p:sldId id="1509" r:id="rId40"/>
    <p:sldId id="1510" r:id="rId41"/>
    <p:sldId id="1511" r:id="rId42"/>
    <p:sldId id="1512" r:id="rId43"/>
    <p:sldId id="1513" r:id="rId44"/>
    <p:sldId id="1514" r:id="rId45"/>
    <p:sldId id="1515" r:id="rId46"/>
    <p:sldId id="1516" r:id="rId47"/>
    <p:sldId id="1517" r:id="rId48"/>
    <p:sldId id="1518" r:id="rId49"/>
    <p:sldId id="1519" r:id="rId50"/>
    <p:sldId id="1525" r:id="rId51"/>
    <p:sldId id="1520" r:id="rId52"/>
    <p:sldId id="1521" r:id="rId53"/>
    <p:sldId id="1522" r:id="rId54"/>
    <p:sldId id="1523" r:id="rId55"/>
    <p:sldId id="1524" r:id="rId56"/>
    <p:sldId id="1526" r:id="rId57"/>
    <p:sldId id="1527" r:id="rId58"/>
    <p:sldId id="1528" r:id="rId59"/>
    <p:sldId id="1545" r:id="rId60"/>
    <p:sldId id="1544" r:id="rId61"/>
    <p:sldId id="1529" r:id="rId62"/>
    <p:sldId id="1546" r:id="rId63"/>
    <p:sldId id="1530" r:id="rId64"/>
    <p:sldId id="1531" r:id="rId65"/>
    <p:sldId id="1532" r:id="rId66"/>
    <p:sldId id="1533" r:id="rId67"/>
    <p:sldId id="1534" r:id="rId68"/>
    <p:sldId id="1535" r:id="rId69"/>
    <p:sldId id="1536" r:id="rId70"/>
    <p:sldId id="1540" r:id="rId71"/>
    <p:sldId id="1537" r:id="rId72"/>
    <p:sldId id="1542" r:id="rId73"/>
    <p:sldId id="1543" r:id="rId74"/>
    <p:sldId id="1547" r:id="rId75"/>
    <p:sldId id="1538" r:id="rId76"/>
    <p:sldId id="1541" r:id="rId77"/>
    <p:sldId id="1548" r:id="rId78"/>
    <p:sldId id="1549" r:id="rId79"/>
    <p:sldId id="1550" r:id="rId80"/>
    <p:sldId id="1551" r:id="rId81"/>
    <p:sldId id="1552" r:id="rId82"/>
    <p:sldId id="1558" r:id="rId83"/>
    <p:sldId id="1559" r:id="rId84"/>
    <p:sldId id="1560" r:id="rId85"/>
    <p:sldId id="1565" r:id="rId86"/>
    <p:sldId id="1553" r:id="rId87"/>
    <p:sldId id="1554" r:id="rId88"/>
    <p:sldId id="1561" r:id="rId89"/>
    <p:sldId id="1555" r:id="rId90"/>
    <p:sldId id="1556" r:id="rId91"/>
    <p:sldId id="1557" r:id="rId92"/>
    <p:sldId id="1562" r:id="rId93"/>
    <p:sldId id="1563" r:id="rId94"/>
    <p:sldId id="1564" r:id="rId95"/>
    <p:sldId id="1566" r:id="rId96"/>
    <p:sldId id="1577" r:id="rId97"/>
    <p:sldId id="1567" r:id="rId98"/>
    <p:sldId id="1576" r:id="rId99"/>
    <p:sldId id="1568" r:id="rId100"/>
    <p:sldId id="1569" r:id="rId101"/>
    <p:sldId id="1579" r:id="rId102"/>
    <p:sldId id="1582" r:id="rId103"/>
    <p:sldId id="1580" r:id="rId104"/>
    <p:sldId id="1578" r:id="rId105"/>
    <p:sldId id="1570" r:id="rId106"/>
    <p:sldId id="1581" r:id="rId107"/>
    <p:sldId id="1583" r:id="rId108"/>
    <p:sldId id="1571" r:id="rId109"/>
    <p:sldId id="1572" r:id="rId110"/>
    <p:sldId id="1584" r:id="rId111"/>
    <p:sldId id="1573" r:id="rId112"/>
    <p:sldId id="1574" r:id="rId113"/>
    <p:sldId id="1575" r:id="rId114"/>
    <p:sldId id="1585" r:id="rId115"/>
    <p:sldId id="1586" r:id="rId116"/>
    <p:sldId id="1587" r:id="rId117"/>
    <p:sldId id="1588" r:id="rId118"/>
    <p:sldId id="1589" r:id="rId119"/>
    <p:sldId id="1590" r:id="rId120"/>
    <p:sldId id="1591" r:id="rId121"/>
    <p:sldId id="1592" r:id="rId122"/>
    <p:sldId id="1596" r:id="rId123"/>
    <p:sldId id="1593" r:id="rId124"/>
    <p:sldId id="1594" r:id="rId125"/>
    <p:sldId id="1595" r:id="rId126"/>
  </p:sldIdLst>
  <p:sldSz cx="9144000" cy="6858000" type="screen4x3"/>
  <p:notesSz cx="6858000" cy="9144000"/>
  <p:defaultTextStyle>
    <a:defPPr>
      <a:defRPr lang="it-IT"/>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660"/>
  </p:normalViewPr>
  <p:slideViewPr>
    <p:cSldViewPr>
      <p:cViewPr varScale="1">
        <p:scale>
          <a:sx n="51" d="100"/>
          <a:sy n="51" d="100"/>
        </p:scale>
        <p:origin x="2036" y="26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0" d="100"/>
        <a:sy n="70" d="100"/>
      </p:scale>
      <p:origin x="0" y="8370"/>
    </p:cViewPr>
  </p:sorter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handoutMaster" Target="handoutMasters/handout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presProps" Target="pres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10243" name="Rectangle 3"/>
          <p:cNvSpPr>
            <a:spLocks noGrp="1" noChangeArrowheads="1"/>
          </p:cNvSpPr>
          <p:nvPr>
            <p:ph type="dt" sz="quarter"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0244" name="Rectangle 4"/>
          <p:cNvSpPr>
            <a:spLocks noGrp="1" noChangeArrowheads="1"/>
          </p:cNvSpPr>
          <p:nvPr>
            <p:ph type="ftr" sz="quarter" idx="2"/>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10245" name="Rectangle 5"/>
          <p:cNvSpPr>
            <a:spLocks noGrp="1" noChangeArrowheads="1"/>
          </p:cNvSpPr>
          <p:nvPr>
            <p:ph type="sldNum" sz="quarter" idx="3"/>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8E8977C-5F80-467E-97B6-7DB5868C83D3}" type="slidenum">
              <a:rPr lang="it-IT"/>
              <a:pPr>
                <a:defRPr/>
              </a:pPr>
              <a:t>‹N›</a:t>
            </a:fld>
            <a:endParaRPr lang="it-IT"/>
          </a:p>
        </p:txBody>
      </p:sp>
    </p:spTree>
    <p:extLst>
      <p:ext uri="{BB962C8B-B14F-4D97-AF65-F5344CB8AC3E}">
        <p14:creationId xmlns:p14="http://schemas.microsoft.com/office/powerpoint/2010/main" val="39959159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it-IT"/>
          </a:p>
        </p:txBody>
      </p:sp>
      <p:sp>
        <p:nvSpPr>
          <p:cNvPr id="9219" name="Rectangle 3"/>
          <p:cNvSpPr>
            <a:spLocks noGrp="1" noChangeArrowheads="1"/>
          </p:cNvSpPr>
          <p:nvPr>
            <p:ph type="dt" idx="1"/>
          </p:nvPr>
        </p:nvSpPr>
        <p:spPr bwMode="auto">
          <a:xfrm>
            <a:off x="388620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it-IT"/>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14400" y="4343400"/>
            <a:ext cx="50292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it-IT"/>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AB86238-63EF-4A1E-99AC-2488F305A6D1}" type="slidenum">
              <a:rPr lang="it-IT"/>
              <a:pPr>
                <a:defRPr/>
              </a:pPr>
              <a:t>‹N›</a:t>
            </a:fld>
            <a:endParaRPr lang="it-IT"/>
          </a:p>
        </p:txBody>
      </p:sp>
    </p:spTree>
    <p:extLst>
      <p:ext uri="{BB962C8B-B14F-4D97-AF65-F5344CB8AC3E}">
        <p14:creationId xmlns:p14="http://schemas.microsoft.com/office/powerpoint/2010/main" val="24075190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98215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78292982"/>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697F0-7C28-41DF-3CA5-952D5477B03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32A8A5F-F17A-0F29-11F9-3F42660AF07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100</a:t>
            </a:fld>
            <a:endParaRPr lang="it-IT"/>
          </a:p>
        </p:txBody>
      </p:sp>
      <p:sp>
        <p:nvSpPr>
          <p:cNvPr id="45058" name="Rectangle 2">
            <a:extLst>
              <a:ext uri="{FF2B5EF4-FFF2-40B4-BE49-F238E27FC236}">
                <a16:creationId xmlns:a16="http://schemas.microsoft.com/office/drawing/2014/main" id="{EBFAEC50-C542-7D5A-845C-ACFDD5C86E5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F54FE55-A483-DFAC-5F86-A2CA79C859B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008351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BAC19-9313-A8F1-EC29-7CBDCCE30E0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68C1A58-A1E6-34E4-0A07-4B50997C10F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101</a:t>
            </a:fld>
            <a:endParaRPr lang="it-IT"/>
          </a:p>
        </p:txBody>
      </p:sp>
      <p:sp>
        <p:nvSpPr>
          <p:cNvPr id="45058" name="Rectangle 2">
            <a:extLst>
              <a:ext uri="{FF2B5EF4-FFF2-40B4-BE49-F238E27FC236}">
                <a16:creationId xmlns:a16="http://schemas.microsoft.com/office/drawing/2014/main" id="{70671BA0-1647-421E-207E-600E21B61EA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F28A932-05F6-B7D8-55F7-997C5598AC7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6753284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71ABE-728C-F834-1019-1A94B8FFB2C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7694936-98EE-6C6C-EE08-B420939C030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102</a:t>
            </a:fld>
            <a:endParaRPr lang="it-IT"/>
          </a:p>
        </p:txBody>
      </p:sp>
      <p:sp>
        <p:nvSpPr>
          <p:cNvPr id="45058" name="Rectangle 2">
            <a:extLst>
              <a:ext uri="{FF2B5EF4-FFF2-40B4-BE49-F238E27FC236}">
                <a16:creationId xmlns:a16="http://schemas.microsoft.com/office/drawing/2014/main" id="{4BA645DB-8D9E-C5F3-2757-973DA8D8AE7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97079BF-919B-62D5-C09D-57DA1050DF7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14043660"/>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80F3F-7B60-C225-B071-F3335658576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A7EEDF2-EF7F-040F-1354-38254C78617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103</a:t>
            </a:fld>
            <a:endParaRPr lang="it-IT"/>
          </a:p>
        </p:txBody>
      </p:sp>
      <p:sp>
        <p:nvSpPr>
          <p:cNvPr id="45058" name="Rectangle 2">
            <a:extLst>
              <a:ext uri="{FF2B5EF4-FFF2-40B4-BE49-F238E27FC236}">
                <a16:creationId xmlns:a16="http://schemas.microsoft.com/office/drawing/2014/main" id="{48DE5492-9B34-FD45-BAF6-65503B29F2D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F7DEE8A-02D8-9219-D33F-05C730CACDA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52139590"/>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58EBE-027E-ABA9-60FE-C033CE75C82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DEBC3D7-9200-2066-09CE-03F0AFB93996}"/>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104</a:t>
            </a:fld>
            <a:endParaRPr lang="it-IT"/>
          </a:p>
        </p:txBody>
      </p:sp>
      <p:sp>
        <p:nvSpPr>
          <p:cNvPr id="45058" name="Rectangle 2">
            <a:extLst>
              <a:ext uri="{FF2B5EF4-FFF2-40B4-BE49-F238E27FC236}">
                <a16:creationId xmlns:a16="http://schemas.microsoft.com/office/drawing/2014/main" id="{0E1A87F7-A45B-EAE6-7ECE-4BE127936A9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595DF96-B6AD-03C3-26BD-C31FF9C5266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38599461"/>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12B1F-A0E4-CA6E-5B54-9D423266347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147D21C-E1CD-768E-76BA-A9AD5A7A337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105</a:t>
            </a:fld>
            <a:endParaRPr lang="it-IT"/>
          </a:p>
        </p:txBody>
      </p:sp>
      <p:sp>
        <p:nvSpPr>
          <p:cNvPr id="45058" name="Rectangle 2">
            <a:extLst>
              <a:ext uri="{FF2B5EF4-FFF2-40B4-BE49-F238E27FC236}">
                <a16:creationId xmlns:a16="http://schemas.microsoft.com/office/drawing/2014/main" id="{EAB59045-2FF7-01D3-F9FD-1888F9C9C90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30E65BB-670E-DE11-74A5-4B1FE464A58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47075567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4B876-0537-5EDA-A504-3C7B9B785DC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EB798FF-DC10-BF90-32A5-528E9C68BBA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106</a:t>
            </a:fld>
            <a:endParaRPr lang="it-IT"/>
          </a:p>
        </p:txBody>
      </p:sp>
      <p:sp>
        <p:nvSpPr>
          <p:cNvPr id="45058" name="Rectangle 2">
            <a:extLst>
              <a:ext uri="{FF2B5EF4-FFF2-40B4-BE49-F238E27FC236}">
                <a16:creationId xmlns:a16="http://schemas.microsoft.com/office/drawing/2014/main" id="{52E8FBDB-3874-9BA0-7C67-69EAD2366F7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06B9D29-DB31-2C05-2C6F-2DEDF037731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58371053"/>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F29FA-9542-0477-D75D-27B372BC144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1A2D6A02-71CC-DDAF-B343-DA06DC022775}"/>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107</a:t>
            </a:fld>
            <a:endParaRPr lang="it-IT"/>
          </a:p>
        </p:txBody>
      </p:sp>
      <p:sp>
        <p:nvSpPr>
          <p:cNvPr id="45058" name="Rectangle 2">
            <a:extLst>
              <a:ext uri="{FF2B5EF4-FFF2-40B4-BE49-F238E27FC236}">
                <a16:creationId xmlns:a16="http://schemas.microsoft.com/office/drawing/2014/main" id="{A1706E71-33D6-C06A-7197-FB332FBFA056}"/>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574E66D-9CE2-AED5-D1F8-05421258D13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324504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AC2A0-5EB4-B004-F0A9-7A86410E283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E127E2F-090D-8F87-7003-1C7C71CFF68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108</a:t>
            </a:fld>
            <a:endParaRPr lang="it-IT"/>
          </a:p>
        </p:txBody>
      </p:sp>
      <p:sp>
        <p:nvSpPr>
          <p:cNvPr id="45058" name="Rectangle 2">
            <a:extLst>
              <a:ext uri="{FF2B5EF4-FFF2-40B4-BE49-F238E27FC236}">
                <a16:creationId xmlns:a16="http://schemas.microsoft.com/office/drawing/2014/main" id="{68F82AC6-CBA6-6574-B5C0-6D44502734D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1D906D7-E420-4D34-A497-B694EA285E3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69990707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A0172-741F-E226-66AD-A8EF6E1F639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122B697-4385-97B9-38E5-B838C68F6FF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109</a:t>
            </a:fld>
            <a:endParaRPr lang="it-IT"/>
          </a:p>
        </p:txBody>
      </p:sp>
      <p:sp>
        <p:nvSpPr>
          <p:cNvPr id="45058" name="Rectangle 2">
            <a:extLst>
              <a:ext uri="{FF2B5EF4-FFF2-40B4-BE49-F238E27FC236}">
                <a16:creationId xmlns:a16="http://schemas.microsoft.com/office/drawing/2014/main" id="{0CC2A98B-6A1B-70CC-C41E-32C02797284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BE13F42-372B-9040-C8B5-A9EA30C9407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05858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7A26B-9B90-0621-8989-FE371E3A589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BF28184-27F9-6EA4-722C-234915DD3FC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a:t>
            </a:fld>
            <a:endParaRPr lang="it-IT"/>
          </a:p>
        </p:txBody>
      </p:sp>
      <p:sp>
        <p:nvSpPr>
          <p:cNvPr id="45058" name="Rectangle 2">
            <a:extLst>
              <a:ext uri="{FF2B5EF4-FFF2-40B4-BE49-F238E27FC236}">
                <a16:creationId xmlns:a16="http://schemas.microsoft.com/office/drawing/2014/main" id="{054CE1C6-1381-6AA2-2A5A-E39697DBA5D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E56B340-CE42-697B-C446-DA62EF5DEAB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44152697"/>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6F8FF-7D15-A421-41B6-5C5B7EFC1E5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60662FC-7762-DFAF-E56D-F432D86A33E9}"/>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110</a:t>
            </a:fld>
            <a:endParaRPr lang="it-IT"/>
          </a:p>
        </p:txBody>
      </p:sp>
      <p:sp>
        <p:nvSpPr>
          <p:cNvPr id="45058" name="Rectangle 2">
            <a:extLst>
              <a:ext uri="{FF2B5EF4-FFF2-40B4-BE49-F238E27FC236}">
                <a16:creationId xmlns:a16="http://schemas.microsoft.com/office/drawing/2014/main" id="{EFFFB541-8D9F-940B-FB98-D3418DBE966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0B87B38-F602-49AD-0406-80380116238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0787142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BDCED-4310-E1BC-C58C-F96DE7D95F3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D120926-4DA8-77DB-0F4B-E3CEEE221A9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111</a:t>
            </a:fld>
            <a:endParaRPr lang="it-IT"/>
          </a:p>
        </p:txBody>
      </p:sp>
      <p:sp>
        <p:nvSpPr>
          <p:cNvPr id="45058" name="Rectangle 2">
            <a:extLst>
              <a:ext uri="{FF2B5EF4-FFF2-40B4-BE49-F238E27FC236}">
                <a16:creationId xmlns:a16="http://schemas.microsoft.com/office/drawing/2014/main" id="{97857BD5-BB63-2480-BE45-0B3B4C1FBBC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0959D25-06F2-9289-E2E7-58B3CCAF1F5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50913739"/>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CFCCD-8DD7-B705-8E31-FC45682A27B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9538A7D-4B67-200D-DAD1-64B58729672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112</a:t>
            </a:fld>
            <a:endParaRPr lang="it-IT"/>
          </a:p>
        </p:txBody>
      </p:sp>
      <p:sp>
        <p:nvSpPr>
          <p:cNvPr id="45058" name="Rectangle 2">
            <a:extLst>
              <a:ext uri="{FF2B5EF4-FFF2-40B4-BE49-F238E27FC236}">
                <a16:creationId xmlns:a16="http://schemas.microsoft.com/office/drawing/2014/main" id="{773AADB2-7096-673B-232D-0ACE72289DA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F9C402D-8EEB-D427-BDFD-6E5AE324FF0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76306089"/>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F4FFD-360E-BC60-ABF3-396AD1FE775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8D2655F-5F93-39FC-EA43-9DD85B4ADA6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113</a:t>
            </a:fld>
            <a:endParaRPr lang="it-IT"/>
          </a:p>
        </p:txBody>
      </p:sp>
      <p:sp>
        <p:nvSpPr>
          <p:cNvPr id="45058" name="Rectangle 2">
            <a:extLst>
              <a:ext uri="{FF2B5EF4-FFF2-40B4-BE49-F238E27FC236}">
                <a16:creationId xmlns:a16="http://schemas.microsoft.com/office/drawing/2014/main" id="{D8F50BBC-A29B-E877-E829-EE60A9B3D1D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D9F898E-033E-D03E-EC8E-3F8E99F1C6A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57930519"/>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44EBB-246E-BC86-AFC5-98CEF80B5B7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652C4D8-F35C-D56B-D641-71688D55C19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114</a:t>
            </a:fld>
            <a:endParaRPr lang="it-IT"/>
          </a:p>
        </p:txBody>
      </p:sp>
      <p:sp>
        <p:nvSpPr>
          <p:cNvPr id="45058" name="Rectangle 2">
            <a:extLst>
              <a:ext uri="{FF2B5EF4-FFF2-40B4-BE49-F238E27FC236}">
                <a16:creationId xmlns:a16="http://schemas.microsoft.com/office/drawing/2014/main" id="{8B9C8F55-1A24-23B1-AF41-CE4D21DE0E2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DB8D0C8-27AA-3FB7-CEA1-004F6D27A18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2121684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D470A-FFC9-7DA8-8575-BD6DAF6C9A4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DCA9AE2-5275-D48F-292B-749F3E5A8CA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115</a:t>
            </a:fld>
            <a:endParaRPr lang="it-IT"/>
          </a:p>
        </p:txBody>
      </p:sp>
      <p:sp>
        <p:nvSpPr>
          <p:cNvPr id="45058" name="Rectangle 2">
            <a:extLst>
              <a:ext uri="{FF2B5EF4-FFF2-40B4-BE49-F238E27FC236}">
                <a16:creationId xmlns:a16="http://schemas.microsoft.com/office/drawing/2014/main" id="{318903AF-AD26-8443-C695-EFCF96A4323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045CCAF-4BA9-B037-E02B-C49EEA0E4EC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90622839"/>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1EFA5-0E76-59D9-1C4F-10F62F8A0AD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8054A1EA-FE5A-27AF-D1D1-0DEC01A07C9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116</a:t>
            </a:fld>
            <a:endParaRPr lang="it-IT"/>
          </a:p>
        </p:txBody>
      </p:sp>
      <p:sp>
        <p:nvSpPr>
          <p:cNvPr id="45058" name="Rectangle 2">
            <a:extLst>
              <a:ext uri="{FF2B5EF4-FFF2-40B4-BE49-F238E27FC236}">
                <a16:creationId xmlns:a16="http://schemas.microsoft.com/office/drawing/2014/main" id="{C512CF54-E2E9-58D8-BDAC-F3507AD5898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E35C8DF-B07E-54A0-C119-30139742C3D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58390407"/>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0AAA7-6385-F34B-E614-08036FB10DF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ED57CE1E-5EDE-9D1A-BCA0-5AC1D52623C9}"/>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117</a:t>
            </a:fld>
            <a:endParaRPr lang="it-IT"/>
          </a:p>
        </p:txBody>
      </p:sp>
      <p:sp>
        <p:nvSpPr>
          <p:cNvPr id="45058" name="Rectangle 2">
            <a:extLst>
              <a:ext uri="{FF2B5EF4-FFF2-40B4-BE49-F238E27FC236}">
                <a16:creationId xmlns:a16="http://schemas.microsoft.com/office/drawing/2014/main" id="{336F1B8A-1758-1EED-E944-AF933AE18ED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1444C80-719E-7A17-E95A-66A46FFAACC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38555537"/>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9CE2F-059E-179A-15C7-055EDCA9A75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54B49BE-B296-B3B3-8962-C63996480D8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118</a:t>
            </a:fld>
            <a:endParaRPr lang="it-IT"/>
          </a:p>
        </p:txBody>
      </p:sp>
      <p:sp>
        <p:nvSpPr>
          <p:cNvPr id="45058" name="Rectangle 2">
            <a:extLst>
              <a:ext uri="{FF2B5EF4-FFF2-40B4-BE49-F238E27FC236}">
                <a16:creationId xmlns:a16="http://schemas.microsoft.com/office/drawing/2014/main" id="{9D38DEE8-8E10-CF22-2D6D-57373335BF6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2D1E4E4-4C6D-93A8-0EF2-AE79D79D8DE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07132292"/>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C9FC3-FA82-A4AB-A3B4-0492A284439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02D6390-69D2-5419-5641-ADD3DB6A18F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119</a:t>
            </a:fld>
            <a:endParaRPr lang="it-IT"/>
          </a:p>
        </p:txBody>
      </p:sp>
      <p:sp>
        <p:nvSpPr>
          <p:cNvPr id="45058" name="Rectangle 2">
            <a:extLst>
              <a:ext uri="{FF2B5EF4-FFF2-40B4-BE49-F238E27FC236}">
                <a16:creationId xmlns:a16="http://schemas.microsoft.com/office/drawing/2014/main" id="{313892CE-D992-D831-267D-4EC7C7C6F6B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0B306FB-4A43-10C6-DB57-2E74A83F690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0497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9821501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4D225-1915-45CA-4658-CE1195FD289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BF218A6-9C5F-949E-E7EE-85F0B1EC403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120</a:t>
            </a:fld>
            <a:endParaRPr lang="it-IT"/>
          </a:p>
        </p:txBody>
      </p:sp>
      <p:sp>
        <p:nvSpPr>
          <p:cNvPr id="45058" name="Rectangle 2">
            <a:extLst>
              <a:ext uri="{FF2B5EF4-FFF2-40B4-BE49-F238E27FC236}">
                <a16:creationId xmlns:a16="http://schemas.microsoft.com/office/drawing/2014/main" id="{2ED90051-F53F-14AE-0B6D-DE092D4DB69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902C9F9-382C-BC2F-02C2-0F21AE4CE36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66181962"/>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BA1FD-C09C-10A4-2294-00F452AEEFD1}"/>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FDAB96B-1688-E5F9-E913-7F045A29725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121</a:t>
            </a:fld>
            <a:endParaRPr lang="it-IT"/>
          </a:p>
        </p:txBody>
      </p:sp>
      <p:sp>
        <p:nvSpPr>
          <p:cNvPr id="45058" name="Rectangle 2">
            <a:extLst>
              <a:ext uri="{FF2B5EF4-FFF2-40B4-BE49-F238E27FC236}">
                <a16:creationId xmlns:a16="http://schemas.microsoft.com/office/drawing/2014/main" id="{DFE81555-FB2C-9820-386D-FFACD2496923}"/>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E47DF79-6BC8-4724-2D61-D001FF067D0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802591645"/>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1F57A-559C-B4F1-1CDF-72A809CD309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F3378BC-A0BB-66A7-028F-9AC97659DFC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122</a:t>
            </a:fld>
            <a:endParaRPr lang="it-IT"/>
          </a:p>
        </p:txBody>
      </p:sp>
      <p:sp>
        <p:nvSpPr>
          <p:cNvPr id="45058" name="Rectangle 2">
            <a:extLst>
              <a:ext uri="{FF2B5EF4-FFF2-40B4-BE49-F238E27FC236}">
                <a16:creationId xmlns:a16="http://schemas.microsoft.com/office/drawing/2014/main" id="{0EE886C7-0B84-01D2-B24C-98E338F01C4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EE412D2-6BB9-1AC8-BF90-6AC1422139F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22661944"/>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D4060-7AED-3A8D-0BEB-3DED2318CAA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5754919-E38E-C047-1072-63CB930E3E0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123</a:t>
            </a:fld>
            <a:endParaRPr lang="it-IT"/>
          </a:p>
        </p:txBody>
      </p:sp>
      <p:sp>
        <p:nvSpPr>
          <p:cNvPr id="45058" name="Rectangle 2">
            <a:extLst>
              <a:ext uri="{FF2B5EF4-FFF2-40B4-BE49-F238E27FC236}">
                <a16:creationId xmlns:a16="http://schemas.microsoft.com/office/drawing/2014/main" id="{2DBC09F9-0506-F0D0-1CA3-987812F6E14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E09C97E-89A0-5493-424E-5D67B5A7500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08739351"/>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35F05-3BE8-403F-3D8E-28AD21E1B4A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D6F8007-320F-CD37-E136-9D5C9935131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124</a:t>
            </a:fld>
            <a:endParaRPr lang="it-IT"/>
          </a:p>
        </p:txBody>
      </p:sp>
      <p:sp>
        <p:nvSpPr>
          <p:cNvPr id="45058" name="Rectangle 2">
            <a:extLst>
              <a:ext uri="{FF2B5EF4-FFF2-40B4-BE49-F238E27FC236}">
                <a16:creationId xmlns:a16="http://schemas.microsoft.com/office/drawing/2014/main" id="{F71109E7-4ECE-8D41-25C3-D5603920340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28AD8BD-D9B1-64F6-74DB-93E456A9E14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76304607"/>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A761D-72AE-CE04-EA76-8B641AB5753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E7276AF-9C02-616D-A0DE-9C3ADDAEC38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125</a:t>
            </a:fld>
            <a:endParaRPr lang="it-IT"/>
          </a:p>
        </p:txBody>
      </p:sp>
      <p:sp>
        <p:nvSpPr>
          <p:cNvPr id="45058" name="Rectangle 2">
            <a:extLst>
              <a:ext uri="{FF2B5EF4-FFF2-40B4-BE49-F238E27FC236}">
                <a16:creationId xmlns:a16="http://schemas.microsoft.com/office/drawing/2014/main" id="{3A6F467C-BB48-C332-AB25-FD14B558B04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0C24C907-9E70-9DDE-2D9E-AA3D3E6CE86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521224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8D5E3-8A5C-F3FC-B8D5-B46253B0099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1B938EB0-67A5-199F-E4E9-BEA4944CF63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13</a:t>
            </a:fld>
            <a:endParaRPr lang="it-IT"/>
          </a:p>
        </p:txBody>
      </p:sp>
      <p:sp>
        <p:nvSpPr>
          <p:cNvPr id="45058" name="Rectangle 2">
            <a:extLst>
              <a:ext uri="{FF2B5EF4-FFF2-40B4-BE49-F238E27FC236}">
                <a16:creationId xmlns:a16="http://schemas.microsoft.com/office/drawing/2014/main" id="{AFE26A38-53AE-8974-26FA-D666A91DCB4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B7D7B17-1467-4111-1131-24C9A994713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416739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14</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774925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3EBD6-5BE3-5162-A4AF-BD7F5FD892E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0099E66F-F00F-C9AC-400F-88A6F9D0231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15</a:t>
            </a:fld>
            <a:endParaRPr lang="it-IT"/>
          </a:p>
        </p:txBody>
      </p:sp>
      <p:sp>
        <p:nvSpPr>
          <p:cNvPr id="45058" name="Rectangle 2">
            <a:extLst>
              <a:ext uri="{FF2B5EF4-FFF2-40B4-BE49-F238E27FC236}">
                <a16:creationId xmlns:a16="http://schemas.microsoft.com/office/drawing/2014/main" id="{8A551D0D-129C-5FC4-96E5-997FE9CF3E1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2AA6692-6ADD-54AA-4023-C726FD90D73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450700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E239B-DD86-2145-76DD-45E11ED3D31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E507613-90B1-D561-CF2A-48A27BD6D4C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16</a:t>
            </a:fld>
            <a:endParaRPr lang="it-IT"/>
          </a:p>
        </p:txBody>
      </p:sp>
      <p:sp>
        <p:nvSpPr>
          <p:cNvPr id="45058" name="Rectangle 2">
            <a:extLst>
              <a:ext uri="{FF2B5EF4-FFF2-40B4-BE49-F238E27FC236}">
                <a16:creationId xmlns:a16="http://schemas.microsoft.com/office/drawing/2014/main" id="{0E340888-433D-7849-739C-33883AD9B1F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0DC63955-8CBE-92D6-4684-EB8C71F1AC2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531893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1B562-6648-7DE6-996F-29125A3487C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932D829-6B70-B55A-E6B0-732D173B2DA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17</a:t>
            </a:fld>
            <a:endParaRPr lang="it-IT"/>
          </a:p>
        </p:txBody>
      </p:sp>
      <p:sp>
        <p:nvSpPr>
          <p:cNvPr id="45058" name="Rectangle 2">
            <a:extLst>
              <a:ext uri="{FF2B5EF4-FFF2-40B4-BE49-F238E27FC236}">
                <a16:creationId xmlns:a16="http://schemas.microsoft.com/office/drawing/2014/main" id="{48B0A35B-04DD-CB53-29E2-D5CFA8D6497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F87D644-CDAA-CBE2-01E3-AB21EC11B54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21544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E450E-03DD-08FD-E1C4-6D30BDD068D5}"/>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6305190-617F-70DF-B296-F0848BC7F1D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18</a:t>
            </a:fld>
            <a:endParaRPr lang="it-IT"/>
          </a:p>
        </p:txBody>
      </p:sp>
      <p:sp>
        <p:nvSpPr>
          <p:cNvPr id="45058" name="Rectangle 2">
            <a:extLst>
              <a:ext uri="{FF2B5EF4-FFF2-40B4-BE49-F238E27FC236}">
                <a16:creationId xmlns:a16="http://schemas.microsoft.com/office/drawing/2014/main" id="{93EE4DB1-0951-4BD5-DA3E-AA6386A3865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8ABDBBBC-2AD1-B412-7A5E-9689DEAC75D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94934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CAAF9-8148-BD93-FC36-850CFF867235}"/>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4FF5311-C3DD-DD00-35C7-899CF170112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19</a:t>
            </a:fld>
            <a:endParaRPr lang="it-IT"/>
          </a:p>
        </p:txBody>
      </p:sp>
      <p:sp>
        <p:nvSpPr>
          <p:cNvPr id="45058" name="Rectangle 2">
            <a:extLst>
              <a:ext uri="{FF2B5EF4-FFF2-40B4-BE49-F238E27FC236}">
                <a16:creationId xmlns:a16="http://schemas.microsoft.com/office/drawing/2014/main" id="{C606E59A-ED9A-CFEA-D1C9-3111402C2B73}"/>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B76547D-36CA-9FC3-D048-745E474F8B8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13504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556251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1DF25D-E759-EAFD-FA8C-3D432DA0082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7268D2B-7EC7-0354-1566-C6259669AF05}"/>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20</a:t>
            </a:fld>
            <a:endParaRPr lang="it-IT"/>
          </a:p>
        </p:txBody>
      </p:sp>
      <p:sp>
        <p:nvSpPr>
          <p:cNvPr id="45058" name="Rectangle 2">
            <a:extLst>
              <a:ext uri="{FF2B5EF4-FFF2-40B4-BE49-F238E27FC236}">
                <a16:creationId xmlns:a16="http://schemas.microsoft.com/office/drawing/2014/main" id="{18E55207-E33D-EF5C-0D14-DF8A496731C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A38008AC-BDC3-1C0F-6C43-655CB6B94F9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107282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95A0C-06DE-9DF7-7CAF-4305A396A12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153EBCF-0080-B3FB-BE8D-204B1E3CE10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21</a:t>
            </a:fld>
            <a:endParaRPr lang="it-IT"/>
          </a:p>
        </p:txBody>
      </p:sp>
      <p:sp>
        <p:nvSpPr>
          <p:cNvPr id="45058" name="Rectangle 2">
            <a:extLst>
              <a:ext uri="{FF2B5EF4-FFF2-40B4-BE49-F238E27FC236}">
                <a16:creationId xmlns:a16="http://schemas.microsoft.com/office/drawing/2014/main" id="{6F554B16-19C5-2CF1-6138-FF4D9849D2B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617CC03-0E7F-5FF5-3D22-13FB7EE8D66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114938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F4EDE-99AB-8FFB-EAFC-E525D444AC3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6266C0A-9E5B-58DF-2D92-B8606DFA11C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22</a:t>
            </a:fld>
            <a:endParaRPr lang="it-IT"/>
          </a:p>
        </p:txBody>
      </p:sp>
      <p:sp>
        <p:nvSpPr>
          <p:cNvPr id="45058" name="Rectangle 2">
            <a:extLst>
              <a:ext uri="{FF2B5EF4-FFF2-40B4-BE49-F238E27FC236}">
                <a16:creationId xmlns:a16="http://schemas.microsoft.com/office/drawing/2014/main" id="{91BFA9AF-8FC8-7C2F-A802-C0A853C05323}"/>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B4E05CA-9B30-EC88-9BCB-8B92300A68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413326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4F533-4F3C-C0DB-855D-194DF4A37AC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0A6A52D-D7A1-0DF9-8C17-7532CE2171C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23</a:t>
            </a:fld>
            <a:endParaRPr lang="it-IT"/>
          </a:p>
        </p:txBody>
      </p:sp>
      <p:sp>
        <p:nvSpPr>
          <p:cNvPr id="45058" name="Rectangle 2">
            <a:extLst>
              <a:ext uri="{FF2B5EF4-FFF2-40B4-BE49-F238E27FC236}">
                <a16:creationId xmlns:a16="http://schemas.microsoft.com/office/drawing/2014/main" id="{AC10B0F4-5805-82C8-5FC1-74F3FD17482E}"/>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A37CB15-E0EC-5C7F-9802-EC46C271EAF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0147397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AE3D6-BE56-78B3-AE68-0A87E755578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26C8582-22F6-4C2E-0E1C-38452457DF06}"/>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24</a:t>
            </a:fld>
            <a:endParaRPr lang="it-IT"/>
          </a:p>
        </p:txBody>
      </p:sp>
      <p:sp>
        <p:nvSpPr>
          <p:cNvPr id="45058" name="Rectangle 2">
            <a:extLst>
              <a:ext uri="{FF2B5EF4-FFF2-40B4-BE49-F238E27FC236}">
                <a16:creationId xmlns:a16="http://schemas.microsoft.com/office/drawing/2014/main" id="{F25077A1-D8EA-8163-5BE7-4E62F21689EE}"/>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1F48024-0B01-F195-DCE8-397B5656850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868174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382D9-34C8-6E8E-8C5E-352CAA46904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CA72EB0-F731-7376-CD4C-064D8D36207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25</a:t>
            </a:fld>
            <a:endParaRPr lang="it-IT"/>
          </a:p>
        </p:txBody>
      </p:sp>
      <p:sp>
        <p:nvSpPr>
          <p:cNvPr id="45058" name="Rectangle 2">
            <a:extLst>
              <a:ext uri="{FF2B5EF4-FFF2-40B4-BE49-F238E27FC236}">
                <a16:creationId xmlns:a16="http://schemas.microsoft.com/office/drawing/2014/main" id="{B3C8DF73-FDA5-2CE5-A426-51EDDACD880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5ABC736-7E51-4AE4-9D1B-76E08CD2373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920713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6247C-06F1-3512-C914-DAFCF53865C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6B30A2B-318E-1CBD-4A0C-DC4DD8F80BB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26</a:t>
            </a:fld>
            <a:endParaRPr lang="it-IT"/>
          </a:p>
        </p:txBody>
      </p:sp>
      <p:sp>
        <p:nvSpPr>
          <p:cNvPr id="45058" name="Rectangle 2">
            <a:extLst>
              <a:ext uri="{FF2B5EF4-FFF2-40B4-BE49-F238E27FC236}">
                <a16:creationId xmlns:a16="http://schemas.microsoft.com/office/drawing/2014/main" id="{079B4027-3162-9620-8F52-918A6FA7925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5C19A88-25ED-C42D-8B4B-1CC3FC0762A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03928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9787F-1102-B597-CA6A-9C067BB557F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259058A-5671-C712-6D18-5B3DFD9B3D5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27</a:t>
            </a:fld>
            <a:endParaRPr lang="it-IT"/>
          </a:p>
        </p:txBody>
      </p:sp>
      <p:sp>
        <p:nvSpPr>
          <p:cNvPr id="45058" name="Rectangle 2">
            <a:extLst>
              <a:ext uri="{FF2B5EF4-FFF2-40B4-BE49-F238E27FC236}">
                <a16:creationId xmlns:a16="http://schemas.microsoft.com/office/drawing/2014/main" id="{607E2AFF-05A6-0C0C-ED83-8CF8EFD6B11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0705BF8-4F3F-6C06-D17B-889FC80C1C1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137627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6A754-8BF5-1521-D378-CDC1C2F46AB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89D27CF-8794-8372-46D6-B5DDA5D35E4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28</a:t>
            </a:fld>
            <a:endParaRPr lang="it-IT"/>
          </a:p>
        </p:txBody>
      </p:sp>
      <p:sp>
        <p:nvSpPr>
          <p:cNvPr id="45058" name="Rectangle 2">
            <a:extLst>
              <a:ext uri="{FF2B5EF4-FFF2-40B4-BE49-F238E27FC236}">
                <a16:creationId xmlns:a16="http://schemas.microsoft.com/office/drawing/2014/main" id="{6234BF98-1C73-6528-0572-FB9963D6032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B3A6AF6-E218-817C-4F60-B9E7530D067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01609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48E0E-0DDF-8D8B-8E07-FCEAD6B1F401}"/>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8566979E-7C00-7152-2588-0F271FDDAE9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29</a:t>
            </a:fld>
            <a:endParaRPr lang="it-IT"/>
          </a:p>
        </p:txBody>
      </p:sp>
      <p:sp>
        <p:nvSpPr>
          <p:cNvPr id="45058" name="Rectangle 2">
            <a:extLst>
              <a:ext uri="{FF2B5EF4-FFF2-40B4-BE49-F238E27FC236}">
                <a16:creationId xmlns:a16="http://schemas.microsoft.com/office/drawing/2014/main" id="{DF0EB881-6E5B-5052-7D2B-1BF43953FE1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F53FF29-AB24-AF3C-BA32-2D3149AE273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5282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464378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909DF-DD64-D0BC-39C6-34613820896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569604E-5DB4-4A35-C8AF-87E68D67FFE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30</a:t>
            </a:fld>
            <a:endParaRPr lang="it-IT"/>
          </a:p>
        </p:txBody>
      </p:sp>
      <p:sp>
        <p:nvSpPr>
          <p:cNvPr id="45058" name="Rectangle 2">
            <a:extLst>
              <a:ext uri="{FF2B5EF4-FFF2-40B4-BE49-F238E27FC236}">
                <a16:creationId xmlns:a16="http://schemas.microsoft.com/office/drawing/2014/main" id="{DF10FF1F-1E5B-BCF2-E4F7-32B05E9E04EA}"/>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DA24566-EF06-4C71-1DC8-FA11E80123E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540596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FD1A7-AC97-E2EA-4457-953B74EAB75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0E3BA056-C42A-657A-4FEB-093658466AB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31</a:t>
            </a:fld>
            <a:endParaRPr lang="it-IT"/>
          </a:p>
        </p:txBody>
      </p:sp>
      <p:sp>
        <p:nvSpPr>
          <p:cNvPr id="45058" name="Rectangle 2">
            <a:extLst>
              <a:ext uri="{FF2B5EF4-FFF2-40B4-BE49-F238E27FC236}">
                <a16:creationId xmlns:a16="http://schemas.microsoft.com/office/drawing/2014/main" id="{57AED2C7-B13B-E3DC-5DA4-BCE040B4EBA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7D3E226-5A63-E51A-F8D5-F8AE83CB1CC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28970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21FBE-8AAD-C68D-293E-98FBCEE2A75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DE8BEB6-8BBB-E4B1-BE73-606474F292D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32</a:t>
            </a:fld>
            <a:endParaRPr lang="it-IT"/>
          </a:p>
        </p:txBody>
      </p:sp>
      <p:sp>
        <p:nvSpPr>
          <p:cNvPr id="45058" name="Rectangle 2">
            <a:extLst>
              <a:ext uri="{FF2B5EF4-FFF2-40B4-BE49-F238E27FC236}">
                <a16:creationId xmlns:a16="http://schemas.microsoft.com/office/drawing/2014/main" id="{DEF607C1-12A5-0AE6-0DBC-F8ABD82DA91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DDBD639-2A1D-E083-18CB-4CEAD22F7C80}"/>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492764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5B0EB-B7D8-DD0D-56E3-7819B6B95E2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ECA092B-5F5F-93B5-511A-10A2BFE1EC8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33</a:t>
            </a:fld>
            <a:endParaRPr lang="it-IT"/>
          </a:p>
        </p:txBody>
      </p:sp>
      <p:sp>
        <p:nvSpPr>
          <p:cNvPr id="45058" name="Rectangle 2">
            <a:extLst>
              <a:ext uri="{FF2B5EF4-FFF2-40B4-BE49-F238E27FC236}">
                <a16:creationId xmlns:a16="http://schemas.microsoft.com/office/drawing/2014/main" id="{6E8325DC-D956-53B5-B5CF-37D143A8587A}"/>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EECA4C9-4886-0A23-C58C-87132594A3B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159306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D6B69-E603-5AAA-A0EC-8E6F0C0DE97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FFE0B33-D0EE-9CD4-6617-A6403919D6E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34</a:t>
            </a:fld>
            <a:endParaRPr lang="it-IT"/>
          </a:p>
        </p:txBody>
      </p:sp>
      <p:sp>
        <p:nvSpPr>
          <p:cNvPr id="45058" name="Rectangle 2">
            <a:extLst>
              <a:ext uri="{FF2B5EF4-FFF2-40B4-BE49-F238E27FC236}">
                <a16:creationId xmlns:a16="http://schemas.microsoft.com/office/drawing/2014/main" id="{7AB57B8A-0CFF-0A66-8839-0AB7E1EBC18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B0E8FC9-2FC0-7BC5-79D8-F503CC7ED3C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021266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039DF-6FC4-2D55-C3BD-862A982D053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23B7DDC-C895-84A0-AA41-FB8758C197A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35</a:t>
            </a:fld>
            <a:endParaRPr lang="it-IT"/>
          </a:p>
        </p:txBody>
      </p:sp>
      <p:sp>
        <p:nvSpPr>
          <p:cNvPr id="45058" name="Rectangle 2">
            <a:extLst>
              <a:ext uri="{FF2B5EF4-FFF2-40B4-BE49-F238E27FC236}">
                <a16:creationId xmlns:a16="http://schemas.microsoft.com/office/drawing/2014/main" id="{E74C4C31-6E12-96C0-7E03-1CC3996B194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7BCA2D2-76BB-8D5F-0CE0-67E1F045922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1454191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2A629-8241-F296-7A88-DDB4C7D818B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242E5BA-D250-4766-2A38-737AAE94A47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36</a:t>
            </a:fld>
            <a:endParaRPr lang="it-IT"/>
          </a:p>
        </p:txBody>
      </p:sp>
      <p:sp>
        <p:nvSpPr>
          <p:cNvPr id="45058" name="Rectangle 2">
            <a:extLst>
              <a:ext uri="{FF2B5EF4-FFF2-40B4-BE49-F238E27FC236}">
                <a16:creationId xmlns:a16="http://schemas.microsoft.com/office/drawing/2014/main" id="{87D5F5DF-78F1-5DA3-6B24-C742E1E8099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AA47A5B6-1310-E938-5C37-B5C99BB4F60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420239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37</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38502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38</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2611023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39</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95130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103F3-090E-2804-CABD-1CE32ACF99E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A85793B-9567-B947-BA50-1B29FC3BC96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a:t>
            </a:fld>
            <a:endParaRPr lang="it-IT"/>
          </a:p>
        </p:txBody>
      </p:sp>
      <p:sp>
        <p:nvSpPr>
          <p:cNvPr id="45058" name="Rectangle 2">
            <a:extLst>
              <a:ext uri="{FF2B5EF4-FFF2-40B4-BE49-F238E27FC236}">
                <a16:creationId xmlns:a16="http://schemas.microsoft.com/office/drawing/2014/main" id="{C61D5EDB-991A-4D88-2393-BFB39C2376F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7EEFF28-975C-D901-6312-42E3C9F3ECB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6282551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40</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9123244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41</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742256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42</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800581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43</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778708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44</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961066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45</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0209802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46</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01472388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47</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7150325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48</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4052136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49</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74804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4890495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50</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395012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51</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8832560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52</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57391643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53</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4156189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54</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420816059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55</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4811568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56</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1555319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3F2D1-F2B4-9F30-820B-7F512260F7F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26192F-B4E6-E1DF-3CB5-22457CAFE7F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57</a:t>
            </a:fld>
            <a:endParaRPr lang="it-IT"/>
          </a:p>
        </p:txBody>
      </p:sp>
      <p:sp>
        <p:nvSpPr>
          <p:cNvPr id="45058" name="Rectangle 2">
            <a:extLst>
              <a:ext uri="{FF2B5EF4-FFF2-40B4-BE49-F238E27FC236}">
                <a16:creationId xmlns:a16="http://schemas.microsoft.com/office/drawing/2014/main" id="{6299DC12-84F8-A8A2-628D-943FE4F1F4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003BF09-0CAA-9E37-A898-6A8B048595C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7117746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85072-1810-0D46-3963-881F4365F8F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F50609C-F0EB-9CFB-30B9-D293FE49E7E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58</a:t>
            </a:fld>
            <a:endParaRPr lang="it-IT"/>
          </a:p>
        </p:txBody>
      </p:sp>
      <p:sp>
        <p:nvSpPr>
          <p:cNvPr id="45058" name="Rectangle 2">
            <a:extLst>
              <a:ext uri="{FF2B5EF4-FFF2-40B4-BE49-F238E27FC236}">
                <a16:creationId xmlns:a16="http://schemas.microsoft.com/office/drawing/2014/main" id="{B1C5631E-9630-E11A-2073-149DD0F85B4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0F8AD474-7777-2FB6-7130-DA039F915B9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1624345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6C09B-1100-D682-85F1-98F25673510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3BF5AF5-BAB9-3064-D234-FF45B5C8327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59</a:t>
            </a:fld>
            <a:endParaRPr lang="it-IT"/>
          </a:p>
        </p:txBody>
      </p:sp>
      <p:sp>
        <p:nvSpPr>
          <p:cNvPr id="45058" name="Rectangle 2">
            <a:extLst>
              <a:ext uri="{FF2B5EF4-FFF2-40B4-BE49-F238E27FC236}">
                <a16:creationId xmlns:a16="http://schemas.microsoft.com/office/drawing/2014/main" id="{FF72D2E9-CB94-44BA-0A44-D14D0F9BB8D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2FB469A-F004-5285-EB6A-0386B33BA8B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80439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6178952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EDA5D-2A93-9D2C-F647-D977CC519D1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A634AD7-F7ED-21CD-E2F5-AE22A41F8F1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60</a:t>
            </a:fld>
            <a:endParaRPr lang="it-IT"/>
          </a:p>
        </p:txBody>
      </p:sp>
      <p:sp>
        <p:nvSpPr>
          <p:cNvPr id="45058" name="Rectangle 2">
            <a:extLst>
              <a:ext uri="{FF2B5EF4-FFF2-40B4-BE49-F238E27FC236}">
                <a16:creationId xmlns:a16="http://schemas.microsoft.com/office/drawing/2014/main" id="{D8F290BB-E1AF-91F2-2988-7821EA31A9DE}"/>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F4BD5CF-0174-3E46-4143-B55CCA25FC2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89569153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2BE8F-B678-6489-1EC0-C09251A7A6B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8A476C47-8B65-1485-A93D-3FC53266BBE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61</a:t>
            </a:fld>
            <a:endParaRPr lang="it-IT"/>
          </a:p>
        </p:txBody>
      </p:sp>
      <p:sp>
        <p:nvSpPr>
          <p:cNvPr id="45058" name="Rectangle 2">
            <a:extLst>
              <a:ext uri="{FF2B5EF4-FFF2-40B4-BE49-F238E27FC236}">
                <a16:creationId xmlns:a16="http://schemas.microsoft.com/office/drawing/2014/main" id="{AFB9F961-F59B-A6AE-6C01-C5EC10885BA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7E88355E-B0FC-FCFB-8AFB-C71DA40D6C9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10867200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E5C7B-231C-AA08-5520-E2D8151C7F1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1FE9AD1-77F5-07F6-F9D3-E71D07E6746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62</a:t>
            </a:fld>
            <a:endParaRPr lang="it-IT"/>
          </a:p>
        </p:txBody>
      </p:sp>
      <p:sp>
        <p:nvSpPr>
          <p:cNvPr id="45058" name="Rectangle 2">
            <a:extLst>
              <a:ext uri="{FF2B5EF4-FFF2-40B4-BE49-F238E27FC236}">
                <a16:creationId xmlns:a16="http://schemas.microsoft.com/office/drawing/2014/main" id="{8E81D74C-AE8E-2AE1-650C-7F73A1A1F426}"/>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62E020C-5325-0D30-AD45-26E892129DD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30666814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A54B6-D3AB-DC00-0BCF-B85B5AAFE67C}"/>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C01BDCE-A915-5DA8-6860-43F8B82E7C9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63</a:t>
            </a:fld>
            <a:endParaRPr lang="it-IT"/>
          </a:p>
        </p:txBody>
      </p:sp>
      <p:sp>
        <p:nvSpPr>
          <p:cNvPr id="45058" name="Rectangle 2">
            <a:extLst>
              <a:ext uri="{FF2B5EF4-FFF2-40B4-BE49-F238E27FC236}">
                <a16:creationId xmlns:a16="http://schemas.microsoft.com/office/drawing/2014/main" id="{26F63FD2-0093-B5E7-88D8-348B80E2F7AA}"/>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6B571DC-3CE9-2446-7D21-1E788C84704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218569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65AF6-1562-CF28-8387-8F17D139EE5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CCB35FC-5BE8-B4A8-0D3C-502B846A7665}"/>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64</a:t>
            </a:fld>
            <a:endParaRPr lang="it-IT"/>
          </a:p>
        </p:txBody>
      </p:sp>
      <p:sp>
        <p:nvSpPr>
          <p:cNvPr id="45058" name="Rectangle 2">
            <a:extLst>
              <a:ext uri="{FF2B5EF4-FFF2-40B4-BE49-F238E27FC236}">
                <a16:creationId xmlns:a16="http://schemas.microsoft.com/office/drawing/2014/main" id="{1778C0E7-33DF-85D2-7B46-C5CA5772D7E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10E39C7-63D3-6F82-05BE-3B18D0C804E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06767180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0DFB3-4F74-9E81-6E69-EA32AE727EB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ECDD58D-9F43-6E78-C831-A433D119397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65</a:t>
            </a:fld>
            <a:endParaRPr lang="it-IT"/>
          </a:p>
        </p:txBody>
      </p:sp>
      <p:sp>
        <p:nvSpPr>
          <p:cNvPr id="45058" name="Rectangle 2">
            <a:extLst>
              <a:ext uri="{FF2B5EF4-FFF2-40B4-BE49-F238E27FC236}">
                <a16:creationId xmlns:a16="http://schemas.microsoft.com/office/drawing/2014/main" id="{7DE53C26-8FD1-819D-861A-B7BF0744CF56}"/>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7B68E02-9C87-67DA-E163-82185EEFEC7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0017664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75536-0E7E-9949-A019-850B6992E9D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FB127CE-54FB-145F-3C87-EFDEA87A94F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66</a:t>
            </a:fld>
            <a:endParaRPr lang="it-IT"/>
          </a:p>
        </p:txBody>
      </p:sp>
      <p:sp>
        <p:nvSpPr>
          <p:cNvPr id="45058" name="Rectangle 2">
            <a:extLst>
              <a:ext uri="{FF2B5EF4-FFF2-40B4-BE49-F238E27FC236}">
                <a16:creationId xmlns:a16="http://schemas.microsoft.com/office/drawing/2014/main" id="{8E5C570D-1DA6-DB75-B624-64AC98B84648}"/>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9DF5EB6-A1B8-0B50-EDD8-31655930902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4530549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1B0C9-A28A-27B0-05DC-BF0980A10EF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A48F4000-1346-A9EB-402F-010924AD08B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67</a:t>
            </a:fld>
            <a:endParaRPr lang="it-IT"/>
          </a:p>
        </p:txBody>
      </p:sp>
      <p:sp>
        <p:nvSpPr>
          <p:cNvPr id="45058" name="Rectangle 2">
            <a:extLst>
              <a:ext uri="{FF2B5EF4-FFF2-40B4-BE49-F238E27FC236}">
                <a16:creationId xmlns:a16="http://schemas.microsoft.com/office/drawing/2014/main" id="{22896F56-6BC6-1DCE-03BA-5E0D429733A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D86C1E6-1886-7EE8-6335-26562E5604B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56061589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53827-E663-9AFB-99A5-DE22BA55026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D4A5BB1-E390-3F1A-CFA7-D28BBE524A3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68</a:t>
            </a:fld>
            <a:endParaRPr lang="it-IT"/>
          </a:p>
        </p:txBody>
      </p:sp>
      <p:sp>
        <p:nvSpPr>
          <p:cNvPr id="45058" name="Rectangle 2">
            <a:extLst>
              <a:ext uri="{FF2B5EF4-FFF2-40B4-BE49-F238E27FC236}">
                <a16:creationId xmlns:a16="http://schemas.microsoft.com/office/drawing/2014/main" id="{1DA82A44-F6E8-5C9B-393E-9380C28DAB0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2FEDF6D-8ACD-B452-77BF-78C67DA927E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9345618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A5D07-42F5-0531-BB57-F69863D9523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06EA7E39-F040-FF04-42A3-91C306BF8C8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69</a:t>
            </a:fld>
            <a:endParaRPr lang="it-IT"/>
          </a:p>
        </p:txBody>
      </p:sp>
      <p:sp>
        <p:nvSpPr>
          <p:cNvPr id="45058" name="Rectangle 2">
            <a:extLst>
              <a:ext uri="{FF2B5EF4-FFF2-40B4-BE49-F238E27FC236}">
                <a16:creationId xmlns:a16="http://schemas.microsoft.com/office/drawing/2014/main" id="{CC0E66FE-844B-A9DF-DD4D-8D4DC57BF4C3}"/>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222D9011-6AB9-CAF4-96D0-FCEC5EBCB43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76765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95360354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36BA0-48E3-CD22-EAA3-07628C92742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0FDDFF7-9EEB-51AC-F9C4-FBB7A768251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70</a:t>
            </a:fld>
            <a:endParaRPr lang="it-IT"/>
          </a:p>
        </p:txBody>
      </p:sp>
      <p:sp>
        <p:nvSpPr>
          <p:cNvPr id="45058" name="Rectangle 2">
            <a:extLst>
              <a:ext uri="{FF2B5EF4-FFF2-40B4-BE49-F238E27FC236}">
                <a16:creationId xmlns:a16="http://schemas.microsoft.com/office/drawing/2014/main" id="{075E5D23-47FE-C697-245D-5CAD28F4123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A634028E-C836-73DD-DBFF-748C423DA3D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7953263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C83E9-E0FE-CE58-BDC8-06D327C189A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DCEB0E6-61B9-3007-9694-3B0A585B9C5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71</a:t>
            </a:fld>
            <a:endParaRPr lang="it-IT"/>
          </a:p>
        </p:txBody>
      </p:sp>
      <p:sp>
        <p:nvSpPr>
          <p:cNvPr id="45058" name="Rectangle 2">
            <a:extLst>
              <a:ext uri="{FF2B5EF4-FFF2-40B4-BE49-F238E27FC236}">
                <a16:creationId xmlns:a16="http://schemas.microsoft.com/office/drawing/2014/main" id="{5764312B-BDC2-B8C6-79F5-7E2FECEC882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DECB58A-EA01-769F-78CC-FEB9AF976E3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5252920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78EDE-E91B-6622-0A4B-10E6F32E250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33313881-9768-5048-86D5-1DECBB31D6F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72</a:t>
            </a:fld>
            <a:endParaRPr lang="it-IT"/>
          </a:p>
        </p:txBody>
      </p:sp>
      <p:sp>
        <p:nvSpPr>
          <p:cNvPr id="45058" name="Rectangle 2">
            <a:extLst>
              <a:ext uri="{FF2B5EF4-FFF2-40B4-BE49-F238E27FC236}">
                <a16:creationId xmlns:a16="http://schemas.microsoft.com/office/drawing/2014/main" id="{612AFF7B-0D4F-C72F-84CE-B47265CC532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BD7759F2-52C3-B7CE-7266-B66E8BFDD37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3368334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FF871-48B9-421F-2CB0-786557AB1B9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2780636-62AA-4D37-63D1-C07B0AC4C11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73</a:t>
            </a:fld>
            <a:endParaRPr lang="it-IT"/>
          </a:p>
        </p:txBody>
      </p:sp>
      <p:sp>
        <p:nvSpPr>
          <p:cNvPr id="45058" name="Rectangle 2">
            <a:extLst>
              <a:ext uri="{FF2B5EF4-FFF2-40B4-BE49-F238E27FC236}">
                <a16:creationId xmlns:a16="http://schemas.microsoft.com/office/drawing/2014/main" id="{5F478F57-4F51-A980-83F5-C687BE346A8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C7E2A69-70F8-DE1B-4394-CC84225D952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4894820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287C5-8991-3871-06C2-DCE99879B95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FCDD348-5FD2-EDCE-09EC-4BE0F58D232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74</a:t>
            </a:fld>
            <a:endParaRPr lang="it-IT"/>
          </a:p>
        </p:txBody>
      </p:sp>
      <p:sp>
        <p:nvSpPr>
          <p:cNvPr id="45058" name="Rectangle 2">
            <a:extLst>
              <a:ext uri="{FF2B5EF4-FFF2-40B4-BE49-F238E27FC236}">
                <a16:creationId xmlns:a16="http://schemas.microsoft.com/office/drawing/2014/main" id="{0ADC36C2-0233-2A15-AD85-8A40003043C1}"/>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96D8411-F46F-ACD9-991C-4FF7F5B7CEF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57160270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21DB3-7EBB-B517-AD00-2558EB8B528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9745316-7E66-DD31-1A12-ECE9146ADD3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75</a:t>
            </a:fld>
            <a:endParaRPr lang="it-IT"/>
          </a:p>
        </p:txBody>
      </p:sp>
      <p:sp>
        <p:nvSpPr>
          <p:cNvPr id="45058" name="Rectangle 2">
            <a:extLst>
              <a:ext uri="{FF2B5EF4-FFF2-40B4-BE49-F238E27FC236}">
                <a16:creationId xmlns:a16="http://schemas.microsoft.com/office/drawing/2014/main" id="{60C28130-0487-4898-387A-89F404666795}"/>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53D8027-4EE3-DD2F-3B16-76AD487E00E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33243850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50AE2-91ED-7FB1-3FC5-7E6054C536BD}"/>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7EA66184-702A-9C29-2C51-5E61030602D7}"/>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76</a:t>
            </a:fld>
            <a:endParaRPr lang="it-IT"/>
          </a:p>
        </p:txBody>
      </p:sp>
      <p:sp>
        <p:nvSpPr>
          <p:cNvPr id="45058" name="Rectangle 2">
            <a:extLst>
              <a:ext uri="{FF2B5EF4-FFF2-40B4-BE49-F238E27FC236}">
                <a16:creationId xmlns:a16="http://schemas.microsoft.com/office/drawing/2014/main" id="{604DF2DC-3D08-1DD3-C4B2-6B500EA4856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82CCECCE-ADFA-78EA-995B-4B5FDE676E8B}"/>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7835700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329CA-F405-2896-E329-0F8C990F9108}"/>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9BD89D58-5562-E5B6-71F0-C198993752C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77</a:t>
            </a:fld>
            <a:endParaRPr lang="it-IT"/>
          </a:p>
        </p:txBody>
      </p:sp>
      <p:sp>
        <p:nvSpPr>
          <p:cNvPr id="45058" name="Rectangle 2">
            <a:extLst>
              <a:ext uri="{FF2B5EF4-FFF2-40B4-BE49-F238E27FC236}">
                <a16:creationId xmlns:a16="http://schemas.microsoft.com/office/drawing/2014/main" id="{C9162A74-78E4-4E4F-DF8A-1FC552AE90D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3BF3F3D-A0E9-6469-CF74-0CBF13B9A63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0787716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3769C-C862-F010-AEAE-0E6876C1DFD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5EFBE93-B966-D92B-A12D-386CDFECF216}"/>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78</a:t>
            </a:fld>
            <a:endParaRPr lang="it-IT"/>
          </a:p>
        </p:txBody>
      </p:sp>
      <p:sp>
        <p:nvSpPr>
          <p:cNvPr id="45058" name="Rectangle 2">
            <a:extLst>
              <a:ext uri="{FF2B5EF4-FFF2-40B4-BE49-F238E27FC236}">
                <a16:creationId xmlns:a16="http://schemas.microsoft.com/office/drawing/2014/main" id="{28909B6D-CBF7-A60E-1ABE-E2D4415EBD4B}"/>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B20709B-3F65-3938-B7B8-A18B81B366A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67838285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C48EB-6F4F-835E-9042-8B9E74F6758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BA46F36-E6B4-2ACD-FB15-F76C07E6E13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79</a:t>
            </a:fld>
            <a:endParaRPr lang="it-IT"/>
          </a:p>
        </p:txBody>
      </p:sp>
      <p:sp>
        <p:nvSpPr>
          <p:cNvPr id="45058" name="Rectangle 2">
            <a:extLst>
              <a:ext uri="{FF2B5EF4-FFF2-40B4-BE49-F238E27FC236}">
                <a16:creationId xmlns:a16="http://schemas.microsoft.com/office/drawing/2014/main" id="{40AD2036-9B88-F65F-2E96-270E0333D0A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C6C0899-1324-4F79-1CF3-B15403C5B8F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994771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2A5D6D-E7FB-6D7B-944F-1F4D684F442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4332C6A-1F2E-BA16-35A7-80F6274D6C6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a:t>
            </a:fld>
            <a:endParaRPr lang="it-IT"/>
          </a:p>
        </p:txBody>
      </p:sp>
      <p:sp>
        <p:nvSpPr>
          <p:cNvPr id="45058" name="Rectangle 2">
            <a:extLst>
              <a:ext uri="{FF2B5EF4-FFF2-40B4-BE49-F238E27FC236}">
                <a16:creationId xmlns:a16="http://schemas.microsoft.com/office/drawing/2014/main" id="{A28C364D-94AB-A923-8DFD-0D7FBDFBDA0C}"/>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6247ECED-2B0E-1968-312F-6ACC0CBCDC81}"/>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098730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86535-CA90-F506-812D-55732A155CD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304A617-B155-F7C3-6717-6E62755B1AE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80</a:t>
            </a:fld>
            <a:endParaRPr lang="it-IT"/>
          </a:p>
        </p:txBody>
      </p:sp>
      <p:sp>
        <p:nvSpPr>
          <p:cNvPr id="45058" name="Rectangle 2">
            <a:extLst>
              <a:ext uri="{FF2B5EF4-FFF2-40B4-BE49-F238E27FC236}">
                <a16:creationId xmlns:a16="http://schemas.microsoft.com/office/drawing/2014/main" id="{7AE95EC3-C05A-31B5-898E-582B56D14ED2}"/>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9CC5563-D10B-707D-9CD4-56182BEE2983}"/>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375280646"/>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511C0-9DC3-F824-8C69-21719C0B1C7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BA286F4-89C8-3CDC-BF1F-1597A5A0670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81</a:t>
            </a:fld>
            <a:endParaRPr lang="it-IT"/>
          </a:p>
        </p:txBody>
      </p:sp>
      <p:sp>
        <p:nvSpPr>
          <p:cNvPr id="45058" name="Rectangle 2">
            <a:extLst>
              <a:ext uri="{FF2B5EF4-FFF2-40B4-BE49-F238E27FC236}">
                <a16:creationId xmlns:a16="http://schemas.microsoft.com/office/drawing/2014/main" id="{2EF22743-0FF7-257B-D314-908EFF4026F6}"/>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778A444-B289-5DF5-A6CC-526302C2C54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7962083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29AAF-AF46-012D-C263-D08DFB8ABDF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EEE90F20-A509-2A7F-4790-A77B2950E1B9}"/>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82</a:t>
            </a:fld>
            <a:endParaRPr lang="it-IT"/>
          </a:p>
        </p:txBody>
      </p:sp>
      <p:sp>
        <p:nvSpPr>
          <p:cNvPr id="45058" name="Rectangle 2">
            <a:extLst>
              <a:ext uri="{FF2B5EF4-FFF2-40B4-BE49-F238E27FC236}">
                <a16:creationId xmlns:a16="http://schemas.microsoft.com/office/drawing/2014/main" id="{9E42D22C-CE7F-384F-EB49-27D8C60F177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0252BE20-1324-E174-8163-F5B4563B0A8D}"/>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1070485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E3F8D-9B92-8A8F-DF46-D5D28A9DA3D7}"/>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B08B702-194D-DCDF-4CE7-8DF494CBCD5F}"/>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83</a:t>
            </a:fld>
            <a:endParaRPr lang="it-IT"/>
          </a:p>
        </p:txBody>
      </p:sp>
      <p:sp>
        <p:nvSpPr>
          <p:cNvPr id="45058" name="Rectangle 2">
            <a:extLst>
              <a:ext uri="{FF2B5EF4-FFF2-40B4-BE49-F238E27FC236}">
                <a16:creationId xmlns:a16="http://schemas.microsoft.com/office/drawing/2014/main" id="{465DB5FD-4FB7-A677-56AE-D0CF1A11966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8D5ED19-72F5-E2AB-3283-295FFD7D31CC}"/>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7355181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8C070-C6C5-4C5B-F3A7-564FFBD5B48A}"/>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E204414-3E91-754A-B00C-C160BDA1E93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84</a:t>
            </a:fld>
            <a:endParaRPr lang="it-IT"/>
          </a:p>
        </p:txBody>
      </p:sp>
      <p:sp>
        <p:nvSpPr>
          <p:cNvPr id="45058" name="Rectangle 2">
            <a:extLst>
              <a:ext uri="{FF2B5EF4-FFF2-40B4-BE49-F238E27FC236}">
                <a16:creationId xmlns:a16="http://schemas.microsoft.com/office/drawing/2014/main" id="{01BD57D3-14C3-E197-E017-F9B450C444C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C665F89-DD45-1046-5A8A-4151C83CB01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21087095"/>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79BEB-0DB7-9FCE-767A-9A7749BDB294}"/>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36726FA-01C7-1278-51F6-9D3AED6EED3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85</a:t>
            </a:fld>
            <a:endParaRPr lang="it-IT"/>
          </a:p>
        </p:txBody>
      </p:sp>
      <p:sp>
        <p:nvSpPr>
          <p:cNvPr id="45058" name="Rectangle 2">
            <a:extLst>
              <a:ext uri="{FF2B5EF4-FFF2-40B4-BE49-F238E27FC236}">
                <a16:creationId xmlns:a16="http://schemas.microsoft.com/office/drawing/2014/main" id="{41B179AB-84B5-C03C-3AFC-FFD7810A2F1D}"/>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6217AEC-D980-9B25-F8DC-F6991A7E051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72187333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63FBA-9269-EE09-7502-EBD2484BF61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4C82F53-344D-2BCF-C37D-47F548D940A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86</a:t>
            </a:fld>
            <a:endParaRPr lang="it-IT"/>
          </a:p>
        </p:txBody>
      </p:sp>
      <p:sp>
        <p:nvSpPr>
          <p:cNvPr id="45058" name="Rectangle 2">
            <a:extLst>
              <a:ext uri="{FF2B5EF4-FFF2-40B4-BE49-F238E27FC236}">
                <a16:creationId xmlns:a16="http://schemas.microsoft.com/office/drawing/2014/main" id="{E2296CC8-D860-7B90-50BA-31F01F18B06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3A76748-F71A-CE4C-EEF8-1C54726411C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49746929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64A9B-1A76-5F12-A7FA-6B4444F31E3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8CDE3BBE-E7A9-C5D6-3C02-58EE04C29ABA}"/>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87</a:t>
            </a:fld>
            <a:endParaRPr lang="it-IT"/>
          </a:p>
        </p:txBody>
      </p:sp>
      <p:sp>
        <p:nvSpPr>
          <p:cNvPr id="45058" name="Rectangle 2">
            <a:extLst>
              <a:ext uri="{FF2B5EF4-FFF2-40B4-BE49-F238E27FC236}">
                <a16:creationId xmlns:a16="http://schemas.microsoft.com/office/drawing/2014/main" id="{191EFD48-12DA-45A8-B13F-EACBA8A58F09}"/>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B80B33C-50DB-39EF-A400-760C8DAA3EF5}"/>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00492178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77435-DDF2-7140-035F-D4FBBC9159E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BECED7E5-6FE2-88AF-EDA7-C7CCD4AB573E}"/>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88</a:t>
            </a:fld>
            <a:endParaRPr lang="it-IT"/>
          </a:p>
        </p:txBody>
      </p:sp>
      <p:sp>
        <p:nvSpPr>
          <p:cNvPr id="45058" name="Rectangle 2">
            <a:extLst>
              <a:ext uri="{FF2B5EF4-FFF2-40B4-BE49-F238E27FC236}">
                <a16:creationId xmlns:a16="http://schemas.microsoft.com/office/drawing/2014/main" id="{E9941154-F845-23AE-2E87-4C4A24A2EC9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4C0D025-260A-A4EA-30A9-46BE247590B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8705225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1357E-4B60-D339-3606-F664E0C18DBF}"/>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2AFC589-4255-1CA9-BD95-E8CC8C39A7E1}"/>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89</a:t>
            </a:fld>
            <a:endParaRPr lang="it-IT"/>
          </a:p>
        </p:txBody>
      </p:sp>
      <p:sp>
        <p:nvSpPr>
          <p:cNvPr id="45058" name="Rectangle 2">
            <a:extLst>
              <a:ext uri="{FF2B5EF4-FFF2-40B4-BE49-F238E27FC236}">
                <a16:creationId xmlns:a16="http://schemas.microsoft.com/office/drawing/2014/main" id="{425BFFC8-AA94-C6A9-44BD-975BC09E65FE}"/>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EDFF1DA-AF79-27CD-3BE3-E133D2BCA0F6}"/>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846752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24103719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F5078-8C2A-2A05-0108-46DBF5EB931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F7EBEC6D-76F0-2F6F-858F-2F36777B9483}"/>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90</a:t>
            </a:fld>
            <a:endParaRPr lang="it-IT"/>
          </a:p>
        </p:txBody>
      </p:sp>
      <p:sp>
        <p:nvSpPr>
          <p:cNvPr id="45058" name="Rectangle 2">
            <a:extLst>
              <a:ext uri="{FF2B5EF4-FFF2-40B4-BE49-F238E27FC236}">
                <a16:creationId xmlns:a16="http://schemas.microsoft.com/office/drawing/2014/main" id="{408E4747-7D30-1AB9-9916-F756BB23F01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F247AE00-3AF3-0BA5-7FEA-57A5329FB43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83897404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BE8E9-E01F-4692-632C-3CC9CFA4B045}"/>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895CE722-A202-52BE-2592-E8039122BAD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91</a:t>
            </a:fld>
            <a:endParaRPr lang="it-IT"/>
          </a:p>
        </p:txBody>
      </p:sp>
      <p:sp>
        <p:nvSpPr>
          <p:cNvPr id="45058" name="Rectangle 2">
            <a:extLst>
              <a:ext uri="{FF2B5EF4-FFF2-40B4-BE49-F238E27FC236}">
                <a16:creationId xmlns:a16="http://schemas.microsoft.com/office/drawing/2014/main" id="{0AA22317-34AF-4F77-DD77-30B29A42FE63}"/>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BC3D721-4FD7-3586-B29A-63E946324E1E}"/>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3847221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CC3F1-2570-6A03-FCCB-90C8F7A26A8E}"/>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C688E04-2328-9CC3-0FD1-7C48CA48FD62}"/>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92</a:t>
            </a:fld>
            <a:endParaRPr lang="it-IT"/>
          </a:p>
        </p:txBody>
      </p:sp>
      <p:sp>
        <p:nvSpPr>
          <p:cNvPr id="45058" name="Rectangle 2">
            <a:extLst>
              <a:ext uri="{FF2B5EF4-FFF2-40B4-BE49-F238E27FC236}">
                <a16:creationId xmlns:a16="http://schemas.microsoft.com/office/drawing/2014/main" id="{6EA4FF84-1014-E0E9-B159-FB278EC447A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421E92C5-6ABE-CD35-6794-0230E8E8CEAA}"/>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3286443913"/>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A43D8-380B-0D6F-2FF7-664913A3EF7B}"/>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D1D82096-75BB-CBCC-C72C-06256B91F1DC}"/>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93</a:t>
            </a:fld>
            <a:endParaRPr lang="it-IT"/>
          </a:p>
        </p:txBody>
      </p:sp>
      <p:sp>
        <p:nvSpPr>
          <p:cNvPr id="45058" name="Rectangle 2">
            <a:extLst>
              <a:ext uri="{FF2B5EF4-FFF2-40B4-BE49-F238E27FC236}">
                <a16:creationId xmlns:a16="http://schemas.microsoft.com/office/drawing/2014/main" id="{A9F96962-AF98-AF95-F9AF-7951CC32CFEF}"/>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DC5512F8-2E16-1A47-6DE6-8329429017F7}"/>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92134381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07FEF-3C25-28FC-7FBE-A9B2AF77BCD0}"/>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5E7398D7-EE06-E621-8776-B66D1A34F198}"/>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94</a:t>
            </a:fld>
            <a:endParaRPr lang="it-IT"/>
          </a:p>
        </p:txBody>
      </p:sp>
      <p:sp>
        <p:nvSpPr>
          <p:cNvPr id="45058" name="Rectangle 2">
            <a:extLst>
              <a:ext uri="{FF2B5EF4-FFF2-40B4-BE49-F238E27FC236}">
                <a16:creationId xmlns:a16="http://schemas.microsoft.com/office/drawing/2014/main" id="{BE82D82E-86DD-B1DD-CE7E-68DB0D33278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ED54E8A3-4388-A492-75DD-1AE708948E72}"/>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74089025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9C4A5-7623-8A4E-6A35-5866237728E3}"/>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4D16B509-0C92-75F9-60D2-FC80129D4E7D}"/>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95</a:t>
            </a:fld>
            <a:endParaRPr lang="it-IT"/>
          </a:p>
        </p:txBody>
      </p:sp>
      <p:sp>
        <p:nvSpPr>
          <p:cNvPr id="45058" name="Rectangle 2">
            <a:extLst>
              <a:ext uri="{FF2B5EF4-FFF2-40B4-BE49-F238E27FC236}">
                <a16:creationId xmlns:a16="http://schemas.microsoft.com/office/drawing/2014/main" id="{EDBFD482-4332-5910-26F3-5D0D6324E317}"/>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99245E10-AFA3-D8B4-A8E3-1D00FF0A8769}"/>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231503507"/>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70BAC-E30B-3A3A-12EB-16DF1639CAD2}"/>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6629A39C-CA6F-285E-724B-590CE36307C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96</a:t>
            </a:fld>
            <a:endParaRPr lang="it-IT"/>
          </a:p>
        </p:txBody>
      </p:sp>
      <p:sp>
        <p:nvSpPr>
          <p:cNvPr id="45058" name="Rectangle 2">
            <a:extLst>
              <a:ext uri="{FF2B5EF4-FFF2-40B4-BE49-F238E27FC236}">
                <a16:creationId xmlns:a16="http://schemas.microsoft.com/office/drawing/2014/main" id="{EEC96D97-C8A6-643B-1EE4-4EAD5D6F0E4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39E103E2-2396-3305-0676-1C0709727C9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272299573"/>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CA600-BA02-E01A-9A12-08FBCDEC5CCC}"/>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1B6479A4-68EA-05A4-5E0C-6A9B1D97C41B}"/>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97</a:t>
            </a:fld>
            <a:endParaRPr lang="it-IT"/>
          </a:p>
        </p:txBody>
      </p:sp>
      <p:sp>
        <p:nvSpPr>
          <p:cNvPr id="45058" name="Rectangle 2">
            <a:extLst>
              <a:ext uri="{FF2B5EF4-FFF2-40B4-BE49-F238E27FC236}">
                <a16:creationId xmlns:a16="http://schemas.microsoft.com/office/drawing/2014/main" id="{C1E21B7D-3E0E-A8DE-B5C0-EEF19F10ABE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C2DEDF0E-969A-746A-ED31-319F828511F4}"/>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66554028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76275-EA54-8808-1003-1F89F1C94CA6}"/>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C7B879C8-81F1-1AF6-A991-18785B46C720}"/>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98</a:t>
            </a:fld>
            <a:endParaRPr lang="it-IT"/>
          </a:p>
        </p:txBody>
      </p:sp>
      <p:sp>
        <p:nvSpPr>
          <p:cNvPr id="45058" name="Rectangle 2">
            <a:extLst>
              <a:ext uri="{FF2B5EF4-FFF2-40B4-BE49-F238E27FC236}">
                <a16:creationId xmlns:a16="http://schemas.microsoft.com/office/drawing/2014/main" id="{2B81923A-0811-5B4F-952C-8414915661F4}"/>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58BCE0A7-5951-D62A-FAD7-FED6B18F562F}"/>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1938644953"/>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A0F27-7306-3DD6-7C1E-2BCB7CB3D449}"/>
            </a:ext>
          </a:extLst>
        </p:cNvPr>
        <p:cNvGrpSpPr/>
        <p:nvPr/>
      </p:nvGrpSpPr>
      <p:grpSpPr>
        <a:xfrm>
          <a:off x="0" y="0"/>
          <a:ext cx="0" cy="0"/>
          <a:chOff x="0" y="0"/>
          <a:chExt cx="0" cy="0"/>
        </a:xfrm>
      </p:grpSpPr>
      <p:sp>
        <p:nvSpPr>
          <p:cNvPr id="45057" name="Rectangle 7">
            <a:extLst>
              <a:ext uri="{FF2B5EF4-FFF2-40B4-BE49-F238E27FC236}">
                <a16:creationId xmlns:a16="http://schemas.microsoft.com/office/drawing/2014/main" id="{22143DCC-2698-B3AF-A7A4-40186099FE04}"/>
              </a:ext>
            </a:extLst>
          </p:cNvPr>
          <p:cNvSpPr>
            <a:spLocks noGrp="1" noChangeArrowheads="1"/>
          </p:cNvSpPr>
          <p:nvPr>
            <p:ph type="sldNum" sz="quarter" idx="5"/>
          </p:nvPr>
        </p:nvSpPr>
        <p:spPr>
          <a:noFill/>
          <a:ln>
            <a:miter lim="800000"/>
            <a:headEnd/>
            <a:tailEnd/>
          </a:ln>
        </p:spPr>
        <p:txBody>
          <a:bodyPr/>
          <a:lstStyle/>
          <a:p>
            <a:fld id="{AA8C6A32-CF66-401C-90D5-5A06303F8FE0}" type="slidenum">
              <a:rPr lang="it-IT" smtClean="0"/>
              <a:pPr/>
              <a:t>99</a:t>
            </a:fld>
            <a:endParaRPr lang="it-IT"/>
          </a:p>
        </p:txBody>
      </p:sp>
      <p:sp>
        <p:nvSpPr>
          <p:cNvPr id="45058" name="Rectangle 2">
            <a:extLst>
              <a:ext uri="{FF2B5EF4-FFF2-40B4-BE49-F238E27FC236}">
                <a16:creationId xmlns:a16="http://schemas.microsoft.com/office/drawing/2014/main" id="{EC9ECB77-CB92-A0D3-3C80-98542A5874E0}"/>
              </a:ext>
            </a:extLst>
          </p:cNvPr>
          <p:cNvSpPr>
            <a:spLocks noGrp="1" noRot="1" noChangeAspect="1" noChangeArrowheads="1" noTextEdit="1"/>
          </p:cNvSpPr>
          <p:nvPr>
            <p:ph type="sldImg"/>
          </p:nvPr>
        </p:nvSpPr>
        <p:spPr>
          <a:ln/>
        </p:spPr>
      </p:sp>
      <p:sp>
        <p:nvSpPr>
          <p:cNvPr id="45059" name="Rectangle 3">
            <a:extLst>
              <a:ext uri="{FF2B5EF4-FFF2-40B4-BE49-F238E27FC236}">
                <a16:creationId xmlns:a16="http://schemas.microsoft.com/office/drawing/2014/main" id="{186DBA46-64C9-F473-D931-E663BBC05318}"/>
              </a:ext>
            </a:extLst>
          </p:cNvPr>
          <p:cNvSpPr>
            <a:spLocks noGrp="1" noChangeArrowheads="1"/>
          </p:cNvSpPr>
          <p:nvPr>
            <p:ph type="body" idx="1"/>
          </p:nvPr>
        </p:nvSpPr>
        <p:spPr>
          <a:noFill/>
        </p:spPr>
        <p:txBody>
          <a:bodyPr/>
          <a:lstStyle/>
          <a:p>
            <a:pPr eaLnBrk="1" hangingPunct="1"/>
            <a:endParaRPr lang="it-IT"/>
          </a:p>
        </p:txBody>
      </p:sp>
    </p:spTree>
    <p:extLst>
      <p:ext uri="{BB962C8B-B14F-4D97-AF65-F5344CB8AC3E}">
        <p14:creationId xmlns:p14="http://schemas.microsoft.com/office/powerpoint/2010/main" val="617183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9B4EC50-9977-4A5B-92FD-B754D0A57618}"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34475B3E-B2AF-49EF-9AF6-65EAFD6FDEFB}"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9EB6A097-FEB2-4CE0-A9DB-097312A57FF5}"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245B3FD-AB5A-458C-9BCD-FA6C08CC10FE}"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F1619CAF-6041-4073-A794-44E2FB6E2EF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C6D2E9E3-9CF4-4816-99CE-1D26357ED854}"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7C350F55-C2FF-4191-B6FC-4C0EB1F9D4A7}"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0BC080E0-A786-47BA-BD68-0DAA76E9260A}"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B5989ED1-4E2D-4B7F-A463-C06671C2FF3B}"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9AFA1497-D3B0-43B5-B924-F5382590071A}"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A6A0AC50-679C-4E44-9237-72B1E6B019E3}"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B89F724-EC47-42F8-A69F-3F5877CDA620}"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457200" y="476672"/>
            <a:ext cx="8229600" cy="6432530"/>
          </a:xfrm>
          <a:prstGeom prst="rect">
            <a:avLst/>
          </a:prstGeom>
          <a:noFill/>
          <a:ln w="9525">
            <a:noFill/>
            <a:miter lim="800000"/>
            <a:headEnd/>
            <a:tailEnd/>
          </a:ln>
        </p:spPr>
        <p:txBody>
          <a:bodyPr>
            <a:spAutoFit/>
          </a:bodyPr>
          <a:lstStyle/>
          <a:p>
            <a:r>
              <a:rPr lang="de-DE" b="1" dirty="0"/>
              <a:t>Die Literatur als Spiegelbild der Gesellschaft: Warum in Italien die Zugehörigkeit zu einer Gruppe wichtiger ist als alles andere</a:t>
            </a:r>
            <a:endParaRPr lang="it-IT" dirty="0"/>
          </a:p>
          <a:p>
            <a:r>
              <a:rPr lang="de-DE" dirty="0"/>
              <a:t>Für viele Italiener besteht der wichtigste persönliche Wert in der Zugehörigkeit: darin, ein geschätztes Mitglied einer von ihnen geschätzten Gruppe zu sein. Nur leider entspricht diese Gruppe nie der Gesamtgesellschaft und steht zudem meist in heftigem Konflikt mit letzterer. Die Loyalität gegenüber einer Stadt, einer Gewerkschaft oder einer politischen Partei rangiert also vor der Solidarität mit der Nation. […] </a:t>
            </a:r>
            <a:endParaRPr lang="it-IT" dirty="0"/>
          </a:p>
          <a:p>
            <a:r>
              <a:rPr lang="en-US" dirty="0"/>
              <a:t>Erst </a:t>
            </a:r>
            <a:r>
              <a:rPr lang="en-US" dirty="0" err="1"/>
              <a:t>als</a:t>
            </a:r>
            <a:r>
              <a:rPr lang="en-US" dirty="0"/>
              <a:t> Florenz </a:t>
            </a:r>
            <a:r>
              <a:rPr lang="en-US" dirty="0" err="1"/>
              <a:t>im</a:t>
            </a:r>
            <a:r>
              <a:rPr lang="en-US" dirty="0"/>
              <a:t> 15. </a:t>
            </a:r>
            <a:r>
              <a:rPr lang="en-US" dirty="0" err="1"/>
              <a:t>Jahrhundert</a:t>
            </a:r>
            <a:r>
              <a:rPr lang="en-US" dirty="0"/>
              <a:t> </a:t>
            </a:r>
            <a:r>
              <a:rPr lang="en-US" dirty="0" err="1"/>
              <a:t>mit</a:t>
            </a:r>
            <a:r>
              <a:rPr lang="en-US" dirty="0"/>
              <a:t> </a:t>
            </a:r>
            <a:r>
              <a:rPr lang="en-US" dirty="0" err="1"/>
              <a:t>einem</a:t>
            </a:r>
            <a:r>
              <a:rPr lang="en-US" dirty="0"/>
              <a:t> </a:t>
            </a:r>
            <a:r>
              <a:rPr lang="en-US" dirty="0" err="1"/>
              <a:t>mächtigen</a:t>
            </a:r>
            <a:r>
              <a:rPr lang="en-US" dirty="0"/>
              <a:t> </a:t>
            </a:r>
            <a:r>
              <a:rPr lang="en-US" dirty="0" err="1"/>
              <a:t>externen</a:t>
            </a:r>
            <a:r>
              <a:rPr lang="en-US" dirty="0"/>
              <a:t> Feind </a:t>
            </a:r>
            <a:r>
              <a:rPr lang="en-US" dirty="0" err="1"/>
              <a:t>konfrontiert</a:t>
            </a:r>
            <a:r>
              <a:rPr lang="en-US" dirty="0"/>
              <a:t> war, </a:t>
            </a:r>
            <a:r>
              <a:rPr lang="en-US" dirty="0" err="1"/>
              <a:t>schlossen</a:t>
            </a:r>
            <a:r>
              <a:rPr lang="en-US" dirty="0"/>
              <a:t> </a:t>
            </a:r>
            <a:r>
              <a:rPr lang="en-US" dirty="0" err="1"/>
              <a:t>sich</a:t>
            </a:r>
            <a:r>
              <a:rPr lang="en-US" dirty="0"/>
              <a:t> seine Bürger </a:t>
            </a:r>
            <a:r>
              <a:rPr lang="en-US" dirty="0" err="1"/>
              <a:t>zusammen</a:t>
            </a:r>
            <a:r>
              <a:rPr lang="en-US" dirty="0"/>
              <a:t>, </a:t>
            </a:r>
            <a:r>
              <a:rPr lang="en-US" dirty="0" err="1"/>
              <a:t>wie</a:t>
            </a:r>
            <a:r>
              <a:rPr lang="en-US" dirty="0"/>
              <a:t> Niccolò Machiavelli </a:t>
            </a:r>
            <a:r>
              <a:rPr lang="en-US" dirty="0" err="1"/>
              <a:t>uns</a:t>
            </a:r>
            <a:r>
              <a:rPr lang="en-US" dirty="0"/>
              <a:t> in seinen „</a:t>
            </a:r>
            <a:r>
              <a:rPr lang="en-US" dirty="0" err="1"/>
              <a:t>Florentinischen</a:t>
            </a:r>
            <a:r>
              <a:rPr lang="en-US" dirty="0"/>
              <a:t> </a:t>
            </a:r>
            <a:r>
              <a:rPr lang="en-US" dirty="0" err="1"/>
              <a:t>Geschichten</a:t>
            </a:r>
            <a:r>
              <a:rPr lang="en-US" dirty="0"/>
              <a:t>“* </a:t>
            </a:r>
            <a:r>
              <a:rPr lang="en-US" dirty="0" err="1"/>
              <a:t>berichtet</a:t>
            </a:r>
            <a:r>
              <a:rPr lang="en-US" dirty="0"/>
              <a:t>. </a:t>
            </a:r>
          </a:p>
          <a:p>
            <a:endParaRPr lang="en-US" dirty="0"/>
          </a:p>
          <a:p>
            <a:r>
              <a:rPr lang="en-US" dirty="0"/>
              <a:t>* </a:t>
            </a:r>
            <a:r>
              <a:rPr lang="en-US" baseline="-25000" dirty="0"/>
              <a:t> </a:t>
            </a:r>
            <a:r>
              <a:rPr lang="it-IT" dirty="0"/>
              <a:t>“Istorie fiorentine” </a:t>
            </a:r>
          </a:p>
          <a:p>
            <a:endParaRPr lang="it-IT" sz="2800" dirty="0"/>
          </a:p>
        </p:txBody>
      </p:sp>
    </p:spTree>
    <p:extLst>
      <p:ext uri="{BB962C8B-B14F-4D97-AF65-F5344CB8AC3E}">
        <p14:creationId xmlns:p14="http://schemas.microsoft.com/office/powerpoint/2010/main" val="6522833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6370975"/>
          </a:xfrm>
          <a:prstGeom prst="rect">
            <a:avLst/>
          </a:prstGeom>
          <a:noFill/>
          <a:ln w="9525">
            <a:noFill/>
            <a:miter lim="800000"/>
            <a:headEnd/>
            <a:tailEnd/>
          </a:ln>
        </p:spPr>
        <p:txBody>
          <a:bodyPr>
            <a:spAutoFit/>
          </a:bodyPr>
          <a:lstStyle/>
          <a:p>
            <a:r>
              <a:rPr lang="it-IT" i="1" dirty="0" err="1"/>
              <a:t>Erst</a:t>
            </a:r>
            <a:r>
              <a:rPr lang="it-IT" i="1" dirty="0"/>
              <a:t> </a:t>
            </a:r>
            <a:r>
              <a:rPr lang="it-IT" i="1" dirty="0" err="1"/>
              <a:t>als</a:t>
            </a:r>
            <a:r>
              <a:rPr lang="it-IT" i="1" dirty="0"/>
              <a:t> Florenz </a:t>
            </a:r>
            <a:r>
              <a:rPr lang="it-IT" i="1" dirty="0" err="1"/>
              <a:t>im</a:t>
            </a:r>
            <a:r>
              <a:rPr lang="it-IT" i="1" dirty="0"/>
              <a:t> 15. </a:t>
            </a:r>
            <a:r>
              <a:rPr lang="en-US" i="1" dirty="0" err="1"/>
              <a:t>Jahrhundert</a:t>
            </a:r>
            <a:r>
              <a:rPr lang="en-US" i="1" dirty="0"/>
              <a:t> </a:t>
            </a:r>
            <a:r>
              <a:rPr lang="en-US" i="1" dirty="0" err="1"/>
              <a:t>mit</a:t>
            </a:r>
            <a:r>
              <a:rPr lang="en-US" i="1" dirty="0"/>
              <a:t> </a:t>
            </a:r>
            <a:r>
              <a:rPr lang="en-US" i="1" dirty="0" err="1"/>
              <a:t>einem</a:t>
            </a:r>
            <a:r>
              <a:rPr lang="en-US" i="1" dirty="0"/>
              <a:t> </a:t>
            </a:r>
            <a:r>
              <a:rPr lang="en-US" i="1" dirty="0" err="1"/>
              <a:t>mächtigen</a:t>
            </a:r>
            <a:r>
              <a:rPr lang="en-US" i="1" dirty="0"/>
              <a:t> </a:t>
            </a:r>
            <a:r>
              <a:rPr lang="en-US" i="1" dirty="0" err="1"/>
              <a:t>externen</a:t>
            </a:r>
            <a:r>
              <a:rPr lang="en-US" i="1" dirty="0"/>
              <a:t> Feind </a:t>
            </a:r>
            <a:r>
              <a:rPr lang="en-US" i="1" dirty="0" err="1"/>
              <a:t>konfrontiert</a:t>
            </a:r>
            <a:r>
              <a:rPr lang="en-US" i="1" dirty="0"/>
              <a:t> war, </a:t>
            </a:r>
            <a:r>
              <a:rPr lang="en-US" i="1" dirty="0" err="1"/>
              <a:t>schlossen</a:t>
            </a:r>
            <a:r>
              <a:rPr lang="en-US" i="1" dirty="0"/>
              <a:t> </a:t>
            </a:r>
            <a:r>
              <a:rPr lang="en-US" i="1" dirty="0" err="1"/>
              <a:t>sich</a:t>
            </a:r>
            <a:r>
              <a:rPr lang="en-US" i="1" dirty="0"/>
              <a:t> seine Bürger </a:t>
            </a:r>
            <a:r>
              <a:rPr lang="en-US" i="1" dirty="0" err="1"/>
              <a:t>zusammen</a:t>
            </a:r>
            <a:r>
              <a:rPr lang="en-US" i="1" dirty="0"/>
              <a:t>, </a:t>
            </a:r>
            <a:r>
              <a:rPr lang="en-US" i="1" dirty="0" err="1"/>
              <a:t>wie</a:t>
            </a:r>
            <a:r>
              <a:rPr lang="en-US" i="1" dirty="0"/>
              <a:t> Niccolò Machiavelli </a:t>
            </a:r>
            <a:r>
              <a:rPr lang="en-US" i="1" dirty="0" err="1"/>
              <a:t>uns</a:t>
            </a:r>
            <a:r>
              <a:rPr lang="en-US" i="1" dirty="0"/>
              <a:t> in seinen „</a:t>
            </a:r>
            <a:r>
              <a:rPr lang="en-US" i="1" dirty="0" err="1"/>
              <a:t>Florentinischen</a:t>
            </a:r>
            <a:r>
              <a:rPr lang="en-US" i="1" dirty="0"/>
              <a:t> </a:t>
            </a:r>
            <a:r>
              <a:rPr lang="en-US" i="1" dirty="0" err="1"/>
              <a:t>Geschichten</a:t>
            </a:r>
            <a:r>
              <a:rPr lang="en-US" i="1" dirty="0"/>
              <a:t>“ </a:t>
            </a:r>
            <a:r>
              <a:rPr lang="en-US" i="1" dirty="0" err="1"/>
              <a:t>berichtet</a:t>
            </a:r>
            <a:r>
              <a:rPr lang="en-US" i="1" dirty="0"/>
              <a:t>. </a:t>
            </a:r>
          </a:p>
          <a:p>
            <a:endParaRPr lang="it-IT" dirty="0"/>
          </a:p>
          <a:p>
            <a:r>
              <a:rPr lang="it-IT" dirty="0"/>
              <a:t>Per la prima volta nella Firenze del quindicesimo secolo, con il confronto con un potente nemico esterno, si unirono insieme i cittadini, come ci racconta NM nelle sue Istorie fiorentine.</a:t>
            </a:r>
          </a:p>
          <a:p>
            <a:endParaRPr lang="it-IT" dirty="0"/>
          </a:p>
          <a:p>
            <a:r>
              <a:rPr lang="it-IT" dirty="0"/>
              <a:t>Come racconta NM nelle Istorie fiorentine, quando Firenze nel 15. secolo si era confrontata con un nemico potente esterno, i cittadini si erano uniti tra di loro;</a:t>
            </a:r>
          </a:p>
          <a:p>
            <a:endParaRPr lang="it-IT" dirty="0"/>
          </a:p>
          <a:p>
            <a:r>
              <a:rPr lang="it-IT" dirty="0"/>
              <a:t>Proprio mentre Firenze nel XV secolo affrontava un potente nemico esterno, i cittadini unirono le forze, come ci racconta NM nelle sue “Istorie fiorentine”</a:t>
            </a:r>
          </a:p>
          <a:p>
            <a:r>
              <a:rPr lang="it-IT" dirty="0"/>
              <a:t> </a:t>
            </a:r>
          </a:p>
        </p:txBody>
      </p:sp>
    </p:spTree>
    <p:extLst>
      <p:ext uri="{BB962C8B-B14F-4D97-AF65-F5344CB8AC3E}">
        <p14:creationId xmlns:p14="http://schemas.microsoft.com/office/powerpoint/2010/main" val="3095428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794CE-EBBC-073F-B660-F4F8D8EC587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82B2AB5-6770-6603-111C-80BA68467BC3}"/>
              </a:ext>
            </a:extLst>
          </p:cNvPr>
          <p:cNvSpPr txBox="1">
            <a:spLocks noChangeArrowheads="1"/>
          </p:cNvSpPr>
          <p:nvPr/>
        </p:nvSpPr>
        <p:spPr bwMode="auto">
          <a:xfrm>
            <a:off x="179512" y="260648"/>
            <a:ext cx="8229600" cy="4770537"/>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r>
              <a:rPr lang="it-IT" sz="2800" i="1" dirty="0" err="1"/>
              <a:t>Mehrgliedrige</a:t>
            </a:r>
            <a:r>
              <a:rPr lang="it-IT" sz="2800" i="1" dirty="0"/>
              <a:t> </a:t>
            </a:r>
            <a:r>
              <a:rPr lang="it-IT" sz="2800" i="1" dirty="0" err="1"/>
              <a:t>Transportkette</a:t>
            </a:r>
            <a:r>
              <a:rPr lang="it-IT" sz="2800" i="1" dirty="0"/>
              <a:t> </a:t>
            </a:r>
            <a:r>
              <a:rPr lang="it-IT" sz="2800" i="1" dirty="0" err="1"/>
              <a:t>mit</a:t>
            </a:r>
            <a:r>
              <a:rPr lang="it-IT" sz="2800" i="1" dirty="0"/>
              <a:t> </a:t>
            </a:r>
            <a:r>
              <a:rPr lang="it-IT" sz="2800" i="1" dirty="0" err="1"/>
              <a:t>Vor</a:t>
            </a:r>
            <a:r>
              <a:rPr lang="it-IT" sz="2800" i="1" dirty="0"/>
              <a:t>-, </a:t>
            </a:r>
            <a:r>
              <a:rPr lang="it-IT" sz="2800" i="1" dirty="0" err="1"/>
              <a:t>Haupt</a:t>
            </a:r>
            <a:r>
              <a:rPr lang="it-IT" sz="2800" i="1" dirty="0"/>
              <a:t> und/ </a:t>
            </a:r>
            <a:r>
              <a:rPr lang="it-IT" sz="2800" i="1" dirty="0" err="1"/>
              <a:t>oder</a:t>
            </a:r>
            <a:r>
              <a:rPr lang="it-IT" sz="2800" i="1" dirty="0"/>
              <a:t> </a:t>
            </a:r>
            <a:r>
              <a:rPr lang="it-IT" sz="2800" i="1" dirty="0" err="1"/>
              <a:t>Nachlauf</a:t>
            </a:r>
            <a:r>
              <a:rPr lang="it-IT" sz="2800" i="1" dirty="0"/>
              <a:t> </a:t>
            </a:r>
          </a:p>
          <a:p>
            <a:r>
              <a:rPr lang="it-IT" sz="2800" i="1" dirty="0"/>
              <a:t>• </a:t>
            </a:r>
            <a:r>
              <a:rPr lang="it-IT" sz="2800" i="1" dirty="0" err="1"/>
              <a:t>Nutzung</a:t>
            </a:r>
            <a:r>
              <a:rPr lang="it-IT" sz="2800" i="1" dirty="0"/>
              <a:t> </a:t>
            </a:r>
            <a:r>
              <a:rPr lang="it-IT" sz="2800" i="1" dirty="0" err="1"/>
              <a:t>standardisierter</a:t>
            </a:r>
            <a:r>
              <a:rPr lang="it-IT" sz="2800" i="1" dirty="0"/>
              <a:t> </a:t>
            </a:r>
            <a:r>
              <a:rPr lang="it-IT" sz="2800" i="1" dirty="0" err="1"/>
              <a:t>Ladeeinheiten</a:t>
            </a:r>
            <a:r>
              <a:rPr lang="it-IT" sz="2800" i="1" dirty="0"/>
              <a:t> (Container, </a:t>
            </a:r>
            <a:r>
              <a:rPr lang="it-IT" sz="2800" i="1" dirty="0" err="1"/>
              <a:t>Wechselbehälter</a:t>
            </a:r>
            <a:r>
              <a:rPr lang="it-IT" sz="2800" i="1" dirty="0"/>
              <a:t>, Trailer, </a:t>
            </a:r>
            <a:r>
              <a:rPr lang="it-IT" sz="2800" i="1" dirty="0" err="1"/>
              <a:t>Lkw</a:t>
            </a:r>
            <a:r>
              <a:rPr lang="it-IT" sz="2800" i="1" dirty="0"/>
              <a:t>) </a:t>
            </a:r>
          </a:p>
          <a:p>
            <a:pPr marL="457200" indent="-457200">
              <a:buFont typeface="Arial" panose="020B0604020202020204" pitchFamily="34" charset="0"/>
              <a:buChar char="•"/>
            </a:pPr>
            <a:endParaRPr lang="it-IT" sz="2800" dirty="0"/>
          </a:p>
          <a:p>
            <a:pPr marL="457200" lvl="0" indent="-457200">
              <a:buFont typeface="Arial" panose="020B0604020202020204" pitchFamily="34" charset="0"/>
              <a:buChar char="•"/>
            </a:pPr>
            <a:r>
              <a:rPr lang="it-IT" sz="2800" dirty="0"/>
              <a:t>Il TC impiega Catene di trasporto articolate in più fasi che comprendono una tratta preliminare, principale e/o finale</a:t>
            </a:r>
          </a:p>
          <a:p>
            <a:pPr marL="457200" lvl="0" indent="-457200">
              <a:buFont typeface="Arial" panose="020B0604020202020204" pitchFamily="34" charset="0"/>
              <a:buChar char="•"/>
            </a:pPr>
            <a:r>
              <a:rPr lang="it-IT" sz="2800" dirty="0"/>
              <a:t>Utilizza unità di carico standardizzate (container, casse mobili, trailer, camion)</a:t>
            </a:r>
          </a:p>
          <a:p>
            <a:endParaRPr lang="it-IT" dirty="0"/>
          </a:p>
        </p:txBody>
      </p:sp>
    </p:spTree>
    <p:extLst>
      <p:ext uri="{BB962C8B-B14F-4D97-AF65-F5344CB8AC3E}">
        <p14:creationId xmlns:p14="http://schemas.microsoft.com/office/powerpoint/2010/main" val="4118234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8C1BB-CC64-1B7F-306E-C47339B9110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4128905-5322-69A9-473A-FE1269E439FB}"/>
              </a:ext>
            </a:extLst>
          </p:cNvPr>
          <p:cNvSpPr txBox="1">
            <a:spLocks noChangeArrowheads="1"/>
          </p:cNvSpPr>
          <p:nvPr/>
        </p:nvSpPr>
        <p:spPr bwMode="auto">
          <a:xfrm>
            <a:off x="179512" y="260648"/>
            <a:ext cx="8229600" cy="2246769"/>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LADEEINHEIT: Container </a:t>
            </a:r>
            <a:r>
              <a:rPr lang="it-IT" sz="2800" dirty="0" err="1"/>
              <a:t>oder</a:t>
            </a:r>
            <a:r>
              <a:rPr lang="it-IT" sz="2800" dirty="0"/>
              <a:t> </a:t>
            </a:r>
            <a:r>
              <a:rPr lang="it-IT" sz="2800" dirty="0" err="1"/>
              <a:t>Wechselbehälter</a:t>
            </a:r>
            <a:r>
              <a:rPr lang="it-IT" sz="2800" dirty="0"/>
              <a:t>. </a:t>
            </a:r>
          </a:p>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UNITÀ DI CARICAMENTO O PER IL CARICO: Contenitore o cassa mobile.</a:t>
            </a:r>
            <a:endParaRPr lang="it-IT" dirty="0"/>
          </a:p>
        </p:txBody>
      </p:sp>
    </p:spTree>
    <p:extLst>
      <p:ext uri="{BB962C8B-B14F-4D97-AF65-F5344CB8AC3E}">
        <p14:creationId xmlns:p14="http://schemas.microsoft.com/office/powerpoint/2010/main" val="22140233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9E2FC-8F39-824B-12FC-8DD1E55EDDC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09EFF88-A63F-EB31-6ACA-8F9C266B0807}"/>
              </a:ext>
            </a:extLst>
          </p:cNvPr>
          <p:cNvSpPr txBox="1">
            <a:spLocks noChangeArrowheads="1"/>
          </p:cNvSpPr>
          <p:nvPr/>
        </p:nvSpPr>
        <p:spPr bwMode="auto">
          <a:xfrm>
            <a:off x="179512" y="260648"/>
            <a:ext cx="8229600" cy="3539430"/>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INTERMODALE TRANSPORTEINHEIT (ITE): Container, </a:t>
            </a:r>
            <a:r>
              <a:rPr lang="it-IT" sz="2800" dirty="0" err="1"/>
              <a:t>Wechselbehälter</a:t>
            </a:r>
            <a:r>
              <a:rPr lang="it-IT" sz="2800" dirty="0"/>
              <a:t> und </a:t>
            </a:r>
            <a:r>
              <a:rPr lang="it-IT" sz="2800" dirty="0" err="1"/>
              <a:t>Sattelanhänger</a:t>
            </a:r>
            <a:r>
              <a:rPr lang="it-IT" sz="2800" dirty="0"/>
              <a:t>, die </a:t>
            </a:r>
            <a:r>
              <a:rPr lang="it-IT" sz="2800" dirty="0" err="1"/>
              <a:t>für</a:t>
            </a:r>
            <a:r>
              <a:rPr lang="it-IT" sz="2800" dirty="0"/>
              <a:t> </a:t>
            </a:r>
            <a:r>
              <a:rPr lang="it-IT" sz="2800" dirty="0" err="1"/>
              <a:t>den</a:t>
            </a:r>
            <a:r>
              <a:rPr lang="it-IT" sz="2800" dirty="0"/>
              <a:t> </a:t>
            </a:r>
            <a:r>
              <a:rPr lang="it-IT" sz="2800" dirty="0" err="1"/>
              <a:t>intermodalen</a:t>
            </a:r>
            <a:r>
              <a:rPr lang="it-IT" sz="2800" dirty="0"/>
              <a:t> </a:t>
            </a:r>
            <a:r>
              <a:rPr lang="it-IT" sz="2800" dirty="0" err="1"/>
              <a:t>Verkehr</a:t>
            </a:r>
            <a:r>
              <a:rPr lang="it-IT" sz="2800" dirty="0"/>
              <a:t> </a:t>
            </a:r>
            <a:r>
              <a:rPr lang="it-IT" sz="2800" dirty="0" err="1"/>
              <a:t>geeignet</a:t>
            </a:r>
            <a:r>
              <a:rPr lang="it-IT" sz="2800" dirty="0"/>
              <a:t> </a:t>
            </a:r>
            <a:r>
              <a:rPr lang="it-IT" sz="2800" dirty="0" err="1"/>
              <a:t>sind</a:t>
            </a:r>
            <a:r>
              <a:rPr lang="it-IT" sz="2800" dirty="0"/>
              <a:t>.</a:t>
            </a:r>
          </a:p>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 UNITÀ DI TRASPORTO INTERMODALE (UTI): I container, le casse mobili ed i semirimorchi adatti al trasporto intermodale.</a:t>
            </a:r>
            <a:endParaRPr lang="it-IT" dirty="0"/>
          </a:p>
        </p:txBody>
      </p:sp>
    </p:spTree>
    <p:extLst>
      <p:ext uri="{BB962C8B-B14F-4D97-AF65-F5344CB8AC3E}">
        <p14:creationId xmlns:p14="http://schemas.microsoft.com/office/powerpoint/2010/main" val="19152595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4F9D0-B024-0CDF-94A5-920759C9525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31A5887-7208-2F79-6A9C-4B3E0FF6A56C}"/>
              </a:ext>
            </a:extLst>
          </p:cNvPr>
          <p:cNvSpPr txBox="1">
            <a:spLocks noChangeArrowheads="1"/>
          </p:cNvSpPr>
          <p:nvPr/>
        </p:nvSpPr>
        <p:spPr bwMode="auto">
          <a:xfrm>
            <a:off x="179512" y="260648"/>
            <a:ext cx="8229600" cy="5693866"/>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de-DE" sz="2800" dirty="0"/>
              <a:t>WECHSELBEHÄLTER: Ein für den Gütertransport bestimmter Behälter, der im Hinblick auf die Abmessungen von Stra</a:t>
            </a:r>
            <a:r>
              <a:rPr lang="el-GR" sz="2800" dirty="0"/>
              <a:t>β</a:t>
            </a:r>
            <a:r>
              <a:rPr lang="de-DE" sz="2800" dirty="0" err="1"/>
              <a:t>enfahrzeugen</a:t>
            </a:r>
            <a:r>
              <a:rPr lang="de-DE" sz="2800" dirty="0"/>
              <a:t> optimiert wurde und mit Greifkanten für den Umschlag zwischen den Verkehrsmitteln, in der Regel Stra</a:t>
            </a:r>
            <a:r>
              <a:rPr lang="el-GR" sz="2800" dirty="0"/>
              <a:t>β</a:t>
            </a:r>
            <a:r>
              <a:rPr lang="de-DE" sz="2800" dirty="0"/>
              <a:t>e-Schiene, ausgestattet ist.</a:t>
            </a:r>
          </a:p>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CASSA MOBILE: Unità per il trasporto di merci con caratteristiche tali da adattarsi in maniera ottimale alle dimensioni dei veicoli stradali e dotata di elementi di presa per il trasbordo tra modi di trasporto, tipicamente ferrovia-strada.</a:t>
            </a:r>
            <a:endParaRPr lang="it-IT" dirty="0"/>
          </a:p>
        </p:txBody>
      </p:sp>
    </p:spTree>
    <p:extLst>
      <p:ext uri="{BB962C8B-B14F-4D97-AF65-F5344CB8AC3E}">
        <p14:creationId xmlns:p14="http://schemas.microsoft.com/office/powerpoint/2010/main" val="10304423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B1561-1D21-F661-870E-304BBF05FF2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E45988B-6E61-2875-A5D9-C42E7A790804}"/>
              </a:ext>
            </a:extLst>
          </p:cNvPr>
          <p:cNvSpPr txBox="1">
            <a:spLocks noChangeArrowheads="1"/>
          </p:cNvSpPr>
          <p:nvPr/>
        </p:nvSpPr>
        <p:spPr bwMode="auto">
          <a:xfrm>
            <a:off x="179512" y="260648"/>
            <a:ext cx="8229600" cy="5262979"/>
          </a:xfrm>
          <a:prstGeom prst="rect">
            <a:avLst/>
          </a:prstGeom>
          <a:noFill/>
          <a:ln w="9525">
            <a:noFill/>
            <a:miter lim="800000"/>
            <a:headEnd/>
            <a:tailEnd/>
          </a:ln>
        </p:spPr>
        <p:txBody>
          <a:bodyPr>
            <a:spAutoFit/>
          </a:bodyPr>
          <a:lstStyle/>
          <a:p>
            <a:pPr marL="457200" indent="-457200">
              <a:buFont typeface="Arial" panose="020B0604020202020204" pitchFamily="34" charset="0"/>
              <a:buChar char="•"/>
            </a:pPr>
            <a:r>
              <a:rPr lang="it-IT" sz="2800" dirty="0"/>
              <a:t>TRAILER: A non-</a:t>
            </a:r>
            <a:r>
              <a:rPr lang="it-IT" sz="2800" dirty="0" err="1"/>
              <a:t>powered</a:t>
            </a:r>
            <a:r>
              <a:rPr lang="it-IT" sz="2800" dirty="0"/>
              <a:t> </a:t>
            </a:r>
            <a:r>
              <a:rPr lang="it-IT" sz="2800" dirty="0" err="1"/>
              <a:t>vehicle</a:t>
            </a:r>
            <a:r>
              <a:rPr lang="it-IT" sz="2800" dirty="0"/>
              <a:t> for the </a:t>
            </a:r>
            <a:r>
              <a:rPr lang="it-IT" sz="2800" dirty="0" err="1"/>
              <a:t>carriage</a:t>
            </a:r>
            <a:r>
              <a:rPr lang="it-IT" sz="2800" dirty="0"/>
              <a:t> of </a:t>
            </a:r>
            <a:r>
              <a:rPr lang="it-IT" sz="2800" dirty="0" err="1"/>
              <a:t>goods</a:t>
            </a:r>
            <a:r>
              <a:rPr lang="it-IT" sz="2800" dirty="0"/>
              <a:t>, </a:t>
            </a:r>
            <a:r>
              <a:rPr lang="it-IT" sz="2800" dirty="0" err="1"/>
              <a:t>intended</a:t>
            </a:r>
            <a:r>
              <a:rPr lang="it-IT" sz="2800" dirty="0"/>
              <a:t> to be </a:t>
            </a:r>
            <a:r>
              <a:rPr lang="it-IT" sz="2800" dirty="0" err="1"/>
              <a:t>coupled</a:t>
            </a:r>
            <a:r>
              <a:rPr lang="it-IT" sz="2800" dirty="0"/>
              <a:t> to a </a:t>
            </a:r>
            <a:r>
              <a:rPr lang="it-IT" sz="2800" dirty="0" err="1"/>
              <a:t>motor</a:t>
            </a:r>
            <a:r>
              <a:rPr lang="it-IT" sz="2800" dirty="0"/>
              <a:t> </a:t>
            </a:r>
            <a:r>
              <a:rPr lang="it-IT" sz="2800" dirty="0" err="1"/>
              <a:t>vehicle</a:t>
            </a:r>
            <a:r>
              <a:rPr lang="it-IT" sz="2800" dirty="0"/>
              <a:t>, </a:t>
            </a:r>
            <a:r>
              <a:rPr lang="it-IT" sz="2800" dirty="0" err="1"/>
              <a:t>excluding</a:t>
            </a:r>
            <a:r>
              <a:rPr lang="it-IT" sz="2800" dirty="0"/>
              <a:t> semi-trailers. </a:t>
            </a:r>
          </a:p>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ANHÄNGER: </a:t>
            </a:r>
            <a:r>
              <a:rPr lang="it-IT" sz="2800" dirty="0" err="1"/>
              <a:t>Jedes</a:t>
            </a:r>
            <a:r>
              <a:rPr lang="it-IT" sz="2800" dirty="0"/>
              <a:t> zum </a:t>
            </a:r>
            <a:r>
              <a:rPr lang="it-IT" sz="2800" dirty="0" err="1"/>
              <a:t>Anhängen</a:t>
            </a:r>
            <a:r>
              <a:rPr lang="it-IT" sz="2800" dirty="0"/>
              <a:t> an </a:t>
            </a:r>
            <a:r>
              <a:rPr lang="it-IT" sz="2800" dirty="0" err="1"/>
              <a:t>ein</a:t>
            </a:r>
            <a:r>
              <a:rPr lang="it-IT" sz="2800" dirty="0"/>
              <a:t> </a:t>
            </a:r>
            <a:r>
              <a:rPr lang="it-IT" sz="2800" dirty="0" err="1"/>
              <a:t>Kraftfahrzeug</a:t>
            </a:r>
            <a:r>
              <a:rPr lang="it-IT" sz="2800" dirty="0"/>
              <a:t> </a:t>
            </a:r>
            <a:r>
              <a:rPr lang="it-IT" sz="2800" dirty="0" err="1"/>
              <a:t>bestimmte</a:t>
            </a:r>
            <a:r>
              <a:rPr lang="it-IT" sz="2800" dirty="0"/>
              <a:t> </a:t>
            </a:r>
            <a:r>
              <a:rPr lang="it-IT" sz="2800" dirty="0" err="1"/>
              <a:t>motorlose</a:t>
            </a:r>
            <a:r>
              <a:rPr lang="it-IT" sz="2800" dirty="0"/>
              <a:t> </a:t>
            </a:r>
            <a:r>
              <a:rPr lang="it-IT" sz="2800" dirty="0" err="1"/>
              <a:t>Fahrzeug</a:t>
            </a:r>
            <a:r>
              <a:rPr lang="it-IT" sz="2800" dirty="0"/>
              <a:t> </a:t>
            </a:r>
            <a:r>
              <a:rPr lang="it-IT" sz="2800" dirty="0" err="1"/>
              <a:t>für</a:t>
            </a:r>
            <a:r>
              <a:rPr lang="it-IT" sz="2800" dirty="0"/>
              <a:t> </a:t>
            </a:r>
            <a:r>
              <a:rPr lang="it-IT" sz="2800" dirty="0" err="1"/>
              <a:t>den</a:t>
            </a:r>
            <a:r>
              <a:rPr lang="it-IT" sz="2800" dirty="0"/>
              <a:t> </a:t>
            </a:r>
            <a:r>
              <a:rPr lang="it-IT" sz="2800" dirty="0" err="1"/>
              <a:t>Güterverkehr</a:t>
            </a:r>
            <a:r>
              <a:rPr lang="it-IT" sz="2800" dirty="0"/>
              <a:t>, </a:t>
            </a:r>
            <a:r>
              <a:rPr lang="it-IT" sz="2800" dirty="0" err="1"/>
              <a:t>ausgenommen</a:t>
            </a:r>
            <a:r>
              <a:rPr lang="it-IT" sz="2800" dirty="0"/>
              <a:t> </a:t>
            </a:r>
            <a:r>
              <a:rPr lang="it-IT" sz="2800" dirty="0" err="1"/>
              <a:t>Sattelanhänger</a:t>
            </a:r>
            <a:r>
              <a:rPr lang="it-IT" sz="2800" dirty="0"/>
              <a:t>.</a:t>
            </a:r>
          </a:p>
          <a:p>
            <a:pPr marL="457200" indent="-457200">
              <a:buFont typeface="Arial" panose="020B0604020202020204" pitchFamily="34" charset="0"/>
              <a:buChar char="•"/>
            </a:pPr>
            <a:endParaRPr lang="it-IT" sz="2800" dirty="0"/>
          </a:p>
          <a:p>
            <a:pPr marL="457200" indent="-457200">
              <a:buFont typeface="Arial" panose="020B0604020202020204" pitchFamily="34" charset="0"/>
              <a:buChar char="•"/>
            </a:pPr>
            <a:r>
              <a:rPr lang="it-IT" sz="2800" dirty="0"/>
              <a:t> RIMORCHIO: Veicolo non motorizzato per il trasporto merci, atto ad essere accoppiato (o agganciato) ad un veicolo a motore, con esclusione dei semirimorchi.</a:t>
            </a:r>
            <a:endParaRPr lang="it-IT" dirty="0"/>
          </a:p>
        </p:txBody>
      </p:sp>
    </p:spTree>
    <p:extLst>
      <p:ext uri="{BB962C8B-B14F-4D97-AF65-F5344CB8AC3E}">
        <p14:creationId xmlns:p14="http://schemas.microsoft.com/office/powerpoint/2010/main" val="42516966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4C194-1548-EF5C-8090-59E9DD97A04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7B3A44E-12CA-C8A3-6272-FC3545942FD9}"/>
              </a:ext>
            </a:extLst>
          </p:cNvPr>
          <p:cNvSpPr txBox="1">
            <a:spLocks noChangeArrowheads="1"/>
          </p:cNvSpPr>
          <p:nvPr/>
        </p:nvSpPr>
        <p:spPr bwMode="auto">
          <a:xfrm>
            <a:off x="323528" y="188640"/>
            <a:ext cx="8229600" cy="6063198"/>
          </a:xfrm>
          <a:prstGeom prst="rect">
            <a:avLst/>
          </a:prstGeom>
          <a:noFill/>
          <a:ln w="9525">
            <a:noFill/>
            <a:miter lim="800000"/>
            <a:headEnd/>
            <a:tailEnd/>
          </a:ln>
        </p:spPr>
        <p:txBody>
          <a:bodyPr>
            <a:spAutoFit/>
          </a:bodyPr>
          <a:lstStyle/>
          <a:p>
            <a:r>
              <a:rPr lang="it-IT" sz="2800" dirty="0"/>
              <a:t>• </a:t>
            </a:r>
            <a:r>
              <a:rPr lang="it-IT" sz="2800" i="1" dirty="0"/>
              <a:t>Terminal </a:t>
            </a:r>
            <a:r>
              <a:rPr lang="it-IT" sz="2800" i="1" dirty="0" err="1"/>
              <a:t>als</a:t>
            </a:r>
            <a:r>
              <a:rPr lang="it-IT" sz="2800" i="1" dirty="0"/>
              <a:t> </a:t>
            </a:r>
            <a:r>
              <a:rPr lang="it-IT" sz="2800" i="1" dirty="0" err="1"/>
              <a:t>Systemschnittstelle</a:t>
            </a:r>
            <a:r>
              <a:rPr lang="it-IT" sz="2800" i="1" dirty="0"/>
              <a:t> </a:t>
            </a:r>
            <a:r>
              <a:rPr lang="it-IT" sz="2800" i="1" dirty="0" err="1"/>
              <a:t>für</a:t>
            </a:r>
            <a:r>
              <a:rPr lang="it-IT" sz="2800" i="1" dirty="0"/>
              <a:t> → </a:t>
            </a:r>
            <a:r>
              <a:rPr lang="it-IT" sz="2800" i="1" dirty="0" err="1"/>
              <a:t>Umschlagprozesse</a:t>
            </a:r>
            <a:r>
              <a:rPr lang="it-IT" sz="2800" i="1" dirty="0"/>
              <a:t> </a:t>
            </a:r>
            <a:r>
              <a:rPr lang="it-IT" sz="2800" i="1" dirty="0" err="1"/>
              <a:t>der</a:t>
            </a:r>
            <a:r>
              <a:rPr lang="it-IT" sz="2800" i="1" dirty="0"/>
              <a:t> </a:t>
            </a:r>
            <a:r>
              <a:rPr lang="it-IT" sz="2800" i="1" dirty="0" err="1"/>
              <a:t>Ladeeinheiten</a:t>
            </a:r>
            <a:r>
              <a:rPr lang="it-IT" sz="2800" i="1" dirty="0"/>
              <a:t> → </a:t>
            </a:r>
            <a:r>
              <a:rPr lang="it-IT" sz="2800" i="1" dirty="0" err="1"/>
              <a:t>Verkehrsträgerwechsel</a:t>
            </a:r>
            <a:r>
              <a:rPr lang="it-IT" sz="2800" i="1" dirty="0"/>
              <a:t> (Schiene, </a:t>
            </a:r>
            <a:r>
              <a:rPr lang="it-IT" sz="2800" i="1" dirty="0" err="1"/>
              <a:t>Wasserstraße</a:t>
            </a:r>
            <a:r>
              <a:rPr lang="it-IT" sz="2800" i="1" dirty="0"/>
              <a:t>, </a:t>
            </a:r>
            <a:r>
              <a:rPr lang="it-IT" sz="2800" i="1" dirty="0" err="1"/>
              <a:t>Straße</a:t>
            </a:r>
            <a:r>
              <a:rPr lang="it-IT" sz="2800" i="1" dirty="0"/>
              <a:t>) </a:t>
            </a:r>
          </a:p>
          <a:p>
            <a:r>
              <a:rPr lang="it-IT" sz="2800" i="1" dirty="0"/>
              <a:t>• </a:t>
            </a:r>
            <a:r>
              <a:rPr lang="it-IT" sz="2800" i="1" dirty="0" err="1"/>
              <a:t>Mengenbündelung</a:t>
            </a:r>
            <a:r>
              <a:rPr lang="it-IT" sz="2800" i="1" dirty="0"/>
              <a:t> </a:t>
            </a:r>
            <a:r>
              <a:rPr lang="it-IT" sz="2800" i="1" dirty="0" err="1"/>
              <a:t>durch</a:t>
            </a:r>
            <a:r>
              <a:rPr lang="it-IT" sz="2800" i="1" dirty="0"/>
              <a:t> </a:t>
            </a:r>
            <a:r>
              <a:rPr lang="it-IT" sz="2800" i="1" dirty="0" err="1"/>
              <a:t>Nutzung</a:t>
            </a:r>
            <a:r>
              <a:rPr lang="it-IT" sz="2800" i="1" dirty="0"/>
              <a:t> von </a:t>
            </a:r>
            <a:r>
              <a:rPr lang="it-IT" sz="2800" i="1" dirty="0" err="1"/>
              <a:t>Massentransportmitteln</a:t>
            </a:r>
            <a:r>
              <a:rPr lang="it-IT" sz="2800" i="1" dirty="0"/>
              <a:t> </a:t>
            </a:r>
            <a:r>
              <a:rPr lang="it-IT" sz="2800" i="1" dirty="0" err="1"/>
              <a:t>im</a:t>
            </a:r>
            <a:r>
              <a:rPr lang="it-IT" sz="2800" i="1" dirty="0"/>
              <a:t> </a:t>
            </a:r>
            <a:r>
              <a:rPr lang="it-IT" sz="2800" i="1" dirty="0" err="1"/>
              <a:t>Hauptlauf</a:t>
            </a:r>
            <a:endParaRPr lang="it-IT" sz="2800" i="1" dirty="0"/>
          </a:p>
          <a:p>
            <a:pPr marL="457200" indent="-457200">
              <a:buFont typeface="Arial" panose="020B0604020202020204" pitchFamily="34" charset="0"/>
              <a:buChar char="•"/>
            </a:pPr>
            <a:endParaRPr lang="it-IT" sz="2800" dirty="0"/>
          </a:p>
          <a:p>
            <a:pPr marL="457200" lvl="0" indent="-457200">
              <a:buFont typeface="Arial" panose="020B0604020202020204" pitchFamily="34" charset="0"/>
              <a:buChar char="•"/>
            </a:pPr>
            <a:r>
              <a:rPr lang="it-IT" sz="2800" dirty="0"/>
              <a:t>È usato come terminale di interfaccia per la spedizione delle unità di carico e gli scambi intermodali (rotaia, idrovia, strada).</a:t>
            </a:r>
          </a:p>
          <a:p>
            <a:pPr marL="457200" lvl="0" indent="-457200">
              <a:buFont typeface="Arial" panose="020B0604020202020204" pitchFamily="34" charset="0"/>
              <a:buChar char="•"/>
            </a:pPr>
            <a:r>
              <a:rPr lang="it-IT" sz="2800" dirty="0"/>
              <a:t>Si avvale dei mezzi di trasporto pubblico per la movimentazione e lo stoccaggio delle merci sulle tratte principali.</a:t>
            </a:r>
          </a:p>
          <a:p>
            <a:endParaRPr lang="it-IT" sz="2800" dirty="0"/>
          </a:p>
          <a:p>
            <a:endParaRPr lang="it-IT" dirty="0"/>
          </a:p>
        </p:txBody>
      </p:sp>
    </p:spTree>
    <p:extLst>
      <p:ext uri="{BB962C8B-B14F-4D97-AF65-F5344CB8AC3E}">
        <p14:creationId xmlns:p14="http://schemas.microsoft.com/office/powerpoint/2010/main" val="42614268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2B9A2-F9F1-4E4C-A4C0-0242D013834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A4B9876-4C52-933C-D2C1-76BD0A0A49B1}"/>
              </a:ext>
            </a:extLst>
          </p:cNvPr>
          <p:cNvSpPr txBox="1">
            <a:spLocks noChangeArrowheads="1"/>
          </p:cNvSpPr>
          <p:nvPr/>
        </p:nvSpPr>
        <p:spPr bwMode="auto">
          <a:xfrm>
            <a:off x="323528" y="188640"/>
            <a:ext cx="8229600" cy="3908762"/>
          </a:xfrm>
          <a:prstGeom prst="rect">
            <a:avLst/>
          </a:prstGeom>
          <a:noFill/>
          <a:ln w="9525">
            <a:noFill/>
            <a:miter lim="800000"/>
            <a:headEnd/>
            <a:tailEnd/>
          </a:ln>
        </p:spPr>
        <p:txBody>
          <a:bodyPr>
            <a:spAutoFit/>
          </a:bodyPr>
          <a:lstStyle/>
          <a:p>
            <a:r>
              <a:rPr lang="it-IT" sz="2800" dirty="0"/>
              <a:t>TERMINAL: A place </a:t>
            </a:r>
            <a:r>
              <a:rPr lang="it-IT" sz="2800" dirty="0" err="1"/>
              <a:t>equipped</a:t>
            </a:r>
            <a:r>
              <a:rPr lang="it-IT" sz="2800" dirty="0"/>
              <a:t> for the </a:t>
            </a:r>
            <a:r>
              <a:rPr lang="it-IT" sz="2800" dirty="0" err="1"/>
              <a:t>transshipment</a:t>
            </a:r>
            <a:r>
              <a:rPr lang="it-IT" sz="2800" dirty="0"/>
              <a:t> and storage of </a:t>
            </a:r>
            <a:r>
              <a:rPr lang="it-IT" sz="2800" dirty="0" err="1"/>
              <a:t>ITUs</a:t>
            </a:r>
            <a:r>
              <a:rPr lang="it-IT" sz="2800" dirty="0"/>
              <a:t>. </a:t>
            </a:r>
          </a:p>
          <a:p>
            <a:endParaRPr lang="it-IT" sz="2800" dirty="0"/>
          </a:p>
          <a:p>
            <a:r>
              <a:rPr lang="it-IT" sz="2800" dirty="0"/>
              <a:t>TERMINAL: </a:t>
            </a:r>
            <a:r>
              <a:rPr lang="it-IT" sz="2800" dirty="0" err="1"/>
              <a:t>Ein</a:t>
            </a:r>
            <a:r>
              <a:rPr lang="it-IT" sz="2800" dirty="0"/>
              <a:t> </a:t>
            </a:r>
            <a:r>
              <a:rPr lang="it-IT" sz="2800" dirty="0" err="1"/>
              <a:t>für</a:t>
            </a:r>
            <a:r>
              <a:rPr lang="it-IT" sz="2800" dirty="0"/>
              <a:t> </a:t>
            </a:r>
            <a:r>
              <a:rPr lang="it-IT" sz="2800" dirty="0" err="1"/>
              <a:t>den</a:t>
            </a:r>
            <a:r>
              <a:rPr lang="it-IT" sz="2800" dirty="0"/>
              <a:t> </a:t>
            </a:r>
            <a:r>
              <a:rPr lang="it-IT" sz="2800" dirty="0" err="1"/>
              <a:t>Umschlag</a:t>
            </a:r>
            <a:r>
              <a:rPr lang="it-IT" sz="2800" dirty="0"/>
              <a:t> und die </a:t>
            </a:r>
            <a:r>
              <a:rPr lang="it-IT" sz="2800" dirty="0" err="1"/>
              <a:t>Lagerung</a:t>
            </a:r>
            <a:r>
              <a:rPr lang="it-IT" sz="2800" dirty="0"/>
              <a:t> von ITE </a:t>
            </a:r>
            <a:r>
              <a:rPr lang="it-IT" sz="2800" dirty="0" err="1"/>
              <a:t>ausgerüsteter</a:t>
            </a:r>
            <a:r>
              <a:rPr lang="it-IT" sz="2800" dirty="0"/>
              <a:t> </a:t>
            </a:r>
            <a:r>
              <a:rPr lang="it-IT" sz="2800" dirty="0" err="1"/>
              <a:t>Ort</a:t>
            </a:r>
            <a:r>
              <a:rPr lang="it-IT" sz="2800" dirty="0"/>
              <a:t>. </a:t>
            </a:r>
          </a:p>
          <a:p>
            <a:endParaRPr lang="it-IT" sz="2800" dirty="0"/>
          </a:p>
          <a:p>
            <a:r>
              <a:rPr lang="it-IT" sz="2800" dirty="0"/>
              <a:t>TERMINAL(E): Luogo equipaggiato per il cambio di modalità ed il deposito delle UTI. </a:t>
            </a:r>
          </a:p>
          <a:p>
            <a:endParaRPr lang="it-IT" dirty="0"/>
          </a:p>
        </p:txBody>
      </p:sp>
    </p:spTree>
    <p:extLst>
      <p:ext uri="{BB962C8B-B14F-4D97-AF65-F5344CB8AC3E}">
        <p14:creationId xmlns:p14="http://schemas.microsoft.com/office/powerpoint/2010/main" val="813643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D8A52-861D-322D-9F0C-CC963B40402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61E1B88-099F-9CD9-19E9-5BBFD8F74AAB}"/>
              </a:ext>
            </a:extLst>
          </p:cNvPr>
          <p:cNvSpPr txBox="1">
            <a:spLocks noChangeArrowheads="1"/>
          </p:cNvSpPr>
          <p:nvPr/>
        </p:nvSpPr>
        <p:spPr bwMode="auto">
          <a:xfrm>
            <a:off x="323528" y="188640"/>
            <a:ext cx="8229600" cy="6093976"/>
          </a:xfrm>
          <a:prstGeom prst="rect">
            <a:avLst/>
          </a:prstGeom>
          <a:noFill/>
          <a:ln w="9525">
            <a:noFill/>
            <a:miter lim="800000"/>
            <a:headEnd/>
            <a:tailEnd/>
          </a:ln>
        </p:spPr>
        <p:txBody>
          <a:bodyPr>
            <a:spAutoFit/>
          </a:bodyPr>
          <a:lstStyle/>
          <a:p>
            <a:r>
              <a:rPr lang="it-IT" sz="2600" b="1" dirty="0"/>
              <a:t>Groupage</a:t>
            </a:r>
            <a:r>
              <a:rPr lang="it-IT" sz="2600" dirty="0"/>
              <a:t>: nel commercio internazionale indica un particolare tipo di spedizione che consiste nel riunire e raggruppare piccole partite provenienti da mittenti diversi ed indirizzate a destinatari diversi per costruire un lotto da introdurre successivamente, con un’operazione che viene denominata consolidamento, in una unità di carico.</a:t>
            </a:r>
          </a:p>
          <a:p>
            <a:endParaRPr lang="it-IT" sz="2600" b="1" dirty="0"/>
          </a:p>
          <a:p>
            <a:r>
              <a:rPr lang="it-IT" sz="2600" b="1" dirty="0"/>
              <a:t>Consolidamento: </a:t>
            </a:r>
            <a:r>
              <a:rPr lang="it-IT" sz="2600" dirty="0"/>
              <a:t>Operazione di preparazione di una spedizione ﻿</a:t>
            </a:r>
            <a:r>
              <a:rPr lang="it-IT" sz="2600" u="sng" dirty="0"/>
              <a:t>consolidata </a:t>
            </a:r>
            <a:r>
              <a:rPr lang="it-IT" sz="2600" dirty="0"/>
              <a:t>accorpando più partite. Detta anche groupage. L'operazione inversa è detta deconsolidamento o </a:t>
            </a:r>
            <a:r>
              <a:rPr lang="it-IT" sz="2600" dirty="0" err="1"/>
              <a:t>degroupage</a:t>
            </a:r>
            <a:r>
              <a:rPr lang="it-IT" sz="2600" dirty="0"/>
              <a:t>. ﻿</a:t>
            </a:r>
          </a:p>
          <a:p>
            <a:endParaRPr lang="it-IT" sz="2600" dirty="0"/>
          </a:p>
          <a:p>
            <a:r>
              <a:rPr lang="it-IT" sz="2600" b="1" dirty="0"/>
              <a:t>Unitizzazione:</a:t>
            </a:r>
            <a:r>
              <a:rPr lang="it-IT" sz="2600" dirty="0"/>
              <a:t> Consolidamento dei carichi in un’unica unità di trasporto intermodale ai fini di una più agevole movimentazione.</a:t>
            </a:r>
          </a:p>
        </p:txBody>
      </p:sp>
    </p:spTree>
    <p:extLst>
      <p:ext uri="{BB962C8B-B14F-4D97-AF65-F5344CB8AC3E}">
        <p14:creationId xmlns:p14="http://schemas.microsoft.com/office/powerpoint/2010/main" val="33245480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EB389-0C1A-B438-5355-4E6BB5546AE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ECDDA01-B72C-ECC5-BB76-9A0DFAF6B502}"/>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800" i="1" dirty="0" err="1"/>
              <a:t>Der</a:t>
            </a:r>
            <a:r>
              <a:rPr lang="it-IT" sz="2800" i="1" dirty="0"/>
              <a:t> </a:t>
            </a:r>
            <a:r>
              <a:rPr lang="it-IT" sz="2800" i="1" dirty="0" err="1"/>
              <a:t>Kombinierte</a:t>
            </a:r>
            <a:r>
              <a:rPr lang="it-IT" sz="2800" i="1" dirty="0"/>
              <a:t> </a:t>
            </a:r>
            <a:r>
              <a:rPr lang="it-IT" sz="2800" i="1" dirty="0" err="1"/>
              <a:t>Verkehr</a:t>
            </a:r>
            <a:r>
              <a:rPr lang="it-IT" sz="2800" i="1" dirty="0"/>
              <a:t> </a:t>
            </a:r>
            <a:r>
              <a:rPr lang="it-IT" sz="2800" i="1" dirty="0" err="1"/>
              <a:t>zeichnet</a:t>
            </a:r>
            <a:r>
              <a:rPr lang="it-IT" sz="2800" i="1" dirty="0"/>
              <a:t> </a:t>
            </a:r>
            <a:r>
              <a:rPr lang="it-IT" sz="2800" i="1" dirty="0" err="1"/>
              <a:t>sich</a:t>
            </a:r>
            <a:r>
              <a:rPr lang="it-IT" sz="2800" i="1" dirty="0"/>
              <a:t> </a:t>
            </a:r>
            <a:r>
              <a:rPr lang="it-IT" sz="2800" i="1" dirty="0" err="1"/>
              <a:t>durch</a:t>
            </a:r>
            <a:r>
              <a:rPr lang="it-IT" sz="2800" i="1" dirty="0"/>
              <a:t> </a:t>
            </a:r>
            <a:r>
              <a:rPr lang="it-IT" sz="2800" i="1" dirty="0" err="1"/>
              <a:t>eine</a:t>
            </a:r>
            <a:r>
              <a:rPr lang="it-IT" sz="2800" i="1" dirty="0"/>
              <a:t> </a:t>
            </a:r>
            <a:r>
              <a:rPr lang="it-IT" sz="2800" i="1" dirty="0" err="1"/>
              <a:t>mehrgliedrige</a:t>
            </a:r>
            <a:r>
              <a:rPr lang="it-IT" sz="2800" i="1" dirty="0"/>
              <a:t> </a:t>
            </a:r>
            <a:r>
              <a:rPr lang="it-IT" sz="2800" i="1" dirty="0" err="1"/>
              <a:t>Transportkette</a:t>
            </a:r>
            <a:r>
              <a:rPr lang="it-IT" sz="2800" i="1" dirty="0"/>
              <a:t> </a:t>
            </a:r>
            <a:r>
              <a:rPr lang="it-IT" sz="2800" i="1" dirty="0" err="1"/>
              <a:t>aus</a:t>
            </a:r>
            <a:r>
              <a:rPr lang="it-IT" sz="2800" i="1" dirty="0"/>
              <a:t>, </a:t>
            </a:r>
            <a:r>
              <a:rPr lang="it-IT" sz="2800" i="1" dirty="0" err="1"/>
              <a:t>welche</a:t>
            </a:r>
            <a:r>
              <a:rPr lang="it-IT" sz="2800" i="1" dirty="0"/>
              <a:t> </a:t>
            </a:r>
            <a:r>
              <a:rPr lang="it-IT" sz="2800" i="1" dirty="0" err="1"/>
              <a:t>sich</a:t>
            </a:r>
            <a:r>
              <a:rPr lang="it-IT" sz="2800" i="1" dirty="0"/>
              <a:t> </a:t>
            </a:r>
            <a:r>
              <a:rPr lang="it-IT" sz="2800" i="1" dirty="0" err="1"/>
              <a:t>üblicherweise</a:t>
            </a:r>
            <a:r>
              <a:rPr lang="it-IT" sz="2800" i="1" dirty="0"/>
              <a:t> </a:t>
            </a:r>
            <a:r>
              <a:rPr lang="it-IT" sz="2800" i="1" dirty="0" err="1"/>
              <a:t>aus</a:t>
            </a:r>
            <a:r>
              <a:rPr lang="it-IT" sz="2800" i="1" dirty="0"/>
              <a:t> </a:t>
            </a:r>
            <a:r>
              <a:rPr lang="it-IT" sz="2800" i="1" dirty="0" err="1"/>
              <a:t>einem</a:t>
            </a:r>
            <a:r>
              <a:rPr lang="it-IT" sz="2800" i="1" dirty="0"/>
              <a:t> </a:t>
            </a:r>
            <a:r>
              <a:rPr lang="it-IT" sz="2800" i="1" dirty="0" err="1"/>
              <a:t>Vor</a:t>
            </a:r>
            <a:r>
              <a:rPr lang="it-IT" sz="2800" i="1" dirty="0"/>
              <a:t>-, </a:t>
            </a:r>
            <a:r>
              <a:rPr lang="it-IT" sz="2800" i="1" dirty="0" err="1"/>
              <a:t>Haupt</a:t>
            </a:r>
            <a:r>
              <a:rPr lang="it-IT" sz="2800" i="1" dirty="0"/>
              <a:t>- und/ </a:t>
            </a:r>
            <a:r>
              <a:rPr lang="it-IT" sz="2800" i="1" dirty="0" err="1"/>
              <a:t>oder</a:t>
            </a:r>
            <a:r>
              <a:rPr lang="it-IT" sz="2800" i="1" dirty="0"/>
              <a:t> </a:t>
            </a:r>
            <a:r>
              <a:rPr lang="it-IT" sz="2800" i="1" dirty="0" err="1"/>
              <a:t>Nachlauf</a:t>
            </a:r>
            <a:r>
              <a:rPr lang="it-IT" sz="2800" i="1" dirty="0"/>
              <a:t> </a:t>
            </a:r>
            <a:r>
              <a:rPr lang="it-IT" sz="2800" i="1" dirty="0" err="1"/>
              <a:t>zusammensetzt</a:t>
            </a:r>
            <a:r>
              <a:rPr lang="it-IT" sz="2800" i="1" dirty="0"/>
              <a:t>. </a:t>
            </a:r>
            <a:r>
              <a:rPr lang="it-IT" sz="2800" i="1" dirty="0" err="1"/>
              <a:t>Charakteristisch</a:t>
            </a:r>
            <a:r>
              <a:rPr lang="it-IT" sz="2800" i="1" dirty="0"/>
              <a:t> </a:t>
            </a:r>
            <a:r>
              <a:rPr lang="it-IT" sz="2800" i="1" dirty="0" err="1"/>
              <a:t>bildet</a:t>
            </a:r>
            <a:r>
              <a:rPr lang="it-IT" sz="2800" i="1" dirty="0"/>
              <a:t> </a:t>
            </a:r>
            <a:r>
              <a:rPr lang="it-IT" sz="2800" i="1" dirty="0" err="1"/>
              <a:t>der</a:t>
            </a:r>
            <a:r>
              <a:rPr lang="it-IT" sz="2800" i="1" dirty="0"/>
              <a:t> </a:t>
            </a:r>
            <a:r>
              <a:rPr lang="it-IT" sz="2800" i="1" dirty="0" err="1"/>
              <a:t>Hauptlauf</a:t>
            </a:r>
            <a:r>
              <a:rPr lang="it-IT" sz="2800" i="1" dirty="0"/>
              <a:t> </a:t>
            </a:r>
            <a:r>
              <a:rPr lang="it-IT" sz="2800" i="1" dirty="0" err="1"/>
              <a:t>den</a:t>
            </a:r>
            <a:r>
              <a:rPr lang="it-IT" sz="2800" i="1" dirty="0"/>
              <a:t> </a:t>
            </a:r>
            <a:r>
              <a:rPr lang="it-IT" sz="2800" i="1" dirty="0" err="1"/>
              <a:t>längsten</a:t>
            </a:r>
            <a:r>
              <a:rPr lang="it-IT" sz="2800" i="1" dirty="0"/>
              <a:t> </a:t>
            </a:r>
            <a:r>
              <a:rPr lang="it-IT" sz="2800" i="1" dirty="0" err="1"/>
              <a:t>Transportabschnitt</a:t>
            </a:r>
            <a:r>
              <a:rPr lang="it-IT" sz="2800" i="1" dirty="0"/>
              <a:t>, </a:t>
            </a:r>
            <a:r>
              <a:rPr lang="it-IT" sz="2800" i="1" dirty="0" err="1"/>
              <a:t>welcher</a:t>
            </a:r>
            <a:r>
              <a:rPr lang="it-IT" sz="2800" i="1" dirty="0"/>
              <a:t> </a:t>
            </a:r>
            <a:r>
              <a:rPr lang="it-IT" sz="2800" i="1" dirty="0" err="1"/>
              <a:t>mit</a:t>
            </a:r>
            <a:r>
              <a:rPr lang="it-IT" sz="2800" i="1" dirty="0"/>
              <a:t> </a:t>
            </a:r>
            <a:r>
              <a:rPr lang="it-IT" sz="2800" i="1" dirty="0" err="1"/>
              <a:t>Eisenbahn</a:t>
            </a:r>
            <a:r>
              <a:rPr lang="it-IT" sz="2800" i="1" dirty="0"/>
              <a:t> </a:t>
            </a:r>
            <a:r>
              <a:rPr lang="it-IT" sz="2800" i="1" dirty="0" err="1"/>
              <a:t>oder</a:t>
            </a:r>
            <a:r>
              <a:rPr lang="it-IT" sz="2800" i="1" dirty="0"/>
              <a:t> </a:t>
            </a:r>
            <a:r>
              <a:rPr lang="it-IT" sz="2800" i="1" dirty="0" err="1"/>
              <a:t>Binnenschiff</a:t>
            </a:r>
            <a:r>
              <a:rPr lang="it-IT" sz="2800" i="1" dirty="0"/>
              <a:t> </a:t>
            </a:r>
            <a:r>
              <a:rPr lang="it-IT" sz="2800" i="1" dirty="0" err="1"/>
              <a:t>zurückgelegt</a:t>
            </a:r>
            <a:r>
              <a:rPr lang="it-IT" sz="2800" i="1" dirty="0"/>
              <a:t> </a:t>
            </a:r>
            <a:r>
              <a:rPr lang="it-IT" sz="2800" i="1" dirty="0" err="1"/>
              <a:t>wird</a:t>
            </a:r>
            <a:r>
              <a:rPr lang="it-IT" sz="2800" i="1" dirty="0"/>
              <a:t>. </a:t>
            </a:r>
          </a:p>
          <a:p>
            <a:endParaRPr lang="it-IT" sz="2800" dirty="0"/>
          </a:p>
          <a:p>
            <a:r>
              <a:rPr lang="it-IT" sz="2800" dirty="0"/>
              <a:t>Il trasporto combinato è caratterizzato da una catena di trasporto articolata su più segmenti, generalmente suddivisa in tratta preliminare, principale e/o finale. La tratta principale rappresenta di solito il segmento di trasporto più esteso e viene abitualmente effettuata mediante modalità fluviali o ferroviarie. </a:t>
            </a:r>
          </a:p>
        </p:txBody>
      </p:sp>
    </p:spTree>
    <p:extLst>
      <p:ext uri="{BB962C8B-B14F-4D97-AF65-F5344CB8AC3E}">
        <p14:creationId xmlns:p14="http://schemas.microsoft.com/office/powerpoint/2010/main" val="35560984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230BA-EB43-B17F-C27C-540A51821B3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25FD5FE-2DFA-5A53-8E2D-B0E9E008FF70}"/>
              </a:ext>
            </a:extLst>
          </p:cNvPr>
          <p:cNvSpPr txBox="1">
            <a:spLocks noChangeArrowheads="1"/>
          </p:cNvSpPr>
          <p:nvPr/>
        </p:nvSpPr>
        <p:spPr bwMode="auto">
          <a:xfrm>
            <a:off x="323528" y="188640"/>
            <a:ext cx="8229600" cy="6555641"/>
          </a:xfrm>
          <a:prstGeom prst="rect">
            <a:avLst/>
          </a:prstGeom>
          <a:noFill/>
          <a:ln w="9525">
            <a:noFill/>
            <a:miter lim="800000"/>
            <a:headEnd/>
            <a:tailEnd/>
          </a:ln>
        </p:spPr>
        <p:txBody>
          <a:bodyPr>
            <a:spAutoFit/>
          </a:bodyPr>
          <a:lstStyle/>
          <a:p>
            <a:r>
              <a:rPr lang="it-IT" sz="2800" i="1" dirty="0" err="1"/>
              <a:t>Der</a:t>
            </a:r>
            <a:r>
              <a:rPr lang="it-IT" sz="2800" i="1" dirty="0"/>
              <a:t> </a:t>
            </a:r>
            <a:r>
              <a:rPr lang="it-IT" sz="2800" i="1" dirty="0" err="1"/>
              <a:t>Vor</a:t>
            </a:r>
            <a:r>
              <a:rPr lang="it-IT" sz="2800" i="1" dirty="0"/>
              <a:t>- und/ </a:t>
            </a:r>
            <a:r>
              <a:rPr lang="it-IT" sz="2800" i="1" dirty="0" err="1"/>
              <a:t>oder</a:t>
            </a:r>
            <a:r>
              <a:rPr lang="it-IT" sz="2800" i="1" dirty="0"/>
              <a:t> </a:t>
            </a:r>
            <a:r>
              <a:rPr lang="it-IT" sz="2800" i="1" dirty="0" err="1"/>
              <a:t>Nachlauf</a:t>
            </a:r>
            <a:r>
              <a:rPr lang="it-IT" sz="2800" i="1" dirty="0"/>
              <a:t> </a:t>
            </a:r>
            <a:r>
              <a:rPr lang="it-IT" sz="2800" i="1" dirty="0" err="1"/>
              <a:t>im</a:t>
            </a:r>
            <a:r>
              <a:rPr lang="it-IT" sz="2800" i="1" dirty="0"/>
              <a:t> </a:t>
            </a:r>
            <a:r>
              <a:rPr lang="it-IT" sz="2800" i="1" dirty="0" err="1"/>
              <a:t>Kombinierten</a:t>
            </a:r>
            <a:r>
              <a:rPr lang="it-IT" sz="2800" i="1" dirty="0"/>
              <a:t> </a:t>
            </a:r>
            <a:r>
              <a:rPr lang="it-IT" sz="2800" i="1" dirty="0" err="1"/>
              <a:t>Verkehr</a:t>
            </a:r>
            <a:r>
              <a:rPr lang="it-IT" sz="2800" i="1" dirty="0"/>
              <a:t> </a:t>
            </a:r>
            <a:r>
              <a:rPr lang="it-IT" sz="2800" i="1" dirty="0" err="1"/>
              <a:t>wird</a:t>
            </a:r>
            <a:r>
              <a:rPr lang="it-IT" sz="2800" i="1" dirty="0"/>
              <a:t> </a:t>
            </a:r>
            <a:r>
              <a:rPr lang="it-IT" sz="2800" i="1" dirty="0" err="1"/>
              <a:t>mit</a:t>
            </a:r>
            <a:r>
              <a:rPr lang="it-IT" sz="2800" i="1" dirty="0"/>
              <a:t> </a:t>
            </a:r>
            <a:r>
              <a:rPr lang="it-IT" sz="2800" i="1" dirty="0" err="1"/>
              <a:t>Lkw</a:t>
            </a:r>
            <a:r>
              <a:rPr lang="it-IT" sz="2800" i="1" dirty="0"/>
              <a:t> </a:t>
            </a:r>
            <a:r>
              <a:rPr lang="it-IT" sz="2800" i="1" dirty="0" err="1"/>
              <a:t>durchgeführt</a:t>
            </a:r>
            <a:r>
              <a:rPr lang="it-IT" sz="2800" i="1" dirty="0"/>
              <a:t>. Die </a:t>
            </a:r>
            <a:r>
              <a:rPr lang="it-IT" sz="2800" i="1" dirty="0" err="1"/>
              <a:t>Ladeeinheit</a:t>
            </a:r>
            <a:r>
              <a:rPr lang="it-IT" sz="2800" i="1" dirty="0"/>
              <a:t>, in </a:t>
            </a:r>
            <a:r>
              <a:rPr lang="it-IT" sz="2800" i="1" dirty="0" err="1"/>
              <a:t>der</a:t>
            </a:r>
            <a:r>
              <a:rPr lang="it-IT" sz="2800" i="1" dirty="0"/>
              <a:t> die </a:t>
            </a:r>
            <a:r>
              <a:rPr lang="it-IT" sz="2800" i="1" dirty="0" err="1"/>
              <a:t>Güter</a:t>
            </a:r>
            <a:r>
              <a:rPr lang="it-IT" sz="2800" i="1" dirty="0"/>
              <a:t> </a:t>
            </a:r>
            <a:r>
              <a:rPr lang="it-IT" sz="2800" i="1" dirty="0" err="1"/>
              <a:t>transportiert</a:t>
            </a:r>
            <a:r>
              <a:rPr lang="it-IT" sz="2800" i="1" dirty="0"/>
              <a:t> </a:t>
            </a:r>
            <a:r>
              <a:rPr lang="it-IT" sz="2800" i="1" dirty="0" err="1"/>
              <a:t>werden</a:t>
            </a:r>
            <a:r>
              <a:rPr lang="it-IT" sz="2800" i="1" dirty="0"/>
              <a:t>, </a:t>
            </a:r>
            <a:r>
              <a:rPr lang="it-IT" sz="2800" i="1" dirty="0" err="1"/>
              <a:t>bleibt</a:t>
            </a:r>
            <a:r>
              <a:rPr lang="it-IT" sz="2800" i="1" dirty="0"/>
              <a:t> </a:t>
            </a:r>
            <a:r>
              <a:rPr lang="it-IT" sz="2800" i="1" dirty="0" err="1"/>
              <a:t>während</a:t>
            </a:r>
            <a:r>
              <a:rPr lang="it-IT" sz="2800" i="1" dirty="0"/>
              <a:t> </a:t>
            </a:r>
            <a:r>
              <a:rPr lang="it-IT" sz="2800" i="1" dirty="0" err="1"/>
              <a:t>des</a:t>
            </a:r>
            <a:r>
              <a:rPr lang="it-IT" sz="2800" i="1" dirty="0"/>
              <a:t> </a:t>
            </a:r>
            <a:r>
              <a:rPr lang="it-IT" sz="2800" i="1" dirty="0" err="1"/>
              <a:t>gesamten</a:t>
            </a:r>
            <a:r>
              <a:rPr lang="it-IT" sz="2800" i="1" dirty="0"/>
              <a:t> </a:t>
            </a:r>
            <a:r>
              <a:rPr lang="it-IT" sz="2800" i="1" dirty="0" err="1"/>
              <a:t>Transports</a:t>
            </a:r>
            <a:r>
              <a:rPr lang="it-IT" sz="2800" i="1" dirty="0"/>
              <a:t> — </a:t>
            </a:r>
            <a:r>
              <a:rPr lang="it-IT" sz="2800" i="1" dirty="0" err="1"/>
              <a:t>vom</a:t>
            </a:r>
            <a:r>
              <a:rPr lang="it-IT" sz="2800" i="1" dirty="0"/>
              <a:t> </a:t>
            </a:r>
            <a:r>
              <a:rPr lang="it-IT" sz="2800" i="1" dirty="0" err="1"/>
              <a:t>Versender</a:t>
            </a:r>
            <a:r>
              <a:rPr lang="it-IT" sz="2800" i="1" dirty="0"/>
              <a:t> bis zum </a:t>
            </a:r>
            <a:r>
              <a:rPr lang="it-IT" sz="2800" i="1" dirty="0" err="1"/>
              <a:t>Endkunden</a:t>
            </a:r>
            <a:r>
              <a:rPr lang="it-IT" sz="2800" i="1" dirty="0"/>
              <a:t> — </a:t>
            </a:r>
            <a:r>
              <a:rPr lang="it-IT" sz="2800" i="1" dirty="0" err="1"/>
              <a:t>geschlossen</a:t>
            </a:r>
            <a:r>
              <a:rPr lang="it-IT" sz="2800" i="1" dirty="0"/>
              <a:t>. </a:t>
            </a:r>
            <a:r>
              <a:rPr lang="it-IT" sz="2800" i="1" dirty="0" err="1"/>
              <a:t>Lediglich</a:t>
            </a:r>
            <a:r>
              <a:rPr lang="it-IT" sz="2800" i="1" dirty="0"/>
              <a:t> </a:t>
            </a:r>
            <a:r>
              <a:rPr lang="it-IT" sz="2800" i="1" dirty="0" err="1"/>
              <a:t>den</a:t>
            </a:r>
            <a:r>
              <a:rPr lang="it-IT" sz="2800" i="1" dirty="0"/>
              <a:t> </a:t>
            </a:r>
            <a:r>
              <a:rPr lang="it-IT" sz="2800" i="1" dirty="0" err="1"/>
              <a:t>Zollbehörden</a:t>
            </a:r>
            <a:r>
              <a:rPr lang="it-IT" sz="2800" i="1" dirty="0"/>
              <a:t> </a:t>
            </a:r>
            <a:r>
              <a:rPr lang="it-IT" sz="2800" i="1" dirty="0" err="1"/>
              <a:t>ist</a:t>
            </a:r>
            <a:r>
              <a:rPr lang="it-IT" sz="2800" i="1" dirty="0"/>
              <a:t> es </a:t>
            </a:r>
            <a:r>
              <a:rPr lang="it-IT" sz="2800" i="1" dirty="0" err="1"/>
              <a:t>vorbehalten</a:t>
            </a:r>
            <a:r>
              <a:rPr lang="it-IT" sz="2800" i="1" dirty="0"/>
              <a:t>, </a:t>
            </a:r>
            <a:r>
              <a:rPr lang="it-IT" sz="2800" i="1" dirty="0" err="1"/>
              <a:t>im</a:t>
            </a:r>
            <a:r>
              <a:rPr lang="it-IT" sz="2800" i="1" dirty="0"/>
              <a:t> </a:t>
            </a:r>
            <a:r>
              <a:rPr lang="it-IT" sz="2800" i="1" dirty="0" err="1"/>
              <a:t>Rahmen</a:t>
            </a:r>
            <a:r>
              <a:rPr lang="it-IT" sz="2800" i="1" dirty="0"/>
              <a:t> </a:t>
            </a:r>
            <a:r>
              <a:rPr lang="it-IT" sz="2800" i="1" dirty="0" err="1"/>
              <a:t>einer</a:t>
            </a:r>
            <a:r>
              <a:rPr lang="it-IT" sz="2800" i="1" dirty="0"/>
              <a:t> </a:t>
            </a:r>
            <a:r>
              <a:rPr lang="it-IT" sz="2800" i="1" dirty="0" err="1"/>
              <a:t>Prüfung</a:t>
            </a:r>
            <a:r>
              <a:rPr lang="it-IT" sz="2800" i="1" dirty="0"/>
              <a:t> die </a:t>
            </a:r>
            <a:r>
              <a:rPr lang="it-IT" sz="2800" i="1" dirty="0" err="1"/>
              <a:t>Ladeeinheiten</a:t>
            </a:r>
            <a:r>
              <a:rPr lang="it-IT" sz="2800" i="1" dirty="0"/>
              <a:t> </a:t>
            </a:r>
            <a:r>
              <a:rPr lang="it-IT" sz="2800" i="1" dirty="0" err="1"/>
              <a:t>zu</a:t>
            </a:r>
            <a:r>
              <a:rPr lang="it-IT" sz="2800" i="1" dirty="0"/>
              <a:t> </a:t>
            </a:r>
            <a:r>
              <a:rPr lang="it-IT" sz="2800" i="1" dirty="0" err="1"/>
              <a:t>öffnen</a:t>
            </a:r>
            <a:r>
              <a:rPr lang="it-IT" sz="2800" i="1" dirty="0"/>
              <a:t>. </a:t>
            </a:r>
          </a:p>
          <a:p>
            <a:endParaRPr lang="it-IT" sz="2800" dirty="0"/>
          </a:p>
          <a:p>
            <a:r>
              <a:rPr lang="it-IT" sz="2800" dirty="0"/>
              <a:t>Le fasi preliminari e/o finali del trasporto sono invece affidate al trasporto su strada tramite camion. L'unità di carico utilizzata per il trasporto delle merci resta chiusa per tutta la durata del percorso, dal mittente fino al destinatario finale. Durante un controllo, le autorità doganali si riservano il diritto di procedere all’apertura dell’unità di carico. </a:t>
            </a:r>
          </a:p>
        </p:txBody>
      </p:sp>
    </p:spTree>
    <p:extLst>
      <p:ext uri="{BB962C8B-B14F-4D97-AF65-F5344CB8AC3E}">
        <p14:creationId xmlns:p14="http://schemas.microsoft.com/office/powerpoint/2010/main" val="42902474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19F56-0097-51F0-0B3E-93A7F7A862C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594C11B-0848-CE2F-CBC7-9C3EF4782AEC}"/>
              </a:ext>
            </a:extLst>
          </p:cNvPr>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it-IT" i="1" dirty="0" err="1"/>
              <a:t>Erst</a:t>
            </a:r>
            <a:r>
              <a:rPr lang="it-IT" i="1" dirty="0"/>
              <a:t> </a:t>
            </a:r>
            <a:r>
              <a:rPr lang="it-IT" i="1" dirty="0" err="1"/>
              <a:t>als</a:t>
            </a:r>
            <a:r>
              <a:rPr lang="it-IT" i="1" dirty="0"/>
              <a:t> Florenz </a:t>
            </a:r>
            <a:r>
              <a:rPr lang="it-IT" i="1" dirty="0" err="1"/>
              <a:t>im</a:t>
            </a:r>
            <a:r>
              <a:rPr lang="it-IT" i="1" dirty="0"/>
              <a:t> 15. </a:t>
            </a:r>
            <a:r>
              <a:rPr lang="en-US" i="1" dirty="0" err="1"/>
              <a:t>Jahrhundert</a:t>
            </a:r>
            <a:r>
              <a:rPr lang="en-US" i="1" dirty="0"/>
              <a:t> </a:t>
            </a:r>
            <a:r>
              <a:rPr lang="en-US" i="1" dirty="0" err="1"/>
              <a:t>mit</a:t>
            </a:r>
            <a:r>
              <a:rPr lang="en-US" i="1" dirty="0"/>
              <a:t> </a:t>
            </a:r>
            <a:r>
              <a:rPr lang="en-US" i="1" dirty="0" err="1"/>
              <a:t>einem</a:t>
            </a:r>
            <a:r>
              <a:rPr lang="en-US" i="1" dirty="0"/>
              <a:t> </a:t>
            </a:r>
            <a:r>
              <a:rPr lang="en-US" i="1" dirty="0" err="1"/>
              <a:t>mächtigen</a:t>
            </a:r>
            <a:r>
              <a:rPr lang="en-US" i="1" dirty="0"/>
              <a:t> </a:t>
            </a:r>
            <a:r>
              <a:rPr lang="en-US" i="1" dirty="0" err="1"/>
              <a:t>externen</a:t>
            </a:r>
            <a:r>
              <a:rPr lang="en-US" i="1" dirty="0"/>
              <a:t> Feind </a:t>
            </a:r>
            <a:r>
              <a:rPr lang="en-US" i="1" dirty="0" err="1"/>
              <a:t>konfrontiert</a:t>
            </a:r>
            <a:r>
              <a:rPr lang="en-US" i="1" dirty="0"/>
              <a:t> war, </a:t>
            </a:r>
            <a:r>
              <a:rPr lang="en-US" i="1" dirty="0" err="1"/>
              <a:t>schlossen</a:t>
            </a:r>
            <a:r>
              <a:rPr lang="en-US" i="1" dirty="0"/>
              <a:t> </a:t>
            </a:r>
            <a:r>
              <a:rPr lang="en-US" i="1" dirty="0" err="1"/>
              <a:t>sich</a:t>
            </a:r>
            <a:r>
              <a:rPr lang="en-US" i="1" dirty="0"/>
              <a:t> seine Bürger </a:t>
            </a:r>
            <a:r>
              <a:rPr lang="en-US" i="1" dirty="0" err="1"/>
              <a:t>zusammen</a:t>
            </a:r>
            <a:r>
              <a:rPr lang="en-US" i="1" dirty="0"/>
              <a:t>, </a:t>
            </a:r>
            <a:r>
              <a:rPr lang="en-US" i="1" dirty="0" err="1"/>
              <a:t>wie</a:t>
            </a:r>
            <a:r>
              <a:rPr lang="en-US" i="1" dirty="0"/>
              <a:t> Niccolò Machiavelli </a:t>
            </a:r>
            <a:r>
              <a:rPr lang="en-US" i="1" dirty="0" err="1"/>
              <a:t>uns</a:t>
            </a:r>
            <a:r>
              <a:rPr lang="en-US" i="1" dirty="0"/>
              <a:t> in seinen „</a:t>
            </a:r>
            <a:r>
              <a:rPr lang="en-US" i="1" dirty="0" err="1"/>
              <a:t>Florentinischen</a:t>
            </a:r>
            <a:r>
              <a:rPr lang="en-US" i="1" dirty="0"/>
              <a:t> </a:t>
            </a:r>
            <a:r>
              <a:rPr lang="en-US" i="1" dirty="0" err="1"/>
              <a:t>Geschichten</a:t>
            </a:r>
            <a:r>
              <a:rPr lang="en-US" i="1" dirty="0"/>
              <a:t>“ </a:t>
            </a:r>
            <a:r>
              <a:rPr lang="en-US" i="1" dirty="0" err="1"/>
              <a:t>berichtet</a:t>
            </a:r>
            <a:r>
              <a:rPr lang="en-US" i="1" dirty="0"/>
              <a:t>. </a:t>
            </a:r>
          </a:p>
          <a:p>
            <a:endParaRPr lang="it-IT" dirty="0"/>
          </a:p>
          <a:p>
            <a:r>
              <a:rPr lang="it-IT" dirty="0"/>
              <a:t>Come ci racconta NM nelle sue “Istorie fiorentine”, solo quando Firenze, nel XV secolo, fece fronte ad un potente nemico esterno, i suoi cittadini si allearono.</a:t>
            </a:r>
          </a:p>
          <a:p>
            <a:r>
              <a:rPr lang="it-IT" dirty="0"/>
              <a:t> </a:t>
            </a:r>
          </a:p>
        </p:txBody>
      </p:sp>
    </p:spTree>
    <p:extLst>
      <p:ext uri="{BB962C8B-B14F-4D97-AF65-F5344CB8AC3E}">
        <p14:creationId xmlns:p14="http://schemas.microsoft.com/office/powerpoint/2010/main" val="2224986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04ACE-7CC9-AD73-0FBC-F79CA5F6E22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F8462DC-8E86-4BCA-AB76-A55936A42A4C}"/>
              </a:ext>
            </a:extLst>
          </p:cNvPr>
          <p:cNvSpPr txBox="1">
            <a:spLocks noChangeArrowheads="1"/>
          </p:cNvSpPr>
          <p:nvPr/>
        </p:nvSpPr>
        <p:spPr bwMode="auto">
          <a:xfrm>
            <a:off x="323528" y="188640"/>
            <a:ext cx="8229600" cy="3970318"/>
          </a:xfrm>
          <a:prstGeom prst="rect">
            <a:avLst/>
          </a:prstGeom>
          <a:noFill/>
          <a:ln w="9525">
            <a:noFill/>
            <a:miter lim="800000"/>
            <a:headEnd/>
            <a:tailEnd/>
          </a:ln>
        </p:spPr>
        <p:txBody>
          <a:bodyPr>
            <a:spAutoFit/>
          </a:bodyPr>
          <a:lstStyle/>
          <a:p>
            <a:r>
              <a:rPr lang="it-IT" sz="2800" dirty="0"/>
              <a:t>VERLADER/ABSENDER/VERSENDER: Die </a:t>
            </a:r>
            <a:r>
              <a:rPr lang="it-IT" sz="2800" dirty="0" err="1"/>
              <a:t>Person</a:t>
            </a:r>
            <a:r>
              <a:rPr lang="it-IT" sz="2800" dirty="0"/>
              <a:t>, die </a:t>
            </a:r>
            <a:r>
              <a:rPr lang="it-IT" sz="2800" dirty="0" err="1"/>
              <a:t>Güter</a:t>
            </a:r>
            <a:r>
              <a:rPr lang="it-IT" sz="2800" dirty="0"/>
              <a:t> in die </a:t>
            </a:r>
            <a:r>
              <a:rPr lang="it-IT" sz="2800" dirty="0" err="1"/>
              <a:t>Obhut</a:t>
            </a:r>
            <a:r>
              <a:rPr lang="it-IT" sz="2800" dirty="0"/>
              <a:t> </a:t>
            </a:r>
            <a:r>
              <a:rPr lang="it-IT" sz="2800" dirty="0" err="1"/>
              <a:t>Anderer</a:t>
            </a:r>
            <a:r>
              <a:rPr lang="it-IT" sz="2800" dirty="0"/>
              <a:t> (</a:t>
            </a:r>
            <a:r>
              <a:rPr lang="it-IT" sz="2800" dirty="0" err="1"/>
              <a:t>Spediteur</a:t>
            </a:r>
            <a:r>
              <a:rPr lang="it-IT" sz="2800" dirty="0"/>
              <a:t> </a:t>
            </a:r>
            <a:r>
              <a:rPr lang="it-IT" sz="2800" dirty="0" err="1"/>
              <a:t>oder</a:t>
            </a:r>
            <a:r>
              <a:rPr lang="it-IT" sz="2800" dirty="0"/>
              <a:t> </a:t>
            </a:r>
            <a:r>
              <a:rPr lang="it-IT" sz="2800" dirty="0" err="1"/>
              <a:t>Frachtführer</a:t>
            </a:r>
            <a:r>
              <a:rPr lang="it-IT" sz="2800" dirty="0"/>
              <a:t>) </a:t>
            </a:r>
            <a:r>
              <a:rPr lang="it-IT" sz="2800" dirty="0" err="1"/>
              <a:t>gibt</a:t>
            </a:r>
            <a:r>
              <a:rPr lang="it-IT" sz="2800" dirty="0"/>
              <a:t>, </a:t>
            </a:r>
            <a:r>
              <a:rPr lang="it-IT" sz="2800" dirty="0" err="1"/>
              <a:t>um</a:t>
            </a:r>
            <a:r>
              <a:rPr lang="it-IT" sz="2800" dirty="0"/>
              <a:t> </a:t>
            </a:r>
            <a:r>
              <a:rPr lang="it-IT" sz="2800" dirty="0" err="1"/>
              <a:t>diese</a:t>
            </a:r>
            <a:r>
              <a:rPr lang="it-IT" sz="2800" dirty="0"/>
              <a:t> an </a:t>
            </a:r>
            <a:r>
              <a:rPr lang="it-IT" sz="2800" dirty="0" err="1"/>
              <a:t>den</a:t>
            </a:r>
            <a:r>
              <a:rPr lang="it-IT" sz="2800" dirty="0"/>
              <a:t> </a:t>
            </a:r>
            <a:r>
              <a:rPr lang="it-IT" sz="2800" dirty="0" err="1"/>
              <a:t>Empfänger</a:t>
            </a:r>
            <a:r>
              <a:rPr lang="it-IT" sz="2800" dirty="0"/>
              <a:t> </a:t>
            </a:r>
            <a:r>
              <a:rPr lang="it-IT" sz="2800" dirty="0" err="1"/>
              <a:t>auszuliefern</a:t>
            </a:r>
            <a:r>
              <a:rPr lang="it-IT" sz="2800" dirty="0"/>
              <a:t>.</a:t>
            </a:r>
          </a:p>
          <a:p>
            <a:endParaRPr lang="it-IT" sz="2800" dirty="0"/>
          </a:p>
          <a:p>
            <a:r>
              <a:rPr lang="it-IT" sz="2800" dirty="0"/>
              <a:t> SPEDITORE/MITTENTE/CARICATORE: Persona o impresa che affida a terzi (spedizioniere, operatore di trasporto, trasportatore) della merce affinché sia consegnata ad un destinatario.</a:t>
            </a:r>
          </a:p>
        </p:txBody>
      </p:sp>
    </p:spTree>
    <p:extLst>
      <p:ext uri="{BB962C8B-B14F-4D97-AF65-F5344CB8AC3E}">
        <p14:creationId xmlns:p14="http://schemas.microsoft.com/office/powerpoint/2010/main" val="42778138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9D2FD-927F-E508-7D33-F4AB98A6837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A2712CE-46BA-BCC2-4213-98988055285A}"/>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800" i="1" dirty="0" err="1"/>
              <a:t>Das</a:t>
            </a:r>
            <a:r>
              <a:rPr lang="it-IT" sz="2800" i="1" dirty="0"/>
              <a:t> </a:t>
            </a:r>
            <a:r>
              <a:rPr lang="it-IT" sz="2800" i="1" dirty="0" err="1"/>
              <a:t>sogenannte</a:t>
            </a:r>
            <a:r>
              <a:rPr lang="it-IT" sz="2800" i="1" dirty="0"/>
              <a:t> Terminal (</a:t>
            </a:r>
            <a:r>
              <a:rPr lang="it-IT" sz="2800" i="1" dirty="0" err="1"/>
              <a:t>auch</a:t>
            </a:r>
            <a:r>
              <a:rPr lang="it-IT" sz="2800" i="1" dirty="0"/>
              <a:t> KV-Terminal, Hinterland-Terminal, </a:t>
            </a:r>
            <a:r>
              <a:rPr lang="it-IT" sz="2800" i="1" dirty="0" err="1"/>
              <a:t>Umschlaganlage</a:t>
            </a:r>
            <a:r>
              <a:rPr lang="it-IT" sz="2800" i="1" dirty="0"/>
              <a:t>, </a:t>
            </a:r>
            <a:r>
              <a:rPr lang="it-IT" sz="2800" i="1" dirty="0" err="1"/>
              <a:t>Umschlagbahnhof</a:t>
            </a:r>
            <a:r>
              <a:rPr lang="it-IT" sz="2800" i="1" dirty="0"/>
              <a:t> </a:t>
            </a:r>
            <a:r>
              <a:rPr lang="it-IT" sz="2800" i="1" dirty="0" err="1"/>
              <a:t>genannt</a:t>
            </a:r>
            <a:r>
              <a:rPr lang="it-IT" sz="2800" i="1" dirty="0"/>
              <a:t>) </a:t>
            </a:r>
            <a:r>
              <a:rPr lang="it-IT" sz="2800" i="1" dirty="0" err="1"/>
              <a:t>bildet</a:t>
            </a:r>
            <a:r>
              <a:rPr lang="it-IT" sz="2800" i="1" dirty="0"/>
              <a:t> die </a:t>
            </a:r>
            <a:r>
              <a:rPr lang="it-IT" sz="2800" i="1" dirty="0" err="1"/>
              <a:t>Schnittstelle</a:t>
            </a:r>
            <a:r>
              <a:rPr lang="it-IT" sz="2800" i="1" dirty="0"/>
              <a:t> </a:t>
            </a:r>
            <a:r>
              <a:rPr lang="it-IT" sz="2800" i="1" dirty="0" err="1"/>
              <a:t>zwischen</a:t>
            </a:r>
            <a:r>
              <a:rPr lang="it-IT" sz="2800" i="1" dirty="0"/>
              <a:t> </a:t>
            </a:r>
            <a:r>
              <a:rPr lang="it-IT" sz="2800" i="1" dirty="0" err="1"/>
              <a:t>den</a:t>
            </a:r>
            <a:r>
              <a:rPr lang="it-IT" sz="2800" i="1" dirty="0"/>
              <a:t> </a:t>
            </a:r>
            <a:r>
              <a:rPr lang="it-IT" sz="2800" i="1" dirty="0" err="1"/>
              <a:t>Transportabschnitten</a:t>
            </a:r>
            <a:r>
              <a:rPr lang="it-IT" sz="2800" i="1" dirty="0"/>
              <a:t>. </a:t>
            </a:r>
            <a:r>
              <a:rPr lang="it-IT" sz="2800" i="1" dirty="0" err="1"/>
              <a:t>Hier</a:t>
            </a:r>
            <a:r>
              <a:rPr lang="it-IT" sz="2800" i="1" dirty="0"/>
              <a:t> </a:t>
            </a:r>
            <a:r>
              <a:rPr lang="it-IT" sz="2800" i="1" dirty="0" err="1"/>
              <a:t>findet</a:t>
            </a:r>
            <a:r>
              <a:rPr lang="it-IT" sz="2800" i="1" dirty="0"/>
              <a:t> </a:t>
            </a:r>
            <a:r>
              <a:rPr lang="it-IT" sz="2800" i="1" dirty="0" err="1"/>
              <a:t>der</a:t>
            </a:r>
            <a:r>
              <a:rPr lang="it-IT" sz="2800" i="1" dirty="0"/>
              <a:t> </a:t>
            </a:r>
            <a:r>
              <a:rPr lang="it-IT" sz="2800" i="1" dirty="0" err="1"/>
              <a:t>Umschlag</a:t>
            </a:r>
            <a:r>
              <a:rPr lang="it-IT" sz="2800" i="1" dirty="0"/>
              <a:t> </a:t>
            </a:r>
            <a:r>
              <a:rPr lang="it-IT" sz="2800" i="1" dirty="0" err="1"/>
              <a:t>der</a:t>
            </a:r>
            <a:r>
              <a:rPr lang="it-IT" sz="2800" i="1" dirty="0"/>
              <a:t> </a:t>
            </a:r>
            <a:r>
              <a:rPr lang="it-IT" sz="2800" i="1" dirty="0" err="1"/>
              <a:t>Ladeeinheiten</a:t>
            </a:r>
            <a:r>
              <a:rPr lang="it-IT" sz="2800" i="1" dirty="0"/>
              <a:t> und </a:t>
            </a:r>
            <a:r>
              <a:rPr lang="it-IT" sz="2800" i="1" dirty="0" err="1"/>
              <a:t>der</a:t>
            </a:r>
            <a:r>
              <a:rPr lang="it-IT" sz="2800" i="1" dirty="0"/>
              <a:t> </a:t>
            </a:r>
            <a:r>
              <a:rPr lang="it-IT" sz="2800" i="1" dirty="0" err="1"/>
              <a:t>Wechsel</a:t>
            </a:r>
            <a:r>
              <a:rPr lang="it-IT" sz="2800" i="1" dirty="0"/>
              <a:t> </a:t>
            </a:r>
            <a:r>
              <a:rPr lang="it-IT" sz="2800" i="1" dirty="0" err="1"/>
              <a:t>des</a:t>
            </a:r>
            <a:r>
              <a:rPr lang="it-IT" sz="2800" i="1" dirty="0"/>
              <a:t> </a:t>
            </a:r>
            <a:r>
              <a:rPr lang="it-IT" sz="2800" i="1" dirty="0" err="1"/>
              <a:t>Verkehrsträgers</a:t>
            </a:r>
            <a:r>
              <a:rPr lang="it-IT" sz="2800" i="1" dirty="0"/>
              <a:t> </a:t>
            </a:r>
            <a:r>
              <a:rPr lang="it-IT" sz="2800" i="1" dirty="0" err="1"/>
              <a:t>statt</a:t>
            </a:r>
            <a:r>
              <a:rPr lang="it-IT" sz="2800" i="1" dirty="0"/>
              <a:t>.</a:t>
            </a:r>
          </a:p>
          <a:p>
            <a:endParaRPr lang="it-IT" sz="2800" dirty="0"/>
          </a:p>
          <a:p>
            <a:r>
              <a:rPr lang="it-IT" sz="2800" dirty="0"/>
              <a:t>Il terminale, noto anche come terminale del trasporto combinato, terminale intermodale interno, impianto di trasbordo o terminale ferroviario di trasbordo, rappresenta l'interfaccia operativa nelle diverse fasi del processo di trasporto. Qui avviene il trasbordo delle unità di carico e degli scambi intermodali.</a:t>
            </a:r>
          </a:p>
        </p:txBody>
      </p:sp>
    </p:spTree>
    <p:extLst>
      <p:ext uri="{BB962C8B-B14F-4D97-AF65-F5344CB8AC3E}">
        <p14:creationId xmlns:p14="http://schemas.microsoft.com/office/powerpoint/2010/main" val="17589211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DCCD4-41BC-A63B-7934-88336E6F083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3459524-6661-442A-1BB9-86C38F081FE7}"/>
              </a:ext>
            </a:extLst>
          </p:cNvPr>
          <p:cNvSpPr txBox="1">
            <a:spLocks noChangeArrowheads="1"/>
          </p:cNvSpPr>
          <p:nvPr/>
        </p:nvSpPr>
        <p:spPr bwMode="auto">
          <a:xfrm>
            <a:off x="323528" y="188640"/>
            <a:ext cx="8229600" cy="6494085"/>
          </a:xfrm>
          <a:prstGeom prst="rect">
            <a:avLst/>
          </a:prstGeom>
          <a:noFill/>
          <a:ln w="9525">
            <a:noFill/>
            <a:miter lim="800000"/>
            <a:headEnd/>
            <a:tailEnd/>
          </a:ln>
        </p:spPr>
        <p:txBody>
          <a:bodyPr>
            <a:spAutoFit/>
          </a:bodyPr>
          <a:lstStyle/>
          <a:p>
            <a:r>
              <a:rPr lang="it-IT" sz="2600" i="1" dirty="0" err="1"/>
              <a:t>Der</a:t>
            </a:r>
            <a:r>
              <a:rPr lang="it-IT" sz="2600" i="1" dirty="0"/>
              <a:t> </a:t>
            </a:r>
            <a:r>
              <a:rPr lang="it-IT" sz="2600" i="1" dirty="0" err="1"/>
              <a:t>Kombinierte</a:t>
            </a:r>
            <a:r>
              <a:rPr lang="it-IT" sz="2600" i="1" dirty="0"/>
              <a:t> </a:t>
            </a:r>
            <a:r>
              <a:rPr lang="it-IT" sz="2600" i="1" dirty="0" err="1"/>
              <a:t>Verkehr</a:t>
            </a:r>
            <a:r>
              <a:rPr lang="it-IT" sz="2600" i="1" dirty="0"/>
              <a:t> </a:t>
            </a:r>
            <a:r>
              <a:rPr lang="it-IT" sz="2600" i="1" dirty="0" err="1"/>
              <a:t>lässt</a:t>
            </a:r>
            <a:r>
              <a:rPr lang="it-IT" sz="2600" i="1" dirty="0"/>
              <a:t> </a:t>
            </a:r>
            <a:r>
              <a:rPr lang="it-IT" sz="2600" i="1" dirty="0" err="1"/>
              <a:t>sich</a:t>
            </a:r>
            <a:r>
              <a:rPr lang="it-IT" sz="2600" i="1" dirty="0"/>
              <a:t> in </a:t>
            </a:r>
            <a:r>
              <a:rPr lang="it-IT" sz="2600" i="1" dirty="0" err="1"/>
              <a:t>zwei</a:t>
            </a:r>
            <a:r>
              <a:rPr lang="it-IT" sz="2600" i="1" dirty="0"/>
              <a:t> </a:t>
            </a:r>
            <a:r>
              <a:rPr lang="it-IT" sz="2600" i="1" dirty="0" err="1"/>
              <a:t>bedeutende</a:t>
            </a:r>
            <a:r>
              <a:rPr lang="it-IT" sz="2600" i="1" dirty="0"/>
              <a:t> </a:t>
            </a:r>
            <a:r>
              <a:rPr lang="it-IT" sz="2600" i="1" dirty="0" err="1"/>
              <a:t>Märkte</a:t>
            </a:r>
            <a:r>
              <a:rPr lang="it-IT" sz="2600" i="1" dirty="0"/>
              <a:t> </a:t>
            </a:r>
            <a:r>
              <a:rPr lang="it-IT" sz="2600" i="1" dirty="0" err="1"/>
              <a:t>gliedern</a:t>
            </a:r>
            <a:r>
              <a:rPr lang="it-IT" sz="2600" i="1" dirty="0"/>
              <a:t>:</a:t>
            </a:r>
          </a:p>
          <a:p>
            <a:r>
              <a:rPr lang="it-IT" sz="2600" i="1" dirty="0" err="1"/>
              <a:t>Seehafenhinterlandverkehr</a:t>
            </a:r>
            <a:r>
              <a:rPr lang="it-IT" sz="2600" i="1" dirty="0"/>
              <a:t> </a:t>
            </a:r>
          </a:p>
          <a:p>
            <a:r>
              <a:rPr lang="it-IT" sz="2600" i="1" dirty="0" err="1"/>
              <a:t>Der</a:t>
            </a:r>
            <a:r>
              <a:rPr lang="it-IT" sz="2600" i="1" dirty="0"/>
              <a:t> </a:t>
            </a:r>
            <a:r>
              <a:rPr lang="it-IT" sz="2600" i="1" dirty="0" err="1"/>
              <a:t>Seehafenhinterlandverkehr</a:t>
            </a:r>
            <a:r>
              <a:rPr lang="it-IT" sz="2600" i="1" dirty="0"/>
              <a:t>, </a:t>
            </a:r>
            <a:r>
              <a:rPr lang="it-IT" sz="2600" i="1" dirty="0" err="1"/>
              <a:t>oder</a:t>
            </a:r>
            <a:r>
              <a:rPr lang="it-IT" sz="2600" i="1" dirty="0"/>
              <a:t> </a:t>
            </a:r>
            <a:r>
              <a:rPr lang="it-IT" sz="2600" i="1" dirty="0" err="1"/>
              <a:t>auch</a:t>
            </a:r>
            <a:r>
              <a:rPr lang="it-IT" sz="2600" i="1" dirty="0"/>
              <a:t> </a:t>
            </a:r>
            <a:r>
              <a:rPr lang="it-IT" sz="2600" i="1" dirty="0" err="1"/>
              <a:t>häufig</a:t>
            </a:r>
            <a:r>
              <a:rPr lang="it-IT" sz="2600" i="1" dirty="0"/>
              <a:t> </a:t>
            </a:r>
            <a:r>
              <a:rPr lang="it-IT" sz="2600" i="1" dirty="0" err="1"/>
              <a:t>maritimer</a:t>
            </a:r>
            <a:r>
              <a:rPr lang="it-IT" sz="2600" i="1" dirty="0"/>
              <a:t> </a:t>
            </a:r>
            <a:r>
              <a:rPr lang="it-IT" sz="2600" i="1" dirty="0" err="1"/>
              <a:t>Verkehr</a:t>
            </a:r>
            <a:r>
              <a:rPr lang="it-IT" sz="2600" i="1" dirty="0"/>
              <a:t> </a:t>
            </a:r>
            <a:r>
              <a:rPr lang="it-IT" sz="2600" i="1" dirty="0" err="1"/>
              <a:t>genannt</a:t>
            </a:r>
            <a:r>
              <a:rPr lang="it-IT" sz="2600" i="1" dirty="0"/>
              <a:t>, </a:t>
            </a:r>
            <a:r>
              <a:rPr lang="it-IT" sz="2600" i="1" dirty="0" err="1"/>
              <a:t>umfasst</a:t>
            </a:r>
            <a:r>
              <a:rPr lang="it-IT" sz="2600" i="1" dirty="0"/>
              <a:t> die </a:t>
            </a:r>
            <a:r>
              <a:rPr lang="it-IT" sz="2600" i="1" dirty="0" err="1"/>
              <a:t>ein</a:t>
            </a:r>
            <a:r>
              <a:rPr lang="it-IT" sz="2600" i="1" dirty="0"/>
              <a:t>- und </a:t>
            </a:r>
            <a:r>
              <a:rPr lang="it-IT" sz="2600" i="1" dirty="0" err="1"/>
              <a:t>ausgehenden</a:t>
            </a:r>
            <a:r>
              <a:rPr lang="it-IT" sz="2600" i="1" dirty="0"/>
              <a:t> </a:t>
            </a:r>
            <a:r>
              <a:rPr lang="it-IT" sz="2600" i="1" dirty="0" err="1"/>
              <a:t>Verkehre</a:t>
            </a:r>
            <a:r>
              <a:rPr lang="it-IT" sz="2600" i="1" dirty="0"/>
              <a:t> von/ </a:t>
            </a:r>
            <a:r>
              <a:rPr lang="it-IT" sz="2600" i="1" dirty="0" err="1"/>
              <a:t>zu</a:t>
            </a:r>
            <a:r>
              <a:rPr lang="it-IT" sz="2600" i="1" dirty="0"/>
              <a:t> </a:t>
            </a:r>
            <a:r>
              <a:rPr lang="it-IT" sz="2600" i="1" dirty="0" err="1"/>
              <a:t>den</a:t>
            </a:r>
            <a:r>
              <a:rPr lang="it-IT" sz="2600" i="1" dirty="0"/>
              <a:t> </a:t>
            </a:r>
            <a:r>
              <a:rPr lang="it-IT" sz="2600" i="1" dirty="0" err="1"/>
              <a:t>wichtigsten</a:t>
            </a:r>
            <a:r>
              <a:rPr lang="it-IT" sz="2600" i="1" dirty="0"/>
              <a:t> </a:t>
            </a:r>
            <a:r>
              <a:rPr lang="it-IT" sz="2600" i="1" dirty="0" err="1"/>
              <a:t>Seehäfen</a:t>
            </a:r>
            <a:r>
              <a:rPr lang="it-IT" sz="2600" i="1" dirty="0"/>
              <a:t>. </a:t>
            </a:r>
            <a:r>
              <a:rPr lang="it-IT" sz="2600" i="1" dirty="0" err="1"/>
              <a:t>Charakteristisch</a:t>
            </a:r>
            <a:r>
              <a:rPr lang="it-IT" sz="2600" i="1" dirty="0"/>
              <a:t> </a:t>
            </a:r>
            <a:r>
              <a:rPr lang="it-IT" sz="2600" i="1" dirty="0" err="1"/>
              <a:t>für</a:t>
            </a:r>
            <a:r>
              <a:rPr lang="it-IT" sz="2600" i="1" dirty="0"/>
              <a:t> </a:t>
            </a:r>
            <a:r>
              <a:rPr lang="it-IT" sz="2600" i="1" dirty="0" err="1"/>
              <a:t>den</a:t>
            </a:r>
            <a:r>
              <a:rPr lang="it-IT" sz="2600" i="1" dirty="0"/>
              <a:t> </a:t>
            </a:r>
            <a:r>
              <a:rPr lang="it-IT" sz="2600" i="1" dirty="0" err="1"/>
              <a:t>Hinterlandverkehr</a:t>
            </a:r>
            <a:r>
              <a:rPr lang="it-IT" sz="2600" i="1" dirty="0"/>
              <a:t> </a:t>
            </a:r>
            <a:r>
              <a:rPr lang="it-IT" sz="2600" i="1" dirty="0" err="1"/>
              <a:t>ist</a:t>
            </a:r>
            <a:r>
              <a:rPr lang="it-IT" sz="2600" i="1" dirty="0"/>
              <a:t> </a:t>
            </a:r>
            <a:r>
              <a:rPr lang="it-IT" sz="2600" i="1" dirty="0" err="1"/>
              <a:t>der</a:t>
            </a:r>
            <a:r>
              <a:rPr lang="it-IT" sz="2600" i="1" dirty="0"/>
              <a:t> </a:t>
            </a:r>
            <a:r>
              <a:rPr lang="it-IT" sz="2600" i="1" dirty="0" err="1"/>
              <a:t>Transport</a:t>
            </a:r>
            <a:r>
              <a:rPr lang="it-IT" sz="2600" i="1" dirty="0"/>
              <a:t> von </a:t>
            </a:r>
            <a:r>
              <a:rPr lang="it-IT" sz="2600" i="1" dirty="0" err="1"/>
              <a:t>standardisierten</a:t>
            </a:r>
            <a:r>
              <a:rPr lang="it-IT" sz="2600" i="1" dirty="0"/>
              <a:t> ISO-</a:t>
            </a:r>
            <a:r>
              <a:rPr lang="it-IT" sz="2600" i="1" dirty="0" err="1"/>
              <a:t>Containern</a:t>
            </a:r>
            <a:r>
              <a:rPr lang="it-IT" sz="2600" i="1" dirty="0"/>
              <a:t>. </a:t>
            </a:r>
          </a:p>
          <a:p>
            <a:r>
              <a:rPr lang="it-IT" sz="2600" dirty="0"/>
              <a:t>Il trasporto combinato può essere suddiviso in due mercati principali:</a:t>
            </a:r>
          </a:p>
          <a:p>
            <a:r>
              <a:rPr lang="it-IT" sz="2600" b="1" dirty="0"/>
              <a:t>Il traffico retroportuale marittimo</a:t>
            </a:r>
            <a:endParaRPr lang="it-IT" sz="2600" dirty="0"/>
          </a:p>
          <a:p>
            <a:r>
              <a:rPr lang="it-IT" sz="2600" dirty="0"/>
              <a:t>Il traffico retroportuale marittimo, definito anche traffico marittimo, si riferisce ai flussi di merci e mezzi che transitano in ingresso e in uscita dai principali porti e si caratterizza generalmente per il trasporto attraverso l'utilizzo di container ISO. </a:t>
            </a:r>
          </a:p>
        </p:txBody>
      </p:sp>
    </p:spTree>
    <p:extLst>
      <p:ext uri="{BB962C8B-B14F-4D97-AF65-F5344CB8AC3E}">
        <p14:creationId xmlns:p14="http://schemas.microsoft.com/office/powerpoint/2010/main" val="7636493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C0093-804B-190E-3C26-F23F250B256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2E919FB-133C-AF71-5112-BB439449BE1A}"/>
              </a:ext>
            </a:extLst>
          </p:cNvPr>
          <p:cNvSpPr txBox="1">
            <a:spLocks noChangeArrowheads="1"/>
          </p:cNvSpPr>
          <p:nvPr/>
        </p:nvSpPr>
        <p:spPr bwMode="auto">
          <a:xfrm>
            <a:off x="323528" y="188640"/>
            <a:ext cx="8229600" cy="6494085"/>
          </a:xfrm>
          <a:prstGeom prst="rect">
            <a:avLst/>
          </a:prstGeom>
          <a:noFill/>
          <a:ln w="9525">
            <a:noFill/>
            <a:miter lim="800000"/>
            <a:headEnd/>
            <a:tailEnd/>
          </a:ln>
        </p:spPr>
        <p:txBody>
          <a:bodyPr>
            <a:spAutoFit/>
          </a:bodyPr>
          <a:lstStyle/>
          <a:p>
            <a:r>
              <a:rPr lang="it-IT" sz="2600" i="1" dirty="0" err="1"/>
              <a:t>Dieser</a:t>
            </a:r>
            <a:r>
              <a:rPr lang="it-IT" sz="2600" i="1" dirty="0"/>
              <a:t> </a:t>
            </a:r>
            <a:r>
              <a:rPr lang="it-IT" sz="2600" i="1" dirty="0" err="1"/>
              <a:t>konzentriert</a:t>
            </a:r>
            <a:r>
              <a:rPr lang="it-IT" sz="2600" i="1" dirty="0"/>
              <a:t> </a:t>
            </a:r>
            <a:r>
              <a:rPr lang="it-IT" sz="2600" i="1" dirty="0" err="1"/>
              <a:t>sich</a:t>
            </a:r>
            <a:r>
              <a:rPr lang="it-IT" sz="2600" i="1" dirty="0"/>
              <a:t> </a:t>
            </a:r>
            <a:r>
              <a:rPr lang="it-IT" sz="2600" i="1" dirty="0" err="1"/>
              <a:t>überwiegend</a:t>
            </a:r>
            <a:r>
              <a:rPr lang="it-IT" sz="2600" i="1" dirty="0"/>
              <a:t> </a:t>
            </a:r>
            <a:r>
              <a:rPr lang="it-IT" sz="2600" i="1" dirty="0" err="1"/>
              <a:t>auf</a:t>
            </a:r>
            <a:r>
              <a:rPr lang="it-IT" sz="2600" i="1" dirty="0"/>
              <a:t> die Nord-</a:t>
            </a:r>
            <a:r>
              <a:rPr lang="it-IT" sz="2600" i="1" dirty="0" err="1"/>
              <a:t>Süd</a:t>
            </a:r>
            <a:r>
              <a:rPr lang="it-IT" sz="2600" i="1" dirty="0"/>
              <a:t>-</a:t>
            </a:r>
            <a:r>
              <a:rPr lang="it-IT" sz="2600" i="1" dirty="0" err="1"/>
              <a:t>Achse</a:t>
            </a:r>
            <a:r>
              <a:rPr lang="it-IT" sz="2600" i="1" dirty="0"/>
              <a:t> </a:t>
            </a:r>
            <a:r>
              <a:rPr lang="it-IT" sz="2600" i="1" dirty="0" err="1"/>
              <a:t>Europas</a:t>
            </a:r>
            <a:r>
              <a:rPr lang="it-IT" sz="2600" i="1" dirty="0"/>
              <a:t> und </a:t>
            </a:r>
            <a:r>
              <a:rPr lang="it-IT" sz="2600" i="1" dirty="0" err="1"/>
              <a:t>bedient</a:t>
            </a:r>
            <a:r>
              <a:rPr lang="it-IT" sz="2600" i="1" dirty="0"/>
              <a:t> </a:t>
            </a:r>
            <a:r>
              <a:rPr lang="it-IT" sz="2600" i="1" dirty="0" err="1"/>
              <a:t>das</a:t>
            </a:r>
            <a:r>
              <a:rPr lang="it-IT" sz="2600" i="1" dirty="0"/>
              <a:t> Hinterland </a:t>
            </a:r>
            <a:r>
              <a:rPr lang="it-IT" sz="2600" i="1" dirty="0" err="1"/>
              <a:t>der</a:t>
            </a:r>
            <a:r>
              <a:rPr lang="it-IT" sz="2600" i="1" dirty="0"/>
              <a:t> </a:t>
            </a:r>
            <a:r>
              <a:rPr lang="it-IT" sz="2600" i="1" dirty="0" err="1"/>
              <a:t>Seehäfen</a:t>
            </a:r>
            <a:r>
              <a:rPr lang="it-IT" sz="2600" i="1" dirty="0"/>
              <a:t> in </a:t>
            </a:r>
            <a:r>
              <a:rPr lang="it-IT" sz="2600" i="1" dirty="0" err="1"/>
              <a:t>den</a:t>
            </a:r>
            <a:r>
              <a:rPr lang="it-IT" sz="2600" i="1" dirty="0"/>
              <a:t> </a:t>
            </a:r>
            <a:r>
              <a:rPr lang="it-IT" sz="2600" i="1" dirty="0" err="1"/>
              <a:t>Niederlanden</a:t>
            </a:r>
            <a:r>
              <a:rPr lang="it-IT" sz="2600" i="1" dirty="0"/>
              <a:t>, </a:t>
            </a:r>
            <a:r>
              <a:rPr lang="it-IT" sz="2600" i="1" dirty="0" err="1"/>
              <a:t>Belgien</a:t>
            </a:r>
            <a:r>
              <a:rPr lang="it-IT" sz="2600" i="1" dirty="0"/>
              <a:t> und Deutschland bis </a:t>
            </a:r>
            <a:r>
              <a:rPr lang="it-IT" sz="2600" i="1" dirty="0" err="1"/>
              <a:t>zu</a:t>
            </a:r>
            <a:r>
              <a:rPr lang="it-IT" sz="2600" i="1" dirty="0"/>
              <a:t> </a:t>
            </a:r>
            <a:r>
              <a:rPr lang="it-IT" sz="2600" i="1" dirty="0" err="1"/>
              <a:t>den</a:t>
            </a:r>
            <a:r>
              <a:rPr lang="it-IT" sz="2600" i="1" dirty="0"/>
              <a:t> </a:t>
            </a:r>
            <a:r>
              <a:rPr lang="it-IT" sz="2600" i="1" dirty="0" err="1"/>
              <a:t>Mittelmeerhäfen</a:t>
            </a:r>
            <a:r>
              <a:rPr lang="it-IT" sz="2600" i="1" dirty="0"/>
              <a:t> </a:t>
            </a:r>
            <a:r>
              <a:rPr lang="it-IT" sz="2600" i="1" dirty="0" err="1"/>
              <a:t>sowie</a:t>
            </a:r>
            <a:r>
              <a:rPr lang="it-IT" sz="2600" i="1" dirty="0"/>
              <a:t> </a:t>
            </a:r>
            <a:r>
              <a:rPr lang="it-IT" sz="2600" i="1" dirty="0" err="1"/>
              <a:t>den</a:t>
            </a:r>
            <a:r>
              <a:rPr lang="it-IT" sz="2600" i="1" dirty="0"/>
              <a:t> </a:t>
            </a:r>
            <a:r>
              <a:rPr lang="it-IT" sz="2600" i="1" dirty="0" err="1"/>
              <a:t>Häfen</a:t>
            </a:r>
            <a:r>
              <a:rPr lang="it-IT" sz="2600" i="1" dirty="0"/>
              <a:t> </a:t>
            </a:r>
            <a:r>
              <a:rPr lang="it-IT" sz="2600" i="1" dirty="0" err="1"/>
              <a:t>des</a:t>
            </a:r>
            <a:r>
              <a:rPr lang="it-IT" sz="2600" i="1" dirty="0"/>
              <a:t> </a:t>
            </a:r>
            <a:r>
              <a:rPr lang="it-IT" sz="2600" i="1" dirty="0" err="1"/>
              <a:t>Schwarzen</a:t>
            </a:r>
            <a:r>
              <a:rPr lang="it-IT" sz="2600" i="1" dirty="0"/>
              <a:t> </a:t>
            </a:r>
            <a:r>
              <a:rPr lang="it-IT" sz="2600" i="1" dirty="0" err="1"/>
              <a:t>Meeres</a:t>
            </a:r>
            <a:r>
              <a:rPr lang="it-IT" sz="2600" i="1" dirty="0"/>
              <a:t>. Bei </a:t>
            </a:r>
            <a:r>
              <a:rPr lang="it-IT" sz="2600" i="1" dirty="0" err="1"/>
              <a:t>Überseetransporten</a:t>
            </a:r>
            <a:r>
              <a:rPr lang="it-IT" sz="2600" i="1" dirty="0"/>
              <a:t> </a:t>
            </a:r>
            <a:r>
              <a:rPr lang="it-IT" sz="2600" i="1" dirty="0" err="1"/>
              <a:t>ist</a:t>
            </a:r>
            <a:r>
              <a:rPr lang="it-IT" sz="2600" i="1" dirty="0"/>
              <a:t> </a:t>
            </a:r>
            <a:r>
              <a:rPr lang="it-IT" sz="2600" i="1" dirty="0" err="1"/>
              <a:t>der</a:t>
            </a:r>
            <a:r>
              <a:rPr lang="it-IT" sz="2600" i="1" dirty="0"/>
              <a:t> </a:t>
            </a:r>
            <a:r>
              <a:rPr lang="it-IT" sz="2600" i="1" dirty="0" err="1"/>
              <a:t>Kombinierte</a:t>
            </a:r>
            <a:r>
              <a:rPr lang="it-IT" sz="2600" i="1" dirty="0"/>
              <a:t> </a:t>
            </a:r>
            <a:r>
              <a:rPr lang="it-IT" sz="2600" i="1" dirty="0" err="1"/>
              <a:t>Verkehr</a:t>
            </a:r>
            <a:r>
              <a:rPr lang="it-IT" sz="2600" i="1" dirty="0"/>
              <a:t> </a:t>
            </a:r>
            <a:r>
              <a:rPr lang="it-IT" sz="2600" i="1" dirty="0" err="1"/>
              <a:t>gegenwärtig</a:t>
            </a:r>
            <a:r>
              <a:rPr lang="it-IT" sz="2600" i="1" dirty="0"/>
              <a:t> die </a:t>
            </a:r>
            <a:r>
              <a:rPr lang="it-IT" sz="2600" i="1" dirty="0" err="1"/>
              <a:t>dominierende</a:t>
            </a:r>
            <a:r>
              <a:rPr lang="it-IT" sz="2600" i="1" dirty="0"/>
              <a:t> </a:t>
            </a:r>
            <a:r>
              <a:rPr lang="it-IT" sz="2600" i="1" dirty="0" err="1"/>
              <a:t>Transportart</a:t>
            </a:r>
            <a:r>
              <a:rPr lang="it-IT" sz="2600" i="1" dirty="0"/>
              <a:t> </a:t>
            </a:r>
            <a:r>
              <a:rPr lang="it-IT" sz="2600" i="1" dirty="0" err="1"/>
              <a:t>bezüglich</a:t>
            </a:r>
            <a:r>
              <a:rPr lang="it-IT" sz="2600" i="1" dirty="0"/>
              <a:t> </a:t>
            </a:r>
            <a:r>
              <a:rPr lang="it-IT" sz="2600" i="1" dirty="0" err="1"/>
              <a:t>Containerverkehren</a:t>
            </a:r>
            <a:r>
              <a:rPr lang="it-IT" sz="2600" i="1" dirty="0"/>
              <a:t> </a:t>
            </a:r>
            <a:r>
              <a:rPr lang="it-IT" sz="2600" i="1" dirty="0" err="1"/>
              <a:t>mit</a:t>
            </a:r>
            <a:r>
              <a:rPr lang="it-IT" sz="2600" i="1" dirty="0"/>
              <a:t> </a:t>
            </a:r>
            <a:r>
              <a:rPr lang="it-IT" sz="2600" i="1" dirty="0" err="1"/>
              <a:t>Stückgütern</a:t>
            </a:r>
            <a:r>
              <a:rPr lang="it-IT" sz="2600" i="1" dirty="0"/>
              <a:t>; </a:t>
            </a:r>
            <a:r>
              <a:rPr lang="it-IT" sz="2600" i="1" dirty="0" err="1"/>
              <a:t>diese</a:t>
            </a:r>
            <a:r>
              <a:rPr lang="it-IT" sz="2600" i="1" dirty="0"/>
              <a:t> </a:t>
            </a:r>
            <a:r>
              <a:rPr lang="it-IT" sz="2600" i="1" dirty="0" err="1"/>
              <a:t>Mengen</a:t>
            </a:r>
            <a:r>
              <a:rPr lang="it-IT" sz="2600" i="1" dirty="0"/>
              <a:t> </a:t>
            </a:r>
            <a:r>
              <a:rPr lang="it-IT" sz="2600" i="1" dirty="0" err="1"/>
              <a:t>nehmen</a:t>
            </a:r>
            <a:r>
              <a:rPr lang="it-IT" sz="2600" i="1" dirty="0"/>
              <a:t> ca. </a:t>
            </a:r>
            <a:r>
              <a:rPr lang="it-IT" sz="2600" i="1" dirty="0" err="1"/>
              <a:t>zwei</a:t>
            </a:r>
            <a:r>
              <a:rPr lang="it-IT" sz="2600" i="1" dirty="0"/>
              <a:t> </a:t>
            </a:r>
            <a:r>
              <a:rPr lang="it-IT" sz="2600" i="1" dirty="0" err="1"/>
              <a:t>Drittel</a:t>
            </a:r>
            <a:r>
              <a:rPr lang="it-IT" sz="2600" i="1" dirty="0"/>
              <a:t> </a:t>
            </a:r>
            <a:r>
              <a:rPr lang="it-IT" sz="2600" i="1" dirty="0" err="1"/>
              <a:t>des</a:t>
            </a:r>
            <a:r>
              <a:rPr lang="it-IT" sz="2600" i="1" dirty="0"/>
              <a:t> KV-</a:t>
            </a:r>
            <a:r>
              <a:rPr lang="it-IT" sz="2600" i="1" dirty="0" err="1"/>
              <a:t>Marktes</a:t>
            </a:r>
            <a:r>
              <a:rPr lang="it-IT" sz="2600" i="1" dirty="0"/>
              <a:t> </a:t>
            </a:r>
            <a:r>
              <a:rPr lang="it-IT" sz="2600" i="1" dirty="0" err="1"/>
              <a:t>ein</a:t>
            </a:r>
            <a:r>
              <a:rPr lang="it-IT" sz="2600" i="1" dirty="0"/>
              <a:t>. </a:t>
            </a:r>
          </a:p>
          <a:p>
            <a:endParaRPr lang="it-IT" sz="2600" dirty="0"/>
          </a:p>
          <a:p>
            <a:r>
              <a:rPr lang="it-IT" sz="2600" dirty="0"/>
              <a:t>Si sviluppa soprattutto lungo l’asse nord-sud europeo, collegando le aree interne ai porti marittimi di Paesi Bassi, Belgio e Germania fino a quelli sul Mediterraneo e sul Mar Nero. Nel settore dei trasporti intercontinentali, la modalità più usata per spedire collettame in container è il trasporto combinato (TC), che copre circa due terzi del mercato totale di questa tipologia</a:t>
            </a:r>
            <a:r>
              <a:rPr lang="it-IT" sz="2600" b="1" dirty="0"/>
              <a:t>.</a:t>
            </a:r>
            <a:endParaRPr lang="it-IT" sz="2600" dirty="0"/>
          </a:p>
        </p:txBody>
      </p:sp>
    </p:spTree>
    <p:extLst>
      <p:ext uri="{BB962C8B-B14F-4D97-AF65-F5344CB8AC3E}">
        <p14:creationId xmlns:p14="http://schemas.microsoft.com/office/powerpoint/2010/main" val="40374506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DE848-E633-1345-6A00-35BED56CE35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4A802E1-D897-0051-0B5E-E8E8F76FDC3E}"/>
              </a:ext>
            </a:extLst>
          </p:cNvPr>
          <p:cNvSpPr txBox="1">
            <a:spLocks noChangeArrowheads="1"/>
          </p:cNvSpPr>
          <p:nvPr/>
        </p:nvSpPr>
        <p:spPr bwMode="auto">
          <a:xfrm>
            <a:off x="323528" y="188640"/>
            <a:ext cx="8229600" cy="3693319"/>
          </a:xfrm>
          <a:prstGeom prst="rect">
            <a:avLst/>
          </a:prstGeom>
          <a:noFill/>
          <a:ln w="9525">
            <a:noFill/>
            <a:miter lim="800000"/>
            <a:headEnd/>
            <a:tailEnd/>
          </a:ln>
        </p:spPr>
        <p:txBody>
          <a:bodyPr>
            <a:spAutoFit/>
          </a:bodyPr>
          <a:lstStyle/>
          <a:p>
            <a:r>
              <a:rPr lang="de-DE" sz="2600" dirty="0"/>
              <a:t>Stückgut bezeichnet in der Logistik Güter, die als einzelne Einheiten transportiert werden.</a:t>
            </a:r>
          </a:p>
          <a:p>
            <a:r>
              <a:rPr lang="de-DE" sz="2600" dirty="0"/>
              <a:t>Diese Einheiten können unterschiedlich groß und schwer sein, zeichnen sich aber dadurch aus, dass sie klar abgegrenzte, transportierbare Einheiten sind.</a:t>
            </a:r>
          </a:p>
          <a:p>
            <a:r>
              <a:rPr lang="de-DE" sz="2600" dirty="0"/>
              <a:t>Im Gegensatz zum Massengut, welches in großen Mengen oder in flüssiger Form transportiert wird, handelt es sich bei Stückgut um einzelne Packstücke, die oft auf Paletten, in Kisten oder anderen geeigneten Behältern verpackt sind.</a:t>
            </a:r>
          </a:p>
        </p:txBody>
      </p:sp>
    </p:spTree>
    <p:extLst>
      <p:ext uri="{BB962C8B-B14F-4D97-AF65-F5344CB8AC3E}">
        <p14:creationId xmlns:p14="http://schemas.microsoft.com/office/powerpoint/2010/main" val="8672179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F515A-440A-9A04-B4F7-9EE93088982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0F04230-7116-699C-B761-58C0735D1F2E}"/>
              </a:ext>
            </a:extLst>
          </p:cNvPr>
          <p:cNvSpPr txBox="1">
            <a:spLocks noChangeArrowheads="1"/>
          </p:cNvSpPr>
          <p:nvPr/>
        </p:nvSpPr>
        <p:spPr bwMode="auto">
          <a:xfrm>
            <a:off x="323528" y="188640"/>
            <a:ext cx="8229600" cy="6494085"/>
          </a:xfrm>
          <a:prstGeom prst="rect">
            <a:avLst/>
          </a:prstGeom>
          <a:noFill/>
          <a:ln w="9525">
            <a:noFill/>
            <a:miter lim="800000"/>
            <a:headEnd/>
            <a:tailEnd/>
          </a:ln>
        </p:spPr>
        <p:txBody>
          <a:bodyPr>
            <a:spAutoFit/>
          </a:bodyPr>
          <a:lstStyle/>
          <a:p>
            <a:r>
              <a:rPr lang="it-IT" sz="2600" i="1" dirty="0" err="1"/>
              <a:t>Kontinentalverkehr</a:t>
            </a:r>
            <a:r>
              <a:rPr lang="it-IT" sz="2600" i="1" dirty="0"/>
              <a:t> </a:t>
            </a:r>
          </a:p>
          <a:p>
            <a:r>
              <a:rPr lang="it-IT" sz="2600" i="1" dirty="0" err="1"/>
              <a:t>Der</a:t>
            </a:r>
            <a:r>
              <a:rPr lang="it-IT" sz="2600" i="1" dirty="0"/>
              <a:t> </a:t>
            </a:r>
            <a:r>
              <a:rPr lang="it-IT" sz="2600" i="1" dirty="0" err="1"/>
              <a:t>zweite</a:t>
            </a:r>
            <a:r>
              <a:rPr lang="it-IT" sz="2600" i="1" dirty="0"/>
              <a:t> </a:t>
            </a:r>
            <a:r>
              <a:rPr lang="it-IT" sz="2600" i="1" dirty="0" err="1"/>
              <a:t>wichtige</a:t>
            </a:r>
            <a:r>
              <a:rPr lang="it-IT" sz="2600" i="1" dirty="0"/>
              <a:t> Markt </a:t>
            </a:r>
            <a:r>
              <a:rPr lang="it-IT" sz="2600" i="1" dirty="0" err="1"/>
              <a:t>ist</a:t>
            </a:r>
            <a:r>
              <a:rPr lang="it-IT" sz="2600" i="1" dirty="0"/>
              <a:t> </a:t>
            </a:r>
            <a:r>
              <a:rPr lang="it-IT" sz="2600" i="1" dirty="0" err="1"/>
              <a:t>auf</a:t>
            </a:r>
            <a:r>
              <a:rPr lang="it-IT" sz="2600" i="1" dirty="0"/>
              <a:t> </a:t>
            </a:r>
            <a:r>
              <a:rPr lang="it-IT" sz="2600" i="1" dirty="0" err="1"/>
              <a:t>den</a:t>
            </a:r>
            <a:r>
              <a:rPr lang="it-IT" sz="2600" i="1" dirty="0"/>
              <a:t> </a:t>
            </a:r>
            <a:r>
              <a:rPr lang="it-IT" sz="2600" i="1" dirty="0" err="1"/>
              <a:t>kontinentalen</a:t>
            </a:r>
            <a:r>
              <a:rPr lang="it-IT" sz="2600" i="1" dirty="0"/>
              <a:t> </a:t>
            </a:r>
            <a:r>
              <a:rPr lang="it-IT" sz="2600" i="1" dirty="0" err="1"/>
              <a:t>Verkehr</a:t>
            </a:r>
            <a:r>
              <a:rPr lang="it-IT" sz="2600" i="1" dirty="0"/>
              <a:t> </a:t>
            </a:r>
            <a:r>
              <a:rPr lang="it-IT" sz="2600" i="1" dirty="0" err="1"/>
              <a:t>ausgerichtet</a:t>
            </a:r>
            <a:r>
              <a:rPr lang="it-IT" sz="2600" i="1" dirty="0"/>
              <a:t>, </a:t>
            </a:r>
            <a:r>
              <a:rPr lang="it-IT" sz="2600" i="1" dirty="0" err="1"/>
              <a:t>dementsprechend</a:t>
            </a:r>
            <a:r>
              <a:rPr lang="it-IT" sz="2600" i="1" dirty="0"/>
              <a:t> </a:t>
            </a:r>
            <a:r>
              <a:rPr lang="it-IT" sz="2600" i="1" dirty="0" err="1"/>
              <a:t>werden</a:t>
            </a:r>
            <a:r>
              <a:rPr lang="it-IT" sz="2600" i="1" dirty="0"/>
              <a:t> die </a:t>
            </a:r>
            <a:r>
              <a:rPr lang="it-IT" sz="2600" i="1" dirty="0" err="1"/>
              <a:t>Güter</a:t>
            </a:r>
            <a:r>
              <a:rPr lang="it-IT" sz="2600" i="1" dirty="0"/>
              <a:t> </a:t>
            </a:r>
            <a:r>
              <a:rPr lang="it-IT" sz="2600" i="1" dirty="0" err="1"/>
              <a:t>innerhalb</a:t>
            </a:r>
            <a:r>
              <a:rPr lang="it-IT" sz="2600" i="1" dirty="0"/>
              <a:t> </a:t>
            </a:r>
            <a:r>
              <a:rPr lang="it-IT" sz="2600" i="1" dirty="0" err="1"/>
              <a:t>eines</a:t>
            </a:r>
            <a:r>
              <a:rPr lang="it-IT" sz="2600" i="1" dirty="0"/>
              <a:t> </a:t>
            </a:r>
            <a:r>
              <a:rPr lang="it-IT" sz="2600" i="1" dirty="0" err="1"/>
              <a:t>Kontinents</a:t>
            </a:r>
            <a:r>
              <a:rPr lang="it-IT" sz="2600" i="1" dirty="0"/>
              <a:t> </a:t>
            </a:r>
            <a:r>
              <a:rPr lang="it-IT" sz="2600" i="1" dirty="0" err="1"/>
              <a:t>transportiert</a:t>
            </a:r>
            <a:r>
              <a:rPr lang="it-IT" sz="2600" i="1" dirty="0"/>
              <a:t>. In Europa </a:t>
            </a:r>
            <a:r>
              <a:rPr lang="it-IT" sz="2600" i="1" dirty="0" err="1"/>
              <a:t>findet</a:t>
            </a:r>
            <a:r>
              <a:rPr lang="it-IT" sz="2600" i="1" dirty="0"/>
              <a:t> die </a:t>
            </a:r>
            <a:r>
              <a:rPr lang="it-IT" sz="2600" i="1" dirty="0" err="1"/>
              <a:t>Beförderung</a:t>
            </a:r>
            <a:r>
              <a:rPr lang="it-IT" sz="2600" i="1" dirty="0"/>
              <a:t> </a:t>
            </a:r>
            <a:r>
              <a:rPr lang="it-IT" sz="2600" i="1" dirty="0" err="1"/>
              <a:t>der</a:t>
            </a:r>
            <a:r>
              <a:rPr lang="it-IT" sz="2600" i="1" dirty="0"/>
              <a:t> </a:t>
            </a:r>
            <a:r>
              <a:rPr lang="it-IT" sz="2600" i="1" dirty="0" err="1"/>
              <a:t>Güter</a:t>
            </a:r>
            <a:r>
              <a:rPr lang="it-IT" sz="2600" i="1" dirty="0"/>
              <a:t> </a:t>
            </a:r>
            <a:r>
              <a:rPr lang="it-IT" sz="2600" i="1" dirty="0" err="1"/>
              <a:t>primär</a:t>
            </a:r>
            <a:r>
              <a:rPr lang="it-IT" sz="2600" i="1" dirty="0"/>
              <a:t> in Nord-</a:t>
            </a:r>
            <a:r>
              <a:rPr lang="it-IT" sz="2600" i="1" dirty="0" err="1"/>
              <a:t>Süd</a:t>
            </a:r>
            <a:r>
              <a:rPr lang="it-IT" sz="2600" i="1" dirty="0"/>
              <a:t>- und </a:t>
            </a:r>
            <a:r>
              <a:rPr lang="it-IT" sz="2600" i="1" dirty="0" err="1"/>
              <a:t>Ost</a:t>
            </a:r>
            <a:r>
              <a:rPr lang="it-IT" sz="2600" i="1" dirty="0"/>
              <a:t> West-</a:t>
            </a:r>
            <a:r>
              <a:rPr lang="it-IT" sz="2600" i="1" dirty="0" err="1"/>
              <a:t>Richtung</a:t>
            </a:r>
            <a:r>
              <a:rPr lang="it-IT" sz="2600" i="1" dirty="0"/>
              <a:t> </a:t>
            </a:r>
            <a:r>
              <a:rPr lang="it-IT" sz="2600" i="1" dirty="0" err="1"/>
              <a:t>im</a:t>
            </a:r>
            <a:r>
              <a:rPr lang="it-IT" sz="2600" i="1" dirty="0"/>
              <a:t> </a:t>
            </a:r>
            <a:r>
              <a:rPr lang="it-IT" sz="2600" i="1" dirty="0" err="1"/>
              <a:t>unbegleiteten</a:t>
            </a:r>
            <a:r>
              <a:rPr lang="it-IT" sz="2600" i="1" dirty="0"/>
              <a:t> KV </a:t>
            </a:r>
            <a:r>
              <a:rPr lang="it-IT" sz="2600" i="1" dirty="0" err="1"/>
              <a:t>statt</a:t>
            </a:r>
            <a:r>
              <a:rPr lang="it-IT" sz="2600" i="1" dirty="0"/>
              <a:t>, </a:t>
            </a:r>
            <a:r>
              <a:rPr lang="it-IT" sz="2600" i="1" dirty="0" err="1"/>
              <a:t>d.h</a:t>
            </a:r>
            <a:r>
              <a:rPr lang="it-IT" sz="2600" i="1" dirty="0"/>
              <a:t>. es </a:t>
            </a:r>
            <a:r>
              <a:rPr lang="it-IT" sz="2600" i="1" dirty="0" err="1"/>
              <a:t>werden</a:t>
            </a:r>
            <a:r>
              <a:rPr lang="it-IT" sz="2600" i="1" dirty="0"/>
              <a:t> </a:t>
            </a:r>
            <a:r>
              <a:rPr lang="it-IT" sz="2600" i="1" dirty="0" err="1"/>
              <a:t>ausschließlich</a:t>
            </a:r>
            <a:r>
              <a:rPr lang="it-IT" sz="2600" i="1" dirty="0"/>
              <a:t> die </a:t>
            </a:r>
            <a:r>
              <a:rPr lang="it-IT" sz="2600" i="1" dirty="0" err="1"/>
              <a:t>Ladeeinheiten</a:t>
            </a:r>
            <a:r>
              <a:rPr lang="it-IT" sz="2600" i="1" dirty="0"/>
              <a:t> </a:t>
            </a:r>
            <a:r>
              <a:rPr lang="it-IT" sz="2600" i="1" dirty="0" err="1"/>
              <a:t>selbst</a:t>
            </a:r>
            <a:r>
              <a:rPr lang="it-IT" sz="2600" i="1" dirty="0"/>
              <a:t> </a:t>
            </a:r>
            <a:r>
              <a:rPr lang="it-IT" sz="2600" i="1" dirty="0" err="1"/>
              <a:t>transportiert</a:t>
            </a:r>
            <a:r>
              <a:rPr lang="it-IT" sz="2600" i="1" dirty="0"/>
              <a:t>, </a:t>
            </a:r>
            <a:r>
              <a:rPr lang="it-IT" sz="2600" i="1" dirty="0" err="1"/>
              <a:t>ohne</a:t>
            </a:r>
            <a:r>
              <a:rPr lang="it-IT" sz="2600" i="1" dirty="0"/>
              <a:t> </a:t>
            </a:r>
            <a:r>
              <a:rPr lang="it-IT" sz="2600" i="1" dirty="0" err="1"/>
              <a:t>begleitendes</a:t>
            </a:r>
            <a:r>
              <a:rPr lang="it-IT" sz="2600" i="1" dirty="0"/>
              <a:t> </a:t>
            </a:r>
            <a:r>
              <a:rPr lang="it-IT" sz="2600" i="1" dirty="0" err="1"/>
              <a:t>Fahrpersonal</a:t>
            </a:r>
            <a:r>
              <a:rPr lang="it-IT" sz="2600" i="1" dirty="0"/>
              <a:t>.</a:t>
            </a:r>
          </a:p>
          <a:p>
            <a:r>
              <a:rPr lang="it-IT" sz="2600" dirty="0"/>
              <a:t>Trasporto continentale</a:t>
            </a:r>
          </a:p>
          <a:p>
            <a:r>
              <a:rPr lang="it-IT" sz="2600" dirty="0"/>
              <a:t>Il secondo importante mercato è orientato al trasporto continentale e riguarda quindi il trasporto delle merci all’interno del continente. In Europa il trasporto delle merci avviene principalmente sugli assi nord-sud ed est-ovest tramite trasporto combinato non accompagnato, ovvero vengono trasportate solo le unità di carico senza personale di guida a bordo.</a:t>
            </a:r>
            <a:endParaRPr lang="de-DE" sz="2600" dirty="0"/>
          </a:p>
        </p:txBody>
      </p:sp>
    </p:spTree>
    <p:extLst>
      <p:ext uri="{BB962C8B-B14F-4D97-AF65-F5344CB8AC3E}">
        <p14:creationId xmlns:p14="http://schemas.microsoft.com/office/powerpoint/2010/main" val="3350161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2A4F7-81E3-1303-12CA-FB7BBD3A0A3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BBCAE4D-B0C9-5080-21C5-E200DCA2A74B}"/>
              </a:ext>
            </a:extLst>
          </p:cNvPr>
          <p:cNvSpPr txBox="1">
            <a:spLocks noChangeArrowheads="1"/>
          </p:cNvSpPr>
          <p:nvPr/>
        </p:nvSpPr>
        <p:spPr bwMode="auto">
          <a:xfrm>
            <a:off x="323528" y="188640"/>
            <a:ext cx="8229600" cy="4493538"/>
          </a:xfrm>
          <a:prstGeom prst="rect">
            <a:avLst/>
          </a:prstGeom>
          <a:noFill/>
          <a:ln w="9525">
            <a:noFill/>
            <a:miter lim="800000"/>
            <a:headEnd/>
            <a:tailEnd/>
          </a:ln>
        </p:spPr>
        <p:txBody>
          <a:bodyPr>
            <a:spAutoFit/>
          </a:bodyPr>
          <a:lstStyle/>
          <a:p>
            <a:r>
              <a:rPr lang="it-IT" sz="2600" i="1" dirty="0"/>
              <a:t>Die </a:t>
            </a:r>
            <a:r>
              <a:rPr lang="it-IT" sz="2600" i="1" dirty="0" err="1"/>
              <a:t>Abwicklung</a:t>
            </a:r>
            <a:r>
              <a:rPr lang="it-IT" sz="2600" i="1" dirty="0"/>
              <a:t> </a:t>
            </a:r>
            <a:r>
              <a:rPr lang="it-IT" sz="2600" i="1" dirty="0" err="1"/>
              <a:t>des</a:t>
            </a:r>
            <a:r>
              <a:rPr lang="it-IT" sz="2600" i="1" dirty="0"/>
              <a:t> </a:t>
            </a:r>
            <a:r>
              <a:rPr lang="it-IT" sz="2600" i="1" dirty="0" err="1"/>
              <a:t>Hauptlaufs</a:t>
            </a:r>
            <a:r>
              <a:rPr lang="it-IT" sz="2600" i="1" dirty="0"/>
              <a:t> </a:t>
            </a:r>
            <a:r>
              <a:rPr lang="it-IT" sz="2600" i="1" dirty="0" err="1"/>
              <a:t>erfolgt</a:t>
            </a:r>
            <a:r>
              <a:rPr lang="it-IT" sz="2600" i="1" dirty="0"/>
              <a:t> </a:t>
            </a:r>
            <a:r>
              <a:rPr lang="it-IT" sz="2600" i="1" dirty="0" err="1"/>
              <a:t>hauptsächlich</a:t>
            </a:r>
            <a:r>
              <a:rPr lang="it-IT" sz="2600" i="1" dirty="0"/>
              <a:t> </a:t>
            </a:r>
            <a:r>
              <a:rPr lang="it-IT" sz="2600" i="1" dirty="0" err="1"/>
              <a:t>über</a:t>
            </a:r>
            <a:r>
              <a:rPr lang="it-IT" sz="2600" i="1" dirty="0"/>
              <a:t> die Schiene. </a:t>
            </a:r>
            <a:r>
              <a:rPr lang="it-IT" sz="2600" i="1" dirty="0" err="1"/>
              <a:t>Wichtige</a:t>
            </a:r>
            <a:r>
              <a:rPr lang="it-IT" sz="2600" i="1" dirty="0"/>
              <a:t> </a:t>
            </a:r>
            <a:r>
              <a:rPr lang="it-IT" sz="2600" i="1" dirty="0" err="1"/>
              <a:t>Wasserstraßen</a:t>
            </a:r>
            <a:r>
              <a:rPr lang="it-IT" sz="2600" i="1" dirty="0"/>
              <a:t> </a:t>
            </a:r>
            <a:r>
              <a:rPr lang="it-IT" sz="2600" i="1" dirty="0" err="1"/>
              <a:t>für</a:t>
            </a:r>
            <a:r>
              <a:rPr lang="it-IT" sz="2600" i="1" dirty="0"/>
              <a:t> </a:t>
            </a:r>
            <a:r>
              <a:rPr lang="it-IT" sz="2600" i="1" dirty="0" err="1"/>
              <a:t>den</a:t>
            </a:r>
            <a:r>
              <a:rPr lang="it-IT" sz="2600" i="1" dirty="0"/>
              <a:t> </a:t>
            </a:r>
            <a:r>
              <a:rPr lang="it-IT" sz="2600" i="1" dirty="0" err="1"/>
              <a:t>Hauptlauf</a:t>
            </a:r>
            <a:r>
              <a:rPr lang="it-IT" sz="2600" i="1" dirty="0"/>
              <a:t> per </a:t>
            </a:r>
            <a:r>
              <a:rPr lang="it-IT" sz="2600" i="1" dirty="0" err="1"/>
              <a:t>Binnenschiff</a:t>
            </a:r>
            <a:r>
              <a:rPr lang="it-IT" sz="2600" i="1" dirty="0"/>
              <a:t> </a:t>
            </a:r>
            <a:r>
              <a:rPr lang="it-IT" sz="2600" i="1" dirty="0" err="1"/>
              <a:t>sind</a:t>
            </a:r>
            <a:r>
              <a:rPr lang="it-IT" sz="2600" i="1" dirty="0"/>
              <a:t> </a:t>
            </a:r>
            <a:r>
              <a:rPr lang="it-IT" sz="2600" i="1" dirty="0" err="1"/>
              <a:t>Rhein</a:t>
            </a:r>
            <a:r>
              <a:rPr lang="it-IT" sz="2600" i="1" dirty="0"/>
              <a:t> und Donau. </a:t>
            </a:r>
            <a:r>
              <a:rPr lang="it-IT" sz="2600" i="1" dirty="0" err="1"/>
              <a:t>Der</a:t>
            </a:r>
            <a:r>
              <a:rPr lang="it-IT" sz="2600" i="1" dirty="0"/>
              <a:t> </a:t>
            </a:r>
            <a:r>
              <a:rPr lang="it-IT" sz="2600" i="1" dirty="0" err="1"/>
              <a:t>Kontinentalverkehr</a:t>
            </a:r>
            <a:r>
              <a:rPr lang="it-IT" sz="2600" i="1" dirty="0"/>
              <a:t> </a:t>
            </a:r>
            <a:r>
              <a:rPr lang="it-IT" sz="2600" i="1" dirty="0" err="1"/>
              <a:t>nimmt</a:t>
            </a:r>
            <a:r>
              <a:rPr lang="it-IT" sz="2600" i="1" dirty="0"/>
              <a:t> ca. </a:t>
            </a:r>
            <a:r>
              <a:rPr lang="it-IT" sz="2600" i="1" dirty="0" err="1"/>
              <a:t>ein</a:t>
            </a:r>
            <a:r>
              <a:rPr lang="it-IT" sz="2600" i="1" dirty="0"/>
              <a:t> </a:t>
            </a:r>
            <a:r>
              <a:rPr lang="it-IT" sz="2600" i="1" dirty="0" err="1"/>
              <a:t>Drittel</a:t>
            </a:r>
            <a:r>
              <a:rPr lang="it-IT" sz="2600" i="1" dirty="0"/>
              <a:t> </a:t>
            </a:r>
            <a:r>
              <a:rPr lang="it-IT" sz="2600" i="1" dirty="0" err="1"/>
              <a:t>der</a:t>
            </a:r>
            <a:r>
              <a:rPr lang="it-IT" sz="2600" i="1" dirty="0"/>
              <a:t> </a:t>
            </a:r>
            <a:r>
              <a:rPr lang="it-IT" sz="2600" i="1" dirty="0" err="1"/>
              <a:t>Transportmengen</a:t>
            </a:r>
            <a:r>
              <a:rPr lang="it-IT" sz="2600" i="1" dirty="0"/>
              <a:t> </a:t>
            </a:r>
            <a:r>
              <a:rPr lang="it-IT" sz="2600" i="1" dirty="0" err="1"/>
              <a:t>im</a:t>
            </a:r>
            <a:r>
              <a:rPr lang="it-IT" sz="2600" i="1" dirty="0"/>
              <a:t> </a:t>
            </a:r>
            <a:r>
              <a:rPr lang="it-IT" sz="2600" i="1" dirty="0" err="1"/>
              <a:t>europäischen</a:t>
            </a:r>
            <a:r>
              <a:rPr lang="it-IT" sz="2600" i="1" dirty="0"/>
              <a:t> KV </a:t>
            </a:r>
            <a:r>
              <a:rPr lang="it-IT" sz="2600" i="1" dirty="0" err="1"/>
              <a:t>ein</a:t>
            </a:r>
            <a:r>
              <a:rPr lang="it-IT" sz="2600" i="1" dirty="0"/>
              <a:t>. </a:t>
            </a:r>
          </a:p>
          <a:p>
            <a:endParaRPr lang="it-IT" sz="2600" dirty="0"/>
          </a:p>
          <a:p>
            <a:r>
              <a:rPr lang="it-IT" sz="2600" dirty="0"/>
              <a:t>La tratta principale viene effettuata principalmente su ferrovia. Le principali vie navigabili per la tratta principale effettuata con imbarcazioni fluviali sono il Reno e il Danubio. Il trasporto continentale rappresenta circa un terzo dei volumi di trasporto nel trasporto combinato europeo.</a:t>
            </a:r>
            <a:endParaRPr lang="de-DE" sz="2600" dirty="0"/>
          </a:p>
        </p:txBody>
      </p:sp>
    </p:spTree>
    <p:extLst>
      <p:ext uri="{BB962C8B-B14F-4D97-AF65-F5344CB8AC3E}">
        <p14:creationId xmlns:p14="http://schemas.microsoft.com/office/powerpoint/2010/main" val="30056471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27075-5DF9-2D4F-0150-5A9BB33EEBE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5956924-D588-A205-DF48-3BD9F7CE95EC}"/>
              </a:ext>
            </a:extLst>
          </p:cNvPr>
          <p:cNvSpPr txBox="1">
            <a:spLocks noChangeArrowheads="1"/>
          </p:cNvSpPr>
          <p:nvPr/>
        </p:nvSpPr>
        <p:spPr bwMode="auto">
          <a:xfrm>
            <a:off x="251520" y="382012"/>
            <a:ext cx="8229600" cy="6494085"/>
          </a:xfrm>
          <a:prstGeom prst="rect">
            <a:avLst/>
          </a:prstGeom>
          <a:noFill/>
          <a:ln w="9525">
            <a:noFill/>
            <a:miter lim="800000"/>
            <a:headEnd/>
            <a:tailEnd/>
          </a:ln>
        </p:spPr>
        <p:txBody>
          <a:bodyPr>
            <a:spAutoFit/>
          </a:bodyPr>
          <a:lstStyle/>
          <a:p>
            <a:r>
              <a:rPr lang="it-IT" sz="2600" i="1" dirty="0" err="1"/>
              <a:t>Charakteristisch</a:t>
            </a:r>
            <a:r>
              <a:rPr lang="it-IT" sz="2600" i="1" dirty="0"/>
              <a:t> </a:t>
            </a:r>
            <a:r>
              <a:rPr lang="it-IT" sz="2600" i="1" dirty="0" err="1"/>
              <a:t>für</a:t>
            </a:r>
            <a:r>
              <a:rPr lang="it-IT" sz="2600" i="1" dirty="0"/>
              <a:t> </a:t>
            </a:r>
            <a:r>
              <a:rPr lang="it-IT" sz="2600" i="1" dirty="0" err="1"/>
              <a:t>den</a:t>
            </a:r>
            <a:r>
              <a:rPr lang="it-IT" sz="2600" i="1" dirty="0"/>
              <a:t> </a:t>
            </a:r>
            <a:r>
              <a:rPr lang="it-IT" sz="2600" i="1" dirty="0" err="1"/>
              <a:t>Kontinentalverkehr</a:t>
            </a:r>
            <a:r>
              <a:rPr lang="it-IT" sz="2600" i="1" dirty="0"/>
              <a:t> </a:t>
            </a:r>
            <a:r>
              <a:rPr lang="it-IT" sz="2600" i="1" dirty="0" err="1"/>
              <a:t>ist</a:t>
            </a:r>
            <a:r>
              <a:rPr lang="it-IT" sz="2600" i="1" dirty="0"/>
              <a:t> </a:t>
            </a:r>
            <a:r>
              <a:rPr lang="it-IT" sz="2600" i="1" dirty="0" err="1"/>
              <a:t>der</a:t>
            </a:r>
            <a:r>
              <a:rPr lang="it-IT" sz="2600" i="1" dirty="0"/>
              <a:t> </a:t>
            </a:r>
            <a:r>
              <a:rPr lang="it-IT" sz="2600" i="1" dirty="0" err="1"/>
              <a:t>Transport</a:t>
            </a:r>
            <a:r>
              <a:rPr lang="it-IT" sz="2600" i="1" dirty="0"/>
              <a:t> von </a:t>
            </a:r>
            <a:r>
              <a:rPr lang="it-IT" sz="2600" i="1" dirty="0" err="1"/>
              <a:t>nicht</a:t>
            </a:r>
            <a:r>
              <a:rPr lang="it-IT" sz="2600" i="1" dirty="0"/>
              <a:t> ISO-</a:t>
            </a:r>
            <a:r>
              <a:rPr lang="it-IT" sz="2600" i="1" dirty="0" err="1"/>
              <a:t>genormten</a:t>
            </a:r>
            <a:r>
              <a:rPr lang="it-IT" sz="2600" i="1" dirty="0"/>
              <a:t> </a:t>
            </a:r>
            <a:r>
              <a:rPr lang="it-IT" sz="2600" i="1" dirty="0" err="1"/>
              <a:t>Containern</a:t>
            </a:r>
            <a:r>
              <a:rPr lang="it-IT" sz="2600" i="1" dirty="0"/>
              <a:t> (Bulk-/ </a:t>
            </a:r>
            <a:r>
              <a:rPr lang="it-IT" sz="2600" i="1" dirty="0" err="1"/>
              <a:t>Tankcontainern</a:t>
            </a:r>
            <a:r>
              <a:rPr lang="it-IT" sz="2600" i="1" dirty="0"/>
              <a:t>, </a:t>
            </a:r>
            <a:r>
              <a:rPr lang="it-IT" sz="2600" i="1" dirty="0" err="1"/>
              <a:t>seltener</a:t>
            </a:r>
            <a:r>
              <a:rPr lang="it-IT" sz="2600" i="1" dirty="0"/>
              <a:t> </a:t>
            </a:r>
            <a:r>
              <a:rPr lang="it-IT" sz="2600" i="1" dirty="0" err="1"/>
              <a:t>Kühlcontainern</a:t>
            </a:r>
            <a:r>
              <a:rPr lang="it-IT" sz="2600" i="1" dirty="0"/>
              <a:t>), </a:t>
            </a:r>
            <a:r>
              <a:rPr lang="it-IT" sz="2600" i="1" dirty="0" err="1"/>
              <a:t>Wechselbehältern</a:t>
            </a:r>
            <a:r>
              <a:rPr lang="it-IT" sz="2600" i="1" dirty="0"/>
              <a:t> (</a:t>
            </a:r>
            <a:r>
              <a:rPr lang="it-IT" sz="2600" i="1" dirty="0" err="1"/>
              <a:t>auch</a:t>
            </a:r>
            <a:r>
              <a:rPr lang="it-IT" sz="2600" i="1" dirty="0"/>
              <a:t> </a:t>
            </a:r>
            <a:r>
              <a:rPr lang="it-IT" sz="2600" i="1" dirty="0" err="1"/>
              <a:t>Wechselbrücken</a:t>
            </a:r>
            <a:r>
              <a:rPr lang="it-IT" sz="2600" i="1" dirty="0"/>
              <a:t>, </a:t>
            </a:r>
            <a:r>
              <a:rPr lang="it-IT" sz="2600" i="1" dirty="0" err="1"/>
              <a:t>Wechselaufbauten</a:t>
            </a:r>
            <a:r>
              <a:rPr lang="it-IT" sz="2600" i="1" dirty="0"/>
              <a:t>, </a:t>
            </a:r>
            <a:r>
              <a:rPr lang="it-IT" sz="2600" i="1" dirty="0" err="1"/>
              <a:t>Wechselkoffer</a:t>
            </a:r>
            <a:r>
              <a:rPr lang="it-IT" sz="2600" i="1" dirty="0"/>
              <a:t> </a:t>
            </a:r>
            <a:r>
              <a:rPr lang="it-IT" sz="2600" i="1" dirty="0" err="1"/>
              <a:t>oder</a:t>
            </a:r>
            <a:r>
              <a:rPr lang="it-IT" sz="2600" i="1" dirty="0"/>
              <a:t> Swap Body </a:t>
            </a:r>
            <a:r>
              <a:rPr lang="it-IT" sz="2600" i="1" dirty="0" err="1"/>
              <a:t>genannt</a:t>
            </a:r>
            <a:r>
              <a:rPr lang="it-IT" sz="2600" i="1" dirty="0"/>
              <a:t>) </a:t>
            </a:r>
            <a:r>
              <a:rPr lang="it-IT" sz="2600" i="1" dirty="0" err="1"/>
              <a:t>sowie</a:t>
            </a:r>
            <a:r>
              <a:rPr lang="it-IT" sz="2600" i="1" dirty="0"/>
              <a:t> </a:t>
            </a:r>
            <a:r>
              <a:rPr lang="it-IT" sz="2600" i="1" dirty="0" err="1"/>
              <a:t>Trailern</a:t>
            </a:r>
            <a:r>
              <a:rPr lang="it-IT" sz="2600" i="1" dirty="0"/>
              <a:t> (</a:t>
            </a:r>
            <a:r>
              <a:rPr lang="it-IT" sz="2600" i="1" dirty="0" err="1"/>
              <a:t>auch</a:t>
            </a:r>
            <a:r>
              <a:rPr lang="it-IT" sz="2600" i="1" dirty="0"/>
              <a:t> </a:t>
            </a:r>
            <a:r>
              <a:rPr lang="it-IT" sz="2600" i="1" dirty="0" err="1"/>
              <a:t>Sattelauflieger</a:t>
            </a:r>
            <a:r>
              <a:rPr lang="it-IT" sz="2600" i="1" dirty="0"/>
              <a:t>, </a:t>
            </a:r>
            <a:r>
              <a:rPr lang="it-IT" sz="2600" i="1" dirty="0" err="1"/>
              <a:t>Sattelzuganhänger</a:t>
            </a:r>
            <a:r>
              <a:rPr lang="it-IT" sz="2600" i="1" dirty="0"/>
              <a:t>/ </a:t>
            </a:r>
            <a:r>
              <a:rPr lang="it-IT" sz="2600" i="1" dirty="0" err="1"/>
              <a:t>Sattelanhänger</a:t>
            </a:r>
            <a:r>
              <a:rPr lang="it-IT" sz="2600" i="1" dirty="0"/>
              <a:t> </a:t>
            </a:r>
            <a:r>
              <a:rPr lang="it-IT" sz="2600" i="1" dirty="0" err="1"/>
              <a:t>genannt</a:t>
            </a:r>
            <a:r>
              <a:rPr lang="it-IT" sz="2600" i="1" dirty="0"/>
              <a:t>).</a:t>
            </a:r>
          </a:p>
          <a:p>
            <a:endParaRPr lang="it-IT" sz="2600" i="1" dirty="0"/>
          </a:p>
          <a:p>
            <a:r>
              <a:rPr lang="it-IT" sz="2600" dirty="0"/>
              <a:t>Il trasporto continentale è caratterizzato dal trasporto di container non conformi agli standard ISO (bulk container/tank container o più raramente container refrigerati), casse mobili (note anche come cassoni scarrabili, contenitori intercambiabili, allestimenti intercambiabili o swap body) e trailer (noti anche come semirimorchi o rimorchi a ralla).</a:t>
            </a:r>
          </a:p>
          <a:p>
            <a:endParaRPr lang="de-DE" sz="2600" dirty="0"/>
          </a:p>
        </p:txBody>
      </p:sp>
    </p:spTree>
    <p:extLst>
      <p:ext uri="{BB962C8B-B14F-4D97-AF65-F5344CB8AC3E}">
        <p14:creationId xmlns:p14="http://schemas.microsoft.com/office/powerpoint/2010/main" val="40839028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88B47-BB17-DF3F-8D7C-CF58B012692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F126958-D819-BC19-1351-45C0E687A333}"/>
              </a:ext>
            </a:extLst>
          </p:cNvPr>
          <p:cNvSpPr txBox="1">
            <a:spLocks noChangeArrowheads="1"/>
          </p:cNvSpPr>
          <p:nvPr/>
        </p:nvSpPr>
        <p:spPr bwMode="auto">
          <a:xfrm>
            <a:off x="323528" y="188640"/>
            <a:ext cx="8229600" cy="6894195"/>
          </a:xfrm>
          <a:prstGeom prst="rect">
            <a:avLst/>
          </a:prstGeom>
          <a:noFill/>
          <a:ln w="9525">
            <a:noFill/>
            <a:miter lim="800000"/>
            <a:headEnd/>
            <a:tailEnd/>
          </a:ln>
        </p:spPr>
        <p:txBody>
          <a:bodyPr>
            <a:spAutoFit/>
          </a:bodyPr>
          <a:lstStyle/>
          <a:p>
            <a:r>
              <a:rPr lang="it-IT" sz="2600" i="1" dirty="0" err="1"/>
              <a:t>Ladeeinheiten</a:t>
            </a:r>
            <a:r>
              <a:rPr lang="it-IT" sz="2600" i="1" dirty="0"/>
              <a:t> </a:t>
            </a:r>
          </a:p>
          <a:p>
            <a:r>
              <a:rPr lang="it-IT" sz="2600" i="1" dirty="0"/>
              <a:t>Standard-</a:t>
            </a:r>
            <a:r>
              <a:rPr lang="it-IT" sz="2600" i="1" dirty="0" err="1"/>
              <a:t>Ladeeinheiten</a:t>
            </a:r>
            <a:r>
              <a:rPr lang="it-IT" sz="2600" i="1" dirty="0"/>
              <a:t> (LE) </a:t>
            </a:r>
            <a:r>
              <a:rPr lang="it-IT" sz="2600" i="1" dirty="0" err="1"/>
              <a:t>des</a:t>
            </a:r>
            <a:r>
              <a:rPr lang="it-IT" sz="2600" i="1" dirty="0"/>
              <a:t> </a:t>
            </a:r>
            <a:r>
              <a:rPr lang="it-IT" sz="2600" i="1" dirty="0" err="1"/>
              <a:t>Kombinierten</a:t>
            </a:r>
            <a:r>
              <a:rPr lang="it-IT" sz="2600" i="1" dirty="0"/>
              <a:t> </a:t>
            </a:r>
            <a:r>
              <a:rPr lang="it-IT" sz="2600" i="1" dirty="0" err="1"/>
              <a:t>Verkehrs</a:t>
            </a:r>
            <a:r>
              <a:rPr lang="it-IT" sz="2600" i="1" dirty="0"/>
              <a:t> </a:t>
            </a:r>
            <a:r>
              <a:rPr lang="it-IT" sz="2600" i="1" dirty="0" err="1"/>
              <a:t>erfüllen</a:t>
            </a:r>
            <a:r>
              <a:rPr lang="it-IT" sz="2600" i="1" dirty="0"/>
              <a:t> </a:t>
            </a:r>
            <a:r>
              <a:rPr lang="it-IT" sz="2600" i="1" dirty="0" err="1"/>
              <a:t>folgende</a:t>
            </a:r>
            <a:r>
              <a:rPr lang="it-IT" sz="2600" i="1" dirty="0"/>
              <a:t>(n) </a:t>
            </a:r>
            <a:r>
              <a:rPr lang="it-IT" sz="2600" i="1" dirty="0" err="1"/>
              <a:t>zentrale</a:t>
            </a:r>
            <a:r>
              <a:rPr lang="it-IT" sz="2600" i="1" dirty="0"/>
              <a:t>(n) </a:t>
            </a:r>
            <a:r>
              <a:rPr lang="it-IT" sz="2600" i="1" dirty="0" err="1"/>
              <a:t>Zweck</a:t>
            </a:r>
            <a:r>
              <a:rPr lang="it-IT" sz="2600" i="1" dirty="0"/>
              <a:t>/ </a:t>
            </a:r>
            <a:r>
              <a:rPr lang="it-IT" sz="2600" i="1" dirty="0" err="1"/>
              <a:t>Funktion</a:t>
            </a:r>
            <a:r>
              <a:rPr lang="it-IT" sz="2600" i="1" dirty="0"/>
              <a:t>: </a:t>
            </a:r>
          </a:p>
          <a:p>
            <a:r>
              <a:rPr lang="it-IT" sz="2600" i="1" dirty="0"/>
              <a:t>• </a:t>
            </a:r>
            <a:r>
              <a:rPr lang="it-IT" sz="2600" i="1" dirty="0" err="1"/>
              <a:t>Ladeeinheiten</a:t>
            </a:r>
            <a:r>
              <a:rPr lang="it-IT" sz="2600" i="1" dirty="0"/>
              <a:t> </a:t>
            </a:r>
            <a:r>
              <a:rPr lang="it-IT" sz="2600" i="1" dirty="0" err="1"/>
              <a:t>sind</a:t>
            </a:r>
            <a:r>
              <a:rPr lang="it-IT" sz="2600" i="1" dirty="0"/>
              <a:t> </a:t>
            </a:r>
            <a:r>
              <a:rPr lang="it-IT" sz="2600" i="1" dirty="0" err="1"/>
              <a:t>Transportbehälter</a:t>
            </a:r>
            <a:r>
              <a:rPr lang="it-IT" sz="2600" i="1" dirty="0"/>
              <a:t>, in </a:t>
            </a:r>
            <a:r>
              <a:rPr lang="it-IT" sz="2600" i="1" dirty="0" err="1"/>
              <a:t>denen</a:t>
            </a:r>
            <a:r>
              <a:rPr lang="it-IT" sz="2600" i="1" dirty="0"/>
              <a:t> die </a:t>
            </a:r>
            <a:r>
              <a:rPr lang="it-IT" sz="2600" i="1" dirty="0" err="1"/>
              <a:t>Güter</a:t>
            </a:r>
            <a:r>
              <a:rPr lang="it-IT" sz="2600" i="1" dirty="0"/>
              <a:t> </a:t>
            </a:r>
            <a:r>
              <a:rPr lang="it-IT" sz="2600" i="1" dirty="0" err="1"/>
              <a:t>gepackt</a:t>
            </a:r>
            <a:r>
              <a:rPr lang="it-IT" sz="2600" i="1" dirty="0"/>
              <a:t>, </a:t>
            </a:r>
            <a:r>
              <a:rPr lang="it-IT" sz="2600" i="1" dirty="0" err="1"/>
              <a:t>darin</a:t>
            </a:r>
            <a:r>
              <a:rPr lang="it-IT" sz="2600" i="1" dirty="0"/>
              <a:t> </a:t>
            </a:r>
            <a:r>
              <a:rPr lang="it-IT" sz="2600" i="1" dirty="0" err="1"/>
              <a:t>transportiert</a:t>
            </a:r>
            <a:r>
              <a:rPr lang="it-IT" sz="2600" i="1" dirty="0"/>
              <a:t> und </a:t>
            </a:r>
            <a:r>
              <a:rPr lang="it-IT" sz="2600" i="1" dirty="0" err="1"/>
              <a:t>anschließend</a:t>
            </a:r>
            <a:r>
              <a:rPr lang="it-IT" sz="2600" i="1" dirty="0"/>
              <a:t> </a:t>
            </a:r>
            <a:r>
              <a:rPr lang="it-IT" sz="2600" i="1" dirty="0" err="1"/>
              <a:t>daraus</a:t>
            </a:r>
            <a:r>
              <a:rPr lang="it-IT" sz="2600" i="1" dirty="0"/>
              <a:t> </a:t>
            </a:r>
            <a:r>
              <a:rPr lang="it-IT" sz="2600" i="1" dirty="0" err="1"/>
              <a:t>entpackt</a:t>
            </a:r>
            <a:r>
              <a:rPr lang="it-IT" sz="2600" i="1" dirty="0"/>
              <a:t> </a:t>
            </a:r>
            <a:r>
              <a:rPr lang="it-IT" sz="2600" i="1" dirty="0" err="1"/>
              <a:t>werden</a:t>
            </a:r>
            <a:r>
              <a:rPr lang="it-IT" sz="2600" i="1" dirty="0"/>
              <a:t>. </a:t>
            </a:r>
          </a:p>
          <a:p>
            <a:r>
              <a:rPr lang="it-IT" sz="2600" i="1" dirty="0"/>
              <a:t>• </a:t>
            </a:r>
            <a:r>
              <a:rPr lang="it-IT" sz="2600" i="1" dirty="0" err="1"/>
              <a:t>Sie</a:t>
            </a:r>
            <a:r>
              <a:rPr lang="it-IT" sz="2600" i="1" dirty="0"/>
              <a:t> </a:t>
            </a:r>
            <a:r>
              <a:rPr lang="it-IT" sz="2600" i="1" dirty="0" err="1"/>
              <a:t>schützen</a:t>
            </a:r>
            <a:r>
              <a:rPr lang="it-IT" sz="2600" i="1" dirty="0"/>
              <a:t> die </a:t>
            </a:r>
            <a:r>
              <a:rPr lang="it-IT" sz="2600" i="1" dirty="0" err="1"/>
              <a:t>Güter</a:t>
            </a:r>
            <a:r>
              <a:rPr lang="it-IT" sz="2600" i="1" dirty="0"/>
              <a:t> </a:t>
            </a:r>
            <a:r>
              <a:rPr lang="it-IT" sz="2600" i="1" dirty="0" err="1"/>
              <a:t>während</a:t>
            </a:r>
            <a:r>
              <a:rPr lang="it-IT" sz="2600" i="1" dirty="0"/>
              <a:t> </a:t>
            </a:r>
            <a:r>
              <a:rPr lang="it-IT" sz="2600" i="1" dirty="0" err="1"/>
              <a:t>des</a:t>
            </a:r>
            <a:r>
              <a:rPr lang="it-IT" sz="2600" i="1" dirty="0"/>
              <a:t> </a:t>
            </a:r>
            <a:r>
              <a:rPr lang="it-IT" sz="2600" i="1" dirty="0" err="1"/>
              <a:t>gesamten</a:t>
            </a:r>
            <a:r>
              <a:rPr lang="it-IT" sz="2600" i="1" dirty="0"/>
              <a:t> </a:t>
            </a:r>
            <a:r>
              <a:rPr lang="it-IT" sz="2600" i="1" dirty="0" err="1"/>
              <a:t>Transports</a:t>
            </a:r>
            <a:r>
              <a:rPr lang="it-IT" sz="2600" i="1" dirty="0"/>
              <a:t> u.a. </a:t>
            </a:r>
            <a:r>
              <a:rPr lang="it-IT" sz="2600" i="1" dirty="0" err="1"/>
              <a:t>vor</a:t>
            </a:r>
            <a:r>
              <a:rPr lang="it-IT" sz="2600" i="1" dirty="0"/>
              <a:t> </a:t>
            </a:r>
            <a:r>
              <a:rPr lang="it-IT" sz="2600" i="1" dirty="0" err="1"/>
              <a:t>Umwelteinflüssen</a:t>
            </a:r>
            <a:r>
              <a:rPr lang="it-IT" sz="2600" i="1" dirty="0"/>
              <a:t>. </a:t>
            </a:r>
          </a:p>
          <a:p>
            <a:endParaRPr lang="it-IT" sz="2600" dirty="0"/>
          </a:p>
          <a:p>
            <a:r>
              <a:rPr lang="it-IT" sz="2600" dirty="0"/>
              <a:t>Unità di carico</a:t>
            </a:r>
          </a:p>
          <a:p>
            <a:r>
              <a:rPr lang="it-IT" sz="2600" dirty="0"/>
              <a:t>Le unità di carico standard (</a:t>
            </a:r>
            <a:r>
              <a:rPr lang="it-IT" sz="2600" dirty="0" err="1"/>
              <a:t>UdC</a:t>
            </a:r>
            <a:r>
              <a:rPr lang="it-IT" sz="2600" dirty="0"/>
              <a:t>) svolgono le seguenti funzioni principali:</a:t>
            </a:r>
          </a:p>
          <a:p>
            <a:r>
              <a:rPr lang="it-IT" sz="2600" dirty="0"/>
              <a:t>· Sono contenitori in cui le merci vengono imballate, trasportate e successivamente disimballate</a:t>
            </a:r>
          </a:p>
          <a:p>
            <a:r>
              <a:rPr lang="it-IT" sz="2600" dirty="0"/>
              <a:t>· Proteggono le merci per l’intera durata del trasporto, anche dagli agenti ambientali</a:t>
            </a:r>
          </a:p>
          <a:p>
            <a:endParaRPr lang="de-DE" sz="2600" dirty="0"/>
          </a:p>
        </p:txBody>
      </p:sp>
    </p:spTree>
    <p:extLst>
      <p:ext uri="{BB962C8B-B14F-4D97-AF65-F5344CB8AC3E}">
        <p14:creationId xmlns:p14="http://schemas.microsoft.com/office/powerpoint/2010/main" val="5816130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59990-1BF3-08A9-5B26-1AFEF76195A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FF78964-1D29-F28F-069B-C6E24A3BAF44}"/>
              </a:ext>
            </a:extLst>
          </p:cNvPr>
          <p:cNvSpPr txBox="1">
            <a:spLocks noChangeArrowheads="1"/>
          </p:cNvSpPr>
          <p:nvPr/>
        </p:nvSpPr>
        <p:spPr bwMode="auto">
          <a:xfrm>
            <a:off x="323528" y="188640"/>
            <a:ext cx="8229600" cy="4893647"/>
          </a:xfrm>
          <a:prstGeom prst="rect">
            <a:avLst/>
          </a:prstGeom>
          <a:noFill/>
          <a:ln w="9525">
            <a:noFill/>
            <a:miter lim="800000"/>
            <a:headEnd/>
            <a:tailEnd/>
          </a:ln>
        </p:spPr>
        <p:txBody>
          <a:bodyPr>
            <a:spAutoFit/>
          </a:bodyPr>
          <a:lstStyle/>
          <a:p>
            <a:pPr marL="342900" indent="-342900">
              <a:buFont typeface="Arial" panose="020B0604020202020204" pitchFamily="34" charset="0"/>
              <a:buChar char="•"/>
            </a:pPr>
            <a:r>
              <a:rPr lang="it-IT" sz="2600" i="1" dirty="0"/>
              <a:t>Die </a:t>
            </a:r>
            <a:r>
              <a:rPr lang="it-IT" sz="2600" i="1" dirty="0" err="1"/>
              <a:t>Behältnisse</a:t>
            </a:r>
            <a:r>
              <a:rPr lang="it-IT" sz="2600" i="1" dirty="0"/>
              <a:t> </a:t>
            </a:r>
            <a:r>
              <a:rPr lang="it-IT" sz="2600" i="1" dirty="0" err="1"/>
              <a:t>sind</a:t>
            </a:r>
            <a:r>
              <a:rPr lang="it-IT" sz="2600" i="1" dirty="0"/>
              <a:t> </a:t>
            </a:r>
            <a:r>
              <a:rPr lang="it-IT" sz="2600" i="1" dirty="0" err="1"/>
              <a:t>technisch</a:t>
            </a:r>
            <a:r>
              <a:rPr lang="it-IT" sz="2600" i="1" dirty="0"/>
              <a:t> so </a:t>
            </a:r>
            <a:r>
              <a:rPr lang="it-IT" sz="2600" i="1" dirty="0" err="1"/>
              <a:t>konzipiert</a:t>
            </a:r>
            <a:r>
              <a:rPr lang="it-IT" sz="2600" i="1" dirty="0"/>
              <a:t>, </a:t>
            </a:r>
            <a:r>
              <a:rPr lang="it-IT" sz="2600" i="1" dirty="0" err="1"/>
              <a:t>dass</a:t>
            </a:r>
            <a:r>
              <a:rPr lang="it-IT" sz="2600" i="1" dirty="0"/>
              <a:t> </a:t>
            </a:r>
            <a:r>
              <a:rPr lang="it-IT" sz="2600" i="1" dirty="0" err="1"/>
              <a:t>sie</a:t>
            </a:r>
            <a:r>
              <a:rPr lang="it-IT" sz="2600" i="1" dirty="0"/>
              <a:t> </a:t>
            </a:r>
            <a:r>
              <a:rPr lang="it-IT" sz="2600" i="1" dirty="0" err="1"/>
              <a:t>mittels</a:t>
            </a:r>
            <a:r>
              <a:rPr lang="it-IT" sz="2600" i="1" dirty="0"/>
              <a:t> </a:t>
            </a:r>
            <a:r>
              <a:rPr lang="it-IT" sz="2600" i="1" dirty="0" err="1"/>
              <a:t>konventioneller</a:t>
            </a:r>
            <a:r>
              <a:rPr lang="it-IT" sz="2600" i="1" dirty="0"/>
              <a:t> </a:t>
            </a:r>
            <a:r>
              <a:rPr lang="it-IT" sz="2600" i="1" dirty="0" err="1"/>
              <a:t>Umschlaggeräte</a:t>
            </a:r>
            <a:r>
              <a:rPr lang="it-IT" sz="2600" i="1" dirty="0"/>
              <a:t> </a:t>
            </a:r>
            <a:r>
              <a:rPr lang="it-IT" sz="2600" i="1" dirty="0" err="1"/>
              <a:t>im</a:t>
            </a:r>
            <a:r>
              <a:rPr lang="it-IT" sz="2600" i="1" dirty="0"/>
              <a:t> </a:t>
            </a:r>
            <a:r>
              <a:rPr lang="it-IT" sz="2600" i="1" dirty="0" err="1"/>
              <a:t>Kombinierten</a:t>
            </a:r>
            <a:r>
              <a:rPr lang="it-IT" sz="2600" i="1" dirty="0"/>
              <a:t> </a:t>
            </a:r>
            <a:r>
              <a:rPr lang="it-IT" sz="2600" i="1" dirty="0" err="1"/>
              <a:t>Verkehr</a:t>
            </a:r>
            <a:r>
              <a:rPr lang="it-IT" sz="2600" i="1" dirty="0"/>
              <a:t> (</a:t>
            </a:r>
            <a:r>
              <a:rPr lang="it-IT" sz="2600" i="1" dirty="0" err="1"/>
              <a:t>insbesondere</a:t>
            </a:r>
            <a:r>
              <a:rPr lang="it-IT" sz="2600" i="1" dirty="0"/>
              <a:t> </a:t>
            </a:r>
            <a:r>
              <a:rPr lang="it-IT" sz="2600" i="1" dirty="0" err="1"/>
              <a:t>Portalkran</a:t>
            </a:r>
            <a:r>
              <a:rPr lang="it-IT" sz="2600" i="1" dirty="0"/>
              <a:t> und </a:t>
            </a:r>
            <a:r>
              <a:rPr lang="it-IT" sz="2600" i="1" dirty="0" err="1"/>
              <a:t>Reachstacker</a:t>
            </a:r>
            <a:r>
              <a:rPr lang="it-IT" sz="2600" i="1" dirty="0"/>
              <a:t>) von </a:t>
            </a:r>
            <a:r>
              <a:rPr lang="it-IT" sz="2600" i="1" dirty="0" err="1"/>
              <a:t>einem</a:t>
            </a:r>
            <a:r>
              <a:rPr lang="it-IT" sz="2600" i="1" dirty="0"/>
              <a:t> </a:t>
            </a:r>
            <a:r>
              <a:rPr lang="it-IT" sz="2600" i="1" dirty="0" err="1"/>
              <a:t>Verkehrsträger</a:t>
            </a:r>
            <a:r>
              <a:rPr lang="it-IT" sz="2600" i="1" dirty="0"/>
              <a:t> </a:t>
            </a:r>
            <a:r>
              <a:rPr lang="it-IT" sz="2600" i="1" dirty="0" err="1"/>
              <a:t>auf</a:t>
            </a:r>
            <a:r>
              <a:rPr lang="it-IT" sz="2600" i="1" dirty="0"/>
              <a:t> </a:t>
            </a:r>
            <a:r>
              <a:rPr lang="it-IT" sz="2600" i="1" dirty="0" err="1"/>
              <a:t>einen</a:t>
            </a:r>
            <a:r>
              <a:rPr lang="it-IT" sz="2600" i="1" dirty="0"/>
              <a:t> </a:t>
            </a:r>
            <a:r>
              <a:rPr lang="it-IT" sz="2600" i="1" dirty="0" err="1"/>
              <a:t>anderen</a:t>
            </a:r>
            <a:r>
              <a:rPr lang="it-IT" sz="2600" i="1" dirty="0"/>
              <a:t> </a:t>
            </a:r>
            <a:r>
              <a:rPr lang="it-IT" sz="2600" i="1" dirty="0" err="1"/>
              <a:t>umgeschlagen</a:t>
            </a:r>
            <a:r>
              <a:rPr lang="it-IT" sz="2600" i="1" dirty="0"/>
              <a:t> </a:t>
            </a:r>
            <a:r>
              <a:rPr lang="it-IT" sz="2600" i="1" dirty="0" err="1"/>
              <a:t>werden</a:t>
            </a:r>
            <a:r>
              <a:rPr lang="it-IT" sz="2600" i="1" dirty="0"/>
              <a:t> </a:t>
            </a:r>
            <a:r>
              <a:rPr lang="it-IT" sz="2600" i="1" dirty="0" err="1"/>
              <a:t>können</a:t>
            </a:r>
            <a:r>
              <a:rPr lang="it-IT" sz="2600" i="1" dirty="0"/>
              <a:t>.</a:t>
            </a:r>
          </a:p>
          <a:p>
            <a:pPr marL="342900" indent="-342900">
              <a:buFont typeface="Arial" panose="020B0604020202020204" pitchFamily="34" charset="0"/>
              <a:buChar char="•"/>
            </a:pPr>
            <a:endParaRPr lang="it-IT" sz="2600" dirty="0"/>
          </a:p>
          <a:p>
            <a:pPr marL="342900" indent="-342900">
              <a:buFont typeface="Arial" panose="020B0604020202020204" pitchFamily="34" charset="0"/>
              <a:buChar char="•"/>
            </a:pPr>
            <a:r>
              <a:rPr lang="it-IT" sz="2600" dirty="0"/>
              <a:t>Sono progettate tecnicamente in modo tale da poter essere trasbordate da un mezzo di trasporto all’altro, utilizzando attrezzature di movimentazione convenzionali nel trasporto combinato (in particolare gru a portale e </a:t>
            </a:r>
            <a:r>
              <a:rPr lang="it-IT" sz="2600" dirty="0" err="1"/>
              <a:t>reach</a:t>
            </a:r>
            <a:r>
              <a:rPr lang="it-IT" sz="2600" dirty="0"/>
              <a:t> </a:t>
            </a:r>
            <a:r>
              <a:rPr lang="it-IT" sz="2600" dirty="0" err="1"/>
              <a:t>stacker</a:t>
            </a:r>
            <a:r>
              <a:rPr lang="it-IT" sz="2600" dirty="0"/>
              <a:t>).</a:t>
            </a:r>
          </a:p>
          <a:p>
            <a:endParaRPr lang="de-DE" sz="2600" dirty="0"/>
          </a:p>
        </p:txBody>
      </p:sp>
    </p:spTree>
    <p:extLst>
      <p:ext uri="{BB962C8B-B14F-4D97-AF65-F5344CB8AC3E}">
        <p14:creationId xmlns:p14="http://schemas.microsoft.com/office/powerpoint/2010/main" val="16313506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6801862"/>
          </a:xfrm>
          <a:prstGeom prst="rect">
            <a:avLst/>
          </a:prstGeom>
          <a:noFill/>
          <a:ln w="9525">
            <a:noFill/>
            <a:miter lim="800000"/>
            <a:headEnd/>
            <a:tailEnd/>
          </a:ln>
        </p:spPr>
        <p:txBody>
          <a:bodyPr>
            <a:spAutoFit/>
          </a:bodyPr>
          <a:lstStyle/>
          <a:p>
            <a:r>
              <a:rPr lang="de-DE" i="1" dirty="0"/>
              <a:t>Kaum war der Feind besiegt, dividierten die Florentiner Bürger sich wieder auseinander; künftig befeuerte jedes aufkeimende Problem den erbitterten Kampf zwischen den dominierenden Gruppen. </a:t>
            </a:r>
          </a:p>
          <a:p>
            <a:endParaRPr lang="it-IT" dirty="0"/>
          </a:p>
          <a:p>
            <a:r>
              <a:rPr lang="de-DE" dirty="0"/>
              <a:t>Non </a:t>
            </a:r>
            <a:r>
              <a:rPr lang="de-DE" dirty="0" err="1"/>
              <a:t>appena</a:t>
            </a:r>
            <a:r>
              <a:rPr lang="de-DE" dirty="0"/>
              <a:t> il </a:t>
            </a:r>
            <a:r>
              <a:rPr lang="de-DE" dirty="0" err="1"/>
              <a:t>nemico</a:t>
            </a:r>
            <a:r>
              <a:rPr lang="de-DE" dirty="0"/>
              <a:t> </a:t>
            </a:r>
            <a:r>
              <a:rPr lang="de-DE" dirty="0" err="1"/>
              <a:t>fu</a:t>
            </a:r>
            <a:r>
              <a:rPr lang="de-DE" dirty="0"/>
              <a:t> </a:t>
            </a:r>
            <a:r>
              <a:rPr lang="de-DE" dirty="0" err="1"/>
              <a:t>sconfitto</a:t>
            </a:r>
            <a:r>
              <a:rPr lang="de-DE" dirty="0"/>
              <a:t>, si </a:t>
            </a:r>
            <a:r>
              <a:rPr lang="de-DE" dirty="0" err="1"/>
              <a:t>divisero</a:t>
            </a:r>
            <a:r>
              <a:rPr lang="de-DE" dirty="0"/>
              <a:t> di </a:t>
            </a:r>
            <a:r>
              <a:rPr lang="de-DE" dirty="0" err="1"/>
              <a:t>nuovo</a:t>
            </a:r>
            <a:r>
              <a:rPr lang="de-DE" dirty="0"/>
              <a:t>. In </a:t>
            </a:r>
            <a:r>
              <a:rPr lang="de-DE" dirty="0" err="1"/>
              <a:t>futuro</a:t>
            </a:r>
            <a:r>
              <a:rPr lang="de-DE" dirty="0"/>
              <a:t> tutti i </a:t>
            </a:r>
            <a:r>
              <a:rPr lang="de-DE" dirty="0" err="1"/>
              <a:t>problemi</a:t>
            </a:r>
            <a:r>
              <a:rPr lang="de-DE" dirty="0"/>
              <a:t> </a:t>
            </a:r>
            <a:r>
              <a:rPr lang="de-DE" dirty="0" err="1"/>
              <a:t>nascenti</a:t>
            </a:r>
            <a:r>
              <a:rPr lang="de-DE" dirty="0"/>
              <a:t> </a:t>
            </a:r>
            <a:r>
              <a:rPr lang="de-DE" dirty="0" err="1"/>
              <a:t>venivano</a:t>
            </a:r>
            <a:r>
              <a:rPr lang="de-DE" dirty="0"/>
              <a:t> </a:t>
            </a:r>
            <a:r>
              <a:rPr lang="de-DE" dirty="0" err="1"/>
              <a:t>attribuiti</a:t>
            </a:r>
            <a:r>
              <a:rPr lang="de-DE" dirty="0"/>
              <a:t> alla </a:t>
            </a:r>
            <a:r>
              <a:rPr lang="de-DE" dirty="0" err="1"/>
              <a:t>lotta</a:t>
            </a:r>
            <a:r>
              <a:rPr lang="de-DE" dirty="0"/>
              <a:t> </a:t>
            </a:r>
            <a:r>
              <a:rPr lang="de-DE" dirty="0" err="1"/>
              <a:t>all’ultimo</a:t>
            </a:r>
            <a:r>
              <a:rPr lang="de-DE" dirty="0"/>
              <a:t> </a:t>
            </a:r>
            <a:r>
              <a:rPr lang="de-DE" dirty="0" err="1"/>
              <a:t>sangue</a:t>
            </a:r>
            <a:r>
              <a:rPr lang="de-DE" dirty="0"/>
              <a:t> </a:t>
            </a:r>
            <a:r>
              <a:rPr lang="de-DE" dirty="0" err="1"/>
              <a:t>tra</a:t>
            </a:r>
            <a:r>
              <a:rPr lang="de-DE" dirty="0"/>
              <a:t> i </a:t>
            </a:r>
            <a:r>
              <a:rPr lang="de-DE" dirty="0" err="1"/>
              <a:t>gruppi</a:t>
            </a:r>
            <a:r>
              <a:rPr lang="de-DE" dirty="0"/>
              <a:t> </a:t>
            </a:r>
            <a:r>
              <a:rPr lang="de-DE" dirty="0" err="1"/>
              <a:t>dominanti</a:t>
            </a:r>
            <a:r>
              <a:rPr lang="de-DE" dirty="0"/>
              <a:t>.</a:t>
            </a:r>
          </a:p>
          <a:p>
            <a:endParaRPr lang="it-IT" dirty="0"/>
          </a:p>
          <a:p>
            <a:r>
              <a:rPr lang="de-DE" dirty="0"/>
              <a:t>Il </a:t>
            </a:r>
            <a:r>
              <a:rPr lang="de-DE" dirty="0" err="1"/>
              <a:t>nemico</a:t>
            </a:r>
            <a:r>
              <a:rPr lang="de-DE" dirty="0"/>
              <a:t> </a:t>
            </a:r>
            <a:r>
              <a:rPr lang="de-DE" dirty="0" err="1"/>
              <a:t>fu</a:t>
            </a:r>
            <a:r>
              <a:rPr lang="de-DE" dirty="0"/>
              <a:t> </a:t>
            </a:r>
            <a:r>
              <a:rPr lang="de-DE" dirty="0" err="1"/>
              <a:t>sconfitto</a:t>
            </a:r>
            <a:r>
              <a:rPr lang="de-DE" dirty="0"/>
              <a:t> a </a:t>
            </a:r>
            <a:r>
              <a:rPr lang="de-DE" dirty="0" err="1"/>
              <a:t>stento</a:t>
            </a:r>
            <a:r>
              <a:rPr lang="de-DE" dirty="0"/>
              <a:t>, e </a:t>
            </a:r>
            <a:r>
              <a:rPr lang="de-DE" dirty="0" err="1"/>
              <a:t>gli</a:t>
            </a:r>
            <a:r>
              <a:rPr lang="de-DE" dirty="0"/>
              <a:t> </a:t>
            </a:r>
            <a:r>
              <a:rPr lang="de-DE" dirty="0" err="1"/>
              <a:t>abitanti</a:t>
            </a:r>
            <a:r>
              <a:rPr lang="de-DE" dirty="0"/>
              <a:t> di Firenze si </a:t>
            </a:r>
            <a:r>
              <a:rPr lang="de-DE" dirty="0" err="1"/>
              <a:t>divisero</a:t>
            </a:r>
            <a:r>
              <a:rPr lang="de-DE" dirty="0"/>
              <a:t> </a:t>
            </a:r>
            <a:r>
              <a:rPr lang="de-DE" dirty="0" err="1"/>
              <a:t>nuovamente</a:t>
            </a:r>
            <a:r>
              <a:rPr lang="de-DE" dirty="0"/>
              <a:t>. In </a:t>
            </a:r>
            <a:r>
              <a:rPr lang="de-DE" dirty="0" err="1"/>
              <a:t>futuro</a:t>
            </a:r>
            <a:r>
              <a:rPr lang="de-DE" dirty="0"/>
              <a:t>, </a:t>
            </a:r>
            <a:r>
              <a:rPr lang="de-DE" dirty="0" err="1"/>
              <a:t>ogni</a:t>
            </a:r>
            <a:r>
              <a:rPr lang="de-DE" dirty="0"/>
              <a:t> </a:t>
            </a:r>
            <a:r>
              <a:rPr lang="de-DE" dirty="0" err="1"/>
              <a:t>problema</a:t>
            </a:r>
            <a:r>
              <a:rPr lang="de-DE" dirty="0"/>
              <a:t> </a:t>
            </a:r>
            <a:r>
              <a:rPr lang="de-DE" dirty="0" err="1"/>
              <a:t>nascente</a:t>
            </a:r>
            <a:r>
              <a:rPr lang="de-DE" dirty="0"/>
              <a:t> </a:t>
            </a:r>
            <a:r>
              <a:rPr lang="de-DE" dirty="0" err="1"/>
              <a:t>avrebbe</a:t>
            </a:r>
            <a:r>
              <a:rPr lang="de-DE" dirty="0"/>
              <a:t> </a:t>
            </a:r>
            <a:r>
              <a:rPr lang="de-DE" dirty="0" err="1"/>
              <a:t>acceso</a:t>
            </a:r>
            <a:r>
              <a:rPr lang="de-DE" dirty="0"/>
              <a:t> la </a:t>
            </a:r>
            <a:r>
              <a:rPr lang="de-DE" dirty="0" err="1"/>
              <a:t>lotta</a:t>
            </a:r>
            <a:r>
              <a:rPr lang="de-DE" dirty="0"/>
              <a:t> </a:t>
            </a:r>
            <a:r>
              <a:rPr lang="de-DE" dirty="0" err="1"/>
              <a:t>accanita</a:t>
            </a:r>
            <a:r>
              <a:rPr lang="de-DE" dirty="0"/>
              <a:t> </a:t>
            </a:r>
            <a:r>
              <a:rPr lang="de-DE" dirty="0" err="1"/>
              <a:t>tra</a:t>
            </a:r>
            <a:r>
              <a:rPr lang="de-DE" dirty="0"/>
              <a:t> i </a:t>
            </a:r>
            <a:r>
              <a:rPr lang="de-DE" dirty="0" err="1"/>
              <a:t>gruppi</a:t>
            </a:r>
            <a:r>
              <a:rPr lang="de-DE" dirty="0"/>
              <a:t> </a:t>
            </a:r>
            <a:r>
              <a:rPr lang="de-DE" dirty="0" err="1"/>
              <a:t>dominanti</a:t>
            </a:r>
            <a:r>
              <a:rPr lang="de-DE" dirty="0"/>
              <a:t>.</a:t>
            </a:r>
          </a:p>
          <a:p>
            <a:endParaRPr lang="de-DE" dirty="0"/>
          </a:p>
          <a:p>
            <a:r>
              <a:rPr lang="de-DE" dirty="0" err="1"/>
              <a:t>Quando</a:t>
            </a:r>
            <a:r>
              <a:rPr lang="de-DE" dirty="0"/>
              <a:t> </a:t>
            </a:r>
            <a:r>
              <a:rPr lang="de-DE" dirty="0" err="1"/>
              <a:t>il</a:t>
            </a:r>
            <a:r>
              <a:rPr lang="de-DE" dirty="0"/>
              <a:t> </a:t>
            </a:r>
            <a:r>
              <a:rPr lang="de-DE" dirty="0" err="1"/>
              <a:t>nemico</a:t>
            </a:r>
            <a:r>
              <a:rPr lang="de-DE" dirty="0"/>
              <a:t> </a:t>
            </a:r>
            <a:r>
              <a:rPr lang="de-DE" dirty="0" err="1"/>
              <a:t>era</a:t>
            </a:r>
            <a:r>
              <a:rPr lang="de-DE" dirty="0"/>
              <a:t> </a:t>
            </a:r>
            <a:r>
              <a:rPr lang="de-DE" dirty="0" err="1"/>
              <a:t>stato</a:t>
            </a:r>
            <a:r>
              <a:rPr lang="de-DE" dirty="0"/>
              <a:t> quasi </a:t>
            </a:r>
            <a:r>
              <a:rPr lang="de-DE" dirty="0" err="1"/>
              <a:t>sconfitto</a:t>
            </a:r>
            <a:r>
              <a:rPr lang="de-DE" dirty="0"/>
              <a:t>, i </a:t>
            </a:r>
            <a:r>
              <a:rPr lang="de-DE" dirty="0" err="1"/>
              <a:t>cittadini</a:t>
            </a:r>
            <a:r>
              <a:rPr lang="de-DE" dirty="0"/>
              <a:t> si </a:t>
            </a:r>
            <a:r>
              <a:rPr lang="de-DE" dirty="0" err="1"/>
              <a:t>diverso</a:t>
            </a:r>
            <a:r>
              <a:rPr lang="de-DE" dirty="0"/>
              <a:t> </a:t>
            </a:r>
            <a:r>
              <a:rPr lang="de-DE" dirty="0" err="1"/>
              <a:t>nuovamente</a:t>
            </a:r>
            <a:r>
              <a:rPr lang="de-DE" dirty="0"/>
              <a:t>. In </a:t>
            </a:r>
            <a:r>
              <a:rPr lang="de-DE" dirty="0" err="1"/>
              <a:t>seguito</a:t>
            </a:r>
            <a:r>
              <a:rPr lang="de-DE" dirty="0"/>
              <a:t>, </a:t>
            </a:r>
            <a:r>
              <a:rPr lang="de-DE" dirty="0" err="1"/>
              <a:t>ogni</a:t>
            </a:r>
            <a:r>
              <a:rPr lang="de-DE" dirty="0"/>
              <a:t> </a:t>
            </a:r>
            <a:r>
              <a:rPr lang="de-DE" dirty="0" err="1"/>
              <a:t>problema</a:t>
            </a:r>
            <a:r>
              <a:rPr lang="de-DE" dirty="0"/>
              <a:t> </a:t>
            </a:r>
            <a:r>
              <a:rPr lang="de-DE" dirty="0" err="1"/>
              <a:t>che</a:t>
            </a:r>
            <a:r>
              <a:rPr lang="de-DE" dirty="0"/>
              <a:t> </a:t>
            </a:r>
            <a:r>
              <a:rPr lang="de-DE" dirty="0" err="1"/>
              <a:t>sorgeva</a:t>
            </a:r>
            <a:r>
              <a:rPr lang="de-DE" dirty="0"/>
              <a:t> </a:t>
            </a:r>
            <a:r>
              <a:rPr lang="de-DE" dirty="0" err="1"/>
              <a:t>continuò</a:t>
            </a:r>
            <a:r>
              <a:rPr lang="de-DE" dirty="0"/>
              <a:t> a </a:t>
            </a:r>
            <a:r>
              <a:rPr lang="de-DE" dirty="0" err="1"/>
              <a:t>inasprire</a:t>
            </a:r>
            <a:r>
              <a:rPr lang="de-DE" dirty="0"/>
              <a:t> </a:t>
            </a:r>
            <a:r>
              <a:rPr lang="de-DE" dirty="0" err="1"/>
              <a:t>il</a:t>
            </a:r>
            <a:r>
              <a:rPr lang="de-DE" dirty="0"/>
              <a:t> </a:t>
            </a:r>
            <a:r>
              <a:rPr lang="de-DE" dirty="0" err="1"/>
              <a:t>conflitto</a:t>
            </a:r>
            <a:r>
              <a:rPr lang="de-DE" dirty="0"/>
              <a:t> </a:t>
            </a:r>
            <a:r>
              <a:rPr lang="de-DE" dirty="0" err="1"/>
              <a:t>accanito</a:t>
            </a:r>
            <a:r>
              <a:rPr lang="de-DE" dirty="0"/>
              <a:t> </a:t>
            </a:r>
            <a:r>
              <a:rPr lang="de-DE" dirty="0" err="1"/>
              <a:t>tra</a:t>
            </a:r>
            <a:r>
              <a:rPr lang="de-DE" dirty="0"/>
              <a:t> i </a:t>
            </a:r>
            <a:r>
              <a:rPr lang="de-DE" dirty="0" err="1"/>
              <a:t>gruppi</a:t>
            </a:r>
            <a:r>
              <a:rPr lang="de-DE" dirty="0"/>
              <a:t> </a:t>
            </a:r>
            <a:r>
              <a:rPr lang="de-DE" dirty="0" err="1"/>
              <a:t>dominanti</a:t>
            </a:r>
            <a:r>
              <a:rPr lang="de-DE" dirty="0"/>
              <a:t>.</a:t>
            </a:r>
            <a:endParaRPr lang="it-IT" dirty="0"/>
          </a:p>
          <a:p>
            <a:endParaRPr lang="it-IT" dirty="0"/>
          </a:p>
          <a:p>
            <a:endParaRPr lang="it-IT" sz="2800" dirty="0"/>
          </a:p>
        </p:txBody>
      </p:sp>
    </p:spTree>
    <p:extLst>
      <p:ext uri="{BB962C8B-B14F-4D97-AF65-F5344CB8AC3E}">
        <p14:creationId xmlns:p14="http://schemas.microsoft.com/office/powerpoint/2010/main" val="24343805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37733-BEC5-6990-E6FE-33658654B02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D7BAEB2-3BE8-AC1F-F113-75B4E99D0733}"/>
              </a:ext>
            </a:extLst>
          </p:cNvPr>
          <p:cNvSpPr txBox="1">
            <a:spLocks noChangeArrowheads="1"/>
          </p:cNvSpPr>
          <p:nvPr/>
        </p:nvSpPr>
        <p:spPr bwMode="auto">
          <a:xfrm>
            <a:off x="323528" y="188640"/>
            <a:ext cx="8229600" cy="6093976"/>
          </a:xfrm>
          <a:prstGeom prst="rect">
            <a:avLst/>
          </a:prstGeom>
          <a:noFill/>
          <a:ln w="9525">
            <a:noFill/>
            <a:miter lim="800000"/>
            <a:headEnd/>
            <a:tailEnd/>
          </a:ln>
        </p:spPr>
        <p:txBody>
          <a:bodyPr>
            <a:spAutoFit/>
          </a:bodyPr>
          <a:lstStyle/>
          <a:p>
            <a:r>
              <a:rPr lang="it-IT" sz="2600" i="1" dirty="0"/>
              <a:t>Die Standard-LE </a:t>
            </a:r>
            <a:r>
              <a:rPr lang="it-IT" sz="2600" i="1" dirty="0" err="1"/>
              <a:t>im</a:t>
            </a:r>
            <a:r>
              <a:rPr lang="it-IT" sz="2600" i="1" dirty="0"/>
              <a:t> KV </a:t>
            </a:r>
            <a:r>
              <a:rPr lang="it-IT" sz="2600" i="1" dirty="0" err="1"/>
              <a:t>bilden</a:t>
            </a:r>
            <a:r>
              <a:rPr lang="it-IT" sz="2600" i="1" dirty="0"/>
              <a:t> Container, </a:t>
            </a:r>
            <a:r>
              <a:rPr lang="it-IT" sz="2600" i="1" dirty="0" err="1"/>
              <a:t>Wechselbehälter</a:t>
            </a:r>
            <a:r>
              <a:rPr lang="it-IT" sz="2600" i="1" dirty="0"/>
              <a:t> (</a:t>
            </a:r>
            <a:r>
              <a:rPr lang="it-IT" sz="2600" i="1" dirty="0" err="1"/>
              <a:t>auch</a:t>
            </a:r>
            <a:r>
              <a:rPr lang="it-IT" sz="2600" i="1" dirty="0"/>
              <a:t> </a:t>
            </a:r>
            <a:r>
              <a:rPr lang="it-IT" sz="2600" i="1" dirty="0" err="1"/>
              <a:t>Wechselbrücken</a:t>
            </a:r>
            <a:r>
              <a:rPr lang="it-IT" sz="2600" i="1" dirty="0"/>
              <a:t>, </a:t>
            </a:r>
            <a:r>
              <a:rPr lang="it-IT" sz="2600" i="1" dirty="0" err="1"/>
              <a:t>Wechselaufbau</a:t>
            </a:r>
            <a:r>
              <a:rPr lang="it-IT" sz="2600" i="1" dirty="0"/>
              <a:t>, </a:t>
            </a:r>
            <a:r>
              <a:rPr lang="it-IT" sz="2600" i="1" dirty="0" err="1"/>
              <a:t>engl</a:t>
            </a:r>
            <a:r>
              <a:rPr lang="it-IT" sz="2600" i="1" dirty="0"/>
              <a:t>. Swap Bodies </a:t>
            </a:r>
            <a:r>
              <a:rPr lang="it-IT" sz="2600" i="1" dirty="0" err="1"/>
              <a:t>genannt</a:t>
            </a:r>
            <a:r>
              <a:rPr lang="it-IT" sz="2600" i="1" dirty="0"/>
              <a:t>), Trailer (</a:t>
            </a:r>
            <a:r>
              <a:rPr lang="it-IT" sz="2600" i="1" dirty="0" err="1"/>
              <a:t>auch</a:t>
            </a:r>
            <a:r>
              <a:rPr lang="it-IT" sz="2600" i="1" dirty="0"/>
              <a:t> </a:t>
            </a:r>
            <a:r>
              <a:rPr lang="it-IT" sz="2600" i="1" dirty="0" err="1"/>
              <a:t>Sattelauflieger</a:t>
            </a:r>
            <a:r>
              <a:rPr lang="it-IT" sz="2600" i="1" dirty="0"/>
              <a:t>, </a:t>
            </a:r>
            <a:r>
              <a:rPr lang="it-IT" sz="2600" i="1" dirty="0" err="1"/>
              <a:t>Sattelzuganhänger</a:t>
            </a:r>
            <a:r>
              <a:rPr lang="it-IT" sz="2600" i="1" dirty="0"/>
              <a:t>/ </a:t>
            </a:r>
            <a:r>
              <a:rPr lang="it-IT" sz="2600" i="1" dirty="0" err="1"/>
              <a:t>Sattelanhänger</a:t>
            </a:r>
            <a:r>
              <a:rPr lang="it-IT" sz="2600" i="1" dirty="0"/>
              <a:t> </a:t>
            </a:r>
            <a:r>
              <a:rPr lang="it-IT" sz="2600" i="1" dirty="0" err="1"/>
              <a:t>genannt</a:t>
            </a:r>
            <a:r>
              <a:rPr lang="it-IT" sz="2600" i="1" dirty="0"/>
              <a:t>) </a:t>
            </a:r>
            <a:r>
              <a:rPr lang="it-IT" sz="2600" i="1" dirty="0" err="1"/>
              <a:t>sowie</a:t>
            </a:r>
            <a:r>
              <a:rPr lang="it-IT" sz="2600" i="1" dirty="0"/>
              <a:t> </a:t>
            </a:r>
            <a:r>
              <a:rPr lang="it-IT" sz="2600" i="1" dirty="0" err="1"/>
              <a:t>komplette</a:t>
            </a:r>
            <a:r>
              <a:rPr lang="it-IT" sz="2600" i="1" dirty="0"/>
              <a:t> </a:t>
            </a:r>
            <a:r>
              <a:rPr lang="it-IT" sz="2600" i="1" dirty="0" err="1"/>
              <a:t>Lkw</a:t>
            </a:r>
            <a:r>
              <a:rPr lang="it-IT" sz="2600" i="1" dirty="0"/>
              <a:t> (</a:t>
            </a:r>
            <a:r>
              <a:rPr lang="it-IT" sz="2600" i="1" dirty="0" err="1"/>
              <a:t>RoRo</a:t>
            </a:r>
            <a:r>
              <a:rPr lang="it-IT" sz="2600" i="1" dirty="0"/>
              <a:t>, </a:t>
            </a:r>
            <a:r>
              <a:rPr lang="it-IT" sz="2600" i="1" dirty="0" err="1"/>
              <a:t>RoLa</a:t>
            </a:r>
            <a:r>
              <a:rPr lang="it-IT" sz="2600" i="1" dirty="0"/>
              <a:t>). Die </a:t>
            </a:r>
            <a:r>
              <a:rPr lang="it-IT" sz="2600" i="1" dirty="0" err="1"/>
              <a:t>bekannteste</a:t>
            </a:r>
            <a:r>
              <a:rPr lang="it-IT" sz="2600" i="1" dirty="0"/>
              <a:t> und </a:t>
            </a:r>
            <a:r>
              <a:rPr lang="it-IT" sz="2600" i="1" dirty="0" err="1"/>
              <a:t>gebräuchlichste</a:t>
            </a:r>
            <a:r>
              <a:rPr lang="it-IT" sz="2600" i="1" dirty="0"/>
              <a:t> Form </a:t>
            </a:r>
            <a:r>
              <a:rPr lang="it-IT" sz="2600" i="1" dirty="0" err="1"/>
              <a:t>der</a:t>
            </a:r>
            <a:r>
              <a:rPr lang="it-IT" sz="2600" i="1" dirty="0"/>
              <a:t> LE </a:t>
            </a:r>
            <a:r>
              <a:rPr lang="it-IT" sz="2600" i="1" dirty="0" err="1"/>
              <a:t>im</a:t>
            </a:r>
            <a:r>
              <a:rPr lang="it-IT" sz="2600" i="1" dirty="0"/>
              <a:t> KV </a:t>
            </a:r>
            <a:r>
              <a:rPr lang="it-IT" sz="2600" i="1" dirty="0" err="1"/>
              <a:t>ist</a:t>
            </a:r>
            <a:r>
              <a:rPr lang="it-IT" sz="2600" i="1" dirty="0"/>
              <a:t> </a:t>
            </a:r>
            <a:r>
              <a:rPr lang="it-IT" sz="2600" i="1" dirty="0" err="1"/>
              <a:t>der</a:t>
            </a:r>
            <a:r>
              <a:rPr lang="it-IT" sz="2600" i="1" dirty="0"/>
              <a:t> Container.</a:t>
            </a:r>
          </a:p>
          <a:p>
            <a:endParaRPr lang="it-IT" sz="2600" dirty="0"/>
          </a:p>
          <a:p>
            <a:r>
              <a:rPr lang="it-IT" sz="2600" dirty="0"/>
              <a:t>Le unità di carico standard nel trasporto combinato comprendono container, casse mobili (note anche come cassoni scarrabili, allestimenti intercambiabili o swap body), trailer (noti anche come semirimorchi o rimorchi a ralla) e autocarri completi (</a:t>
            </a:r>
            <a:r>
              <a:rPr lang="it-IT" sz="2600" dirty="0" err="1"/>
              <a:t>RoRo</a:t>
            </a:r>
            <a:r>
              <a:rPr lang="it-IT" sz="2600" dirty="0"/>
              <a:t>, </a:t>
            </a:r>
            <a:r>
              <a:rPr lang="it-IT" sz="2600" dirty="0" err="1"/>
              <a:t>RoLa</a:t>
            </a:r>
            <a:r>
              <a:rPr lang="it-IT" sz="2600" dirty="0"/>
              <a:t>). La forma di unità di carico più conosciuta e utilizzata nel trasporto combinato è il container.</a:t>
            </a:r>
          </a:p>
          <a:p>
            <a:endParaRPr lang="de-DE" sz="2600" dirty="0"/>
          </a:p>
        </p:txBody>
      </p:sp>
    </p:spTree>
    <p:extLst>
      <p:ext uri="{BB962C8B-B14F-4D97-AF65-F5344CB8AC3E}">
        <p14:creationId xmlns:p14="http://schemas.microsoft.com/office/powerpoint/2010/main" val="41798453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0369E-4734-8D2D-4018-C79C2F4A9F1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1CAD42A-BD96-9D38-08EF-C7147524687B}"/>
              </a:ext>
            </a:extLst>
          </p:cNvPr>
          <p:cNvSpPr txBox="1">
            <a:spLocks noChangeArrowheads="1"/>
          </p:cNvSpPr>
          <p:nvPr/>
        </p:nvSpPr>
        <p:spPr bwMode="auto">
          <a:xfrm>
            <a:off x="323528" y="188640"/>
            <a:ext cx="8229600" cy="3693319"/>
          </a:xfrm>
          <a:prstGeom prst="rect">
            <a:avLst/>
          </a:prstGeom>
          <a:noFill/>
          <a:ln w="9525">
            <a:noFill/>
            <a:miter lim="800000"/>
            <a:headEnd/>
            <a:tailEnd/>
          </a:ln>
        </p:spPr>
        <p:txBody>
          <a:bodyPr>
            <a:spAutoFit/>
          </a:bodyPr>
          <a:lstStyle/>
          <a:p>
            <a:r>
              <a:rPr lang="it-IT" sz="2600" i="1" dirty="0"/>
              <a:t>Im </a:t>
            </a:r>
            <a:r>
              <a:rPr lang="it-IT" sz="2600" i="1" dirty="0" err="1"/>
              <a:t>Zuge</a:t>
            </a:r>
            <a:r>
              <a:rPr lang="it-IT" sz="2600" i="1" dirty="0"/>
              <a:t> </a:t>
            </a:r>
            <a:r>
              <a:rPr lang="it-IT" sz="2600" i="1" dirty="0" err="1"/>
              <a:t>diverser</a:t>
            </a:r>
            <a:r>
              <a:rPr lang="it-IT" sz="2600" i="1" dirty="0"/>
              <a:t> </a:t>
            </a:r>
            <a:r>
              <a:rPr lang="it-IT" sz="2600" i="1" dirty="0" err="1"/>
              <a:t>Innovationen</a:t>
            </a:r>
            <a:r>
              <a:rPr lang="it-IT" sz="2600" i="1" dirty="0"/>
              <a:t> von </a:t>
            </a:r>
            <a:r>
              <a:rPr lang="it-IT" sz="2600" i="1" dirty="0" err="1"/>
              <a:t>Verkehrsträgern</a:t>
            </a:r>
            <a:r>
              <a:rPr lang="it-IT" sz="2600" i="1" dirty="0"/>
              <a:t> </a:t>
            </a:r>
            <a:r>
              <a:rPr lang="it-IT" sz="2600" i="1" dirty="0" err="1"/>
              <a:t>haben</a:t>
            </a:r>
            <a:r>
              <a:rPr lang="it-IT" sz="2600" i="1" dirty="0"/>
              <a:t> </a:t>
            </a:r>
            <a:r>
              <a:rPr lang="it-IT" sz="2600" i="1" dirty="0" err="1"/>
              <a:t>sich</a:t>
            </a:r>
            <a:r>
              <a:rPr lang="it-IT" sz="2600" i="1" dirty="0"/>
              <a:t> </a:t>
            </a:r>
            <a:r>
              <a:rPr lang="it-IT" sz="2600" i="1" dirty="0" err="1"/>
              <a:t>unterschiedliche</a:t>
            </a:r>
            <a:r>
              <a:rPr lang="it-IT" sz="2600" i="1" dirty="0"/>
              <a:t> </a:t>
            </a:r>
            <a:r>
              <a:rPr lang="it-IT" sz="2600" i="1" dirty="0" err="1"/>
              <a:t>Typen</a:t>
            </a:r>
            <a:r>
              <a:rPr lang="it-IT" sz="2600" i="1" dirty="0"/>
              <a:t> von LE </a:t>
            </a:r>
            <a:r>
              <a:rPr lang="it-IT" sz="2600" i="1" dirty="0" err="1"/>
              <a:t>herausgebildet</a:t>
            </a:r>
            <a:r>
              <a:rPr lang="it-IT" sz="2600" i="1" dirty="0"/>
              <a:t>, </a:t>
            </a:r>
            <a:r>
              <a:rPr lang="it-IT" sz="2600" i="1" dirty="0" err="1"/>
              <a:t>ebenso</a:t>
            </a:r>
            <a:r>
              <a:rPr lang="it-IT" sz="2600" i="1" dirty="0"/>
              <a:t> </a:t>
            </a:r>
            <a:r>
              <a:rPr lang="it-IT" sz="2600" i="1" dirty="0" err="1"/>
              <a:t>wie</a:t>
            </a:r>
            <a:r>
              <a:rPr lang="it-IT" sz="2600" i="1" dirty="0"/>
              <a:t> </a:t>
            </a:r>
            <a:r>
              <a:rPr lang="it-IT" sz="2600" i="1" dirty="0" err="1"/>
              <a:t>spezifische</a:t>
            </a:r>
            <a:r>
              <a:rPr lang="it-IT" sz="2600" i="1" dirty="0"/>
              <a:t> </a:t>
            </a:r>
            <a:r>
              <a:rPr lang="it-IT" sz="2600" i="1" dirty="0" err="1"/>
              <a:t>Umschlagsysteme</a:t>
            </a:r>
            <a:r>
              <a:rPr lang="it-IT" sz="2600" i="1" dirty="0"/>
              <a:t>, die </a:t>
            </a:r>
            <a:r>
              <a:rPr lang="it-IT" sz="2600" i="1" dirty="0" err="1"/>
              <a:t>sich</a:t>
            </a:r>
            <a:r>
              <a:rPr lang="it-IT" sz="2600" i="1" dirty="0"/>
              <a:t> an die </a:t>
            </a:r>
            <a:r>
              <a:rPr lang="it-IT" sz="2600" i="1" dirty="0" err="1"/>
              <a:t>jeweiligen</a:t>
            </a:r>
            <a:r>
              <a:rPr lang="it-IT" sz="2600" i="1" dirty="0"/>
              <a:t> </a:t>
            </a:r>
            <a:r>
              <a:rPr lang="it-IT" sz="2600" i="1" dirty="0" err="1"/>
              <a:t>Voraussetzungen</a:t>
            </a:r>
            <a:r>
              <a:rPr lang="it-IT" sz="2600" i="1" dirty="0"/>
              <a:t> und </a:t>
            </a:r>
            <a:r>
              <a:rPr lang="it-IT" sz="2600" i="1" dirty="0" err="1"/>
              <a:t>Bedingungen</a:t>
            </a:r>
            <a:r>
              <a:rPr lang="it-IT" sz="2600" i="1" dirty="0"/>
              <a:t> </a:t>
            </a:r>
            <a:r>
              <a:rPr lang="it-IT" sz="2600" i="1" dirty="0" err="1"/>
              <a:t>der</a:t>
            </a:r>
            <a:r>
              <a:rPr lang="it-IT" sz="2600" i="1" dirty="0"/>
              <a:t> LE </a:t>
            </a:r>
            <a:r>
              <a:rPr lang="it-IT" sz="2600" i="1" dirty="0" err="1"/>
              <a:t>angepasst</a:t>
            </a:r>
            <a:r>
              <a:rPr lang="it-IT" sz="2600" i="1" dirty="0"/>
              <a:t> </a:t>
            </a:r>
            <a:r>
              <a:rPr lang="it-IT" sz="2600" i="1" dirty="0" err="1"/>
              <a:t>haben</a:t>
            </a:r>
            <a:r>
              <a:rPr lang="it-IT" sz="2600" dirty="0"/>
              <a:t>. </a:t>
            </a:r>
          </a:p>
          <a:p>
            <a:endParaRPr lang="it-IT" sz="2600" dirty="0"/>
          </a:p>
          <a:p>
            <a:r>
              <a:rPr lang="it-IT" sz="2600" dirty="0"/>
              <a:t>A seguito delle innovazioni delle modalità di trasporto, si sono sviluppate diverse tipologie di unità di carico, così come sistemi di trasbordo specifici, adattati alle rispettive caratteristiche e condizioni delle unità di carico. </a:t>
            </a:r>
            <a:endParaRPr lang="de-DE" sz="2600" dirty="0"/>
          </a:p>
        </p:txBody>
      </p:sp>
    </p:spTree>
    <p:extLst>
      <p:ext uri="{BB962C8B-B14F-4D97-AF65-F5344CB8AC3E}">
        <p14:creationId xmlns:p14="http://schemas.microsoft.com/office/powerpoint/2010/main" val="21444476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E6BCE-2C0B-E9BC-BA52-365304E9ECC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85C4528-DA34-A3B6-DD74-A08BE8751B25}"/>
              </a:ext>
            </a:extLst>
          </p:cNvPr>
          <p:cNvSpPr txBox="1">
            <a:spLocks noChangeArrowheads="1"/>
          </p:cNvSpPr>
          <p:nvPr/>
        </p:nvSpPr>
        <p:spPr bwMode="auto">
          <a:xfrm>
            <a:off x="323528" y="188640"/>
            <a:ext cx="8229600" cy="4493538"/>
          </a:xfrm>
          <a:prstGeom prst="rect">
            <a:avLst/>
          </a:prstGeom>
          <a:noFill/>
          <a:ln w="9525">
            <a:noFill/>
            <a:miter lim="800000"/>
            <a:headEnd/>
            <a:tailEnd/>
          </a:ln>
        </p:spPr>
        <p:txBody>
          <a:bodyPr>
            <a:spAutoFit/>
          </a:bodyPr>
          <a:lstStyle/>
          <a:p>
            <a:r>
              <a:rPr lang="it-IT" sz="2600" i="1" dirty="0" err="1"/>
              <a:t>Gleichzeitig</a:t>
            </a:r>
            <a:r>
              <a:rPr lang="it-IT" sz="2600" i="1" dirty="0"/>
              <a:t> </a:t>
            </a:r>
            <a:r>
              <a:rPr lang="it-IT" sz="2600" i="1" dirty="0" err="1"/>
              <a:t>setzten</a:t>
            </a:r>
            <a:r>
              <a:rPr lang="it-IT" sz="2600" i="1" dirty="0"/>
              <a:t> </a:t>
            </a:r>
            <a:r>
              <a:rPr lang="it-IT" sz="2600" i="1" dirty="0" err="1"/>
              <a:t>sich</a:t>
            </a:r>
            <a:r>
              <a:rPr lang="it-IT" sz="2600" i="1" dirty="0"/>
              <a:t> </a:t>
            </a:r>
            <a:r>
              <a:rPr lang="it-IT" sz="2600" i="1" dirty="0" err="1"/>
              <a:t>Vereinheitlichungen</a:t>
            </a:r>
            <a:r>
              <a:rPr lang="it-IT" sz="2600" i="1" dirty="0"/>
              <a:t> </a:t>
            </a:r>
            <a:r>
              <a:rPr lang="it-IT" sz="2600" i="1" dirty="0" err="1"/>
              <a:t>sowie</a:t>
            </a:r>
            <a:r>
              <a:rPr lang="it-IT" sz="2600" i="1" dirty="0"/>
              <a:t> </a:t>
            </a:r>
            <a:r>
              <a:rPr lang="it-IT" sz="2600" i="1" dirty="0" err="1"/>
              <a:t>Normierungen</a:t>
            </a:r>
            <a:r>
              <a:rPr lang="it-IT" sz="2600" i="1" dirty="0"/>
              <a:t> </a:t>
            </a:r>
            <a:r>
              <a:rPr lang="it-IT" sz="2600" i="1" dirty="0" err="1"/>
              <a:t>hinsichtlich</a:t>
            </a:r>
            <a:r>
              <a:rPr lang="it-IT" sz="2600" i="1" dirty="0"/>
              <a:t> </a:t>
            </a:r>
            <a:r>
              <a:rPr lang="it-IT" sz="2600" i="1" dirty="0" err="1"/>
              <a:t>Abmessung</a:t>
            </a:r>
            <a:r>
              <a:rPr lang="it-IT" sz="2600" i="1" dirty="0"/>
              <a:t>, </a:t>
            </a:r>
            <a:r>
              <a:rPr lang="it-IT" sz="2600" i="1" dirty="0" err="1"/>
              <a:t>Gewicht</a:t>
            </a:r>
            <a:r>
              <a:rPr lang="it-IT" sz="2600" i="1" dirty="0"/>
              <a:t> und </a:t>
            </a:r>
            <a:r>
              <a:rPr lang="it-IT" sz="2600" i="1" dirty="0" err="1"/>
              <a:t>Ausstattung</a:t>
            </a:r>
            <a:r>
              <a:rPr lang="it-IT" sz="2600" i="1" dirty="0"/>
              <a:t> </a:t>
            </a:r>
            <a:r>
              <a:rPr lang="it-IT" sz="2600" i="1" dirty="0" err="1"/>
              <a:t>der</a:t>
            </a:r>
            <a:r>
              <a:rPr lang="it-IT" sz="2600" i="1" dirty="0"/>
              <a:t> LE </a:t>
            </a:r>
            <a:r>
              <a:rPr lang="it-IT" sz="2600" i="1" dirty="0" err="1"/>
              <a:t>aufgrund</a:t>
            </a:r>
            <a:r>
              <a:rPr lang="it-IT" sz="2600" i="1" dirty="0"/>
              <a:t> </a:t>
            </a:r>
            <a:r>
              <a:rPr lang="it-IT" sz="2600" i="1" dirty="0" err="1"/>
              <a:t>der</a:t>
            </a:r>
            <a:r>
              <a:rPr lang="it-IT" sz="2600" i="1" dirty="0"/>
              <a:t> </a:t>
            </a:r>
            <a:r>
              <a:rPr lang="it-IT" sz="2600" i="1" dirty="0" err="1"/>
              <a:t>eingesetzten</a:t>
            </a:r>
            <a:r>
              <a:rPr lang="it-IT" sz="2600" i="1" dirty="0"/>
              <a:t> </a:t>
            </a:r>
            <a:r>
              <a:rPr lang="it-IT" sz="2600" i="1" dirty="0" err="1"/>
              <a:t>Containerschiffe</a:t>
            </a:r>
            <a:r>
              <a:rPr lang="it-IT" sz="2600" i="1" dirty="0"/>
              <a:t> </a:t>
            </a:r>
            <a:r>
              <a:rPr lang="it-IT" sz="2600" i="1" dirty="0" err="1"/>
              <a:t>im</a:t>
            </a:r>
            <a:r>
              <a:rPr lang="it-IT" sz="2600" i="1" dirty="0"/>
              <a:t> </a:t>
            </a:r>
            <a:r>
              <a:rPr lang="it-IT" sz="2600" i="1" dirty="0" err="1"/>
              <a:t>internationalen</a:t>
            </a:r>
            <a:r>
              <a:rPr lang="it-IT" sz="2600" i="1" dirty="0"/>
              <a:t> </a:t>
            </a:r>
            <a:r>
              <a:rPr lang="it-IT" sz="2600" i="1" dirty="0" err="1"/>
              <a:t>bzw</a:t>
            </a:r>
            <a:r>
              <a:rPr lang="it-IT" sz="2600" i="1" dirty="0"/>
              <a:t>. </a:t>
            </a:r>
            <a:r>
              <a:rPr lang="it-IT" sz="2600" i="1" dirty="0" err="1"/>
              <a:t>interkontinentalen</a:t>
            </a:r>
            <a:r>
              <a:rPr lang="it-IT" sz="2600" i="1" dirty="0"/>
              <a:t> </a:t>
            </a:r>
            <a:r>
              <a:rPr lang="it-IT" sz="2600" i="1" dirty="0" err="1"/>
              <a:t>Seeverkehr</a:t>
            </a:r>
            <a:r>
              <a:rPr lang="it-IT" sz="2600" i="1" dirty="0"/>
              <a:t> </a:t>
            </a:r>
            <a:r>
              <a:rPr lang="it-IT" sz="2600" i="1" dirty="0" err="1"/>
              <a:t>durch</a:t>
            </a:r>
            <a:r>
              <a:rPr lang="it-IT" sz="2600" i="1" dirty="0"/>
              <a:t>. </a:t>
            </a:r>
          </a:p>
          <a:p>
            <a:endParaRPr lang="it-IT" sz="2600" dirty="0"/>
          </a:p>
          <a:p>
            <a:r>
              <a:rPr lang="it-IT" sz="2600" dirty="0"/>
              <a:t>Allo stesso tempo si sono affermate uniformazioni e standardizzazioni in termini di dimensioni, peso e dotazioni delle unità di carico, dovute all’impiego di navi portacontainer nel traffico marittimo internazionale e intercontinentale. </a:t>
            </a:r>
            <a:endParaRPr lang="de-DE" sz="2600" dirty="0"/>
          </a:p>
        </p:txBody>
      </p:sp>
    </p:spTree>
    <p:extLst>
      <p:ext uri="{BB962C8B-B14F-4D97-AF65-F5344CB8AC3E}">
        <p14:creationId xmlns:p14="http://schemas.microsoft.com/office/powerpoint/2010/main" val="466736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DA9FA-9607-5A09-FABA-A3180B6B946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0AE950E-707A-3290-5BAA-6CBDCB532C2C}"/>
              </a:ext>
            </a:extLst>
          </p:cNvPr>
          <p:cNvSpPr txBox="1">
            <a:spLocks noChangeArrowheads="1"/>
          </p:cNvSpPr>
          <p:nvPr/>
        </p:nvSpPr>
        <p:spPr bwMode="auto">
          <a:xfrm>
            <a:off x="323528" y="188640"/>
            <a:ext cx="8229600" cy="4493538"/>
          </a:xfrm>
          <a:prstGeom prst="rect">
            <a:avLst/>
          </a:prstGeom>
          <a:noFill/>
          <a:ln w="9525">
            <a:noFill/>
            <a:miter lim="800000"/>
            <a:headEnd/>
            <a:tailEnd/>
          </a:ln>
        </p:spPr>
        <p:txBody>
          <a:bodyPr>
            <a:spAutoFit/>
          </a:bodyPr>
          <a:lstStyle/>
          <a:p>
            <a:r>
              <a:rPr lang="it-IT" sz="2600" i="1" dirty="0"/>
              <a:t>Die </a:t>
            </a:r>
            <a:r>
              <a:rPr lang="it-IT" sz="2600" i="1" dirty="0" err="1"/>
              <a:t>Vorteile</a:t>
            </a:r>
            <a:r>
              <a:rPr lang="it-IT" sz="2600" i="1" dirty="0"/>
              <a:t> </a:t>
            </a:r>
            <a:r>
              <a:rPr lang="it-IT" sz="2600" i="1" dirty="0" err="1"/>
              <a:t>standardisierter</a:t>
            </a:r>
            <a:r>
              <a:rPr lang="it-IT" sz="2600" i="1" dirty="0"/>
              <a:t> und </a:t>
            </a:r>
            <a:r>
              <a:rPr lang="it-IT" sz="2600" i="1" dirty="0" err="1"/>
              <a:t>genormter</a:t>
            </a:r>
            <a:r>
              <a:rPr lang="it-IT" sz="2600" i="1" dirty="0"/>
              <a:t> LE </a:t>
            </a:r>
            <a:r>
              <a:rPr lang="it-IT" sz="2600" i="1" dirty="0" err="1"/>
              <a:t>sind</a:t>
            </a:r>
            <a:r>
              <a:rPr lang="it-IT" sz="2600" i="1" dirty="0"/>
              <a:t>: </a:t>
            </a:r>
            <a:r>
              <a:rPr lang="it-IT" sz="2600" i="1" dirty="0" err="1"/>
              <a:t>wirtschaftlicher</a:t>
            </a:r>
            <a:r>
              <a:rPr lang="it-IT" sz="2600" i="1" dirty="0"/>
              <a:t> </a:t>
            </a:r>
            <a:r>
              <a:rPr lang="it-IT" sz="2600" i="1" dirty="0" err="1"/>
              <a:t>Umschlag</a:t>
            </a:r>
            <a:r>
              <a:rPr lang="it-IT" sz="2600" i="1" dirty="0"/>
              <a:t>, </a:t>
            </a:r>
            <a:r>
              <a:rPr lang="it-IT" sz="2600" i="1" dirty="0" err="1"/>
              <a:t>einfaches</a:t>
            </a:r>
            <a:r>
              <a:rPr lang="it-IT" sz="2600" i="1" dirty="0"/>
              <a:t> Handling, </a:t>
            </a:r>
            <a:r>
              <a:rPr lang="it-IT" sz="2600" i="1" dirty="0" err="1"/>
              <a:t>bessere</a:t>
            </a:r>
            <a:r>
              <a:rPr lang="it-IT" sz="2600" i="1" dirty="0"/>
              <a:t> </a:t>
            </a:r>
            <a:r>
              <a:rPr lang="it-IT" sz="2600" i="1" dirty="0" err="1"/>
              <a:t>Raumnutzung</a:t>
            </a:r>
            <a:r>
              <a:rPr lang="it-IT" sz="2600" i="1" dirty="0"/>
              <a:t>, </a:t>
            </a:r>
            <a:r>
              <a:rPr lang="it-IT" sz="2600" i="1" dirty="0" err="1"/>
              <a:t>leichtere</a:t>
            </a:r>
            <a:r>
              <a:rPr lang="it-IT" sz="2600" i="1" dirty="0"/>
              <a:t> </a:t>
            </a:r>
            <a:r>
              <a:rPr lang="it-IT" sz="2600" i="1" dirty="0" err="1"/>
              <a:t>Lagerung</a:t>
            </a:r>
            <a:r>
              <a:rPr lang="it-IT" sz="2600" i="1" dirty="0"/>
              <a:t> und </a:t>
            </a:r>
            <a:r>
              <a:rPr lang="it-IT" sz="2600" i="1" dirty="0" err="1"/>
              <a:t>bessere</a:t>
            </a:r>
            <a:r>
              <a:rPr lang="it-IT" sz="2600" i="1" dirty="0"/>
              <a:t> </a:t>
            </a:r>
            <a:r>
              <a:rPr lang="it-IT" sz="2600" i="1" dirty="0" err="1"/>
              <a:t>Erfassungsmöglichkeit</a:t>
            </a:r>
            <a:r>
              <a:rPr lang="it-IT" sz="2600" i="1" dirty="0"/>
              <a:t> von </a:t>
            </a:r>
            <a:r>
              <a:rPr lang="it-IT" sz="2600" i="1" dirty="0" err="1"/>
              <a:t>Informationen</a:t>
            </a:r>
            <a:r>
              <a:rPr lang="it-IT" sz="2600" i="1" dirty="0"/>
              <a:t>, </a:t>
            </a:r>
            <a:r>
              <a:rPr lang="it-IT" sz="2600" i="1" dirty="0" err="1"/>
              <a:t>Statistiken</a:t>
            </a:r>
            <a:r>
              <a:rPr lang="it-IT" sz="2600" i="1" dirty="0"/>
              <a:t> </a:t>
            </a:r>
            <a:r>
              <a:rPr lang="it-IT" sz="2600" i="1" dirty="0" err="1"/>
              <a:t>sowie</a:t>
            </a:r>
            <a:r>
              <a:rPr lang="it-IT" sz="2600" i="1" dirty="0"/>
              <a:t> </a:t>
            </a:r>
            <a:r>
              <a:rPr lang="it-IT" sz="2600" i="1" dirty="0" err="1"/>
              <a:t>Abrechnungen</a:t>
            </a:r>
            <a:r>
              <a:rPr lang="it-IT" sz="2600" i="1" dirty="0"/>
              <a:t>.</a:t>
            </a:r>
          </a:p>
          <a:p>
            <a:endParaRPr lang="it-IT" sz="2600" dirty="0"/>
          </a:p>
          <a:p>
            <a:r>
              <a:rPr lang="it-IT" sz="2600" dirty="0"/>
              <a:t>I vantaggi delle unità di carico standardizzate e normate sono: trasbordo più conveniente, facile maneggevolezza, migliore sfruttamento dello spazio, stoccaggio più agevole e migliore possibilità di registrazione di informazioni, statistiche e fatture.</a:t>
            </a:r>
          </a:p>
        </p:txBody>
      </p:sp>
    </p:spTree>
    <p:extLst>
      <p:ext uri="{BB962C8B-B14F-4D97-AF65-F5344CB8AC3E}">
        <p14:creationId xmlns:p14="http://schemas.microsoft.com/office/powerpoint/2010/main" val="13020076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CD2FD-64AD-5EC2-8BE5-BB58C6CCC37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D59108C-26CB-E2CE-E7D0-F9EE7BD95F4A}"/>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i="1" dirty="0" err="1"/>
              <a:t>Der</a:t>
            </a:r>
            <a:r>
              <a:rPr lang="it-IT" sz="2600" i="1" dirty="0"/>
              <a:t> </a:t>
            </a:r>
            <a:r>
              <a:rPr lang="it-IT" sz="2600" i="1" dirty="0" err="1"/>
              <a:t>konventionelle</a:t>
            </a:r>
            <a:r>
              <a:rPr lang="it-IT" sz="2600" i="1" dirty="0"/>
              <a:t>/ </a:t>
            </a:r>
            <a:r>
              <a:rPr lang="it-IT" sz="2600" i="1" dirty="0" err="1"/>
              <a:t>klassische</a:t>
            </a:r>
            <a:r>
              <a:rPr lang="it-IT" sz="2600" i="1" dirty="0"/>
              <a:t> </a:t>
            </a:r>
            <a:r>
              <a:rPr lang="it-IT" sz="2600" i="1" dirty="0" err="1"/>
              <a:t>Umschlag</a:t>
            </a:r>
            <a:r>
              <a:rPr lang="it-IT" sz="2600" i="1" dirty="0"/>
              <a:t> von LE </a:t>
            </a:r>
            <a:r>
              <a:rPr lang="it-IT" sz="2600" i="1" dirty="0" err="1"/>
              <a:t>erfolgt</a:t>
            </a:r>
            <a:r>
              <a:rPr lang="it-IT" sz="2600" i="1" dirty="0"/>
              <a:t> </a:t>
            </a:r>
            <a:r>
              <a:rPr lang="it-IT" sz="2600" i="1" dirty="0" err="1"/>
              <a:t>vertikal</a:t>
            </a:r>
            <a:r>
              <a:rPr lang="it-IT" sz="2600" i="1" dirty="0"/>
              <a:t> in </a:t>
            </a:r>
            <a:r>
              <a:rPr lang="it-IT" sz="2600" i="1" dirty="0" err="1"/>
              <a:t>Seehäfen</a:t>
            </a:r>
            <a:r>
              <a:rPr lang="it-IT" sz="2600" i="1" dirty="0"/>
              <a:t> </a:t>
            </a:r>
            <a:r>
              <a:rPr lang="it-IT" sz="2600" i="1" dirty="0" err="1"/>
              <a:t>über</a:t>
            </a:r>
            <a:r>
              <a:rPr lang="it-IT" sz="2600" i="1" dirty="0"/>
              <a:t> </a:t>
            </a:r>
            <a:r>
              <a:rPr lang="it-IT" sz="2600" i="1" dirty="0" err="1"/>
              <a:t>Containerbrücken</a:t>
            </a:r>
            <a:r>
              <a:rPr lang="it-IT" sz="2600" i="1" dirty="0"/>
              <a:t> (</a:t>
            </a:r>
            <a:r>
              <a:rPr lang="it-IT" sz="2600" i="1" dirty="0" err="1"/>
              <a:t>Ship</a:t>
            </a:r>
            <a:r>
              <a:rPr lang="it-IT" sz="2600" i="1" dirty="0"/>
              <a:t>-to-</a:t>
            </a:r>
            <a:r>
              <a:rPr lang="it-IT" sz="2600" i="1" dirty="0" err="1"/>
              <a:t>Shore</a:t>
            </a:r>
            <a:r>
              <a:rPr lang="it-IT" sz="2600" i="1" dirty="0"/>
              <a:t> </a:t>
            </a:r>
            <a:r>
              <a:rPr lang="it-IT" sz="2600" i="1" dirty="0" err="1"/>
              <a:t>Cranes</a:t>
            </a:r>
            <a:r>
              <a:rPr lang="it-IT" sz="2600" i="1" dirty="0"/>
              <a:t>-STS) </a:t>
            </a:r>
            <a:r>
              <a:rPr lang="it-IT" sz="2600" i="1" dirty="0" err="1"/>
              <a:t>sowie</a:t>
            </a:r>
            <a:r>
              <a:rPr lang="it-IT" sz="2600" i="1" dirty="0"/>
              <a:t> in </a:t>
            </a:r>
            <a:r>
              <a:rPr lang="it-IT" sz="2600" i="1" dirty="0" err="1"/>
              <a:t>Binnenterminals</a:t>
            </a:r>
            <a:r>
              <a:rPr lang="it-IT" sz="2600" i="1" dirty="0"/>
              <a:t> </a:t>
            </a:r>
            <a:r>
              <a:rPr lang="it-IT" sz="2600" i="1" dirty="0" err="1"/>
              <a:t>über</a:t>
            </a:r>
            <a:r>
              <a:rPr lang="it-IT" sz="2600" i="1" dirty="0"/>
              <a:t> </a:t>
            </a:r>
            <a:r>
              <a:rPr lang="it-IT" sz="2600" i="1" dirty="0" err="1"/>
              <a:t>vorrangig</a:t>
            </a:r>
            <a:r>
              <a:rPr lang="it-IT" sz="2600" i="1" dirty="0"/>
              <a:t> </a:t>
            </a:r>
            <a:r>
              <a:rPr lang="it-IT" sz="2600" i="1" dirty="0" err="1"/>
              <a:t>schienengeführte</a:t>
            </a:r>
            <a:r>
              <a:rPr lang="it-IT" sz="2600" i="1" dirty="0"/>
              <a:t>, </a:t>
            </a:r>
            <a:r>
              <a:rPr lang="it-IT" sz="2600" i="1" dirty="0" err="1"/>
              <a:t>aber</a:t>
            </a:r>
            <a:r>
              <a:rPr lang="it-IT" sz="2600" i="1" dirty="0"/>
              <a:t> </a:t>
            </a:r>
            <a:r>
              <a:rPr lang="it-IT" sz="2600" i="1" dirty="0" err="1"/>
              <a:t>auch</a:t>
            </a:r>
            <a:r>
              <a:rPr lang="it-IT" sz="2600" i="1" dirty="0"/>
              <a:t> </a:t>
            </a:r>
            <a:r>
              <a:rPr lang="it-IT" sz="2600" i="1" dirty="0" err="1"/>
              <a:t>reifengeführte</a:t>
            </a:r>
            <a:r>
              <a:rPr lang="it-IT" sz="2600" i="1" dirty="0"/>
              <a:t> </a:t>
            </a:r>
            <a:r>
              <a:rPr lang="it-IT" sz="2600" i="1" dirty="0" err="1"/>
              <a:t>Portalkräne</a:t>
            </a:r>
            <a:r>
              <a:rPr lang="it-IT" sz="2600" i="1" dirty="0"/>
              <a:t> (</a:t>
            </a:r>
            <a:r>
              <a:rPr lang="it-IT" sz="2600" i="1" dirty="0" err="1"/>
              <a:t>Rail</a:t>
            </a:r>
            <a:r>
              <a:rPr lang="it-IT" sz="2600" i="1" dirty="0"/>
              <a:t> </a:t>
            </a:r>
            <a:r>
              <a:rPr lang="it-IT" sz="2600" i="1" dirty="0" err="1"/>
              <a:t>Mounted</a:t>
            </a:r>
            <a:r>
              <a:rPr lang="it-IT" sz="2600" i="1" dirty="0"/>
              <a:t> </a:t>
            </a:r>
            <a:r>
              <a:rPr lang="it-IT" sz="2600" i="1" dirty="0" err="1"/>
              <a:t>Gantry</a:t>
            </a:r>
            <a:r>
              <a:rPr lang="it-IT" sz="2600" i="1" dirty="0"/>
              <a:t> </a:t>
            </a:r>
            <a:r>
              <a:rPr lang="it-IT" sz="2600" i="1" dirty="0" err="1"/>
              <a:t>Cranes</a:t>
            </a:r>
            <a:r>
              <a:rPr lang="it-IT" sz="2600" i="1" dirty="0"/>
              <a:t>-RMG und Rubber </a:t>
            </a:r>
            <a:r>
              <a:rPr lang="it-IT" sz="2600" i="1" dirty="0" err="1"/>
              <a:t>Tired</a:t>
            </a:r>
            <a:r>
              <a:rPr lang="it-IT" sz="2600" i="1" dirty="0"/>
              <a:t> </a:t>
            </a:r>
            <a:r>
              <a:rPr lang="it-IT" sz="2600" i="1" dirty="0" err="1"/>
              <a:t>Gantry</a:t>
            </a:r>
            <a:r>
              <a:rPr lang="it-IT" sz="2600" i="1" dirty="0"/>
              <a:t> </a:t>
            </a:r>
            <a:r>
              <a:rPr lang="it-IT" sz="2600" i="1" dirty="0" err="1"/>
              <a:t>Cranes</a:t>
            </a:r>
            <a:r>
              <a:rPr lang="it-IT" sz="2600" i="1" dirty="0"/>
              <a:t>-RTG).</a:t>
            </a:r>
          </a:p>
          <a:p>
            <a:endParaRPr lang="it-IT" sz="2600" dirty="0"/>
          </a:p>
          <a:p>
            <a:r>
              <a:rPr lang="it-IT" sz="2600" dirty="0"/>
              <a:t>Il convenzionale/classico trasbordo delle unità di carico avviene verticalmente: nei porti marittimi attraverso gru a portale (</a:t>
            </a:r>
            <a:r>
              <a:rPr lang="it-IT" sz="2600" dirty="0" err="1"/>
              <a:t>Ship</a:t>
            </a:r>
            <a:r>
              <a:rPr lang="it-IT" sz="2600" dirty="0"/>
              <a:t>-to-</a:t>
            </a:r>
            <a:r>
              <a:rPr lang="it-IT" sz="2600" dirty="0" err="1"/>
              <a:t>Shore</a:t>
            </a:r>
            <a:r>
              <a:rPr lang="it-IT" sz="2600" dirty="0"/>
              <a:t> </a:t>
            </a:r>
            <a:r>
              <a:rPr lang="it-IT" sz="2600" dirty="0" err="1"/>
              <a:t>Cranes</a:t>
            </a:r>
            <a:r>
              <a:rPr lang="it-IT" sz="2600" dirty="0"/>
              <a:t> -STS), nei terminal interni attraverso gru a portale prevalentemente su rotaia, ma anche attraverso gru a cavalletto su ruote (</a:t>
            </a:r>
            <a:r>
              <a:rPr lang="it-IT" sz="2600" dirty="0" err="1"/>
              <a:t>Rail</a:t>
            </a:r>
            <a:r>
              <a:rPr lang="it-IT" sz="2600" dirty="0"/>
              <a:t> </a:t>
            </a:r>
            <a:r>
              <a:rPr lang="it-IT" sz="2600" dirty="0" err="1"/>
              <a:t>Mounted</a:t>
            </a:r>
            <a:r>
              <a:rPr lang="it-IT" sz="2600" dirty="0"/>
              <a:t> </a:t>
            </a:r>
            <a:r>
              <a:rPr lang="it-IT" sz="2600" dirty="0" err="1"/>
              <a:t>Gantry</a:t>
            </a:r>
            <a:r>
              <a:rPr lang="it-IT" sz="2600" dirty="0"/>
              <a:t> </a:t>
            </a:r>
            <a:r>
              <a:rPr lang="it-IT" sz="2600" dirty="0" err="1"/>
              <a:t>Cranes</a:t>
            </a:r>
            <a:r>
              <a:rPr lang="it-IT" sz="2600" dirty="0"/>
              <a:t>-RMG e Rubber </a:t>
            </a:r>
            <a:r>
              <a:rPr lang="it-IT" sz="2600" dirty="0" err="1"/>
              <a:t>Tired</a:t>
            </a:r>
            <a:r>
              <a:rPr lang="it-IT" sz="2600" dirty="0"/>
              <a:t> </a:t>
            </a:r>
            <a:r>
              <a:rPr lang="it-IT" sz="2600" dirty="0" err="1"/>
              <a:t>Gantry</a:t>
            </a:r>
            <a:r>
              <a:rPr lang="it-IT" sz="2600" dirty="0"/>
              <a:t> </a:t>
            </a:r>
            <a:r>
              <a:rPr lang="it-IT" sz="2600" dirty="0" err="1"/>
              <a:t>Cranes</a:t>
            </a:r>
            <a:r>
              <a:rPr lang="it-IT" sz="2600" dirty="0"/>
              <a:t>-RTG). </a:t>
            </a:r>
          </a:p>
        </p:txBody>
      </p:sp>
    </p:spTree>
    <p:extLst>
      <p:ext uri="{BB962C8B-B14F-4D97-AF65-F5344CB8AC3E}">
        <p14:creationId xmlns:p14="http://schemas.microsoft.com/office/powerpoint/2010/main" val="36898605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CF895-A547-DC91-1D74-F4383E02DA5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0C932E8-79B5-7EE9-1C82-C07C8CF0CEF1}"/>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600" i="1" dirty="0" err="1"/>
              <a:t>Insbesondere</a:t>
            </a:r>
            <a:r>
              <a:rPr lang="it-IT" sz="2600" i="1" dirty="0"/>
              <a:t> </a:t>
            </a:r>
            <a:r>
              <a:rPr lang="it-IT" sz="2600" i="1" dirty="0" err="1"/>
              <a:t>kleinere</a:t>
            </a:r>
            <a:r>
              <a:rPr lang="it-IT" sz="2600" i="1" dirty="0"/>
              <a:t> </a:t>
            </a:r>
            <a:r>
              <a:rPr lang="it-IT" sz="2600" i="1" dirty="0" err="1"/>
              <a:t>Binnenterminals</a:t>
            </a:r>
            <a:r>
              <a:rPr lang="it-IT" sz="2600" i="1" dirty="0"/>
              <a:t> </a:t>
            </a:r>
            <a:r>
              <a:rPr lang="it-IT" sz="2600" i="1" dirty="0" err="1"/>
              <a:t>nutzen</a:t>
            </a:r>
            <a:r>
              <a:rPr lang="it-IT" sz="2600" i="1" dirty="0"/>
              <a:t> </a:t>
            </a:r>
            <a:r>
              <a:rPr lang="it-IT" sz="2600" i="1" dirty="0" err="1"/>
              <a:t>ausschließlich</a:t>
            </a:r>
            <a:r>
              <a:rPr lang="it-IT" sz="2600" i="1" dirty="0"/>
              <a:t> </a:t>
            </a:r>
            <a:r>
              <a:rPr lang="it-IT" sz="2600" i="1" dirty="0" err="1"/>
              <a:t>Reachstacker</a:t>
            </a:r>
            <a:r>
              <a:rPr lang="it-IT" sz="2600" i="1" dirty="0"/>
              <a:t> </a:t>
            </a:r>
            <a:r>
              <a:rPr lang="it-IT" sz="2600" i="1" dirty="0" err="1"/>
              <a:t>für</a:t>
            </a:r>
            <a:r>
              <a:rPr lang="it-IT" sz="2600" i="1" dirty="0"/>
              <a:t> </a:t>
            </a:r>
            <a:r>
              <a:rPr lang="it-IT" sz="2600" i="1" dirty="0" err="1"/>
              <a:t>den</a:t>
            </a:r>
            <a:r>
              <a:rPr lang="it-IT" sz="2600" i="1" dirty="0"/>
              <a:t> </a:t>
            </a:r>
            <a:r>
              <a:rPr lang="it-IT" sz="2600" i="1" dirty="0" err="1"/>
              <a:t>Umschlag</a:t>
            </a:r>
            <a:r>
              <a:rPr lang="it-IT" sz="2600" i="1" dirty="0"/>
              <a:t> von LE. </a:t>
            </a:r>
            <a:r>
              <a:rPr lang="it-IT" sz="2600" i="1" dirty="0" err="1"/>
              <a:t>Beim</a:t>
            </a:r>
            <a:r>
              <a:rPr lang="it-IT" sz="2600" i="1" dirty="0"/>
              <a:t> </a:t>
            </a:r>
            <a:r>
              <a:rPr lang="it-IT" sz="2600" i="1" dirty="0" err="1"/>
              <a:t>Umschlag</a:t>
            </a:r>
            <a:r>
              <a:rPr lang="it-IT" sz="2600" i="1" dirty="0"/>
              <a:t> </a:t>
            </a:r>
            <a:r>
              <a:rPr lang="it-IT" sz="2600" i="1" dirty="0" err="1"/>
              <a:t>wechselt</a:t>
            </a:r>
            <a:r>
              <a:rPr lang="it-IT" sz="2600" i="1" dirty="0"/>
              <a:t> die LE von </a:t>
            </a:r>
            <a:r>
              <a:rPr lang="it-IT" sz="2600" i="1" dirty="0" err="1"/>
              <a:t>einem</a:t>
            </a:r>
            <a:r>
              <a:rPr lang="it-IT" sz="2600" i="1" dirty="0"/>
              <a:t> </a:t>
            </a:r>
            <a:r>
              <a:rPr lang="it-IT" sz="2600" i="1" dirty="0" err="1"/>
              <a:t>Verkehrsträger</a:t>
            </a:r>
            <a:r>
              <a:rPr lang="it-IT" sz="2600" i="1" dirty="0"/>
              <a:t> </a:t>
            </a:r>
            <a:r>
              <a:rPr lang="it-IT" sz="2600" i="1" dirty="0" err="1"/>
              <a:t>auf</a:t>
            </a:r>
            <a:r>
              <a:rPr lang="it-IT" sz="2600" i="1" dirty="0"/>
              <a:t> </a:t>
            </a:r>
            <a:r>
              <a:rPr lang="it-IT" sz="2600" i="1" dirty="0" err="1"/>
              <a:t>einen</a:t>
            </a:r>
            <a:r>
              <a:rPr lang="it-IT" sz="2600" i="1" dirty="0"/>
              <a:t> </a:t>
            </a:r>
            <a:r>
              <a:rPr lang="it-IT" sz="2600" i="1" dirty="0" err="1"/>
              <a:t>anderen</a:t>
            </a:r>
            <a:r>
              <a:rPr lang="it-IT" sz="2600" i="1" dirty="0"/>
              <a:t> </a:t>
            </a:r>
            <a:r>
              <a:rPr lang="it-IT" sz="2600" i="1" dirty="0" err="1"/>
              <a:t>oder</a:t>
            </a:r>
            <a:r>
              <a:rPr lang="it-IT" sz="2600" i="1" dirty="0"/>
              <a:t> </a:t>
            </a:r>
            <a:r>
              <a:rPr lang="it-IT" sz="2600" i="1" dirty="0" err="1"/>
              <a:t>wird</a:t>
            </a:r>
            <a:r>
              <a:rPr lang="it-IT" sz="2600" i="1" dirty="0"/>
              <a:t> </a:t>
            </a:r>
            <a:r>
              <a:rPr lang="it-IT" sz="2600" i="1" dirty="0" err="1"/>
              <a:t>im</a:t>
            </a:r>
            <a:r>
              <a:rPr lang="it-IT" sz="2600" i="1" dirty="0"/>
              <a:t> Terminal </a:t>
            </a:r>
            <a:r>
              <a:rPr lang="it-IT" sz="2600" i="1" dirty="0" err="1"/>
              <a:t>zwischenabgestellt</a:t>
            </a:r>
            <a:r>
              <a:rPr lang="it-IT" sz="2600" i="1" dirty="0"/>
              <a:t>, bis </a:t>
            </a:r>
            <a:r>
              <a:rPr lang="it-IT" sz="2600" i="1" dirty="0" err="1"/>
              <a:t>das</a:t>
            </a:r>
            <a:r>
              <a:rPr lang="it-IT" sz="2600" i="1" dirty="0"/>
              <a:t> </a:t>
            </a:r>
            <a:r>
              <a:rPr lang="it-IT" sz="2600" i="1" dirty="0" err="1"/>
              <a:t>entsprechende</a:t>
            </a:r>
            <a:r>
              <a:rPr lang="it-IT" sz="2600" i="1" dirty="0"/>
              <a:t> </a:t>
            </a:r>
            <a:r>
              <a:rPr lang="it-IT" sz="2600" i="1" dirty="0" err="1"/>
              <a:t>Verkehrsmittel</a:t>
            </a:r>
            <a:r>
              <a:rPr lang="it-IT" sz="2600" i="1" dirty="0"/>
              <a:t> die LE </a:t>
            </a:r>
            <a:r>
              <a:rPr lang="it-IT" sz="2600" i="1" dirty="0" err="1"/>
              <a:t>für</a:t>
            </a:r>
            <a:r>
              <a:rPr lang="it-IT" sz="2600" i="1" dirty="0"/>
              <a:t> </a:t>
            </a:r>
            <a:r>
              <a:rPr lang="it-IT" sz="2600" i="1" dirty="0" err="1"/>
              <a:t>den</a:t>
            </a:r>
            <a:r>
              <a:rPr lang="it-IT" sz="2600" i="1" dirty="0"/>
              <a:t> </a:t>
            </a:r>
            <a:r>
              <a:rPr lang="it-IT" sz="2600" i="1" dirty="0" err="1"/>
              <a:t>Weitertransport</a:t>
            </a:r>
            <a:r>
              <a:rPr lang="it-IT" sz="2600" i="1" dirty="0"/>
              <a:t> </a:t>
            </a:r>
            <a:r>
              <a:rPr lang="it-IT" sz="2600" i="1" dirty="0" err="1"/>
              <a:t>abholt</a:t>
            </a:r>
            <a:r>
              <a:rPr lang="it-IT" sz="2600" i="1" dirty="0"/>
              <a:t>.</a:t>
            </a:r>
          </a:p>
          <a:p>
            <a:endParaRPr lang="it-IT" sz="2600" dirty="0"/>
          </a:p>
          <a:p>
            <a:r>
              <a:rPr lang="it-IT" sz="2600" dirty="0"/>
              <a:t>In particolare, i terminal interni più piccoli utilizzano esclusivamente </a:t>
            </a:r>
            <a:r>
              <a:rPr lang="it-IT" sz="2600" dirty="0" err="1"/>
              <a:t>reach</a:t>
            </a:r>
            <a:r>
              <a:rPr lang="it-IT" sz="2600" dirty="0"/>
              <a:t> </a:t>
            </a:r>
            <a:r>
              <a:rPr lang="it-IT" sz="2600" dirty="0" err="1"/>
              <a:t>stacker</a:t>
            </a:r>
            <a:r>
              <a:rPr lang="it-IT" sz="2600" dirty="0"/>
              <a:t> per il trasbordo delle unità di carico. Durante il trasbordo, l’unità di carico passa da una modalità di trasporto a un’altra, oppure viene temporaneamente stoccata nel terminal, finché il mezzo di trasporto designato la ritira per il proseguimento del trasporto.</a:t>
            </a:r>
          </a:p>
        </p:txBody>
      </p:sp>
    </p:spTree>
    <p:extLst>
      <p:ext uri="{BB962C8B-B14F-4D97-AF65-F5344CB8AC3E}">
        <p14:creationId xmlns:p14="http://schemas.microsoft.com/office/powerpoint/2010/main" val="2420602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2644E-9DFF-2AB8-B59C-27247A1AC81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81476F2-3585-75B6-3242-717C02DA5C62}"/>
              </a:ext>
            </a:extLst>
          </p:cNvPr>
          <p:cNvSpPr txBox="1">
            <a:spLocks noChangeArrowheads="1"/>
          </p:cNvSpPr>
          <p:nvPr/>
        </p:nvSpPr>
        <p:spPr bwMode="auto">
          <a:xfrm>
            <a:off x="381000" y="228600"/>
            <a:ext cx="8229600" cy="6432530"/>
          </a:xfrm>
          <a:prstGeom prst="rect">
            <a:avLst/>
          </a:prstGeom>
          <a:noFill/>
          <a:ln w="9525">
            <a:noFill/>
            <a:miter lim="800000"/>
            <a:headEnd/>
            <a:tailEnd/>
          </a:ln>
        </p:spPr>
        <p:txBody>
          <a:bodyPr>
            <a:spAutoFit/>
          </a:bodyPr>
          <a:lstStyle/>
          <a:p>
            <a:r>
              <a:rPr lang="de-DE" i="1" dirty="0"/>
              <a:t>Kaum war der Feind besiegt, dividierten die Florentiner Bürger sich wieder auseinander; künftig befeuerte jedes aufkeimende Problem den erbitterten Kampf zwischen den dominierenden Gruppen. </a:t>
            </a:r>
          </a:p>
          <a:p>
            <a:endParaRPr lang="it-IT" dirty="0"/>
          </a:p>
          <a:p>
            <a:r>
              <a:rPr lang="de-DE" dirty="0"/>
              <a:t>Non </a:t>
            </a:r>
            <a:r>
              <a:rPr lang="de-DE" dirty="0" err="1"/>
              <a:t>appena</a:t>
            </a:r>
            <a:r>
              <a:rPr lang="de-DE" dirty="0"/>
              <a:t> il </a:t>
            </a:r>
            <a:r>
              <a:rPr lang="de-DE" dirty="0" err="1"/>
              <a:t>nemico</a:t>
            </a:r>
            <a:r>
              <a:rPr lang="de-DE" dirty="0"/>
              <a:t> </a:t>
            </a:r>
            <a:r>
              <a:rPr lang="de-DE" dirty="0" err="1"/>
              <a:t>era</a:t>
            </a:r>
            <a:r>
              <a:rPr lang="de-DE" dirty="0"/>
              <a:t> </a:t>
            </a:r>
            <a:r>
              <a:rPr lang="de-DE" dirty="0" err="1"/>
              <a:t>stato</a:t>
            </a:r>
            <a:r>
              <a:rPr lang="de-DE" dirty="0"/>
              <a:t> </a:t>
            </a:r>
            <a:r>
              <a:rPr lang="de-DE" dirty="0" err="1"/>
              <a:t>sconfitto</a:t>
            </a:r>
            <a:r>
              <a:rPr lang="de-DE" dirty="0"/>
              <a:t>, i </a:t>
            </a:r>
            <a:r>
              <a:rPr lang="de-DE" dirty="0" err="1"/>
              <a:t>cittadini</a:t>
            </a:r>
            <a:r>
              <a:rPr lang="de-DE" dirty="0"/>
              <a:t> </a:t>
            </a:r>
            <a:r>
              <a:rPr lang="de-DE" dirty="0" err="1"/>
              <a:t>fiorentini</a:t>
            </a:r>
            <a:r>
              <a:rPr lang="de-DE" dirty="0"/>
              <a:t> si </a:t>
            </a:r>
            <a:r>
              <a:rPr lang="de-DE" dirty="0" err="1"/>
              <a:t>divisero</a:t>
            </a:r>
            <a:r>
              <a:rPr lang="de-DE" dirty="0"/>
              <a:t> </a:t>
            </a:r>
            <a:r>
              <a:rPr lang="de-DE" dirty="0" err="1"/>
              <a:t>nuovamente</a:t>
            </a:r>
            <a:r>
              <a:rPr lang="de-DE" dirty="0"/>
              <a:t>; in </a:t>
            </a:r>
            <a:r>
              <a:rPr lang="de-DE" dirty="0" err="1"/>
              <a:t>seguito</a:t>
            </a:r>
            <a:r>
              <a:rPr lang="de-DE" dirty="0"/>
              <a:t>, </a:t>
            </a:r>
            <a:r>
              <a:rPr lang="de-DE" dirty="0" err="1"/>
              <a:t>ogni</a:t>
            </a:r>
            <a:r>
              <a:rPr lang="de-DE" dirty="0"/>
              <a:t> </a:t>
            </a:r>
            <a:r>
              <a:rPr lang="de-DE" dirty="0" err="1"/>
              <a:t>singolo</a:t>
            </a:r>
            <a:r>
              <a:rPr lang="de-DE" dirty="0"/>
              <a:t> </a:t>
            </a:r>
            <a:r>
              <a:rPr lang="de-DE" dirty="0" err="1"/>
              <a:t>problema</a:t>
            </a:r>
            <a:r>
              <a:rPr lang="de-DE" dirty="0"/>
              <a:t> </a:t>
            </a:r>
            <a:r>
              <a:rPr lang="de-DE" dirty="0" err="1"/>
              <a:t>sbocciato</a:t>
            </a:r>
            <a:r>
              <a:rPr lang="de-DE" dirty="0"/>
              <a:t> </a:t>
            </a:r>
            <a:r>
              <a:rPr lang="de-DE" dirty="0" err="1"/>
              <a:t>riaccendeva</a:t>
            </a:r>
            <a:r>
              <a:rPr lang="de-DE" dirty="0"/>
              <a:t> </a:t>
            </a:r>
            <a:r>
              <a:rPr lang="de-DE" dirty="0" err="1"/>
              <a:t>l’accanita</a:t>
            </a:r>
            <a:r>
              <a:rPr lang="de-DE" dirty="0"/>
              <a:t> </a:t>
            </a:r>
            <a:r>
              <a:rPr lang="de-DE" dirty="0" err="1"/>
              <a:t>battaglia</a:t>
            </a:r>
            <a:r>
              <a:rPr lang="de-DE" dirty="0"/>
              <a:t> </a:t>
            </a:r>
            <a:r>
              <a:rPr lang="de-DE" dirty="0" err="1"/>
              <a:t>tra</a:t>
            </a:r>
            <a:r>
              <a:rPr lang="de-DE" dirty="0"/>
              <a:t> i </a:t>
            </a:r>
            <a:r>
              <a:rPr lang="de-DE" dirty="0" err="1"/>
              <a:t>gruppi</a:t>
            </a:r>
            <a:r>
              <a:rPr lang="de-DE" dirty="0"/>
              <a:t> </a:t>
            </a:r>
            <a:r>
              <a:rPr lang="de-DE" dirty="0" err="1"/>
              <a:t>dominanti</a:t>
            </a:r>
            <a:r>
              <a:rPr lang="de-DE" dirty="0"/>
              <a:t>. </a:t>
            </a:r>
          </a:p>
          <a:p>
            <a:endParaRPr lang="de-DE" dirty="0"/>
          </a:p>
          <a:p>
            <a:r>
              <a:rPr lang="de-DE" dirty="0" err="1"/>
              <a:t>Appena</a:t>
            </a:r>
            <a:r>
              <a:rPr lang="de-DE" dirty="0"/>
              <a:t> </a:t>
            </a:r>
            <a:r>
              <a:rPr lang="de-DE" dirty="0" err="1"/>
              <a:t>il</a:t>
            </a:r>
            <a:r>
              <a:rPr lang="de-DE" dirty="0"/>
              <a:t> </a:t>
            </a:r>
            <a:r>
              <a:rPr lang="de-DE" dirty="0" err="1"/>
              <a:t>nemico</a:t>
            </a:r>
            <a:r>
              <a:rPr lang="de-DE" dirty="0"/>
              <a:t> </a:t>
            </a:r>
            <a:r>
              <a:rPr lang="de-DE" dirty="0" err="1"/>
              <a:t>fu</a:t>
            </a:r>
            <a:r>
              <a:rPr lang="de-DE" dirty="0"/>
              <a:t> </a:t>
            </a:r>
            <a:r>
              <a:rPr lang="de-DE" dirty="0" err="1"/>
              <a:t>sconfitto</a:t>
            </a:r>
            <a:r>
              <a:rPr lang="de-DE" dirty="0"/>
              <a:t>, i </a:t>
            </a:r>
            <a:r>
              <a:rPr lang="de-DE" dirty="0" err="1"/>
              <a:t>cittadini</a:t>
            </a:r>
            <a:r>
              <a:rPr lang="de-DE" dirty="0"/>
              <a:t> </a:t>
            </a:r>
            <a:r>
              <a:rPr lang="de-DE" dirty="0" err="1"/>
              <a:t>fiorentini</a:t>
            </a:r>
            <a:r>
              <a:rPr lang="de-DE" dirty="0"/>
              <a:t> si </a:t>
            </a:r>
            <a:r>
              <a:rPr lang="de-DE" dirty="0" err="1"/>
              <a:t>divisero</a:t>
            </a:r>
            <a:r>
              <a:rPr lang="de-DE" dirty="0"/>
              <a:t> di </a:t>
            </a:r>
            <a:r>
              <a:rPr lang="de-DE" dirty="0" err="1"/>
              <a:t>nuovo</a:t>
            </a:r>
            <a:r>
              <a:rPr lang="de-DE" dirty="0"/>
              <a:t> </a:t>
            </a:r>
            <a:r>
              <a:rPr lang="de-DE" dirty="0" err="1"/>
              <a:t>l’uno</a:t>
            </a:r>
            <a:r>
              <a:rPr lang="de-DE" dirty="0"/>
              <a:t> </a:t>
            </a:r>
            <a:r>
              <a:rPr lang="de-DE" dirty="0" err="1"/>
              <a:t>dall’altro</a:t>
            </a:r>
            <a:r>
              <a:rPr lang="de-DE" dirty="0"/>
              <a:t>; in </a:t>
            </a:r>
            <a:r>
              <a:rPr lang="de-DE" dirty="0" err="1"/>
              <a:t>seguito</a:t>
            </a:r>
            <a:r>
              <a:rPr lang="de-DE" dirty="0"/>
              <a:t>, </a:t>
            </a:r>
            <a:r>
              <a:rPr lang="de-DE" dirty="0" err="1"/>
              <a:t>ogni</a:t>
            </a:r>
            <a:r>
              <a:rPr lang="de-DE" dirty="0"/>
              <a:t> </a:t>
            </a:r>
            <a:r>
              <a:rPr lang="de-DE" dirty="0" err="1"/>
              <a:t>problema</a:t>
            </a:r>
            <a:r>
              <a:rPr lang="de-DE" dirty="0"/>
              <a:t> </a:t>
            </a:r>
            <a:r>
              <a:rPr lang="de-DE" dirty="0" err="1"/>
              <a:t>nascente</a:t>
            </a:r>
            <a:r>
              <a:rPr lang="de-DE" dirty="0"/>
              <a:t> </a:t>
            </a:r>
            <a:r>
              <a:rPr lang="de-DE" dirty="0" err="1"/>
              <a:t>mise</a:t>
            </a:r>
            <a:r>
              <a:rPr lang="de-DE" dirty="0"/>
              <a:t> in </a:t>
            </a:r>
            <a:r>
              <a:rPr lang="de-DE" dirty="0" err="1"/>
              <a:t>evidenza</a:t>
            </a:r>
            <a:r>
              <a:rPr lang="de-DE" dirty="0"/>
              <a:t> </a:t>
            </a:r>
            <a:r>
              <a:rPr lang="de-DE" dirty="0" err="1"/>
              <a:t>l’acerrima</a:t>
            </a:r>
            <a:r>
              <a:rPr lang="de-DE" dirty="0"/>
              <a:t> </a:t>
            </a:r>
            <a:r>
              <a:rPr lang="de-DE" dirty="0" err="1"/>
              <a:t>lotta</a:t>
            </a:r>
            <a:r>
              <a:rPr lang="de-DE" dirty="0"/>
              <a:t> </a:t>
            </a:r>
            <a:r>
              <a:rPr lang="de-DE" dirty="0" err="1"/>
              <a:t>tra</a:t>
            </a:r>
            <a:r>
              <a:rPr lang="de-DE" dirty="0"/>
              <a:t> i </a:t>
            </a:r>
            <a:r>
              <a:rPr lang="de-DE" dirty="0" err="1"/>
              <a:t>gruppi</a:t>
            </a:r>
            <a:r>
              <a:rPr lang="de-DE" dirty="0"/>
              <a:t> </a:t>
            </a:r>
            <a:r>
              <a:rPr lang="de-DE" dirty="0" err="1"/>
              <a:t>dominanti</a:t>
            </a:r>
            <a:r>
              <a:rPr lang="de-DE" dirty="0"/>
              <a:t>. </a:t>
            </a:r>
            <a:endParaRPr lang="it-IT" dirty="0"/>
          </a:p>
          <a:p>
            <a:endParaRPr lang="it-IT" dirty="0"/>
          </a:p>
          <a:p>
            <a:r>
              <a:rPr lang="de-DE" dirty="0" err="1"/>
              <a:t>Appena</a:t>
            </a:r>
            <a:r>
              <a:rPr lang="de-DE" dirty="0"/>
              <a:t> il </a:t>
            </a:r>
            <a:r>
              <a:rPr lang="de-DE" dirty="0" err="1"/>
              <a:t>nemico</a:t>
            </a:r>
            <a:r>
              <a:rPr lang="de-DE" dirty="0"/>
              <a:t> </a:t>
            </a:r>
            <a:r>
              <a:rPr lang="de-DE" dirty="0" err="1"/>
              <a:t>fu</a:t>
            </a:r>
            <a:r>
              <a:rPr lang="de-DE" dirty="0"/>
              <a:t> </a:t>
            </a:r>
            <a:r>
              <a:rPr lang="de-DE" dirty="0" err="1"/>
              <a:t>sconfitto</a:t>
            </a:r>
            <a:r>
              <a:rPr lang="de-DE" dirty="0"/>
              <a:t>, i </a:t>
            </a:r>
            <a:r>
              <a:rPr lang="de-DE" dirty="0" err="1"/>
              <a:t>cittadini</a:t>
            </a:r>
            <a:r>
              <a:rPr lang="de-DE" dirty="0"/>
              <a:t> </a:t>
            </a:r>
            <a:r>
              <a:rPr lang="de-DE" dirty="0" err="1"/>
              <a:t>fiorentini</a:t>
            </a:r>
            <a:r>
              <a:rPr lang="de-DE" dirty="0"/>
              <a:t> si </a:t>
            </a:r>
            <a:r>
              <a:rPr lang="de-DE" dirty="0" err="1"/>
              <a:t>divisero</a:t>
            </a:r>
            <a:r>
              <a:rPr lang="de-DE" dirty="0"/>
              <a:t> di </a:t>
            </a:r>
            <a:r>
              <a:rPr lang="de-DE" dirty="0" err="1"/>
              <a:t>nuovo</a:t>
            </a:r>
            <a:r>
              <a:rPr lang="de-DE" dirty="0"/>
              <a:t>; in </a:t>
            </a:r>
            <a:r>
              <a:rPr lang="de-DE" dirty="0" err="1"/>
              <a:t>seguito</a:t>
            </a:r>
            <a:r>
              <a:rPr lang="de-DE" dirty="0"/>
              <a:t>, </a:t>
            </a:r>
            <a:r>
              <a:rPr lang="de-DE" dirty="0" err="1"/>
              <a:t>ciascun</a:t>
            </a:r>
            <a:r>
              <a:rPr lang="de-DE" dirty="0"/>
              <a:t> </a:t>
            </a:r>
            <a:r>
              <a:rPr lang="de-DE" dirty="0" err="1"/>
              <a:t>problema</a:t>
            </a:r>
            <a:r>
              <a:rPr lang="de-DE" dirty="0"/>
              <a:t> </a:t>
            </a:r>
            <a:r>
              <a:rPr lang="de-DE" dirty="0" err="1"/>
              <a:t>nascente</a:t>
            </a:r>
            <a:r>
              <a:rPr lang="de-DE" dirty="0"/>
              <a:t> si </a:t>
            </a:r>
            <a:r>
              <a:rPr lang="de-DE" dirty="0" err="1"/>
              <a:t>trasformava</a:t>
            </a:r>
            <a:r>
              <a:rPr lang="de-DE" dirty="0"/>
              <a:t> in </a:t>
            </a:r>
            <a:r>
              <a:rPr lang="de-DE" dirty="0" err="1"/>
              <a:t>acerrima</a:t>
            </a:r>
            <a:r>
              <a:rPr lang="de-DE" dirty="0"/>
              <a:t> </a:t>
            </a:r>
            <a:r>
              <a:rPr lang="de-DE" dirty="0" err="1"/>
              <a:t>lotta</a:t>
            </a:r>
            <a:r>
              <a:rPr lang="de-DE" dirty="0"/>
              <a:t> </a:t>
            </a:r>
            <a:r>
              <a:rPr lang="de-DE" dirty="0" err="1"/>
              <a:t>tra</a:t>
            </a:r>
            <a:r>
              <a:rPr lang="de-DE" dirty="0"/>
              <a:t> i </a:t>
            </a:r>
            <a:r>
              <a:rPr lang="de-DE" dirty="0" err="1"/>
              <a:t>gruppi</a:t>
            </a:r>
            <a:r>
              <a:rPr lang="de-DE" dirty="0"/>
              <a:t> </a:t>
            </a:r>
            <a:r>
              <a:rPr lang="de-DE" dirty="0" err="1"/>
              <a:t>dominanti</a:t>
            </a:r>
            <a:r>
              <a:rPr lang="de-DE" dirty="0"/>
              <a:t>.</a:t>
            </a:r>
            <a:endParaRPr lang="it-IT" dirty="0"/>
          </a:p>
          <a:p>
            <a:endParaRPr lang="it-IT" sz="2800" dirty="0"/>
          </a:p>
        </p:txBody>
      </p:sp>
    </p:spTree>
    <p:extLst>
      <p:ext uri="{BB962C8B-B14F-4D97-AF65-F5344CB8AC3E}">
        <p14:creationId xmlns:p14="http://schemas.microsoft.com/office/powerpoint/2010/main" val="16426471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5324535"/>
          </a:xfrm>
          <a:prstGeom prst="rect">
            <a:avLst/>
          </a:prstGeom>
          <a:noFill/>
          <a:ln w="9525">
            <a:noFill/>
            <a:miter lim="800000"/>
            <a:headEnd/>
            <a:tailEnd/>
          </a:ln>
        </p:spPr>
        <p:txBody>
          <a:bodyPr>
            <a:spAutoFit/>
          </a:bodyPr>
          <a:lstStyle/>
          <a:p>
            <a:r>
              <a:rPr lang="de-DE" i="1" dirty="0"/>
              <a:t>Und so könnte man mit Fug und Recht auch die heutige italienische Gesellschaft beschreiben.</a:t>
            </a:r>
          </a:p>
          <a:p>
            <a:endParaRPr lang="it-IT" dirty="0"/>
          </a:p>
          <a:p>
            <a:r>
              <a:rPr lang="de-DE" dirty="0"/>
              <a:t>E </a:t>
            </a:r>
            <a:r>
              <a:rPr lang="de-DE" dirty="0" err="1"/>
              <a:t>così</a:t>
            </a:r>
            <a:r>
              <a:rPr lang="de-DE" dirty="0"/>
              <a:t>, a </a:t>
            </a:r>
            <a:r>
              <a:rPr lang="de-DE" dirty="0" err="1"/>
              <a:t>buon</a:t>
            </a:r>
            <a:r>
              <a:rPr lang="de-DE" dirty="0"/>
              <a:t> </a:t>
            </a:r>
            <a:r>
              <a:rPr lang="de-DE" dirty="0" err="1"/>
              <a:t>diritto</a:t>
            </a:r>
            <a:r>
              <a:rPr lang="de-DE" dirty="0"/>
              <a:t>, si </a:t>
            </a:r>
            <a:r>
              <a:rPr lang="de-DE" dirty="0" err="1"/>
              <a:t>può</a:t>
            </a:r>
            <a:r>
              <a:rPr lang="de-DE" dirty="0"/>
              <a:t> </a:t>
            </a:r>
            <a:r>
              <a:rPr lang="de-DE" dirty="0" err="1"/>
              <a:t>descrivere</a:t>
            </a:r>
            <a:r>
              <a:rPr lang="de-DE" dirty="0"/>
              <a:t> </a:t>
            </a:r>
            <a:r>
              <a:rPr lang="de-DE" dirty="0" err="1"/>
              <a:t>anche</a:t>
            </a:r>
            <a:r>
              <a:rPr lang="de-DE" dirty="0"/>
              <a:t> la </a:t>
            </a:r>
            <a:r>
              <a:rPr lang="de-DE" dirty="0" err="1"/>
              <a:t>società</a:t>
            </a:r>
            <a:r>
              <a:rPr lang="de-DE" dirty="0"/>
              <a:t> italiana </a:t>
            </a:r>
            <a:r>
              <a:rPr lang="de-DE" dirty="0" err="1"/>
              <a:t>contemporanea</a:t>
            </a:r>
            <a:r>
              <a:rPr lang="de-DE" dirty="0"/>
              <a:t>.</a:t>
            </a:r>
            <a:endParaRPr lang="it-IT" dirty="0"/>
          </a:p>
          <a:p>
            <a:endParaRPr lang="de-DE"/>
          </a:p>
          <a:p>
            <a:r>
              <a:rPr lang="de-DE"/>
              <a:t>E </a:t>
            </a:r>
            <a:r>
              <a:rPr lang="de-DE" dirty="0" err="1"/>
              <a:t>così</a:t>
            </a:r>
            <a:r>
              <a:rPr lang="de-DE" dirty="0"/>
              <a:t> si </a:t>
            </a:r>
            <a:r>
              <a:rPr lang="de-DE" dirty="0" err="1"/>
              <a:t>potrebbe</a:t>
            </a:r>
            <a:r>
              <a:rPr lang="de-DE" dirty="0"/>
              <a:t> </a:t>
            </a:r>
            <a:r>
              <a:rPr lang="de-DE" dirty="0" err="1"/>
              <a:t>descrivere</a:t>
            </a:r>
            <a:r>
              <a:rPr lang="de-DE" dirty="0"/>
              <a:t> </a:t>
            </a:r>
            <a:r>
              <a:rPr lang="de-DE" dirty="0" err="1"/>
              <a:t>anche</a:t>
            </a:r>
            <a:r>
              <a:rPr lang="de-DE" dirty="0"/>
              <a:t> la </a:t>
            </a:r>
            <a:r>
              <a:rPr lang="de-DE" dirty="0" err="1"/>
              <a:t>società</a:t>
            </a:r>
            <a:r>
              <a:rPr lang="de-DE" dirty="0"/>
              <a:t> italiana di </a:t>
            </a:r>
            <a:r>
              <a:rPr lang="de-DE" dirty="0" err="1"/>
              <a:t>oggi</a:t>
            </a:r>
            <a:r>
              <a:rPr lang="de-DE" dirty="0"/>
              <a:t>.</a:t>
            </a:r>
          </a:p>
          <a:p>
            <a:endParaRPr lang="it-IT" dirty="0"/>
          </a:p>
          <a:p>
            <a:r>
              <a:rPr lang="de-DE" dirty="0"/>
              <a:t>E </a:t>
            </a:r>
            <a:r>
              <a:rPr lang="de-DE" dirty="0" err="1"/>
              <a:t>anche</a:t>
            </a:r>
            <a:r>
              <a:rPr lang="de-DE" dirty="0"/>
              <a:t> la </a:t>
            </a:r>
            <a:r>
              <a:rPr lang="de-DE" dirty="0" err="1"/>
              <a:t>società</a:t>
            </a:r>
            <a:r>
              <a:rPr lang="de-DE" dirty="0"/>
              <a:t> italiana </a:t>
            </a:r>
            <a:r>
              <a:rPr lang="de-DE" dirty="0" err="1"/>
              <a:t>odierna</a:t>
            </a:r>
            <a:r>
              <a:rPr lang="de-DE" dirty="0"/>
              <a:t> </a:t>
            </a:r>
            <a:r>
              <a:rPr lang="de-DE" dirty="0" err="1"/>
              <a:t>potrebbe</a:t>
            </a:r>
            <a:r>
              <a:rPr lang="de-DE" dirty="0"/>
              <a:t> </a:t>
            </a:r>
            <a:r>
              <a:rPr lang="de-DE" dirty="0" err="1"/>
              <a:t>indubbiamente</a:t>
            </a:r>
            <a:r>
              <a:rPr lang="de-DE" dirty="0"/>
              <a:t> </a:t>
            </a:r>
            <a:r>
              <a:rPr lang="de-DE" dirty="0" err="1"/>
              <a:t>essere</a:t>
            </a:r>
            <a:r>
              <a:rPr lang="de-DE" dirty="0"/>
              <a:t> </a:t>
            </a:r>
            <a:r>
              <a:rPr lang="de-DE" dirty="0" err="1"/>
              <a:t>descritta</a:t>
            </a:r>
            <a:r>
              <a:rPr lang="de-DE" dirty="0"/>
              <a:t> </a:t>
            </a:r>
            <a:r>
              <a:rPr lang="de-DE" dirty="0" err="1"/>
              <a:t>allo</a:t>
            </a:r>
            <a:r>
              <a:rPr lang="de-DE" dirty="0"/>
              <a:t> </a:t>
            </a:r>
            <a:r>
              <a:rPr lang="de-DE" dirty="0" err="1"/>
              <a:t>stesso</a:t>
            </a:r>
            <a:r>
              <a:rPr lang="de-DE" dirty="0"/>
              <a:t> modo.</a:t>
            </a:r>
          </a:p>
          <a:p>
            <a:endParaRPr lang="it-IT" dirty="0"/>
          </a:p>
          <a:p>
            <a:r>
              <a:rPr lang="de-DE" dirty="0"/>
              <a:t>E </a:t>
            </a:r>
            <a:r>
              <a:rPr lang="de-DE" dirty="0" err="1"/>
              <a:t>così</a:t>
            </a:r>
            <a:r>
              <a:rPr lang="de-DE" dirty="0"/>
              <a:t> si </a:t>
            </a:r>
            <a:r>
              <a:rPr lang="de-DE" dirty="0" err="1"/>
              <a:t>potrebbe</a:t>
            </a:r>
            <a:r>
              <a:rPr lang="de-DE" dirty="0"/>
              <a:t> </a:t>
            </a:r>
            <a:r>
              <a:rPr lang="de-DE" dirty="0" err="1"/>
              <a:t>descrivere</a:t>
            </a:r>
            <a:r>
              <a:rPr lang="de-DE" dirty="0"/>
              <a:t> a </a:t>
            </a:r>
            <a:r>
              <a:rPr lang="de-DE" dirty="0" err="1"/>
              <a:t>buon</a:t>
            </a:r>
            <a:r>
              <a:rPr lang="de-DE" dirty="0"/>
              <a:t> </a:t>
            </a:r>
            <a:r>
              <a:rPr lang="de-DE" dirty="0" err="1"/>
              <a:t>diritto</a:t>
            </a:r>
            <a:r>
              <a:rPr lang="de-DE" dirty="0"/>
              <a:t> </a:t>
            </a:r>
            <a:r>
              <a:rPr lang="de-DE" dirty="0" err="1"/>
              <a:t>anche</a:t>
            </a:r>
            <a:r>
              <a:rPr lang="de-DE" dirty="0"/>
              <a:t> </a:t>
            </a:r>
            <a:r>
              <a:rPr lang="de-DE" dirty="0" err="1"/>
              <a:t>l’attuale</a:t>
            </a:r>
            <a:r>
              <a:rPr lang="de-DE" dirty="0"/>
              <a:t> </a:t>
            </a:r>
            <a:r>
              <a:rPr lang="de-DE" dirty="0" err="1"/>
              <a:t>società</a:t>
            </a:r>
            <a:r>
              <a:rPr lang="de-DE" dirty="0"/>
              <a:t> italiana. </a:t>
            </a:r>
            <a:endParaRPr lang="it-IT" dirty="0"/>
          </a:p>
          <a:p>
            <a:endParaRPr lang="it-IT" sz="2800" dirty="0"/>
          </a:p>
        </p:txBody>
      </p:sp>
    </p:spTree>
    <p:extLst>
      <p:ext uri="{BB962C8B-B14F-4D97-AF65-F5344CB8AC3E}">
        <p14:creationId xmlns:p14="http://schemas.microsoft.com/office/powerpoint/2010/main" val="26434848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ADD71-5B95-C124-7AE9-B5D72056D56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FF6E270-3362-64C4-B135-71119C49E584}"/>
              </a:ext>
            </a:extLst>
          </p:cNvPr>
          <p:cNvSpPr txBox="1">
            <a:spLocks noChangeArrowheads="1"/>
          </p:cNvSpPr>
          <p:nvPr/>
        </p:nvSpPr>
        <p:spPr bwMode="auto">
          <a:xfrm>
            <a:off x="381000" y="228600"/>
            <a:ext cx="8229600" cy="5262979"/>
          </a:xfrm>
          <a:prstGeom prst="rect">
            <a:avLst/>
          </a:prstGeom>
          <a:noFill/>
          <a:ln w="9525">
            <a:noFill/>
            <a:miter lim="800000"/>
            <a:headEnd/>
            <a:tailEnd/>
          </a:ln>
        </p:spPr>
        <p:txBody>
          <a:bodyPr>
            <a:spAutoFit/>
          </a:bodyPr>
          <a:lstStyle/>
          <a:p>
            <a:r>
              <a:rPr lang="en-US" sz="2800" b="1" dirty="0" err="1"/>
              <a:t>Grippeimpfung</a:t>
            </a:r>
            <a:r>
              <a:rPr lang="en-US" sz="2800" b="1" dirty="0"/>
              <a:t> </a:t>
            </a:r>
            <a:r>
              <a:rPr lang="en-US" sz="2800" b="1" dirty="0" err="1"/>
              <a:t>bei</a:t>
            </a:r>
            <a:r>
              <a:rPr lang="en-US" sz="2800" b="1" dirty="0"/>
              <a:t> </a:t>
            </a:r>
            <a:r>
              <a:rPr lang="en-US" sz="2800" b="1" dirty="0" err="1"/>
              <a:t>Erwachsenen</a:t>
            </a:r>
            <a:endParaRPr lang="it-IT" sz="2800" dirty="0"/>
          </a:p>
          <a:p>
            <a:r>
              <a:rPr lang="de-DE" sz="2800" dirty="0"/>
              <a:t>Die echte Grippe (Influenza) ist manchmal kaum von einer harmlosen Erkältung (grippaler Infekt) zu unterscheiden. Sie kann aber auch schwer verlaufen und beispielsweise Lungenentzündungen hervorrufen und sogar zum Tod führen. </a:t>
            </a:r>
          </a:p>
          <a:p>
            <a:endParaRPr lang="de-DE" sz="2800" dirty="0"/>
          </a:p>
          <a:p>
            <a:r>
              <a:rPr lang="it-IT" sz="2800" b="1" dirty="0"/>
              <a:t>Vaccino antinfluenzale negli adulti</a:t>
            </a:r>
            <a:endParaRPr lang="it-IT" sz="2800" dirty="0"/>
          </a:p>
          <a:p>
            <a:r>
              <a:rPr lang="it-IT" sz="2800" dirty="0"/>
              <a:t>L’influenza vera e propria a volte è difficile da distinguere da un semplice raffreddore. Tuttavia, può avere un decorso grave e può, ad esempio, provocare polmoniti e persino condurre alla morte. </a:t>
            </a:r>
          </a:p>
        </p:txBody>
      </p:sp>
    </p:spTree>
    <p:extLst>
      <p:ext uri="{BB962C8B-B14F-4D97-AF65-F5344CB8AC3E}">
        <p14:creationId xmlns:p14="http://schemas.microsoft.com/office/powerpoint/2010/main" val="20503303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9EB80-AF50-F8DC-D4C8-798B060DB05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A2E6544-AF80-197F-D943-4B6D8B82E3D9}"/>
              </a:ext>
            </a:extLst>
          </p:cNvPr>
          <p:cNvSpPr txBox="1">
            <a:spLocks noChangeArrowheads="1"/>
          </p:cNvSpPr>
          <p:nvPr/>
        </p:nvSpPr>
        <p:spPr bwMode="auto">
          <a:xfrm>
            <a:off x="381000" y="228600"/>
            <a:ext cx="8229600" cy="3539430"/>
          </a:xfrm>
          <a:prstGeom prst="rect">
            <a:avLst/>
          </a:prstGeom>
          <a:noFill/>
          <a:ln w="9525">
            <a:noFill/>
            <a:miter lim="800000"/>
            <a:headEnd/>
            <a:tailEnd/>
          </a:ln>
        </p:spPr>
        <p:txBody>
          <a:bodyPr>
            <a:spAutoFit/>
          </a:bodyPr>
          <a:lstStyle/>
          <a:p>
            <a:r>
              <a:rPr lang="de-DE" sz="2800" dirty="0"/>
              <a:t>Komplikationen betreffen vor allem Menschen mit Vorerkrankungen sowie Menschen in höherem Alter. Auch Schwangere haben besonders für Lungenentzündungen ein erhöhtes Risiko.</a:t>
            </a:r>
          </a:p>
          <a:p>
            <a:endParaRPr lang="de-DE" sz="2800" dirty="0"/>
          </a:p>
          <a:p>
            <a:r>
              <a:rPr lang="it-IT" sz="2800" dirty="0"/>
              <a:t>Le complicazioni riguardano soprattutto gli anziani e le persone con patologie preesistenti. Anche le donne in gravidanza presentano un rischio elevato di polmonite. </a:t>
            </a:r>
          </a:p>
        </p:txBody>
      </p:sp>
    </p:spTree>
    <p:extLst>
      <p:ext uri="{BB962C8B-B14F-4D97-AF65-F5344CB8AC3E}">
        <p14:creationId xmlns:p14="http://schemas.microsoft.com/office/powerpoint/2010/main" val="6232083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F8553-78FE-2B07-C34F-012D8CA7B5B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C87AED0-235C-2336-C46B-02AF7D92E743}"/>
              </a:ext>
            </a:extLst>
          </p:cNvPr>
          <p:cNvSpPr txBox="1">
            <a:spLocks noChangeArrowheads="1"/>
          </p:cNvSpPr>
          <p:nvPr/>
        </p:nvSpPr>
        <p:spPr bwMode="auto">
          <a:xfrm>
            <a:off x="381000" y="228600"/>
            <a:ext cx="8229600" cy="6555641"/>
          </a:xfrm>
          <a:prstGeom prst="rect">
            <a:avLst/>
          </a:prstGeom>
          <a:noFill/>
          <a:ln w="9525">
            <a:noFill/>
            <a:miter lim="800000"/>
            <a:headEnd/>
            <a:tailEnd/>
          </a:ln>
        </p:spPr>
        <p:txBody>
          <a:bodyPr>
            <a:spAutoFit/>
          </a:bodyPr>
          <a:lstStyle/>
          <a:p>
            <a:r>
              <a:rPr lang="en-US" sz="2800" b="1" dirty="0" err="1"/>
              <a:t>Übertragung</a:t>
            </a:r>
            <a:r>
              <a:rPr lang="en-US" sz="2800" b="1" dirty="0"/>
              <a:t> der </a:t>
            </a:r>
            <a:r>
              <a:rPr lang="en-US" sz="2800" b="1" dirty="0" err="1"/>
              <a:t>Grippeviren</a:t>
            </a:r>
            <a:endParaRPr lang="it-IT" sz="2800" dirty="0"/>
          </a:p>
          <a:p>
            <a:r>
              <a:rPr lang="en-US" sz="2800" dirty="0"/>
              <a:t>Die Grippe </a:t>
            </a:r>
            <a:r>
              <a:rPr lang="en-US" sz="2800" dirty="0" err="1"/>
              <a:t>wird</a:t>
            </a:r>
            <a:r>
              <a:rPr lang="en-US" sz="2800" dirty="0"/>
              <a:t> </a:t>
            </a:r>
            <a:r>
              <a:rPr lang="en-US" sz="2800" dirty="0" err="1"/>
              <a:t>durch</a:t>
            </a:r>
            <a:r>
              <a:rPr lang="en-US" sz="2800" dirty="0"/>
              <a:t> Viren </a:t>
            </a:r>
            <a:r>
              <a:rPr lang="en-US" sz="2800" dirty="0" err="1"/>
              <a:t>verursacht</a:t>
            </a:r>
            <a:r>
              <a:rPr lang="en-US" sz="2800" dirty="0"/>
              <a:t>, die </a:t>
            </a:r>
            <a:r>
              <a:rPr lang="en-US" sz="2800" dirty="0" err="1"/>
              <a:t>durch</a:t>
            </a:r>
            <a:r>
              <a:rPr lang="en-US" sz="2800" dirty="0"/>
              <a:t> </a:t>
            </a:r>
            <a:r>
              <a:rPr lang="en-US" sz="2800" dirty="0" err="1"/>
              <a:t>Tröpfchen</a:t>
            </a:r>
            <a:r>
              <a:rPr lang="en-US" sz="2800" dirty="0"/>
              <a:t> – </a:t>
            </a:r>
            <a:r>
              <a:rPr lang="en-US" sz="2800" dirty="0" err="1"/>
              <a:t>etwa</a:t>
            </a:r>
            <a:r>
              <a:rPr lang="en-US" sz="2800" dirty="0"/>
              <a:t> </a:t>
            </a:r>
            <a:r>
              <a:rPr lang="en-US" sz="2800" dirty="0" err="1"/>
              <a:t>beim</a:t>
            </a:r>
            <a:r>
              <a:rPr lang="en-US" sz="2800" dirty="0"/>
              <a:t> Niesen, </a:t>
            </a:r>
            <a:r>
              <a:rPr lang="en-US" sz="2800" dirty="0" err="1"/>
              <a:t>Husten</a:t>
            </a:r>
            <a:r>
              <a:rPr lang="en-US" sz="2800" dirty="0"/>
              <a:t> </a:t>
            </a:r>
            <a:r>
              <a:rPr lang="en-US" sz="2800" dirty="0" err="1"/>
              <a:t>oder</a:t>
            </a:r>
            <a:r>
              <a:rPr lang="en-US" sz="2800" dirty="0"/>
              <a:t> </a:t>
            </a:r>
            <a:r>
              <a:rPr lang="en-US" sz="2800" dirty="0" err="1"/>
              <a:t>Sprechen</a:t>
            </a:r>
            <a:r>
              <a:rPr lang="en-US" sz="2800" dirty="0"/>
              <a:t> – </a:t>
            </a:r>
            <a:r>
              <a:rPr lang="en-US" sz="2800" dirty="0" err="1"/>
              <a:t>übertragen</a:t>
            </a:r>
            <a:r>
              <a:rPr lang="en-US" sz="2800" dirty="0"/>
              <a:t> </a:t>
            </a:r>
            <a:r>
              <a:rPr lang="en-US" sz="2800" dirty="0" err="1"/>
              <a:t>werden</a:t>
            </a:r>
            <a:r>
              <a:rPr lang="en-US" sz="2800" dirty="0"/>
              <a:t> </a:t>
            </a:r>
            <a:r>
              <a:rPr lang="en-US" sz="2800" dirty="0" err="1"/>
              <a:t>können</a:t>
            </a:r>
            <a:r>
              <a:rPr lang="en-US" sz="2800" dirty="0"/>
              <a:t>. </a:t>
            </a:r>
            <a:r>
              <a:rPr lang="en-US" sz="2800" dirty="0" err="1"/>
              <a:t>Zudem</a:t>
            </a:r>
            <a:r>
              <a:rPr lang="en-US" sz="2800" dirty="0"/>
              <a:t> </a:t>
            </a:r>
            <a:r>
              <a:rPr lang="en-US" sz="2800" dirty="0" err="1"/>
              <a:t>kann</a:t>
            </a:r>
            <a:r>
              <a:rPr lang="en-US" sz="2800" dirty="0"/>
              <a:t> die Grippe von Hand </a:t>
            </a:r>
            <a:r>
              <a:rPr lang="en-US" sz="2800" dirty="0" err="1"/>
              <a:t>zu</a:t>
            </a:r>
            <a:r>
              <a:rPr lang="en-US" sz="2800" dirty="0"/>
              <a:t> Hand, </a:t>
            </a:r>
            <a:r>
              <a:rPr lang="en-US" sz="2800" dirty="0" err="1"/>
              <a:t>zum</a:t>
            </a:r>
            <a:r>
              <a:rPr lang="en-US" sz="2800" dirty="0"/>
              <a:t> </a:t>
            </a:r>
            <a:r>
              <a:rPr lang="en-US" sz="2800" dirty="0" err="1"/>
              <a:t>Beispiel</a:t>
            </a:r>
            <a:r>
              <a:rPr lang="en-US" sz="2800" dirty="0"/>
              <a:t> </a:t>
            </a:r>
            <a:r>
              <a:rPr lang="en-US" sz="2800" dirty="0" err="1"/>
              <a:t>beim</a:t>
            </a:r>
            <a:r>
              <a:rPr lang="en-US" sz="2800" dirty="0"/>
              <a:t> </a:t>
            </a:r>
            <a:r>
              <a:rPr lang="en-US" sz="2800" dirty="0" err="1"/>
              <a:t>Händeschütteln</a:t>
            </a:r>
            <a:r>
              <a:rPr lang="en-US" sz="2800" dirty="0"/>
              <a:t> </a:t>
            </a:r>
            <a:r>
              <a:rPr lang="en-US" sz="2800" dirty="0" err="1"/>
              <a:t>oder</a:t>
            </a:r>
            <a:r>
              <a:rPr lang="en-US" sz="2800" dirty="0"/>
              <a:t> </a:t>
            </a:r>
            <a:r>
              <a:rPr lang="en-US" sz="2800" dirty="0" err="1"/>
              <a:t>über</a:t>
            </a:r>
            <a:r>
              <a:rPr lang="en-US" sz="2800" dirty="0"/>
              <a:t> </a:t>
            </a:r>
            <a:r>
              <a:rPr lang="en-US" sz="2800" dirty="0" err="1"/>
              <a:t>verunreinigte</a:t>
            </a:r>
            <a:r>
              <a:rPr lang="en-US" sz="2800" dirty="0"/>
              <a:t> </a:t>
            </a:r>
            <a:r>
              <a:rPr lang="en-US" sz="2800" dirty="0" err="1"/>
              <a:t>Gegenstände</a:t>
            </a:r>
            <a:r>
              <a:rPr lang="en-US" sz="2800" dirty="0"/>
              <a:t> (</a:t>
            </a:r>
            <a:r>
              <a:rPr lang="en-US" sz="2800" dirty="0" err="1"/>
              <a:t>beispielsweise</a:t>
            </a:r>
            <a:r>
              <a:rPr lang="en-US" sz="2800" dirty="0"/>
              <a:t> </a:t>
            </a:r>
            <a:r>
              <a:rPr lang="en-US" sz="2800" dirty="0" err="1"/>
              <a:t>Türgriffe</a:t>
            </a:r>
            <a:r>
              <a:rPr lang="en-US" sz="2800" dirty="0"/>
              <a:t>) </a:t>
            </a:r>
            <a:r>
              <a:rPr lang="en-US" sz="2800" dirty="0" err="1"/>
              <a:t>übertragen</a:t>
            </a:r>
            <a:r>
              <a:rPr lang="en-US" sz="2800" dirty="0"/>
              <a:t> </a:t>
            </a:r>
            <a:r>
              <a:rPr lang="en-US" sz="2800" dirty="0" err="1"/>
              <a:t>werden</a:t>
            </a:r>
            <a:r>
              <a:rPr lang="en-US" sz="2800" dirty="0"/>
              <a:t>. </a:t>
            </a:r>
          </a:p>
          <a:p>
            <a:endParaRPr lang="en-US" sz="2800" dirty="0"/>
          </a:p>
          <a:p>
            <a:r>
              <a:rPr lang="it-IT" sz="2800" b="1" dirty="0"/>
              <a:t>Trasmissione dei virus influenzali</a:t>
            </a:r>
            <a:r>
              <a:rPr lang="it-IT" sz="2800" dirty="0"/>
              <a:t> </a:t>
            </a:r>
          </a:p>
          <a:p>
            <a:r>
              <a:rPr lang="it-IT" sz="2800" dirty="0"/>
              <a:t>L’influenza è causata da virus che possono essere trasmessi attraverso le goccioline, per esempio quando si starnutisce, si tossisce o si parla. Inoltre, il contagio può avvenire anche tramite contatto diretto, come con la stretta di mano, o attraverso oggetti contaminati (come le maniglie delle porte). </a:t>
            </a:r>
          </a:p>
        </p:txBody>
      </p:sp>
    </p:spTree>
    <p:extLst>
      <p:ext uri="{BB962C8B-B14F-4D97-AF65-F5344CB8AC3E}">
        <p14:creationId xmlns:p14="http://schemas.microsoft.com/office/powerpoint/2010/main" val="18679280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FA127B-667A-9742-5D5B-6CE37A7E4D6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449F3F0-930D-6B26-6692-B02543B6C929}"/>
              </a:ext>
            </a:extLst>
          </p:cNvPr>
          <p:cNvSpPr txBox="1">
            <a:spLocks noChangeArrowheads="1"/>
          </p:cNvSpPr>
          <p:nvPr/>
        </p:nvSpPr>
        <p:spPr bwMode="auto">
          <a:xfrm>
            <a:off x="381000" y="228600"/>
            <a:ext cx="8229600" cy="4770537"/>
          </a:xfrm>
          <a:prstGeom prst="rect">
            <a:avLst/>
          </a:prstGeom>
          <a:noFill/>
          <a:ln w="9525">
            <a:noFill/>
            <a:miter lim="800000"/>
            <a:headEnd/>
            <a:tailEnd/>
          </a:ln>
        </p:spPr>
        <p:txBody>
          <a:bodyPr>
            <a:spAutoFit/>
          </a:bodyPr>
          <a:lstStyle/>
          <a:p>
            <a:r>
              <a:rPr lang="en-US" sz="2800" dirty="0" err="1"/>
              <a:t>Ansteckungsgefahr</a:t>
            </a:r>
            <a:r>
              <a:rPr lang="en-US" sz="2800" dirty="0"/>
              <a:t> </a:t>
            </a:r>
            <a:r>
              <a:rPr lang="en-US" sz="2800" dirty="0" err="1"/>
              <a:t>besteht</a:t>
            </a:r>
            <a:r>
              <a:rPr lang="en-US" sz="2800" dirty="0"/>
              <a:t> </a:t>
            </a:r>
            <a:r>
              <a:rPr lang="en-US" sz="2800" dirty="0" err="1"/>
              <a:t>vor</a:t>
            </a:r>
            <a:r>
              <a:rPr lang="en-US" sz="2800" dirty="0"/>
              <a:t> </a:t>
            </a:r>
            <a:r>
              <a:rPr lang="en-US" sz="2800" dirty="0" err="1"/>
              <a:t>allem</a:t>
            </a:r>
            <a:r>
              <a:rPr lang="en-US" sz="2800" dirty="0"/>
              <a:t> </a:t>
            </a:r>
            <a:r>
              <a:rPr lang="en-US" sz="2800" dirty="0" err="1"/>
              <a:t>dort</a:t>
            </a:r>
            <a:r>
              <a:rPr lang="en-US" sz="2800" dirty="0"/>
              <a:t>, wo </a:t>
            </a:r>
            <a:r>
              <a:rPr lang="en-US" sz="2800" dirty="0" err="1"/>
              <a:t>sich</a:t>
            </a:r>
            <a:r>
              <a:rPr lang="en-US" sz="2800" dirty="0"/>
              <a:t> </a:t>
            </a:r>
            <a:r>
              <a:rPr lang="en-US" sz="2800" dirty="0" err="1"/>
              <a:t>viele</a:t>
            </a:r>
            <a:r>
              <a:rPr lang="en-US" sz="2800" dirty="0"/>
              <a:t> Menschen </a:t>
            </a:r>
            <a:r>
              <a:rPr lang="en-US" sz="2800" dirty="0" err="1"/>
              <a:t>aufhalten</a:t>
            </a:r>
            <a:r>
              <a:rPr lang="en-US" sz="2800" dirty="0"/>
              <a:t>, </a:t>
            </a:r>
            <a:r>
              <a:rPr lang="en-US" sz="2800" dirty="0" err="1"/>
              <a:t>beispielsweise</a:t>
            </a:r>
            <a:r>
              <a:rPr lang="en-US" sz="2800" dirty="0"/>
              <a:t> in </a:t>
            </a:r>
            <a:r>
              <a:rPr lang="en-US" sz="2800" dirty="0" err="1"/>
              <a:t>öffentlichen</a:t>
            </a:r>
            <a:r>
              <a:rPr lang="en-US" sz="2800" dirty="0"/>
              <a:t> </a:t>
            </a:r>
            <a:r>
              <a:rPr lang="en-US" sz="2800" dirty="0" err="1"/>
              <a:t>Verkehrsmitteln</a:t>
            </a:r>
            <a:r>
              <a:rPr lang="en-US" sz="2800" dirty="0"/>
              <a:t>, </a:t>
            </a:r>
            <a:r>
              <a:rPr lang="en-US" sz="2800" dirty="0" err="1"/>
              <a:t>Arbeitsstätten</a:t>
            </a:r>
            <a:r>
              <a:rPr lang="en-US" sz="2800" dirty="0"/>
              <a:t>, </a:t>
            </a:r>
            <a:r>
              <a:rPr lang="en-US" sz="2800" dirty="0" err="1"/>
              <a:t>Schulen</a:t>
            </a:r>
            <a:r>
              <a:rPr lang="en-US" sz="2800" dirty="0"/>
              <a:t> </a:t>
            </a:r>
            <a:r>
              <a:rPr lang="en-US" sz="2800" dirty="0" err="1"/>
              <a:t>oder</a:t>
            </a:r>
            <a:r>
              <a:rPr lang="en-US" sz="2800" dirty="0"/>
              <a:t> </a:t>
            </a:r>
            <a:r>
              <a:rPr lang="en-US" sz="2800" dirty="0" err="1"/>
              <a:t>Einkaufsstätten</a:t>
            </a:r>
            <a:r>
              <a:rPr lang="en-US" sz="2800" dirty="0"/>
              <a:t>.</a:t>
            </a:r>
          </a:p>
          <a:p>
            <a:endParaRPr lang="en-US" sz="2800" dirty="0"/>
          </a:p>
          <a:p>
            <a:r>
              <a:rPr lang="it-IT" sz="2800" dirty="0"/>
              <a:t>Il rischio di contagio è presente soprattutto dove si trovano molte persone, specialmente nei mezzi pubblici, nei luoghi di lavoro, nelle scuole o nei centri commerciali. </a:t>
            </a:r>
          </a:p>
          <a:p>
            <a:endParaRPr lang="it-IT" dirty="0"/>
          </a:p>
          <a:p>
            <a:endParaRPr lang="it-IT" sz="2800" dirty="0"/>
          </a:p>
        </p:txBody>
      </p:sp>
    </p:spTree>
    <p:extLst>
      <p:ext uri="{BB962C8B-B14F-4D97-AF65-F5344CB8AC3E}">
        <p14:creationId xmlns:p14="http://schemas.microsoft.com/office/powerpoint/2010/main" val="32389264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B53FA-F573-8A1C-D75F-3C05DD51CC4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E61F2F7-ECFB-3A69-27CD-098419252453}"/>
              </a:ext>
            </a:extLst>
          </p:cNvPr>
          <p:cNvSpPr txBox="1">
            <a:spLocks noChangeArrowheads="1"/>
          </p:cNvSpPr>
          <p:nvPr/>
        </p:nvSpPr>
        <p:spPr bwMode="auto">
          <a:xfrm>
            <a:off x="381000" y="228600"/>
            <a:ext cx="8229600" cy="6555641"/>
          </a:xfrm>
          <a:prstGeom prst="rect">
            <a:avLst/>
          </a:prstGeom>
          <a:noFill/>
          <a:ln w="9525">
            <a:noFill/>
            <a:miter lim="800000"/>
            <a:headEnd/>
            <a:tailEnd/>
          </a:ln>
        </p:spPr>
        <p:txBody>
          <a:bodyPr>
            <a:spAutoFit/>
          </a:bodyPr>
          <a:lstStyle/>
          <a:p>
            <a:r>
              <a:rPr lang="en-US" sz="2800" b="1" dirty="0" err="1"/>
              <a:t>Krankheitsbild</a:t>
            </a:r>
            <a:endParaRPr lang="it-IT" sz="2800" dirty="0"/>
          </a:p>
          <a:p>
            <a:r>
              <a:rPr lang="en-US" sz="2800" dirty="0" err="1"/>
              <a:t>Etwa</a:t>
            </a:r>
            <a:r>
              <a:rPr lang="en-US" sz="2800" dirty="0"/>
              <a:t> </a:t>
            </a:r>
            <a:r>
              <a:rPr lang="en-US" sz="2800" dirty="0" err="1"/>
              <a:t>ein</a:t>
            </a:r>
            <a:r>
              <a:rPr lang="en-US" sz="2800" dirty="0"/>
              <a:t> bis </a:t>
            </a:r>
            <a:r>
              <a:rPr lang="en-US" sz="2800" dirty="0" err="1"/>
              <a:t>zwei</a:t>
            </a:r>
            <a:r>
              <a:rPr lang="en-US" sz="2800" dirty="0"/>
              <a:t> Tage </a:t>
            </a:r>
            <a:r>
              <a:rPr lang="en-US" sz="2800" dirty="0" err="1"/>
              <a:t>nach</a:t>
            </a:r>
            <a:r>
              <a:rPr lang="en-US" sz="2800" dirty="0"/>
              <a:t> der </a:t>
            </a:r>
            <a:r>
              <a:rPr lang="en-US" sz="2800" dirty="0" err="1"/>
              <a:t>Ansteckung</a:t>
            </a:r>
            <a:r>
              <a:rPr lang="en-US" sz="2800" dirty="0"/>
              <a:t> </a:t>
            </a:r>
            <a:r>
              <a:rPr lang="en-US" sz="2800" dirty="0" err="1"/>
              <a:t>erkranken</a:t>
            </a:r>
            <a:r>
              <a:rPr lang="en-US" sz="2800" dirty="0"/>
              <a:t> </a:t>
            </a:r>
            <a:r>
              <a:rPr lang="en-US" sz="2800" dirty="0" err="1"/>
              <a:t>ungefähr</a:t>
            </a:r>
            <a:r>
              <a:rPr lang="en-US" sz="2800" dirty="0"/>
              <a:t> </a:t>
            </a:r>
            <a:r>
              <a:rPr lang="en-US" sz="2800" dirty="0" err="1"/>
              <a:t>zwei</a:t>
            </a:r>
            <a:r>
              <a:rPr lang="en-US" sz="2800" dirty="0"/>
              <a:t> </a:t>
            </a:r>
            <a:r>
              <a:rPr lang="en-US" sz="2800" dirty="0" err="1"/>
              <a:t>Drittel</a:t>
            </a:r>
            <a:r>
              <a:rPr lang="en-US" sz="2800" dirty="0"/>
              <a:t> der </a:t>
            </a:r>
            <a:r>
              <a:rPr lang="en-US" sz="2800" dirty="0" err="1"/>
              <a:t>Betroffenen</a:t>
            </a:r>
            <a:r>
              <a:rPr lang="en-US" sz="2800" dirty="0"/>
              <a:t>. </a:t>
            </a:r>
            <a:r>
              <a:rPr lang="it-IT" sz="2800" dirty="0" err="1"/>
              <a:t>Ein</a:t>
            </a:r>
            <a:r>
              <a:rPr lang="it-IT" sz="2800" dirty="0"/>
              <a:t> </a:t>
            </a:r>
            <a:r>
              <a:rPr lang="it-IT" sz="2800" dirty="0" err="1"/>
              <a:t>Drittel</a:t>
            </a:r>
            <a:r>
              <a:rPr lang="it-IT" sz="2800" dirty="0"/>
              <a:t> </a:t>
            </a:r>
            <a:r>
              <a:rPr lang="it-IT" sz="2800" dirty="0" err="1"/>
              <a:t>bleibt</a:t>
            </a:r>
            <a:r>
              <a:rPr lang="it-IT" sz="2800" dirty="0"/>
              <a:t> </a:t>
            </a:r>
            <a:r>
              <a:rPr lang="it-IT" sz="2800" dirty="0" err="1"/>
              <a:t>ohne</a:t>
            </a:r>
            <a:r>
              <a:rPr lang="it-IT" sz="2800" dirty="0"/>
              <a:t> </a:t>
            </a:r>
            <a:r>
              <a:rPr lang="it-IT" sz="2800" dirty="0" err="1"/>
              <a:t>Krankheitszeichen</a:t>
            </a:r>
            <a:r>
              <a:rPr lang="it-IT" sz="2800" dirty="0"/>
              <a:t>, </a:t>
            </a:r>
            <a:r>
              <a:rPr lang="it-IT" sz="2800" dirty="0" err="1"/>
              <a:t>ist</a:t>
            </a:r>
            <a:r>
              <a:rPr lang="it-IT" sz="2800" dirty="0"/>
              <a:t> </a:t>
            </a:r>
            <a:r>
              <a:rPr lang="it-IT" sz="2800" dirty="0" err="1"/>
              <a:t>aber</a:t>
            </a:r>
            <a:r>
              <a:rPr lang="it-IT" sz="2800" dirty="0"/>
              <a:t> </a:t>
            </a:r>
            <a:r>
              <a:rPr lang="it-IT" sz="2800" dirty="0" err="1"/>
              <a:t>trotzdem</a:t>
            </a:r>
            <a:r>
              <a:rPr lang="it-IT" sz="2800" dirty="0"/>
              <a:t> </a:t>
            </a:r>
            <a:r>
              <a:rPr lang="it-IT" sz="2800" dirty="0" err="1"/>
              <a:t>ansteckend</a:t>
            </a:r>
            <a:r>
              <a:rPr lang="it-IT" sz="2800" dirty="0"/>
              <a:t>.</a:t>
            </a:r>
          </a:p>
          <a:p>
            <a:r>
              <a:rPr lang="en-US" sz="2800" dirty="0"/>
              <a:t>Bei </a:t>
            </a:r>
            <a:r>
              <a:rPr lang="en-US" sz="2800" dirty="0" err="1"/>
              <a:t>etwa</a:t>
            </a:r>
            <a:r>
              <a:rPr lang="en-US" sz="2800" dirty="0"/>
              <a:t> </a:t>
            </a:r>
            <a:r>
              <a:rPr lang="en-US" sz="2800" dirty="0" err="1"/>
              <a:t>einem</a:t>
            </a:r>
            <a:r>
              <a:rPr lang="en-US" sz="2800" dirty="0"/>
              <a:t> </a:t>
            </a:r>
            <a:r>
              <a:rPr lang="en-US" sz="2800" dirty="0" err="1"/>
              <a:t>Drittel</a:t>
            </a:r>
            <a:r>
              <a:rPr lang="en-US" sz="2800" dirty="0"/>
              <a:t> </a:t>
            </a:r>
            <a:r>
              <a:rPr lang="en-US" sz="2800" dirty="0" err="1"/>
              <a:t>beginnt</a:t>
            </a:r>
            <a:r>
              <a:rPr lang="en-US" sz="2800" dirty="0"/>
              <a:t> </a:t>
            </a:r>
            <a:r>
              <a:rPr lang="en-US" sz="2800" dirty="0" err="1"/>
              <a:t>eine</a:t>
            </a:r>
            <a:r>
              <a:rPr lang="en-US" sz="2800" dirty="0"/>
              <a:t> Grippe </a:t>
            </a:r>
            <a:r>
              <a:rPr lang="en-US" sz="2800" dirty="0" err="1"/>
              <a:t>plötzlich</a:t>
            </a:r>
            <a:r>
              <a:rPr lang="en-US" sz="2800" dirty="0"/>
              <a:t> </a:t>
            </a:r>
            <a:r>
              <a:rPr lang="en-US" sz="2800" dirty="0" err="1"/>
              <a:t>mit</a:t>
            </a:r>
            <a:r>
              <a:rPr lang="en-US" sz="2800" dirty="0"/>
              <a:t> </a:t>
            </a:r>
            <a:r>
              <a:rPr lang="en-US" sz="2800" dirty="0" err="1"/>
              <a:t>hohem</a:t>
            </a:r>
            <a:r>
              <a:rPr lang="en-US" sz="2800" dirty="0"/>
              <a:t> Fieber </a:t>
            </a:r>
            <a:r>
              <a:rPr lang="en-US" sz="2800" dirty="0" err="1"/>
              <a:t>sowie</a:t>
            </a:r>
            <a:r>
              <a:rPr lang="en-US" sz="2800" dirty="0"/>
              <a:t> Kopf-, Hals-, Muskel- und </a:t>
            </a:r>
            <a:r>
              <a:rPr lang="en-US" sz="2800" dirty="0" err="1"/>
              <a:t>Gliederschmerzen</a:t>
            </a:r>
            <a:r>
              <a:rPr lang="en-US" sz="2800" dirty="0"/>
              <a:t>. </a:t>
            </a:r>
          </a:p>
          <a:p>
            <a:endParaRPr lang="it-IT" sz="2800" dirty="0"/>
          </a:p>
          <a:p>
            <a:r>
              <a:rPr lang="it-IT" sz="2800" b="1" dirty="0"/>
              <a:t>Sintomi </a:t>
            </a:r>
            <a:endParaRPr lang="it-IT" sz="2800" dirty="0"/>
          </a:p>
          <a:p>
            <a:r>
              <a:rPr lang="it-IT" sz="2800" dirty="0"/>
              <a:t>Circa uno o due giorni dopo il contagio, quasi due terzi dei soggetti infetti si ammalano. Un terzo rimane senza segni di malattia, ma è comunque contagioso. </a:t>
            </a:r>
          </a:p>
          <a:p>
            <a:r>
              <a:rPr lang="it-IT" sz="2800" dirty="0"/>
              <a:t>Circa un terzo dei casi di influenza inizia improvvisamente con febbre alta, mal di testa, mal di gola, dolori muscolari e articolari. </a:t>
            </a:r>
          </a:p>
        </p:txBody>
      </p:sp>
    </p:spTree>
    <p:extLst>
      <p:ext uri="{BB962C8B-B14F-4D97-AF65-F5344CB8AC3E}">
        <p14:creationId xmlns:p14="http://schemas.microsoft.com/office/powerpoint/2010/main" val="38315579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1938992"/>
          </a:xfrm>
          <a:prstGeom prst="rect">
            <a:avLst/>
          </a:prstGeom>
          <a:noFill/>
          <a:ln w="9525">
            <a:noFill/>
            <a:miter lim="800000"/>
            <a:headEnd/>
            <a:tailEnd/>
          </a:ln>
        </p:spPr>
        <p:txBody>
          <a:bodyPr>
            <a:spAutoFit/>
          </a:bodyPr>
          <a:lstStyle/>
          <a:p>
            <a:r>
              <a:rPr lang="de-DE" dirty="0"/>
              <a:t>Kaum war der Feind besiegt, dividierten die Florentiner Bürger sich wieder auseinander; künftig befeuerte jedes aufkeimende Problem den erbitterten Kampf zwischen den dominierenden Gruppen. Und so könnte man mit Fug und Recht auch die heutige italienische Gesellschaft beschreiben.</a:t>
            </a:r>
            <a:endParaRPr lang="it-IT" dirty="0"/>
          </a:p>
        </p:txBody>
      </p:sp>
    </p:spTree>
    <p:extLst>
      <p:ext uri="{BB962C8B-B14F-4D97-AF65-F5344CB8AC3E}">
        <p14:creationId xmlns:p14="http://schemas.microsoft.com/office/powerpoint/2010/main" val="37643305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F273E-9D1B-8C2C-F328-5389DA6AEC4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5299AE7-55C3-9474-9DE8-2759339BD373}"/>
              </a:ext>
            </a:extLst>
          </p:cNvPr>
          <p:cNvSpPr txBox="1">
            <a:spLocks noChangeArrowheads="1"/>
          </p:cNvSpPr>
          <p:nvPr/>
        </p:nvSpPr>
        <p:spPr bwMode="auto">
          <a:xfrm>
            <a:off x="381000" y="228600"/>
            <a:ext cx="8229600" cy="3539430"/>
          </a:xfrm>
          <a:prstGeom prst="rect">
            <a:avLst/>
          </a:prstGeom>
          <a:noFill/>
          <a:ln w="9525">
            <a:noFill/>
            <a:miter lim="800000"/>
            <a:headEnd/>
            <a:tailEnd/>
          </a:ln>
        </p:spPr>
        <p:txBody>
          <a:bodyPr>
            <a:spAutoFit/>
          </a:bodyPr>
          <a:lstStyle/>
          <a:p>
            <a:r>
              <a:rPr lang="it-IT" sz="2800" dirty="0" err="1"/>
              <a:t>Charakteristisch</a:t>
            </a:r>
            <a:r>
              <a:rPr lang="it-IT" sz="2800" dirty="0"/>
              <a:t> </a:t>
            </a:r>
            <a:r>
              <a:rPr lang="it-IT" sz="2800" dirty="0" err="1"/>
              <a:t>sind</a:t>
            </a:r>
            <a:r>
              <a:rPr lang="it-IT" sz="2800" dirty="0"/>
              <a:t> </a:t>
            </a:r>
            <a:r>
              <a:rPr lang="it-IT" sz="2800" dirty="0" err="1"/>
              <a:t>auch</a:t>
            </a:r>
            <a:r>
              <a:rPr lang="it-IT" sz="2800" dirty="0"/>
              <a:t> </a:t>
            </a:r>
            <a:r>
              <a:rPr lang="it-IT" sz="2800" dirty="0" err="1"/>
              <a:t>trockener</a:t>
            </a:r>
            <a:r>
              <a:rPr lang="it-IT" sz="2800" dirty="0"/>
              <a:t> </a:t>
            </a:r>
            <a:r>
              <a:rPr lang="it-IT" sz="2800" dirty="0" err="1"/>
              <a:t>Reizhusten</a:t>
            </a:r>
            <a:r>
              <a:rPr lang="it-IT" sz="2800" dirty="0"/>
              <a:t> und </a:t>
            </a:r>
            <a:r>
              <a:rPr lang="it-IT" sz="2800" dirty="0" err="1"/>
              <a:t>ungewöhnlich</a:t>
            </a:r>
            <a:r>
              <a:rPr lang="it-IT" sz="2800" dirty="0"/>
              <a:t> </a:t>
            </a:r>
            <a:r>
              <a:rPr lang="it-IT" sz="2800" dirty="0" err="1"/>
              <a:t>starke</a:t>
            </a:r>
            <a:r>
              <a:rPr lang="it-IT" sz="2800" dirty="0"/>
              <a:t> </a:t>
            </a:r>
            <a:r>
              <a:rPr lang="it-IT" sz="2800" dirty="0" err="1"/>
              <a:t>Erschöpfung</a:t>
            </a:r>
            <a:r>
              <a:rPr lang="it-IT" sz="2800" dirty="0"/>
              <a:t>. </a:t>
            </a:r>
            <a:r>
              <a:rPr lang="it-IT" sz="2800" dirty="0" err="1"/>
              <a:t>Zusätzlich</a:t>
            </a:r>
            <a:r>
              <a:rPr lang="it-IT" sz="2800" dirty="0"/>
              <a:t> </a:t>
            </a:r>
            <a:r>
              <a:rPr lang="it-IT" sz="2800" dirty="0" err="1"/>
              <a:t>sind</a:t>
            </a:r>
            <a:r>
              <a:rPr lang="it-IT" sz="2800" dirty="0"/>
              <a:t> </a:t>
            </a:r>
            <a:r>
              <a:rPr lang="it-IT" sz="2800" dirty="0" err="1"/>
              <a:t>Schweißausbrüche</a:t>
            </a:r>
            <a:r>
              <a:rPr lang="it-IT" sz="2800" dirty="0"/>
              <a:t> und </a:t>
            </a:r>
            <a:r>
              <a:rPr lang="it-IT" sz="2800" dirty="0" err="1"/>
              <a:t>Halsschmerzen</a:t>
            </a:r>
            <a:r>
              <a:rPr lang="it-IT" sz="2800" dirty="0"/>
              <a:t> </a:t>
            </a:r>
            <a:r>
              <a:rPr lang="it-IT" sz="2800" dirty="0" err="1"/>
              <a:t>möglich</a:t>
            </a:r>
            <a:r>
              <a:rPr lang="it-IT" sz="2800" dirty="0"/>
              <a:t>. </a:t>
            </a:r>
          </a:p>
          <a:p>
            <a:endParaRPr lang="it-IT" sz="2800" dirty="0"/>
          </a:p>
          <a:p>
            <a:r>
              <a:rPr lang="it-IT" sz="2800" dirty="0"/>
              <a:t>Una tosse secca e un’insolita forte stanchezza sono altri segni caratteristici. Talvolta possono comparire sudorazioni e mal di gola. </a:t>
            </a:r>
          </a:p>
          <a:p>
            <a:endParaRPr lang="it-IT" sz="2800" dirty="0"/>
          </a:p>
        </p:txBody>
      </p:sp>
    </p:spTree>
    <p:extLst>
      <p:ext uri="{BB962C8B-B14F-4D97-AF65-F5344CB8AC3E}">
        <p14:creationId xmlns:p14="http://schemas.microsoft.com/office/powerpoint/2010/main" val="27974295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32A9B-4704-2FE5-56E5-0AC948EC053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8D9DB91-479D-0A4C-65E7-CA5EE388C82B}"/>
              </a:ext>
            </a:extLst>
          </p:cNvPr>
          <p:cNvSpPr txBox="1">
            <a:spLocks noChangeArrowheads="1"/>
          </p:cNvSpPr>
          <p:nvPr/>
        </p:nvSpPr>
        <p:spPr bwMode="auto">
          <a:xfrm>
            <a:off x="381000" y="228600"/>
            <a:ext cx="8229600" cy="5693866"/>
          </a:xfrm>
          <a:prstGeom prst="rect">
            <a:avLst/>
          </a:prstGeom>
          <a:noFill/>
          <a:ln w="9525">
            <a:noFill/>
            <a:miter lim="800000"/>
            <a:headEnd/>
            <a:tailEnd/>
          </a:ln>
        </p:spPr>
        <p:txBody>
          <a:bodyPr>
            <a:spAutoFit/>
          </a:bodyPr>
          <a:lstStyle/>
          <a:p>
            <a:r>
              <a:rPr lang="en-US" sz="2800" dirty="0"/>
              <a:t>Ein </a:t>
            </a:r>
            <a:r>
              <a:rPr lang="en-US" sz="2800" dirty="0" err="1"/>
              <a:t>Drittel</a:t>
            </a:r>
            <a:r>
              <a:rPr lang="en-US" sz="2800" dirty="0"/>
              <a:t> </a:t>
            </a:r>
            <a:r>
              <a:rPr lang="en-US" sz="2800" dirty="0" err="1"/>
              <a:t>erkrankt</a:t>
            </a:r>
            <a:r>
              <a:rPr lang="en-US" sz="2800" dirty="0"/>
              <a:t> milder und </a:t>
            </a:r>
            <a:r>
              <a:rPr lang="en-US" sz="2800" dirty="0" err="1"/>
              <a:t>meist</a:t>
            </a:r>
            <a:r>
              <a:rPr lang="en-US" sz="2800" dirty="0"/>
              <a:t> </a:t>
            </a:r>
            <a:r>
              <a:rPr lang="en-US" sz="2800" dirty="0" err="1"/>
              <a:t>ohne</a:t>
            </a:r>
            <a:r>
              <a:rPr lang="en-US" sz="2800" dirty="0"/>
              <a:t> Fieber. Wenn </a:t>
            </a:r>
            <a:r>
              <a:rPr lang="en-US" sz="2800" dirty="0" err="1"/>
              <a:t>keine</a:t>
            </a:r>
            <a:r>
              <a:rPr lang="en-US" sz="2800" dirty="0"/>
              <a:t> </a:t>
            </a:r>
            <a:r>
              <a:rPr lang="en-US" sz="2800" dirty="0" err="1"/>
              <a:t>weiteren</a:t>
            </a:r>
            <a:r>
              <a:rPr lang="en-US" sz="2800" dirty="0"/>
              <a:t> </a:t>
            </a:r>
            <a:r>
              <a:rPr lang="en-US" sz="2800" dirty="0" err="1"/>
              <a:t>Infektionen</a:t>
            </a:r>
            <a:r>
              <a:rPr lang="en-US" sz="2800" dirty="0"/>
              <a:t> </a:t>
            </a:r>
            <a:r>
              <a:rPr lang="en-US" sz="2800" dirty="0" err="1"/>
              <a:t>hinzukommen</a:t>
            </a:r>
            <a:r>
              <a:rPr lang="en-US" sz="2800" dirty="0"/>
              <a:t>, </a:t>
            </a:r>
            <a:r>
              <a:rPr lang="en-US" sz="2800" dirty="0" err="1"/>
              <a:t>klingen</a:t>
            </a:r>
            <a:r>
              <a:rPr lang="en-US" sz="2800" dirty="0"/>
              <a:t> die </a:t>
            </a:r>
            <a:r>
              <a:rPr lang="en-US" sz="2800" dirty="0" err="1"/>
              <a:t>Krankheitszeichen</a:t>
            </a:r>
            <a:r>
              <a:rPr lang="en-US" sz="2800" dirty="0"/>
              <a:t> in der Regel </a:t>
            </a:r>
            <a:r>
              <a:rPr lang="en-US" sz="2800" dirty="0" err="1"/>
              <a:t>nach</a:t>
            </a:r>
            <a:r>
              <a:rPr lang="en-US" sz="2800" dirty="0"/>
              <a:t> </a:t>
            </a:r>
            <a:r>
              <a:rPr lang="en-US" sz="2800" dirty="0" err="1"/>
              <a:t>etwa</a:t>
            </a:r>
            <a:r>
              <a:rPr lang="en-US" sz="2800" dirty="0"/>
              <a:t> </a:t>
            </a:r>
            <a:r>
              <a:rPr lang="en-US" sz="2800" dirty="0" err="1"/>
              <a:t>fünf</a:t>
            </a:r>
            <a:r>
              <a:rPr lang="en-US" sz="2800" dirty="0"/>
              <a:t> bis </a:t>
            </a:r>
            <a:r>
              <a:rPr lang="en-US" sz="2800" dirty="0" err="1"/>
              <a:t>sieben</a:t>
            </a:r>
            <a:r>
              <a:rPr lang="en-US" sz="2800" dirty="0"/>
              <a:t> Tagen </a:t>
            </a:r>
            <a:r>
              <a:rPr lang="en-US" sz="2800" dirty="0" err="1"/>
              <a:t>allmählich</a:t>
            </a:r>
            <a:r>
              <a:rPr lang="en-US" sz="2800" dirty="0"/>
              <a:t> </a:t>
            </a:r>
            <a:r>
              <a:rPr lang="en-US" sz="2800" dirty="0" err="1"/>
              <a:t>wieder</a:t>
            </a:r>
            <a:r>
              <a:rPr lang="en-US" sz="2800" dirty="0"/>
              <a:t> ab. In </a:t>
            </a:r>
            <a:r>
              <a:rPr lang="en-US" sz="2800" dirty="0" err="1"/>
              <a:t>seltenen</a:t>
            </a:r>
            <a:r>
              <a:rPr lang="en-US" sz="2800" dirty="0"/>
              <a:t> </a:t>
            </a:r>
            <a:r>
              <a:rPr lang="en-US" sz="2800" dirty="0" err="1"/>
              <a:t>Fällen</a:t>
            </a:r>
            <a:r>
              <a:rPr lang="en-US" sz="2800" dirty="0"/>
              <a:t> </a:t>
            </a:r>
            <a:r>
              <a:rPr lang="en-US" sz="2800" dirty="0" err="1"/>
              <a:t>kann</a:t>
            </a:r>
            <a:r>
              <a:rPr lang="en-US" sz="2800" dirty="0"/>
              <a:t> es </a:t>
            </a:r>
            <a:r>
              <a:rPr lang="en-US" sz="2800" dirty="0" err="1"/>
              <a:t>auch</a:t>
            </a:r>
            <a:r>
              <a:rPr lang="en-US" sz="2800" dirty="0"/>
              <a:t> </a:t>
            </a:r>
            <a:r>
              <a:rPr lang="en-US" sz="2800" dirty="0" err="1"/>
              <a:t>mehrere</a:t>
            </a:r>
            <a:r>
              <a:rPr lang="en-US" sz="2800" dirty="0"/>
              <a:t> </a:t>
            </a:r>
            <a:r>
              <a:rPr lang="en-US" sz="2800" dirty="0" err="1"/>
              <a:t>Wochen</a:t>
            </a:r>
            <a:r>
              <a:rPr lang="en-US" sz="2800" dirty="0"/>
              <a:t> </a:t>
            </a:r>
            <a:r>
              <a:rPr lang="en-US" sz="2800" dirty="0" err="1"/>
              <a:t>dauern</a:t>
            </a:r>
            <a:r>
              <a:rPr lang="en-US" sz="2800" dirty="0"/>
              <a:t>, bis man </a:t>
            </a:r>
            <a:r>
              <a:rPr lang="en-US" sz="2800" dirty="0" err="1"/>
              <a:t>sich</a:t>
            </a:r>
            <a:r>
              <a:rPr lang="en-US" sz="2800" dirty="0"/>
              <a:t> von der Grippe </a:t>
            </a:r>
            <a:r>
              <a:rPr lang="en-US" sz="2800" dirty="0" err="1"/>
              <a:t>erholt</a:t>
            </a:r>
            <a:r>
              <a:rPr lang="en-US" sz="2800" dirty="0"/>
              <a:t> hat.</a:t>
            </a:r>
          </a:p>
          <a:p>
            <a:endParaRPr lang="en-US" sz="2800" dirty="0"/>
          </a:p>
          <a:p>
            <a:r>
              <a:rPr lang="it-IT" sz="2800" dirty="0"/>
              <a:t>Un terzo dei casi è più lieve e di solito senza febbre. Se non si verificano ulteriori infezioni, i sintomi della malattia di solito si attenuano gradualmente dopo circa cinque o sette giorni. In rari casi, il recupero dalla malattia può richiedere diverse settimane. </a:t>
            </a:r>
          </a:p>
          <a:p>
            <a:endParaRPr lang="it-IT" sz="2800" dirty="0"/>
          </a:p>
        </p:txBody>
      </p:sp>
    </p:spTree>
    <p:extLst>
      <p:ext uri="{BB962C8B-B14F-4D97-AF65-F5344CB8AC3E}">
        <p14:creationId xmlns:p14="http://schemas.microsoft.com/office/powerpoint/2010/main" val="25304752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E50A9-90DE-9396-7826-89B1C77AC79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DBA047B-9ABB-E668-7CBC-04E838FFC4CC}"/>
              </a:ext>
            </a:extLst>
          </p:cNvPr>
          <p:cNvSpPr txBox="1">
            <a:spLocks noChangeArrowheads="1"/>
          </p:cNvSpPr>
          <p:nvPr/>
        </p:nvSpPr>
        <p:spPr bwMode="auto">
          <a:xfrm>
            <a:off x="381000" y="228600"/>
            <a:ext cx="8229600" cy="5262979"/>
          </a:xfrm>
          <a:prstGeom prst="rect">
            <a:avLst/>
          </a:prstGeom>
          <a:noFill/>
          <a:ln w="9525">
            <a:noFill/>
            <a:miter lim="800000"/>
            <a:headEnd/>
            <a:tailEnd/>
          </a:ln>
        </p:spPr>
        <p:txBody>
          <a:bodyPr>
            <a:spAutoFit/>
          </a:bodyPr>
          <a:lstStyle/>
          <a:p>
            <a:r>
              <a:rPr lang="en-US" sz="2800" dirty="0"/>
              <a:t>Eine </a:t>
            </a:r>
            <a:r>
              <a:rPr lang="en-US" sz="2800" dirty="0" err="1"/>
              <a:t>gefürchtete</a:t>
            </a:r>
            <a:r>
              <a:rPr lang="en-US" sz="2800" dirty="0"/>
              <a:t> </a:t>
            </a:r>
            <a:r>
              <a:rPr lang="en-US" sz="2800" dirty="0" err="1"/>
              <a:t>Komplikation</a:t>
            </a:r>
            <a:r>
              <a:rPr lang="en-US" sz="2800" dirty="0"/>
              <a:t> der Grippe </a:t>
            </a:r>
            <a:r>
              <a:rPr lang="en-US" sz="2800" dirty="0" err="1"/>
              <a:t>ist</a:t>
            </a:r>
            <a:r>
              <a:rPr lang="en-US" sz="2800" dirty="0"/>
              <a:t> die </a:t>
            </a:r>
            <a:r>
              <a:rPr lang="en-US" sz="2800" dirty="0" err="1"/>
              <a:t>Lungenentzündung</a:t>
            </a:r>
            <a:r>
              <a:rPr lang="en-US" sz="2800" dirty="0"/>
              <a:t> </a:t>
            </a:r>
            <a:r>
              <a:rPr lang="en-US" sz="2800" dirty="0" err="1"/>
              <a:t>durch</a:t>
            </a:r>
            <a:r>
              <a:rPr lang="en-US" sz="2800" dirty="0"/>
              <a:t> das Virus </a:t>
            </a:r>
            <a:r>
              <a:rPr lang="en-US" sz="2800" dirty="0" err="1"/>
              <a:t>selbst</a:t>
            </a:r>
            <a:r>
              <a:rPr lang="en-US" sz="2800" dirty="0"/>
              <a:t> </a:t>
            </a:r>
            <a:r>
              <a:rPr lang="en-US" sz="2800" dirty="0" err="1"/>
              <a:t>oder</a:t>
            </a:r>
            <a:r>
              <a:rPr lang="en-US" sz="2800" dirty="0"/>
              <a:t> </a:t>
            </a:r>
            <a:r>
              <a:rPr lang="en-US" sz="2800" dirty="0" err="1"/>
              <a:t>durch</a:t>
            </a:r>
            <a:r>
              <a:rPr lang="en-US" sz="2800" dirty="0"/>
              <a:t> </a:t>
            </a:r>
            <a:r>
              <a:rPr lang="en-US" sz="2800" dirty="0" err="1"/>
              <a:t>zusätzliche</a:t>
            </a:r>
            <a:r>
              <a:rPr lang="en-US" sz="2800" dirty="0"/>
              <a:t> </a:t>
            </a:r>
            <a:r>
              <a:rPr lang="en-US" sz="2800" dirty="0" err="1"/>
              <a:t>Erreger</a:t>
            </a:r>
            <a:r>
              <a:rPr lang="en-US" sz="2800" dirty="0"/>
              <a:t>, die </a:t>
            </a:r>
            <a:r>
              <a:rPr lang="en-US" sz="2800" dirty="0" err="1"/>
              <a:t>häufig</a:t>
            </a:r>
            <a:r>
              <a:rPr lang="en-US" sz="2800" dirty="0"/>
              <a:t> </a:t>
            </a:r>
            <a:r>
              <a:rPr lang="en-US" sz="2800" dirty="0" err="1"/>
              <a:t>im</a:t>
            </a:r>
            <a:r>
              <a:rPr lang="en-US" sz="2800" dirty="0"/>
              <a:t> </a:t>
            </a:r>
            <a:r>
              <a:rPr lang="en-US" sz="2800" dirty="0" err="1"/>
              <a:t>Krankhaus</a:t>
            </a:r>
            <a:r>
              <a:rPr lang="en-US" sz="2800" dirty="0"/>
              <a:t> </a:t>
            </a:r>
            <a:r>
              <a:rPr lang="en-US" sz="2800" dirty="0" err="1"/>
              <a:t>behandelt</a:t>
            </a:r>
            <a:r>
              <a:rPr lang="en-US" sz="2800" dirty="0"/>
              <a:t> </a:t>
            </a:r>
            <a:r>
              <a:rPr lang="en-US" sz="2800" dirty="0" err="1"/>
              <a:t>werden</a:t>
            </a:r>
            <a:r>
              <a:rPr lang="en-US" sz="2800" dirty="0"/>
              <a:t> muss und </a:t>
            </a:r>
            <a:r>
              <a:rPr lang="en-US" sz="2800" dirty="0" err="1"/>
              <a:t>mitunter</a:t>
            </a:r>
            <a:r>
              <a:rPr lang="en-US" sz="2800" dirty="0"/>
              <a:t> </a:t>
            </a:r>
            <a:r>
              <a:rPr lang="en-US" sz="2800" dirty="0" err="1"/>
              <a:t>lebensbedrohlich</a:t>
            </a:r>
            <a:r>
              <a:rPr lang="en-US" sz="2800" dirty="0"/>
              <a:t> </a:t>
            </a:r>
            <a:r>
              <a:rPr lang="en-US" sz="2800" dirty="0" err="1"/>
              <a:t>verlaufen</a:t>
            </a:r>
            <a:r>
              <a:rPr lang="en-US" sz="2800" dirty="0"/>
              <a:t> </a:t>
            </a:r>
            <a:r>
              <a:rPr lang="en-US" sz="2800" dirty="0" err="1"/>
              <a:t>kann</a:t>
            </a:r>
            <a:r>
              <a:rPr lang="en-US" sz="2800" dirty="0"/>
              <a:t>. </a:t>
            </a:r>
            <a:endParaRPr lang="it-IT" sz="2800" dirty="0"/>
          </a:p>
          <a:p>
            <a:endParaRPr lang="it-IT" sz="2800" dirty="0"/>
          </a:p>
          <a:p>
            <a:r>
              <a:rPr lang="it-IT" sz="2800" dirty="0"/>
              <a:t>Una temuta complicazione dell’influenza è la polmonite, causata dal virus stesso o da ulteriori patogeni, che spesso richiede un trattamento ospedaliero e può avere un decorso potenzialmente letale.</a:t>
            </a:r>
          </a:p>
          <a:p>
            <a:endParaRPr lang="it-IT" sz="2800" dirty="0"/>
          </a:p>
          <a:p>
            <a:endParaRPr lang="it-IT" sz="2800" dirty="0"/>
          </a:p>
        </p:txBody>
      </p:sp>
    </p:spTree>
    <p:extLst>
      <p:ext uri="{BB962C8B-B14F-4D97-AF65-F5344CB8AC3E}">
        <p14:creationId xmlns:p14="http://schemas.microsoft.com/office/powerpoint/2010/main" val="29922518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DC2E7-8FC2-A3AE-3089-BE2EB230957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B2CE689-8D9E-9E0D-5042-88C875BE5A22}"/>
              </a:ext>
            </a:extLst>
          </p:cNvPr>
          <p:cNvSpPr txBox="1">
            <a:spLocks noChangeArrowheads="1"/>
          </p:cNvSpPr>
          <p:nvPr/>
        </p:nvSpPr>
        <p:spPr bwMode="auto">
          <a:xfrm>
            <a:off x="381000" y="228600"/>
            <a:ext cx="8229600" cy="6555641"/>
          </a:xfrm>
          <a:prstGeom prst="rect">
            <a:avLst/>
          </a:prstGeom>
          <a:noFill/>
          <a:ln w="9525">
            <a:noFill/>
            <a:miter lim="800000"/>
            <a:headEnd/>
            <a:tailEnd/>
          </a:ln>
        </p:spPr>
        <p:txBody>
          <a:bodyPr>
            <a:spAutoFit/>
          </a:bodyPr>
          <a:lstStyle/>
          <a:p>
            <a:r>
              <a:rPr lang="en-US" sz="2800" dirty="0"/>
              <a:t>Die Grippe </a:t>
            </a:r>
            <a:r>
              <a:rPr lang="en-US" sz="2800" dirty="0" err="1"/>
              <a:t>führt</a:t>
            </a:r>
            <a:r>
              <a:rPr lang="en-US" sz="2800" dirty="0"/>
              <a:t> </a:t>
            </a:r>
            <a:r>
              <a:rPr lang="en-US" sz="2800" dirty="0" err="1"/>
              <a:t>zu</a:t>
            </a:r>
            <a:r>
              <a:rPr lang="en-US" sz="2800" dirty="0"/>
              <a:t> </a:t>
            </a:r>
            <a:r>
              <a:rPr lang="en-US" sz="2800" dirty="0" err="1"/>
              <a:t>Entzündungsprozessen</a:t>
            </a:r>
            <a:r>
              <a:rPr lang="en-US" sz="2800" dirty="0"/>
              <a:t> </a:t>
            </a:r>
            <a:r>
              <a:rPr lang="en-US" sz="2800" dirty="0" err="1"/>
              <a:t>im</a:t>
            </a:r>
            <a:r>
              <a:rPr lang="en-US" sz="2800" dirty="0"/>
              <a:t> Körper.  </a:t>
            </a:r>
            <a:r>
              <a:rPr lang="it-IT" sz="2800" dirty="0"/>
              <a:t>Es </a:t>
            </a:r>
            <a:r>
              <a:rPr lang="it-IT" sz="2800" dirty="0" err="1"/>
              <a:t>gibt</a:t>
            </a:r>
            <a:r>
              <a:rPr lang="it-IT" sz="2800" dirty="0"/>
              <a:t> </a:t>
            </a:r>
            <a:r>
              <a:rPr lang="it-IT" sz="2800" dirty="0" err="1"/>
              <a:t>Hinweise</a:t>
            </a:r>
            <a:r>
              <a:rPr lang="it-IT" sz="2800" dirty="0"/>
              <a:t> </a:t>
            </a:r>
            <a:r>
              <a:rPr lang="it-IT" sz="2800" dirty="0" err="1"/>
              <a:t>darauf</a:t>
            </a:r>
            <a:r>
              <a:rPr lang="it-IT" sz="2800" dirty="0"/>
              <a:t>, </a:t>
            </a:r>
            <a:r>
              <a:rPr lang="it-IT" sz="2800" dirty="0" err="1"/>
              <a:t>dass</a:t>
            </a:r>
            <a:r>
              <a:rPr lang="it-IT" sz="2800" dirty="0"/>
              <a:t> </a:t>
            </a:r>
            <a:r>
              <a:rPr lang="it-IT" sz="2800" dirty="0" err="1"/>
              <a:t>ein</a:t>
            </a:r>
            <a:r>
              <a:rPr lang="it-IT" sz="2800" dirty="0"/>
              <a:t> </a:t>
            </a:r>
            <a:r>
              <a:rPr lang="it-IT" sz="2800" dirty="0" err="1"/>
              <a:t>Zusammenhang</a:t>
            </a:r>
            <a:r>
              <a:rPr lang="it-IT" sz="2800" dirty="0"/>
              <a:t> </a:t>
            </a:r>
            <a:r>
              <a:rPr lang="it-IT" sz="2800" dirty="0" err="1"/>
              <a:t>zwischen</a:t>
            </a:r>
            <a:r>
              <a:rPr lang="it-IT" sz="2800" dirty="0"/>
              <a:t> </a:t>
            </a:r>
            <a:r>
              <a:rPr lang="it-IT" sz="2800" dirty="0" err="1"/>
              <a:t>einer</a:t>
            </a:r>
            <a:r>
              <a:rPr lang="it-IT" sz="2800" dirty="0"/>
              <a:t> </a:t>
            </a:r>
            <a:r>
              <a:rPr lang="it-IT" sz="2800" dirty="0" err="1"/>
              <a:t>Grippeerkrankung</a:t>
            </a:r>
            <a:r>
              <a:rPr lang="it-IT" sz="2800" dirty="0"/>
              <a:t> und </a:t>
            </a:r>
            <a:r>
              <a:rPr lang="it-IT" sz="2800" dirty="0" err="1"/>
              <a:t>einem</a:t>
            </a:r>
            <a:r>
              <a:rPr lang="it-IT" sz="2800" dirty="0"/>
              <a:t> </a:t>
            </a:r>
            <a:r>
              <a:rPr lang="it-IT" sz="2800" dirty="0" err="1"/>
              <a:t>Herzinfarkt</a:t>
            </a:r>
            <a:r>
              <a:rPr lang="it-IT" sz="2800" dirty="0"/>
              <a:t> </a:t>
            </a:r>
            <a:r>
              <a:rPr lang="it-IT" sz="2800" dirty="0" err="1"/>
              <a:t>bzw</a:t>
            </a:r>
            <a:r>
              <a:rPr lang="it-IT" sz="2800" dirty="0"/>
              <a:t>. </a:t>
            </a:r>
            <a:r>
              <a:rPr lang="it-IT" sz="2800" dirty="0" err="1"/>
              <a:t>einem</a:t>
            </a:r>
            <a:r>
              <a:rPr lang="it-IT" sz="2800" dirty="0"/>
              <a:t> </a:t>
            </a:r>
            <a:r>
              <a:rPr lang="it-IT" sz="2800" dirty="0" err="1"/>
              <a:t>Schlaganfall</a:t>
            </a:r>
            <a:r>
              <a:rPr lang="it-IT" sz="2800" dirty="0"/>
              <a:t> </a:t>
            </a:r>
            <a:r>
              <a:rPr lang="it-IT" sz="2800" dirty="0" err="1"/>
              <a:t>besteht</a:t>
            </a:r>
            <a:r>
              <a:rPr lang="it-IT" sz="2800" dirty="0"/>
              <a:t>. Bei </a:t>
            </a:r>
            <a:r>
              <a:rPr lang="it-IT" sz="2800" dirty="0" err="1"/>
              <a:t>Vorliegen</a:t>
            </a:r>
            <a:r>
              <a:rPr lang="it-IT" sz="2800" dirty="0"/>
              <a:t> von </a:t>
            </a:r>
            <a:r>
              <a:rPr lang="it-IT" sz="2800" dirty="0" err="1"/>
              <a:t>anderen</a:t>
            </a:r>
            <a:r>
              <a:rPr lang="it-IT" sz="2800" dirty="0"/>
              <a:t> </a:t>
            </a:r>
            <a:r>
              <a:rPr lang="it-IT" sz="2800" dirty="0" err="1"/>
              <a:t>Risikofaktoren</a:t>
            </a:r>
            <a:r>
              <a:rPr lang="it-IT" sz="2800" dirty="0"/>
              <a:t> </a:t>
            </a:r>
            <a:r>
              <a:rPr lang="it-IT" sz="2800" dirty="0" err="1"/>
              <a:t>kann</a:t>
            </a:r>
            <a:r>
              <a:rPr lang="it-IT" sz="2800" dirty="0"/>
              <a:t> die </a:t>
            </a:r>
            <a:r>
              <a:rPr lang="it-IT" sz="2800" dirty="0" err="1"/>
              <a:t>Grippe</a:t>
            </a:r>
            <a:r>
              <a:rPr lang="it-IT" sz="2800" dirty="0"/>
              <a:t> </a:t>
            </a:r>
            <a:r>
              <a:rPr lang="it-IT" sz="2800" dirty="0" err="1"/>
              <a:t>Herzinfarkte</a:t>
            </a:r>
            <a:r>
              <a:rPr lang="it-IT" sz="2800" dirty="0"/>
              <a:t> </a:t>
            </a:r>
            <a:r>
              <a:rPr lang="it-IT" sz="2800" dirty="0" err="1"/>
              <a:t>oder</a:t>
            </a:r>
            <a:r>
              <a:rPr lang="it-IT" sz="2800" dirty="0"/>
              <a:t> </a:t>
            </a:r>
            <a:r>
              <a:rPr lang="it-IT" sz="2800" dirty="0" err="1"/>
              <a:t>Schlaganfälle</a:t>
            </a:r>
            <a:r>
              <a:rPr lang="it-IT" sz="2800" dirty="0"/>
              <a:t> </a:t>
            </a:r>
            <a:r>
              <a:rPr lang="it-IT" sz="2800" dirty="0" err="1"/>
              <a:t>begünstigen</a:t>
            </a:r>
            <a:r>
              <a:rPr lang="it-IT" sz="2800" dirty="0"/>
              <a:t>. </a:t>
            </a:r>
            <a:r>
              <a:rPr lang="it-IT" sz="2800" dirty="0" err="1"/>
              <a:t>Das</a:t>
            </a:r>
            <a:r>
              <a:rPr lang="it-IT" sz="2800" dirty="0"/>
              <a:t> Risiko </a:t>
            </a:r>
            <a:r>
              <a:rPr lang="it-IT" sz="2800" dirty="0" err="1"/>
              <a:t>kann</a:t>
            </a:r>
            <a:r>
              <a:rPr lang="it-IT" sz="2800" dirty="0"/>
              <a:t> </a:t>
            </a:r>
            <a:r>
              <a:rPr lang="it-IT" sz="2800" dirty="0" err="1"/>
              <a:t>durch</a:t>
            </a:r>
            <a:r>
              <a:rPr lang="it-IT" sz="2800" dirty="0"/>
              <a:t> die </a:t>
            </a:r>
            <a:r>
              <a:rPr lang="it-IT" sz="2800" dirty="0" err="1"/>
              <a:t>Grippeimpfung</a:t>
            </a:r>
            <a:r>
              <a:rPr lang="it-IT" sz="2800" dirty="0"/>
              <a:t> </a:t>
            </a:r>
            <a:r>
              <a:rPr lang="it-IT" sz="2800" dirty="0" err="1"/>
              <a:t>gesenkt</a:t>
            </a:r>
            <a:r>
              <a:rPr lang="it-IT" sz="2800" dirty="0"/>
              <a:t> </a:t>
            </a:r>
            <a:r>
              <a:rPr lang="it-IT" sz="2800" dirty="0" err="1"/>
              <a:t>werden</a:t>
            </a:r>
            <a:r>
              <a:rPr lang="it-IT" sz="2800" dirty="0"/>
              <a:t>.</a:t>
            </a:r>
          </a:p>
          <a:p>
            <a:endParaRPr lang="it-IT" sz="2800" dirty="0"/>
          </a:p>
          <a:p>
            <a:r>
              <a:rPr lang="it-IT" sz="2800" dirty="0"/>
              <a:t>L’influenza provoca processi infiammatori nel corpo. Ci sono indicazioni che suggeriscono un legame tra l’influenza e l’infarto o l’ictus. In presenza di altri fattori di rischio, l’influenza può favorire infarti o ictus. Il rischio può essere ridotto con la vaccinazione antinfluenzale. </a:t>
            </a:r>
          </a:p>
          <a:p>
            <a:endParaRPr lang="it-IT" sz="2800" dirty="0"/>
          </a:p>
        </p:txBody>
      </p:sp>
    </p:spTree>
    <p:extLst>
      <p:ext uri="{BB962C8B-B14F-4D97-AF65-F5344CB8AC3E}">
        <p14:creationId xmlns:p14="http://schemas.microsoft.com/office/powerpoint/2010/main" val="18913092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F941D-0F92-1080-E120-381A20BD55A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8F331ED-EBF9-DC99-ABDE-2CBC191E28BF}"/>
              </a:ext>
            </a:extLst>
          </p:cNvPr>
          <p:cNvSpPr txBox="1">
            <a:spLocks noChangeArrowheads="1"/>
          </p:cNvSpPr>
          <p:nvPr/>
        </p:nvSpPr>
        <p:spPr bwMode="auto">
          <a:xfrm>
            <a:off x="381000" y="228600"/>
            <a:ext cx="8229600" cy="5355312"/>
          </a:xfrm>
          <a:prstGeom prst="rect">
            <a:avLst/>
          </a:prstGeom>
          <a:noFill/>
          <a:ln w="9525">
            <a:noFill/>
            <a:miter lim="800000"/>
            <a:headEnd/>
            <a:tailEnd/>
          </a:ln>
        </p:spPr>
        <p:txBody>
          <a:bodyPr>
            <a:spAutoFit/>
          </a:bodyPr>
          <a:lstStyle/>
          <a:p>
            <a:r>
              <a:rPr lang="it-IT" sz="2600" b="1" dirty="0" err="1"/>
              <a:t>Impfung</a:t>
            </a:r>
            <a:endParaRPr lang="it-IT" sz="2600" dirty="0"/>
          </a:p>
          <a:p>
            <a:r>
              <a:rPr lang="it-IT" sz="2600" dirty="0"/>
              <a:t>Die </a:t>
            </a:r>
            <a:r>
              <a:rPr lang="it-IT" sz="2600" u="sng" dirty="0" err="1"/>
              <a:t>Ständige</a:t>
            </a:r>
            <a:r>
              <a:rPr lang="it-IT" sz="2600" u="sng" dirty="0"/>
              <a:t> </a:t>
            </a:r>
            <a:r>
              <a:rPr lang="it-IT" sz="2600" u="sng" dirty="0" err="1"/>
              <a:t>Impfkommission</a:t>
            </a:r>
            <a:r>
              <a:rPr lang="it-IT" sz="2600" u="sng" dirty="0"/>
              <a:t> (STIKO)</a:t>
            </a:r>
            <a:r>
              <a:rPr lang="it-IT" sz="2600" dirty="0"/>
              <a:t> </a:t>
            </a:r>
            <a:r>
              <a:rPr lang="it-IT" sz="2600" dirty="0" err="1"/>
              <a:t>empfiehlt</a:t>
            </a:r>
            <a:r>
              <a:rPr lang="it-IT" sz="2600" dirty="0"/>
              <a:t> die </a:t>
            </a:r>
            <a:r>
              <a:rPr lang="it-IT" sz="2600" dirty="0" err="1"/>
              <a:t>Impfung</a:t>
            </a:r>
            <a:r>
              <a:rPr lang="it-IT" sz="2600" dirty="0"/>
              <a:t> </a:t>
            </a:r>
            <a:r>
              <a:rPr lang="it-IT" sz="2600" dirty="0" err="1"/>
              <a:t>gegen</a:t>
            </a:r>
            <a:r>
              <a:rPr lang="it-IT" sz="2600" dirty="0"/>
              <a:t> </a:t>
            </a:r>
            <a:r>
              <a:rPr lang="it-IT" sz="2600" dirty="0" err="1"/>
              <a:t>Grippe</a:t>
            </a:r>
            <a:r>
              <a:rPr lang="it-IT" sz="2600" dirty="0"/>
              <a:t> </a:t>
            </a:r>
            <a:r>
              <a:rPr lang="it-IT" sz="2600" dirty="0" err="1"/>
              <a:t>insbesondere</a:t>
            </a:r>
            <a:r>
              <a:rPr lang="it-IT" sz="2600" dirty="0"/>
              <a:t> </a:t>
            </a:r>
            <a:r>
              <a:rPr lang="it-IT" sz="2600" dirty="0" err="1"/>
              <a:t>für</a:t>
            </a:r>
            <a:r>
              <a:rPr lang="it-IT" sz="2600" dirty="0"/>
              <a:t> </a:t>
            </a:r>
            <a:r>
              <a:rPr lang="it-IT" sz="2600" dirty="0" err="1"/>
              <a:t>Personen</a:t>
            </a:r>
            <a:r>
              <a:rPr lang="it-IT" sz="2600" dirty="0"/>
              <a:t>, die bei </a:t>
            </a:r>
            <a:r>
              <a:rPr lang="it-IT" sz="2600" dirty="0" err="1"/>
              <a:t>einer</a:t>
            </a:r>
            <a:r>
              <a:rPr lang="it-IT" sz="2600" dirty="0"/>
              <a:t> </a:t>
            </a:r>
            <a:r>
              <a:rPr lang="it-IT" sz="2600" dirty="0" err="1"/>
              <a:t>Grippeerkrankung</a:t>
            </a:r>
            <a:r>
              <a:rPr lang="it-IT" sz="2600" dirty="0"/>
              <a:t> </a:t>
            </a:r>
            <a:r>
              <a:rPr lang="it-IT" sz="2600" dirty="0" err="1"/>
              <a:t>ein</a:t>
            </a:r>
            <a:r>
              <a:rPr lang="it-IT" sz="2600" dirty="0"/>
              <a:t> </a:t>
            </a:r>
            <a:r>
              <a:rPr lang="it-IT" sz="2600" dirty="0" err="1"/>
              <a:t>erhöhtes</a:t>
            </a:r>
            <a:r>
              <a:rPr lang="it-IT" sz="2600" dirty="0"/>
              <a:t> Risiko </a:t>
            </a:r>
            <a:r>
              <a:rPr lang="it-IT" sz="2600" dirty="0" err="1"/>
              <a:t>für</a:t>
            </a:r>
            <a:r>
              <a:rPr lang="it-IT" sz="2600" dirty="0"/>
              <a:t> </a:t>
            </a:r>
            <a:r>
              <a:rPr lang="it-IT" sz="2600" dirty="0" err="1"/>
              <a:t>schwerwiegende</a:t>
            </a:r>
            <a:r>
              <a:rPr lang="it-IT" sz="2600" dirty="0"/>
              <a:t> </a:t>
            </a:r>
            <a:r>
              <a:rPr lang="it-IT" sz="2600" dirty="0" err="1"/>
              <a:t>Folgen</a:t>
            </a:r>
            <a:r>
              <a:rPr lang="it-IT" sz="2600" dirty="0"/>
              <a:t> </a:t>
            </a:r>
            <a:r>
              <a:rPr lang="it-IT" sz="2600" dirty="0" err="1"/>
              <a:t>haben</a:t>
            </a:r>
            <a:r>
              <a:rPr lang="it-IT" sz="2600" dirty="0"/>
              <a:t>:</a:t>
            </a:r>
          </a:p>
          <a:p>
            <a:endParaRPr lang="it-IT" sz="2600" dirty="0"/>
          </a:p>
          <a:p>
            <a:endParaRPr lang="it-IT" sz="2800" dirty="0"/>
          </a:p>
          <a:p>
            <a:r>
              <a:rPr lang="it-IT" sz="2600" b="1" dirty="0"/>
              <a:t>Vaccinazione</a:t>
            </a:r>
            <a:endParaRPr lang="it-IT" sz="2600" dirty="0"/>
          </a:p>
          <a:p>
            <a:r>
              <a:rPr lang="it-IT" sz="2600" dirty="0"/>
              <a:t>La Commissione Nazionale per la Formazione Continua (CNFC) consiglia la vaccinazione antinfluenzale soprattutto per le persone che, in caso di influenza, rischiano maggiormente serie conseguenze, come:</a:t>
            </a:r>
          </a:p>
          <a:p>
            <a:endParaRPr lang="it-IT" sz="2800" dirty="0"/>
          </a:p>
        </p:txBody>
      </p:sp>
    </p:spTree>
    <p:extLst>
      <p:ext uri="{BB962C8B-B14F-4D97-AF65-F5344CB8AC3E}">
        <p14:creationId xmlns:p14="http://schemas.microsoft.com/office/powerpoint/2010/main" val="20038154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84CA9-27AF-9536-249A-1820F0F7920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EDF5D21-6934-DF8C-AFB9-6E655D3833C6}"/>
              </a:ext>
            </a:extLst>
          </p:cNvPr>
          <p:cNvSpPr txBox="1">
            <a:spLocks noChangeArrowheads="1"/>
          </p:cNvSpPr>
          <p:nvPr/>
        </p:nvSpPr>
        <p:spPr bwMode="auto">
          <a:xfrm>
            <a:off x="381000" y="228600"/>
            <a:ext cx="8229600" cy="5724644"/>
          </a:xfrm>
          <a:prstGeom prst="rect">
            <a:avLst/>
          </a:prstGeom>
          <a:noFill/>
          <a:ln w="9525">
            <a:noFill/>
            <a:miter lim="800000"/>
            <a:headEnd/>
            <a:tailEnd/>
          </a:ln>
        </p:spPr>
        <p:txBody>
          <a:bodyPr>
            <a:spAutoFit/>
          </a:bodyPr>
          <a:lstStyle/>
          <a:p>
            <a:pPr marL="457200" indent="-457200">
              <a:buFont typeface="Wingdings" panose="05000000000000000000" pitchFamily="2" charset="2"/>
              <a:buChar char="Ø"/>
            </a:pPr>
            <a:r>
              <a:rPr lang="en-US" sz="2600" dirty="0"/>
              <a:t>Menschen, die 60 Jahre und </a:t>
            </a:r>
            <a:r>
              <a:rPr lang="en-US" sz="2600" dirty="0" err="1"/>
              <a:t>älter</a:t>
            </a:r>
            <a:r>
              <a:rPr lang="en-US" sz="2600" dirty="0"/>
              <a:t> </a:t>
            </a:r>
            <a:r>
              <a:rPr lang="en-US" sz="2600" dirty="0" err="1"/>
              <a:t>sind</a:t>
            </a:r>
            <a:r>
              <a:rPr lang="en-US" sz="2600" dirty="0"/>
              <a:t>,</a:t>
            </a:r>
            <a:endParaRPr lang="it-IT" sz="2600" dirty="0"/>
          </a:p>
          <a:p>
            <a:pPr marL="457200" lvl="0" indent="-457200">
              <a:buFont typeface="Wingdings" panose="05000000000000000000" pitchFamily="2" charset="2"/>
              <a:buChar char="Ø"/>
            </a:pPr>
            <a:r>
              <a:rPr lang="en-US" sz="2600" dirty="0" err="1"/>
              <a:t>gesunde</a:t>
            </a:r>
            <a:r>
              <a:rPr lang="en-US" sz="2600" dirty="0"/>
              <a:t> </a:t>
            </a:r>
            <a:r>
              <a:rPr lang="en-US" sz="2600" u="sng" dirty="0" err="1"/>
              <a:t>Schwangere</a:t>
            </a:r>
            <a:r>
              <a:rPr lang="en-US" sz="2600" dirty="0"/>
              <a:t> ab dem </a:t>
            </a:r>
            <a:r>
              <a:rPr lang="en-US" sz="2600" dirty="0" err="1"/>
              <a:t>vierten</a:t>
            </a:r>
            <a:r>
              <a:rPr lang="en-US" sz="2600" dirty="0"/>
              <a:t> </a:t>
            </a:r>
            <a:r>
              <a:rPr lang="en-US" sz="2600" dirty="0" err="1"/>
              <a:t>Schwangerschaftsmonat</a:t>
            </a:r>
            <a:r>
              <a:rPr lang="en-US" sz="2600" dirty="0"/>
              <a:t> </a:t>
            </a:r>
            <a:r>
              <a:rPr lang="en-US" sz="2600" dirty="0" err="1"/>
              <a:t>sowie</a:t>
            </a:r>
            <a:r>
              <a:rPr lang="en-US" sz="2600" dirty="0"/>
              <a:t> </a:t>
            </a:r>
            <a:r>
              <a:rPr lang="en-US" sz="2600" dirty="0" err="1"/>
              <a:t>Schwangere</a:t>
            </a:r>
            <a:r>
              <a:rPr lang="en-US" sz="2600" dirty="0"/>
              <a:t> </a:t>
            </a:r>
            <a:r>
              <a:rPr lang="en-US" sz="2600" dirty="0" err="1"/>
              <a:t>mit</a:t>
            </a:r>
            <a:r>
              <a:rPr lang="en-US" sz="2600" dirty="0"/>
              <a:t> </a:t>
            </a:r>
            <a:r>
              <a:rPr lang="en-US" sz="2600" dirty="0" err="1"/>
              <a:t>chronischen</a:t>
            </a:r>
            <a:r>
              <a:rPr lang="en-US" sz="2600" dirty="0"/>
              <a:t> </a:t>
            </a:r>
            <a:r>
              <a:rPr lang="en-US" sz="2600" dirty="0" err="1"/>
              <a:t>Grunderkrankungen</a:t>
            </a:r>
            <a:r>
              <a:rPr lang="en-US" sz="2600" dirty="0"/>
              <a:t> </a:t>
            </a:r>
            <a:r>
              <a:rPr lang="en-US" sz="2600" dirty="0" err="1"/>
              <a:t>wie</a:t>
            </a:r>
            <a:r>
              <a:rPr lang="en-US" sz="2600" dirty="0"/>
              <a:t> Asthma, Diabetes </a:t>
            </a:r>
            <a:r>
              <a:rPr lang="en-US" sz="2600" dirty="0" err="1"/>
              <a:t>oder</a:t>
            </a:r>
            <a:r>
              <a:rPr lang="en-US" sz="2600" dirty="0"/>
              <a:t> </a:t>
            </a:r>
            <a:r>
              <a:rPr lang="en-US" sz="2600" dirty="0" err="1"/>
              <a:t>Bluthochdruck</a:t>
            </a:r>
            <a:r>
              <a:rPr lang="en-US" sz="2600" dirty="0"/>
              <a:t> </a:t>
            </a:r>
            <a:r>
              <a:rPr lang="en-US" sz="2600" dirty="0" err="1"/>
              <a:t>bereits</a:t>
            </a:r>
            <a:r>
              <a:rPr lang="en-US" sz="2600" dirty="0"/>
              <a:t> </a:t>
            </a:r>
            <a:r>
              <a:rPr lang="en-US" sz="2600" dirty="0" err="1"/>
              <a:t>vor</a:t>
            </a:r>
            <a:r>
              <a:rPr lang="en-US" sz="2600" dirty="0"/>
              <a:t> dem </a:t>
            </a:r>
            <a:r>
              <a:rPr lang="en-US" sz="2600" dirty="0" err="1"/>
              <a:t>vierten</a:t>
            </a:r>
            <a:r>
              <a:rPr lang="en-US" sz="2600" dirty="0"/>
              <a:t> Monat,</a:t>
            </a:r>
          </a:p>
          <a:p>
            <a:pPr marL="457200" lvl="0" indent="-457200">
              <a:buFont typeface="Wingdings" panose="05000000000000000000" pitchFamily="2" charset="2"/>
              <a:buChar char="Ø"/>
            </a:pPr>
            <a:endParaRPr lang="en-US" sz="2600" dirty="0"/>
          </a:p>
          <a:p>
            <a:pPr marL="457200" lvl="0" indent="-457200">
              <a:buFont typeface="Wingdings" panose="05000000000000000000" pitchFamily="2" charset="2"/>
              <a:buChar char="Ø"/>
            </a:pPr>
            <a:endParaRPr lang="en-US" sz="2600" dirty="0"/>
          </a:p>
          <a:p>
            <a:pPr marL="457200" indent="-457200">
              <a:buFont typeface="Wingdings" panose="05000000000000000000" pitchFamily="2" charset="2"/>
              <a:buChar char="Ø"/>
            </a:pPr>
            <a:r>
              <a:rPr lang="it-IT" sz="2600" dirty="0"/>
              <a:t>Persone d’età pari o superiore a 60 anni.</a:t>
            </a:r>
          </a:p>
          <a:p>
            <a:pPr marL="457200" indent="-457200">
              <a:buFont typeface="Wingdings" panose="05000000000000000000" pitchFamily="2" charset="2"/>
              <a:buChar char="Ø"/>
            </a:pPr>
            <a:r>
              <a:rPr lang="it-IT" sz="2600" dirty="0"/>
              <a:t>Gestanti in salute a partire dal quarto mese di gravidanza e gestanti con malattie croniche presenti già prima del quarto mese, come asma, diabete o ipertensione.</a:t>
            </a:r>
          </a:p>
          <a:p>
            <a:pPr marL="457200" indent="-457200">
              <a:buFont typeface="Wingdings" panose="05000000000000000000" pitchFamily="2" charset="2"/>
              <a:buChar char="Ø"/>
            </a:pPr>
            <a:endParaRPr lang="it-IT" sz="2600" dirty="0"/>
          </a:p>
          <a:p>
            <a:pPr marL="457200" lvl="0" indent="-457200">
              <a:buFont typeface="Wingdings" panose="05000000000000000000" pitchFamily="2" charset="2"/>
              <a:buChar char="Ø"/>
            </a:pPr>
            <a:endParaRPr lang="it-IT" sz="2600" dirty="0"/>
          </a:p>
          <a:p>
            <a:endParaRPr lang="it-IT" sz="2800" dirty="0"/>
          </a:p>
        </p:txBody>
      </p:sp>
    </p:spTree>
    <p:extLst>
      <p:ext uri="{BB962C8B-B14F-4D97-AF65-F5344CB8AC3E}">
        <p14:creationId xmlns:p14="http://schemas.microsoft.com/office/powerpoint/2010/main" val="37441572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FC6D8-E800-E389-7207-5F99F33D968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1190FA9-4724-0405-4206-EB6BF768FECB}"/>
              </a:ext>
            </a:extLst>
          </p:cNvPr>
          <p:cNvSpPr txBox="1">
            <a:spLocks noChangeArrowheads="1"/>
          </p:cNvSpPr>
          <p:nvPr/>
        </p:nvSpPr>
        <p:spPr bwMode="auto">
          <a:xfrm>
            <a:off x="381000" y="228600"/>
            <a:ext cx="8229600" cy="6801862"/>
          </a:xfrm>
          <a:prstGeom prst="rect">
            <a:avLst/>
          </a:prstGeom>
          <a:noFill/>
          <a:ln w="9525">
            <a:noFill/>
            <a:miter lim="800000"/>
            <a:headEnd/>
            <a:tailEnd/>
          </a:ln>
        </p:spPr>
        <p:txBody>
          <a:bodyPr>
            <a:spAutoFit/>
          </a:bodyPr>
          <a:lstStyle/>
          <a:p>
            <a:pPr marL="457200" lvl="0" indent="-457200">
              <a:buFont typeface="Wingdings" panose="05000000000000000000" pitchFamily="2" charset="2"/>
              <a:buChar char="Ø"/>
            </a:pPr>
            <a:r>
              <a:rPr lang="de-DE" dirty="0"/>
              <a:t>Kinder, Jugendliche und Erwachsene mit erhöhter gesundheitlicher Gefährdung durch eine Vorerkrankung wie zum Beispiel: chronische Krankheiten der Atmungsorgane (z. B. bei Asthma), Herz- oder Kreislauferkrankungen, Leber- oder Nierenkrankheiten, Diabetes oder andere Stoffwechselkrankheiten, chronische neurologische Krankheiten wie Multiple Sklerose, angeborene oder später erworbene Störungen des Immunsystems, HIV-Infektion.</a:t>
            </a:r>
          </a:p>
          <a:p>
            <a:pPr marL="457200" lvl="0" indent="-457200">
              <a:buFont typeface="Wingdings" panose="05000000000000000000" pitchFamily="2" charset="2"/>
              <a:buChar char="Ø"/>
            </a:pPr>
            <a:endParaRPr lang="de-DE" dirty="0"/>
          </a:p>
          <a:p>
            <a:pPr marL="457200" indent="-457200">
              <a:buFont typeface="Wingdings" panose="05000000000000000000" pitchFamily="2" charset="2"/>
              <a:buChar char="Ø"/>
            </a:pPr>
            <a:r>
              <a:rPr lang="it-IT" dirty="0"/>
              <a:t>Bambini, giovani e adulti che corrono maggiore rischio a causa di malattie preesistenti come: malattie croniche riguardanti l’apparato respiratorio (ad esempio: asma), oppure riguardanti il cuore, il sistema circolatorio, il fegato o i reni, diabete o altre malattie del metabolismo, malattie neurologiche croniche come la sclerosi multipla, disfunzioni del sistema immunitario congenite o sopraggiunte in seguito, infezioni da HIV.</a:t>
            </a:r>
          </a:p>
          <a:p>
            <a:endParaRPr lang="it-IT" sz="2800" dirty="0"/>
          </a:p>
        </p:txBody>
      </p:sp>
    </p:spTree>
    <p:extLst>
      <p:ext uri="{BB962C8B-B14F-4D97-AF65-F5344CB8AC3E}">
        <p14:creationId xmlns:p14="http://schemas.microsoft.com/office/powerpoint/2010/main" val="17093609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48790-1B88-EFA8-3B3B-F65033BCA5A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E6A3DFD-1176-BBA2-C0B3-0365B9FA4564}"/>
              </a:ext>
            </a:extLst>
          </p:cNvPr>
          <p:cNvSpPr txBox="1">
            <a:spLocks noChangeArrowheads="1"/>
          </p:cNvSpPr>
          <p:nvPr/>
        </p:nvSpPr>
        <p:spPr bwMode="auto">
          <a:xfrm>
            <a:off x="381000" y="228600"/>
            <a:ext cx="8229600" cy="6524863"/>
          </a:xfrm>
          <a:prstGeom prst="rect">
            <a:avLst/>
          </a:prstGeom>
          <a:noFill/>
          <a:ln w="9525">
            <a:noFill/>
            <a:miter lim="800000"/>
            <a:headEnd/>
            <a:tailEnd/>
          </a:ln>
        </p:spPr>
        <p:txBody>
          <a:bodyPr>
            <a:spAutoFit/>
          </a:bodyPr>
          <a:lstStyle/>
          <a:p>
            <a:pPr marL="457200" lvl="0" indent="-457200">
              <a:buFont typeface="Wingdings" panose="05000000000000000000" pitchFamily="2" charset="2"/>
              <a:buChar char="Ø"/>
            </a:pPr>
            <a:r>
              <a:rPr lang="en-US" sz="2600" dirty="0" err="1"/>
              <a:t>Bewohner</a:t>
            </a:r>
            <a:r>
              <a:rPr lang="en-US" sz="2600" dirty="0"/>
              <a:t> von </a:t>
            </a:r>
            <a:r>
              <a:rPr lang="en-US" sz="2600" dirty="0" err="1"/>
              <a:t>Alten</a:t>
            </a:r>
            <a:r>
              <a:rPr lang="en-US" sz="2600" dirty="0"/>
              <a:t>- </a:t>
            </a:r>
            <a:r>
              <a:rPr lang="en-US" sz="2600" dirty="0" err="1"/>
              <a:t>oder</a:t>
            </a:r>
            <a:r>
              <a:rPr lang="en-US" sz="2600" dirty="0"/>
              <a:t> </a:t>
            </a:r>
            <a:r>
              <a:rPr lang="en-US" sz="2600" dirty="0" err="1"/>
              <a:t>Pflegeheimen</a:t>
            </a:r>
            <a:r>
              <a:rPr lang="en-US" sz="2600" dirty="0"/>
              <a:t>.</a:t>
            </a:r>
            <a:endParaRPr lang="it-IT" sz="2600" dirty="0"/>
          </a:p>
          <a:p>
            <a:r>
              <a:rPr lang="en-US" sz="2600" dirty="0" err="1"/>
              <a:t>Außerdem</a:t>
            </a:r>
            <a:r>
              <a:rPr lang="en-US" sz="2600" dirty="0"/>
              <a:t> </a:t>
            </a:r>
            <a:r>
              <a:rPr lang="en-US" sz="2600" dirty="0" err="1"/>
              <a:t>wird</a:t>
            </a:r>
            <a:r>
              <a:rPr lang="en-US" sz="2600" dirty="0"/>
              <a:t> die </a:t>
            </a:r>
            <a:r>
              <a:rPr lang="en-US" sz="2600" dirty="0" err="1"/>
              <a:t>Impfung</a:t>
            </a:r>
            <a:r>
              <a:rPr lang="en-US" sz="2600" dirty="0"/>
              <a:t> </a:t>
            </a:r>
            <a:r>
              <a:rPr lang="en-US" sz="2600" dirty="0" err="1"/>
              <a:t>empfohlen</a:t>
            </a:r>
            <a:r>
              <a:rPr lang="en-US" sz="2600" dirty="0"/>
              <a:t> für</a:t>
            </a:r>
            <a:endParaRPr lang="it-IT" sz="2600" dirty="0"/>
          </a:p>
          <a:p>
            <a:pPr marL="457200" lvl="0" indent="-457200">
              <a:buFont typeface="Wingdings" panose="05000000000000000000" pitchFamily="2" charset="2"/>
              <a:buChar char="Ø"/>
            </a:pPr>
            <a:r>
              <a:rPr lang="en-US" sz="2600" dirty="0" err="1"/>
              <a:t>Personen</a:t>
            </a:r>
            <a:r>
              <a:rPr lang="en-US" sz="2600" dirty="0"/>
              <a:t> </a:t>
            </a:r>
            <a:r>
              <a:rPr lang="en-US" sz="2600" dirty="0" err="1"/>
              <a:t>mit</a:t>
            </a:r>
            <a:r>
              <a:rPr lang="en-US" sz="2600" dirty="0"/>
              <a:t> stark </a:t>
            </a:r>
            <a:r>
              <a:rPr lang="en-US" sz="2600" dirty="0" err="1"/>
              <a:t>erhöhtem</a:t>
            </a:r>
            <a:r>
              <a:rPr lang="en-US" sz="2600" dirty="0"/>
              <a:t> </a:t>
            </a:r>
            <a:r>
              <a:rPr lang="en-US" sz="2600" dirty="0" err="1"/>
              <a:t>Risiko</a:t>
            </a:r>
            <a:r>
              <a:rPr lang="en-US" sz="2600" dirty="0"/>
              <a:t> </a:t>
            </a:r>
            <a:r>
              <a:rPr lang="en-US" sz="2600" dirty="0" err="1"/>
              <a:t>sich</a:t>
            </a:r>
            <a:r>
              <a:rPr lang="en-US" sz="2600" dirty="0"/>
              <a:t> </a:t>
            </a:r>
            <a:r>
              <a:rPr lang="en-US" sz="2600" dirty="0" err="1"/>
              <a:t>anzustecken</a:t>
            </a:r>
            <a:r>
              <a:rPr lang="en-US" sz="2600" dirty="0"/>
              <a:t> (z. B. Personal in </a:t>
            </a:r>
            <a:r>
              <a:rPr lang="en-US" sz="2600" dirty="0" err="1"/>
              <a:t>Einrichtungen</a:t>
            </a:r>
            <a:r>
              <a:rPr lang="en-US" sz="2600" dirty="0"/>
              <a:t> </a:t>
            </a:r>
            <a:r>
              <a:rPr lang="en-US" sz="2600" dirty="0" err="1"/>
              <a:t>mit</a:t>
            </a:r>
            <a:r>
              <a:rPr lang="en-US" sz="2600" dirty="0"/>
              <a:t> </a:t>
            </a:r>
            <a:r>
              <a:rPr lang="en-US" sz="2600" dirty="0" err="1"/>
              <a:t>viel</a:t>
            </a:r>
            <a:r>
              <a:rPr lang="en-US" sz="2600" dirty="0"/>
              <a:t> </a:t>
            </a:r>
            <a:r>
              <a:rPr lang="en-US" sz="2600" dirty="0" err="1"/>
              <a:t>Publikumsverkehr</a:t>
            </a:r>
            <a:r>
              <a:rPr lang="en-US" sz="2600" dirty="0"/>
              <a:t> </a:t>
            </a:r>
            <a:r>
              <a:rPr lang="en-US" sz="2600" dirty="0" err="1"/>
              <a:t>oder</a:t>
            </a:r>
            <a:r>
              <a:rPr lang="en-US" sz="2600" dirty="0"/>
              <a:t> </a:t>
            </a:r>
            <a:r>
              <a:rPr lang="en-US" sz="2600" dirty="0" err="1"/>
              <a:t>Beschäftigte</a:t>
            </a:r>
            <a:r>
              <a:rPr lang="en-US" sz="2600" dirty="0"/>
              <a:t> </a:t>
            </a:r>
            <a:r>
              <a:rPr lang="en-US" sz="2600" dirty="0" err="1"/>
              <a:t>im</a:t>
            </a:r>
            <a:r>
              <a:rPr lang="en-US" sz="2600" dirty="0"/>
              <a:t> </a:t>
            </a:r>
            <a:r>
              <a:rPr lang="en-US" sz="2600" dirty="0" err="1"/>
              <a:t>medizinischen</a:t>
            </a:r>
            <a:r>
              <a:rPr lang="en-US" sz="2600" dirty="0"/>
              <a:t> </a:t>
            </a:r>
            <a:r>
              <a:rPr lang="en-US" sz="2600" dirty="0" err="1"/>
              <a:t>Bereich</a:t>
            </a:r>
            <a:r>
              <a:rPr lang="en-US" sz="2600" dirty="0"/>
              <a:t> </a:t>
            </a:r>
            <a:r>
              <a:rPr lang="en-US" sz="2600" dirty="0" err="1"/>
              <a:t>mit</a:t>
            </a:r>
            <a:r>
              <a:rPr lang="en-US" sz="2600" dirty="0"/>
              <a:t> </a:t>
            </a:r>
            <a:r>
              <a:rPr lang="en-US" sz="2600" dirty="0" err="1"/>
              <a:t>Patientenkontakt</a:t>
            </a:r>
            <a:r>
              <a:rPr lang="en-US" sz="2600" dirty="0"/>
              <a:t>, </a:t>
            </a:r>
            <a:r>
              <a:rPr lang="en-US" sz="2600" dirty="0" err="1"/>
              <a:t>Bewohner</a:t>
            </a:r>
            <a:r>
              <a:rPr lang="en-US" sz="2600" dirty="0"/>
              <a:t> von </a:t>
            </a:r>
            <a:r>
              <a:rPr lang="en-US" sz="2600" dirty="0" err="1"/>
              <a:t>Gemeinschaftsunterkünften</a:t>
            </a:r>
            <a:r>
              <a:rPr lang="en-US" sz="2600" dirty="0"/>
              <a:t>)</a:t>
            </a:r>
          </a:p>
          <a:p>
            <a:pPr marL="457200" lvl="0" indent="-457200">
              <a:buFont typeface="Wingdings" panose="05000000000000000000" pitchFamily="2" charset="2"/>
              <a:buChar char="Ø"/>
            </a:pPr>
            <a:endParaRPr lang="en-US" sz="2600" dirty="0"/>
          </a:p>
          <a:p>
            <a:pPr marL="457200" indent="-457200">
              <a:buFont typeface="Wingdings" panose="05000000000000000000" pitchFamily="2" charset="2"/>
              <a:buChar char="Ø"/>
            </a:pPr>
            <a:r>
              <a:rPr lang="it-IT" sz="2600" dirty="0"/>
              <a:t>residenti in case di cura o case di riposo.</a:t>
            </a:r>
          </a:p>
          <a:p>
            <a:r>
              <a:rPr lang="it-IT" sz="2600" dirty="0"/>
              <a:t>Il vaccino viene, inoltre, consigliato a:</a:t>
            </a:r>
          </a:p>
          <a:p>
            <a:pPr marL="457200" indent="-457200">
              <a:buFont typeface="Wingdings" panose="05000000000000000000" pitchFamily="2" charset="2"/>
              <a:buChar char="Ø"/>
            </a:pPr>
            <a:r>
              <a:rPr lang="it-IT" sz="2600" dirty="0"/>
              <a:t>persone con alto rischio di contagio (ad esempio, personale istituzionale a frequente contatto col pubblico o dipendenti in ambito medico a contatto con pazienti, abitanti in comunità alloggio).</a:t>
            </a:r>
          </a:p>
          <a:p>
            <a:pPr marL="457200" lvl="0" indent="-457200">
              <a:buFont typeface="Wingdings" panose="05000000000000000000" pitchFamily="2" charset="2"/>
              <a:buChar char="Ø"/>
            </a:pPr>
            <a:endParaRPr lang="it-IT" sz="2600" dirty="0"/>
          </a:p>
          <a:p>
            <a:endParaRPr lang="it-IT" sz="2800" dirty="0"/>
          </a:p>
        </p:txBody>
      </p:sp>
    </p:spTree>
    <p:extLst>
      <p:ext uri="{BB962C8B-B14F-4D97-AF65-F5344CB8AC3E}">
        <p14:creationId xmlns:p14="http://schemas.microsoft.com/office/powerpoint/2010/main" val="15190349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BE9A6-FDDE-8C44-EE66-6ECEBBFE01D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73595DD-D99C-B203-A01E-7D0CB0782FDD}"/>
              </a:ext>
            </a:extLst>
          </p:cNvPr>
          <p:cNvSpPr txBox="1">
            <a:spLocks noChangeArrowheads="1"/>
          </p:cNvSpPr>
          <p:nvPr/>
        </p:nvSpPr>
        <p:spPr bwMode="auto">
          <a:xfrm>
            <a:off x="381000" y="228600"/>
            <a:ext cx="8229600" cy="3323987"/>
          </a:xfrm>
          <a:prstGeom prst="rect">
            <a:avLst/>
          </a:prstGeom>
          <a:noFill/>
          <a:ln w="9525">
            <a:noFill/>
            <a:miter lim="800000"/>
            <a:headEnd/>
            <a:tailEnd/>
          </a:ln>
        </p:spPr>
        <p:txBody>
          <a:bodyPr>
            <a:spAutoFit/>
          </a:bodyPr>
          <a:lstStyle/>
          <a:p>
            <a:pPr marL="457200" lvl="0" indent="-457200">
              <a:buFont typeface="Wingdings" panose="05000000000000000000" pitchFamily="2" charset="2"/>
              <a:buChar char="Ø"/>
            </a:pPr>
            <a:r>
              <a:rPr lang="en-US" sz="2600" dirty="0" err="1"/>
              <a:t>Personen</a:t>
            </a:r>
            <a:r>
              <a:rPr lang="en-US" sz="2600" dirty="0"/>
              <a:t> (z. B. </a:t>
            </a:r>
            <a:r>
              <a:rPr lang="en-US" sz="2600" dirty="0" err="1"/>
              <a:t>Angehörige</a:t>
            </a:r>
            <a:r>
              <a:rPr lang="en-US" sz="2600" dirty="0"/>
              <a:t>, </a:t>
            </a:r>
            <a:r>
              <a:rPr lang="en-US" sz="2600" dirty="0" err="1"/>
              <a:t>Pflegende</a:t>
            </a:r>
            <a:r>
              <a:rPr lang="en-US" sz="2600" dirty="0"/>
              <a:t>), die </a:t>
            </a:r>
            <a:r>
              <a:rPr lang="en-US" sz="2600" dirty="0" err="1"/>
              <a:t>im</a:t>
            </a:r>
            <a:r>
              <a:rPr lang="en-US" sz="2600" dirty="0"/>
              <a:t> </a:t>
            </a:r>
            <a:r>
              <a:rPr lang="en-US" sz="2600" dirty="0" err="1"/>
              <a:t>selben</a:t>
            </a:r>
            <a:r>
              <a:rPr lang="en-US" sz="2600" dirty="0"/>
              <a:t> </a:t>
            </a:r>
            <a:r>
              <a:rPr lang="en-US" sz="2600" dirty="0" err="1"/>
              <a:t>Haushalt</a:t>
            </a:r>
            <a:r>
              <a:rPr lang="en-US" sz="2600" dirty="0"/>
              <a:t> </a:t>
            </a:r>
            <a:r>
              <a:rPr lang="en-US" sz="2600" dirty="0" err="1"/>
              <a:t>lebende</a:t>
            </a:r>
            <a:r>
              <a:rPr lang="en-US" sz="2600" dirty="0"/>
              <a:t> </a:t>
            </a:r>
            <a:r>
              <a:rPr lang="en-US" sz="2600" dirty="0" err="1"/>
              <a:t>oder</a:t>
            </a:r>
            <a:r>
              <a:rPr lang="en-US" sz="2600" dirty="0"/>
              <a:t> von </a:t>
            </a:r>
            <a:r>
              <a:rPr lang="en-US" sz="2600" dirty="0" err="1"/>
              <a:t>ihnen</a:t>
            </a:r>
            <a:r>
              <a:rPr lang="en-US" sz="2600" dirty="0"/>
              <a:t> </a:t>
            </a:r>
            <a:r>
              <a:rPr lang="en-US" sz="2600" dirty="0" err="1"/>
              <a:t>betreute</a:t>
            </a:r>
            <a:r>
              <a:rPr lang="en-US" sz="2600" dirty="0"/>
              <a:t> </a:t>
            </a:r>
            <a:r>
              <a:rPr lang="en-US" sz="2600" dirty="0" err="1"/>
              <a:t>Risikopersonen</a:t>
            </a:r>
            <a:r>
              <a:rPr lang="en-US" sz="2600" dirty="0"/>
              <a:t> </a:t>
            </a:r>
            <a:r>
              <a:rPr lang="en-US" sz="2600" dirty="0" err="1"/>
              <a:t>gefährden</a:t>
            </a:r>
            <a:r>
              <a:rPr lang="en-US" sz="2600" dirty="0"/>
              <a:t> </a:t>
            </a:r>
            <a:r>
              <a:rPr lang="en-US" sz="2600" dirty="0" err="1"/>
              <a:t>können</a:t>
            </a:r>
            <a:r>
              <a:rPr lang="en-US" sz="2600" dirty="0"/>
              <a:t>. </a:t>
            </a:r>
            <a:r>
              <a:rPr lang="it-IT" sz="2600" dirty="0"/>
              <a:t>[…]</a:t>
            </a:r>
          </a:p>
          <a:p>
            <a:endParaRPr lang="it-IT" sz="2600" dirty="0"/>
          </a:p>
          <a:p>
            <a:pPr marL="457200" indent="-457200">
              <a:buFont typeface="Wingdings" panose="05000000000000000000" pitchFamily="2" charset="2"/>
              <a:buChar char="Ø"/>
            </a:pPr>
            <a:r>
              <a:rPr lang="it-IT" sz="2600" dirty="0"/>
              <a:t>Persone (come congiunti o caregiver), che vivono nella stessa casa o che possono mettere a repentaglio la salute delle persone a rischio di cui si prendono cura.  […]</a:t>
            </a:r>
          </a:p>
          <a:p>
            <a:endParaRPr lang="it-IT" sz="2800" dirty="0"/>
          </a:p>
        </p:txBody>
      </p:sp>
    </p:spTree>
    <p:extLst>
      <p:ext uri="{BB962C8B-B14F-4D97-AF65-F5344CB8AC3E}">
        <p14:creationId xmlns:p14="http://schemas.microsoft.com/office/powerpoint/2010/main" val="30313791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8A2C5-3CFE-3089-0B48-FC2063F39D2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DA57A17-8B7B-693E-DF03-51464651B5A1}"/>
              </a:ext>
            </a:extLst>
          </p:cNvPr>
          <p:cNvSpPr txBox="1">
            <a:spLocks noChangeArrowheads="1"/>
          </p:cNvSpPr>
          <p:nvPr/>
        </p:nvSpPr>
        <p:spPr bwMode="auto">
          <a:xfrm>
            <a:off x="381000" y="228600"/>
            <a:ext cx="8229600" cy="5724644"/>
          </a:xfrm>
          <a:prstGeom prst="rect">
            <a:avLst/>
          </a:prstGeom>
          <a:noFill/>
          <a:ln w="9525">
            <a:noFill/>
            <a:miter lim="800000"/>
            <a:headEnd/>
            <a:tailEnd/>
          </a:ln>
        </p:spPr>
        <p:txBody>
          <a:bodyPr>
            <a:spAutoFit/>
          </a:bodyPr>
          <a:lstStyle/>
          <a:p>
            <a:r>
              <a:rPr lang="it-IT" sz="2600" dirty="0" err="1"/>
              <a:t>Wird</a:t>
            </a:r>
            <a:r>
              <a:rPr lang="it-IT" sz="2600" dirty="0"/>
              <a:t> </a:t>
            </a:r>
            <a:r>
              <a:rPr lang="it-IT" sz="2600" dirty="0" err="1"/>
              <a:t>regional</a:t>
            </a:r>
            <a:r>
              <a:rPr lang="it-IT" sz="2600" dirty="0"/>
              <a:t> </a:t>
            </a:r>
            <a:r>
              <a:rPr lang="it-IT" sz="2600" dirty="0" err="1"/>
              <a:t>oder</a:t>
            </a:r>
            <a:r>
              <a:rPr lang="it-IT" sz="2600" dirty="0"/>
              <a:t> </a:t>
            </a:r>
            <a:r>
              <a:rPr lang="it-IT" sz="2600" dirty="0" err="1"/>
              <a:t>weltweit</a:t>
            </a:r>
            <a:r>
              <a:rPr lang="it-IT" sz="2600" dirty="0"/>
              <a:t> </a:t>
            </a:r>
            <a:r>
              <a:rPr lang="it-IT" sz="2600" dirty="0" err="1"/>
              <a:t>ein</a:t>
            </a:r>
            <a:r>
              <a:rPr lang="it-IT" sz="2600" dirty="0"/>
              <a:t> </a:t>
            </a:r>
            <a:r>
              <a:rPr lang="it-IT" sz="2600" dirty="0" err="1"/>
              <a:t>besonders</a:t>
            </a:r>
            <a:r>
              <a:rPr lang="it-IT" sz="2600" dirty="0"/>
              <a:t> </a:t>
            </a:r>
            <a:r>
              <a:rPr lang="it-IT" sz="2600" dirty="0" err="1"/>
              <a:t>starker</a:t>
            </a:r>
            <a:r>
              <a:rPr lang="it-IT" sz="2600" dirty="0"/>
              <a:t> </a:t>
            </a:r>
            <a:r>
              <a:rPr lang="it-IT" sz="2600" dirty="0" err="1"/>
              <a:t>Ausbruch</a:t>
            </a:r>
            <a:r>
              <a:rPr lang="it-IT" sz="2600" dirty="0"/>
              <a:t> (Epidemie </a:t>
            </a:r>
            <a:r>
              <a:rPr lang="it-IT" sz="2600" dirty="0" err="1"/>
              <a:t>oder</a:t>
            </a:r>
            <a:r>
              <a:rPr lang="it-IT" sz="2600" dirty="0"/>
              <a:t> Pandemie) </a:t>
            </a:r>
            <a:r>
              <a:rPr lang="it-IT" sz="2600" dirty="0" err="1"/>
              <a:t>erwartet</a:t>
            </a:r>
            <a:r>
              <a:rPr lang="it-IT" sz="2600" dirty="0"/>
              <a:t>, </a:t>
            </a:r>
            <a:r>
              <a:rPr lang="it-IT" sz="2600" dirty="0" err="1"/>
              <a:t>rufen</a:t>
            </a:r>
            <a:r>
              <a:rPr lang="it-IT" sz="2600" dirty="0"/>
              <a:t> die </a:t>
            </a:r>
            <a:r>
              <a:rPr lang="it-IT" sz="2600" dirty="0" err="1"/>
              <a:t>Gesundheitsbehörden</a:t>
            </a:r>
            <a:r>
              <a:rPr lang="it-IT" sz="2600" dirty="0"/>
              <a:t> </a:t>
            </a:r>
            <a:r>
              <a:rPr lang="it-IT" sz="2600" dirty="0" err="1"/>
              <a:t>eventuell</a:t>
            </a:r>
            <a:r>
              <a:rPr lang="it-IT" sz="2600" dirty="0"/>
              <a:t> </a:t>
            </a:r>
            <a:r>
              <a:rPr lang="it-IT" sz="2600" dirty="0" err="1"/>
              <a:t>noch</a:t>
            </a:r>
            <a:r>
              <a:rPr lang="it-IT" sz="2600" dirty="0"/>
              <a:t> </a:t>
            </a:r>
            <a:r>
              <a:rPr lang="it-IT" sz="2600" dirty="0" err="1"/>
              <a:t>einmal</a:t>
            </a:r>
            <a:r>
              <a:rPr lang="it-IT" sz="2600" dirty="0"/>
              <a:t> </a:t>
            </a:r>
            <a:r>
              <a:rPr lang="it-IT" sz="2600" dirty="0" err="1"/>
              <a:t>gesondert</a:t>
            </a:r>
            <a:r>
              <a:rPr lang="it-IT" sz="2600" dirty="0"/>
              <a:t> </a:t>
            </a:r>
            <a:r>
              <a:rPr lang="it-IT" sz="2600" dirty="0" err="1"/>
              <a:t>zu</a:t>
            </a:r>
            <a:r>
              <a:rPr lang="it-IT" sz="2600" dirty="0"/>
              <a:t> </a:t>
            </a:r>
            <a:r>
              <a:rPr lang="it-IT" sz="2600" dirty="0" err="1"/>
              <a:t>Impfungen</a:t>
            </a:r>
            <a:r>
              <a:rPr lang="it-IT" sz="2600" dirty="0"/>
              <a:t> </a:t>
            </a:r>
            <a:r>
              <a:rPr lang="it-IT" sz="2600" dirty="0" err="1"/>
              <a:t>auf</a:t>
            </a:r>
            <a:r>
              <a:rPr lang="it-IT" sz="2600" dirty="0"/>
              <a:t>, </a:t>
            </a:r>
            <a:r>
              <a:rPr lang="it-IT" sz="2600" dirty="0" err="1"/>
              <a:t>um</a:t>
            </a:r>
            <a:r>
              <a:rPr lang="it-IT" sz="2600" dirty="0"/>
              <a:t> die </a:t>
            </a:r>
            <a:r>
              <a:rPr lang="it-IT" sz="2600" dirty="0" err="1"/>
              <a:t>weitere</a:t>
            </a:r>
            <a:r>
              <a:rPr lang="it-IT" sz="2600" dirty="0"/>
              <a:t> </a:t>
            </a:r>
            <a:r>
              <a:rPr lang="it-IT" sz="2600" dirty="0" err="1"/>
              <a:t>schnelle</a:t>
            </a:r>
            <a:r>
              <a:rPr lang="it-IT" sz="2600" dirty="0"/>
              <a:t> </a:t>
            </a:r>
            <a:r>
              <a:rPr lang="it-IT" sz="2600" dirty="0" err="1"/>
              <a:t>Ausbreitung</a:t>
            </a:r>
            <a:r>
              <a:rPr lang="it-IT" sz="2600" dirty="0"/>
              <a:t> </a:t>
            </a:r>
            <a:r>
              <a:rPr lang="it-IT" sz="2600" dirty="0" err="1"/>
              <a:t>des</a:t>
            </a:r>
            <a:r>
              <a:rPr lang="it-IT" sz="2600" dirty="0"/>
              <a:t> Virus </a:t>
            </a:r>
            <a:r>
              <a:rPr lang="it-IT" sz="2600" dirty="0" err="1"/>
              <a:t>zu</a:t>
            </a:r>
            <a:r>
              <a:rPr lang="it-IT" sz="2600" dirty="0"/>
              <a:t> </a:t>
            </a:r>
            <a:r>
              <a:rPr lang="it-IT" sz="2600" dirty="0" err="1"/>
              <a:t>verhindern</a:t>
            </a:r>
            <a:r>
              <a:rPr lang="it-IT" sz="2600" dirty="0"/>
              <a:t> </a:t>
            </a:r>
            <a:r>
              <a:rPr lang="it-IT" sz="2600" dirty="0" err="1"/>
              <a:t>oder</a:t>
            </a:r>
            <a:r>
              <a:rPr lang="it-IT" sz="2600" dirty="0"/>
              <a:t> </a:t>
            </a:r>
            <a:r>
              <a:rPr lang="it-IT" sz="2600" dirty="0" err="1"/>
              <a:t>vor</a:t>
            </a:r>
            <a:r>
              <a:rPr lang="it-IT" sz="2600" dirty="0"/>
              <a:t> </a:t>
            </a:r>
            <a:r>
              <a:rPr lang="it-IT" sz="2600" dirty="0" err="1"/>
              <a:t>schweren</a:t>
            </a:r>
            <a:r>
              <a:rPr lang="it-IT" sz="2600" dirty="0"/>
              <a:t> </a:t>
            </a:r>
            <a:r>
              <a:rPr lang="it-IT" sz="2600" dirty="0" err="1"/>
              <a:t>Krankheitsverläufen</a:t>
            </a:r>
            <a:r>
              <a:rPr lang="it-IT" sz="2600" dirty="0"/>
              <a:t> </a:t>
            </a:r>
            <a:r>
              <a:rPr lang="it-IT" sz="2600" dirty="0" err="1"/>
              <a:t>zu</a:t>
            </a:r>
            <a:r>
              <a:rPr lang="it-IT" sz="2600" dirty="0"/>
              <a:t> </a:t>
            </a:r>
            <a:r>
              <a:rPr lang="it-IT" sz="2600" dirty="0" err="1"/>
              <a:t>schützen</a:t>
            </a:r>
            <a:r>
              <a:rPr lang="it-IT" sz="2600" dirty="0"/>
              <a:t>.</a:t>
            </a:r>
          </a:p>
          <a:p>
            <a:endParaRPr lang="it-IT" sz="2600" dirty="0"/>
          </a:p>
          <a:p>
            <a:r>
              <a:rPr lang="it-IT" sz="2600" dirty="0"/>
              <a:t>Eventualmente, se si prevede a livello regionale o mondiale una diffusione particolarmente forte (epidemia o pandemia), le autorità sanitarie invitano a vaccinarsi ancora una volta, per evitare una grande e ampia espansione del virus o proteggere da un grave decorso della malattia.</a:t>
            </a:r>
          </a:p>
          <a:p>
            <a:endParaRPr lang="it-IT" sz="2600" dirty="0"/>
          </a:p>
          <a:p>
            <a:endParaRPr lang="it-IT" sz="2800" dirty="0"/>
          </a:p>
        </p:txBody>
      </p:sp>
    </p:spTree>
    <p:extLst>
      <p:ext uri="{BB962C8B-B14F-4D97-AF65-F5344CB8AC3E}">
        <p14:creationId xmlns:p14="http://schemas.microsoft.com/office/powerpoint/2010/main" val="34949481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de-DE" b="1" i="1" dirty="0"/>
              <a:t>Die Literatur als Spiegelbild der Gesellschaft: Warum in Italien die Zugehörigkeit zu einer Gruppe wichtiger ist als alles andere</a:t>
            </a:r>
            <a:endParaRPr lang="it-IT" i="1" dirty="0"/>
          </a:p>
          <a:p>
            <a:r>
              <a:rPr lang="de-DE" dirty="0"/>
              <a:t> </a:t>
            </a:r>
            <a:endParaRPr lang="it-IT" dirty="0"/>
          </a:p>
          <a:p>
            <a:r>
              <a:rPr lang="de-DE" dirty="0"/>
              <a:t>La </a:t>
            </a:r>
            <a:r>
              <a:rPr lang="de-DE" dirty="0" err="1"/>
              <a:t>letteratura</a:t>
            </a:r>
            <a:r>
              <a:rPr lang="de-DE" dirty="0"/>
              <a:t> </a:t>
            </a:r>
            <a:r>
              <a:rPr lang="de-DE" dirty="0" err="1"/>
              <a:t>come</a:t>
            </a:r>
            <a:r>
              <a:rPr lang="de-DE" dirty="0"/>
              <a:t> </a:t>
            </a:r>
            <a:r>
              <a:rPr lang="de-DE" dirty="0" err="1"/>
              <a:t>specchio</a:t>
            </a:r>
            <a:r>
              <a:rPr lang="de-DE" dirty="0"/>
              <a:t> della </a:t>
            </a:r>
            <a:r>
              <a:rPr lang="de-DE" dirty="0" err="1"/>
              <a:t>società</a:t>
            </a:r>
            <a:r>
              <a:rPr lang="de-DE" dirty="0"/>
              <a:t>: </a:t>
            </a:r>
            <a:r>
              <a:rPr lang="de-DE" dirty="0" err="1"/>
              <a:t>perché</a:t>
            </a:r>
            <a:r>
              <a:rPr lang="de-DE" dirty="0"/>
              <a:t> in Italia il </a:t>
            </a:r>
            <a:r>
              <a:rPr lang="de-DE" dirty="0" err="1"/>
              <a:t>senso</a:t>
            </a:r>
            <a:r>
              <a:rPr lang="de-DE" dirty="0"/>
              <a:t> di </a:t>
            </a:r>
            <a:r>
              <a:rPr lang="de-DE" dirty="0" err="1"/>
              <a:t>appartenenza</a:t>
            </a:r>
            <a:r>
              <a:rPr lang="de-DE" dirty="0"/>
              <a:t> a </a:t>
            </a:r>
            <a:r>
              <a:rPr lang="de-DE" dirty="0" err="1"/>
              <a:t>un</a:t>
            </a:r>
            <a:r>
              <a:rPr lang="de-DE" dirty="0"/>
              <a:t> </a:t>
            </a:r>
            <a:r>
              <a:rPr lang="de-DE" dirty="0" err="1"/>
              <a:t>gruppo</a:t>
            </a:r>
            <a:r>
              <a:rPr lang="de-DE" dirty="0"/>
              <a:t> è </a:t>
            </a:r>
            <a:r>
              <a:rPr lang="de-DE" dirty="0" err="1"/>
              <a:t>ugualmente</a:t>
            </a:r>
            <a:r>
              <a:rPr lang="de-DE" dirty="0"/>
              <a:t> </a:t>
            </a:r>
            <a:r>
              <a:rPr lang="de-DE" dirty="0" err="1"/>
              <a:t>importante</a:t>
            </a:r>
            <a:endParaRPr lang="de-DE" dirty="0"/>
          </a:p>
          <a:p>
            <a:endParaRPr lang="it-IT" dirty="0"/>
          </a:p>
          <a:p>
            <a:r>
              <a:rPr lang="de-DE" dirty="0"/>
              <a:t>La </a:t>
            </a:r>
            <a:r>
              <a:rPr lang="de-DE" dirty="0" err="1"/>
              <a:t>letteratura</a:t>
            </a:r>
            <a:r>
              <a:rPr lang="de-DE" dirty="0"/>
              <a:t> </a:t>
            </a:r>
            <a:r>
              <a:rPr lang="de-DE" dirty="0" err="1"/>
              <a:t>come</a:t>
            </a:r>
            <a:r>
              <a:rPr lang="de-DE" dirty="0"/>
              <a:t> </a:t>
            </a:r>
            <a:r>
              <a:rPr lang="de-DE" dirty="0" err="1"/>
              <a:t>immagine</a:t>
            </a:r>
            <a:r>
              <a:rPr lang="de-DE" dirty="0"/>
              <a:t> della </a:t>
            </a:r>
            <a:r>
              <a:rPr lang="de-DE" dirty="0" err="1"/>
              <a:t>società</a:t>
            </a:r>
            <a:r>
              <a:rPr lang="de-DE" dirty="0"/>
              <a:t>: </a:t>
            </a:r>
            <a:r>
              <a:rPr lang="de-DE" dirty="0" err="1"/>
              <a:t>ecco</a:t>
            </a:r>
            <a:r>
              <a:rPr lang="de-DE" dirty="0"/>
              <a:t> </a:t>
            </a:r>
            <a:r>
              <a:rPr lang="de-DE" dirty="0" err="1"/>
              <a:t>perché</a:t>
            </a:r>
            <a:r>
              <a:rPr lang="de-DE" dirty="0"/>
              <a:t> in Italia </a:t>
            </a:r>
            <a:r>
              <a:rPr lang="de-DE" dirty="0" err="1"/>
              <a:t>l’appartenenza</a:t>
            </a:r>
            <a:r>
              <a:rPr lang="de-DE" dirty="0"/>
              <a:t> a </a:t>
            </a:r>
            <a:r>
              <a:rPr lang="de-DE" dirty="0" err="1"/>
              <a:t>un</a:t>
            </a:r>
            <a:r>
              <a:rPr lang="de-DE" dirty="0"/>
              <a:t> </a:t>
            </a:r>
            <a:r>
              <a:rPr lang="de-DE" dirty="0" err="1"/>
              <a:t>gruppo</a:t>
            </a:r>
            <a:r>
              <a:rPr lang="de-DE" dirty="0"/>
              <a:t> è più </a:t>
            </a:r>
            <a:r>
              <a:rPr lang="de-DE" dirty="0" err="1"/>
              <a:t>importante</a:t>
            </a:r>
            <a:r>
              <a:rPr lang="de-DE" dirty="0"/>
              <a:t> </a:t>
            </a:r>
            <a:r>
              <a:rPr lang="de-DE" dirty="0" err="1"/>
              <a:t>che</a:t>
            </a:r>
            <a:r>
              <a:rPr lang="de-DE" dirty="0"/>
              <a:t> </a:t>
            </a:r>
            <a:r>
              <a:rPr lang="de-DE" dirty="0" err="1"/>
              <a:t>mai</a:t>
            </a:r>
            <a:endParaRPr lang="de-DE" dirty="0"/>
          </a:p>
          <a:p>
            <a:endParaRPr lang="it-IT" dirty="0"/>
          </a:p>
          <a:p>
            <a:r>
              <a:rPr lang="de-DE" dirty="0"/>
              <a:t>La </a:t>
            </a:r>
            <a:r>
              <a:rPr lang="de-DE" dirty="0" err="1"/>
              <a:t>letteratura</a:t>
            </a:r>
            <a:r>
              <a:rPr lang="de-DE" dirty="0"/>
              <a:t> </a:t>
            </a:r>
            <a:r>
              <a:rPr lang="de-DE" dirty="0" err="1"/>
              <a:t>come</a:t>
            </a:r>
            <a:r>
              <a:rPr lang="de-DE" dirty="0"/>
              <a:t> </a:t>
            </a:r>
            <a:r>
              <a:rPr lang="de-DE" dirty="0" err="1"/>
              <a:t>riflesso</a:t>
            </a:r>
            <a:r>
              <a:rPr lang="de-DE" dirty="0"/>
              <a:t> della </a:t>
            </a:r>
            <a:r>
              <a:rPr lang="de-DE" dirty="0" err="1"/>
              <a:t>società</a:t>
            </a:r>
            <a:r>
              <a:rPr lang="de-DE" dirty="0"/>
              <a:t>: </a:t>
            </a:r>
            <a:r>
              <a:rPr lang="de-DE" dirty="0" err="1"/>
              <a:t>perché</a:t>
            </a:r>
            <a:r>
              <a:rPr lang="de-DE" dirty="0"/>
              <a:t> in Italia si </a:t>
            </a:r>
            <a:r>
              <a:rPr lang="de-DE" dirty="0" err="1"/>
              <a:t>attribuisce</a:t>
            </a:r>
            <a:r>
              <a:rPr lang="de-DE" dirty="0"/>
              <a:t> </a:t>
            </a:r>
            <a:r>
              <a:rPr lang="de-DE" dirty="0" err="1"/>
              <a:t>così</a:t>
            </a:r>
            <a:r>
              <a:rPr lang="de-DE" dirty="0"/>
              <a:t> </a:t>
            </a:r>
            <a:r>
              <a:rPr lang="de-DE" dirty="0" err="1"/>
              <a:t>tanta</a:t>
            </a:r>
            <a:r>
              <a:rPr lang="de-DE" dirty="0"/>
              <a:t> </a:t>
            </a:r>
            <a:r>
              <a:rPr lang="de-DE" dirty="0" err="1"/>
              <a:t>importanza</a:t>
            </a:r>
            <a:r>
              <a:rPr lang="de-DE" dirty="0"/>
              <a:t> </a:t>
            </a:r>
            <a:r>
              <a:rPr lang="de-DE" dirty="0" err="1"/>
              <a:t>all’appartenenza</a:t>
            </a:r>
            <a:r>
              <a:rPr lang="de-DE" dirty="0"/>
              <a:t> a </a:t>
            </a:r>
            <a:r>
              <a:rPr lang="de-DE" dirty="0" err="1"/>
              <a:t>un</a:t>
            </a:r>
            <a:r>
              <a:rPr lang="de-DE" dirty="0"/>
              <a:t> </a:t>
            </a:r>
            <a:r>
              <a:rPr lang="de-DE" dirty="0" err="1"/>
              <a:t>gruppo</a:t>
            </a:r>
            <a:endParaRPr lang="de-DE" dirty="0"/>
          </a:p>
          <a:p>
            <a:endParaRPr lang="it-IT" dirty="0"/>
          </a:p>
        </p:txBody>
      </p:sp>
    </p:spTree>
    <p:extLst>
      <p:ext uri="{BB962C8B-B14F-4D97-AF65-F5344CB8AC3E}">
        <p14:creationId xmlns:p14="http://schemas.microsoft.com/office/powerpoint/2010/main" val="4251524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94F28-A908-63C3-9DF7-13D086A0A3A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3AD3EFB-1D4B-440D-DDF6-4B2E0842EE85}"/>
              </a:ext>
            </a:extLst>
          </p:cNvPr>
          <p:cNvSpPr txBox="1">
            <a:spLocks noChangeArrowheads="1"/>
          </p:cNvSpPr>
          <p:nvPr/>
        </p:nvSpPr>
        <p:spPr bwMode="auto">
          <a:xfrm>
            <a:off x="381000" y="228600"/>
            <a:ext cx="8229600" cy="3354765"/>
          </a:xfrm>
          <a:prstGeom prst="rect">
            <a:avLst/>
          </a:prstGeom>
          <a:noFill/>
          <a:ln w="9525">
            <a:noFill/>
            <a:miter lim="800000"/>
            <a:headEnd/>
            <a:tailEnd/>
          </a:ln>
        </p:spPr>
        <p:txBody>
          <a:bodyPr>
            <a:spAutoFit/>
          </a:bodyPr>
          <a:lstStyle/>
          <a:p>
            <a:r>
              <a:rPr lang="en-US" sz="2600" dirty="0"/>
              <a:t>Die </a:t>
            </a:r>
            <a:r>
              <a:rPr lang="en-US" sz="2600" dirty="0" err="1"/>
              <a:t>Grippeimpfung</a:t>
            </a:r>
            <a:r>
              <a:rPr lang="en-US" sz="2600" dirty="0"/>
              <a:t> </a:t>
            </a:r>
            <a:r>
              <a:rPr lang="en-US" sz="2600" dirty="0" err="1"/>
              <a:t>schützt</a:t>
            </a:r>
            <a:r>
              <a:rPr lang="en-US" sz="2600" dirty="0"/>
              <a:t> </a:t>
            </a:r>
            <a:r>
              <a:rPr lang="en-US" sz="2600" dirty="0" err="1"/>
              <a:t>nur</a:t>
            </a:r>
            <a:r>
              <a:rPr lang="en-US" sz="2600" dirty="0"/>
              <a:t> </a:t>
            </a:r>
            <a:r>
              <a:rPr lang="en-US" sz="2600" dirty="0" err="1"/>
              <a:t>vor</a:t>
            </a:r>
            <a:r>
              <a:rPr lang="en-US" sz="2600" dirty="0"/>
              <a:t> </a:t>
            </a:r>
            <a:r>
              <a:rPr lang="en-US" sz="2600" dirty="0" err="1"/>
              <a:t>Grippeviren</a:t>
            </a:r>
            <a:r>
              <a:rPr lang="en-US" sz="2600" dirty="0"/>
              <a:t> und </a:t>
            </a:r>
            <a:r>
              <a:rPr lang="en-US" sz="2600" dirty="0" err="1"/>
              <a:t>nicht</a:t>
            </a:r>
            <a:r>
              <a:rPr lang="en-US" sz="2600" dirty="0"/>
              <a:t> </a:t>
            </a:r>
            <a:r>
              <a:rPr lang="en-US" sz="2600" dirty="0" err="1"/>
              <a:t>generell</a:t>
            </a:r>
            <a:r>
              <a:rPr lang="en-US" sz="2600" dirty="0"/>
              <a:t> </a:t>
            </a:r>
            <a:r>
              <a:rPr lang="en-US" sz="2600" dirty="0" err="1"/>
              <a:t>vor</a:t>
            </a:r>
            <a:r>
              <a:rPr lang="en-US" sz="2600" dirty="0"/>
              <a:t> </a:t>
            </a:r>
            <a:r>
              <a:rPr lang="en-US" sz="2600" dirty="0" err="1"/>
              <a:t>anderen</a:t>
            </a:r>
            <a:r>
              <a:rPr lang="en-US" sz="2600" dirty="0"/>
              <a:t> </a:t>
            </a:r>
            <a:r>
              <a:rPr lang="en-US" sz="2600" dirty="0" err="1"/>
              <a:t>Erkältungskrankheiten</a:t>
            </a:r>
            <a:r>
              <a:rPr lang="en-US" sz="2600" dirty="0"/>
              <a:t> </a:t>
            </a:r>
            <a:r>
              <a:rPr lang="en-US" sz="2600" dirty="0" err="1"/>
              <a:t>oder</a:t>
            </a:r>
            <a:r>
              <a:rPr lang="en-US" sz="2600" dirty="0"/>
              <a:t> </a:t>
            </a:r>
            <a:r>
              <a:rPr lang="en-US" sz="2600" dirty="0" err="1"/>
              <a:t>einer</a:t>
            </a:r>
            <a:r>
              <a:rPr lang="en-US" sz="2600" dirty="0"/>
              <a:t> </a:t>
            </a:r>
            <a:r>
              <a:rPr lang="en-US" sz="2600" dirty="0" err="1"/>
              <a:t>Erkrankung</a:t>
            </a:r>
            <a:r>
              <a:rPr lang="en-US" sz="2600" dirty="0"/>
              <a:t> an </a:t>
            </a:r>
            <a:r>
              <a:rPr lang="en-US" sz="2600" u="sng" dirty="0"/>
              <a:t>COVID-19</a:t>
            </a:r>
            <a:r>
              <a:rPr lang="en-US" sz="2600" dirty="0"/>
              <a:t>. </a:t>
            </a:r>
            <a:r>
              <a:rPr lang="it-IT" sz="2600" dirty="0"/>
              <a:t>[…]</a:t>
            </a:r>
          </a:p>
          <a:p>
            <a:endParaRPr lang="it-IT" sz="2800" dirty="0"/>
          </a:p>
          <a:p>
            <a:r>
              <a:rPr lang="it-IT" sz="2600" dirty="0"/>
              <a:t>Il vaccino antinfluenzale protegge solo da virus influenzali e non in generale da altre malattie da raffreddamento o dal Covid-19. […]</a:t>
            </a:r>
          </a:p>
          <a:p>
            <a:endParaRPr lang="it-IT" sz="2800" dirty="0"/>
          </a:p>
        </p:txBody>
      </p:sp>
    </p:spTree>
    <p:extLst>
      <p:ext uri="{BB962C8B-B14F-4D97-AF65-F5344CB8AC3E}">
        <p14:creationId xmlns:p14="http://schemas.microsoft.com/office/powerpoint/2010/main" val="4946657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44A99B-58D2-06A2-5741-4799CBA36DC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4E7D4AD-4422-91D0-2F6E-0179FD0BD260}"/>
              </a:ext>
            </a:extLst>
          </p:cNvPr>
          <p:cNvSpPr txBox="1">
            <a:spLocks noChangeArrowheads="1"/>
          </p:cNvSpPr>
          <p:nvPr/>
        </p:nvSpPr>
        <p:spPr bwMode="auto">
          <a:xfrm>
            <a:off x="381000" y="228600"/>
            <a:ext cx="8229600" cy="3108543"/>
          </a:xfrm>
          <a:prstGeom prst="rect">
            <a:avLst/>
          </a:prstGeom>
          <a:noFill/>
          <a:ln w="9525">
            <a:noFill/>
            <a:miter lim="800000"/>
            <a:headEnd/>
            <a:tailEnd/>
          </a:ln>
        </p:spPr>
        <p:txBody>
          <a:bodyPr>
            <a:spAutoFit/>
          </a:bodyPr>
          <a:lstStyle/>
          <a:p>
            <a:r>
              <a:rPr lang="en-US" sz="2800" b="1" dirty="0"/>
              <a:t>Die </a:t>
            </a:r>
            <a:r>
              <a:rPr lang="en-US" sz="2800" b="1" dirty="0" err="1"/>
              <a:t>beste</a:t>
            </a:r>
            <a:r>
              <a:rPr lang="en-US" sz="2800" b="1" dirty="0"/>
              <a:t> Zeit für die </a:t>
            </a:r>
            <a:r>
              <a:rPr lang="en-US" sz="2800" b="1" dirty="0" err="1"/>
              <a:t>Schutzimpfung</a:t>
            </a:r>
            <a:endParaRPr lang="it-IT" sz="2800" dirty="0"/>
          </a:p>
          <a:p>
            <a:r>
              <a:rPr lang="en-US" sz="2800" dirty="0"/>
              <a:t>Eine </a:t>
            </a:r>
            <a:r>
              <a:rPr lang="en-US" sz="2800" dirty="0" err="1"/>
              <a:t>einmalige</a:t>
            </a:r>
            <a:r>
              <a:rPr lang="en-US" sz="2800" dirty="0"/>
              <a:t> </a:t>
            </a:r>
            <a:r>
              <a:rPr lang="en-US" sz="2800" dirty="0" err="1"/>
              <a:t>Impfung</a:t>
            </a:r>
            <a:r>
              <a:rPr lang="en-US" sz="2800" dirty="0"/>
              <a:t> – am </a:t>
            </a:r>
            <a:r>
              <a:rPr lang="en-US" sz="2800" dirty="0" err="1"/>
              <a:t>besten</a:t>
            </a:r>
            <a:r>
              <a:rPr lang="en-US" sz="2800" dirty="0"/>
              <a:t> </a:t>
            </a:r>
            <a:r>
              <a:rPr lang="en-US" sz="2800" dirty="0" err="1"/>
              <a:t>bereits</a:t>
            </a:r>
            <a:r>
              <a:rPr lang="en-US" sz="2800" dirty="0"/>
              <a:t> ab Oktober bis Mitte Dezember – </a:t>
            </a:r>
            <a:r>
              <a:rPr lang="en-US" sz="2800" dirty="0" err="1"/>
              <a:t>bietet</a:t>
            </a:r>
            <a:r>
              <a:rPr lang="en-US" sz="2800" dirty="0"/>
              <a:t> in der Regel </a:t>
            </a:r>
            <a:r>
              <a:rPr lang="en-US" sz="2800" dirty="0" err="1"/>
              <a:t>ausreichend</a:t>
            </a:r>
            <a:r>
              <a:rPr lang="en-US" sz="2800" dirty="0"/>
              <a:t> Schutz für die </a:t>
            </a:r>
            <a:r>
              <a:rPr lang="en-US" sz="2800" dirty="0" err="1"/>
              <a:t>gesamte</a:t>
            </a:r>
            <a:r>
              <a:rPr lang="en-US" sz="2800" dirty="0"/>
              <a:t> </a:t>
            </a:r>
            <a:r>
              <a:rPr lang="en-US" sz="2800" dirty="0" err="1"/>
              <a:t>Grippesaison</a:t>
            </a:r>
            <a:r>
              <a:rPr lang="en-US" sz="2800" dirty="0"/>
              <a:t>. Da </a:t>
            </a:r>
            <a:r>
              <a:rPr lang="en-US" sz="2800" dirty="0" err="1"/>
              <a:t>sich</a:t>
            </a:r>
            <a:r>
              <a:rPr lang="en-US" sz="2800" dirty="0"/>
              <a:t> das </a:t>
            </a:r>
            <a:r>
              <a:rPr lang="en-US" sz="2800" dirty="0" err="1"/>
              <a:t>Grippevirus</a:t>
            </a:r>
            <a:r>
              <a:rPr lang="en-US" sz="2800" dirty="0"/>
              <a:t> </a:t>
            </a:r>
            <a:r>
              <a:rPr lang="en-US" sz="2800" dirty="0" err="1"/>
              <a:t>leicht</a:t>
            </a:r>
            <a:r>
              <a:rPr lang="en-US" sz="2800" dirty="0"/>
              <a:t> </a:t>
            </a:r>
            <a:r>
              <a:rPr lang="en-US" sz="2800" dirty="0" err="1"/>
              <a:t>verändern</a:t>
            </a:r>
            <a:r>
              <a:rPr lang="en-US" sz="2800" dirty="0"/>
              <a:t> </a:t>
            </a:r>
            <a:r>
              <a:rPr lang="en-US" sz="2800" dirty="0" err="1"/>
              <a:t>kann</a:t>
            </a:r>
            <a:r>
              <a:rPr lang="en-US" sz="2800" dirty="0"/>
              <a:t>, </a:t>
            </a:r>
            <a:r>
              <a:rPr lang="en-US" sz="2800" dirty="0" err="1"/>
              <a:t>werden</a:t>
            </a:r>
            <a:r>
              <a:rPr lang="en-US" sz="2800" dirty="0"/>
              <a:t> die </a:t>
            </a:r>
            <a:r>
              <a:rPr lang="en-US" sz="2800" dirty="0" err="1"/>
              <a:t>Grippeimpfstoffe</a:t>
            </a:r>
            <a:r>
              <a:rPr lang="en-US" sz="2800" dirty="0"/>
              <a:t> </a:t>
            </a:r>
            <a:r>
              <a:rPr lang="en-US" sz="2800" dirty="0" err="1"/>
              <a:t>jedes</a:t>
            </a:r>
            <a:r>
              <a:rPr lang="en-US" sz="2800" dirty="0"/>
              <a:t> Jahr </a:t>
            </a:r>
            <a:r>
              <a:rPr lang="en-US" sz="2800" dirty="0" err="1"/>
              <a:t>angepasst</a:t>
            </a:r>
            <a:r>
              <a:rPr lang="en-US" sz="2800" dirty="0"/>
              <a:t>, </a:t>
            </a:r>
            <a:r>
              <a:rPr lang="en-US" sz="2800" dirty="0" err="1"/>
              <a:t>damit</a:t>
            </a:r>
            <a:r>
              <a:rPr lang="en-US" sz="2800" dirty="0"/>
              <a:t> </a:t>
            </a:r>
            <a:r>
              <a:rPr lang="en-US" sz="2800" dirty="0" err="1"/>
              <a:t>ein</a:t>
            </a:r>
            <a:r>
              <a:rPr lang="en-US" sz="2800" dirty="0"/>
              <a:t> </a:t>
            </a:r>
            <a:r>
              <a:rPr lang="en-US" sz="2800" dirty="0" err="1"/>
              <a:t>bestmöglicher</a:t>
            </a:r>
            <a:r>
              <a:rPr lang="en-US" sz="2800" dirty="0"/>
              <a:t> Schutz </a:t>
            </a:r>
            <a:r>
              <a:rPr lang="en-US" sz="2800" dirty="0" err="1"/>
              <a:t>erzielt</a:t>
            </a:r>
            <a:r>
              <a:rPr lang="en-US" sz="2800" dirty="0"/>
              <a:t> </a:t>
            </a:r>
            <a:r>
              <a:rPr lang="en-US" sz="2800" dirty="0" err="1"/>
              <a:t>werden</a:t>
            </a:r>
            <a:r>
              <a:rPr lang="en-US" sz="2800" dirty="0"/>
              <a:t> </a:t>
            </a:r>
            <a:r>
              <a:rPr lang="en-US" sz="2800" dirty="0" err="1"/>
              <a:t>kann</a:t>
            </a:r>
            <a:r>
              <a:rPr lang="en-US" sz="2800" dirty="0"/>
              <a:t>. </a:t>
            </a:r>
            <a:endParaRPr lang="it-IT" sz="2800" dirty="0"/>
          </a:p>
        </p:txBody>
      </p:sp>
    </p:spTree>
    <p:extLst>
      <p:ext uri="{BB962C8B-B14F-4D97-AF65-F5344CB8AC3E}">
        <p14:creationId xmlns:p14="http://schemas.microsoft.com/office/powerpoint/2010/main" val="25986727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A2C5D-C1F8-E8FB-2A4C-82674D3D3DC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D8C9EE-A3F2-5E36-FF08-E333447FC57F}"/>
              </a:ext>
            </a:extLst>
          </p:cNvPr>
          <p:cNvSpPr txBox="1">
            <a:spLocks noChangeArrowheads="1"/>
          </p:cNvSpPr>
          <p:nvPr/>
        </p:nvSpPr>
        <p:spPr bwMode="auto">
          <a:xfrm>
            <a:off x="381000" y="228600"/>
            <a:ext cx="8229600" cy="1815882"/>
          </a:xfrm>
          <a:prstGeom prst="rect">
            <a:avLst/>
          </a:prstGeom>
          <a:noFill/>
          <a:ln w="9525">
            <a:noFill/>
            <a:miter lim="800000"/>
            <a:headEnd/>
            <a:tailEnd/>
          </a:ln>
        </p:spPr>
        <p:txBody>
          <a:bodyPr>
            <a:spAutoFit/>
          </a:bodyPr>
          <a:lstStyle/>
          <a:p>
            <a:r>
              <a:rPr lang="en-US" sz="2800" dirty="0"/>
              <a:t>Die </a:t>
            </a:r>
            <a:r>
              <a:rPr lang="en-US" sz="2800" dirty="0" err="1"/>
              <a:t>saisonalen</a:t>
            </a:r>
            <a:r>
              <a:rPr lang="en-US" sz="2800" dirty="0"/>
              <a:t> </a:t>
            </a:r>
            <a:r>
              <a:rPr lang="en-US" sz="2800" dirty="0" err="1"/>
              <a:t>Grippeimpfstoffe</a:t>
            </a:r>
            <a:r>
              <a:rPr lang="en-US" sz="2800" dirty="0"/>
              <a:t> </a:t>
            </a:r>
            <a:r>
              <a:rPr lang="en-US" sz="2800" dirty="0" err="1"/>
              <a:t>enthalten</a:t>
            </a:r>
            <a:r>
              <a:rPr lang="en-US" sz="2800" dirty="0"/>
              <a:t> </a:t>
            </a:r>
            <a:r>
              <a:rPr lang="en-US" sz="2800" dirty="0" err="1"/>
              <a:t>Bestandteile</a:t>
            </a:r>
            <a:r>
              <a:rPr lang="en-US" sz="2800" dirty="0"/>
              <a:t> </a:t>
            </a:r>
            <a:r>
              <a:rPr lang="en-US" sz="2800" dirty="0" err="1"/>
              <a:t>jener</a:t>
            </a:r>
            <a:r>
              <a:rPr lang="en-US" sz="2800" dirty="0"/>
              <a:t> </a:t>
            </a:r>
            <a:r>
              <a:rPr lang="en-US" sz="2800" dirty="0" err="1"/>
              <a:t>Virusvarianten</a:t>
            </a:r>
            <a:r>
              <a:rPr lang="en-US" sz="2800" dirty="0"/>
              <a:t>, die am </a:t>
            </a:r>
            <a:r>
              <a:rPr lang="en-US" sz="2800" dirty="0" err="1"/>
              <a:t>wahrscheinlichsten</a:t>
            </a:r>
            <a:r>
              <a:rPr lang="en-US" sz="2800" dirty="0"/>
              <a:t> und </a:t>
            </a:r>
            <a:r>
              <a:rPr lang="en-US" sz="2800" dirty="0" err="1"/>
              <a:t>häufigsten</a:t>
            </a:r>
            <a:r>
              <a:rPr lang="en-US" sz="2800" dirty="0"/>
              <a:t> in der </a:t>
            </a:r>
            <a:r>
              <a:rPr lang="en-US" sz="2800" dirty="0" err="1"/>
              <a:t>kommenden</a:t>
            </a:r>
            <a:r>
              <a:rPr lang="en-US" sz="2800" dirty="0"/>
              <a:t> Saison </a:t>
            </a:r>
            <a:r>
              <a:rPr lang="en-US" sz="2800" dirty="0" err="1"/>
              <a:t>auftreten</a:t>
            </a:r>
            <a:r>
              <a:rPr lang="en-US" sz="2800" dirty="0"/>
              <a:t> </a:t>
            </a:r>
            <a:r>
              <a:rPr lang="en-US" sz="2800" dirty="0" err="1"/>
              <a:t>werden</a:t>
            </a:r>
            <a:r>
              <a:rPr lang="en-US" sz="2800" dirty="0"/>
              <a:t>. […]</a:t>
            </a:r>
            <a:endParaRPr lang="it-IT" sz="2800" dirty="0"/>
          </a:p>
        </p:txBody>
      </p:sp>
    </p:spTree>
    <p:extLst>
      <p:ext uri="{BB962C8B-B14F-4D97-AF65-F5344CB8AC3E}">
        <p14:creationId xmlns:p14="http://schemas.microsoft.com/office/powerpoint/2010/main" val="346658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1A1EF-5698-A53E-E767-47AF65E976E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CD9B483-1BE5-2F52-4972-6C6CD521DE23}"/>
              </a:ext>
            </a:extLst>
          </p:cNvPr>
          <p:cNvSpPr txBox="1">
            <a:spLocks noChangeArrowheads="1"/>
          </p:cNvSpPr>
          <p:nvPr/>
        </p:nvSpPr>
        <p:spPr bwMode="auto">
          <a:xfrm>
            <a:off x="381000" y="228600"/>
            <a:ext cx="8229600" cy="5293757"/>
          </a:xfrm>
          <a:prstGeom prst="rect">
            <a:avLst/>
          </a:prstGeom>
          <a:noFill/>
          <a:ln w="9525">
            <a:noFill/>
            <a:miter lim="800000"/>
            <a:headEnd/>
            <a:tailEnd/>
          </a:ln>
        </p:spPr>
        <p:txBody>
          <a:bodyPr>
            <a:spAutoFit/>
          </a:bodyPr>
          <a:lstStyle/>
          <a:p>
            <a:r>
              <a:rPr lang="en-US" sz="2600" b="1" dirty="0" err="1"/>
              <a:t>Mögliche</a:t>
            </a:r>
            <a:r>
              <a:rPr lang="en-US" sz="2600" b="1" dirty="0"/>
              <a:t> </a:t>
            </a:r>
            <a:r>
              <a:rPr lang="en-US" sz="2600" b="1" dirty="0" err="1"/>
              <a:t>Impfreaktionen</a:t>
            </a:r>
            <a:r>
              <a:rPr lang="en-US" sz="2600" b="1" dirty="0"/>
              <a:t> und </a:t>
            </a:r>
            <a:r>
              <a:rPr lang="en-US" sz="2600" b="1" dirty="0" err="1"/>
              <a:t>Nebenwirkungen</a:t>
            </a:r>
            <a:endParaRPr lang="it-IT" sz="2600" dirty="0"/>
          </a:p>
          <a:p>
            <a:r>
              <a:rPr lang="en-US" sz="2600" dirty="0"/>
              <a:t>Die </a:t>
            </a:r>
            <a:r>
              <a:rPr lang="en-US" sz="2600" dirty="0" err="1"/>
              <a:t>saisonale</a:t>
            </a:r>
            <a:r>
              <a:rPr lang="en-US" sz="2600" dirty="0"/>
              <a:t> </a:t>
            </a:r>
            <a:r>
              <a:rPr lang="en-US" sz="2600" dirty="0" err="1"/>
              <a:t>Grippeimpfung</a:t>
            </a:r>
            <a:r>
              <a:rPr lang="en-US" sz="2600" dirty="0"/>
              <a:t> </a:t>
            </a:r>
            <a:r>
              <a:rPr lang="en-US" sz="2600" dirty="0" err="1"/>
              <a:t>ist</a:t>
            </a:r>
            <a:r>
              <a:rPr lang="en-US" sz="2600" dirty="0"/>
              <a:t> in der Regel gut </a:t>
            </a:r>
            <a:r>
              <a:rPr lang="en-US" sz="2600" dirty="0" err="1"/>
              <a:t>verträglich</a:t>
            </a:r>
            <a:r>
              <a:rPr lang="en-US" sz="2600" dirty="0"/>
              <a:t>. Die </a:t>
            </a:r>
            <a:r>
              <a:rPr lang="en-US" sz="2600" dirty="0" err="1"/>
              <a:t>Impfstoffsicherheit</a:t>
            </a:r>
            <a:r>
              <a:rPr lang="en-US" sz="2600" dirty="0"/>
              <a:t> </a:t>
            </a:r>
            <a:r>
              <a:rPr lang="en-US" sz="2600" dirty="0" err="1"/>
              <a:t>wurde</a:t>
            </a:r>
            <a:r>
              <a:rPr lang="en-US" sz="2600" dirty="0"/>
              <a:t> </a:t>
            </a:r>
            <a:r>
              <a:rPr lang="en-US" sz="2600" dirty="0" err="1"/>
              <a:t>auch</a:t>
            </a:r>
            <a:r>
              <a:rPr lang="en-US" sz="2600" dirty="0"/>
              <a:t> für </a:t>
            </a:r>
            <a:r>
              <a:rPr lang="en-US" sz="2600" dirty="0" err="1"/>
              <a:t>Schwangere</a:t>
            </a:r>
            <a:r>
              <a:rPr lang="en-US" sz="2600" dirty="0"/>
              <a:t> und </a:t>
            </a:r>
            <a:r>
              <a:rPr lang="en-US" sz="2600" dirty="0" err="1"/>
              <a:t>deren</a:t>
            </a:r>
            <a:r>
              <a:rPr lang="en-US" sz="2600" dirty="0"/>
              <a:t> </a:t>
            </a:r>
            <a:r>
              <a:rPr lang="en-US" sz="2600" dirty="0" err="1"/>
              <a:t>ungeborene</a:t>
            </a:r>
            <a:r>
              <a:rPr lang="en-US" sz="2600" dirty="0"/>
              <a:t> Kinder </a:t>
            </a:r>
            <a:r>
              <a:rPr lang="en-US" sz="2600" dirty="0" err="1"/>
              <a:t>bestätigt</a:t>
            </a:r>
            <a:r>
              <a:rPr lang="en-US" sz="2600" dirty="0"/>
              <a:t>. In </a:t>
            </a:r>
            <a:r>
              <a:rPr lang="en-US" sz="2600" dirty="0" err="1"/>
              <a:t>verschiedenen</a:t>
            </a:r>
            <a:r>
              <a:rPr lang="en-US" sz="2600" dirty="0"/>
              <a:t> </a:t>
            </a:r>
            <a:r>
              <a:rPr lang="en-US" sz="2600" dirty="0" err="1"/>
              <a:t>Studien</a:t>
            </a:r>
            <a:r>
              <a:rPr lang="en-US" sz="2600" dirty="0"/>
              <a:t> </a:t>
            </a:r>
            <a:r>
              <a:rPr lang="en-US" sz="2600" dirty="0" err="1"/>
              <a:t>wurde</a:t>
            </a:r>
            <a:r>
              <a:rPr lang="en-US" sz="2600" dirty="0"/>
              <a:t> </a:t>
            </a:r>
            <a:r>
              <a:rPr lang="en-US" sz="2600" dirty="0" err="1"/>
              <a:t>keine</a:t>
            </a:r>
            <a:r>
              <a:rPr lang="en-US" sz="2600" dirty="0"/>
              <a:t> </a:t>
            </a:r>
            <a:r>
              <a:rPr lang="en-US" sz="2600" dirty="0" err="1"/>
              <a:t>erhöhte</a:t>
            </a:r>
            <a:r>
              <a:rPr lang="en-US" sz="2600" dirty="0"/>
              <a:t> Zahl von </a:t>
            </a:r>
            <a:r>
              <a:rPr lang="en-US" sz="2600" dirty="0" err="1"/>
              <a:t>schweren</a:t>
            </a:r>
            <a:r>
              <a:rPr lang="en-US" sz="2600" dirty="0"/>
              <a:t> </a:t>
            </a:r>
            <a:r>
              <a:rPr lang="en-US" sz="2600" dirty="0" err="1"/>
              <a:t>Reaktionen</a:t>
            </a:r>
            <a:r>
              <a:rPr lang="en-US" sz="2600" dirty="0"/>
              <a:t> auf Grund </a:t>
            </a:r>
            <a:r>
              <a:rPr lang="en-US" sz="2600" dirty="0" err="1"/>
              <a:t>einer</a:t>
            </a:r>
            <a:r>
              <a:rPr lang="en-US" sz="2600" dirty="0"/>
              <a:t> </a:t>
            </a:r>
            <a:r>
              <a:rPr lang="en-US" sz="2600" dirty="0" err="1"/>
              <a:t>Impfung</a:t>
            </a:r>
            <a:r>
              <a:rPr lang="en-US" sz="2600" dirty="0"/>
              <a:t> </a:t>
            </a:r>
            <a:r>
              <a:rPr lang="en-US" sz="2600" dirty="0" err="1"/>
              <a:t>festgestellt</a:t>
            </a:r>
            <a:r>
              <a:rPr lang="en-US" sz="2600" dirty="0"/>
              <a:t>.</a:t>
            </a:r>
          </a:p>
          <a:p>
            <a:endParaRPr lang="en-US" sz="2600" dirty="0"/>
          </a:p>
          <a:p>
            <a:r>
              <a:rPr lang="it-IT" sz="2600" b="1" dirty="0"/>
              <a:t>Possibili reazioni avverse ed effetti collaterali </a:t>
            </a:r>
            <a:endParaRPr lang="it-IT" sz="2600" dirty="0"/>
          </a:p>
          <a:p>
            <a:r>
              <a:rPr lang="it-IT" sz="2600" dirty="0"/>
              <a:t>Il vaccino antinfluenzale stagionale è di norma ben tollerato. La sua affidabilità è stata accertata anche per le donne in gravidanza e per i loro nascituri. In diversi studi non è stato rilevato alcun aumento del numero di reazioni gravi dovute alla vaccinazione. </a:t>
            </a:r>
          </a:p>
        </p:txBody>
      </p:sp>
    </p:spTree>
    <p:extLst>
      <p:ext uri="{BB962C8B-B14F-4D97-AF65-F5344CB8AC3E}">
        <p14:creationId xmlns:p14="http://schemas.microsoft.com/office/powerpoint/2010/main" val="672231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D5B47-3014-C83A-65BC-5EBC7595402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3A09D74-3D0A-3170-ACE5-E1D9A596C8E2}"/>
              </a:ext>
            </a:extLst>
          </p:cNvPr>
          <p:cNvSpPr txBox="1">
            <a:spLocks noChangeArrowheads="1"/>
          </p:cNvSpPr>
          <p:nvPr/>
        </p:nvSpPr>
        <p:spPr bwMode="auto">
          <a:xfrm>
            <a:off x="381000" y="228600"/>
            <a:ext cx="8229600" cy="6093976"/>
          </a:xfrm>
          <a:prstGeom prst="rect">
            <a:avLst/>
          </a:prstGeom>
          <a:noFill/>
          <a:ln w="9525">
            <a:noFill/>
            <a:miter lim="800000"/>
            <a:headEnd/>
            <a:tailEnd/>
          </a:ln>
        </p:spPr>
        <p:txBody>
          <a:bodyPr>
            <a:spAutoFit/>
          </a:bodyPr>
          <a:lstStyle/>
          <a:p>
            <a:r>
              <a:rPr lang="it-IT" sz="2600" dirty="0" err="1"/>
              <a:t>Gelegentlich</a:t>
            </a:r>
            <a:r>
              <a:rPr lang="it-IT" sz="2600" dirty="0"/>
              <a:t> </a:t>
            </a:r>
            <a:r>
              <a:rPr lang="it-IT" sz="2600" dirty="0" err="1"/>
              <a:t>kann</a:t>
            </a:r>
            <a:r>
              <a:rPr lang="it-IT" sz="2600" dirty="0"/>
              <a:t> es </a:t>
            </a:r>
            <a:r>
              <a:rPr lang="it-IT" sz="2600" dirty="0" err="1"/>
              <a:t>durch</a:t>
            </a:r>
            <a:r>
              <a:rPr lang="it-IT" sz="2600" dirty="0"/>
              <a:t> die </a:t>
            </a:r>
            <a:r>
              <a:rPr lang="it-IT" sz="2600" dirty="0" err="1"/>
              <a:t>Anregung</a:t>
            </a:r>
            <a:r>
              <a:rPr lang="it-IT" sz="2600" dirty="0"/>
              <a:t> </a:t>
            </a:r>
            <a:r>
              <a:rPr lang="it-IT" sz="2600" dirty="0" err="1"/>
              <a:t>der</a:t>
            </a:r>
            <a:r>
              <a:rPr lang="it-IT" sz="2600" dirty="0"/>
              <a:t> </a:t>
            </a:r>
            <a:r>
              <a:rPr lang="it-IT" sz="2600" dirty="0" err="1"/>
              <a:t>körpereigenen</a:t>
            </a:r>
            <a:r>
              <a:rPr lang="it-IT" sz="2600" dirty="0"/>
              <a:t> </a:t>
            </a:r>
            <a:r>
              <a:rPr lang="it-IT" sz="2600" dirty="0" err="1"/>
              <a:t>Abwehr</a:t>
            </a:r>
            <a:r>
              <a:rPr lang="it-IT" sz="2600" dirty="0"/>
              <a:t> </a:t>
            </a:r>
            <a:r>
              <a:rPr lang="it-IT" sz="2600" dirty="0" err="1"/>
              <a:t>nach</a:t>
            </a:r>
            <a:r>
              <a:rPr lang="it-IT" sz="2600" dirty="0"/>
              <a:t> </a:t>
            </a:r>
            <a:r>
              <a:rPr lang="it-IT" sz="2600" dirty="0" err="1"/>
              <a:t>der</a:t>
            </a:r>
            <a:r>
              <a:rPr lang="it-IT" sz="2600" dirty="0"/>
              <a:t> </a:t>
            </a:r>
            <a:r>
              <a:rPr lang="it-IT" sz="2600" dirty="0" err="1"/>
              <a:t>Impfung</a:t>
            </a:r>
            <a:r>
              <a:rPr lang="it-IT" sz="2600" dirty="0"/>
              <a:t> </a:t>
            </a:r>
            <a:r>
              <a:rPr lang="it-IT" sz="2600" dirty="0" err="1"/>
              <a:t>zu</a:t>
            </a:r>
            <a:r>
              <a:rPr lang="it-IT" sz="2600" dirty="0"/>
              <a:t> </a:t>
            </a:r>
            <a:r>
              <a:rPr lang="it-IT" sz="2600" dirty="0" err="1"/>
              <a:t>einer</a:t>
            </a:r>
            <a:r>
              <a:rPr lang="it-IT" sz="2600" dirty="0"/>
              <a:t> </a:t>
            </a:r>
            <a:r>
              <a:rPr lang="it-IT" sz="2600" dirty="0" err="1"/>
              <a:t>Rötung</a:t>
            </a:r>
            <a:r>
              <a:rPr lang="it-IT" sz="2600" dirty="0"/>
              <a:t> </a:t>
            </a:r>
            <a:r>
              <a:rPr lang="it-IT" sz="2600" dirty="0" err="1"/>
              <a:t>oder</a:t>
            </a:r>
            <a:r>
              <a:rPr lang="it-IT" sz="2600" dirty="0"/>
              <a:t> </a:t>
            </a:r>
            <a:r>
              <a:rPr lang="it-IT" sz="2600" dirty="0" err="1"/>
              <a:t>Schwellung</a:t>
            </a:r>
            <a:r>
              <a:rPr lang="it-IT" sz="2600" dirty="0"/>
              <a:t> an </a:t>
            </a:r>
            <a:r>
              <a:rPr lang="it-IT" sz="2600" dirty="0" err="1"/>
              <a:t>der</a:t>
            </a:r>
            <a:r>
              <a:rPr lang="it-IT" sz="2600" dirty="0"/>
              <a:t> </a:t>
            </a:r>
            <a:r>
              <a:rPr lang="it-IT" sz="2600" dirty="0" err="1"/>
              <a:t>Einstichstelle</a:t>
            </a:r>
            <a:r>
              <a:rPr lang="it-IT" sz="2600" dirty="0"/>
              <a:t> </a:t>
            </a:r>
            <a:r>
              <a:rPr lang="it-IT" sz="2600" dirty="0" err="1"/>
              <a:t>kommen</a:t>
            </a:r>
            <a:r>
              <a:rPr lang="it-IT" sz="2600" dirty="0"/>
              <a:t>, die </a:t>
            </a:r>
            <a:r>
              <a:rPr lang="it-IT" sz="2600" dirty="0" err="1"/>
              <a:t>auch</a:t>
            </a:r>
            <a:r>
              <a:rPr lang="it-IT" sz="2600" dirty="0"/>
              <a:t> </a:t>
            </a:r>
            <a:r>
              <a:rPr lang="it-IT" sz="2600" dirty="0" err="1"/>
              <a:t>ein</a:t>
            </a:r>
            <a:r>
              <a:rPr lang="it-IT" sz="2600" dirty="0"/>
              <a:t> </a:t>
            </a:r>
            <a:r>
              <a:rPr lang="it-IT" sz="2600" dirty="0" err="1"/>
              <a:t>wenig</a:t>
            </a:r>
            <a:r>
              <a:rPr lang="it-IT" sz="2600" dirty="0"/>
              <a:t> </a:t>
            </a:r>
            <a:r>
              <a:rPr lang="it-IT" sz="2600" dirty="0" err="1"/>
              <a:t>schmerzen</a:t>
            </a:r>
            <a:r>
              <a:rPr lang="it-IT" sz="2600" dirty="0"/>
              <a:t> </a:t>
            </a:r>
            <a:r>
              <a:rPr lang="it-IT" sz="2600" dirty="0" err="1"/>
              <a:t>kann</a:t>
            </a:r>
            <a:r>
              <a:rPr lang="it-IT" sz="2600" dirty="0"/>
              <a:t>. […]  </a:t>
            </a:r>
            <a:r>
              <a:rPr lang="it-IT" sz="2600" dirty="0" err="1"/>
              <a:t>Ebenso</a:t>
            </a:r>
            <a:r>
              <a:rPr lang="it-IT" sz="2600" dirty="0"/>
              <a:t> </a:t>
            </a:r>
            <a:r>
              <a:rPr lang="it-IT" sz="2600" dirty="0" err="1"/>
              <a:t>können</a:t>
            </a:r>
            <a:r>
              <a:rPr lang="it-IT" sz="2600" dirty="0"/>
              <a:t> in </a:t>
            </a:r>
            <a:r>
              <a:rPr lang="it-IT" sz="2600" dirty="0" err="1"/>
              <a:t>den</a:t>
            </a:r>
            <a:r>
              <a:rPr lang="it-IT" sz="2600" dirty="0"/>
              <a:t> </a:t>
            </a:r>
            <a:r>
              <a:rPr lang="it-IT" sz="2600" dirty="0" err="1"/>
              <a:t>ersten</a:t>
            </a:r>
            <a:r>
              <a:rPr lang="it-IT" sz="2600" dirty="0"/>
              <a:t> </a:t>
            </a:r>
            <a:r>
              <a:rPr lang="it-IT" sz="2600" dirty="0" err="1"/>
              <a:t>Tagen</a:t>
            </a:r>
            <a:r>
              <a:rPr lang="it-IT" sz="2600" dirty="0"/>
              <a:t> </a:t>
            </a:r>
            <a:r>
              <a:rPr lang="it-IT" sz="2600" dirty="0" err="1"/>
              <a:t>nach</a:t>
            </a:r>
            <a:r>
              <a:rPr lang="it-IT" sz="2600" dirty="0"/>
              <a:t> </a:t>
            </a:r>
            <a:r>
              <a:rPr lang="it-IT" sz="2600" dirty="0" err="1"/>
              <a:t>der</a:t>
            </a:r>
            <a:r>
              <a:rPr lang="it-IT" sz="2600" dirty="0"/>
              <a:t> </a:t>
            </a:r>
            <a:r>
              <a:rPr lang="it-IT" sz="2600" dirty="0" err="1"/>
              <a:t>Impfung</a:t>
            </a:r>
            <a:r>
              <a:rPr lang="it-IT" sz="2600" dirty="0"/>
              <a:t> </a:t>
            </a:r>
            <a:r>
              <a:rPr lang="it-IT" sz="2600" dirty="0" err="1"/>
              <a:t>Allgemeinbeschwerden</a:t>
            </a:r>
            <a:r>
              <a:rPr lang="it-IT" sz="2600" dirty="0"/>
              <a:t> </a:t>
            </a:r>
            <a:r>
              <a:rPr lang="it-IT" sz="2600" dirty="0" err="1"/>
              <a:t>wie</a:t>
            </a:r>
            <a:r>
              <a:rPr lang="it-IT" sz="2600" dirty="0"/>
              <a:t> </a:t>
            </a:r>
            <a:r>
              <a:rPr lang="it-IT" sz="2600" dirty="0" err="1"/>
              <a:t>beispielsweise</a:t>
            </a:r>
            <a:r>
              <a:rPr lang="it-IT" sz="2600" dirty="0"/>
              <a:t> </a:t>
            </a:r>
            <a:r>
              <a:rPr lang="it-IT" sz="2600" dirty="0" err="1"/>
              <a:t>Fieber</a:t>
            </a:r>
            <a:r>
              <a:rPr lang="it-IT" sz="2600" dirty="0"/>
              <a:t>, </a:t>
            </a:r>
            <a:r>
              <a:rPr lang="it-IT" sz="2600" dirty="0" err="1"/>
              <a:t>Frösteln</a:t>
            </a:r>
            <a:r>
              <a:rPr lang="it-IT" sz="2600" dirty="0"/>
              <a:t> </a:t>
            </a:r>
            <a:r>
              <a:rPr lang="it-IT" sz="2600" dirty="0" err="1"/>
              <a:t>oder</a:t>
            </a:r>
            <a:r>
              <a:rPr lang="it-IT" sz="2600" dirty="0"/>
              <a:t> </a:t>
            </a:r>
            <a:r>
              <a:rPr lang="it-IT" sz="2600" dirty="0" err="1"/>
              <a:t>Schwitzen</a:t>
            </a:r>
            <a:r>
              <a:rPr lang="it-IT" sz="2600" dirty="0"/>
              <a:t>, </a:t>
            </a:r>
            <a:r>
              <a:rPr lang="it-IT" sz="2600" dirty="0" err="1"/>
              <a:t>Müdigkeit</a:t>
            </a:r>
            <a:r>
              <a:rPr lang="it-IT" sz="2600" dirty="0"/>
              <a:t>, Kopf-, </a:t>
            </a:r>
            <a:r>
              <a:rPr lang="it-IT" sz="2600" dirty="0" err="1"/>
              <a:t>Muskelschmerzen</a:t>
            </a:r>
            <a:r>
              <a:rPr lang="it-IT" sz="2600" dirty="0"/>
              <a:t> </a:t>
            </a:r>
            <a:r>
              <a:rPr lang="it-IT" sz="2600" dirty="0" err="1"/>
              <a:t>auftreten</a:t>
            </a:r>
            <a:r>
              <a:rPr lang="it-IT" sz="2600" dirty="0"/>
              <a:t>. </a:t>
            </a:r>
          </a:p>
          <a:p>
            <a:endParaRPr lang="it-IT" sz="2600" dirty="0"/>
          </a:p>
          <a:p>
            <a:r>
              <a:rPr lang="it-IT" sz="2600" dirty="0"/>
              <a:t>Di rado, attraverso la stimolazione delle difese naturali del corpo in seguito alla vaccinazione, può verificarsi un arrossamento o una tumefazione del punto di iniezione, accompagnati talvolta anche da un leggero dolore. […] Allo stesso modo, nei primi giorni successivi alla vaccinazione possono insorgere disturbi generali come febbre, brividi o sudorazione, stanchezza, mal di testa e dolori muscolari. </a:t>
            </a:r>
          </a:p>
        </p:txBody>
      </p:sp>
    </p:spTree>
    <p:extLst>
      <p:ext uri="{BB962C8B-B14F-4D97-AF65-F5344CB8AC3E}">
        <p14:creationId xmlns:p14="http://schemas.microsoft.com/office/powerpoint/2010/main" val="10063488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5D332-5A4C-4189-E1F7-B12834E76F7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22DC28F-F0B3-4961-D288-9D3D0A5F1A45}"/>
              </a:ext>
            </a:extLst>
          </p:cNvPr>
          <p:cNvSpPr txBox="1">
            <a:spLocks noChangeArrowheads="1"/>
          </p:cNvSpPr>
          <p:nvPr/>
        </p:nvSpPr>
        <p:spPr bwMode="auto">
          <a:xfrm>
            <a:off x="381000" y="228600"/>
            <a:ext cx="8229600" cy="4431983"/>
          </a:xfrm>
          <a:prstGeom prst="rect">
            <a:avLst/>
          </a:prstGeom>
          <a:noFill/>
          <a:ln w="9525">
            <a:noFill/>
            <a:miter lim="800000"/>
            <a:headEnd/>
            <a:tailEnd/>
          </a:ln>
        </p:spPr>
        <p:txBody>
          <a:bodyPr>
            <a:spAutoFit/>
          </a:bodyPr>
          <a:lstStyle/>
          <a:p>
            <a:r>
              <a:rPr lang="en-US" sz="2600" dirty="0" err="1"/>
              <a:t>Solche</a:t>
            </a:r>
            <a:r>
              <a:rPr lang="en-US" sz="2600" dirty="0"/>
              <a:t> </a:t>
            </a:r>
            <a:r>
              <a:rPr lang="en-US" sz="2600" dirty="0" err="1"/>
              <a:t>Impfreaktionen</a:t>
            </a:r>
            <a:r>
              <a:rPr lang="en-US" sz="2600" dirty="0"/>
              <a:t> </a:t>
            </a:r>
            <a:r>
              <a:rPr lang="en-US" sz="2600" dirty="0" err="1"/>
              <a:t>klingen</a:t>
            </a:r>
            <a:r>
              <a:rPr lang="en-US" sz="2600" dirty="0"/>
              <a:t> in der Regel </a:t>
            </a:r>
            <a:r>
              <a:rPr lang="en-US" sz="2600" dirty="0" err="1"/>
              <a:t>nach</a:t>
            </a:r>
            <a:r>
              <a:rPr lang="en-US" sz="2600" dirty="0"/>
              <a:t> </a:t>
            </a:r>
            <a:r>
              <a:rPr lang="en-US" sz="2600" dirty="0" err="1"/>
              <a:t>wenigen</a:t>
            </a:r>
            <a:r>
              <a:rPr lang="en-US" sz="2600" dirty="0"/>
              <a:t> Tagen </a:t>
            </a:r>
            <a:r>
              <a:rPr lang="en-US" sz="2600" dirty="0" err="1"/>
              <a:t>wieder</a:t>
            </a:r>
            <a:r>
              <a:rPr lang="en-US" sz="2600" dirty="0"/>
              <a:t> ab.</a:t>
            </a:r>
          </a:p>
          <a:p>
            <a:r>
              <a:rPr lang="en-US" sz="2600" dirty="0" err="1"/>
              <a:t>Schwerwiegende</a:t>
            </a:r>
            <a:r>
              <a:rPr lang="en-US" sz="2600" dirty="0"/>
              <a:t> </a:t>
            </a:r>
            <a:r>
              <a:rPr lang="en-US" sz="2600" dirty="0" err="1"/>
              <a:t>Nebenwirkungen</a:t>
            </a:r>
            <a:r>
              <a:rPr lang="en-US" sz="2600" dirty="0"/>
              <a:t> </a:t>
            </a:r>
            <a:r>
              <a:rPr lang="en-US" sz="2600" dirty="0" err="1"/>
              <a:t>wie</a:t>
            </a:r>
            <a:r>
              <a:rPr lang="en-US" sz="2600" dirty="0"/>
              <a:t> </a:t>
            </a:r>
            <a:r>
              <a:rPr lang="en-US" sz="2600" dirty="0" err="1"/>
              <a:t>eine</a:t>
            </a:r>
            <a:r>
              <a:rPr lang="en-US" sz="2600" dirty="0"/>
              <a:t> </a:t>
            </a:r>
            <a:r>
              <a:rPr lang="en-US" sz="2600" dirty="0" err="1"/>
              <a:t>allergische</a:t>
            </a:r>
            <a:r>
              <a:rPr lang="en-US" sz="2600" dirty="0"/>
              <a:t> </a:t>
            </a:r>
            <a:r>
              <a:rPr lang="en-US" sz="2600" dirty="0" err="1"/>
              <a:t>Sofortreaktion</a:t>
            </a:r>
            <a:r>
              <a:rPr lang="en-US" sz="2600" dirty="0"/>
              <a:t> </a:t>
            </a:r>
            <a:r>
              <a:rPr lang="en-US" sz="2600" dirty="0" err="1"/>
              <a:t>treten</a:t>
            </a:r>
            <a:r>
              <a:rPr lang="en-US" sz="2600" dirty="0"/>
              <a:t> </a:t>
            </a:r>
            <a:r>
              <a:rPr lang="en-US" sz="2600" dirty="0" err="1"/>
              <a:t>nur</a:t>
            </a:r>
            <a:r>
              <a:rPr lang="en-US" sz="2600" dirty="0"/>
              <a:t> in </a:t>
            </a:r>
            <a:r>
              <a:rPr lang="en-US" sz="2600" dirty="0" err="1"/>
              <a:t>sehr</a:t>
            </a:r>
            <a:r>
              <a:rPr lang="en-US" sz="2600" dirty="0"/>
              <a:t> </a:t>
            </a:r>
            <a:r>
              <a:rPr lang="en-US" sz="2600" dirty="0" err="1"/>
              <a:t>seltenen</a:t>
            </a:r>
            <a:r>
              <a:rPr lang="en-US" sz="2600" dirty="0"/>
              <a:t> </a:t>
            </a:r>
            <a:r>
              <a:rPr lang="en-US" sz="2600" dirty="0" err="1"/>
              <a:t>Fällen</a:t>
            </a:r>
            <a:r>
              <a:rPr lang="en-US" sz="2600" dirty="0"/>
              <a:t> auf.</a:t>
            </a:r>
          </a:p>
          <a:p>
            <a:endParaRPr lang="en-US" sz="2600" dirty="0"/>
          </a:p>
          <a:p>
            <a:r>
              <a:rPr lang="it-IT" sz="2600" dirty="0"/>
              <a:t>Tali reazioni avverse si attenuano di regola dopo pochi giorni. </a:t>
            </a:r>
          </a:p>
          <a:p>
            <a:r>
              <a:rPr lang="it-IT" sz="2600" dirty="0"/>
              <a:t>Effetti collaterali gravi come una reazione allergica improvvisa si manifestano solo in rari casi. </a:t>
            </a:r>
          </a:p>
          <a:p>
            <a:endParaRPr lang="it-IT" dirty="0"/>
          </a:p>
          <a:p>
            <a:endParaRPr lang="it-IT" dirty="0"/>
          </a:p>
        </p:txBody>
      </p:sp>
    </p:spTree>
    <p:extLst>
      <p:ext uri="{BB962C8B-B14F-4D97-AF65-F5344CB8AC3E}">
        <p14:creationId xmlns:p14="http://schemas.microsoft.com/office/powerpoint/2010/main" val="29902387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FB357-192D-C09D-4661-CC928649842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E4CA2A0-1A15-3059-48D0-0CD80851AAD2}"/>
              </a:ext>
            </a:extLst>
          </p:cNvPr>
          <p:cNvSpPr txBox="1">
            <a:spLocks noChangeArrowheads="1"/>
          </p:cNvSpPr>
          <p:nvPr/>
        </p:nvSpPr>
        <p:spPr bwMode="auto">
          <a:xfrm>
            <a:off x="381000" y="228600"/>
            <a:ext cx="8229600" cy="4093428"/>
          </a:xfrm>
          <a:prstGeom prst="rect">
            <a:avLst/>
          </a:prstGeom>
          <a:noFill/>
          <a:ln w="9525">
            <a:noFill/>
            <a:miter lim="800000"/>
            <a:headEnd/>
            <a:tailEnd/>
          </a:ln>
        </p:spPr>
        <p:txBody>
          <a:bodyPr>
            <a:spAutoFit/>
          </a:bodyPr>
          <a:lstStyle/>
          <a:p>
            <a:r>
              <a:rPr lang="en-US" sz="2600" b="1" dirty="0" err="1"/>
              <a:t>Wichtiger</a:t>
            </a:r>
            <a:r>
              <a:rPr lang="en-US" sz="2600" b="1" dirty="0"/>
              <a:t> </a:t>
            </a:r>
            <a:r>
              <a:rPr lang="en-US" sz="2600" b="1" dirty="0" err="1"/>
              <a:t>Hinweis</a:t>
            </a:r>
            <a:r>
              <a:rPr lang="en-US" sz="2600" b="1" dirty="0"/>
              <a:t>:</a:t>
            </a:r>
            <a:br>
              <a:rPr lang="en-US" sz="2600" dirty="0"/>
            </a:br>
            <a:r>
              <a:rPr lang="en-US" sz="2600" dirty="0"/>
              <a:t>Bei </a:t>
            </a:r>
            <a:r>
              <a:rPr lang="en-US" sz="2600" dirty="0" err="1"/>
              <a:t>einer</a:t>
            </a:r>
            <a:r>
              <a:rPr lang="en-US" sz="2600" dirty="0"/>
              <a:t> </a:t>
            </a:r>
            <a:r>
              <a:rPr lang="en-US" sz="2600" dirty="0" err="1"/>
              <a:t>schweren</a:t>
            </a:r>
            <a:r>
              <a:rPr lang="en-US" sz="2600" dirty="0"/>
              <a:t> </a:t>
            </a:r>
            <a:r>
              <a:rPr lang="en-US" sz="2600" dirty="0" err="1"/>
              <a:t>Allergie</a:t>
            </a:r>
            <a:r>
              <a:rPr lang="en-US" sz="2600" dirty="0"/>
              <a:t> </a:t>
            </a:r>
            <a:r>
              <a:rPr lang="en-US" sz="2600" dirty="0" err="1"/>
              <a:t>gegen</a:t>
            </a:r>
            <a:r>
              <a:rPr lang="en-US" sz="2600" dirty="0"/>
              <a:t> </a:t>
            </a:r>
            <a:r>
              <a:rPr lang="en-US" sz="2600" dirty="0" err="1"/>
              <a:t>Hühnereiweiß</a:t>
            </a:r>
            <a:r>
              <a:rPr lang="en-US" sz="2600" dirty="0"/>
              <a:t>, die </a:t>
            </a:r>
            <a:r>
              <a:rPr lang="en-US" sz="2600" dirty="0" err="1"/>
              <a:t>sehr</a:t>
            </a:r>
            <a:r>
              <a:rPr lang="en-US" sz="2600" dirty="0"/>
              <a:t> </a:t>
            </a:r>
            <a:r>
              <a:rPr lang="en-US" sz="2600" dirty="0" err="1"/>
              <a:t>selten</a:t>
            </a:r>
            <a:r>
              <a:rPr lang="en-US" sz="2600" dirty="0"/>
              <a:t> </a:t>
            </a:r>
            <a:r>
              <a:rPr lang="en-US" sz="2600" dirty="0" err="1"/>
              <a:t>vorkommt</a:t>
            </a:r>
            <a:r>
              <a:rPr lang="en-US" sz="2600" dirty="0"/>
              <a:t>, </a:t>
            </a:r>
            <a:r>
              <a:rPr lang="en-US" sz="2600" dirty="0" err="1"/>
              <a:t>sollte</a:t>
            </a:r>
            <a:r>
              <a:rPr lang="en-US" sz="2600" dirty="0"/>
              <a:t> in </a:t>
            </a:r>
            <a:r>
              <a:rPr lang="en-US" sz="2600" dirty="0" err="1"/>
              <a:t>einer</a:t>
            </a:r>
            <a:r>
              <a:rPr lang="en-US" sz="2600" dirty="0"/>
              <a:t> </a:t>
            </a:r>
            <a:r>
              <a:rPr lang="en-US" sz="2600" dirty="0" err="1"/>
              <a:t>Umgebung</a:t>
            </a:r>
            <a:r>
              <a:rPr lang="en-US" sz="2600" dirty="0"/>
              <a:t> </a:t>
            </a:r>
            <a:r>
              <a:rPr lang="en-US" sz="2600" dirty="0" err="1"/>
              <a:t>geimpft</a:t>
            </a:r>
            <a:r>
              <a:rPr lang="en-US" sz="2600" dirty="0"/>
              <a:t> </a:t>
            </a:r>
            <a:r>
              <a:rPr lang="en-US" sz="2600" dirty="0" err="1"/>
              <a:t>werden</a:t>
            </a:r>
            <a:r>
              <a:rPr lang="en-US" sz="2600" dirty="0"/>
              <a:t>, in der </a:t>
            </a:r>
            <a:r>
              <a:rPr lang="en-US" sz="2600" dirty="0" err="1"/>
              <a:t>eine</a:t>
            </a:r>
            <a:r>
              <a:rPr lang="en-US" sz="2600" dirty="0"/>
              <a:t> </a:t>
            </a:r>
            <a:r>
              <a:rPr lang="en-US" sz="2600" dirty="0" err="1"/>
              <a:t>klinische</a:t>
            </a:r>
            <a:r>
              <a:rPr lang="en-US" sz="2600" dirty="0"/>
              <a:t> </a:t>
            </a:r>
            <a:r>
              <a:rPr lang="en-US" sz="2600" dirty="0" err="1"/>
              <a:t>Überwachung</a:t>
            </a:r>
            <a:r>
              <a:rPr lang="en-US" sz="2600" dirty="0"/>
              <a:t> und </a:t>
            </a:r>
            <a:r>
              <a:rPr lang="en-US" sz="2600" dirty="0" err="1"/>
              <a:t>Behandlung</a:t>
            </a:r>
            <a:r>
              <a:rPr lang="en-US" sz="2600" dirty="0"/>
              <a:t> </a:t>
            </a:r>
            <a:r>
              <a:rPr lang="en-US" sz="2600" dirty="0" err="1"/>
              <a:t>nach</a:t>
            </a:r>
            <a:r>
              <a:rPr lang="en-US" sz="2600" dirty="0"/>
              <a:t> der </a:t>
            </a:r>
            <a:r>
              <a:rPr lang="en-US" sz="2600" dirty="0" err="1"/>
              <a:t>Impfung</a:t>
            </a:r>
            <a:r>
              <a:rPr lang="en-US" sz="2600" dirty="0"/>
              <a:t> </a:t>
            </a:r>
            <a:r>
              <a:rPr lang="en-US" sz="2600" dirty="0" err="1"/>
              <a:t>möglich</a:t>
            </a:r>
            <a:r>
              <a:rPr lang="en-US" sz="2600" dirty="0"/>
              <a:t> </a:t>
            </a:r>
            <a:r>
              <a:rPr lang="en-US" sz="2600" dirty="0" err="1"/>
              <a:t>sind</a:t>
            </a:r>
            <a:r>
              <a:rPr lang="en-US" sz="2600" dirty="0"/>
              <a:t>. </a:t>
            </a:r>
          </a:p>
          <a:p>
            <a:r>
              <a:rPr lang="it-IT" sz="2600" b="1" dirty="0"/>
              <a:t>Avvertenza:</a:t>
            </a:r>
            <a:endParaRPr lang="it-IT" sz="2600" dirty="0"/>
          </a:p>
          <a:p>
            <a:r>
              <a:rPr lang="it-IT" sz="2600" dirty="0"/>
              <a:t>In caso di forte allergia alle proteine dell’uovo, che si manifesta molto di rado, la vaccinazione dovrebbe avvenire in un ambiente in cui è possibile effettuare un monitoraggio e un trattamento immediato, se necessario. </a:t>
            </a:r>
          </a:p>
        </p:txBody>
      </p:sp>
    </p:spTree>
    <p:extLst>
      <p:ext uri="{BB962C8B-B14F-4D97-AF65-F5344CB8AC3E}">
        <p14:creationId xmlns:p14="http://schemas.microsoft.com/office/powerpoint/2010/main" val="702037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6093976"/>
          </a:xfrm>
          <a:prstGeom prst="rect">
            <a:avLst/>
          </a:prstGeom>
          <a:noFill/>
          <a:ln w="9525">
            <a:noFill/>
            <a:miter lim="800000"/>
            <a:headEnd/>
            <a:tailEnd/>
          </a:ln>
        </p:spPr>
        <p:txBody>
          <a:bodyPr>
            <a:spAutoFit/>
          </a:bodyPr>
          <a:lstStyle/>
          <a:p>
            <a:r>
              <a:rPr lang="en-US" sz="2600" dirty="0"/>
              <a:t>Es </a:t>
            </a:r>
            <a:r>
              <a:rPr lang="en-US" sz="2600" dirty="0" err="1"/>
              <a:t>ist</a:t>
            </a:r>
            <a:r>
              <a:rPr lang="en-US" sz="2600" dirty="0"/>
              <a:t> </a:t>
            </a:r>
            <a:r>
              <a:rPr lang="en-US" sz="2600" dirty="0" err="1"/>
              <a:t>auch</a:t>
            </a:r>
            <a:r>
              <a:rPr lang="en-US" sz="2600" dirty="0"/>
              <a:t> </a:t>
            </a:r>
            <a:r>
              <a:rPr lang="en-US" sz="2600" dirty="0" err="1"/>
              <a:t>ein</a:t>
            </a:r>
            <a:r>
              <a:rPr lang="en-US" sz="2600" dirty="0"/>
              <a:t> </a:t>
            </a:r>
            <a:r>
              <a:rPr lang="en-US" sz="2600" dirty="0" err="1"/>
              <a:t>hühnereiweißfreier</a:t>
            </a:r>
            <a:r>
              <a:rPr lang="en-US" sz="2600" dirty="0"/>
              <a:t>, in </a:t>
            </a:r>
            <a:r>
              <a:rPr lang="en-US" sz="2600" dirty="0" err="1"/>
              <a:t>Zellkulturen</a:t>
            </a:r>
            <a:r>
              <a:rPr lang="en-US" sz="2600" dirty="0"/>
              <a:t> </a:t>
            </a:r>
            <a:r>
              <a:rPr lang="en-US" sz="2600" dirty="0" err="1"/>
              <a:t>hergestellter</a:t>
            </a:r>
            <a:r>
              <a:rPr lang="en-US" sz="2600" dirty="0"/>
              <a:t> </a:t>
            </a:r>
            <a:r>
              <a:rPr lang="en-US" sz="2600" dirty="0" err="1"/>
              <a:t>Grippeimpfstoff</a:t>
            </a:r>
            <a:r>
              <a:rPr lang="en-US" sz="2600" dirty="0"/>
              <a:t> </a:t>
            </a:r>
            <a:r>
              <a:rPr lang="en-US" sz="2600" dirty="0" err="1"/>
              <a:t>verfügbar</a:t>
            </a:r>
            <a:r>
              <a:rPr lang="en-US" sz="2600" dirty="0"/>
              <a:t>, der für </a:t>
            </a:r>
            <a:r>
              <a:rPr lang="en-US" sz="2600" dirty="0" err="1"/>
              <a:t>Hühnereiweiß-Allergiker</a:t>
            </a:r>
            <a:r>
              <a:rPr lang="en-US" sz="2600" dirty="0"/>
              <a:t> (ab </a:t>
            </a:r>
            <a:r>
              <a:rPr lang="en-US" sz="2600" dirty="0" err="1"/>
              <a:t>einem</a:t>
            </a:r>
            <a:r>
              <a:rPr lang="en-US" sz="2600" dirty="0"/>
              <a:t> </a:t>
            </a:r>
            <a:r>
              <a:rPr lang="en-US" sz="2600" dirty="0" err="1"/>
              <a:t>Lebensalter</a:t>
            </a:r>
            <a:r>
              <a:rPr lang="en-US" sz="2600" dirty="0"/>
              <a:t> von </a:t>
            </a:r>
            <a:r>
              <a:rPr lang="en-US" sz="2600" dirty="0" err="1"/>
              <a:t>zwei</a:t>
            </a:r>
            <a:r>
              <a:rPr lang="en-US" sz="2600" dirty="0"/>
              <a:t> Jahren) </a:t>
            </a:r>
            <a:r>
              <a:rPr lang="en-US" sz="2600" dirty="0" err="1"/>
              <a:t>geeignet</a:t>
            </a:r>
            <a:r>
              <a:rPr lang="en-US" sz="2600" dirty="0"/>
              <a:t> </a:t>
            </a:r>
            <a:r>
              <a:rPr lang="en-US" sz="2600" dirty="0" err="1"/>
              <a:t>ist</a:t>
            </a:r>
            <a:r>
              <a:rPr lang="en-US" sz="2600" dirty="0"/>
              <a:t>. Bei </a:t>
            </a:r>
            <a:r>
              <a:rPr lang="en-US" sz="2600" dirty="0" err="1"/>
              <a:t>Vorliegen</a:t>
            </a:r>
            <a:r>
              <a:rPr lang="en-US" sz="2600" dirty="0"/>
              <a:t> </a:t>
            </a:r>
            <a:r>
              <a:rPr lang="en-US" sz="2600" dirty="0" err="1"/>
              <a:t>einer</a:t>
            </a:r>
            <a:r>
              <a:rPr lang="en-US" sz="2600" dirty="0"/>
              <a:t> </a:t>
            </a:r>
            <a:r>
              <a:rPr lang="en-US" sz="2600" dirty="0" err="1"/>
              <a:t>Allergie</a:t>
            </a:r>
            <a:r>
              <a:rPr lang="en-US" sz="2600" dirty="0"/>
              <a:t> </a:t>
            </a:r>
            <a:r>
              <a:rPr lang="en-US" sz="2600" dirty="0" err="1"/>
              <a:t>gegen</a:t>
            </a:r>
            <a:r>
              <a:rPr lang="en-US" sz="2600" dirty="0"/>
              <a:t> </a:t>
            </a:r>
            <a:r>
              <a:rPr lang="en-US" sz="2600" dirty="0" err="1"/>
              <a:t>einen</a:t>
            </a:r>
            <a:r>
              <a:rPr lang="en-US" sz="2600" dirty="0"/>
              <a:t> der </a:t>
            </a:r>
            <a:r>
              <a:rPr lang="en-US" sz="2600" dirty="0" err="1"/>
              <a:t>Inhaltsstoffe</a:t>
            </a:r>
            <a:r>
              <a:rPr lang="en-US" sz="2600" dirty="0"/>
              <a:t> </a:t>
            </a:r>
            <a:r>
              <a:rPr lang="en-US" sz="2600" dirty="0" err="1"/>
              <a:t>wird</a:t>
            </a:r>
            <a:r>
              <a:rPr lang="en-US" sz="2600" dirty="0"/>
              <a:t> von </a:t>
            </a:r>
            <a:r>
              <a:rPr lang="en-US" sz="2600" dirty="0" err="1"/>
              <a:t>einer</a:t>
            </a:r>
            <a:r>
              <a:rPr lang="en-US" sz="2600" dirty="0"/>
              <a:t> </a:t>
            </a:r>
            <a:r>
              <a:rPr lang="en-US" sz="2600" dirty="0" err="1"/>
              <a:t>Impfung</a:t>
            </a:r>
            <a:r>
              <a:rPr lang="en-US" sz="2600" dirty="0"/>
              <a:t> </a:t>
            </a:r>
            <a:r>
              <a:rPr lang="en-US" sz="2600" dirty="0" err="1"/>
              <a:t>abgeraten</a:t>
            </a:r>
            <a:r>
              <a:rPr lang="en-US" sz="2600" dirty="0"/>
              <a:t>. Bitte </a:t>
            </a:r>
            <a:r>
              <a:rPr lang="en-US" sz="2600" dirty="0" err="1"/>
              <a:t>besprechen</a:t>
            </a:r>
            <a:r>
              <a:rPr lang="en-US" sz="2600" dirty="0"/>
              <a:t> Sie dies </a:t>
            </a:r>
            <a:r>
              <a:rPr lang="en-US" sz="2600" dirty="0" err="1"/>
              <a:t>mit</a:t>
            </a:r>
            <a:r>
              <a:rPr lang="en-US" sz="2600" dirty="0"/>
              <a:t> der </a:t>
            </a:r>
            <a:r>
              <a:rPr lang="en-US" sz="2600" dirty="0" err="1"/>
              <a:t>behandelnden</a:t>
            </a:r>
            <a:r>
              <a:rPr lang="en-US" sz="2600" dirty="0"/>
              <a:t> </a:t>
            </a:r>
            <a:r>
              <a:rPr lang="en-US" sz="2600" dirty="0" err="1"/>
              <a:t>Ärztin</a:t>
            </a:r>
            <a:r>
              <a:rPr lang="en-US" sz="2600" dirty="0"/>
              <a:t> </a:t>
            </a:r>
            <a:r>
              <a:rPr lang="en-US" sz="2600" dirty="0" err="1"/>
              <a:t>beziehungsweise</a:t>
            </a:r>
            <a:r>
              <a:rPr lang="en-US" sz="2600" dirty="0"/>
              <a:t> dem </a:t>
            </a:r>
            <a:r>
              <a:rPr lang="en-US" sz="2600" dirty="0" err="1"/>
              <a:t>behandelnden</a:t>
            </a:r>
            <a:r>
              <a:rPr lang="en-US" sz="2600" dirty="0"/>
              <a:t> Arzt.</a:t>
            </a:r>
          </a:p>
          <a:p>
            <a:endParaRPr lang="en-US" sz="2600" dirty="0"/>
          </a:p>
          <a:p>
            <a:r>
              <a:rPr lang="it-IT" sz="2600" dirty="0"/>
              <a:t>È disponibile anche un vaccino antinfluenzale privo di proteine dell’uovo, prodotto in colture cellulari, adatto a coloro che sono allergici (a partire dai due anni di età). </a:t>
            </a:r>
          </a:p>
          <a:p>
            <a:r>
              <a:rPr lang="it-IT" sz="2600" dirty="0"/>
              <a:t>In presenza di allergia a uno dei componenti la vaccinazione è sconsigliata. Si prega di discuterne con il medico curante. </a:t>
            </a:r>
          </a:p>
          <a:p>
            <a:r>
              <a:rPr lang="it-IT" sz="2800" dirty="0"/>
              <a:t> </a:t>
            </a:r>
          </a:p>
          <a:p>
            <a:r>
              <a:rPr lang="de-DE" dirty="0"/>
              <a:t> </a:t>
            </a:r>
            <a:endParaRPr lang="it-IT" dirty="0"/>
          </a:p>
        </p:txBody>
      </p:sp>
    </p:spTree>
    <p:extLst>
      <p:ext uri="{BB962C8B-B14F-4D97-AF65-F5344CB8AC3E}">
        <p14:creationId xmlns:p14="http://schemas.microsoft.com/office/powerpoint/2010/main" val="4391189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6124754"/>
          </a:xfrm>
          <a:prstGeom prst="rect">
            <a:avLst/>
          </a:prstGeom>
          <a:noFill/>
          <a:ln w="9525">
            <a:noFill/>
            <a:miter lim="800000"/>
            <a:headEnd/>
            <a:tailEnd/>
          </a:ln>
        </p:spPr>
        <p:txBody>
          <a:bodyPr>
            <a:spAutoFit/>
          </a:bodyPr>
          <a:lstStyle/>
          <a:p>
            <a:r>
              <a:rPr lang="en-US" b="1" dirty="0" err="1"/>
              <a:t>Orthopädie</a:t>
            </a:r>
            <a:r>
              <a:rPr lang="en-US" b="1" dirty="0"/>
              <a:t>/</a:t>
            </a:r>
            <a:r>
              <a:rPr lang="en-US" b="1" dirty="0" err="1"/>
              <a:t>Traumatologie</a:t>
            </a:r>
            <a:endParaRPr lang="it-IT" dirty="0"/>
          </a:p>
          <a:p>
            <a:r>
              <a:rPr lang="en-US" b="1" dirty="0" err="1"/>
              <a:t>Behandlung</a:t>
            </a:r>
            <a:r>
              <a:rPr lang="en-US" b="1" dirty="0"/>
              <a:t> </a:t>
            </a:r>
            <a:r>
              <a:rPr lang="en-US" b="1" dirty="0" err="1"/>
              <a:t>nach</a:t>
            </a:r>
            <a:r>
              <a:rPr lang="en-US" b="1" dirty="0"/>
              <a:t> </a:t>
            </a:r>
            <a:r>
              <a:rPr lang="en-US" b="1" dirty="0" err="1"/>
              <a:t>Riss</a:t>
            </a:r>
            <a:r>
              <a:rPr lang="en-US" b="1" dirty="0"/>
              <a:t> der </a:t>
            </a:r>
            <a:r>
              <a:rPr lang="en-US" b="1" dirty="0" err="1"/>
              <a:t>Achillessehne</a:t>
            </a:r>
            <a:r>
              <a:rPr lang="en-US" b="1" dirty="0"/>
              <a:t>   </a:t>
            </a:r>
            <a:r>
              <a:rPr lang="en-US" b="1" dirty="0" err="1"/>
              <a:t>rechts</a:t>
            </a:r>
            <a:r>
              <a:rPr lang="en-US" b="1" dirty="0"/>
              <a:t> □    links  □    </a:t>
            </a:r>
            <a:endParaRPr lang="it-IT" dirty="0"/>
          </a:p>
          <a:p>
            <a:r>
              <a:rPr lang="en-US" b="1" dirty="0"/>
              <a:t>(</a:t>
            </a:r>
            <a:r>
              <a:rPr lang="en-US" b="1" dirty="0" err="1"/>
              <a:t>konservativ</a:t>
            </a:r>
            <a:r>
              <a:rPr lang="en-US" b="1" dirty="0"/>
              <a:t>/</a:t>
            </a:r>
            <a:r>
              <a:rPr lang="en-US" b="1" dirty="0" err="1"/>
              <a:t>operativ</a:t>
            </a:r>
            <a:r>
              <a:rPr lang="en-US" b="1" dirty="0"/>
              <a:t>)</a:t>
            </a:r>
            <a:endParaRPr lang="it-IT" dirty="0"/>
          </a:p>
          <a:p>
            <a:r>
              <a:rPr lang="en-US" b="1" dirty="0"/>
              <a:t> </a:t>
            </a:r>
            <a:endParaRPr lang="it-IT" dirty="0"/>
          </a:p>
          <a:p>
            <a:r>
              <a:rPr lang="en-US" dirty="0"/>
              <a:t> Bitte </a:t>
            </a:r>
            <a:r>
              <a:rPr lang="en-US" dirty="0" err="1"/>
              <a:t>vor</a:t>
            </a:r>
            <a:r>
              <a:rPr lang="en-US" dirty="0"/>
              <a:t> dem </a:t>
            </a:r>
            <a:r>
              <a:rPr lang="en-US" dirty="0" err="1"/>
              <a:t>Aufklärungsgespräch</a:t>
            </a:r>
            <a:r>
              <a:rPr lang="en-US" dirty="0"/>
              <a:t> </a:t>
            </a:r>
            <a:r>
              <a:rPr lang="en-US" dirty="0" err="1"/>
              <a:t>lesen</a:t>
            </a:r>
            <a:r>
              <a:rPr lang="en-US" dirty="0"/>
              <a:t> und den </a:t>
            </a:r>
            <a:r>
              <a:rPr lang="en-US" dirty="0" err="1"/>
              <a:t>Fragebogen</a:t>
            </a:r>
            <a:r>
              <a:rPr lang="en-US" dirty="0"/>
              <a:t> </a:t>
            </a:r>
            <a:r>
              <a:rPr lang="en-US" dirty="0" err="1"/>
              <a:t>ausfüllen</a:t>
            </a:r>
            <a:r>
              <a:rPr lang="en-US" dirty="0"/>
              <a:t>!</a:t>
            </a:r>
            <a:endParaRPr lang="it-IT" dirty="0"/>
          </a:p>
          <a:p>
            <a:r>
              <a:rPr lang="it-IT" sz="2800" dirty="0"/>
              <a:t> </a:t>
            </a:r>
          </a:p>
          <a:p>
            <a:r>
              <a:rPr lang="it-IT" b="1" dirty="0"/>
              <a:t>Ortopedia/Traumatologia</a:t>
            </a:r>
            <a:endParaRPr lang="it-IT" dirty="0"/>
          </a:p>
          <a:p>
            <a:r>
              <a:rPr lang="it-IT" b="1" dirty="0"/>
              <a:t>Trattamento post-rottura del tendine d’Achille  destro  □ / sinistro □</a:t>
            </a:r>
            <a:endParaRPr lang="it-IT" dirty="0"/>
          </a:p>
          <a:p>
            <a:r>
              <a:rPr lang="it-IT" b="1" dirty="0"/>
              <a:t>Terapia conservativa / operativa</a:t>
            </a:r>
            <a:endParaRPr lang="it-IT" dirty="0"/>
          </a:p>
          <a:p>
            <a:r>
              <a:rPr lang="it-IT" dirty="0"/>
              <a:t> </a:t>
            </a:r>
          </a:p>
          <a:p>
            <a:r>
              <a:rPr lang="it-IT" dirty="0"/>
              <a:t>Si prega di leggere prima del colloquio informativo e di compilare il questionario!</a:t>
            </a:r>
          </a:p>
          <a:p>
            <a:endParaRPr lang="it-IT" sz="2800" dirty="0"/>
          </a:p>
          <a:p>
            <a:r>
              <a:rPr lang="de-DE" dirty="0"/>
              <a:t> </a:t>
            </a:r>
            <a:endParaRPr lang="it-IT" dirty="0"/>
          </a:p>
        </p:txBody>
      </p:sp>
    </p:spTree>
    <p:extLst>
      <p:ext uri="{BB962C8B-B14F-4D97-AF65-F5344CB8AC3E}">
        <p14:creationId xmlns:p14="http://schemas.microsoft.com/office/powerpoint/2010/main" val="9016392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016758"/>
          </a:xfrm>
          <a:prstGeom prst="rect">
            <a:avLst/>
          </a:prstGeom>
          <a:noFill/>
          <a:ln w="9525">
            <a:noFill/>
            <a:miter lim="800000"/>
            <a:headEnd/>
            <a:tailEnd/>
          </a:ln>
        </p:spPr>
        <p:txBody>
          <a:bodyPr>
            <a:spAutoFit/>
          </a:bodyPr>
          <a:lstStyle/>
          <a:p>
            <a:r>
              <a:rPr lang="en-US" dirty="0"/>
              <a:t>Sehr </a:t>
            </a:r>
            <a:r>
              <a:rPr lang="en-US" dirty="0" err="1"/>
              <a:t>geehrte</a:t>
            </a:r>
            <a:r>
              <a:rPr lang="en-US" dirty="0"/>
              <a:t> </a:t>
            </a:r>
            <a:r>
              <a:rPr lang="en-US" dirty="0" err="1"/>
              <a:t>Patientin</a:t>
            </a:r>
            <a:r>
              <a:rPr lang="en-US" dirty="0"/>
              <a:t>, </a:t>
            </a:r>
            <a:r>
              <a:rPr lang="en-US" dirty="0" err="1"/>
              <a:t>sehr</a:t>
            </a:r>
            <a:r>
              <a:rPr lang="en-US" dirty="0"/>
              <a:t> </a:t>
            </a:r>
            <a:r>
              <a:rPr lang="en-US" dirty="0" err="1"/>
              <a:t>geehrter</a:t>
            </a:r>
            <a:r>
              <a:rPr lang="en-US" dirty="0"/>
              <a:t> Patient, </a:t>
            </a:r>
            <a:r>
              <a:rPr lang="en-US" dirty="0" err="1"/>
              <a:t>liebe</a:t>
            </a:r>
            <a:r>
              <a:rPr lang="en-US" dirty="0"/>
              <a:t> </a:t>
            </a:r>
            <a:r>
              <a:rPr lang="en-US" dirty="0" err="1"/>
              <a:t>Eltern</a:t>
            </a:r>
            <a:endParaRPr lang="it-IT" dirty="0"/>
          </a:p>
          <a:p>
            <a:r>
              <a:rPr lang="en-US" dirty="0"/>
              <a:t> </a:t>
            </a:r>
            <a:endParaRPr lang="it-IT" dirty="0"/>
          </a:p>
          <a:p>
            <a:r>
              <a:rPr lang="en-US" dirty="0"/>
              <a:t>Bei </a:t>
            </a:r>
            <a:r>
              <a:rPr lang="en-US" dirty="0" err="1"/>
              <a:t>Ihnen</a:t>
            </a:r>
            <a:r>
              <a:rPr lang="en-US" dirty="0"/>
              <a:t>/</a:t>
            </a:r>
            <a:r>
              <a:rPr lang="en-US" dirty="0" err="1"/>
              <a:t>Ihrem</a:t>
            </a:r>
            <a:r>
              <a:rPr lang="en-US" dirty="0"/>
              <a:t> Kind </a:t>
            </a:r>
            <a:r>
              <a:rPr lang="en-US" dirty="0" err="1"/>
              <a:t>wurde</a:t>
            </a:r>
            <a:r>
              <a:rPr lang="en-US" dirty="0"/>
              <a:t> </a:t>
            </a:r>
            <a:r>
              <a:rPr lang="en-US" dirty="0" err="1"/>
              <a:t>ein</a:t>
            </a:r>
            <a:r>
              <a:rPr lang="en-US" dirty="0"/>
              <a:t> </a:t>
            </a:r>
            <a:r>
              <a:rPr lang="en-US" dirty="0" err="1"/>
              <a:t>Riss</a:t>
            </a:r>
            <a:r>
              <a:rPr lang="en-US" dirty="0"/>
              <a:t>/</a:t>
            </a:r>
            <a:r>
              <a:rPr lang="en-US" dirty="0" err="1"/>
              <a:t>eine</a:t>
            </a:r>
            <a:r>
              <a:rPr lang="en-US" dirty="0"/>
              <a:t> </a:t>
            </a:r>
            <a:r>
              <a:rPr lang="en-US" dirty="0" err="1"/>
              <a:t>Durchtrennung</a:t>
            </a:r>
            <a:r>
              <a:rPr lang="en-US" dirty="0"/>
              <a:t> der </a:t>
            </a:r>
            <a:r>
              <a:rPr lang="en-US" dirty="0" err="1"/>
              <a:t>Achillessehne</a:t>
            </a:r>
            <a:r>
              <a:rPr lang="en-US" dirty="0"/>
              <a:t> </a:t>
            </a:r>
            <a:r>
              <a:rPr lang="en-US" dirty="0" err="1"/>
              <a:t>festgestellt</a:t>
            </a:r>
            <a:r>
              <a:rPr lang="en-US" dirty="0"/>
              <a:t>.</a:t>
            </a:r>
            <a:endParaRPr lang="it-IT" dirty="0"/>
          </a:p>
          <a:p>
            <a:r>
              <a:rPr lang="en-US" dirty="0"/>
              <a:t>Die </a:t>
            </a:r>
            <a:r>
              <a:rPr lang="en-US" dirty="0" err="1"/>
              <a:t>Achillessehne</a:t>
            </a:r>
            <a:r>
              <a:rPr lang="en-US" dirty="0"/>
              <a:t> </a:t>
            </a:r>
            <a:r>
              <a:rPr lang="en-US" dirty="0" err="1"/>
              <a:t>überträgt</a:t>
            </a:r>
            <a:r>
              <a:rPr lang="en-US" dirty="0"/>
              <a:t> die Kraft der </a:t>
            </a:r>
            <a:r>
              <a:rPr lang="en-US" dirty="0" err="1"/>
              <a:t>Wadenmuskeln</a:t>
            </a:r>
            <a:r>
              <a:rPr lang="en-US" dirty="0"/>
              <a:t> auf den </a:t>
            </a:r>
            <a:r>
              <a:rPr lang="en-US" dirty="0" err="1"/>
              <a:t>Fuß</a:t>
            </a:r>
            <a:r>
              <a:rPr lang="en-US" dirty="0"/>
              <a:t>. Sie </a:t>
            </a:r>
            <a:r>
              <a:rPr lang="en-US" dirty="0" err="1"/>
              <a:t>ist</a:t>
            </a:r>
            <a:r>
              <a:rPr lang="en-US" dirty="0"/>
              <a:t> </a:t>
            </a:r>
            <a:r>
              <a:rPr lang="en-US" dirty="0" err="1"/>
              <a:t>bei</a:t>
            </a:r>
            <a:r>
              <a:rPr lang="en-US" dirty="0"/>
              <a:t> </a:t>
            </a:r>
            <a:r>
              <a:rPr lang="en-US" dirty="0" err="1"/>
              <a:t>jedem</a:t>
            </a:r>
            <a:r>
              <a:rPr lang="en-US" dirty="0"/>
              <a:t> Schritt </a:t>
            </a:r>
            <a:r>
              <a:rPr lang="en-US" dirty="0" err="1"/>
              <a:t>hohen</a:t>
            </a:r>
            <a:r>
              <a:rPr lang="en-US" dirty="0"/>
              <a:t> </a:t>
            </a:r>
            <a:r>
              <a:rPr lang="en-US" dirty="0" err="1"/>
              <a:t>Belastungen</a:t>
            </a:r>
            <a:r>
              <a:rPr lang="en-US" dirty="0"/>
              <a:t> </a:t>
            </a:r>
            <a:r>
              <a:rPr lang="en-US" dirty="0" err="1"/>
              <a:t>ausgesetzt</a:t>
            </a:r>
            <a:r>
              <a:rPr lang="en-US" dirty="0"/>
              <a:t>. </a:t>
            </a:r>
            <a:r>
              <a:rPr lang="it-IT" sz="2800" dirty="0"/>
              <a:t> </a:t>
            </a:r>
          </a:p>
          <a:p>
            <a:endParaRPr lang="it-IT" sz="2800" dirty="0"/>
          </a:p>
          <a:p>
            <a:r>
              <a:rPr lang="it-IT" dirty="0"/>
              <a:t>Gentile paziente, cari genitori,</a:t>
            </a:r>
          </a:p>
          <a:p>
            <a:r>
              <a:rPr lang="it-IT" dirty="0"/>
              <a:t>una lesione/rottura del tendine d’Achille è stata riscontrata in Lei/Suo/a figlio/a. Il tendine d’Achille trasmette la forza dei muscoli del polpaccio al piede ed è sottoposto ad ogni passo a carichi molto elevati. </a:t>
            </a:r>
            <a:endParaRPr lang="it-IT" sz="2800" dirty="0"/>
          </a:p>
          <a:p>
            <a:r>
              <a:rPr lang="de-DE" dirty="0"/>
              <a:t> </a:t>
            </a:r>
            <a:endParaRPr lang="it-IT" dirty="0"/>
          </a:p>
        </p:txBody>
      </p:sp>
    </p:spTree>
    <p:extLst>
      <p:ext uri="{BB962C8B-B14F-4D97-AF65-F5344CB8AC3E}">
        <p14:creationId xmlns:p14="http://schemas.microsoft.com/office/powerpoint/2010/main" val="15086414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364FD-E471-F38A-312F-E781461AAE7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536BD65-EAA1-481E-7847-AB884FED6B2D}"/>
              </a:ext>
            </a:extLst>
          </p:cNvPr>
          <p:cNvSpPr txBox="1">
            <a:spLocks noChangeArrowheads="1"/>
          </p:cNvSpPr>
          <p:nvPr/>
        </p:nvSpPr>
        <p:spPr bwMode="auto">
          <a:xfrm>
            <a:off x="381000" y="228600"/>
            <a:ext cx="8229600" cy="3046988"/>
          </a:xfrm>
          <a:prstGeom prst="rect">
            <a:avLst/>
          </a:prstGeom>
          <a:noFill/>
          <a:ln w="9525">
            <a:noFill/>
            <a:miter lim="800000"/>
            <a:headEnd/>
            <a:tailEnd/>
          </a:ln>
        </p:spPr>
        <p:txBody>
          <a:bodyPr>
            <a:spAutoFit/>
          </a:bodyPr>
          <a:lstStyle/>
          <a:p>
            <a:r>
              <a:rPr lang="de-DE" b="1" i="1" dirty="0"/>
              <a:t>Die Literatur als Spiegelbild der Gesellschaft: Warum in Italien die Zugehörigkeit zu einer Gruppe wichtiger ist als alles andere</a:t>
            </a:r>
            <a:endParaRPr lang="it-IT" i="1" dirty="0"/>
          </a:p>
          <a:p>
            <a:r>
              <a:rPr lang="de-DE" dirty="0"/>
              <a:t> </a:t>
            </a:r>
            <a:endParaRPr lang="it-IT" dirty="0"/>
          </a:p>
          <a:p>
            <a:r>
              <a:rPr lang="de-DE" dirty="0"/>
              <a:t>La </a:t>
            </a:r>
            <a:r>
              <a:rPr lang="de-DE" dirty="0" err="1"/>
              <a:t>letteratura</a:t>
            </a:r>
            <a:r>
              <a:rPr lang="de-DE" dirty="0"/>
              <a:t> </a:t>
            </a:r>
            <a:r>
              <a:rPr lang="de-DE" dirty="0" err="1"/>
              <a:t>come</a:t>
            </a:r>
            <a:r>
              <a:rPr lang="de-DE" dirty="0"/>
              <a:t> </a:t>
            </a:r>
            <a:r>
              <a:rPr lang="de-DE" dirty="0" err="1"/>
              <a:t>specchio</a:t>
            </a:r>
            <a:r>
              <a:rPr lang="de-DE" dirty="0"/>
              <a:t> della </a:t>
            </a:r>
            <a:r>
              <a:rPr lang="de-DE" dirty="0" err="1"/>
              <a:t>società</a:t>
            </a:r>
            <a:r>
              <a:rPr lang="de-DE" dirty="0"/>
              <a:t> e il </a:t>
            </a:r>
            <a:r>
              <a:rPr lang="de-DE" dirty="0" err="1"/>
              <a:t>motivo</a:t>
            </a:r>
            <a:r>
              <a:rPr lang="de-DE" dirty="0"/>
              <a:t> per </a:t>
            </a:r>
            <a:r>
              <a:rPr lang="de-DE" dirty="0" err="1"/>
              <a:t>cui</a:t>
            </a:r>
            <a:r>
              <a:rPr lang="de-DE" dirty="0"/>
              <a:t> in Italia </a:t>
            </a:r>
            <a:r>
              <a:rPr lang="de-DE" dirty="0" err="1"/>
              <a:t>l’appartenenza</a:t>
            </a:r>
            <a:r>
              <a:rPr lang="de-DE" dirty="0"/>
              <a:t> a </a:t>
            </a:r>
            <a:r>
              <a:rPr lang="de-DE" dirty="0" err="1"/>
              <a:t>un</a:t>
            </a:r>
            <a:r>
              <a:rPr lang="de-DE" dirty="0"/>
              <a:t> </a:t>
            </a:r>
            <a:r>
              <a:rPr lang="de-DE" dirty="0" err="1"/>
              <a:t>gruppo</a:t>
            </a:r>
            <a:r>
              <a:rPr lang="de-DE" dirty="0"/>
              <a:t> è di </a:t>
            </a:r>
            <a:r>
              <a:rPr lang="de-DE" dirty="0" err="1"/>
              <a:t>fondamentale</a:t>
            </a:r>
            <a:r>
              <a:rPr lang="de-DE" dirty="0"/>
              <a:t> </a:t>
            </a:r>
            <a:r>
              <a:rPr lang="de-DE" dirty="0" err="1"/>
              <a:t>importanza</a:t>
            </a:r>
            <a:endParaRPr lang="it-IT" dirty="0"/>
          </a:p>
          <a:p>
            <a:r>
              <a:rPr lang="de-DE" dirty="0"/>
              <a:t> </a:t>
            </a:r>
            <a:endParaRPr lang="it-IT" dirty="0"/>
          </a:p>
          <a:p>
            <a:r>
              <a:rPr lang="de-DE" dirty="0"/>
              <a:t>La </a:t>
            </a:r>
            <a:r>
              <a:rPr lang="de-DE" dirty="0" err="1"/>
              <a:t>letteratura</a:t>
            </a:r>
            <a:r>
              <a:rPr lang="de-DE" dirty="0"/>
              <a:t> </a:t>
            </a:r>
            <a:r>
              <a:rPr lang="de-DE" dirty="0" err="1"/>
              <a:t>come</a:t>
            </a:r>
            <a:r>
              <a:rPr lang="de-DE" dirty="0"/>
              <a:t> </a:t>
            </a:r>
            <a:r>
              <a:rPr lang="de-DE" dirty="0" err="1"/>
              <a:t>specchio</a:t>
            </a:r>
            <a:r>
              <a:rPr lang="de-DE" dirty="0"/>
              <a:t> della </a:t>
            </a:r>
            <a:r>
              <a:rPr lang="de-DE" dirty="0" err="1"/>
              <a:t>società</a:t>
            </a:r>
            <a:r>
              <a:rPr lang="de-DE" dirty="0"/>
              <a:t>: </a:t>
            </a:r>
            <a:r>
              <a:rPr lang="de-DE" dirty="0" err="1"/>
              <a:t>perché</a:t>
            </a:r>
            <a:r>
              <a:rPr lang="de-DE" dirty="0"/>
              <a:t> in Italia </a:t>
            </a:r>
            <a:r>
              <a:rPr lang="de-DE" dirty="0" err="1"/>
              <a:t>appartenere</a:t>
            </a:r>
            <a:r>
              <a:rPr lang="de-DE" dirty="0"/>
              <a:t> a </a:t>
            </a:r>
            <a:r>
              <a:rPr lang="de-DE" dirty="0" err="1"/>
              <a:t>un</a:t>
            </a:r>
            <a:r>
              <a:rPr lang="de-DE" dirty="0"/>
              <a:t> </a:t>
            </a:r>
            <a:r>
              <a:rPr lang="de-DE" dirty="0" err="1"/>
              <a:t>gruppo</a:t>
            </a:r>
            <a:r>
              <a:rPr lang="de-DE" dirty="0"/>
              <a:t> è più </a:t>
            </a:r>
            <a:r>
              <a:rPr lang="de-DE" dirty="0" err="1"/>
              <a:t>importante</a:t>
            </a:r>
            <a:r>
              <a:rPr lang="de-DE" dirty="0"/>
              <a:t> di </a:t>
            </a:r>
            <a:r>
              <a:rPr lang="de-DE" dirty="0" err="1"/>
              <a:t>ogni</a:t>
            </a:r>
            <a:r>
              <a:rPr lang="de-DE" dirty="0"/>
              <a:t> </a:t>
            </a:r>
            <a:r>
              <a:rPr lang="de-DE" dirty="0" err="1"/>
              <a:t>altra</a:t>
            </a:r>
            <a:r>
              <a:rPr lang="de-DE" dirty="0"/>
              <a:t> </a:t>
            </a:r>
            <a:r>
              <a:rPr lang="de-DE" dirty="0" err="1"/>
              <a:t>cosa</a:t>
            </a:r>
            <a:endParaRPr lang="it-IT" dirty="0"/>
          </a:p>
        </p:txBody>
      </p:sp>
    </p:spTree>
    <p:extLst>
      <p:ext uri="{BB962C8B-B14F-4D97-AF65-F5344CB8AC3E}">
        <p14:creationId xmlns:p14="http://schemas.microsoft.com/office/powerpoint/2010/main" val="34092584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262979"/>
          </a:xfrm>
          <a:prstGeom prst="rect">
            <a:avLst/>
          </a:prstGeom>
          <a:noFill/>
          <a:ln w="9525">
            <a:noFill/>
            <a:miter lim="800000"/>
            <a:headEnd/>
            <a:tailEnd/>
          </a:ln>
        </p:spPr>
        <p:txBody>
          <a:bodyPr>
            <a:spAutoFit/>
          </a:bodyPr>
          <a:lstStyle/>
          <a:p>
            <a:r>
              <a:rPr lang="en-US" dirty="0"/>
              <a:t>Nur </a:t>
            </a:r>
            <a:r>
              <a:rPr lang="en-US" dirty="0" err="1"/>
              <a:t>mit</a:t>
            </a:r>
            <a:r>
              <a:rPr lang="en-US" dirty="0"/>
              <a:t> </a:t>
            </a:r>
            <a:r>
              <a:rPr lang="en-US" dirty="0" err="1"/>
              <a:t>einer</a:t>
            </a:r>
            <a:r>
              <a:rPr lang="en-US" dirty="0"/>
              <a:t> </a:t>
            </a:r>
            <a:r>
              <a:rPr lang="en-US" dirty="0" err="1"/>
              <a:t>intakten</a:t>
            </a:r>
            <a:r>
              <a:rPr lang="en-US" dirty="0"/>
              <a:t> </a:t>
            </a:r>
            <a:r>
              <a:rPr lang="en-US" dirty="0" err="1"/>
              <a:t>Achillessehne</a:t>
            </a:r>
            <a:r>
              <a:rPr lang="en-US" dirty="0"/>
              <a:t> </a:t>
            </a:r>
            <a:r>
              <a:rPr lang="en-US" dirty="0" err="1"/>
              <a:t>ist</a:t>
            </a:r>
            <a:r>
              <a:rPr lang="en-US" dirty="0"/>
              <a:t> das </a:t>
            </a:r>
            <a:r>
              <a:rPr lang="en-US" dirty="0" err="1"/>
              <a:t>kräftige</a:t>
            </a:r>
            <a:r>
              <a:rPr lang="en-US" dirty="0"/>
              <a:t> </a:t>
            </a:r>
            <a:r>
              <a:rPr lang="en-US" dirty="0" err="1"/>
              <a:t>Abrollen</a:t>
            </a:r>
            <a:r>
              <a:rPr lang="en-US" dirty="0"/>
              <a:t> des </a:t>
            </a:r>
            <a:r>
              <a:rPr lang="en-US" dirty="0" err="1"/>
              <a:t>Fußes</a:t>
            </a:r>
            <a:r>
              <a:rPr lang="en-US" dirty="0"/>
              <a:t> </a:t>
            </a:r>
            <a:r>
              <a:rPr lang="en-US" dirty="0" err="1"/>
              <a:t>möglich</a:t>
            </a:r>
            <a:r>
              <a:rPr lang="en-US" dirty="0"/>
              <a:t>. </a:t>
            </a:r>
            <a:r>
              <a:rPr lang="en-US" dirty="0" err="1"/>
              <a:t>Infolge</a:t>
            </a:r>
            <a:r>
              <a:rPr lang="en-US" dirty="0"/>
              <a:t> von </a:t>
            </a:r>
            <a:r>
              <a:rPr lang="en-US" dirty="0" err="1"/>
              <a:t>Abnutzungserscheinungen</a:t>
            </a:r>
            <a:r>
              <a:rPr lang="en-US" dirty="0"/>
              <a:t> </a:t>
            </a:r>
            <a:r>
              <a:rPr lang="en-US" dirty="0" err="1"/>
              <a:t>kann</a:t>
            </a:r>
            <a:r>
              <a:rPr lang="en-US" dirty="0"/>
              <a:t> die </a:t>
            </a:r>
            <a:r>
              <a:rPr lang="en-US" dirty="0" err="1"/>
              <a:t>Sehne</a:t>
            </a:r>
            <a:r>
              <a:rPr lang="en-US" dirty="0"/>
              <a:t> </a:t>
            </a:r>
            <a:r>
              <a:rPr lang="en-US" dirty="0" err="1"/>
              <a:t>bei</a:t>
            </a:r>
            <a:r>
              <a:rPr lang="en-US" dirty="0"/>
              <a:t> </a:t>
            </a:r>
            <a:r>
              <a:rPr lang="en-US" dirty="0" err="1"/>
              <a:t>einer</a:t>
            </a:r>
            <a:r>
              <a:rPr lang="en-US" dirty="0"/>
              <a:t> starken </a:t>
            </a:r>
            <a:r>
              <a:rPr lang="en-US" dirty="0" err="1"/>
              <a:t>Belastung</a:t>
            </a:r>
            <a:r>
              <a:rPr lang="en-US" dirty="0"/>
              <a:t> (</a:t>
            </a:r>
            <a:r>
              <a:rPr lang="en-US" dirty="0" err="1"/>
              <a:t>z.B.</a:t>
            </a:r>
            <a:r>
              <a:rPr lang="en-US" dirty="0"/>
              <a:t> </a:t>
            </a:r>
            <a:r>
              <a:rPr lang="en-US" dirty="0" err="1"/>
              <a:t>plötzliches</a:t>
            </a:r>
            <a:r>
              <a:rPr lang="en-US" dirty="0"/>
              <a:t> </a:t>
            </a:r>
            <a:r>
              <a:rPr lang="en-US" dirty="0" err="1"/>
              <a:t>Losrennen</a:t>
            </a:r>
            <a:r>
              <a:rPr lang="en-US" dirty="0"/>
              <a:t>) </a:t>
            </a:r>
            <a:r>
              <a:rPr lang="en-US" dirty="0" err="1"/>
              <a:t>ganz</a:t>
            </a:r>
            <a:r>
              <a:rPr lang="en-US" dirty="0"/>
              <a:t> </a:t>
            </a:r>
            <a:r>
              <a:rPr lang="en-US" dirty="0" err="1"/>
              <a:t>oder</a:t>
            </a:r>
            <a:r>
              <a:rPr lang="en-US" dirty="0"/>
              <a:t> </a:t>
            </a:r>
            <a:r>
              <a:rPr lang="en-US" dirty="0" err="1"/>
              <a:t>teilweise</a:t>
            </a:r>
            <a:r>
              <a:rPr lang="en-US" dirty="0"/>
              <a:t> </a:t>
            </a:r>
            <a:r>
              <a:rPr lang="en-US" dirty="0" err="1"/>
              <a:t>reißen</a:t>
            </a:r>
            <a:r>
              <a:rPr lang="en-US" dirty="0"/>
              <a:t>. Sehr </a:t>
            </a:r>
            <a:r>
              <a:rPr lang="en-US" dirty="0" err="1"/>
              <a:t>selten</a:t>
            </a:r>
            <a:r>
              <a:rPr lang="en-US" dirty="0"/>
              <a:t> </a:t>
            </a:r>
            <a:r>
              <a:rPr lang="en-US" dirty="0" err="1"/>
              <a:t>wird</a:t>
            </a:r>
            <a:r>
              <a:rPr lang="en-US" dirty="0"/>
              <a:t> die </a:t>
            </a:r>
            <a:r>
              <a:rPr lang="en-US" dirty="0" err="1"/>
              <a:t>Achillessehne</a:t>
            </a:r>
            <a:r>
              <a:rPr lang="en-US" dirty="0"/>
              <a:t> </a:t>
            </a:r>
            <a:r>
              <a:rPr lang="en-US" dirty="0" err="1"/>
              <a:t>durch</a:t>
            </a:r>
            <a:r>
              <a:rPr lang="en-US" dirty="0"/>
              <a:t> </a:t>
            </a:r>
            <a:r>
              <a:rPr lang="en-US" dirty="0" err="1"/>
              <a:t>einen</a:t>
            </a:r>
            <a:r>
              <a:rPr lang="en-US" dirty="0"/>
              <a:t> </a:t>
            </a:r>
            <a:r>
              <a:rPr lang="en-US" dirty="0" err="1"/>
              <a:t>scharfen</a:t>
            </a:r>
            <a:r>
              <a:rPr lang="en-US" dirty="0"/>
              <a:t> </a:t>
            </a:r>
            <a:r>
              <a:rPr lang="en-US" dirty="0" err="1"/>
              <a:t>Gegenstand</a:t>
            </a:r>
            <a:r>
              <a:rPr lang="en-US" dirty="0"/>
              <a:t> </a:t>
            </a:r>
            <a:r>
              <a:rPr lang="en-US" dirty="0" err="1"/>
              <a:t>durchtrennt</a:t>
            </a:r>
            <a:r>
              <a:rPr lang="en-US" dirty="0"/>
              <a:t>.</a:t>
            </a:r>
          </a:p>
          <a:p>
            <a:endParaRPr lang="en-US" dirty="0"/>
          </a:p>
          <a:p>
            <a:r>
              <a:rPr lang="it-IT" dirty="0"/>
              <a:t>Soltanto con un tendine d’Achille intatto è possibile flettere in modo vigoroso il piede. A causa di fenomeni di usura, il tendine può rompersi parzialmente o completamente a seguito di un carico eccessivo, come una corsa improvvisa; in casi molto rari, invece, il tendine d’Achille viene tagliato in due da un oggetto appuntito.</a:t>
            </a:r>
          </a:p>
          <a:p>
            <a:endParaRPr lang="it-IT" dirty="0"/>
          </a:p>
          <a:p>
            <a:r>
              <a:rPr lang="de-DE" dirty="0"/>
              <a:t> </a:t>
            </a:r>
            <a:endParaRPr lang="it-IT" dirty="0"/>
          </a:p>
        </p:txBody>
      </p:sp>
    </p:spTree>
    <p:extLst>
      <p:ext uri="{BB962C8B-B14F-4D97-AF65-F5344CB8AC3E}">
        <p14:creationId xmlns:p14="http://schemas.microsoft.com/office/powerpoint/2010/main" val="1965929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en-US" dirty="0" err="1"/>
              <a:t>Behandlungsmöglichkeiten</a:t>
            </a:r>
            <a:endParaRPr lang="it-IT" dirty="0"/>
          </a:p>
          <a:p>
            <a:r>
              <a:rPr lang="en-US" dirty="0" err="1"/>
              <a:t>Ziel</a:t>
            </a:r>
            <a:r>
              <a:rPr lang="en-US" dirty="0"/>
              <a:t> der </a:t>
            </a:r>
            <a:r>
              <a:rPr lang="en-US" dirty="0" err="1"/>
              <a:t>Behandlung</a:t>
            </a:r>
            <a:r>
              <a:rPr lang="en-US" dirty="0"/>
              <a:t> </a:t>
            </a:r>
            <a:r>
              <a:rPr lang="en-US" dirty="0" err="1"/>
              <a:t>ist</a:t>
            </a:r>
            <a:r>
              <a:rPr lang="en-US" dirty="0"/>
              <a:t> es, </a:t>
            </a:r>
            <a:r>
              <a:rPr lang="en-US" dirty="0" err="1"/>
              <a:t>dafür</a:t>
            </a:r>
            <a:r>
              <a:rPr lang="en-US" dirty="0"/>
              <a:t> </a:t>
            </a:r>
            <a:r>
              <a:rPr lang="en-US" dirty="0" err="1"/>
              <a:t>zu</a:t>
            </a:r>
            <a:r>
              <a:rPr lang="en-US" dirty="0"/>
              <a:t> </a:t>
            </a:r>
            <a:r>
              <a:rPr lang="en-US" dirty="0" err="1"/>
              <a:t>sorgen</a:t>
            </a:r>
            <a:r>
              <a:rPr lang="en-US" dirty="0"/>
              <a:t>, </a:t>
            </a:r>
            <a:r>
              <a:rPr lang="en-US" dirty="0" err="1"/>
              <a:t>dass</a:t>
            </a:r>
            <a:r>
              <a:rPr lang="en-US" dirty="0"/>
              <a:t> die </a:t>
            </a:r>
            <a:r>
              <a:rPr lang="en-US" dirty="0" err="1"/>
              <a:t>Achillessehne</a:t>
            </a:r>
            <a:r>
              <a:rPr lang="en-US" dirty="0"/>
              <a:t> </a:t>
            </a:r>
            <a:r>
              <a:rPr lang="en-US" dirty="0" err="1"/>
              <a:t>möglichst</a:t>
            </a:r>
            <a:r>
              <a:rPr lang="en-US" dirty="0"/>
              <a:t> </a:t>
            </a:r>
            <a:r>
              <a:rPr lang="en-US" dirty="0" err="1"/>
              <a:t>rasch</a:t>
            </a:r>
            <a:r>
              <a:rPr lang="en-US" dirty="0"/>
              <a:t> in </a:t>
            </a:r>
            <a:r>
              <a:rPr lang="en-US" dirty="0" err="1"/>
              <a:t>einer</a:t>
            </a:r>
            <a:r>
              <a:rPr lang="en-US" dirty="0"/>
              <a:t> </a:t>
            </a:r>
            <a:r>
              <a:rPr lang="en-US" dirty="0" err="1"/>
              <a:t>möglichst</a:t>
            </a:r>
            <a:r>
              <a:rPr lang="en-US" dirty="0"/>
              <a:t> </a:t>
            </a:r>
            <a:r>
              <a:rPr lang="en-US" dirty="0" err="1"/>
              <a:t>funktionsgerechten</a:t>
            </a:r>
            <a:r>
              <a:rPr lang="en-US" dirty="0"/>
              <a:t> </a:t>
            </a:r>
            <a:r>
              <a:rPr lang="en-US" dirty="0" err="1"/>
              <a:t>Stellung</a:t>
            </a:r>
            <a:r>
              <a:rPr lang="en-US" dirty="0"/>
              <a:t> </a:t>
            </a:r>
            <a:r>
              <a:rPr lang="en-US" dirty="0" err="1"/>
              <a:t>zusammenwächst</a:t>
            </a:r>
            <a:r>
              <a:rPr lang="en-US" dirty="0"/>
              <a:t>. Die Wahl der </a:t>
            </a:r>
            <a:r>
              <a:rPr lang="en-US" dirty="0" err="1"/>
              <a:t>Behandlungsmethode</a:t>
            </a:r>
            <a:r>
              <a:rPr lang="en-US" dirty="0"/>
              <a:t> </a:t>
            </a:r>
            <a:r>
              <a:rPr lang="en-US" dirty="0" err="1"/>
              <a:t>richtet</a:t>
            </a:r>
            <a:r>
              <a:rPr lang="en-US" dirty="0"/>
              <a:t> </a:t>
            </a:r>
            <a:r>
              <a:rPr lang="en-US" dirty="0" err="1"/>
              <a:t>sich</a:t>
            </a:r>
            <a:r>
              <a:rPr lang="en-US" dirty="0"/>
              <a:t> </a:t>
            </a:r>
            <a:r>
              <a:rPr lang="en-US" dirty="0" err="1"/>
              <a:t>vor</a:t>
            </a:r>
            <a:r>
              <a:rPr lang="en-US" dirty="0"/>
              <a:t> </a:t>
            </a:r>
            <a:r>
              <a:rPr lang="en-US" dirty="0" err="1"/>
              <a:t>allem</a:t>
            </a:r>
            <a:r>
              <a:rPr lang="en-US" dirty="0"/>
              <a:t> </a:t>
            </a:r>
            <a:r>
              <a:rPr lang="en-US" dirty="0" err="1"/>
              <a:t>nach</a:t>
            </a:r>
            <a:r>
              <a:rPr lang="en-US" dirty="0"/>
              <a:t> der Art der </a:t>
            </a:r>
            <a:r>
              <a:rPr lang="en-US" dirty="0" err="1"/>
              <a:t>Verletzung</a:t>
            </a:r>
            <a:r>
              <a:rPr lang="en-US" dirty="0"/>
              <a:t>. </a:t>
            </a:r>
            <a:r>
              <a:rPr lang="de-DE" dirty="0"/>
              <a:t> </a:t>
            </a:r>
          </a:p>
          <a:p>
            <a:endParaRPr lang="de-DE" dirty="0"/>
          </a:p>
          <a:p>
            <a:r>
              <a:rPr lang="it-IT" dirty="0"/>
              <a:t>Possibilità di trattamento</a:t>
            </a:r>
          </a:p>
          <a:p>
            <a:r>
              <a:rPr lang="it-IT" dirty="0"/>
              <a:t>Lo scopo del trattamento è far sì che il tendine d’Achille ricresca il più velocemente possibile in una posizione che ne permetta il funzionamento. La scelta del metodo terapeutico si basa soprattutto sul tipo di lesione. </a:t>
            </a:r>
          </a:p>
        </p:txBody>
      </p:sp>
    </p:spTree>
    <p:extLst>
      <p:ext uri="{BB962C8B-B14F-4D97-AF65-F5344CB8AC3E}">
        <p14:creationId xmlns:p14="http://schemas.microsoft.com/office/powerpoint/2010/main" val="7452425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en-US" dirty="0"/>
              <a:t>In </a:t>
            </a:r>
            <a:r>
              <a:rPr lang="en-US" dirty="0" err="1"/>
              <a:t>besonders</a:t>
            </a:r>
            <a:r>
              <a:rPr lang="en-US" dirty="0"/>
              <a:t> </a:t>
            </a:r>
            <a:r>
              <a:rPr lang="en-US" dirty="0" err="1"/>
              <a:t>günstigen</a:t>
            </a:r>
            <a:r>
              <a:rPr lang="en-US" dirty="0"/>
              <a:t> </a:t>
            </a:r>
            <a:r>
              <a:rPr lang="en-US" dirty="0" err="1"/>
              <a:t>Fällen</a:t>
            </a:r>
            <a:r>
              <a:rPr lang="en-US" dirty="0"/>
              <a:t>, </a:t>
            </a:r>
            <a:r>
              <a:rPr lang="en-US" dirty="0" err="1"/>
              <a:t>z.B.</a:t>
            </a:r>
            <a:r>
              <a:rPr lang="en-US" dirty="0"/>
              <a:t> </a:t>
            </a:r>
            <a:r>
              <a:rPr lang="en-US" dirty="0" err="1"/>
              <a:t>wenn</a:t>
            </a:r>
            <a:r>
              <a:rPr lang="en-US" dirty="0"/>
              <a:t> die </a:t>
            </a:r>
            <a:r>
              <a:rPr lang="en-US" dirty="0" err="1"/>
              <a:t>gerissenen</a:t>
            </a:r>
            <a:r>
              <a:rPr lang="en-US" dirty="0"/>
              <a:t> </a:t>
            </a:r>
            <a:r>
              <a:rPr lang="en-US" dirty="0" err="1"/>
              <a:t>Sehnenenden</a:t>
            </a:r>
            <a:r>
              <a:rPr lang="en-US" dirty="0"/>
              <a:t> </a:t>
            </a:r>
            <a:r>
              <a:rPr lang="en-US" dirty="0" err="1"/>
              <a:t>nur</a:t>
            </a:r>
            <a:r>
              <a:rPr lang="en-US" dirty="0"/>
              <a:t> </a:t>
            </a:r>
            <a:r>
              <a:rPr lang="en-US" dirty="0" err="1"/>
              <a:t>wenig</a:t>
            </a:r>
            <a:r>
              <a:rPr lang="en-US" dirty="0"/>
              <a:t> </a:t>
            </a:r>
            <a:r>
              <a:rPr lang="en-US" dirty="0" err="1"/>
              <a:t>auseinandergewichen</a:t>
            </a:r>
            <a:r>
              <a:rPr lang="en-US" dirty="0"/>
              <a:t> </a:t>
            </a:r>
            <a:r>
              <a:rPr lang="en-US" dirty="0" err="1"/>
              <a:t>sind</a:t>
            </a:r>
            <a:r>
              <a:rPr lang="en-US" dirty="0"/>
              <a:t>, </a:t>
            </a:r>
            <a:r>
              <a:rPr lang="en-US" dirty="0" err="1"/>
              <a:t>kann</a:t>
            </a:r>
            <a:r>
              <a:rPr lang="en-US" dirty="0"/>
              <a:t> </a:t>
            </a:r>
            <a:r>
              <a:rPr lang="en-US" dirty="0" err="1"/>
              <a:t>konservativ</a:t>
            </a:r>
            <a:r>
              <a:rPr lang="en-US" dirty="0"/>
              <a:t>, </a:t>
            </a:r>
            <a:r>
              <a:rPr lang="en-US" dirty="0" err="1"/>
              <a:t>d.h.</a:t>
            </a:r>
            <a:r>
              <a:rPr lang="en-US" dirty="0"/>
              <a:t> </a:t>
            </a:r>
            <a:r>
              <a:rPr lang="en-US" dirty="0" err="1"/>
              <a:t>ohne</a:t>
            </a:r>
            <a:r>
              <a:rPr lang="en-US" dirty="0"/>
              <a:t> Operation, </a:t>
            </a:r>
            <a:r>
              <a:rPr lang="en-US" dirty="0" err="1"/>
              <a:t>behandelt</a:t>
            </a:r>
            <a:r>
              <a:rPr lang="en-US" dirty="0"/>
              <a:t> </a:t>
            </a:r>
            <a:r>
              <a:rPr lang="en-US" dirty="0" err="1"/>
              <a:t>werden</a:t>
            </a:r>
            <a:r>
              <a:rPr lang="en-US" dirty="0"/>
              <a:t>. Sehr </a:t>
            </a:r>
            <a:r>
              <a:rPr lang="en-US" dirty="0" err="1"/>
              <a:t>häufig</a:t>
            </a:r>
            <a:r>
              <a:rPr lang="en-US" dirty="0"/>
              <a:t> </a:t>
            </a:r>
            <a:r>
              <a:rPr lang="en-US" dirty="0" err="1"/>
              <a:t>müssen</a:t>
            </a:r>
            <a:r>
              <a:rPr lang="en-US" dirty="0"/>
              <a:t> die </a:t>
            </a:r>
            <a:r>
              <a:rPr lang="en-US" dirty="0" err="1"/>
              <a:t>Sehnen</a:t>
            </a:r>
            <a:r>
              <a:rPr lang="en-US" dirty="0"/>
              <a:t> </a:t>
            </a:r>
            <a:r>
              <a:rPr lang="en-US" dirty="0" err="1"/>
              <a:t>aber</a:t>
            </a:r>
            <a:r>
              <a:rPr lang="en-US" dirty="0"/>
              <a:t> </a:t>
            </a:r>
            <a:r>
              <a:rPr lang="en-US" dirty="0" err="1"/>
              <a:t>operativ</a:t>
            </a:r>
            <a:r>
              <a:rPr lang="en-US" dirty="0"/>
              <a:t> </a:t>
            </a:r>
            <a:r>
              <a:rPr lang="en-US" dirty="0" err="1"/>
              <a:t>wiedervereinigt</a:t>
            </a:r>
            <a:r>
              <a:rPr lang="en-US" dirty="0"/>
              <a:t> </a:t>
            </a:r>
            <a:r>
              <a:rPr lang="en-US" dirty="0" err="1"/>
              <a:t>werden</a:t>
            </a:r>
            <a:r>
              <a:rPr lang="en-US" dirty="0"/>
              <a:t>.</a:t>
            </a:r>
            <a:endParaRPr lang="it-IT" dirty="0"/>
          </a:p>
          <a:p>
            <a:r>
              <a:rPr lang="en-US" dirty="0"/>
              <a:t>Das </a:t>
            </a:r>
            <a:r>
              <a:rPr lang="en-US" dirty="0" err="1"/>
              <a:t>Verfahren</a:t>
            </a:r>
            <a:r>
              <a:rPr lang="en-US" dirty="0"/>
              <a:t>, das </a:t>
            </a:r>
            <a:r>
              <a:rPr lang="en-US" dirty="0" err="1"/>
              <a:t>bei</a:t>
            </a:r>
            <a:r>
              <a:rPr lang="en-US" dirty="0"/>
              <a:t> </a:t>
            </a:r>
            <a:r>
              <a:rPr lang="en-US" dirty="0" err="1"/>
              <a:t>Ihnen</a:t>
            </a:r>
            <a:r>
              <a:rPr lang="en-US" dirty="0"/>
              <a:t> </a:t>
            </a:r>
            <a:r>
              <a:rPr lang="en-US" dirty="0" err="1"/>
              <a:t>vorgesehen</a:t>
            </a:r>
            <a:r>
              <a:rPr lang="en-US" dirty="0"/>
              <a:t> </a:t>
            </a:r>
            <a:r>
              <a:rPr lang="en-US" dirty="0" err="1"/>
              <a:t>ist</a:t>
            </a:r>
            <a:r>
              <a:rPr lang="en-US" dirty="0"/>
              <a:t>, </a:t>
            </a:r>
            <a:r>
              <a:rPr lang="en-US" dirty="0" err="1"/>
              <a:t>haben</a:t>
            </a:r>
            <a:r>
              <a:rPr lang="en-US" dirty="0"/>
              <a:t> </a:t>
            </a:r>
            <a:r>
              <a:rPr lang="en-US" dirty="0" err="1"/>
              <a:t>wir</a:t>
            </a:r>
            <a:r>
              <a:rPr lang="en-US" dirty="0"/>
              <a:t> </a:t>
            </a:r>
            <a:r>
              <a:rPr lang="en-US" dirty="0" err="1"/>
              <a:t>nachfolgend</a:t>
            </a:r>
            <a:r>
              <a:rPr lang="en-US" dirty="0"/>
              <a:t> </a:t>
            </a:r>
            <a:r>
              <a:rPr lang="en-US" dirty="0" err="1"/>
              <a:t>angekreuzt</a:t>
            </a:r>
            <a:r>
              <a:rPr lang="en-US" dirty="0"/>
              <a:t>.</a:t>
            </a:r>
          </a:p>
          <a:p>
            <a:endParaRPr lang="en-US" dirty="0"/>
          </a:p>
          <a:p>
            <a:r>
              <a:rPr lang="it-IT" dirty="0"/>
              <a:t>In casi particolarmente favorevoli, per esempio quando le estremità lacerate del tendine sono solo parzialmente divise, si può ricorrere ad un trattamento conservativo, vale a dire, senza intervento chirurgico. Tuttavia, i tendini devono spesso essere ricongiunti con un’operazione. Di seguito abbiamo contrassegnato con una crocetta la procedura prevista nel Suo caso.</a:t>
            </a:r>
          </a:p>
          <a:p>
            <a:endParaRPr lang="it-IT" dirty="0"/>
          </a:p>
        </p:txBody>
      </p:sp>
    </p:spTree>
    <p:extLst>
      <p:ext uri="{BB962C8B-B14F-4D97-AF65-F5344CB8AC3E}">
        <p14:creationId xmlns:p14="http://schemas.microsoft.com/office/powerpoint/2010/main" val="1617326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3785652"/>
          </a:xfrm>
          <a:prstGeom prst="rect">
            <a:avLst/>
          </a:prstGeom>
          <a:noFill/>
          <a:ln w="9525">
            <a:noFill/>
            <a:miter lim="800000"/>
            <a:headEnd/>
            <a:tailEnd/>
          </a:ln>
        </p:spPr>
        <p:txBody>
          <a:bodyPr>
            <a:spAutoFit/>
          </a:bodyPr>
          <a:lstStyle/>
          <a:p>
            <a:r>
              <a:rPr lang="en-US" dirty="0" err="1"/>
              <a:t>Behandlung</a:t>
            </a:r>
            <a:r>
              <a:rPr lang="en-US" dirty="0"/>
              <a:t> </a:t>
            </a:r>
            <a:r>
              <a:rPr lang="en-US" dirty="0" err="1"/>
              <a:t>ohne</a:t>
            </a:r>
            <a:r>
              <a:rPr lang="en-US" dirty="0"/>
              <a:t> Operation (</a:t>
            </a:r>
            <a:r>
              <a:rPr lang="en-US" dirty="0" err="1"/>
              <a:t>konservativ</a:t>
            </a:r>
            <a:r>
              <a:rPr lang="en-US" dirty="0"/>
              <a:t>)</a:t>
            </a:r>
            <a:endParaRPr lang="it-IT" dirty="0"/>
          </a:p>
          <a:p>
            <a:r>
              <a:rPr lang="en-US" dirty="0"/>
              <a:t>Der </a:t>
            </a:r>
            <a:r>
              <a:rPr lang="en-US" dirty="0" err="1"/>
              <a:t>Fuß</a:t>
            </a:r>
            <a:r>
              <a:rPr lang="en-US" dirty="0"/>
              <a:t> </a:t>
            </a:r>
            <a:r>
              <a:rPr lang="en-US" dirty="0" err="1"/>
              <a:t>soll</a:t>
            </a:r>
            <a:r>
              <a:rPr lang="en-US" dirty="0"/>
              <a:t> </a:t>
            </a:r>
            <a:r>
              <a:rPr lang="en-US" dirty="0" err="1"/>
              <a:t>für</a:t>
            </a:r>
            <a:r>
              <a:rPr lang="en-US" dirty="0"/>
              <a:t> </a:t>
            </a:r>
            <a:r>
              <a:rPr lang="en-US" dirty="0" err="1"/>
              <a:t>etwa</a:t>
            </a:r>
            <a:r>
              <a:rPr lang="en-US" dirty="0"/>
              <a:t> … </a:t>
            </a:r>
            <a:r>
              <a:rPr lang="en-US" dirty="0" err="1"/>
              <a:t>Wochen</a:t>
            </a:r>
            <a:r>
              <a:rPr lang="en-US" dirty="0"/>
              <a:t> </a:t>
            </a:r>
            <a:r>
              <a:rPr lang="en-US" dirty="0" err="1"/>
              <a:t>durch</a:t>
            </a:r>
            <a:r>
              <a:rPr lang="en-US" dirty="0"/>
              <a:t> </a:t>
            </a:r>
            <a:r>
              <a:rPr lang="en-US" dirty="0" err="1"/>
              <a:t>einen</a:t>
            </a:r>
            <a:r>
              <a:rPr lang="en-US" dirty="0"/>
              <a:t> </a:t>
            </a:r>
            <a:r>
              <a:rPr lang="en-US" dirty="0" err="1"/>
              <a:t>festen</a:t>
            </a:r>
            <a:r>
              <a:rPr lang="en-US" dirty="0"/>
              <a:t> </a:t>
            </a:r>
            <a:r>
              <a:rPr lang="en-US" dirty="0" err="1"/>
              <a:t>Verband</a:t>
            </a:r>
            <a:r>
              <a:rPr lang="en-US" dirty="0"/>
              <a:t> (</a:t>
            </a:r>
            <a:r>
              <a:rPr lang="en-US" dirty="0" err="1"/>
              <a:t>z.B.</a:t>
            </a:r>
            <a:r>
              <a:rPr lang="en-US" dirty="0"/>
              <a:t> </a:t>
            </a:r>
            <a:r>
              <a:rPr lang="en-US" dirty="0" err="1"/>
              <a:t>Gips</a:t>
            </a:r>
            <a:r>
              <a:rPr lang="en-US" dirty="0"/>
              <a:t>) </a:t>
            </a:r>
            <a:r>
              <a:rPr lang="en-US" dirty="0" err="1"/>
              <a:t>ruhiggestellt</a:t>
            </a:r>
            <a:r>
              <a:rPr lang="en-US" dirty="0"/>
              <a:t> </a:t>
            </a:r>
            <a:r>
              <a:rPr lang="en-US" dirty="0" err="1"/>
              <a:t>werden</a:t>
            </a:r>
            <a:r>
              <a:rPr lang="en-US" dirty="0"/>
              <a:t>. Die </a:t>
            </a:r>
            <a:r>
              <a:rPr lang="en-US" dirty="0" err="1"/>
              <a:t>Heilung</a:t>
            </a:r>
            <a:r>
              <a:rPr lang="en-US" dirty="0"/>
              <a:t> muss </a:t>
            </a:r>
            <a:r>
              <a:rPr lang="en-US" dirty="0" err="1"/>
              <a:t>regelmäßig</a:t>
            </a:r>
            <a:r>
              <a:rPr lang="en-US" dirty="0"/>
              <a:t> (</a:t>
            </a:r>
            <a:r>
              <a:rPr lang="en-US" dirty="0" err="1"/>
              <a:t>z.B.</a:t>
            </a:r>
            <a:r>
              <a:rPr lang="en-US" dirty="0"/>
              <a:t> </a:t>
            </a:r>
            <a:r>
              <a:rPr lang="en-US" dirty="0" err="1"/>
              <a:t>mit</a:t>
            </a:r>
            <a:r>
              <a:rPr lang="en-US" dirty="0"/>
              <a:t> </a:t>
            </a:r>
            <a:r>
              <a:rPr lang="en-US" dirty="0" err="1"/>
              <a:t>Ultraschall</a:t>
            </a:r>
            <a:r>
              <a:rPr lang="en-US" dirty="0"/>
              <a:t>) </a:t>
            </a:r>
            <a:r>
              <a:rPr lang="en-US" dirty="0" err="1"/>
              <a:t>überwacht</a:t>
            </a:r>
            <a:r>
              <a:rPr lang="en-US" dirty="0"/>
              <a:t> </a:t>
            </a:r>
            <a:r>
              <a:rPr lang="en-US" dirty="0" err="1"/>
              <a:t>werden</a:t>
            </a:r>
            <a:r>
              <a:rPr lang="en-US" dirty="0"/>
              <a:t>.</a:t>
            </a:r>
            <a:endParaRPr lang="it-IT" dirty="0"/>
          </a:p>
          <a:p>
            <a:r>
              <a:rPr lang="en-US" dirty="0"/>
              <a:t> </a:t>
            </a:r>
          </a:p>
          <a:p>
            <a:r>
              <a:rPr lang="it-IT" b="1" dirty="0"/>
              <a:t>□ </a:t>
            </a:r>
            <a:r>
              <a:rPr lang="it-IT" dirty="0"/>
              <a:t>Trattamento senza intervento chirurgico (conservativo)</a:t>
            </a:r>
          </a:p>
          <a:p>
            <a:r>
              <a:rPr lang="it-IT" dirty="0"/>
              <a:t>Il piede deve essere immobilizzato con una fasciatura stretta (ad es. un gesso) per         circa…settimane. Il risanamento deve essere monitorato regolarmente (ad es. tramite ecografia).</a:t>
            </a:r>
          </a:p>
          <a:p>
            <a:endParaRPr lang="it-IT" dirty="0"/>
          </a:p>
        </p:txBody>
      </p:sp>
    </p:spTree>
    <p:extLst>
      <p:ext uri="{BB962C8B-B14F-4D97-AF65-F5344CB8AC3E}">
        <p14:creationId xmlns:p14="http://schemas.microsoft.com/office/powerpoint/2010/main" val="10890944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4154984"/>
          </a:xfrm>
          <a:prstGeom prst="rect">
            <a:avLst/>
          </a:prstGeom>
          <a:noFill/>
          <a:ln w="9525">
            <a:noFill/>
            <a:miter lim="800000"/>
            <a:headEnd/>
            <a:tailEnd/>
          </a:ln>
        </p:spPr>
        <p:txBody>
          <a:bodyPr>
            <a:spAutoFit/>
          </a:bodyPr>
          <a:lstStyle/>
          <a:p>
            <a:r>
              <a:rPr lang="en-US" dirty="0"/>
              <a:t>Operative </a:t>
            </a:r>
            <a:r>
              <a:rPr lang="en-US" dirty="0" err="1"/>
              <a:t>Behandlung</a:t>
            </a:r>
            <a:endParaRPr lang="it-IT" dirty="0"/>
          </a:p>
          <a:p>
            <a:r>
              <a:rPr lang="en-US" dirty="0"/>
              <a:t>In </a:t>
            </a:r>
            <a:r>
              <a:rPr lang="en-US" dirty="0" err="1"/>
              <a:t>örtlicher</a:t>
            </a:r>
            <a:r>
              <a:rPr lang="en-US" dirty="0"/>
              <a:t> </a:t>
            </a:r>
            <a:r>
              <a:rPr lang="en-US" dirty="0" err="1"/>
              <a:t>Betäubung</a:t>
            </a:r>
            <a:r>
              <a:rPr lang="en-US" dirty="0"/>
              <a:t>, </a:t>
            </a:r>
            <a:r>
              <a:rPr lang="en-US" dirty="0" err="1"/>
              <a:t>Regionalanästhesie</a:t>
            </a:r>
            <a:r>
              <a:rPr lang="en-US" dirty="0"/>
              <a:t> </a:t>
            </a:r>
            <a:r>
              <a:rPr lang="en-US" dirty="0" err="1"/>
              <a:t>oder</a:t>
            </a:r>
            <a:r>
              <a:rPr lang="en-US" dirty="0"/>
              <a:t> </a:t>
            </a:r>
            <a:r>
              <a:rPr lang="en-US" dirty="0" err="1"/>
              <a:t>Narkose</a:t>
            </a:r>
            <a:r>
              <a:rPr lang="en-US" dirty="0"/>
              <a:t> </a:t>
            </a:r>
            <a:r>
              <a:rPr lang="en-US" dirty="0" err="1"/>
              <a:t>werden</a:t>
            </a:r>
            <a:r>
              <a:rPr lang="en-US" dirty="0"/>
              <a:t> die </a:t>
            </a:r>
            <a:r>
              <a:rPr lang="en-US" dirty="0" err="1"/>
              <a:t>gerissenen</a:t>
            </a:r>
            <a:r>
              <a:rPr lang="en-US" dirty="0"/>
              <a:t> und </a:t>
            </a:r>
            <a:r>
              <a:rPr lang="en-US" dirty="0" err="1"/>
              <a:t>auseinandergewichenen</a:t>
            </a:r>
            <a:r>
              <a:rPr lang="en-US" dirty="0"/>
              <a:t> </a:t>
            </a:r>
            <a:r>
              <a:rPr lang="en-US" dirty="0" err="1"/>
              <a:t>Sehnenenden</a:t>
            </a:r>
            <a:r>
              <a:rPr lang="en-US" dirty="0"/>
              <a:t> </a:t>
            </a:r>
            <a:r>
              <a:rPr lang="en-US" dirty="0" err="1"/>
              <a:t>freigelegt</a:t>
            </a:r>
            <a:r>
              <a:rPr lang="en-US" dirty="0"/>
              <a:t> und </a:t>
            </a:r>
            <a:r>
              <a:rPr lang="en-US" dirty="0" err="1"/>
              <a:t>dann</a:t>
            </a:r>
            <a:r>
              <a:rPr lang="en-US" dirty="0"/>
              <a:t> </a:t>
            </a:r>
            <a:r>
              <a:rPr lang="en-US" dirty="0" err="1"/>
              <a:t>durch</a:t>
            </a:r>
            <a:r>
              <a:rPr lang="en-US" dirty="0"/>
              <a:t> </a:t>
            </a:r>
            <a:r>
              <a:rPr lang="en-US" dirty="0" err="1"/>
              <a:t>Naht</a:t>
            </a:r>
            <a:r>
              <a:rPr lang="en-US" dirty="0"/>
              <a:t> und/</a:t>
            </a:r>
            <a:r>
              <a:rPr lang="en-US" dirty="0" err="1"/>
              <a:t>oder</a:t>
            </a:r>
            <a:r>
              <a:rPr lang="en-US" dirty="0"/>
              <a:t> </a:t>
            </a:r>
            <a:r>
              <a:rPr lang="en-US" dirty="0" err="1"/>
              <a:t>Klebung</a:t>
            </a:r>
            <a:r>
              <a:rPr lang="en-US" dirty="0"/>
              <a:t> </a:t>
            </a:r>
            <a:r>
              <a:rPr lang="en-US" dirty="0" err="1"/>
              <a:t>wieder</a:t>
            </a:r>
            <a:r>
              <a:rPr lang="en-US" dirty="0"/>
              <a:t> </a:t>
            </a:r>
            <a:r>
              <a:rPr lang="en-US" dirty="0" err="1"/>
              <a:t>vereinigt</a:t>
            </a:r>
            <a:r>
              <a:rPr lang="en-US" dirty="0"/>
              <a:t>.</a:t>
            </a:r>
            <a:endParaRPr lang="it-IT" dirty="0"/>
          </a:p>
          <a:p>
            <a:r>
              <a:rPr lang="en-US" dirty="0"/>
              <a:t> </a:t>
            </a:r>
          </a:p>
          <a:p>
            <a:r>
              <a:rPr lang="it-IT" b="1" dirty="0"/>
              <a:t>□ </a:t>
            </a:r>
            <a:r>
              <a:rPr lang="it-IT" dirty="0"/>
              <a:t>Trattamento operativo</a:t>
            </a:r>
          </a:p>
          <a:p>
            <a:r>
              <a:rPr lang="it-IT" dirty="0"/>
              <a:t>In anestesia locale, regionale o totale le estremità lacerate e divise del tendine vengono    esposte e poi ricongiunte mediante sutura o colla chirurgica. </a:t>
            </a:r>
          </a:p>
          <a:p>
            <a:endParaRPr lang="it-IT" dirty="0"/>
          </a:p>
        </p:txBody>
      </p:sp>
    </p:spTree>
    <p:extLst>
      <p:ext uri="{BB962C8B-B14F-4D97-AF65-F5344CB8AC3E}">
        <p14:creationId xmlns:p14="http://schemas.microsoft.com/office/powerpoint/2010/main" val="34287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3785652"/>
          </a:xfrm>
          <a:prstGeom prst="rect">
            <a:avLst/>
          </a:prstGeom>
          <a:noFill/>
          <a:ln w="9525">
            <a:noFill/>
            <a:miter lim="800000"/>
            <a:headEnd/>
            <a:tailEnd/>
          </a:ln>
        </p:spPr>
        <p:txBody>
          <a:bodyPr>
            <a:spAutoFit/>
          </a:bodyPr>
          <a:lstStyle/>
          <a:p>
            <a:r>
              <a:rPr lang="en-US" dirty="0"/>
              <a:t>Durch </a:t>
            </a:r>
            <a:r>
              <a:rPr lang="en-US" dirty="0" err="1"/>
              <a:t>eine</a:t>
            </a:r>
            <a:r>
              <a:rPr lang="en-US" dirty="0"/>
              <a:t> </a:t>
            </a:r>
            <a:r>
              <a:rPr lang="en-US" dirty="0" err="1"/>
              <a:t>Druckmanschette</a:t>
            </a:r>
            <a:r>
              <a:rPr lang="en-US" dirty="0"/>
              <a:t> am </a:t>
            </a:r>
            <a:r>
              <a:rPr lang="en-US" dirty="0" err="1"/>
              <a:t>Oberschenkel</a:t>
            </a:r>
            <a:r>
              <a:rPr lang="en-US" dirty="0"/>
              <a:t> </a:t>
            </a:r>
            <a:r>
              <a:rPr lang="en-US" dirty="0" err="1"/>
              <a:t>kann</a:t>
            </a:r>
            <a:r>
              <a:rPr lang="en-US" dirty="0"/>
              <a:t> die </a:t>
            </a:r>
            <a:r>
              <a:rPr lang="en-US" dirty="0" err="1"/>
              <a:t>Blutzufuhr</a:t>
            </a:r>
            <a:r>
              <a:rPr lang="en-US" dirty="0"/>
              <a:t> für die Dauer des </a:t>
            </a:r>
            <a:r>
              <a:rPr lang="en-US" dirty="0" err="1"/>
              <a:t>Eingriffes</a:t>
            </a:r>
            <a:r>
              <a:rPr lang="en-US" dirty="0"/>
              <a:t> </a:t>
            </a:r>
            <a:r>
              <a:rPr lang="en-US" dirty="0" err="1"/>
              <a:t>unterbunden</a:t>
            </a:r>
            <a:r>
              <a:rPr lang="en-US" dirty="0"/>
              <a:t> </a:t>
            </a:r>
            <a:r>
              <a:rPr lang="en-US" dirty="0" err="1"/>
              <a:t>werden</a:t>
            </a:r>
            <a:r>
              <a:rPr lang="en-US" dirty="0"/>
              <a:t> (</a:t>
            </a:r>
            <a:r>
              <a:rPr lang="en-US" dirty="0" err="1"/>
              <a:t>Blutsperre</a:t>
            </a:r>
            <a:r>
              <a:rPr lang="en-US" dirty="0"/>
              <a:t>), um den </a:t>
            </a:r>
            <a:r>
              <a:rPr lang="en-US" dirty="0" err="1"/>
              <a:t>Blutverlust</a:t>
            </a:r>
            <a:r>
              <a:rPr lang="en-US" dirty="0"/>
              <a:t> </a:t>
            </a:r>
            <a:r>
              <a:rPr lang="en-US" dirty="0" err="1"/>
              <a:t>zu</a:t>
            </a:r>
            <a:r>
              <a:rPr lang="en-US" dirty="0"/>
              <a:t> </a:t>
            </a:r>
            <a:r>
              <a:rPr lang="en-US" dirty="0" err="1"/>
              <a:t>verringern</a:t>
            </a:r>
            <a:r>
              <a:rPr lang="en-US" dirty="0"/>
              <a:t> und den </a:t>
            </a:r>
            <a:r>
              <a:rPr lang="en-US" dirty="0" err="1"/>
              <a:t>Überblick</a:t>
            </a:r>
            <a:r>
              <a:rPr lang="en-US" dirty="0"/>
              <a:t> </a:t>
            </a:r>
            <a:r>
              <a:rPr lang="en-US" dirty="0" err="1"/>
              <a:t>im</a:t>
            </a:r>
            <a:r>
              <a:rPr lang="en-US" dirty="0"/>
              <a:t> </a:t>
            </a:r>
            <a:r>
              <a:rPr lang="en-US" dirty="0" err="1"/>
              <a:t>Operationsgebiet</a:t>
            </a:r>
            <a:r>
              <a:rPr lang="en-US" dirty="0"/>
              <a:t> </a:t>
            </a:r>
            <a:r>
              <a:rPr lang="en-US" dirty="0" err="1"/>
              <a:t>zu</a:t>
            </a:r>
            <a:r>
              <a:rPr lang="en-US" dirty="0"/>
              <a:t> </a:t>
            </a:r>
            <a:r>
              <a:rPr lang="en-US" dirty="0" err="1"/>
              <a:t>verbessern</a:t>
            </a:r>
            <a:r>
              <a:rPr lang="en-US" dirty="0"/>
              <a:t>. </a:t>
            </a:r>
          </a:p>
          <a:p>
            <a:endParaRPr lang="en-US" dirty="0"/>
          </a:p>
          <a:p>
            <a:r>
              <a:rPr lang="it-IT" dirty="0"/>
              <a:t>Grazie a un laccio emostatico (tourniquet) sulla coscia è possibile interrompere il flusso sanguigno per la durata dell’intervento, per ridurre la perdita di sangue e migliorare la visibilità sul sito chirurgico.</a:t>
            </a:r>
          </a:p>
          <a:p>
            <a:r>
              <a:rPr lang="en-US" dirty="0"/>
              <a:t> </a:t>
            </a:r>
            <a:endParaRPr lang="it-IT" dirty="0"/>
          </a:p>
        </p:txBody>
      </p:sp>
    </p:spTree>
    <p:extLst>
      <p:ext uri="{BB962C8B-B14F-4D97-AF65-F5344CB8AC3E}">
        <p14:creationId xmlns:p14="http://schemas.microsoft.com/office/powerpoint/2010/main" val="10939628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en-US" dirty="0"/>
              <a:t>Bei </a:t>
            </a:r>
            <a:r>
              <a:rPr lang="en-US" dirty="0" err="1"/>
              <a:t>alten</a:t>
            </a:r>
            <a:r>
              <a:rPr lang="en-US" dirty="0"/>
              <a:t> </a:t>
            </a:r>
            <a:r>
              <a:rPr lang="en-US" dirty="0" err="1"/>
              <a:t>Sehnenrissen</a:t>
            </a:r>
            <a:r>
              <a:rPr lang="en-US" dirty="0"/>
              <a:t> </a:t>
            </a:r>
            <a:r>
              <a:rPr lang="en-US" dirty="0" err="1"/>
              <a:t>oder</a:t>
            </a:r>
            <a:r>
              <a:rPr lang="en-US" dirty="0"/>
              <a:t> starker </a:t>
            </a:r>
            <a:r>
              <a:rPr lang="en-US" dirty="0" err="1"/>
              <a:t>Abnutzung</a:t>
            </a:r>
            <a:r>
              <a:rPr lang="en-US" dirty="0"/>
              <a:t> der </a:t>
            </a:r>
            <a:r>
              <a:rPr lang="en-US" dirty="0" err="1"/>
              <a:t>Sehne</a:t>
            </a:r>
            <a:r>
              <a:rPr lang="en-US" dirty="0"/>
              <a:t> </a:t>
            </a:r>
            <a:r>
              <a:rPr lang="en-US" dirty="0" err="1"/>
              <a:t>müssen</a:t>
            </a:r>
            <a:r>
              <a:rPr lang="en-US" dirty="0"/>
              <a:t> </a:t>
            </a:r>
            <a:r>
              <a:rPr lang="en-US" dirty="0" err="1"/>
              <a:t>mitunter</a:t>
            </a:r>
            <a:r>
              <a:rPr lang="en-US" dirty="0"/>
              <a:t> </a:t>
            </a:r>
            <a:r>
              <a:rPr lang="en-US" dirty="0" err="1"/>
              <a:t>Muskelhaut</a:t>
            </a:r>
            <a:r>
              <a:rPr lang="en-US" dirty="0"/>
              <a:t> </a:t>
            </a:r>
            <a:r>
              <a:rPr lang="en-US" dirty="0" err="1"/>
              <a:t>oder</a:t>
            </a:r>
            <a:r>
              <a:rPr lang="en-US" dirty="0"/>
              <a:t> </a:t>
            </a:r>
            <a:r>
              <a:rPr lang="en-US" dirty="0" err="1"/>
              <a:t>Teilstrukturen</a:t>
            </a:r>
            <a:r>
              <a:rPr lang="en-US" dirty="0"/>
              <a:t> von </a:t>
            </a:r>
            <a:r>
              <a:rPr lang="en-US" dirty="0" err="1"/>
              <a:t>Nachbarsehnen</a:t>
            </a:r>
            <a:r>
              <a:rPr lang="en-US" dirty="0"/>
              <a:t> </a:t>
            </a:r>
            <a:r>
              <a:rPr lang="en-US" dirty="0" err="1"/>
              <a:t>zur</a:t>
            </a:r>
            <a:r>
              <a:rPr lang="en-US" dirty="0"/>
              <a:t> </a:t>
            </a:r>
            <a:r>
              <a:rPr lang="en-US" dirty="0" err="1"/>
              <a:t>Verstärkung</a:t>
            </a:r>
            <a:r>
              <a:rPr lang="en-US" dirty="0"/>
              <a:t> der </a:t>
            </a:r>
            <a:r>
              <a:rPr lang="en-US" dirty="0" err="1"/>
              <a:t>Achillessehne</a:t>
            </a:r>
            <a:r>
              <a:rPr lang="en-US" dirty="0"/>
              <a:t> und </a:t>
            </a:r>
            <a:r>
              <a:rPr lang="en-US" dirty="0" err="1"/>
              <a:t>zur</a:t>
            </a:r>
            <a:r>
              <a:rPr lang="en-US" dirty="0"/>
              <a:t> </a:t>
            </a:r>
            <a:r>
              <a:rPr lang="en-US" dirty="0" err="1"/>
              <a:t>Überbrückung</a:t>
            </a:r>
            <a:r>
              <a:rPr lang="en-US" dirty="0"/>
              <a:t> von </a:t>
            </a:r>
            <a:r>
              <a:rPr lang="en-US" dirty="0" err="1"/>
              <a:t>Achillessehnendefekten</a:t>
            </a:r>
            <a:r>
              <a:rPr lang="en-US" dirty="0"/>
              <a:t> </a:t>
            </a:r>
            <a:r>
              <a:rPr lang="en-US" dirty="0" err="1"/>
              <a:t>herangezogen</a:t>
            </a:r>
            <a:r>
              <a:rPr lang="en-US" dirty="0"/>
              <a:t> </a:t>
            </a:r>
            <a:r>
              <a:rPr lang="en-US" dirty="0" err="1"/>
              <a:t>werden</a:t>
            </a:r>
            <a:r>
              <a:rPr lang="en-US" dirty="0"/>
              <a:t> (</a:t>
            </a:r>
            <a:r>
              <a:rPr lang="en-US" dirty="0" err="1"/>
              <a:t>Sehnenplastik</a:t>
            </a:r>
            <a:r>
              <a:rPr lang="en-US" dirty="0"/>
              <a:t>).</a:t>
            </a:r>
          </a:p>
          <a:p>
            <a:r>
              <a:rPr lang="en-US" dirty="0"/>
              <a:t>Je </a:t>
            </a:r>
            <a:r>
              <a:rPr lang="en-US" dirty="0" err="1"/>
              <a:t>nach</a:t>
            </a:r>
            <a:r>
              <a:rPr lang="en-US" dirty="0"/>
              <a:t> </a:t>
            </a:r>
            <a:r>
              <a:rPr lang="en-US" dirty="0" err="1"/>
              <a:t>Operationsbefund</a:t>
            </a:r>
            <a:r>
              <a:rPr lang="en-US" dirty="0"/>
              <a:t> </a:t>
            </a:r>
            <a:r>
              <a:rPr lang="en-US" dirty="0" err="1"/>
              <a:t>kann</a:t>
            </a:r>
            <a:r>
              <a:rPr lang="en-US" dirty="0"/>
              <a:t> das </a:t>
            </a:r>
            <a:r>
              <a:rPr lang="en-US" dirty="0" err="1"/>
              <a:t>Einlegen</a:t>
            </a:r>
            <a:r>
              <a:rPr lang="en-US" dirty="0"/>
              <a:t> </a:t>
            </a:r>
            <a:r>
              <a:rPr lang="en-US" dirty="0" err="1"/>
              <a:t>einer</a:t>
            </a:r>
            <a:r>
              <a:rPr lang="en-US" dirty="0"/>
              <a:t> </a:t>
            </a:r>
            <a:r>
              <a:rPr lang="en-US" dirty="0" err="1"/>
              <a:t>Wunddrainage</a:t>
            </a:r>
            <a:r>
              <a:rPr lang="en-US" dirty="0"/>
              <a:t> </a:t>
            </a:r>
            <a:r>
              <a:rPr lang="en-US" dirty="0" err="1"/>
              <a:t>zum</a:t>
            </a:r>
            <a:r>
              <a:rPr lang="en-US" dirty="0"/>
              <a:t> </a:t>
            </a:r>
            <a:r>
              <a:rPr lang="en-US" dirty="0" err="1"/>
              <a:t>Absaugen</a:t>
            </a:r>
            <a:r>
              <a:rPr lang="en-US" dirty="0"/>
              <a:t> von </a:t>
            </a:r>
            <a:r>
              <a:rPr lang="en-US" dirty="0" err="1"/>
              <a:t>Wundsekret</a:t>
            </a:r>
            <a:r>
              <a:rPr lang="en-US" dirty="0"/>
              <a:t> und Blut </a:t>
            </a:r>
            <a:r>
              <a:rPr lang="en-US" dirty="0" err="1"/>
              <a:t>erforderlich</a:t>
            </a:r>
            <a:r>
              <a:rPr lang="en-US" dirty="0"/>
              <a:t> sein. </a:t>
            </a:r>
          </a:p>
          <a:p>
            <a:endParaRPr lang="en-US" dirty="0"/>
          </a:p>
          <a:p>
            <a:r>
              <a:rPr lang="it-IT" dirty="0"/>
              <a:t>Talvolta in caso di vecchie lacerazioni o logoramento eccessivo del tendine può essere necessario ricorrere al rivestimento muscolare o a parti di tendini adiacenti per rinforzare il tendine d’Achille e colmare i difetti tendinei (</a:t>
            </a:r>
            <a:r>
              <a:rPr lang="it-IT" dirty="0" err="1"/>
              <a:t>tendinoplastica</a:t>
            </a:r>
            <a:r>
              <a:rPr lang="it-IT" dirty="0"/>
              <a:t>). A seconda dell’esito dell’intervento può essere necessario inserire un drenaggio per aspirare secrezioni e sangue dalla ferita. </a:t>
            </a:r>
          </a:p>
          <a:p>
            <a:endParaRPr lang="it-IT" dirty="0"/>
          </a:p>
          <a:p>
            <a:r>
              <a:rPr lang="en-US" dirty="0"/>
              <a:t> </a:t>
            </a:r>
            <a:endParaRPr lang="it-IT" dirty="0"/>
          </a:p>
        </p:txBody>
      </p:sp>
    </p:spTree>
    <p:extLst>
      <p:ext uri="{BB962C8B-B14F-4D97-AF65-F5344CB8AC3E}">
        <p14:creationId xmlns:p14="http://schemas.microsoft.com/office/powerpoint/2010/main" val="7810067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en-US" dirty="0"/>
              <a:t>Auch </a:t>
            </a:r>
            <a:r>
              <a:rPr lang="en-US" dirty="0" err="1"/>
              <a:t>nach</a:t>
            </a:r>
            <a:r>
              <a:rPr lang="en-US" dirty="0"/>
              <a:t> </a:t>
            </a:r>
            <a:r>
              <a:rPr lang="en-US" dirty="0" err="1"/>
              <a:t>einer</a:t>
            </a:r>
            <a:r>
              <a:rPr lang="en-US" dirty="0"/>
              <a:t> </a:t>
            </a:r>
            <a:r>
              <a:rPr lang="en-US" dirty="0" err="1"/>
              <a:t>operativen</a:t>
            </a:r>
            <a:r>
              <a:rPr lang="en-US" dirty="0"/>
              <a:t> </a:t>
            </a:r>
            <a:r>
              <a:rPr lang="en-US" dirty="0" err="1"/>
              <a:t>Behandlung</a:t>
            </a:r>
            <a:r>
              <a:rPr lang="en-US" dirty="0"/>
              <a:t> </a:t>
            </a:r>
            <a:r>
              <a:rPr lang="en-US" dirty="0" err="1"/>
              <a:t>ist</a:t>
            </a:r>
            <a:r>
              <a:rPr lang="en-US" dirty="0"/>
              <a:t> </a:t>
            </a:r>
            <a:r>
              <a:rPr lang="en-US" dirty="0" err="1"/>
              <a:t>eine</a:t>
            </a:r>
            <a:r>
              <a:rPr lang="en-US" dirty="0"/>
              <a:t> </a:t>
            </a:r>
            <a:r>
              <a:rPr lang="en-US" dirty="0" err="1"/>
              <a:t>Ruhigstellung</a:t>
            </a:r>
            <a:r>
              <a:rPr lang="en-US" dirty="0"/>
              <a:t> </a:t>
            </a:r>
            <a:r>
              <a:rPr lang="en-US" dirty="0" err="1"/>
              <a:t>bzw</a:t>
            </a:r>
            <a:r>
              <a:rPr lang="en-US" dirty="0"/>
              <a:t>. </a:t>
            </a:r>
            <a:r>
              <a:rPr lang="en-US" dirty="0" err="1"/>
              <a:t>Schonung</a:t>
            </a:r>
            <a:r>
              <a:rPr lang="en-US" dirty="0"/>
              <a:t> des </a:t>
            </a:r>
            <a:r>
              <a:rPr lang="en-US" dirty="0" err="1"/>
              <a:t>Beines</a:t>
            </a:r>
            <a:r>
              <a:rPr lang="en-US" dirty="0"/>
              <a:t> von … </a:t>
            </a:r>
            <a:r>
              <a:rPr lang="en-US" dirty="0" err="1"/>
              <a:t>Wochen</a:t>
            </a:r>
            <a:r>
              <a:rPr lang="en-US" dirty="0"/>
              <a:t> </a:t>
            </a:r>
            <a:r>
              <a:rPr lang="en-US" dirty="0" err="1"/>
              <a:t>erforderlich</a:t>
            </a:r>
            <a:r>
              <a:rPr lang="en-US" dirty="0"/>
              <a:t>. Der </a:t>
            </a:r>
            <a:r>
              <a:rPr lang="en-US" dirty="0" err="1"/>
              <a:t>Fuß</a:t>
            </a:r>
            <a:r>
              <a:rPr lang="en-US" dirty="0"/>
              <a:t> </a:t>
            </a:r>
            <a:r>
              <a:rPr lang="en-US" dirty="0" err="1"/>
              <a:t>wird</a:t>
            </a:r>
            <a:r>
              <a:rPr lang="en-US" dirty="0"/>
              <a:t> </a:t>
            </a:r>
            <a:r>
              <a:rPr lang="en-US" dirty="0" err="1"/>
              <a:t>zur</a:t>
            </a:r>
            <a:r>
              <a:rPr lang="en-US" dirty="0"/>
              <a:t> </a:t>
            </a:r>
            <a:r>
              <a:rPr lang="en-US" dirty="0" err="1"/>
              <a:t>Entlastung</a:t>
            </a:r>
            <a:r>
              <a:rPr lang="en-US" dirty="0"/>
              <a:t> der </a:t>
            </a:r>
            <a:r>
              <a:rPr lang="en-US" dirty="0" err="1"/>
              <a:t>Sehne</a:t>
            </a:r>
            <a:r>
              <a:rPr lang="en-US" dirty="0"/>
              <a:t> </a:t>
            </a:r>
            <a:r>
              <a:rPr lang="en-US" dirty="0" err="1"/>
              <a:t>anfangs</a:t>
            </a:r>
            <a:r>
              <a:rPr lang="en-US" dirty="0"/>
              <a:t> in </a:t>
            </a:r>
            <a:r>
              <a:rPr lang="en-US" dirty="0" err="1"/>
              <a:t>Spitzfußstellung</a:t>
            </a:r>
            <a:r>
              <a:rPr lang="en-US" dirty="0"/>
              <a:t> </a:t>
            </a:r>
            <a:r>
              <a:rPr lang="en-US" dirty="0" err="1"/>
              <a:t>fixiert</a:t>
            </a:r>
            <a:r>
              <a:rPr lang="en-US" dirty="0"/>
              <a:t> und </a:t>
            </a:r>
            <a:r>
              <a:rPr lang="en-US" dirty="0" err="1"/>
              <a:t>dann</a:t>
            </a:r>
            <a:r>
              <a:rPr lang="en-US" dirty="0"/>
              <a:t> </a:t>
            </a:r>
            <a:r>
              <a:rPr lang="en-US" dirty="0" err="1"/>
              <a:t>langsam</a:t>
            </a:r>
            <a:r>
              <a:rPr lang="en-US" dirty="0"/>
              <a:t> </a:t>
            </a:r>
            <a:r>
              <a:rPr lang="en-US" dirty="0" err="1"/>
              <a:t>über</a:t>
            </a:r>
            <a:r>
              <a:rPr lang="en-US" dirty="0"/>
              <a:t> </a:t>
            </a:r>
            <a:r>
              <a:rPr lang="en-US" dirty="0" err="1"/>
              <a:t>Wochen</a:t>
            </a:r>
            <a:r>
              <a:rPr lang="en-US" dirty="0"/>
              <a:t> in seine </a:t>
            </a:r>
            <a:r>
              <a:rPr lang="en-US" dirty="0" err="1"/>
              <a:t>Normalstellung</a:t>
            </a:r>
            <a:r>
              <a:rPr lang="en-US" dirty="0"/>
              <a:t> </a:t>
            </a:r>
            <a:r>
              <a:rPr lang="en-US" dirty="0" err="1"/>
              <a:t>zurückgeführt</a:t>
            </a:r>
            <a:r>
              <a:rPr lang="en-US" dirty="0"/>
              <a:t>. </a:t>
            </a:r>
            <a:r>
              <a:rPr lang="en-US" dirty="0" err="1"/>
              <a:t>Engmaschige</a:t>
            </a:r>
            <a:r>
              <a:rPr lang="en-US" dirty="0"/>
              <a:t> </a:t>
            </a:r>
            <a:r>
              <a:rPr lang="en-US" dirty="0" err="1"/>
              <a:t>Kontrollen</a:t>
            </a:r>
            <a:r>
              <a:rPr lang="en-US" dirty="0"/>
              <a:t> </a:t>
            </a:r>
            <a:r>
              <a:rPr lang="en-US" dirty="0" err="1"/>
              <a:t>durch</a:t>
            </a:r>
            <a:r>
              <a:rPr lang="en-US" dirty="0"/>
              <a:t> </a:t>
            </a:r>
            <a:r>
              <a:rPr lang="en-US" dirty="0" err="1"/>
              <a:t>einen</a:t>
            </a:r>
            <a:r>
              <a:rPr lang="en-US" dirty="0"/>
              <a:t> </a:t>
            </a:r>
            <a:r>
              <a:rPr lang="en-US" dirty="0" err="1"/>
              <a:t>weiterbehandelnden</a:t>
            </a:r>
            <a:r>
              <a:rPr lang="en-US" dirty="0"/>
              <a:t> Artz </a:t>
            </a:r>
            <a:r>
              <a:rPr lang="en-US" dirty="0" err="1"/>
              <a:t>sind</a:t>
            </a:r>
            <a:r>
              <a:rPr lang="en-US" dirty="0"/>
              <a:t> </a:t>
            </a:r>
            <a:r>
              <a:rPr lang="en-US" dirty="0" err="1"/>
              <a:t>erforderlich</a:t>
            </a:r>
            <a:r>
              <a:rPr lang="en-US" dirty="0"/>
              <a:t>.</a:t>
            </a:r>
          </a:p>
          <a:p>
            <a:endParaRPr lang="en-US" dirty="0"/>
          </a:p>
          <a:p>
            <a:r>
              <a:rPr lang="it-IT" dirty="0"/>
              <a:t>Anche dopo un trattamento chirurgico è necessario un periodo di immobilizzazione o riposo della gamba per … settimane. Per alleviare la tensione sul tendine il piede viene fissato inizialmente in posizione equina e poi nel corso delle settimane viene lentamente riportato nella sua posizione normale. Sono necessari controlli frequenti da parte del medico curante. </a:t>
            </a:r>
          </a:p>
          <a:p>
            <a:endParaRPr lang="it-IT" dirty="0"/>
          </a:p>
          <a:p>
            <a:r>
              <a:rPr lang="en-US" dirty="0"/>
              <a:t> </a:t>
            </a:r>
            <a:endParaRPr lang="it-IT" dirty="0"/>
          </a:p>
        </p:txBody>
      </p:sp>
    </p:spTree>
    <p:extLst>
      <p:ext uri="{BB962C8B-B14F-4D97-AF65-F5344CB8AC3E}">
        <p14:creationId xmlns:p14="http://schemas.microsoft.com/office/powerpoint/2010/main" val="10376762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en-US" dirty="0" err="1"/>
              <a:t>Welche</a:t>
            </a:r>
            <a:r>
              <a:rPr lang="en-US" dirty="0"/>
              <a:t> </a:t>
            </a:r>
            <a:r>
              <a:rPr lang="en-US" dirty="0" err="1"/>
              <a:t>Komplikationen</a:t>
            </a:r>
            <a:r>
              <a:rPr lang="en-US" dirty="0"/>
              <a:t> und </a:t>
            </a:r>
            <a:r>
              <a:rPr lang="en-US" dirty="0" err="1"/>
              <a:t>Folgen</a:t>
            </a:r>
            <a:r>
              <a:rPr lang="en-US" dirty="0"/>
              <a:t> </a:t>
            </a:r>
            <a:r>
              <a:rPr lang="en-US" dirty="0" err="1"/>
              <a:t>können</a:t>
            </a:r>
            <a:r>
              <a:rPr lang="en-US" dirty="0"/>
              <a:t> </a:t>
            </a:r>
            <a:r>
              <a:rPr lang="en-US" dirty="0" err="1"/>
              <a:t>auftreten</a:t>
            </a:r>
            <a:r>
              <a:rPr lang="en-US" dirty="0"/>
              <a:t>?</a:t>
            </a:r>
            <a:endParaRPr lang="it-IT" dirty="0"/>
          </a:p>
          <a:p>
            <a:r>
              <a:rPr lang="en-US" dirty="0" err="1"/>
              <a:t>Durch</a:t>
            </a:r>
            <a:r>
              <a:rPr lang="en-US" dirty="0"/>
              <a:t> den </a:t>
            </a:r>
            <a:r>
              <a:rPr lang="en-US" dirty="0" err="1"/>
              <a:t>Eingriff</a:t>
            </a:r>
            <a:r>
              <a:rPr lang="en-US" dirty="0"/>
              <a:t> </a:t>
            </a:r>
            <a:r>
              <a:rPr lang="en-US" dirty="0" err="1"/>
              <a:t>können</a:t>
            </a:r>
            <a:r>
              <a:rPr lang="en-US" dirty="0"/>
              <a:t> </a:t>
            </a:r>
            <a:r>
              <a:rPr lang="en-US" dirty="0" err="1"/>
              <a:t>sehr</a:t>
            </a:r>
            <a:r>
              <a:rPr lang="en-US" dirty="0"/>
              <a:t> </a:t>
            </a:r>
            <a:r>
              <a:rPr lang="en-US" dirty="0" err="1"/>
              <a:t>selten</a:t>
            </a:r>
            <a:r>
              <a:rPr lang="en-US" dirty="0"/>
              <a:t> </a:t>
            </a:r>
            <a:r>
              <a:rPr lang="en-US" dirty="0" err="1"/>
              <a:t>benachbarte</a:t>
            </a:r>
            <a:r>
              <a:rPr lang="en-US" dirty="0"/>
              <a:t> </a:t>
            </a:r>
            <a:r>
              <a:rPr lang="en-US" dirty="0" err="1"/>
              <a:t>Blutgefäße</a:t>
            </a:r>
            <a:r>
              <a:rPr lang="en-US" dirty="0"/>
              <a:t> </a:t>
            </a:r>
            <a:r>
              <a:rPr lang="en-US" dirty="0" err="1"/>
              <a:t>oder</a:t>
            </a:r>
            <a:r>
              <a:rPr lang="en-US" dirty="0"/>
              <a:t> </a:t>
            </a:r>
            <a:r>
              <a:rPr lang="en-US" dirty="0" err="1"/>
              <a:t>Nerven</a:t>
            </a:r>
            <a:r>
              <a:rPr lang="en-US" dirty="0"/>
              <a:t> </a:t>
            </a:r>
            <a:r>
              <a:rPr lang="en-US" dirty="0" err="1"/>
              <a:t>verletzt</a:t>
            </a:r>
            <a:r>
              <a:rPr lang="en-US" dirty="0"/>
              <a:t> </a:t>
            </a:r>
            <a:r>
              <a:rPr lang="en-US" dirty="0" err="1"/>
              <a:t>werden</a:t>
            </a:r>
            <a:r>
              <a:rPr lang="en-US" dirty="0"/>
              <a:t>. </a:t>
            </a:r>
            <a:r>
              <a:rPr lang="en-US" dirty="0" err="1"/>
              <a:t>Werden</a:t>
            </a:r>
            <a:r>
              <a:rPr lang="en-US" dirty="0"/>
              <a:t> </a:t>
            </a:r>
            <a:r>
              <a:rPr lang="en-US" dirty="0" err="1"/>
              <a:t>Nerven</a:t>
            </a:r>
            <a:r>
              <a:rPr lang="en-US" dirty="0"/>
              <a:t> </a:t>
            </a:r>
            <a:r>
              <a:rPr lang="en-US" dirty="0" err="1"/>
              <a:t>durchtrennt</a:t>
            </a:r>
            <a:r>
              <a:rPr lang="en-US" dirty="0"/>
              <a:t>, </a:t>
            </a:r>
            <a:r>
              <a:rPr lang="en-US" dirty="0" err="1"/>
              <a:t>sind</a:t>
            </a:r>
            <a:r>
              <a:rPr lang="en-US" dirty="0"/>
              <a:t> </a:t>
            </a:r>
            <a:r>
              <a:rPr lang="en-US" dirty="0" err="1"/>
              <a:t>Berührungsempfindlichkeit</a:t>
            </a:r>
            <a:r>
              <a:rPr lang="en-US" dirty="0"/>
              <a:t> und </a:t>
            </a:r>
            <a:r>
              <a:rPr lang="en-US" dirty="0" err="1"/>
              <a:t>Tastsinn</a:t>
            </a:r>
            <a:r>
              <a:rPr lang="en-US" dirty="0"/>
              <a:t> </a:t>
            </a:r>
            <a:r>
              <a:rPr lang="en-US" dirty="0" err="1"/>
              <a:t>meist</a:t>
            </a:r>
            <a:r>
              <a:rPr lang="en-US" dirty="0"/>
              <a:t> </a:t>
            </a:r>
            <a:r>
              <a:rPr lang="en-US" dirty="0" err="1"/>
              <a:t>nur</a:t>
            </a:r>
            <a:r>
              <a:rPr lang="en-US" dirty="0"/>
              <a:t> </a:t>
            </a:r>
            <a:r>
              <a:rPr lang="en-US" dirty="0" err="1"/>
              <a:t>vorübergehend</a:t>
            </a:r>
            <a:r>
              <a:rPr lang="en-US" dirty="0"/>
              <a:t> </a:t>
            </a:r>
            <a:r>
              <a:rPr lang="en-US" dirty="0" err="1"/>
              <a:t>eingeschränkt</a:t>
            </a:r>
            <a:r>
              <a:rPr lang="en-US" dirty="0"/>
              <a:t>.</a:t>
            </a:r>
          </a:p>
          <a:p>
            <a:endParaRPr lang="en-US" dirty="0"/>
          </a:p>
          <a:p>
            <a:r>
              <a:rPr lang="it-IT" dirty="0"/>
              <a:t>Quali complicanze e implicazioni possono insorgere?</a:t>
            </a:r>
          </a:p>
          <a:p>
            <a:r>
              <a:rPr lang="it-IT" dirty="0"/>
              <a:t>L’intervento può causare molto raramente lesioni ai vasi sanguigni o ai nervi adiacenti. Se i nervi vengono recisi, la sensibilità tattile e il tatto solitamente sono limitati solo temporaneamente. </a:t>
            </a:r>
          </a:p>
          <a:p>
            <a:r>
              <a:rPr lang="en-US" dirty="0"/>
              <a:t> </a:t>
            </a:r>
            <a:endParaRPr lang="it-IT" dirty="0"/>
          </a:p>
        </p:txBody>
      </p:sp>
    </p:spTree>
    <p:extLst>
      <p:ext uri="{BB962C8B-B14F-4D97-AF65-F5344CB8AC3E}">
        <p14:creationId xmlns:p14="http://schemas.microsoft.com/office/powerpoint/2010/main" val="10499606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en-US" dirty="0" err="1"/>
              <a:t>Infektionen</a:t>
            </a:r>
            <a:r>
              <a:rPr lang="en-US" dirty="0"/>
              <a:t> </a:t>
            </a:r>
            <a:r>
              <a:rPr lang="en-US" dirty="0" err="1"/>
              <a:t>sind</a:t>
            </a:r>
            <a:r>
              <a:rPr lang="en-US" dirty="0"/>
              <a:t> </a:t>
            </a:r>
            <a:r>
              <a:rPr lang="en-US" dirty="0" err="1"/>
              <a:t>selten</a:t>
            </a:r>
            <a:r>
              <a:rPr lang="en-US" dirty="0"/>
              <a:t> (</a:t>
            </a:r>
            <a:r>
              <a:rPr lang="en-US" dirty="0" err="1"/>
              <a:t>etwa</a:t>
            </a:r>
            <a:r>
              <a:rPr lang="en-US" dirty="0"/>
              <a:t> 2%), </a:t>
            </a:r>
            <a:r>
              <a:rPr lang="en-US" dirty="0" err="1"/>
              <a:t>erfordern</a:t>
            </a:r>
            <a:r>
              <a:rPr lang="en-US" dirty="0"/>
              <a:t> </a:t>
            </a:r>
            <a:r>
              <a:rPr lang="en-US" dirty="0" err="1"/>
              <a:t>dann</a:t>
            </a:r>
            <a:r>
              <a:rPr lang="en-US" dirty="0"/>
              <a:t> </a:t>
            </a:r>
            <a:r>
              <a:rPr lang="en-US" dirty="0" err="1"/>
              <a:t>aber</a:t>
            </a:r>
            <a:r>
              <a:rPr lang="en-US" dirty="0"/>
              <a:t> oft </a:t>
            </a:r>
            <a:r>
              <a:rPr lang="en-US" dirty="0" err="1"/>
              <a:t>eine</a:t>
            </a:r>
            <a:r>
              <a:rPr lang="en-US" dirty="0"/>
              <a:t> </a:t>
            </a:r>
            <a:r>
              <a:rPr lang="en-US" dirty="0" err="1"/>
              <a:t>langwierige</a:t>
            </a:r>
            <a:r>
              <a:rPr lang="en-US" dirty="0"/>
              <a:t> </a:t>
            </a:r>
            <a:r>
              <a:rPr lang="en-US" dirty="0" err="1"/>
              <a:t>Behandlung</a:t>
            </a:r>
            <a:r>
              <a:rPr lang="en-US" dirty="0"/>
              <a:t> und </a:t>
            </a:r>
            <a:r>
              <a:rPr lang="en-US" dirty="0" err="1"/>
              <a:t>weitere</a:t>
            </a:r>
            <a:r>
              <a:rPr lang="en-US" dirty="0"/>
              <a:t> </a:t>
            </a:r>
            <a:r>
              <a:rPr lang="en-US" dirty="0" err="1"/>
              <a:t>Operationen</a:t>
            </a:r>
            <a:r>
              <a:rPr lang="en-US" dirty="0"/>
              <a:t>; </a:t>
            </a:r>
            <a:r>
              <a:rPr lang="en-US" dirty="0" err="1"/>
              <a:t>zusätzliche</a:t>
            </a:r>
            <a:r>
              <a:rPr lang="en-US" dirty="0"/>
              <a:t> </a:t>
            </a:r>
            <a:r>
              <a:rPr lang="en-US" dirty="0" err="1"/>
              <a:t>Funktionseinschränkungen</a:t>
            </a:r>
            <a:r>
              <a:rPr lang="en-US" dirty="0"/>
              <a:t>, </a:t>
            </a:r>
            <a:r>
              <a:rPr lang="en-US" dirty="0" err="1"/>
              <a:t>im</a:t>
            </a:r>
            <a:r>
              <a:rPr lang="en-US" dirty="0"/>
              <a:t> </a:t>
            </a:r>
            <a:r>
              <a:rPr lang="en-US" dirty="0" err="1"/>
              <a:t>äußersten</a:t>
            </a:r>
            <a:r>
              <a:rPr lang="en-US" dirty="0"/>
              <a:t> Fall </a:t>
            </a:r>
            <a:r>
              <a:rPr lang="en-US" dirty="0" err="1"/>
              <a:t>eine</a:t>
            </a:r>
            <a:r>
              <a:rPr lang="en-US" dirty="0"/>
              <a:t> </a:t>
            </a:r>
            <a:r>
              <a:rPr lang="en-US" dirty="0" err="1"/>
              <a:t>Gelenkversteifung</a:t>
            </a:r>
            <a:r>
              <a:rPr lang="en-US" dirty="0"/>
              <a:t>, </a:t>
            </a:r>
            <a:r>
              <a:rPr lang="en-US" dirty="0" err="1"/>
              <a:t>lassen</a:t>
            </a:r>
            <a:r>
              <a:rPr lang="en-US" dirty="0"/>
              <a:t> </a:t>
            </a:r>
            <a:r>
              <a:rPr lang="en-US" dirty="0" err="1"/>
              <a:t>sich</a:t>
            </a:r>
            <a:r>
              <a:rPr lang="en-US" dirty="0"/>
              <a:t> </a:t>
            </a:r>
            <a:r>
              <a:rPr lang="en-US" dirty="0" err="1"/>
              <a:t>nicht</a:t>
            </a:r>
            <a:r>
              <a:rPr lang="en-US" dirty="0"/>
              <a:t> </a:t>
            </a:r>
            <a:r>
              <a:rPr lang="en-US" dirty="0" err="1"/>
              <a:t>immer</a:t>
            </a:r>
            <a:r>
              <a:rPr lang="en-US" dirty="0"/>
              <a:t> </a:t>
            </a:r>
            <a:r>
              <a:rPr lang="en-US" dirty="0" err="1"/>
              <a:t>ausschließen</a:t>
            </a:r>
            <a:r>
              <a:rPr lang="en-US" dirty="0"/>
              <a:t>. </a:t>
            </a:r>
          </a:p>
          <a:p>
            <a:endParaRPr lang="en-US" dirty="0"/>
          </a:p>
          <a:p>
            <a:r>
              <a:rPr lang="it-IT" dirty="0"/>
              <a:t>Le infezioni sono rare (si verificano nel 2% dei casi circa), ma spesso richiedono un trattamento prolungato e ulteriori interventi chirurgici; non sempre è possibile escludere ulteriori limitazioni funzionali, nei casi più gravi rigidità articolare (anchilosi). </a:t>
            </a:r>
          </a:p>
        </p:txBody>
      </p:sp>
    </p:spTree>
    <p:extLst>
      <p:ext uri="{BB962C8B-B14F-4D97-AF65-F5344CB8AC3E}">
        <p14:creationId xmlns:p14="http://schemas.microsoft.com/office/powerpoint/2010/main" val="39720660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de-DE" i="1" dirty="0"/>
              <a:t>Für viele Italiener besteht der wichtigste persönliche Wert in der Zugehörigkeit: darin, ein geschätztes Mitglied einer von ihnen geschätzten Gruppe zu sein.</a:t>
            </a:r>
          </a:p>
          <a:p>
            <a:endParaRPr lang="it-IT" dirty="0"/>
          </a:p>
          <a:p>
            <a:r>
              <a:rPr lang="de-DE" dirty="0"/>
              <a:t>Per </a:t>
            </a:r>
            <a:r>
              <a:rPr lang="de-DE" dirty="0" err="1"/>
              <a:t>molti</a:t>
            </a:r>
            <a:r>
              <a:rPr lang="de-DE" dirty="0"/>
              <a:t> </a:t>
            </a:r>
            <a:r>
              <a:rPr lang="de-DE" dirty="0" err="1"/>
              <a:t>italiani</a:t>
            </a:r>
            <a:r>
              <a:rPr lang="de-DE" dirty="0"/>
              <a:t> </a:t>
            </a:r>
            <a:r>
              <a:rPr lang="de-DE" dirty="0" err="1"/>
              <a:t>il</a:t>
            </a:r>
            <a:r>
              <a:rPr lang="de-DE" dirty="0"/>
              <a:t> proprio </a:t>
            </a:r>
            <a:r>
              <a:rPr lang="de-DE" dirty="0" err="1"/>
              <a:t>valore</a:t>
            </a:r>
            <a:r>
              <a:rPr lang="de-DE" dirty="0"/>
              <a:t> </a:t>
            </a:r>
            <a:r>
              <a:rPr lang="de-DE" dirty="0" err="1"/>
              <a:t>risiede</a:t>
            </a:r>
            <a:r>
              <a:rPr lang="de-DE" dirty="0"/>
              <a:t> </a:t>
            </a:r>
            <a:r>
              <a:rPr lang="de-DE" dirty="0" err="1"/>
              <a:t>nell’appartenenza</a:t>
            </a:r>
            <a:r>
              <a:rPr lang="de-DE" dirty="0"/>
              <a:t>, </a:t>
            </a:r>
            <a:r>
              <a:rPr lang="de-DE" dirty="0" err="1"/>
              <a:t>ovvero</a:t>
            </a:r>
            <a:r>
              <a:rPr lang="de-DE" dirty="0"/>
              <a:t> </a:t>
            </a:r>
            <a:r>
              <a:rPr lang="de-DE" dirty="0" err="1"/>
              <a:t>essere</a:t>
            </a:r>
            <a:r>
              <a:rPr lang="de-DE" dirty="0"/>
              <a:t> </a:t>
            </a:r>
            <a:r>
              <a:rPr lang="de-DE" dirty="0" err="1"/>
              <a:t>un</a:t>
            </a:r>
            <a:r>
              <a:rPr lang="de-DE" dirty="0"/>
              <a:t> </a:t>
            </a:r>
            <a:r>
              <a:rPr lang="de-DE" dirty="0" err="1"/>
              <a:t>membro</a:t>
            </a:r>
            <a:r>
              <a:rPr lang="de-DE" dirty="0"/>
              <a:t> </a:t>
            </a:r>
            <a:r>
              <a:rPr lang="de-DE" dirty="0" err="1"/>
              <a:t>stimato</a:t>
            </a:r>
            <a:r>
              <a:rPr lang="de-DE" dirty="0"/>
              <a:t> di </a:t>
            </a:r>
            <a:r>
              <a:rPr lang="de-DE" dirty="0" err="1"/>
              <a:t>un</a:t>
            </a:r>
            <a:r>
              <a:rPr lang="de-DE" dirty="0"/>
              <a:t> </a:t>
            </a:r>
            <a:r>
              <a:rPr lang="de-DE" dirty="0" err="1"/>
              <a:t>gruppo</a:t>
            </a:r>
            <a:r>
              <a:rPr lang="de-DE" dirty="0"/>
              <a:t> </a:t>
            </a:r>
            <a:r>
              <a:rPr lang="de-DE" dirty="0" err="1"/>
              <a:t>altrettanto</a:t>
            </a:r>
            <a:r>
              <a:rPr lang="de-DE" dirty="0"/>
              <a:t> </a:t>
            </a:r>
            <a:r>
              <a:rPr lang="de-DE" dirty="0" err="1"/>
              <a:t>stimato</a:t>
            </a:r>
            <a:r>
              <a:rPr lang="de-DE" dirty="0"/>
              <a:t>.</a:t>
            </a:r>
            <a:endParaRPr lang="it-IT" dirty="0"/>
          </a:p>
          <a:p>
            <a:endParaRPr lang="de-DE" dirty="0"/>
          </a:p>
          <a:p>
            <a:r>
              <a:rPr lang="de-DE" dirty="0"/>
              <a:t>Per </a:t>
            </a:r>
            <a:r>
              <a:rPr lang="de-DE" dirty="0" err="1"/>
              <a:t>molti</a:t>
            </a:r>
            <a:r>
              <a:rPr lang="de-DE" dirty="0"/>
              <a:t> </a:t>
            </a:r>
            <a:r>
              <a:rPr lang="de-DE" dirty="0" err="1"/>
              <a:t>italiani</a:t>
            </a:r>
            <a:r>
              <a:rPr lang="de-DE" dirty="0"/>
              <a:t> il più </a:t>
            </a:r>
            <a:r>
              <a:rPr lang="de-DE" dirty="0" err="1"/>
              <a:t>importante</a:t>
            </a:r>
            <a:r>
              <a:rPr lang="de-DE" dirty="0"/>
              <a:t> </a:t>
            </a:r>
            <a:r>
              <a:rPr lang="de-DE" dirty="0" err="1"/>
              <a:t>valore</a:t>
            </a:r>
            <a:r>
              <a:rPr lang="de-DE" dirty="0"/>
              <a:t> personale è </a:t>
            </a:r>
            <a:r>
              <a:rPr lang="de-DE" dirty="0" err="1"/>
              <a:t>l’appartenenza</a:t>
            </a:r>
            <a:r>
              <a:rPr lang="de-DE" dirty="0"/>
              <a:t>, </a:t>
            </a:r>
            <a:r>
              <a:rPr lang="de-DE" dirty="0" err="1"/>
              <a:t>ovvero</a:t>
            </a:r>
            <a:r>
              <a:rPr lang="de-DE" dirty="0"/>
              <a:t> </a:t>
            </a:r>
            <a:r>
              <a:rPr lang="de-DE" dirty="0" err="1"/>
              <a:t>essere</a:t>
            </a:r>
            <a:r>
              <a:rPr lang="de-DE" dirty="0"/>
              <a:t> </a:t>
            </a:r>
            <a:r>
              <a:rPr lang="de-DE" dirty="0" err="1"/>
              <a:t>un</a:t>
            </a:r>
            <a:r>
              <a:rPr lang="de-DE" dirty="0"/>
              <a:t> </a:t>
            </a:r>
            <a:r>
              <a:rPr lang="de-DE" dirty="0" err="1"/>
              <a:t>membro</a:t>
            </a:r>
            <a:r>
              <a:rPr lang="de-DE" dirty="0"/>
              <a:t> </a:t>
            </a:r>
            <a:r>
              <a:rPr lang="de-DE" dirty="0" err="1"/>
              <a:t>stimato</a:t>
            </a:r>
            <a:r>
              <a:rPr lang="de-DE" dirty="0"/>
              <a:t> di uno </a:t>
            </a:r>
            <a:r>
              <a:rPr lang="de-DE" dirty="0" err="1"/>
              <a:t>dei</a:t>
            </a:r>
            <a:r>
              <a:rPr lang="de-DE" dirty="0"/>
              <a:t> </a:t>
            </a:r>
            <a:r>
              <a:rPr lang="de-DE" dirty="0" err="1"/>
              <a:t>propri</a:t>
            </a:r>
            <a:r>
              <a:rPr lang="de-DE" dirty="0"/>
              <a:t> </a:t>
            </a:r>
            <a:r>
              <a:rPr lang="de-DE" dirty="0" err="1"/>
              <a:t>gruppi</a:t>
            </a:r>
            <a:r>
              <a:rPr lang="de-DE" dirty="0"/>
              <a:t> </a:t>
            </a:r>
            <a:r>
              <a:rPr lang="de-DE" dirty="0" err="1"/>
              <a:t>stimati</a:t>
            </a:r>
            <a:r>
              <a:rPr lang="de-DE" dirty="0"/>
              <a:t>.</a:t>
            </a:r>
          </a:p>
          <a:p>
            <a:endParaRPr lang="it-IT" dirty="0"/>
          </a:p>
        </p:txBody>
      </p:sp>
    </p:spTree>
    <p:extLst>
      <p:ext uri="{BB962C8B-B14F-4D97-AF65-F5344CB8AC3E}">
        <p14:creationId xmlns:p14="http://schemas.microsoft.com/office/powerpoint/2010/main" val="34684222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2677656"/>
          </a:xfrm>
          <a:prstGeom prst="rect">
            <a:avLst/>
          </a:prstGeom>
          <a:noFill/>
          <a:ln w="9525">
            <a:noFill/>
            <a:miter lim="800000"/>
            <a:headEnd/>
            <a:tailEnd/>
          </a:ln>
        </p:spPr>
        <p:txBody>
          <a:bodyPr>
            <a:spAutoFit/>
          </a:bodyPr>
          <a:lstStyle/>
          <a:p>
            <a:r>
              <a:rPr lang="en-US" dirty="0"/>
              <a:t>Nur in </a:t>
            </a:r>
            <a:r>
              <a:rPr lang="en-US" dirty="0" err="1"/>
              <a:t>extremen</a:t>
            </a:r>
            <a:r>
              <a:rPr lang="en-US" dirty="0"/>
              <a:t> </a:t>
            </a:r>
            <a:r>
              <a:rPr lang="en-US" dirty="0" err="1"/>
              <a:t>Fällen</a:t>
            </a:r>
            <a:r>
              <a:rPr lang="en-US" dirty="0"/>
              <a:t> </a:t>
            </a:r>
            <a:r>
              <a:rPr lang="en-US" dirty="0" err="1"/>
              <a:t>ist</a:t>
            </a:r>
            <a:r>
              <a:rPr lang="en-US" dirty="0"/>
              <a:t> der </a:t>
            </a:r>
            <a:r>
              <a:rPr lang="en-US" dirty="0" err="1"/>
              <a:t>Erhalt</a:t>
            </a:r>
            <a:r>
              <a:rPr lang="en-US" dirty="0"/>
              <a:t> des </a:t>
            </a:r>
            <a:r>
              <a:rPr lang="en-US" dirty="0" err="1"/>
              <a:t>Fußes</a:t>
            </a:r>
            <a:r>
              <a:rPr lang="en-US" dirty="0"/>
              <a:t> </a:t>
            </a:r>
            <a:r>
              <a:rPr lang="en-US" dirty="0" err="1"/>
              <a:t>bedroht</a:t>
            </a:r>
            <a:r>
              <a:rPr lang="en-US" dirty="0"/>
              <a:t>.  Bei </a:t>
            </a:r>
            <a:r>
              <a:rPr lang="en-US" dirty="0" err="1"/>
              <a:t>einer</a:t>
            </a:r>
            <a:r>
              <a:rPr lang="en-US" dirty="0"/>
              <a:t> </a:t>
            </a:r>
            <a:r>
              <a:rPr lang="en-US" dirty="0" err="1"/>
              <a:t>Sehnendurchtrennung</a:t>
            </a:r>
            <a:r>
              <a:rPr lang="en-US" dirty="0"/>
              <a:t> </a:t>
            </a:r>
            <a:r>
              <a:rPr lang="en-US" dirty="0" err="1"/>
              <a:t>mit</a:t>
            </a:r>
            <a:r>
              <a:rPr lang="en-US" dirty="0"/>
              <a:t> </a:t>
            </a:r>
            <a:r>
              <a:rPr lang="en-US" dirty="0" err="1"/>
              <a:t>verschmutzter</a:t>
            </a:r>
            <a:r>
              <a:rPr lang="en-US" dirty="0"/>
              <a:t> </a:t>
            </a:r>
            <a:r>
              <a:rPr lang="en-US" dirty="0" err="1"/>
              <a:t>Wunde</a:t>
            </a:r>
            <a:r>
              <a:rPr lang="en-US" dirty="0"/>
              <a:t> </a:t>
            </a:r>
            <a:r>
              <a:rPr lang="en-US" dirty="0" err="1"/>
              <a:t>ist</a:t>
            </a:r>
            <a:r>
              <a:rPr lang="en-US" dirty="0"/>
              <a:t> das </a:t>
            </a:r>
            <a:r>
              <a:rPr lang="en-US" dirty="0" err="1"/>
              <a:t>Infektionsrisiko</a:t>
            </a:r>
            <a:r>
              <a:rPr lang="en-US" dirty="0"/>
              <a:t> </a:t>
            </a:r>
            <a:r>
              <a:rPr lang="en-US" dirty="0" err="1"/>
              <a:t>deutlich</a:t>
            </a:r>
            <a:r>
              <a:rPr lang="en-US" dirty="0"/>
              <a:t> </a:t>
            </a:r>
            <a:r>
              <a:rPr lang="en-US" dirty="0" err="1"/>
              <a:t>erhöht</a:t>
            </a:r>
            <a:r>
              <a:rPr lang="en-US" dirty="0"/>
              <a:t>.</a:t>
            </a:r>
            <a:endParaRPr lang="it-IT" dirty="0"/>
          </a:p>
          <a:p>
            <a:endParaRPr lang="it-IT" dirty="0"/>
          </a:p>
          <a:p>
            <a:r>
              <a:rPr lang="it-IT" dirty="0"/>
              <a:t>Solo in casi estremi è compromessa la salvaguardia del piede. Con una lesione del tendine con ferite contaminate il rischio di infezioni è nettamente maggiore. </a:t>
            </a:r>
          </a:p>
        </p:txBody>
      </p:sp>
    </p:spTree>
    <p:extLst>
      <p:ext uri="{BB962C8B-B14F-4D97-AF65-F5344CB8AC3E}">
        <p14:creationId xmlns:p14="http://schemas.microsoft.com/office/powerpoint/2010/main" val="15800327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en-US" dirty="0"/>
              <a:t>Bei </a:t>
            </a:r>
            <a:r>
              <a:rPr lang="en-US" dirty="0" err="1"/>
              <a:t>manchen</a:t>
            </a:r>
            <a:r>
              <a:rPr lang="en-US" dirty="0"/>
              <a:t> </a:t>
            </a:r>
            <a:r>
              <a:rPr lang="en-US" dirty="0" err="1"/>
              <a:t>Patienten</a:t>
            </a:r>
            <a:r>
              <a:rPr lang="en-US" dirty="0"/>
              <a:t> </a:t>
            </a:r>
            <a:r>
              <a:rPr lang="en-US" dirty="0" err="1"/>
              <a:t>reagiert</a:t>
            </a:r>
            <a:r>
              <a:rPr lang="en-US" dirty="0"/>
              <a:t> die Haut auf </a:t>
            </a:r>
            <a:r>
              <a:rPr lang="en-US" dirty="0" err="1"/>
              <a:t>Verletzungen</a:t>
            </a:r>
            <a:r>
              <a:rPr lang="en-US" dirty="0"/>
              <a:t> </a:t>
            </a:r>
            <a:r>
              <a:rPr lang="en-US" dirty="0" err="1"/>
              <a:t>mit</a:t>
            </a:r>
            <a:r>
              <a:rPr lang="en-US" dirty="0"/>
              <a:t> </a:t>
            </a:r>
            <a:r>
              <a:rPr lang="en-US" dirty="0" err="1"/>
              <a:t>übermäßiger</a:t>
            </a:r>
            <a:r>
              <a:rPr lang="en-US" dirty="0"/>
              <a:t> </a:t>
            </a:r>
            <a:r>
              <a:rPr lang="en-US" dirty="0" err="1"/>
              <a:t>Narbenbildung</a:t>
            </a:r>
            <a:r>
              <a:rPr lang="en-US" dirty="0"/>
              <a:t> (Keloid). </a:t>
            </a:r>
            <a:r>
              <a:rPr lang="en-US" dirty="0" err="1"/>
              <a:t>Diese</a:t>
            </a:r>
            <a:r>
              <a:rPr lang="en-US" dirty="0"/>
              <a:t> </a:t>
            </a:r>
            <a:r>
              <a:rPr lang="en-US" dirty="0" err="1"/>
              <a:t>Narben</a:t>
            </a:r>
            <a:r>
              <a:rPr lang="en-US" dirty="0"/>
              <a:t> </a:t>
            </a:r>
            <a:r>
              <a:rPr lang="en-US" dirty="0" err="1"/>
              <a:t>können</a:t>
            </a:r>
            <a:r>
              <a:rPr lang="en-US" dirty="0"/>
              <a:t> </a:t>
            </a:r>
            <a:r>
              <a:rPr lang="en-US" dirty="0" err="1"/>
              <a:t>schmerzen</a:t>
            </a:r>
            <a:r>
              <a:rPr lang="en-US" dirty="0"/>
              <a:t>, </a:t>
            </a:r>
            <a:r>
              <a:rPr lang="en-US" dirty="0" err="1"/>
              <a:t>ästhetisch</a:t>
            </a:r>
            <a:r>
              <a:rPr lang="en-US" dirty="0"/>
              <a:t> </a:t>
            </a:r>
            <a:r>
              <a:rPr lang="en-US" dirty="0" err="1"/>
              <a:t>stören</a:t>
            </a:r>
            <a:r>
              <a:rPr lang="en-US" dirty="0"/>
              <a:t> und </a:t>
            </a:r>
            <a:r>
              <a:rPr lang="en-US" dirty="0" err="1"/>
              <a:t>im</a:t>
            </a:r>
            <a:r>
              <a:rPr lang="en-US" dirty="0"/>
              <a:t> </a:t>
            </a:r>
            <a:r>
              <a:rPr lang="en-US" dirty="0" err="1"/>
              <a:t>äußersten</a:t>
            </a:r>
            <a:r>
              <a:rPr lang="en-US" dirty="0"/>
              <a:t> Fall die </a:t>
            </a:r>
            <a:r>
              <a:rPr lang="en-US" dirty="0" err="1"/>
              <a:t>Funktion</a:t>
            </a:r>
            <a:r>
              <a:rPr lang="en-US" dirty="0"/>
              <a:t> des </a:t>
            </a:r>
            <a:r>
              <a:rPr lang="en-US" dirty="0" err="1"/>
              <a:t>Gelenks</a:t>
            </a:r>
            <a:r>
              <a:rPr lang="en-US" dirty="0"/>
              <a:t> </a:t>
            </a:r>
            <a:r>
              <a:rPr lang="en-US" dirty="0" err="1"/>
              <a:t>beeinträchtigen</a:t>
            </a:r>
            <a:r>
              <a:rPr lang="en-US" dirty="0"/>
              <a:t>. </a:t>
            </a:r>
            <a:r>
              <a:rPr lang="en-US" dirty="0" err="1"/>
              <a:t>Mit</a:t>
            </a:r>
            <a:r>
              <a:rPr lang="en-US" dirty="0"/>
              <a:t> </a:t>
            </a:r>
            <a:r>
              <a:rPr lang="en-US" dirty="0" err="1"/>
              <a:t>konservativen</a:t>
            </a:r>
            <a:r>
              <a:rPr lang="en-US" dirty="0"/>
              <a:t> </a:t>
            </a:r>
            <a:r>
              <a:rPr lang="en-US" dirty="0" err="1"/>
              <a:t>Behandlungsmaßnahmen</a:t>
            </a:r>
            <a:r>
              <a:rPr lang="en-US" dirty="0"/>
              <a:t> (</a:t>
            </a:r>
            <a:r>
              <a:rPr lang="en-US" dirty="0" err="1"/>
              <a:t>z.B.</a:t>
            </a:r>
            <a:r>
              <a:rPr lang="en-US" dirty="0"/>
              <a:t> </a:t>
            </a:r>
            <a:r>
              <a:rPr lang="en-US" dirty="0" err="1"/>
              <a:t>Salben</a:t>
            </a:r>
            <a:r>
              <a:rPr lang="en-US" dirty="0"/>
              <a:t>), </a:t>
            </a:r>
            <a:r>
              <a:rPr lang="en-US" dirty="0" err="1"/>
              <a:t>ggf</a:t>
            </a:r>
            <a:r>
              <a:rPr lang="en-US" dirty="0"/>
              <a:t>. </a:t>
            </a:r>
            <a:r>
              <a:rPr lang="en-US" dirty="0" err="1"/>
              <a:t>auch</a:t>
            </a:r>
            <a:r>
              <a:rPr lang="en-US" dirty="0"/>
              <a:t> </a:t>
            </a:r>
            <a:r>
              <a:rPr lang="en-US" dirty="0" err="1"/>
              <a:t>mit</a:t>
            </a:r>
            <a:r>
              <a:rPr lang="en-US" dirty="0"/>
              <a:t> </a:t>
            </a:r>
            <a:r>
              <a:rPr lang="en-US" dirty="0" err="1"/>
              <a:t>einer</a:t>
            </a:r>
            <a:r>
              <a:rPr lang="en-US" dirty="0"/>
              <a:t> </a:t>
            </a:r>
            <a:r>
              <a:rPr lang="en-US" dirty="0" err="1"/>
              <a:t>Korrekturoperation</a:t>
            </a:r>
            <a:r>
              <a:rPr lang="en-US" dirty="0"/>
              <a:t>, </a:t>
            </a:r>
            <a:r>
              <a:rPr lang="en-US" dirty="0" err="1"/>
              <a:t>lassen</a:t>
            </a:r>
            <a:r>
              <a:rPr lang="en-US" dirty="0"/>
              <a:t> </a:t>
            </a:r>
            <a:r>
              <a:rPr lang="en-US" dirty="0" err="1"/>
              <a:t>sich</a:t>
            </a:r>
            <a:r>
              <a:rPr lang="en-US" dirty="0"/>
              <a:t> </a:t>
            </a:r>
            <a:r>
              <a:rPr lang="en-US" dirty="0" err="1"/>
              <a:t>solche</a:t>
            </a:r>
            <a:r>
              <a:rPr lang="en-US" dirty="0"/>
              <a:t> </a:t>
            </a:r>
            <a:r>
              <a:rPr lang="en-US" dirty="0" err="1"/>
              <a:t>Narben</a:t>
            </a:r>
            <a:r>
              <a:rPr lang="en-US" dirty="0"/>
              <a:t> </a:t>
            </a:r>
            <a:r>
              <a:rPr lang="en-US" dirty="0" err="1"/>
              <a:t>meist</a:t>
            </a:r>
            <a:r>
              <a:rPr lang="en-US" dirty="0"/>
              <a:t> </a:t>
            </a:r>
            <a:r>
              <a:rPr lang="en-US" dirty="0" err="1"/>
              <a:t>verbessern</a:t>
            </a:r>
            <a:r>
              <a:rPr lang="en-US" dirty="0"/>
              <a:t>.</a:t>
            </a:r>
          </a:p>
          <a:p>
            <a:endParaRPr lang="en-US" dirty="0"/>
          </a:p>
          <a:p>
            <a:r>
              <a:rPr lang="it-IT" dirty="0"/>
              <a:t>La pelle di alcuni pazienti reagisce alle lesioni con una cicatrizzazione eccessiva (cheloidi). Queste cicatrici possono essere dolorose, infastidire dal punto di vista estetico e nei casi più estremi compromettere le funzionalità dell’articolazione. Con misure terapeutiche conservative (ad esempio unguenti), eventualmente anche con un intervento chirurgico correttivo, tali cicatrici solitamente possono essere migliorate. </a:t>
            </a:r>
          </a:p>
          <a:p>
            <a:endParaRPr lang="it-IT" dirty="0"/>
          </a:p>
        </p:txBody>
      </p:sp>
    </p:spTree>
    <p:extLst>
      <p:ext uri="{BB962C8B-B14F-4D97-AF65-F5344CB8AC3E}">
        <p14:creationId xmlns:p14="http://schemas.microsoft.com/office/powerpoint/2010/main" val="5912665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en-US" dirty="0" err="1"/>
              <a:t>Wird</a:t>
            </a:r>
            <a:r>
              <a:rPr lang="en-US" dirty="0"/>
              <a:t> </a:t>
            </a:r>
            <a:r>
              <a:rPr lang="en-US" dirty="0" err="1"/>
              <a:t>zur</a:t>
            </a:r>
            <a:r>
              <a:rPr lang="en-US" dirty="0"/>
              <a:t> Operation </a:t>
            </a:r>
            <a:r>
              <a:rPr lang="en-US" dirty="0" err="1"/>
              <a:t>eine</a:t>
            </a:r>
            <a:r>
              <a:rPr lang="en-US" dirty="0"/>
              <a:t> </a:t>
            </a:r>
            <a:r>
              <a:rPr lang="en-US" dirty="0" err="1"/>
              <a:t>Manschette</a:t>
            </a:r>
            <a:r>
              <a:rPr lang="en-US" dirty="0"/>
              <a:t> am </a:t>
            </a:r>
            <a:r>
              <a:rPr lang="en-US" dirty="0" err="1"/>
              <a:t>Oberschenkel</a:t>
            </a:r>
            <a:r>
              <a:rPr lang="en-US" dirty="0"/>
              <a:t> </a:t>
            </a:r>
            <a:r>
              <a:rPr lang="en-US" dirty="0" err="1"/>
              <a:t>als</a:t>
            </a:r>
            <a:r>
              <a:rPr lang="en-US" dirty="0"/>
              <a:t> “</a:t>
            </a:r>
            <a:r>
              <a:rPr lang="en-US" dirty="0" err="1"/>
              <a:t>Blutsperre</a:t>
            </a:r>
            <a:r>
              <a:rPr lang="en-US" dirty="0"/>
              <a:t>” </a:t>
            </a:r>
            <a:r>
              <a:rPr lang="en-US" dirty="0" err="1"/>
              <a:t>angelegt</a:t>
            </a:r>
            <a:r>
              <a:rPr lang="en-US" dirty="0"/>
              <a:t>, </a:t>
            </a:r>
            <a:r>
              <a:rPr lang="en-US" dirty="0" err="1"/>
              <a:t>können</a:t>
            </a:r>
            <a:r>
              <a:rPr lang="en-US" dirty="0"/>
              <a:t> </a:t>
            </a:r>
            <a:r>
              <a:rPr lang="en-US" dirty="0" err="1"/>
              <a:t>dadurch</a:t>
            </a:r>
            <a:r>
              <a:rPr lang="en-US" dirty="0"/>
              <a:t> </a:t>
            </a:r>
            <a:r>
              <a:rPr lang="en-US" dirty="0" err="1"/>
              <a:t>sehr</a:t>
            </a:r>
            <a:r>
              <a:rPr lang="en-US" dirty="0"/>
              <a:t> </a:t>
            </a:r>
            <a:r>
              <a:rPr lang="en-US" dirty="0" err="1"/>
              <a:t>selten</a:t>
            </a:r>
            <a:r>
              <a:rPr lang="en-US" dirty="0"/>
              <a:t> </a:t>
            </a:r>
            <a:r>
              <a:rPr lang="en-US" dirty="0" err="1"/>
              <a:t>Hautschäden</a:t>
            </a:r>
            <a:r>
              <a:rPr lang="en-US" dirty="0"/>
              <a:t> und </a:t>
            </a:r>
            <a:r>
              <a:rPr lang="en-US" dirty="0" err="1"/>
              <a:t>äußerst</a:t>
            </a:r>
            <a:r>
              <a:rPr lang="en-US" dirty="0"/>
              <a:t> </a:t>
            </a:r>
            <a:r>
              <a:rPr lang="en-US" dirty="0" err="1"/>
              <a:t>selten</a:t>
            </a:r>
            <a:r>
              <a:rPr lang="en-US" dirty="0"/>
              <a:t> </a:t>
            </a:r>
            <a:r>
              <a:rPr lang="en-US" dirty="0" err="1"/>
              <a:t>Lähmungen</a:t>
            </a:r>
            <a:r>
              <a:rPr lang="en-US" dirty="0"/>
              <a:t> </a:t>
            </a:r>
            <a:r>
              <a:rPr lang="en-US" dirty="0" err="1"/>
              <a:t>auftreten</a:t>
            </a:r>
            <a:r>
              <a:rPr lang="en-US" dirty="0"/>
              <a:t>.</a:t>
            </a:r>
            <a:endParaRPr lang="it-IT" dirty="0"/>
          </a:p>
          <a:p>
            <a:r>
              <a:rPr lang="en-US" dirty="0"/>
              <a:t>Die </a:t>
            </a:r>
            <a:r>
              <a:rPr lang="en-US" dirty="0" err="1"/>
              <a:t>Ruhigstellung</a:t>
            </a:r>
            <a:r>
              <a:rPr lang="en-US" dirty="0"/>
              <a:t> </a:t>
            </a:r>
            <a:r>
              <a:rPr lang="en-US" dirty="0" err="1"/>
              <a:t>im</a:t>
            </a:r>
            <a:r>
              <a:rPr lang="en-US" dirty="0"/>
              <a:t> </a:t>
            </a:r>
            <a:r>
              <a:rPr lang="en-US" dirty="0" err="1"/>
              <a:t>Verband</a:t>
            </a:r>
            <a:r>
              <a:rPr lang="en-US" dirty="0"/>
              <a:t> </a:t>
            </a:r>
            <a:r>
              <a:rPr lang="en-US" dirty="0" err="1"/>
              <a:t>schwächt</a:t>
            </a:r>
            <a:r>
              <a:rPr lang="en-US" dirty="0"/>
              <a:t> die </a:t>
            </a:r>
            <a:r>
              <a:rPr lang="en-US" dirty="0" err="1"/>
              <a:t>Muskulatur</a:t>
            </a:r>
            <a:r>
              <a:rPr lang="en-US" dirty="0"/>
              <a:t>, der </a:t>
            </a:r>
            <a:r>
              <a:rPr lang="en-US" dirty="0" err="1"/>
              <a:t>Kalkgehalt</a:t>
            </a:r>
            <a:r>
              <a:rPr lang="en-US" dirty="0"/>
              <a:t> des </a:t>
            </a:r>
            <a:r>
              <a:rPr lang="en-US" dirty="0" err="1"/>
              <a:t>Knochens</a:t>
            </a:r>
            <a:r>
              <a:rPr lang="en-US" dirty="0"/>
              <a:t> </a:t>
            </a:r>
            <a:r>
              <a:rPr lang="en-US" dirty="0" err="1"/>
              <a:t>vermindert</a:t>
            </a:r>
            <a:r>
              <a:rPr lang="en-US" dirty="0"/>
              <a:t> </a:t>
            </a:r>
            <a:r>
              <a:rPr lang="en-US" dirty="0" err="1"/>
              <a:t>sich</a:t>
            </a:r>
            <a:r>
              <a:rPr lang="en-US" dirty="0"/>
              <a:t> und die </a:t>
            </a:r>
            <a:r>
              <a:rPr lang="en-US" dirty="0" err="1"/>
              <a:t>benachbarten</a:t>
            </a:r>
            <a:r>
              <a:rPr lang="en-US" dirty="0"/>
              <a:t> </a:t>
            </a:r>
            <a:r>
              <a:rPr lang="en-US" dirty="0" err="1"/>
              <a:t>Gelenke</a:t>
            </a:r>
            <a:r>
              <a:rPr lang="en-US" dirty="0"/>
              <a:t> </a:t>
            </a:r>
            <a:r>
              <a:rPr lang="en-US" dirty="0" err="1"/>
              <a:t>lassen</a:t>
            </a:r>
            <a:r>
              <a:rPr lang="en-US" dirty="0"/>
              <a:t> in </a:t>
            </a:r>
            <a:r>
              <a:rPr lang="en-US" dirty="0" err="1"/>
              <a:t>ihrer</a:t>
            </a:r>
            <a:r>
              <a:rPr lang="en-US" dirty="0"/>
              <a:t> </a:t>
            </a:r>
            <a:r>
              <a:rPr lang="en-US" dirty="0" err="1"/>
              <a:t>Beweglickeit</a:t>
            </a:r>
            <a:r>
              <a:rPr lang="en-US" dirty="0"/>
              <a:t> </a:t>
            </a:r>
            <a:r>
              <a:rPr lang="en-US" dirty="0" err="1"/>
              <a:t>nach</a:t>
            </a:r>
            <a:r>
              <a:rPr lang="en-US" dirty="0"/>
              <a:t>. </a:t>
            </a:r>
          </a:p>
          <a:p>
            <a:endParaRPr lang="en-US" dirty="0"/>
          </a:p>
          <a:p>
            <a:r>
              <a:rPr lang="it-IT" dirty="0"/>
              <a:t>Se durante l’intervento viene applicato un laccio emostatico pneumatico alla coscia, possono verificarsi molto raramente lesioni cutanee e, in casi estremamente rari, paralisi.</a:t>
            </a:r>
          </a:p>
          <a:p>
            <a:r>
              <a:rPr lang="it-IT" dirty="0"/>
              <a:t>L’immobilizzazione tramite un dispositivo medico chirurgico indebolisce la muscolatura, il contenuto di calcio nelle ossa si riduce e la mobilità delle articolazioni</a:t>
            </a:r>
          </a:p>
          <a:p>
            <a:r>
              <a:rPr lang="it-IT" dirty="0"/>
              <a:t>vicine diminuisce.</a:t>
            </a:r>
          </a:p>
          <a:p>
            <a:endParaRPr lang="it-IT" dirty="0"/>
          </a:p>
        </p:txBody>
      </p:sp>
    </p:spTree>
    <p:extLst>
      <p:ext uri="{BB962C8B-B14F-4D97-AF65-F5344CB8AC3E}">
        <p14:creationId xmlns:p14="http://schemas.microsoft.com/office/powerpoint/2010/main" val="40518037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en-US" dirty="0"/>
              <a:t>Sehr </a:t>
            </a:r>
            <a:r>
              <a:rPr lang="en-US" dirty="0" err="1"/>
              <a:t>selten</a:t>
            </a:r>
            <a:r>
              <a:rPr lang="en-US" dirty="0"/>
              <a:t> </a:t>
            </a:r>
            <a:r>
              <a:rPr lang="en-US" dirty="0" err="1"/>
              <a:t>kommt</a:t>
            </a:r>
            <a:r>
              <a:rPr lang="en-US" dirty="0"/>
              <a:t> es </a:t>
            </a:r>
            <a:r>
              <a:rPr lang="en-US" dirty="0" err="1"/>
              <a:t>zu</a:t>
            </a:r>
            <a:r>
              <a:rPr lang="en-US" dirty="0"/>
              <a:t> </a:t>
            </a:r>
            <a:r>
              <a:rPr lang="en-US" dirty="0" err="1"/>
              <a:t>einem</a:t>
            </a:r>
            <a:r>
              <a:rPr lang="en-US" dirty="0"/>
              <a:t> </a:t>
            </a:r>
            <a:r>
              <a:rPr lang="en-US" dirty="0" err="1"/>
              <a:t>übersteigerten</a:t>
            </a:r>
            <a:r>
              <a:rPr lang="en-US" dirty="0"/>
              <a:t> </a:t>
            </a:r>
            <a:r>
              <a:rPr lang="en-US" dirty="0" err="1"/>
              <a:t>Knochenabbau</a:t>
            </a:r>
            <a:r>
              <a:rPr lang="en-US" dirty="0"/>
              <a:t> </a:t>
            </a:r>
            <a:r>
              <a:rPr lang="en-US" dirty="0" err="1"/>
              <a:t>mit</a:t>
            </a:r>
            <a:r>
              <a:rPr lang="en-US" dirty="0"/>
              <a:t> stark </a:t>
            </a:r>
            <a:r>
              <a:rPr lang="en-US" dirty="0" err="1"/>
              <a:t>entzündlichen</a:t>
            </a:r>
            <a:r>
              <a:rPr lang="en-US" dirty="0"/>
              <a:t> </a:t>
            </a:r>
            <a:r>
              <a:rPr lang="en-US" dirty="0" err="1"/>
              <a:t>Erscheinungen</a:t>
            </a:r>
            <a:r>
              <a:rPr lang="en-US" dirty="0"/>
              <a:t> und </a:t>
            </a:r>
            <a:r>
              <a:rPr lang="en-US" dirty="0" err="1"/>
              <a:t>heftigen</a:t>
            </a:r>
            <a:r>
              <a:rPr lang="en-US" dirty="0"/>
              <a:t> </a:t>
            </a:r>
            <a:r>
              <a:rPr lang="en-US" dirty="0" err="1"/>
              <a:t>Schmerzen</a:t>
            </a:r>
            <a:r>
              <a:rPr lang="en-US" dirty="0"/>
              <a:t> (</a:t>
            </a:r>
            <a:r>
              <a:rPr lang="en-US" dirty="0" err="1"/>
              <a:t>Sudeck-Syndrom</a:t>
            </a:r>
            <a:r>
              <a:rPr lang="en-US" dirty="0"/>
              <a:t>). Eine </a:t>
            </a:r>
            <a:r>
              <a:rPr lang="en-US" dirty="0" err="1"/>
              <a:t>langwierige</a:t>
            </a:r>
            <a:r>
              <a:rPr lang="en-US" dirty="0"/>
              <a:t> </a:t>
            </a:r>
            <a:r>
              <a:rPr lang="en-US" dirty="0" err="1"/>
              <a:t>Behandlung</a:t>
            </a:r>
            <a:r>
              <a:rPr lang="en-US" dirty="0"/>
              <a:t> </a:t>
            </a:r>
            <a:r>
              <a:rPr lang="en-US" dirty="0" err="1"/>
              <a:t>ist</a:t>
            </a:r>
            <a:r>
              <a:rPr lang="en-US" dirty="0"/>
              <a:t> </a:t>
            </a:r>
            <a:r>
              <a:rPr lang="en-US" dirty="0" err="1"/>
              <a:t>dann</a:t>
            </a:r>
            <a:r>
              <a:rPr lang="en-US" dirty="0"/>
              <a:t> </a:t>
            </a:r>
            <a:r>
              <a:rPr lang="en-US" dirty="0" err="1"/>
              <a:t>erforderlich</a:t>
            </a:r>
            <a:r>
              <a:rPr lang="en-US" dirty="0"/>
              <a:t>. </a:t>
            </a:r>
          </a:p>
          <a:p>
            <a:endParaRPr lang="en-US" dirty="0"/>
          </a:p>
          <a:p>
            <a:r>
              <a:rPr lang="it-IT" dirty="0"/>
              <a:t>Eccezionalmente si manifesta un riassorbimento osseo eccessivo con gravi fenomeni infiammatori e dolori intensi (la sindrome di </a:t>
            </a:r>
            <a:r>
              <a:rPr lang="it-IT" dirty="0" err="1"/>
              <a:t>Sudeck</a:t>
            </a:r>
            <a:r>
              <a:rPr lang="it-IT" dirty="0"/>
              <a:t>). In tal caso, è necessario un trattamento prolungato.</a:t>
            </a:r>
          </a:p>
          <a:p>
            <a:endParaRPr lang="it-IT" dirty="0"/>
          </a:p>
        </p:txBody>
      </p:sp>
    </p:spTree>
    <p:extLst>
      <p:ext uri="{BB962C8B-B14F-4D97-AF65-F5344CB8AC3E}">
        <p14:creationId xmlns:p14="http://schemas.microsoft.com/office/powerpoint/2010/main" val="5050824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3416320"/>
          </a:xfrm>
          <a:prstGeom prst="rect">
            <a:avLst/>
          </a:prstGeom>
          <a:noFill/>
          <a:ln w="9525">
            <a:noFill/>
            <a:miter lim="800000"/>
            <a:headEnd/>
            <a:tailEnd/>
          </a:ln>
        </p:spPr>
        <p:txBody>
          <a:bodyPr>
            <a:spAutoFit/>
          </a:bodyPr>
          <a:lstStyle/>
          <a:p>
            <a:r>
              <a:rPr lang="en-US" dirty="0" err="1"/>
              <a:t>Verletzungen</a:t>
            </a:r>
            <a:r>
              <a:rPr lang="en-US" dirty="0"/>
              <a:t>, operative </a:t>
            </a:r>
            <a:r>
              <a:rPr lang="en-US" dirty="0" err="1"/>
              <a:t>Eingriffe</a:t>
            </a:r>
            <a:r>
              <a:rPr lang="en-US" dirty="0"/>
              <a:t>, </a:t>
            </a:r>
            <a:r>
              <a:rPr lang="en-US" dirty="0" err="1"/>
              <a:t>eine</a:t>
            </a:r>
            <a:r>
              <a:rPr lang="en-US" dirty="0"/>
              <a:t> </a:t>
            </a:r>
            <a:r>
              <a:rPr lang="en-US" dirty="0" err="1"/>
              <a:t>Gipsbehandlung</a:t>
            </a:r>
            <a:r>
              <a:rPr lang="en-US" dirty="0"/>
              <a:t> und </a:t>
            </a:r>
            <a:r>
              <a:rPr lang="en-US" dirty="0" err="1"/>
              <a:t>andere</a:t>
            </a:r>
            <a:r>
              <a:rPr lang="en-US" dirty="0"/>
              <a:t> </a:t>
            </a:r>
            <a:r>
              <a:rPr lang="en-US" dirty="0" err="1"/>
              <a:t>Maßnahmen</a:t>
            </a:r>
            <a:r>
              <a:rPr lang="en-US" dirty="0"/>
              <a:t> </a:t>
            </a:r>
            <a:r>
              <a:rPr lang="en-US" dirty="0" err="1"/>
              <a:t>zur</a:t>
            </a:r>
            <a:r>
              <a:rPr lang="en-US" dirty="0"/>
              <a:t> </a:t>
            </a:r>
            <a:r>
              <a:rPr lang="en-US" dirty="0" err="1"/>
              <a:t>Ruhigstellung</a:t>
            </a:r>
            <a:r>
              <a:rPr lang="en-US" dirty="0"/>
              <a:t> </a:t>
            </a:r>
            <a:r>
              <a:rPr lang="en-US" dirty="0" err="1"/>
              <a:t>können</a:t>
            </a:r>
            <a:r>
              <a:rPr lang="en-US" dirty="0"/>
              <a:t> </a:t>
            </a:r>
            <a:r>
              <a:rPr lang="en-US" dirty="0" err="1"/>
              <a:t>zur</a:t>
            </a:r>
            <a:r>
              <a:rPr lang="en-US" dirty="0"/>
              <a:t> </a:t>
            </a:r>
            <a:r>
              <a:rPr lang="en-US" dirty="0" err="1"/>
              <a:t>Bildung</a:t>
            </a:r>
            <a:r>
              <a:rPr lang="en-US" dirty="0"/>
              <a:t> von </a:t>
            </a:r>
            <a:r>
              <a:rPr lang="en-US" dirty="0" err="1"/>
              <a:t>Blutgerinnsel</a:t>
            </a:r>
            <a:r>
              <a:rPr lang="en-US" dirty="0"/>
              <a:t> (</a:t>
            </a:r>
            <a:r>
              <a:rPr lang="en-US" dirty="0" err="1"/>
              <a:t>Thrombosen</a:t>
            </a:r>
            <a:r>
              <a:rPr lang="en-US" dirty="0"/>
              <a:t>) </a:t>
            </a:r>
            <a:r>
              <a:rPr lang="en-US" dirty="0" err="1"/>
              <a:t>führen</a:t>
            </a:r>
            <a:r>
              <a:rPr lang="en-US" dirty="0"/>
              <a:t>, die </a:t>
            </a:r>
            <a:r>
              <a:rPr lang="en-US" dirty="0" err="1"/>
              <a:t>verschleppt</a:t>
            </a:r>
            <a:r>
              <a:rPr lang="en-US" dirty="0"/>
              <a:t> </a:t>
            </a:r>
            <a:r>
              <a:rPr lang="en-US" dirty="0" err="1"/>
              <a:t>werden</a:t>
            </a:r>
            <a:r>
              <a:rPr lang="en-US" dirty="0"/>
              <a:t> und </a:t>
            </a:r>
            <a:r>
              <a:rPr lang="en-US" dirty="0" err="1"/>
              <a:t>ein</a:t>
            </a:r>
            <a:r>
              <a:rPr lang="en-US" dirty="0"/>
              <a:t> </a:t>
            </a:r>
            <a:r>
              <a:rPr lang="en-US" dirty="0" err="1"/>
              <a:t>Blutgefäß</a:t>
            </a:r>
            <a:r>
              <a:rPr lang="en-US" dirty="0"/>
              <a:t> </a:t>
            </a:r>
            <a:r>
              <a:rPr lang="en-US" dirty="0" err="1"/>
              <a:t>verschließen</a:t>
            </a:r>
            <a:r>
              <a:rPr lang="en-US" dirty="0"/>
              <a:t> </a:t>
            </a:r>
            <a:r>
              <a:rPr lang="en-US" dirty="0" err="1"/>
              <a:t>können</a:t>
            </a:r>
            <a:r>
              <a:rPr lang="en-US" dirty="0"/>
              <a:t> (</a:t>
            </a:r>
            <a:r>
              <a:rPr lang="en-US" dirty="0" err="1"/>
              <a:t>Embolie</a:t>
            </a:r>
            <a:r>
              <a:rPr lang="en-US" dirty="0"/>
              <a:t>). </a:t>
            </a:r>
          </a:p>
          <a:p>
            <a:endParaRPr lang="en-US" dirty="0"/>
          </a:p>
          <a:p>
            <a:r>
              <a:rPr lang="it-IT" dirty="0"/>
              <a:t>Lesioni, interventi chirurgici, ingessature e altre misure di immobilizzazione possono determinare la formazione di coaguli di sangue (trombosi) che, se si staccano, possono occludere un vaso sanguigno (embolia). </a:t>
            </a:r>
          </a:p>
        </p:txBody>
      </p:sp>
    </p:spTree>
    <p:extLst>
      <p:ext uri="{BB962C8B-B14F-4D97-AF65-F5344CB8AC3E}">
        <p14:creationId xmlns:p14="http://schemas.microsoft.com/office/powerpoint/2010/main" val="38410934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4154984"/>
          </a:xfrm>
          <a:prstGeom prst="rect">
            <a:avLst/>
          </a:prstGeom>
          <a:noFill/>
          <a:ln w="9525">
            <a:noFill/>
            <a:miter lim="800000"/>
            <a:headEnd/>
            <a:tailEnd/>
          </a:ln>
        </p:spPr>
        <p:txBody>
          <a:bodyPr>
            <a:spAutoFit/>
          </a:bodyPr>
          <a:lstStyle/>
          <a:p>
            <a:r>
              <a:rPr lang="en-US" dirty="0"/>
              <a:t>Als </a:t>
            </a:r>
            <a:r>
              <a:rPr lang="en-US" dirty="0" err="1"/>
              <a:t>vorbeugende</a:t>
            </a:r>
            <a:r>
              <a:rPr lang="en-US" dirty="0"/>
              <a:t> </a:t>
            </a:r>
            <a:r>
              <a:rPr lang="en-US" dirty="0" err="1"/>
              <a:t>Maßnahme</a:t>
            </a:r>
            <a:r>
              <a:rPr lang="en-US" dirty="0"/>
              <a:t> </a:t>
            </a:r>
            <a:r>
              <a:rPr lang="en-US" dirty="0" err="1"/>
              <a:t>kommt</a:t>
            </a:r>
            <a:r>
              <a:rPr lang="en-US" dirty="0"/>
              <a:t> </a:t>
            </a:r>
            <a:r>
              <a:rPr lang="en-US" dirty="0" err="1"/>
              <a:t>u.a.</a:t>
            </a:r>
            <a:r>
              <a:rPr lang="en-US" dirty="0"/>
              <a:t> die Gabe </a:t>
            </a:r>
            <a:r>
              <a:rPr lang="en-US" dirty="0" err="1"/>
              <a:t>gerinnungshemmender</a:t>
            </a:r>
            <a:r>
              <a:rPr lang="en-US" dirty="0"/>
              <a:t> Mittel (</a:t>
            </a:r>
            <a:r>
              <a:rPr lang="en-US" dirty="0" err="1"/>
              <a:t>z.B.</a:t>
            </a:r>
            <a:r>
              <a:rPr lang="en-US" dirty="0"/>
              <a:t> die </a:t>
            </a:r>
            <a:r>
              <a:rPr lang="en-US" dirty="0" err="1"/>
              <a:t>Injektion</a:t>
            </a:r>
            <a:r>
              <a:rPr lang="en-US" dirty="0"/>
              <a:t> von Heparin) in </a:t>
            </a:r>
            <a:r>
              <a:rPr lang="en-US" dirty="0" err="1"/>
              <a:t>Betracht</a:t>
            </a:r>
            <a:r>
              <a:rPr lang="en-US" dirty="0"/>
              <a:t>, die </a:t>
            </a:r>
            <a:r>
              <a:rPr lang="en-US" dirty="0" err="1"/>
              <a:t>allerdings</a:t>
            </a:r>
            <a:r>
              <a:rPr lang="en-US" dirty="0"/>
              <a:t> </a:t>
            </a:r>
            <a:r>
              <a:rPr lang="en-US" dirty="0" err="1"/>
              <a:t>zu</a:t>
            </a:r>
            <a:r>
              <a:rPr lang="en-US" dirty="0"/>
              <a:t> </a:t>
            </a:r>
            <a:r>
              <a:rPr lang="en-US" dirty="0" err="1"/>
              <a:t>Blutungsneigung</a:t>
            </a:r>
            <a:r>
              <a:rPr lang="en-US" dirty="0"/>
              <a:t> und </a:t>
            </a:r>
            <a:r>
              <a:rPr lang="en-US" dirty="0" err="1"/>
              <a:t>sehr</a:t>
            </a:r>
            <a:r>
              <a:rPr lang="en-US" dirty="0"/>
              <a:t> </a:t>
            </a:r>
            <a:r>
              <a:rPr lang="en-US" dirty="0" err="1"/>
              <a:t>selten</a:t>
            </a:r>
            <a:r>
              <a:rPr lang="en-US" dirty="0"/>
              <a:t> </a:t>
            </a:r>
            <a:r>
              <a:rPr lang="en-US" dirty="0" err="1"/>
              <a:t>zu</a:t>
            </a:r>
            <a:r>
              <a:rPr lang="en-US" dirty="0"/>
              <a:t> </a:t>
            </a:r>
            <a:r>
              <a:rPr lang="en-US" dirty="0" err="1"/>
              <a:t>einer</a:t>
            </a:r>
            <a:r>
              <a:rPr lang="en-US" dirty="0"/>
              <a:t> </a:t>
            </a:r>
            <a:r>
              <a:rPr lang="en-US" dirty="0" err="1"/>
              <a:t>schwerwiegenden</a:t>
            </a:r>
            <a:r>
              <a:rPr lang="en-US" dirty="0"/>
              <a:t> </a:t>
            </a:r>
            <a:r>
              <a:rPr lang="en-US" dirty="0" err="1"/>
              <a:t>Störung</a:t>
            </a:r>
            <a:r>
              <a:rPr lang="en-US" dirty="0"/>
              <a:t> der </a:t>
            </a:r>
            <a:r>
              <a:rPr lang="en-US" dirty="0" err="1"/>
              <a:t>Blutgerinnung</a:t>
            </a:r>
            <a:r>
              <a:rPr lang="en-US" dirty="0"/>
              <a:t> </a:t>
            </a:r>
            <a:r>
              <a:rPr lang="en-US" dirty="0" err="1"/>
              <a:t>führen</a:t>
            </a:r>
            <a:r>
              <a:rPr lang="en-US" dirty="0"/>
              <a:t> </a:t>
            </a:r>
            <a:r>
              <a:rPr lang="en-US" dirty="0" err="1"/>
              <a:t>kann</a:t>
            </a:r>
            <a:r>
              <a:rPr lang="en-US" dirty="0"/>
              <a:t>.</a:t>
            </a:r>
          </a:p>
          <a:p>
            <a:endParaRPr lang="en-US" dirty="0"/>
          </a:p>
          <a:p>
            <a:r>
              <a:rPr lang="it-IT" dirty="0"/>
              <a:t>Come misura preventiva può essere presa in considerazione, tra l’altro, la somministrazione di un farmaco anticoagulante (ad esempio l‘iniezione di eparina), che può provocare, tuttavia, una tendenza al sanguinamento o, molto raramente, gravi disturbi della coagulazione.</a:t>
            </a:r>
          </a:p>
          <a:p>
            <a:endParaRPr lang="it-IT" dirty="0"/>
          </a:p>
        </p:txBody>
      </p:sp>
    </p:spTree>
    <p:extLst>
      <p:ext uri="{BB962C8B-B14F-4D97-AF65-F5344CB8AC3E}">
        <p14:creationId xmlns:p14="http://schemas.microsoft.com/office/powerpoint/2010/main" val="14651696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81000" y="228600"/>
            <a:ext cx="8229600" cy="6001643"/>
          </a:xfrm>
          <a:prstGeom prst="rect">
            <a:avLst/>
          </a:prstGeom>
          <a:noFill/>
          <a:ln w="9525">
            <a:noFill/>
            <a:miter lim="800000"/>
            <a:headEnd/>
            <a:tailEnd/>
          </a:ln>
        </p:spPr>
        <p:txBody>
          <a:bodyPr>
            <a:spAutoFit/>
          </a:bodyPr>
          <a:lstStyle/>
          <a:p>
            <a:r>
              <a:rPr lang="en-US" dirty="0"/>
              <a:t>Bei </a:t>
            </a:r>
            <a:r>
              <a:rPr lang="en-US" dirty="0" err="1"/>
              <a:t>Allergie</a:t>
            </a:r>
            <a:r>
              <a:rPr lang="en-US" dirty="0"/>
              <a:t> </a:t>
            </a:r>
            <a:r>
              <a:rPr lang="en-US" dirty="0" err="1"/>
              <a:t>oder</a:t>
            </a:r>
            <a:r>
              <a:rPr lang="en-US" dirty="0"/>
              <a:t> </a:t>
            </a:r>
            <a:r>
              <a:rPr lang="en-US" dirty="0" err="1"/>
              <a:t>Überempfindlichkeit</a:t>
            </a:r>
            <a:r>
              <a:rPr lang="en-US" dirty="0"/>
              <a:t> (</a:t>
            </a:r>
            <a:r>
              <a:rPr lang="en-US" dirty="0" err="1"/>
              <a:t>z.B.</a:t>
            </a:r>
            <a:r>
              <a:rPr lang="en-US" dirty="0"/>
              <a:t> auf </a:t>
            </a:r>
            <a:r>
              <a:rPr lang="en-US" dirty="0" err="1"/>
              <a:t>Medikamente</a:t>
            </a:r>
            <a:r>
              <a:rPr lang="en-US" dirty="0"/>
              <a:t>, </a:t>
            </a:r>
            <a:r>
              <a:rPr lang="en-US" dirty="0" err="1"/>
              <a:t>Desinfektionsmittel</a:t>
            </a:r>
            <a:r>
              <a:rPr lang="en-US" dirty="0"/>
              <a:t>, Latex) </a:t>
            </a:r>
            <a:r>
              <a:rPr lang="en-US" dirty="0" err="1"/>
              <a:t>können</a:t>
            </a:r>
            <a:r>
              <a:rPr lang="en-US" dirty="0"/>
              <a:t> </a:t>
            </a:r>
            <a:r>
              <a:rPr lang="en-US" dirty="0" err="1"/>
              <a:t>vorübergehend</a:t>
            </a:r>
            <a:r>
              <a:rPr lang="en-US" dirty="0"/>
              <a:t> </a:t>
            </a:r>
            <a:r>
              <a:rPr lang="en-US" dirty="0" err="1"/>
              <a:t>Schwellung</a:t>
            </a:r>
            <a:r>
              <a:rPr lang="en-US" dirty="0"/>
              <a:t>, </a:t>
            </a:r>
            <a:r>
              <a:rPr lang="en-US" dirty="0" err="1"/>
              <a:t>Juckreiz</a:t>
            </a:r>
            <a:r>
              <a:rPr lang="en-US" dirty="0"/>
              <a:t>, </a:t>
            </a:r>
            <a:r>
              <a:rPr lang="en-US" dirty="0" err="1"/>
              <a:t>Niesen</a:t>
            </a:r>
            <a:r>
              <a:rPr lang="en-US" dirty="0"/>
              <a:t>, </a:t>
            </a:r>
            <a:r>
              <a:rPr lang="en-US" dirty="0" err="1"/>
              <a:t>Hautausschlag</a:t>
            </a:r>
            <a:r>
              <a:rPr lang="en-US" dirty="0"/>
              <a:t>, </a:t>
            </a:r>
            <a:r>
              <a:rPr lang="en-US" dirty="0" err="1"/>
              <a:t>Schwindel</a:t>
            </a:r>
            <a:r>
              <a:rPr lang="en-US" dirty="0"/>
              <a:t> </a:t>
            </a:r>
            <a:r>
              <a:rPr lang="en-US" dirty="0" err="1"/>
              <a:t>oder</a:t>
            </a:r>
            <a:r>
              <a:rPr lang="en-US" dirty="0"/>
              <a:t> </a:t>
            </a:r>
            <a:r>
              <a:rPr lang="en-US" dirty="0" err="1"/>
              <a:t>Erbrechen</a:t>
            </a:r>
            <a:r>
              <a:rPr lang="en-US" dirty="0"/>
              <a:t> und </a:t>
            </a:r>
            <a:r>
              <a:rPr lang="en-US" dirty="0" err="1"/>
              <a:t>ähnliche</a:t>
            </a:r>
            <a:r>
              <a:rPr lang="en-US" dirty="0"/>
              <a:t> </a:t>
            </a:r>
            <a:r>
              <a:rPr lang="en-US" dirty="0" err="1"/>
              <a:t>leichtere</a:t>
            </a:r>
            <a:r>
              <a:rPr lang="en-US" dirty="0"/>
              <a:t> </a:t>
            </a:r>
            <a:r>
              <a:rPr lang="en-US" dirty="0" err="1"/>
              <a:t>Reaktionen</a:t>
            </a:r>
            <a:r>
              <a:rPr lang="en-US" dirty="0"/>
              <a:t> </a:t>
            </a:r>
            <a:r>
              <a:rPr lang="en-US" dirty="0" err="1"/>
              <a:t>auftreten</a:t>
            </a:r>
            <a:r>
              <a:rPr lang="en-US" dirty="0"/>
              <a:t>. </a:t>
            </a:r>
            <a:r>
              <a:rPr lang="en-US" dirty="0" err="1"/>
              <a:t>Schwerwiegende</a:t>
            </a:r>
            <a:r>
              <a:rPr lang="en-US" dirty="0"/>
              <a:t> </a:t>
            </a:r>
            <a:r>
              <a:rPr lang="en-US" dirty="0" err="1"/>
              <a:t>Komplikationen</a:t>
            </a:r>
            <a:r>
              <a:rPr lang="en-US" dirty="0"/>
              <a:t> </a:t>
            </a:r>
            <a:r>
              <a:rPr lang="en-US" dirty="0" err="1"/>
              <a:t>im</a:t>
            </a:r>
            <a:r>
              <a:rPr lang="en-US" dirty="0"/>
              <a:t> </a:t>
            </a:r>
            <a:r>
              <a:rPr lang="en-US" dirty="0" err="1"/>
              <a:t>Bereich</a:t>
            </a:r>
            <a:r>
              <a:rPr lang="en-US" dirty="0"/>
              <a:t> </a:t>
            </a:r>
            <a:r>
              <a:rPr lang="en-US" dirty="0" err="1"/>
              <a:t>lebenswichtiger</a:t>
            </a:r>
            <a:r>
              <a:rPr lang="en-US" dirty="0"/>
              <a:t> </a:t>
            </a:r>
            <a:r>
              <a:rPr lang="en-US" dirty="0" err="1"/>
              <a:t>Funktionen</a:t>
            </a:r>
            <a:r>
              <a:rPr lang="en-US" dirty="0"/>
              <a:t> (</a:t>
            </a:r>
            <a:r>
              <a:rPr lang="en-US" dirty="0" err="1"/>
              <a:t>Herz</a:t>
            </a:r>
            <a:r>
              <a:rPr lang="en-US" dirty="0"/>
              <a:t>, </a:t>
            </a:r>
            <a:r>
              <a:rPr lang="en-US" dirty="0" err="1"/>
              <a:t>Kreislauf</a:t>
            </a:r>
            <a:r>
              <a:rPr lang="en-US" dirty="0"/>
              <a:t>, </a:t>
            </a:r>
            <a:r>
              <a:rPr lang="en-US" dirty="0" err="1"/>
              <a:t>Atmung</a:t>
            </a:r>
            <a:r>
              <a:rPr lang="en-US" dirty="0"/>
              <a:t>, </a:t>
            </a:r>
            <a:r>
              <a:rPr lang="en-US" dirty="0" err="1"/>
              <a:t>Nieren</a:t>
            </a:r>
            <a:r>
              <a:rPr lang="en-US" dirty="0"/>
              <a:t>) und </a:t>
            </a:r>
            <a:r>
              <a:rPr lang="en-US" dirty="0" err="1"/>
              <a:t>bleibende</a:t>
            </a:r>
            <a:r>
              <a:rPr lang="en-US" dirty="0"/>
              <a:t> </a:t>
            </a:r>
            <a:r>
              <a:rPr lang="en-US" dirty="0" err="1"/>
              <a:t>Schäden</a:t>
            </a:r>
            <a:r>
              <a:rPr lang="en-US" dirty="0"/>
              <a:t> (</a:t>
            </a:r>
            <a:r>
              <a:rPr lang="en-US" dirty="0" err="1"/>
              <a:t>z.B.</a:t>
            </a:r>
            <a:r>
              <a:rPr lang="en-US" dirty="0"/>
              <a:t> </a:t>
            </a:r>
            <a:r>
              <a:rPr lang="en-US" dirty="0" err="1"/>
              <a:t>Organversagen</a:t>
            </a:r>
            <a:r>
              <a:rPr lang="en-US" dirty="0"/>
              <a:t>, </a:t>
            </a:r>
            <a:r>
              <a:rPr lang="en-US" dirty="0" err="1"/>
              <a:t>Lähmungen</a:t>
            </a:r>
            <a:r>
              <a:rPr lang="en-US" dirty="0"/>
              <a:t>) </a:t>
            </a:r>
            <a:r>
              <a:rPr lang="en-US" dirty="0" err="1"/>
              <a:t>sind</a:t>
            </a:r>
            <a:r>
              <a:rPr lang="en-US" dirty="0"/>
              <a:t> </a:t>
            </a:r>
            <a:r>
              <a:rPr lang="en-US" dirty="0" err="1"/>
              <a:t>extrem</a:t>
            </a:r>
            <a:r>
              <a:rPr lang="en-US" dirty="0"/>
              <a:t> </a:t>
            </a:r>
            <a:r>
              <a:rPr lang="en-US" dirty="0" err="1"/>
              <a:t>selten</a:t>
            </a:r>
            <a:r>
              <a:rPr lang="en-US" dirty="0"/>
              <a:t>.</a:t>
            </a:r>
          </a:p>
          <a:p>
            <a:endParaRPr lang="en-US" dirty="0"/>
          </a:p>
          <a:p>
            <a:r>
              <a:rPr lang="it-IT" dirty="0"/>
              <a:t>In caso di allergia o ipersensibilità (ad esempio a farmaci, disinfettanti o lattice), possono manifestarsi temporaneamente gonfiore, prurito, starnuti, eruzioni cutanee, vertigini o vomito e altre reazioni lievi simili.</a:t>
            </a:r>
          </a:p>
          <a:p>
            <a:r>
              <a:rPr lang="it-IT" dirty="0"/>
              <a:t>Gravi complicazioni che coinvolgono funzioni vitali (cuore, circolazione, respirazione, reni) e danni permanenti (come paralisi o insufficienza d’organo) sono estremamente rari.</a:t>
            </a:r>
          </a:p>
          <a:p>
            <a:endParaRPr lang="it-IT" dirty="0"/>
          </a:p>
        </p:txBody>
      </p:sp>
    </p:spTree>
    <p:extLst>
      <p:ext uri="{BB962C8B-B14F-4D97-AF65-F5344CB8AC3E}">
        <p14:creationId xmlns:p14="http://schemas.microsoft.com/office/powerpoint/2010/main" val="24394488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B7F9E-FAEA-B1DA-161D-AC1AECD8D4F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6FF70A0-154F-97E0-2731-E48868D1B768}"/>
              </a:ext>
            </a:extLst>
          </p:cNvPr>
          <p:cNvSpPr txBox="1">
            <a:spLocks noChangeArrowheads="1"/>
          </p:cNvSpPr>
          <p:nvPr/>
        </p:nvSpPr>
        <p:spPr bwMode="auto">
          <a:xfrm>
            <a:off x="323528" y="188640"/>
            <a:ext cx="8229600" cy="4524315"/>
          </a:xfrm>
          <a:prstGeom prst="rect">
            <a:avLst/>
          </a:prstGeom>
          <a:noFill/>
          <a:ln w="9525">
            <a:noFill/>
            <a:miter lim="800000"/>
            <a:headEnd/>
            <a:tailEnd/>
          </a:ln>
        </p:spPr>
        <p:txBody>
          <a:bodyPr>
            <a:spAutoFit/>
          </a:bodyPr>
          <a:lstStyle/>
          <a:p>
            <a:r>
              <a:rPr lang="it-IT" dirty="0" err="1"/>
              <a:t>Auch</a:t>
            </a:r>
            <a:r>
              <a:rPr lang="it-IT" dirty="0"/>
              <a:t> </a:t>
            </a:r>
            <a:r>
              <a:rPr lang="it-IT" dirty="0" err="1"/>
              <a:t>vorbereitende</a:t>
            </a:r>
            <a:r>
              <a:rPr lang="it-IT" dirty="0"/>
              <a:t>, </a:t>
            </a:r>
            <a:r>
              <a:rPr lang="it-IT" dirty="0" err="1"/>
              <a:t>begleitende</a:t>
            </a:r>
            <a:r>
              <a:rPr lang="it-IT" dirty="0"/>
              <a:t> </a:t>
            </a:r>
            <a:r>
              <a:rPr lang="it-IT" dirty="0" err="1"/>
              <a:t>oder</a:t>
            </a:r>
            <a:r>
              <a:rPr lang="it-IT" dirty="0"/>
              <a:t> </a:t>
            </a:r>
            <a:r>
              <a:rPr lang="it-IT" dirty="0" err="1"/>
              <a:t>nachfolgende</a:t>
            </a:r>
            <a:r>
              <a:rPr lang="it-IT" dirty="0"/>
              <a:t> </a:t>
            </a:r>
            <a:r>
              <a:rPr lang="it-IT" dirty="0" err="1"/>
              <a:t>Maßnahmen</a:t>
            </a:r>
            <a:r>
              <a:rPr lang="it-IT" dirty="0"/>
              <a:t> </a:t>
            </a:r>
            <a:r>
              <a:rPr lang="it-IT" dirty="0" err="1"/>
              <a:t>sind</a:t>
            </a:r>
            <a:r>
              <a:rPr lang="it-IT" dirty="0"/>
              <a:t> </a:t>
            </a:r>
            <a:r>
              <a:rPr lang="it-IT" dirty="0" err="1"/>
              <a:t>nicht</a:t>
            </a:r>
            <a:r>
              <a:rPr lang="it-IT" dirty="0"/>
              <a:t> </a:t>
            </a:r>
            <a:r>
              <a:rPr lang="it-IT" dirty="0" err="1"/>
              <a:t>völlig</a:t>
            </a:r>
            <a:r>
              <a:rPr lang="it-IT" dirty="0"/>
              <a:t> </a:t>
            </a:r>
            <a:r>
              <a:rPr lang="it-IT" dirty="0" err="1"/>
              <a:t>frei</a:t>
            </a:r>
            <a:r>
              <a:rPr lang="it-IT" dirty="0"/>
              <a:t> von </a:t>
            </a:r>
            <a:r>
              <a:rPr lang="it-IT" dirty="0" err="1"/>
              <a:t>Risiken</a:t>
            </a:r>
            <a:r>
              <a:rPr lang="it-IT" dirty="0"/>
              <a:t>. So </a:t>
            </a:r>
            <a:r>
              <a:rPr lang="it-IT" dirty="0" err="1"/>
              <a:t>können</a:t>
            </a:r>
            <a:r>
              <a:rPr lang="it-IT" dirty="0"/>
              <a:t> </a:t>
            </a:r>
            <a:r>
              <a:rPr lang="it-IT" dirty="0" err="1"/>
              <a:t>z.B</a:t>
            </a:r>
            <a:r>
              <a:rPr lang="it-IT" dirty="0"/>
              <a:t>. </a:t>
            </a:r>
            <a:r>
              <a:rPr lang="it-IT" dirty="0" err="1"/>
              <a:t>Infusionen</a:t>
            </a:r>
            <a:r>
              <a:rPr lang="it-IT" dirty="0"/>
              <a:t> </a:t>
            </a:r>
            <a:r>
              <a:rPr lang="it-IT" dirty="0" err="1"/>
              <a:t>oder</a:t>
            </a:r>
            <a:r>
              <a:rPr lang="it-IT" dirty="0"/>
              <a:t> </a:t>
            </a:r>
            <a:r>
              <a:rPr lang="it-IT" dirty="0" err="1"/>
              <a:t>Injektionen</a:t>
            </a:r>
            <a:r>
              <a:rPr lang="it-IT" dirty="0"/>
              <a:t> </a:t>
            </a:r>
            <a:r>
              <a:rPr lang="it-IT" dirty="0" err="1"/>
              <a:t>selten</a:t>
            </a:r>
            <a:r>
              <a:rPr lang="it-IT" dirty="0"/>
              <a:t> </a:t>
            </a:r>
            <a:r>
              <a:rPr lang="it-IT" dirty="0" err="1"/>
              <a:t>einmal</a:t>
            </a:r>
            <a:r>
              <a:rPr lang="it-IT" dirty="0"/>
              <a:t> </a:t>
            </a:r>
            <a:r>
              <a:rPr lang="it-IT" dirty="0" err="1"/>
              <a:t>örtliche</a:t>
            </a:r>
            <a:r>
              <a:rPr lang="it-IT" dirty="0"/>
              <a:t> </a:t>
            </a:r>
            <a:r>
              <a:rPr lang="it-IT" dirty="0" err="1"/>
              <a:t>Gewebeschäden</a:t>
            </a:r>
            <a:r>
              <a:rPr lang="it-IT" dirty="0"/>
              <a:t> (</a:t>
            </a:r>
            <a:r>
              <a:rPr lang="it-IT" dirty="0" err="1"/>
              <a:t>Spritzenabszesse</a:t>
            </a:r>
            <a:r>
              <a:rPr lang="it-IT" dirty="0"/>
              <a:t>, </a:t>
            </a:r>
            <a:r>
              <a:rPr lang="it-IT" dirty="0" err="1"/>
              <a:t>Nekrosen</a:t>
            </a:r>
            <a:r>
              <a:rPr lang="it-IT" dirty="0"/>
              <a:t>, </a:t>
            </a:r>
            <a:r>
              <a:rPr lang="it-IT" dirty="0" err="1"/>
              <a:t>Nerven</a:t>
            </a:r>
            <a:r>
              <a:rPr lang="it-IT" dirty="0"/>
              <a:t>- und/</a:t>
            </a:r>
            <a:r>
              <a:rPr lang="it-IT" dirty="0" err="1"/>
              <a:t>oder</a:t>
            </a:r>
            <a:r>
              <a:rPr lang="it-IT" dirty="0"/>
              <a:t> </a:t>
            </a:r>
            <a:r>
              <a:rPr lang="it-IT" dirty="0" err="1"/>
              <a:t>Venenreizungen</a:t>
            </a:r>
            <a:r>
              <a:rPr lang="it-IT" dirty="0"/>
              <a:t> / -</a:t>
            </a:r>
            <a:r>
              <a:rPr lang="it-IT" dirty="0" err="1"/>
              <a:t>entzündungen</a:t>
            </a:r>
            <a:r>
              <a:rPr lang="it-IT" dirty="0"/>
              <a:t>) </a:t>
            </a:r>
            <a:r>
              <a:rPr lang="it-IT" dirty="0" err="1"/>
              <a:t>nach</a:t>
            </a:r>
            <a:r>
              <a:rPr lang="it-IT" dirty="0"/>
              <a:t> </a:t>
            </a:r>
            <a:r>
              <a:rPr lang="it-IT" dirty="0" err="1"/>
              <a:t>sich</a:t>
            </a:r>
            <a:r>
              <a:rPr lang="it-IT" dirty="0"/>
              <a:t> </a:t>
            </a:r>
            <a:r>
              <a:rPr lang="it-IT" dirty="0" err="1"/>
              <a:t>ziehen</a:t>
            </a:r>
            <a:r>
              <a:rPr lang="it-IT" dirty="0"/>
              <a:t>. </a:t>
            </a:r>
          </a:p>
          <a:p>
            <a:endParaRPr lang="it-IT" dirty="0"/>
          </a:p>
          <a:p>
            <a:r>
              <a:rPr lang="it-IT" dirty="0"/>
              <a:t>Anche le misure preparatorie, concomitanti o successive non sono completamente prive di rischi.</a:t>
            </a:r>
          </a:p>
          <a:p>
            <a:r>
              <a:rPr lang="it-IT" dirty="0"/>
              <a:t>Ad esempio, infusioni o iniezioni possono provocare molto raramente lesioni locali dei tessuti (ascessi da iniezione, necrosi, irritazioni e/o infiammazioni di nervi e/o vene).</a:t>
            </a:r>
          </a:p>
          <a:p>
            <a:endParaRPr lang="it-IT" dirty="0"/>
          </a:p>
        </p:txBody>
      </p:sp>
    </p:spTree>
    <p:extLst>
      <p:ext uri="{BB962C8B-B14F-4D97-AF65-F5344CB8AC3E}">
        <p14:creationId xmlns:p14="http://schemas.microsoft.com/office/powerpoint/2010/main" val="30865779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3DAB2-359C-DA05-A712-026FF75AAC7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CB7F5129-E419-869E-CE8B-0391B029689D}"/>
              </a:ext>
            </a:extLst>
          </p:cNvPr>
          <p:cNvSpPr txBox="1">
            <a:spLocks noChangeArrowheads="1"/>
          </p:cNvSpPr>
          <p:nvPr/>
        </p:nvSpPr>
        <p:spPr bwMode="auto">
          <a:xfrm>
            <a:off x="323528" y="188640"/>
            <a:ext cx="8229600" cy="5663089"/>
          </a:xfrm>
          <a:prstGeom prst="rect">
            <a:avLst/>
          </a:prstGeom>
          <a:noFill/>
          <a:ln w="9525">
            <a:noFill/>
            <a:miter lim="800000"/>
            <a:headEnd/>
            <a:tailEnd/>
          </a:ln>
        </p:spPr>
        <p:txBody>
          <a:bodyPr>
            <a:spAutoFit/>
          </a:bodyPr>
          <a:lstStyle/>
          <a:p>
            <a:r>
              <a:rPr lang="it-IT" sz="2600" b="1" dirty="0" err="1"/>
              <a:t>Bariatrischer</a:t>
            </a:r>
            <a:r>
              <a:rPr lang="it-IT" sz="2600" b="1" dirty="0"/>
              <a:t> </a:t>
            </a:r>
            <a:r>
              <a:rPr lang="it-IT" sz="2600" b="1" dirty="0" err="1"/>
              <a:t>Eingriff</a:t>
            </a:r>
            <a:r>
              <a:rPr lang="it-IT" sz="2600" b="1" dirty="0"/>
              <a:t> bei </a:t>
            </a:r>
            <a:r>
              <a:rPr lang="it-IT" sz="2600" b="1" dirty="0" err="1"/>
              <a:t>einem</a:t>
            </a:r>
            <a:r>
              <a:rPr lang="it-IT" sz="2600" b="1" dirty="0"/>
              <a:t> </a:t>
            </a:r>
            <a:r>
              <a:rPr lang="it-IT" sz="2600" b="1" dirty="0" err="1"/>
              <a:t>Patienten</a:t>
            </a:r>
            <a:r>
              <a:rPr lang="it-IT" sz="2600" b="1" dirty="0"/>
              <a:t> </a:t>
            </a:r>
            <a:r>
              <a:rPr lang="it-IT" sz="2600" b="1" dirty="0" err="1"/>
              <a:t>mit</a:t>
            </a:r>
            <a:r>
              <a:rPr lang="it-IT" sz="2600" b="1" dirty="0"/>
              <a:t> </a:t>
            </a:r>
            <a:r>
              <a:rPr lang="it-IT" sz="2600" b="1" dirty="0" err="1"/>
              <a:t>Adipositas</a:t>
            </a:r>
            <a:r>
              <a:rPr lang="it-IT" sz="2600" b="1" dirty="0"/>
              <a:t> </a:t>
            </a:r>
            <a:r>
              <a:rPr lang="it-IT" sz="2600" b="1" dirty="0" err="1"/>
              <a:t>permagna</a:t>
            </a:r>
            <a:r>
              <a:rPr lang="it-IT" sz="2600" b="1" dirty="0"/>
              <a:t> und </a:t>
            </a:r>
            <a:r>
              <a:rPr lang="it-IT" sz="2600" b="1" dirty="0" err="1"/>
              <a:t>nicht</a:t>
            </a:r>
            <a:r>
              <a:rPr lang="it-IT" sz="2600" b="1" dirty="0"/>
              <a:t> </a:t>
            </a:r>
            <a:r>
              <a:rPr lang="it-IT" sz="2600" b="1" dirty="0" err="1"/>
              <a:t>beherrschbarer</a:t>
            </a:r>
            <a:r>
              <a:rPr lang="it-IT" sz="2600" b="1" dirty="0"/>
              <a:t> </a:t>
            </a:r>
            <a:r>
              <a:rPr lang="it-IT" sz="2600" b="1" dirty="0" err="1"/>
              <a:t>Insulinresistenz</a:t>
            </a:r>
            <a:endParaRPr lang="it-IT" sz="2600" b="1" dirty="0"/>
          </a:p>
          <a:p>
            <a:r>
              <a:rPr lang="it-IT" sz="2600" b="1" dirty="0" err="1"/>
              <a:t>Zusammenfassung</a:t>
            </a:r>
            <a:endParaRPr lang="it-IT" sz="2600" b="1" dirty="0"/>
          </a:p>
          <a:p>
            <a:r>
              <a:rPr lang="it-IT" sz="2600" b="1" dirty="0" err="1"/>
              <a:t>Anamnese</a:t>
            </a:r>
            <a:r>
              <a:rPr lang="it-IT" sz="2600" b="1" dirty="0"/>
              <a:t> und </a:t>
            </a:r>
            <a:r>
              <a:rPr lang="it-IT" sz="2600" b="1" dirty="0" err="1"/>
              <a:t>klinischer</a:t>
            </a:r>
            <a:r>
              <a:rPr lang="it-IT" sz="2600" b="1" dirty="0"/>
              <a:t> </a:t>
            </a:r>
            <a:r>
              <a:rPr lang="it-IT" sz="2600" b="1" dirty="0" err="1"/>
              <a:t>Befund</a:t>
            </a:r>
            <a:r>
              <a:rPr lang="it-IT" sz="2600" b="1" dirty="0"/>
              <a:t>:</a:t>
            </a:r>
            <a:r>
              <a:rPr lang="it-IT" sz="2600" dirty="0"/>
              <a:t> Bei </a:t>
            </a:r>
            <a:r>
              <a:rPr lang="it-IT" sz="2600" dirty="0" err="1"/>
              <a:t>einem</a:t>
            </a:r>
            <a:r>
              <a:rPr lang="it-IT" sz="2600" dirty="0"/>
              <a:t> 58-jährigen Mann </a:t>
            </a:r>
            <a:r>
              <a:rPr lang="it-IT" sz="2600" dirty="0" err="1"/>
              <a:t>bestand</a:t>
            </a:r>
            <a:r>
              <a:rPr lang="it-IT" sz="2600" dirty="0"/>
              <a:t> </a:t>
            </a:r>
            <a:r>
              <a:rPr lang="it-IT" sz="2600" dirty="0" err="1"/>
              <a:t>seit</a:t>
            </a:r>
            <a:r>
              <a:rPr lang="it-IT" sz="2600" dirty="0"/>
              <a:t> 21 </a:t>
            </a:r>
            <a:r>
              <a:rPr lang="it-IT" sz="2600" dirty="0" err="1"/>
              <a:t>Jahren</a:t>
            </a:r>
            <a:r>
              <a:rPr lang="it-IT" sz="2600" dirty="0"/>
              <a:t> </a:t>
            </a:r>
            <a:r>
              <a:rPr lang="it-IT" sz="2600" dirty="0" err="1"/>
              <a:t>ein</a:t>
            </a:r>
            <a:r>
              <a:rPr lang="it-IT" sz="2600" dirty="0"/>
              <a:t> </a:t>
            </a:r>
            <a:r>
              <a:rPr lang="it-IT" sz="2600" dirty="0" err="1"/>
              <a:t>Typ</a:t>
            </a:r>
            <a:r>
              <a:rPr lang="it-IT" sz="2600" dirty="0"/>
              <a:t> 2 </a:t>
            </a:r>
            <a:r>
              <a:rPr lang="it-IT" sz="2600" dirty="0" err="1"/>
              <a:t>Diabetes</a:t>
            </a:r>
            <a:r>
              <a:rPr lang="it-IT" sz="2600" dirty="0"/>
              <a:t> </a:t>
            </a:r>
            <a:r>
              <a:rPr lang="it-IT" sz="2600" dirty="0" err="1"/>
              <a:t>mellitus</a:t>
            </a:r>
            <a:r>
              <a:rPr lang="it-IT" sz="2600" dirty="0"/>
              <a:t> </a:t>
            </a:r>
            <a:r>
              <a:rPr lang="it-IT" sz="2600" dirty="0" err="1"/>
              <a:t>mit</a:t>
            </a:r>
            <a:r>
              <a:rPr lang="it-IT" sz="2600" dirty="0"/>
              <a:t> </a:t>
            </a:r>
            <a:r>
              <a:rPr lang="it-IT" sz="2600" dirty="0" err="1"/>
              <a:t>zahlreichen</a:t>
            </a:r>
            <a:r>
              <a:rPr lang="it-IT" sz="2600" dirty="0"/>
              <a:t> </a:t>
            </a:r>
            <a:r>
              <a:rPr lang="it-IT" sz="2600" dirty="0" err="1"/>
              <a:t>Folgeschäden</a:t>
            </a:r>
            <a:r>
              <a:rPr lang="it-IT" sz="2600" dirty="0"/>
              <a:t>. </a:t>
            </a:r>
          </a:p>
          <a:p>
            <a:endParaRPr lang="it-IT" sz="2600" dirty="0"/>
          </a:p>
          <a:p>
            <a:r>
              <a:rPr lang="it-IT" sz="2600" b="1" dirty="0"/>
              <a:t>Intervento bariatrico in un paziente con obesità </a:t>
            </a:r>
            <a:r>
              <a:rPr lang="it-IT" sz="2600" b="1" dirty="0" err="1"/>
              <a:t>permagna</a:t>
            </a:r>
            <a:r>
              <a:rPr lang="it-IT" sz="2600" b="1" dirty="0"/>
              <a:t> e </a:t>
            </a:r>
            <a:r>
              <a:rPr lang="it-IT" sz="2600" b="1" dirty="0" err="1"/>
              <a:t>insulino</a:t>
            </a:r>
            <a:r>
              <a:rPr lang="it-IT" sz="2600" b="1" dirty="0"/>
              <a:t>-resistenza incontrollata</a:t>
            </a:r>
          </a:p>
          <a:p>
            <a:r>
              <a:rPr lang="it-IT" sz="2600" b="1" dirty="0"/>
              <a:t>Riassunto</a:t>
            </a:r>
          </a:p>
          <a:p>
            <a:r>
              <a:rPr lang="it-IT" sz="2600" b="1" dirty="0"/>
              <a:t>Anamnesi e quadro clinico:</a:t>
            </a:r>
            <a:r>
              <a:rPr lang="it-IT" sz="2600" dirty="0"/>
              <a:t> Un 58enne maschio presentava da 21 anni diabete mellito di tipo 2 in associazione con numerose complicanze. </a:t>
            </a:r>
          </a:p>
          <a:p>
            <a:endParaRPr lang="it-IT" dirty="0"/>
          </a:p>
        </p:txBody>
      </p:sp>
    </p:spTree>
    <p:extLst>
      <p:ext uri="{BB962C8B-B14F-4D97-AF65-F5344CB8AC3E}">
        <p14:creationId xmlns:p14="http://schemas.microsoft.com/office/powerpoint/2010/main" val="38797238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CE972-4AC7-ABEE-E900-3D8CA65A83F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8C22CE9-BF2C-1C5B-BC29-82CA314A2EBB}"/>
              </a:ext>
            </a:extLst>
          </p:cNvPr>
          <p:cNvSpPr txBox="1">
            <a:spLocks noChangeArrowheads="1"/>
          </p:cNvSpPr>
          <p:nvPr/>
        </p:nvSpPr>
        <p:spPr bwMode="auto">
          <a:xfrm>
            <a:off x="323528" y="188640"/>
            <a:ext cx="8229600" cy="4062651"/>
          </a:xfrm>
          <a:prstGeom prst="rect">
            <a:avLst/>
          </a:prstGeom>
          <a:noFill/>
          <a:ln w="9525">
            <a:noFill/>
            <a:miter lim="800000"/>
            <a:headEnd/>
            <a:tailEnd/>
          </a:ln>
        </p:spPr>
        <p:txBody>
          <a:bodyPr>
            <a:spAutoFit/>
          </a:bodyPr>
          <a:lstStyle/>
          <a:p>
            <a:r>
              <a:rPr lang="it-IT" sz="2600" dirty="0"/>
              <a:t>L'obesità viene ulteriormente suddivisa in classi basate sull'IMC per riflettere la gravità della condizione:</a:t>
            </a:r>
          </a:p>
          <a:p>
            <a:pPr lvl="0"/>
            <a:r>
              <a:rPr lang="it-IT" sz="2600" b="1" dirty="0"/>
              <a:t>Sovrappeso</a:t>
            </a:r>
            <a:r>
              <a:rPr lang="it-IT" sz="2600" dirty="0"/>
              <a:t>: IMC compreso tra 25,0 e 29,9 kg/m²</a:t>
            </a:r>
          </a:p>
          <a:p>
            <a:pPr lvl="0"/>
            <a:r>
              <a:rPr lang="it-IT" sz="2600" b="1" dirty="0"/>
              <a:t>Obesità di I Grado (lieve)</a:t>
            </a:r>
            <a:r>
              <a:rPr lang="it-IT" sz="2600" dirty="0"/>
              <a:t>: IMC compreso tra 30,0 e 34,9 kg/m²</a:t>
            </a:r>
          </a:p>
          <a:p>
            <a:pPr lvl="0"/>
            <a:r>
              <a:rPr lang="it-IT" sz="2600" b="1" dirty="0"/>
              <a:t>Obesità di II Grado (moderata)</a:t>
            </a:r>
            <a:r>
              <a:rPr lang="it-IT" sz="2600" dirty="0"/>
              <a:t>: IMC compreso tra 35,0 e 39,9 kg/m²</a:t>
            </a:r>
          </a:p>
          <a:p>
            <a:pPr lvl="0"/>
            <a:r>
              <a:rPr lang="it-IT" sz="2600" b="1" dirty="0"/>
              <a:t>Obesità di III Grado (grave/morbosa)</a:t>
            </a:r>
            <a:r>
              <a:rPr lang="it-IT" sz="2600" dirty="0"/>
              <a:t>: IMC pari o superiore a 40,0 kg/m².</a:t>
            </a:r>
          </a:p>
          <a:p>
            <a:endParaRPr lang="it-IT" dirty="0"/>
          </a:p>
        </p:txBody>
      </p:sp>
    </p:spTree>
    <p:extLst>
      <p:ext uri="{BB962C8B-B14F-4D97-AF65-F5344CB8AC3E}">
        <p14:creationId xmlns:p14="http://schemas.microsoft.com/office/powerpoint/2010/main" val="2118651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4154984"/>
          </a:xfrm>
          <a:prstGeom prst="rect">
            <a:avLst/>
          </a:prstGeom>
          <a:noFill/>
          <a:ln w="9525">
            <a:noFill/>
            <a:miter lim="800000"/>
            <a:headEnd/>
            <a:tailEnd/>
          </a:ln>
        </p:spPr>
        <p:txBody>
          <a:bodyPr>
            <a:spAutoFit/>
          </a:bodyPr>
          <a:lstStyle/>
          <a:p>
            <a:r>
              <a:rPr lang="de-DE" i="1" dirty="0"/>
              <a:t>Für viele Italiener besteht der wichtigste persönliche Wert in der Zugehörigkeit: darin, ein geschätztes Mitglied einer von ihnen geschätzten Gruppe zu sein.</a:t>
            </a:r>
          </a:p>
          <a:p>
            <a:endParaRPr lang="it-IT" dirty="0"/>
          </a:p>
          <a:p>
            <a:r>
              <a:rPr lang="de-DE" dirty="0"/>
              <a:t>Per </a:t>
            </a:r>
            <a:r>
              <a:rPr lang="de-DE" dirty="0" err="1"/>
              <a:t>molti</a:t>
            </a:r>
            <a:r>
              <a:rPr lang="de-DE" dirty="0"/>
              <a:t> </a:t>
            </a:r>
            <a:r>
              <a:rPr lang="de-DE" dirty="0" err="1"/>
              <a:t>italiani</a:t>
            </a:r>
            <a:r>
              <a:rPr lang="de-DE" dirty="0"/>
              <a:t>, il </a:t>
            </a:r>
            <a:r>
              <a:rPr lang="de-DE" dirty="0" err="1"/>
              <a:t>valore</a:t>
            </a:r>
            <a:r>
              <a:rPr lang="de-DE" dirty="0"/>
              <a:t> individuale più </a:t>
            </a:r>
            <a:r>
              <a:rPr lang="de-DE" dirty="0" err="1"/>
              <a:t>importante</a:t>
            </a:r>
            <a:r>
              <a:rPr lang="de-DE" dirty="0"/>
              <a:t> è </a:t>
            </a:r>
            <a:r>
              <a:rPr lang="de-DE" dirty="0" err="1"/>
              <a:t>l’appartenenza</a:t>
            </a:r>
            <a:r>
              <a:rPr lang="de-DE" dirty="0"/>
              <a:t>, il </a:t>
            </a:r>
            <a:r>
              <a:rPr lang="de-DE" dirty="0" err="1"/>
              <a:t>che</a:t>
            </a:r>
            <a:r>
              <a:rPr lang="de-DE" dirty="0"/>
              <a:t> </a:t>
            </a:r>
            <a:r>
              <a:rPr lang="de-DE" dirty="0" err="1"/>
              <a:t>significa</a:t>
            </a:r>
            <a:r>
              <a:rPr lang="de-DE" dirty="0"/>
              <a:t> </a:t>
            </a:r>
            <a:r>
              <a:rPr lang="de-DE" dirty="0" err="1"/>
              <a:t>essere</a:t>
            </a:r>
            <a:r>
              <a:rPr lang="de-DE" dirty="0"/>
              <a:t> </a:t>
            </a:r>
            <a:r>
              <a:rPr lang="de-DE" dirty="0" err="1"/>
              <a:t>un</a:t>
            </a:r>
            <a:r>
              <a:rPr lang="de-DE" dirty="0"/>
              <a:t> </a:t>
            </a:r>
            <a:r>
              <a:rPr lang="de-DE" dirty="0" err="1"/>
              <a:t>membro</a:t>
            </a:r>
            <a:r>
              <a:rPr lang="de-DE" dirty="0"/>
              <a:t> </a:t>
            </a:r>
            <a:r>
              <a:rPr lang="de-DE" dirty="0" err="1"/>
              <a:t>stimato</a:t>
            </a:r>
            <a:r>
              <a:rPr lang="de-DE" dirty="0"/>
              <a:t> di </a:t>
            </a:r>
            <a:r>
              <a:rPr lang="de-DE" dirty="0" err="1"/>
              <a:t>un</a:t>
            </a:r>
            <a:r>
              <a:rPr lang="de-DE" dirty="0"/>
              <a:t> </a:t>
            </a:r>
            <a:r>
              <a:rPr lang="de-DE" dirty="0" err="1"/>
              <a:t>gruppo</a:t>
            </a:r>
            <a:r>
              <a:rPr lang="de-DE" dirty="0"/>
              <a:t> </a:t>
            </a:r>
            <a:r>
              <a:rPr lang="de-DE" dirty="0" err="1"/>
              <a:t>che</a:t>
            </a:r>
            <a:r>
              <a:rPr lang="de-DE" dirty="0"/>
              <a:t> si </a:t>
            </a:r>
            <a:r>
              <a:rPr lang="de-DE" dirty="0" err="1"/>
              <a:t>apprezza</a:t>
            </a:r>
            <a:r>
              <a:rPr lang="de-DE" dirty="0"/>
              <a:t>.</a:t>
            </a:r>
          </a:p>
          <a:p>
            <a:endParaRPr lang="de-DE" dirty="0"/>
          </a:p>
          <a:p>
            <a:r>
              <a:rPr lang="de-DE" dirty="0"/>
              <a:t>Il </a:t>
            </a:r>
            <a:r>
              <a:rPr lang="de-DE" dirty="0" err="1"/>
              <a:t>valore</a:t>
            </a:r>
            <a:r>
              <a:rPr lang="de-DE" dirty="0"/>
              <a:t> individuale più </a:t>
            </a:r>
            <a:r>
              <a:rPr lang="de-DE" dirty="0" err="1"/>
              <a:t>importante</a:t>
            </a:r>
            <a:r>
              <a:rPr lang="de-DE" dirty="0"/>
              <a:t> per </a:t>
            </a:r>
            <a:r>
              <a:rPr lang="de-DE" dirty="0" err="1"/>
              <a:t>molti</a:t>
            </a:r>
            <a:r>
              <a:rPr lang="de-DE" dirty="0"/>
              <a:t> </a:t>
            </a:r>
            <a:r>
              <a:rPr lang="de-DE" dirty="0" err="1"/>
              <a:t>italiani</a:t>
            </a:r>
            <a:r>
              <a:rPr lang="de-DE" dirty="0"/>
              <a:t> è </a:t>
            </a:r>
            <a:r>
              <a:rPr lang="de-DE" dirty="0" err="1"/>
              <a:t>rappresentato</a:t>
            </a:r>
            <a:r>
              <a:rPr lang="de-DE" dirty="0"/>
              <a:t> </a:t>
            </a:r>
            <a:r>
              <a:rPr lang="de-DE" dirty="0" err="1"/>
              <a:t>dall‘appartenenza</a:t>
            </a:r>
            <a:r>
              <a:rPr lang="de-DE" dirty="0"/>
              <a:t>, </a:t>
            </a:r>
            <a:r>
              <a:rPr lang="de-DE" dirty="0" err="1"/>
              <a:t>dall‘essere</a:t>
            </a:r>
            <a:r>
              <a:rPr lang="de-DE" dirty="0"/>
              <a:t> </a:t>
            </a:r>
            <a:r>
              <a:rPr lang="de-DE" dirty="0" err="1"/>
              <a:t>cioè</a:t>
            </a:r>
            <a:r>
              <a:rPr lang="de-DE" dirty="0"/>
              <a:t> </a:t>
            </a:r>
            <a:r>
              <a:rPr lang="de-DE" dirty="0" err="1"/>
              <a:t>membro</a:t>
            </a:r>
            <a:r>
              <a:rPr lang="de-DE" dirty="0"/>
              <a:t> di </a:t>
            </a:r>
            <a:r>
              <a:rPr lang="de-DE" dirty="0" err="1"/>
              <a:t>un</a:t>
            </a:r>
            <a:r>
              <a:rPr lang="de-DE" dirty="0"/>
              <a:t> </a:t>
            </a:r>
            <a:r>
              <a:rPr lang="de-DE" dirty="0" err="1"/>
              <a:t>gruppo</a:t>
            </a:r>
            <a:r>
              <a:rPr lang="de-DE" dirty="0"/>
              <a:t> in </a:t>
            </a:r>
            <a:r>
              <a:rPr lang="de-DE" dirty="0" err="1"/>
              <a:t>cui</a:t>
            </a:r>
            <a:r>
              <a:rPr lang="de-DE" dirty="0"/>
              <a:t> </a:t>
            </a:r>
            <a:r>
              <a:rPr lang="de-DE" dirty="0" err="1"/>
              <a:t>sono</a:t>
            </a:r>
            <a:r>
              <a:rPr lang="de-DE" dirty="0"/>
              <a:t> </a:t>
            </a:r>
            <a:r>
              <a:rPr lang="de-DE" dirty="0" err="1"/>
              <a:t>stimati</a:t>
            </a:r>
            <a:r>
              <a:rPr lang="de-DE" dirty="0"/>
              <a:t> e </a:t>
            </a:r>
            <a:r>
              <a:rPr lang="de-DE" dirty="0" err="1"/>
              <a:t>che</a:t>
            </a:r>
            <a:r>
              <a:rPr lang="de-DE" dirty="0"/>
              <a:t> </a:t>
            </a:r>
            <a:r>
              <a:rPr lang="de-DE" dirty="0" err="1"/>
              <a:t>loro</a:t>
            </a:r>
            <a:r>
              <a:rPr lang="de-DE" dirty="0"/>
              <a:t> </a:t>
            </a:r>
            <a:r>
              <a:rPr lang="de-DE" dirty="0" err="1"/>
              <a:t>stessi</a:t>
            </a:r>
            <a:r>
              <a:rPr lang="de-DE" dirty="0"/>
              <a:t> </a:t>
            </a:r>
            <a:r>
              <a:rPr lang="de-DE" dirty="0" err="1"/>
              <a:t>stimano</a:t>
            </a:r>
            <a:r>
              <a:rPr lang="de-DE" dirty="0"/>
              <a:t>.</a:t>
            </a:r>
            <a:endParaRPr lang="it-IT" dirty="0"/>
          </a:p>
        </p:txBody>
      </p:sp>
    </p:spTree>
    <p:extLst>
      <p:ext uri="{BB962C8B-B14F-4D97-AF65-F5344CB8AC3E}">
        <p14:creationId xmlns:p14="http://schemas.microsoft.com/office/powerpoint/2010/main" val="21737884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CE2E9-C679-076B-218D-D3666D3596F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6093C79-1B3A-79D3-960E-D129106E4AC7}"/>
              </a:ext>
            </a:extLst>
          </p:cNvPr>
          <p:cNvSpPr txBox="1">
            <a:spLocks noChangeArrowheads="1"/>
          </p:cNvSpPr>
          <p:nvPr/>
        </p:nvSpPr>
        <p:spPr bwMode="auto">
          <a:xfrm>
            <a:off x="323528" y="188640"/>
            <a:ext cx="8229600" cy="3262432"/>
          </a:xfrm>
          <a:prstGeom prst="rect">
            <a:avLst/>
          </a:prstGeom>
          <a:noFill/>
          <a:ln w="9525">
            <a:noFill/>
            <a:miter lim="800000"/>
            <a:headEnd/>
            <a:tailEnd/>
          </a:ln>
        </p:spPr>
        <p:txBody>
          <a:bodyPr>
            <a:spAutoFit/>
          </a:bodyPr>
          <a:lstStyle/>
          <a:p>
            <a:r>
              <a:rPr lang="it-IT" sz="2600" dirty="0"/>
              <a:t>Una </a:t>
            </a:r>
            <a:r>
              <a:rPr lang="it-IT" sz="2600" b="1" dirty="0"/>
              <a:t>complicanza</a:t>
            </a:r>
            <a:r>
              <a:rPr lang="it-IT" sz="2600" dirty="0"/>
              <a:t> è un evento anomalo e imprevisto che si verifica durante o dopo un trattamento, come un intervento chirurgico, mentre una </a:t>
            </a:r>
            <a:r>
              <a:rPr lang="it-IT" sz="2600" b="1" dirty="0"/>
              <a:t>sequela</a:t>
            </a:r>
            <a:r>
              <a:rPr lang="it-IT" sz="2600" dirty="0"/>
              <a:t> è una conseguenza a lungo termine di una malattia o di una lesione. La differenza principale è il fattore temporale: le complicanze sono immediate e spesso temporanee, mentre le sequele sono persistenti e durature. </a:t>
            </a:r>
          </a:p>
          <a:p>
            <a:endParaRPr lang="it-IT" dirty="0"/>
          </a:p>
        </p:txBody>
      </p:sp>
    </p:spTree>
    <p:extLst>
      <p:ext uri="{BB962C8B-B14F-4D97-AF65-F5344CB8AC3E}">
        <p14:creationId xmlns:p14="http://schemas.microsoft.com/office/powerpoint/2010/main" val="19716958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DCF80-2B49-0BDB-869E-CC972617202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0BA3D3B-4FC5-28D8-7636-059D2C176CF5}"/>
              </a:ext>
            </a:extLst>
          </p:cNvPr>
          <p:cNvSpPr txBox="1">
            <a:spLocks noChangeArrowheads="1"/>
          </p:cNvSpPr>
          <p:nvPr/>
        </p:nvSpPr>
        <p:spPr bwMode="auto">
          <a:xfrm>
            <a:off x="323528" y="188640"/>
            <a:ext cx="8229600" cy="6432530"/>
          </a:xfrm>
          <a:prstGeom prst="rect">
            <a:avLst/>
          </a:prstGeom>
          <a:noFill/>
          <a:ln w="9525">
            <a:noFill/>
            <a:miter lim="800000"/>
            <a:headEnd/>
            <a:tailEnd/>
          </a:ln>
        </p:spPr>
        <p:txBody>
          <a:bodyPr>
            <a:spAutoFit/>
          </a:bodyPr>
          <a:lstStyle/>
          <a:p>
            <a:r>
              <a:rPr lang="it-IT" sz="2600" dirty="0"/>
              <a:t>Es lag </a:t>
            </a:r>
            <a:r>
              <a:rPr lang="it-IT" sz="2600" dirty="0" err="1"/>
              <a:t>eine</a:t>
            </a:r>
            <a:r>
              <a:rPr lang="it-IT" sz="2600" dirty="0"/>
              <a:t> </a:t>
            </a:r>
            <a:r>
              <a:rPr lang="it-IT" sz="2600" dirty="0" err="1"/>
              <a:t>Adipositas</a:t>
            </a:r>
            <a:r>
              <a:rPr lang="it-IT" sz="2600" dirty="0"/>
              <a:t> Grad III </a:t>
            </a:r>
            <a:r>
              <a:rPr lang="it-IT" sz="2600" dirty="0" err="1"/>
              <a:t>mit</a:t>
            </a:r>
            <a:r>
              <a:rPr lang="it-IT" sz="2600" dirty="0"/>
              <a:t> </a:t>
            </a:r>
            <a:r>
              <a:rPr lang="it-IT" sz="2600" dirty="0" err="1"/>
              <a:t>einem</a:t>
            </a:r>
            <a:r>
              <a:rPr lang="it-IT" sz="2600" dirty="0"/>
              <a:t> Body-Mass-Index von 42,7 kg/m</a:t>
            </a:r>
            <a:r>
              <a:rPr lang="it-IT" sz="2600" baseline="30000" dirty="0"/>
              <a:t>2</a:t>
            </a:r>
            <a:r>
              <a:rPr lang="it-IT" sz="2600" dirty="0"/>
              <a:t> (190 cm, 154 kg) </a:t>
            </a:r>
            <a:r>
              <a:rPr lang="it-IT" sz="2600" dirty="0" err="1"/>
              <a:t>vor</a:t>
            </a:r>
            <a:r>
              <a:rPr lang="it-IT" sz="2600" dirty="0"/>
              <a:t>, </a:t>
            </a:r>
            <a:r>
              <a:rPr lang="it-IT" sz="2600" dirty="0" err="1"/>
              <a:t>der</a:t>
            </a:r>
            <a:r>
              <a:rPr lang="it-IT" sz="2600" dirty="0"/>
              <a:t> </a:t>
            </a:r>
            <a:r>
              <a:rPr lang="it-IT" sz="2600" dirty="0" err="1"/>
              <a:t>Bauchumfang</a:t>
            </a:r>
            <a:r>
              <a:rPr lang="it-IT" sz="2600" dirty="0"/>
              <a:t> </a:t>
            </a:r>
            <a:r>
              <a:rPr lang="it-IT" sz="2600" dirty="0" err="1"/>
              <a:t>betrug</a:t>
            </a:r>
            <a:r>
              <a:rPr lang="it-IT" sz="2600" dirty="0"/>
              <a:t> 141 cm. </a:t>
            </a:r>
            <a:r>
              <a:rPr lang="it-IT" sz="2600" dirty="0" err="1"/>
              <a:t>Nach</a:t>
            </a:r>
            <a:r>
              <a:rPr lang="it-IT" sz="2600" dirty="0"/>
              <a:t> </a:t>
            </a:r>
            <a:r>
              <a:rPr lang="it-IT" sz="2600" dirty="0" err="1"/>
              <a:t>Erschöpfung</a:t>
            </a:r>
            <a:r>
              <a:rPr lang="it-IT" sz="2600" dirty="0"/>
              <a:t> </a:t>
            </a:r>
            <a:r>
              <a:rPr lang="it-IT" sz="2600" dirty="0" err="1"/>
              <a:t>der</a:t>
            </a:r>
            <a:r>
              <a:rPr lang="it-IT" sz="2600" dirty="0"/>
              <a:t> </a:t>
            </a:r>
            <a:r>
              <a:rPr lang="it-IT" sz="2600" dirty="0" err="1"/>
              <a:t>leitlinienkonformen</a:t>
            </a:r>
            <a:r>
              <a:rPr lang="it-IT" sz="2600" dirty="0"/>
              <a:t> </a:t>
            </a:r>
            <a:r>
              <a:rPr lang="it-IT" sz="2600" dirty="0" err="1"/>
              <a:t>ambulanten</a:t>
            </a:r>
            <a:r>
              <a:rPr lang="it-IT" sz="2600" dirty="0"/>
              <a:t> </a:t>
            </a:r>
            <a:r>
              <a:rPr lang="it-IT" sz="2600" dirty="0" err="1"/>
              <a:t>konservativen</a:t>
            </a:r>
            <a:r>
              <a:rPr lang="it-IT" sz="2600" dirty="0"/>
              <a:t> </a:t>
            </a:r>
            <a:r>
              <a:rPr lang="it-IT" sz="2600" dirty="0" err="1"/>
              <a:t>Behandlung</a:t>
            </a:r>
            <a:r>
              <a:rPr lang="it-IT" sz="2600" dirty="0"/>
              <a:t> </a:t>
            </a:r>
            <a:r>
              <a:rPr lang="it-IT" sz="2600" dirty="0" err="1"/>
              <a:t>im</a:t>
            </a:r>
            <a:r>
              <a:rPr lang="it-IT" sz="2600" dirty="0"/>
              <a:t> </a:t>
            </a:r>
            <a:r>
              <a:rPr lang="it-IT" sz="2600" dirty="0" err="1"/>
              <a:t>Rahmen</a:t>
            </a:r>
            <a:r>
              <a:rPr lang="it-IT" sz="2600" dirty="0"/>
              <a:t> </a:t>
            </a:r>
            <a:r>
              <a:rPr lang="it-IT" sz="2600" dirty="0" err="1"/>
              <a:t>des</a:t>
            </a:r>
            <a:r>
              <a:rPr lang="it-IT" sz="2600" dirty="0"/>
              <a:t> </a:t>
            </a:r>
            <a:r>
              <a:rPr lang="it-IT" sz="2600" dirty="0" err="1"/>
              <a:t>Disease</a:t>
            </a:r>
            <a:r>
              <a:rPr lang="it-IT" sz="2600" dirty="0"/>
              <a:t> Management </a:t>
            </a:r>
            <a:r>
              <a:rPr lang="it-IT" sz="2600" dirty="0" err="1"/>
              <a:t>Programmes</a:t>
            </a:r>
            <a:r>
              <a:rPr lang="it-IT" sz="2600" dirty="0"/>
              <a:t> </a:t>
            </a:r>
            <a:r>
              <a:rPr lang="it-IT" sz="2600" dirty="0" err="1"/>
              <a:t>Diabetes</a:t>
            </a:r>
            <a:r>
              <a:rPr lang="it-IT" sz="2600" dirty="0"/>
              <a:t> </a:t>
            </a:r>
            <a:r>
              <a:rPr lang="it-IT" sz="2600" dirty="0" err="1"/>
              <a:t>erfolgte</a:t>
            </a:r>
            <a:r>
              <a:rPr lang="it-IT" sz="2600" dirty="0"/>
              <a:t> die </a:t>
            </a:r>
            <a:r>
              <a:rPr lang="it-IT" sz="2600" dirty="0" err="1"/>
              <a:t>Vorstellung</a:t>
            </a:r>
            <a:r>
              <a:rPr lang="it-IT" sz="2600" dirty="0"/>
              <a:t> </a:t>
            </a:r>
            <a:r>
              <a:rPr lang="it-IT" sz="2600" dirty="0" err="1"/>
              <a:t>im</a:t>
            </a:r>
            <a:r>
              <a:rPr lang="it-IT" sz="2600" dirty="0"/>
              <a:t> </a:t>
            </a:r>
            <a:r>
              <a:rPr lang="it-IT" sz="2600" dirty="0" err="1"/>
              <a:t>Fachkrankenhaus</a:t>
            </a:r>
            <a:r>
              <a:rPr lang="it-IT" sz="2600" dirty="0"/>
              <a:t>.</a:t>
            </a:r>
          </a:p>
          <a:p>
            <a:endParaRPr lang="it-IT" sz="2600" dirty="0"/>
          </a:p>
          <a:p>
            <a:r>
              <a:rPr lang="it-IT" sz="2600" dirty="0"/>
              <a:t>Il paziente era affetto da obesità di grado III con Indice di Massa Corporea di 42,7 kg/m² (190 cm, 154 kg) e circonferenza addominale di 141 cm. Con l’esaurimento del trattamento conservativo ambulatoriale conforme alle linee guida contenute nel </a:t>
            </a:r>
            <a:r>
              <a:rPr lang="it-IT" sz="2600" dirty="0" err="1"/>
              <a:t>Disease</a:t>
            </a:r>
            <a:r>
              <a:rPr lang="it-IT" sz="2600" dirty="0"/>
              <a:t> Management Program per il diabete, il caso è stato preso in carico da un reparto ospedaliero dedicato.</a:t>
            </a:r>
          </a:p>
          <a:p>
            <a:endParaRPr lang="it-IT" dirty="0"/>
          </a:p>
          <a:p>
            <a:endParaRPr lang="it-IT" dirty="0"/>
          </a:p>
        </p:txBody>
      </p:sp>
    </p:spTree>
    <p:extLst>
      <p:ext uri="{BB962C8B-B14F-4D97-AF65-F5344CB8AC3E}">
        <p14:creationId xmlns:p14="http://schemas.microsoft.com/office/powerpoint/2010/main" val="23300759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1CC19-F2E2-6B27-BBFD-4D01CFD0034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08A3677-9975-CEBC-87DD-C0C90C370742}"/>
              </a:ext>
            </a:extLst>
          </p:cNvPr>
          <p:cNvSpPr txBox="1">
            <a:spLocks noChangeArrowheads="1"/>
          </p:cNvSpPr>
          <p:nvPr/>
        </p:nvSpPr>
        <p:spPr bwMode="auto">
          <a:xfrm>
            <a:off x="323528" y="188640"/>
            <a:ext cx="8229600" cy="5201424"/>
          </a:xfrm>
          <a:prstGeom prst="rect">
            <a:avLst/>
          </a:prstGeom>
          <a:noFill/>
          <a:ln w="9525">
            <a:noFill/>
            <a:miter lim="800000"/>
            <a:headEnd/>
            <a:tailEnd/>
          </a:ln>
        </p:spPr>
        <p:txBody>
          <a:bodyPr>
            <a:spAutoFit/>
          </a:bodyPr>
          <a:lstStyle/>
          <a:p>
            <a:r>
              <a:rPr lang="it-IT" sz="2800" dirty="0"/>
              <a:t>Il </a:t>
            </a:r>
            <a:r>
              <a:rPr lang="it-IT" sz="2800" dirty="0" err="1"/>
              <a:t>Disease</a:t>
            </a:r>
            <a:r>
              <a:rPr lang="it-IT" sz="2800" dirty="0"/>
              <a:t> Management (DM) è una metodologia basata su un approccio integrato alla malattia, teso al miglioramento dei risultati clinici e della qualità dei servizi offerti all’ utente, nell’ottica di una razionalizzazione delle spese. Il DM si basa sull’analisi di dati clinici ed economici e, quindi, sulla creazione di un modello dell’intero iter diagnostico-terapeutico legato alla patologia considerata finalizzato all’individuazione di interventi atti a migliorare i servizi offerti all’ utente, nonché ad ottimizzare i costi complessivi. </a:t>
            </a:r>
            <a:endParaRPr lang="it-IT" dirty="0"/>
          </a:p>
          <a:p>
            <a:endParaRPr lang="it-IT" dirty="0"/>
          </a:p>
        </p:txBody>
      </p:sp>
    </p:spTree>
    <p:extLst>
      <p:ext uri="{BB962C8B-B14F-4D97-AF65-F5344CB8AC3E}">
        <p14:creationId xmlns:p14="http://schemas.microsoft.com/office/powerpoint/2010/main" val="9617387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1DD99-525C-D5BE-F515-39E34C06485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6B0741A-28FB-B86D-E296-28E1E5116AB8}"/>
              </a:ext>
            </a:extLst>
          </p:cNvPr>
          <p:cNvSpPr txBox="1">
            <a:spLocks noChangeArrowheads="1"/>
          </p:cNvSpPr>
          <p:nvPr/>
        </p:nvSpPr>
        <p:spPr bwMode="auto">
          <a:xfrm>
            <a:off x="323528" y="188640"/>
            <a:ext cx="8229600" cy="4893647"/>
          </a:xfrm>
          <a:prstGeom prst="rect">
            <a:avLst/>
          </a:prstGeom>
          <a:noFill/>
          <a:ln w="9525">
            <a:noFill/>
            <a:miter lim="800000"/>
            <a:headEnd/>
            <a:tailEnd/>
          </a:ln>
        </p:spPr>
        <p:txBody>
          <a:bodyPr>
            <a:spAutoFit/>
          </a:bodyPr>
          <a:lstStyle/>
          <a:p>
            <a:r>
              <a:rPr lang="it-IT" sz="2600" b="1" dirty="0" err="1"/>
              <a:t>Untersuchungen</a:t>
            </a:r>
            <a:r>
              <a:rPr lang="it-IT" sz="2600" b="1" dirty="0"/>
              <a:t>:</a:t>
            </a:r>
            <a:r>
              <a:rPr lang="it-IT" sz="2600" dirty="0"/>
              <a:t> Die </a:t>
            </a:r>
            <a:r>
              <a:rPr lang="it-IT" sz="2600" dirty="0" err="1"/>
              <a:t>Durchbrechung</a:t>
            </a:r>
            <a:r>
              <a:rPr lang="it-IT" sz="2600" dirty="0"/>
              <a:t> </a:t>
            </a:r>
            <a:r>
              <a:rPr lang="it-IT" sz="2600" dirty="0" err="1"/>
              <a:t>der</a:t>
            </a:r>
            <a:r>
              <a:rPr lang="it-IT" sz="2600" dirty="0"/>
              <a:t> </a:t>
            </a:r>
            <a:r>
              <a:rPr lang="it-IT" sz="2600" dirty="0" err="1"/>
              <a:t>Insulinresistenz</a:t>
            </a:r>
            <a:r>
              <a:rPr lang="it-IT" sz="2600" dirty="0"/>
              <a:t> </a:t>
            </a:r>
            <a:r>
              <a:rPr lang="it-IT" sz="2600" dirty="0" err="1"/>
              <a:t>gelang</a:t>
            </a:r>
            <a:r>
              <a:rPr lang="it-IT" sz="2600" dirty="0"/>
              <a:t> </a:t>
            </a:r>
            <a:r>
              <a:rPr lang="it-IT" sz="2600" dirty="0" err="1"/>
              <a:t>auch</a:t>
            </a:r>
            <a:r>
              <a:rPr lang="it-IT" sz="2600" dirty="0"/>
              <a:t> </a:t>
            </a:r>
            <a:r>
              <a:rPr lang="it-IT" sz="2600" dirty="0" err="1"/>
              <a:t>mit</a:t>
            </a:r>
            <a:r>
              <a:rPr lang="it-IT" sz="2600" dirty="0"/>
              <a:t> </a:t>
            </a:r>
            <a:r>
              <a:rPr lang="it-IT" sz="2600" dirty="0" err="1"/>
              <a:t>differenzierten</a:t>
            </a:r>
            <a:r>
              <a:rPr lang="it-IT" sz="2600" dirty="0"/>
              <a:t> </a:t>
            </a:r>
            <a:r>
              <a:rPr lang="it-IT" sz="2600" dirty="0" err="1"/>
              <a:t>Maßnahmen</a:t>
            </a:r>
            <a:r>
              <a:rPr lang="it-IT" sz="2600" dirty="0"/>
              <a:t> </a:t>
            </a:r>
            <a:r>
              <a:rPr lang="it-IT" sz="2600" dirty="0" err="1"/>
              <a:t>nicht</a:t>
            </a:r>
            <a:r>
              <a:rPr lang="it-IT" sz="2600" dirty="0"/>
              <a:t>, </a:t>
            </a:r>
            <a:r>
              <a:rPr lang="it-IT" sz="2600" dirty="0" err="1"/>
              <a:t>letztlich</a:t>
            </a:r>
            <a:r>
              <a:rPr lang="it-IT" sz="2600" dirty="0"/>
              <a:t> war </a:t>
            </a:r>
            <a:r>
              <a:rPr lang="it-IT" sz="2600" dirty="0" err="1"/>
              <a:t>eine</a:t>
            </a:r>
            <a:r>
              <a:rPr lang="it-IT" sz="2600" dirty="0"/>
              <a:t> </a:t>
            </a:r>
            <a:r>
              <a:rPr lang="it-IT" sz="2600" dirty="0" err="1"/>
              <a:t>Blutzuckerkontrolle</a:t>
            </a:r>
            <a:r>
              <a:rPr lang="it-IT" sz="2600" dirty="0"/>
              <a:t> </a:t>
            </a:r>
            <a:r>
              <a:rPr lang="it-IT" sz="2600" dirty="0" err="1"/>
              <a:t>nur</a:t>
            </a:r>
            <a:r>
              <a:rPr lang="it-IT" sz="2600" dirty="0"/>
              <a:t> </a:t>
            </a:r>
            <a:r>
              <a:rPr lang="it-IT" sz="2600" dirty="0" err="1"/>
              <a:t>mit</a:t>
            </a:r>
            <a:r>
              <a:rPr lang="it-IT" sz="2600" dirty="0"/>
              <a:t> </a:t>
            </a:r>
            <a:r>
              <a:rPr lang="it-IT" sz="2600" dirty="0" err="1"/>
              <a:t>Insulinpumpentherapie</a:t>
            </a:r>
            <a:r>
              <a:rPr lang="it-IT" sz="2600" dirty="0"/>
              <a:t> und </a:t>
            </a:r>
            <a:r>
              <a:rPr lang="it-IT" sz="2600" dirty="0" err="1"/>
              <a:t>zusätzlicher</a:t>
            </a:r>
            <a:r>
              <a:rPr lang="it-IT" sz="2600" dirty="0"/>
              <a:t> </a:t>
            </a:r>
            <a:r>
              <a:rPr lang="it-IT" sz="2600" dirty="0" err="1"/>
              <a:t>Insulingabe</a:t>
            </a:r>
            <a:r>
              <a:rPr lang="it-IT" sz="2600" dirty="0"/>
              <a:t> </a:t>
            </a:r>
            <a:r>
              <a:rPr lang="it-IT" sz="2600" dirty="0" err="1"/>
              <a:t>zu</a:t>
            </a:r>
            <a:r>
              <a:rPr lang="it-IT" sz="2600" dirty="0"/>
              <a:t> </a:t>
            </a:r>
            <a:r>
              <a:rPr lang="it-IT" sz="2600" dirty="0" err="1"/>
              <a:t>den</a:t>
            </a:r>
            <a:r>
              <a:rPr lang="it-IT" sz="2600" dirty="0"/>
              <a:t> </a:t>
            </a:r>
            <a:r>
              <a:rPr lang="it-IT" sz="2600" dirty="0" err="1"/>
              <a:t>Mahlzeiten</a:t>
            </a:r>
            <a:r>
              <a:rPr lang="it-IT" sz="2600" dirty="0"/>
              <a:t> </a:t>
            </a:r>
            <a:r>
              <a:rPr lang="it-IT" sz="2600" dirty="0" err="1"/>
              <a:t>möglich</a:t>
            </a:r>
            <a:r>
              <a:rPr lang="it-IT" sz="2600" dirty="0"/>
              <a:t>, </a:t>
            </a:r>
            <a:r>
              <a:rPr lang="it-IT" sz="2600" dirty="0" err="1"/>
              <a:t>mit</a:t>
            </a:r>
            <a:r>
              <a:rPr lang="it-IT" sz="2600" dirty="0"/>
              <a:t> </a:t>
            </a:r>
            <a:r>
              <a:rPr lang="it-IT" sz="2600" dirty="0" err="1"/>
              <a:t>mittleren</a:t>
            </a:r>
            <a:r>
              <a:rPr lang="it-IT" sz="2600" dirty="0"/>
              <a:t> </a:t>
            </a:r>
            <a:r>
              <a:rPr lang="it-IT" sz="2600" dirty="0" err="1"/>
              <a:t>Tagesinsulinmengen</a:t>
            </a:r>
            <a:r>
              <a:rPr lang="it-IT" sz="2600" dirty="0"/>
              <a:t> von </a:t>
            </a:r>
            <a:r>
              <a:rPr lang="it-IT" sz="2600" dirty="0" err="1"/>
              <a:t>über</a:t>
            </a:r>
            <a:r>
              <a:rPr lang="it-IT" sz="2600" dirty="0"/>
              <a:t> 500 IE. </a:t>
            </a:r>
          </a:p>
          <a:p>
            <a:endParaRPr lang="it-IT" sz="2600" dirty="0"/>
          </a:p>
          <a:p>
            <a:r>
              <a:rPr lang="it-IT" sz="2600" b="1" dirty="0"/>
              <a:t>Analisi:</a:t>
            </a:r>
            <a:r>
              <a:rPr lang="it-IT" sz="2600" dirty="0"/>
              <a:t> A seguito dell’insuccesso nel contrasto dell’</a:t>
            </a:r>
            <a:r>
              <a:rPr lang="it-IT" sz="2600" dirty="0" err="1"/>
              <a:t>insulino</a:t>
            </a:r>
            <a:r>
              <a:rPr lang="it-IT" sz="2600" dirty="0"/>
              <a:t>-resistenza anche con misure differenziate, è stato possibile effettuare il controllo della glicemia solo mediante terapia con microinfusore insulinico e somministrazione aggiuntiva ai pasti, con dosi giornaliere medie di insulina superiori a 500 UI. </a:t>
            </a:r>
          </a:p>
        </p:txBody>
      </p:sp>
    </p:spTree>
    <p:extLst>
      <p:ext uri="{BB962C8B-B14F-4D97-AF65-F5344CB8AC3E}">
        <p14:creationId xmlns:p14="http://schemas.microsoft.com/office/powerpoint/2010/main" val="9292407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81618-6F52-BEA6-8D90-5BF4240BB5F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6B81A2F-E990-9E96-40D3-E7E6C7476CE6}"/>
              </a:ext>
            </a:extLst>
          </p:cNvPr>
          <p:cNvSpPr txBox="1">
            <a:spLocks noChangeArrowheads="1"/>
          </p:cNvSpPr>
          <p:nvPr/>
        </p:nvSpPr>
        <p:spPr bwMode="auto">
          <a:xfrm>
            <a:off x="323528" y="188640"/>
            <a:ext cx="8229600" cy="4893647"/>
          </a:xfrm>
          <a:prstGeom prst="rect">
            <a:avLst/>
          </a:prstGeom>
          <a:noFill/>
          <a:ln w="9525">
            <a:noFill/>
            <a:miter lim="800000"/>
            <a:headEnd/>
            <a:tailEnd/>
          </a:ln>
        </p:spPr>
        <p:txBody>
          <a:bodyPr>
            <a:spAutoFit/>
          </a:bodyPr>
          <a:lstStyle/>
          <a:p>
            <a:r>
              <a:rPr lang="it-IT" sz="2600" dirty="0"/>
              <a:t>Die </a:t>
            </a:r>
            <a:r>
              <a:rPr lang="it-IT" sz="2600" dirty="0" err="1"/>
              <a:t>Lebensqualität</a:t>
            </a:r>
            <a:r>
              <a:rPr lang="it-IT" sz="2600" dirty="0"/>
              <a:t> und die </a:t>
            </a:r>
            <a:r>
              <a:rPr lang="it-IT" sz="2600" dirty="0" err="1"/>
              <a:t>Möglichkeiten</a:t>
            </a:r>
            <a:r>
              <a:rPr lang="it-IT" sz="2600" dirty="0"/>
              <a:t> </a:t>
            </a:r>
            <a:r>
              <a:rPr lang="it-IT" sz="2600" dirty="0" err="1"/>
              <a:t>zu</a:t>
            </a:r>
            <a:r>
              <a:rPr lang="it-IT" sz="2600" dirty="0"/>
              <a:t> </a:t>
            </a:r>
            <a:r>
              <a:rPr lang="it-IT" sz="2600" dirty="0" err="1"/>
              <a:t>körperlicher</a:t>
            </a:r>
            <a:r>
              <a:rPr lang="it-IT" sz="2600" dirty="0"/>
              <a:t> </a:t>
            </a:r>
            <a:r>
              <a:rPr lang="it-IT" sz="2600" dirty="0" err="1"/>
              <a:t>Bewegung</a:t>
            </a:r>
            <a:r>
              <a:rPr lang="it-IT" sz="2600" dirty="0"/>
              <a:t> </a:t>
            </a:r>
            <a:r>
              <a:rPr lang="it-IT" sz="2600" dirty="0" err="1"/>
              <a:t>waren</a:t>
            </a:r>
            <a:r>
              <a:rPr lang="it-IT" sz="2600" dirty="0"/>
              <a:t> bei dem </a:t>
            </a:r>
            <a:r>
              <a:rPr lang="it-IT" sz="2600" dirty="0" err="1"/>
              <a:t>Patienten</a:t>
            </a:r>
            <a:r>
              <a:rPr lang="it-IT" sz="2600" dirty="0"/>
              <a:t> </a:t>
            </a:r>
            <a:r>
              <a:rPr lang="it-IT" sz="2600" dirty="0" err="1"/>
              <a:t>stark</a:t>
            </a:r>
            <a:r>
              <a:rPr lang="it-IT" sz="2600" dirty="0"/>
              <a:t> </a:t>
            </a:r>
            <a:r>
              <a:rPr lang="it-IT" sz="2600" dirty="0" err="1"/>
              <a:t>eingeschränkt</a:t>
            </a:r>
            <a:r>
              <a:rPr lang="it-IT" sz="2600" dirty="0"/>
              <a:t>. Im </a:t>
            </a:r>
            <a:r>
              <a:rPr lang="it-IT" sz="2600" dirty="0" err="1"/>
              <a:t>interdisziplinären</a:t>
            </a:r>
            <a:r>
              <a:rPr lang="it-IT" sz="2600" dirty="0"/>
              <a:t> </a:t>
            </a:r>
            <a:r>
              <a:rPr lang="it-IT" sz="2600" dirty="0" err="1"/>
              <a:t>Dialog</a:t>
            </a:r>
            <a:r>
              <a:rPr lang="it-IT" sz="2600" dirty="0"/>
              <a:t> </a:t>
            </a:r>
            <a:r>
              <a:rPr lang="it-IT" sz="2600" dirty="0" err="1"/>
              <a:t>wurde</a:t>
            </a:r>
            <a:r>
              <a:rPr lang="it-IT" sz="2600" dirty="0"/>
              <a:t> </a:t>
            </a:r>
            <a:r>
              <a:rPr lang="it-IT" sz="2600" dirty="0" err="1"/>
              <a:t>zusammen</a:t>
            </a:r>
            <a:r>
              <a:rPr lang="it-IT" sz="2600" dirty="0"/>
              <a:t> </a:t>
            </a:r>
            <a:r>
              <a:rPr lang="it-IT" sz="2600" dirty="0" err="1"/>
              <a:t>mit</a:t>
            </a:r>
            <a:r>
              <a:rPr lang="it-IT" sz="2600" dirty="0"/>
              <a:t> dem </a:t>
            </a:r>
            <a:r>
              <a:rPr lang="it-IT" sz="2600" dirty="0" err="1"/>
              <a:t>Patienten</a:t>
            </a:r>
            <a:r>
              <a:rPr lang="it-IT" sz="2600" dirty="0"/>
              <a:t> die </a:t>
            </a:r>
            <a:r>
              <a:rPr lang="it-IT" sz="2600" dirty="0" err="1"/>
              <a:t>Indikation</a:t>
            </a:r>
            <a:r>
              <a:rPr lang="it-IT" sz="2600" dirty="0"/>
              <a:t> </a:t>
            </a:r>
            <a:r>
              <a:rPr lang="it-IT" sz="2600" dirty="0" err="1"/>
              <a:t>entsprechend</a:t>
            </a:r>
            <a:r>
              <a:rPr lang="it-IT" sz="2600" dirty="0"/>
              <a:t> </a:t>
            </a:r>
            <a:r>
              <a:rPr lang="it-IT" sz="2600" dirty="0" err="1"/>
              <a:t>der</a:t>
            </a:r>
            <a:r>
              <a:rPr lang="it-IT" sz="2600" dirty="0"/>
              <a:t> S3-Leitlinie </a:t>
            </a:r>
            <a:r>
              <a:rPr lang="it-IT" sz="2600" dirty="0" err="1"/>
              <a:t>Adipositaschirurgie</a:t>
            </a:r>
            <a:r>
              <a:rPr lang="it-IT" sz="2600" dirty="0"/>
              <a:t> </a:t>
            </a:r>
            <a:r>
              <a:rPr lang="it-IT" sz="2600" dirty="0" err="1"/>
              <a:t>zu</a:t>
            </a:r>
            <a:r>
              <a:rPr lang="it-IT" sz="2600" dirty="0"/>
              <a:t> </a:t>
            </a:r>
            <a:r>
              <a:rPr lang="it-IT" sz="2600" dirty="0" err="1"/>
              <a:t>einer</a:t>
            </a:r>
            <a:r>
              <a:rPr lang="it-IT" sz="2600" dirty="0"/>
              <a:t> </a:t>
            </a:r>
            <a:r>
              <a:rPr lang="it-IT" sz="2600" dirty="0" err="1"/>
              <a:t>Magenbypass-Anlage</a:t>
            </a:r>
            <a:r>
              <a:rPr lang="it-IT" sz="2600" dirty="0"/>
              <a:t> </a:t>
            </a:r>
            <a:r>
              <a:rPr lang="it-IT" sz="2600" dirty="0" err="1"/>
              <a:t>gestellt</a:t>
            </a:r>
            <a:r>
              <a:rPr lang="it-IT" sz="2600" dirty="0"/>
              <a:t>.</a:t>
            </a:r>
          </a:p>
          <a:p>
            <a:endParaRPr lang="it-IT" sz="2600" dirty="0"/>
          </a:p>
          <a:p>
            <a:r>
              <a:rPr lang="it-IT" sz="2600" dirty="0"/>
              <a:t>La qualità della vita e le possibilità del paziente di svolgere attività fisica erano fortemente limitate. Nella valutazione multidisciplinare del caso è stata formulata l’indicazione per l’impianto di un bypass gastrico in conformità alle linea guida di livello S3 dell’associazione sanitaria tedesca AWMF sulla chirurgia dell’obesità.</a:t>
            </a:r>
          </a:p>
        </p:txBody>
      </p:sp>
    </p:spTree>
    <p:extLst>
      <p:ext uri="{BB962C8B-B14F-4D97-AF65-F5344CB8AC3E}">
        <p14:creationId xmlns:p14="http://schemas.microsoft.com/office/powerpoint/2010/main" val="28983557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2864A-D755-E4D8-03DE-E6E71F9973DE}"/>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C627DC6-782C-D01D-2808-8E0EDC22963E}"/>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b="1" dirty="0" err="1"/>
              <a:t>Therapie</a:t>
            </a:r>
            <a:r>
              <a:rPr lang="it-IT" sz="2600" b="1" dirty="0"/>
              <a:t>:</a:t>
            </a:r>
            <a:r>
              <a:rPr lang="it-IT" sz="2600" dirty="0"/>
              <a:t> Zwei </a:t>
            </a:r>
            <a:r>
              <a:rPr lang="it-IT" sz="2600" dirty="0" err="1"/>
              <a:t>Wochen</a:t>
            </a:r>
            <a:r>
              <a:rPr lang="it-IT" sz="2600" dirty="0"/>
              <a:t> </a:t>
            </a:r>
            <a:r>
              <a:rPr lang="it-IT" sz="2600" dirty="0" err="1"/>
              <a:t>nach</a:t>
            </a:r>
            <a:r>
              <a:rPr lang="it-IT" sz="2600" dirty="0"/>
              <a:t> </a:t>
            </a:r>
            <a:r>
              <a:rPr lang="it-IT" sz="2600" dirty="0" err="1"/>
              <a:t>der</a:t>
            </a:r>
            <a:r>
              <a:rPr lang="it-IT" sz="2600" dirty="0"/>
              <a:t> </a:t>
            </a:r>
            <a:r>
              <a:rPr lang="it-IT" sz="2600" dirty="0" err="1"/>
              <a:t>komplikationslosen</a:t>
            </a:r>
            <a:r>
              <a:rPr lang="it-IT" sz="2600" dirty="0"/>
              <a:t> minimal </a:t>
            </a:r>
            <a:r>
              <a:rPr lang="it-IT" sz="2600" dirty="0" err="1"/>
              <a:t>invasiven</a:t>
            </a:r>
            <a:r>
              <a:rPr lang="it-IT" sz="2600" dirty="0"/>
              <a:t> </a:t>
            </a:r>
            <a:r>
              <a:rPr lang="it-IT" sz="2600" dirty="0" err="1"/>
              <a:t>Operation</a:t>
            </a:r>
            <a:r>
              <a:rPr lang="it-IT" sz="2600" dirty="0"/>
              <a:t> war </a:t>
            </a:r>
            <a:r>
              <a:rPr lang="it-IT" sz="2600" dirty="0" err="1"/>
              <a:t>der</a:t>
            </a:r>
            <a:r>
              <a:rPr lang="it-IT" sz="2600" dirty="0"/>
              <a:t> </a:t>
            </a:r>
            <a:r>
              <a:rPr lang="it-IT" sz="2600" dirty="0" err="1"/>
              <a:t>Insulinbedarf</a:t>
            </a:r>
            <a:r>
              <a:rPr lang="it-IT" sz="2600" dirty="0"/>
              <a:t> </a:t>
            </a:r>
            <a:r>
              <a:rPr lang="it-IT" sz="2600" dirty="0" err="1"/>
              <a:t>bereits</a:t>
            </a:r>
            <a:r>
              <a:rPr lang="it-IT" sz="2600" dirty="0"/>
              <a:t> </a:t>
            </a:r>
            <a:r>
              <a:rPr lang="it-IT" sz="2600" dirty="0" err="1"/>
              <a:t>auf</a:t>
            </a:r>
            <a:r>
              <a:rPr lang="it-IT" sz="2600" dirty="0"/>
              <a:t> ca. 100 IE pro Tag </a:t>
            </a:r>
            <a:r>
              <a:rPr lang="it-IT" sz="2600" dirty="0" err="1"/>
              <a:t>fraktioniert</a:t>
            </a:r>
            <a:r>
              <a:rPr lang="it-IT" sz="2600" dirty="0"/>
              <a:t> </a:t>
            </a:r>
            <a:r>
              <a:rPr lang="it-IT" sz="2600" dirty="0" err="1"/>
              <a:t>zu</a:t>
            </a:r>
            <a:r>
              <a:rPr lang="it-IT" sz="2600" dirty="0"/>
              <a:t> </a:t>
            </a:r>
            <a:r>
              <a:rPr lang="it-IT" sz="2600" dirty="0" err="1"/>
              <a:t>den</a:t>
            </a:r>
            <a:r>
              <a:rPr lang="it-IT" sz="2600" dirty="0"/>
              <a:t> </a:t>
            </a:r>
            <a:r>
              <a:rPr lang="it-IT" sz="2600" dirty="0" err="1"/>
              <a:t>Mahlzeiten</a:t>
            </a:r>
            <a:r>
              <a:rPr lang="it-IT" sz="2600" dirty="0"/>
              <a:t> </a:t>
            </a:r>
            <a:r>
              <a:rPr lang="it-IT" sz="2600" dirty="0" err="1"/>
              <a:t>zurückgegangen</a:t>
            </a:r>
            <a:r>
              <a:rPr lang="it-IT" sz="2600" dirty="0"/>
              <a:t>. </a:t>
            </a:r>
            <a:r>
              <a:rPr lang="it-IT" sz="2600" dirty="0" err="1"/>
              <a:t>Nach</a:t>
            </a:r>
            <a:r>
              <a:rPr lang="it-IT" sz="2600" dirty="0"/>
              <a:t> </a:t>
            </a:r>
            <a:r>
              <a:rPr lang="it-IT" sz="2600" dirty="0" err="1"/>
              <a:t>Rückverlegung</a:t>
            </a:r>
            <a:r>
              <a:rPr lang="it-IT" sz="2600" dirty="0"/>
              <a:t> in die </a:t>
            </a:r>
            <a:r>
              <a:rPr lang="it-IT" sz="2600" dirty="0" err="1"/>
              <a:t>Diabetesfachklinik</a:t>
            </a:r>
            <a:r>
              <a:rPr lang="it-IT" sz="2600" dirty="0"/>
              <a:t> </a:t>
            </a:r>
            <a:r>
              <a:rPr lang="it-IT" sz="2600" dirty="0" err="1"/>
              <a:t>konnte</a:t>
            </a:r>
            <a:r>
              <a:rPr lang="it-IT" sz="2600" dirty="0"/>
              <a:t> die </a:t>
            </a:r>
            <a:r>
              <a:rPr lang="it-IT" sz="2600" dirty="0" err="1"/>
              <a:t>weitere</a:t>
            </a:r>
            <a:r>
              <a:rPr lang="it-IT" sz="2600" dirty="0"/>
              <a:t> </a:t>
            </a:r>
            <a:r>
              <a:rPr lang="it-IT" sz="2600" dirty="0" err="1"/>
              <a:t>Therapieoptimierung</a:t>
            </a:r>
            <a:r>
              <a:rPr lang="it-IT" sz="2600" dirty="0"/>
              <a:t> </a:t>
            </a:r>
            <a:r>
              <a:rPr lang="it-IT" sz="2600" dirty="0" err="1"/>
              <a:t>durchgeführt</a:t>
            </a:r>
            <a:r>
              <a:rPr lang="it-IT" sz="2600" dirty="0"/>
              <a:t> </a:t>
            </a:r>
            <a:r>
              <a:rPr lang="it-IT" sz="2600" dirty="0" err="1"/>
              <a:t>werden</a:t>
            </a:r>
            <a:r>
              <a:rPr lang="it-IT" sz="2600" dirty="0"/>
              <a:t>. </a:t>
            </a:r>
          </a:p>
          <a:p>
            <a:endParaRPr lang="it-IT" sz="2600" dirty="0"/>
          </a:p>
          <a:p>
            <a:r>
              <a:rPr lang="it-IT" sz="2600" b="1" dirty="0"/>
              <a:t>Terapia: </a:t>
            </a:r>
            <a:r>
              <a:rPr lang="it-IT" sz="2600" dirty="0"/>
              <a:t>A due settimane dall’operazione mini-invasiva, avvenuta senza complicazioni, il fabbisogno di insulina si era già ridotto a circa 100 UI al giorno somministrate ai pasti. Trasferito nuovamente il paziente al centro diabetologico, è stato possibile procedere a un’ulteriore ottimizzazione della terapia. </a:t>
            </a:r>
          </a:p>
        </p:txBody>
      </p:sp>
    </p:spTree>
    <p:extLst>
      <p:ext uri="{BB962C8B-B14F-4D97-AF65-F5344CB8AC3E}">
        <p14:creationId xmlns:p14="http://schemas.microsoft.com/office/powerpoint/2010/main" val="10296595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D516B-A4EF-5098-0D00-C2420E54198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BEC0F03-2CE0-F460-60D4-4F134393C708}"/>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dirty="0"/>
              <a:t>Drei Monate </a:t>
            </a:r>
            <a:r>
              <a:rPr lang="it-IT" sz="2600" dirty="0" err="1"/>
              <a:t>nach</a:t>
            </a:r>
            <a:r>
              <a:rPr lang="it-IT" sz="2600" dirty="0"/>
              <a:t> </a:t>
            </a:r>
            <a:r>
              <a:rPr lang="it-IT" sz="2600" dirty="0" err="1"/>
              <a:t>der</a:t>
            </a:r>
            <a:r>
              <a:rPr lang="it-IT" sz="2600" dirty="0"/>
              <a:t> </a:t>
            </a:r>
            <a:r>
              <a:rPr lang="it-IT" sz="2600" dirty="0" err="1"/>
              <a:t>Operation</a:t>
            </a:r>
            <a:r>
              <a:rPr lang="it-IT" sz="2600" dirty="0"/>
              <a:t> </a:t>
            </a:r>
            <a:r>
              <a:rPr lang="it-IT" sz="2600" dirty="0" err="1"/>
              <a:t>fand</a:t>
            </a:r>
            <a:r>
              <a:rPr lang="it-IT" sz="2600" dirty="0"/>
              <a:t> </a:t>
            </a:r>
            <a:r>
              <a:rPr lang="it-IT" sz="2600" dirty="0" err="1"/>
              <a:t>sich</a:t>
            </a:r>
            <a:r>
              <a:rPr lang="it-IT" sz="2600" dirty="0"/>
              <a:t> </a:t>
            </a:r>
            <a:r>
              <a:rPr lang="it-IT" sz="2600" dirty="0" err="1"/>
              <a:t>im</a:t>
            </a:r>
            <a:r>
              <a:rPr lang="it-IT" sz="2600" dirty="0"/>
              <a:t> </a:t>
            </a:r>
            <a:r>
              <a:rPr lang="it-IT" sz="2600" dirty="0" err="1"/>
              <a:t>Rahmen</a:t>
            </a:r>
            <a:r>
              <a:rPr lang="it-IT" sz="2600" dirty="0"/>
              <a:t> </a:t>
            </a:r>
            <a:r>
              <a:rPr lang="it-IT" sz="2600" dirty="0" err="1"/>
              <a:t>der</a:t>
            </a:r>
            <a:r>
              <a:rPr lang="it-IT" sz="2600" dirty="0"/>
              <a:t> </a:t>
            </a:r>
            <a:r>
              <a:rPr lang="it-IT" sz="2600" dirty="0" err="1"/>
              <a:t>strukturierten</a:t>
            </a:r>
            <a:r>
              <a:rPr lang="it-IT" sz="2600" dirty="0"/>
              <a:t> </a:t>
            </a:r>
            <a:r>
              <a:rPr lang="it-IT" sz="2600" dirty="0" err="1"/>
              <a:t>Nachsorge</a:t>
            </a:r>
            <a:r>
              <a:rPr lang="it-IT" sz="2600" dirty="0"/>
              <a:t> </a:t>
            </a:r>
            <a:r>
              <a:rPr lang="it-IT" sz="2600" dirty="0" err="1"/>
              <a:t>nach</a:t>
            </a:r>
            <a:r>
              <a:rPr lang="it-IT" sz="2600" dirty="0"/>
              <a:t> </a:t>
            </a:r>
            <a:r>
              <a:rPr lang="it-IT" sz="2600" dirty="0" err="1"/>
              <a:t>Magenbypass</a:t>
            </a:r>
            <a:r>
              <a:rPr lang="it-IT" sz="2600" dirty="0"/>
              <a:t> </a:t>
            </a:r>
            <a:r>
              <a:rPr lang="it-IT" sz="2600" dirty="0" err="1"/>
              <a:t>noch</a:t>
            </a:r>
            <a:r>
              <a:rPr lang="it-IT" sz="2600" dirty="0"/>
              <a:t> </a:t>
            </a:r>
            <a:r>
              <a:rPr lang="it-IT" sz="2600" dirty="0" err="1"/>
              <a:t>ein</a:t>
            </a:r>
            <a:r>
              <a:rPr lang="it-IT" sz="2600" dirty="0"/>
              <a:t> BMI von 34,3 kg/m</a:t>
            </a:r>
            <a:r>
              <a:rPr lang="it-IT" sz="2600" baseline="30000" dirty="0"/>
              <a:t>2</a:t>
            </a:r>
            <a:r>
              <a:rPr lang="it-IT" sz="2600" dirty="0"/>
              <a:t>. </a:t>
            </a:r>
            <a:r>
              <a:rPr lang="it-IT" sz="2600" dirty="0" err="1"/>
              <a:t>Der</a:t>
            </a:r>
            <a:r>
              <a:rPr lang="it-IT" sz="2600" dirty="0"/>
              <a:t> </a:t>
            </a:r>
            <a:r>
              <a:rPr lang="it-IT" sz="2600" dirty="0" err="1"/>
              <a:t>Eingriff</a:t>
            </a:r>
            <a:r>
              <a:rPr lang="it-IT" sz="2600" dirty="0"/>
              <a:t> </a:t>
            </a:r>
            <a:r>
              <a:rPr lang="it-IT" sz="2600" dirty="0" err="1"/>
              <a:t>führte</a:t>
            </a:r>
            <a:r>
              <a:rPr lang="it-IT" sz="2600" dirty="0"/>
              <a:t> </a:t>
            </a:r>
            <a:r>
              <a:rPr lang="it-IT" sz="2600" dirty="0" err="1"/>
              <a:t>zu</a:t>
            </a:r>
            <a:r>
              <a:rPr lang="it-IT" sz="2600" dirty="0"/>
              <a:t> </a:t>
            </a:r>
            <a:r>
              <a:rPr lang="it-IT" sz="2600" dirty="0" err="1"/>
              <a:t>einer</a:t>
            </a:r>
            <a:r>
              <a:rPr lang="it-IT" sz="2600" dirty="0"/>
              <a:t> </a:t>
            </a:r>
            <a:r>
              <a:rPr lang="it-IT" sz="2600" dirty="0" err="1"/>
              <a:t>besseren</a:t>
            </a:r>
            <a:r>
              <a:rPr lang="it-IT" sz="2600" dirty="0"/>
              <a:t> </a:t>
            </a:r>
            <a:r>
              <a:rPr lang="it-IT" sz="2600" dirty="0" err="1"/>
              <a:t>Stoffwechselkontrolle</a:t>
            </a:r>
            <a:r>
              <a:rPr lang="it-IT" sz="2600" dirty="0"/>
              <a:t> </a:t>
            </a:r>
            <a:r>
              <a:rPr lang="it-IT" sz="2600" dirty="0" err="1"/>
              <a:t>sowie</a:t>
            </a:r>
            <a:r>
              <a:rPr lang="it-IT" sz="2600" dirty="0"/>
              <a:t> </a:t>
            </a:r>
            <a:r>
              <a:rPr lang="it-IT" sz="2600" dirty="0" err="1"/>
              <a:t>zu</a:t>
            </a:r>
            <a:r>
              <a:rPr lang="it-IT" sz="2600" dirty="0"/>
              <a:t> </a:t>
            </a:r>
            <a:r>
              <a:rPr lang="it-IT" sz="2600" dirty="0" err="1"/>
              <a:t>einer</a:t>
            </a:r>
            <a:r>
              <a:rPr lang="it-IT" sz="2600" dirty="0"/>
              <a:t> </a:t>
            </a:r>
            <a:r>
              <a:rPr lang="it-IT" sz="2600" dirty="0" err="1"/>
              <a:t>besseren</a:t>
            </a:r>
            <a:r>
              <a:rPr lang="it-IT" sz="2600" dirty="0"/>
              <a:t> </a:t>
            </a:r>
            <a:r>
              <a:rPr lang="it-IT" sz="2600" dirty="0" err="1"/>
              <a:t>Lebensqualität</a:t>
            </a:r>
            <a:r>
              <a:rPr lang="it-IT" sz="2600" dirty="0"/>
              <a:t> und </a:t>
            </a:r>
            <a:r>
              <a:rPr lang="it-IT" sz="2600" dirty="0" err="1"/>
              <a:t>nicht</a:t>
            </a:r>
            <a:r>
              <a:rPr lang="it-IT" sz="2600" dirty="0"/>
              <a:t> </a:t>
            </a:r>
            <a:r>
              <a:rPr lang="it-IT" sz="2600" dirty="0" err="1"/>
              <a:t>zuletzt</a:t>
            </a:r>
            <a:r>
              <a:rPr lang="it-IT" sz="2600" dirty="0"/>
              <a:t> </a:t>
            </a:r>
            <a:r>
              <a:rPr lang="it-IT" sz="2600" dirty="0" err="1"/>
              <a:t>zu</a:t>
            </a:r>
            <a:r>
              <a:rPr lang="it-IT" sz="2600" dirty="0"/>
              <a:t> </a:t>
            </a:r>
            <a:r>
              <a:rPr lang="it-IT" sz="2600" dirty="0" err="1"/>
              <a:t>einer</a:t>
            </a:r>
            <a:r>
              <a:rPr lang="it-IT" sz="2600" dirty="0"/>
              <a:t> </a:t>
            </a:r>
            <a:r>
              <a:rPr lang="it-IT" sz="2600" dirty="0" err="1"/>
              <a:t>erheblichen</a:t>
            </a:r>
            <a:r>
              <a:rPr lang="it-IT" sz="2600" dirty="0"/>
              <a:t> </a:t>
            </a:r>
            <a:r>
              <a:rPr lang="it-IT" sz="2600" dirty="0" err="1"/>
              <a:t>Kosteneinsparung</a:t>
            </a:r>
            <a:r>
              <a:rPr lang="it-IT" sz="2600" dirty="0"/>
              <a:t> in </a:t>
            </a:r>
            <a:r>
              <a:rPr lang="it-IT" sz="2600" dirty="0" err="1"/>
              <a:t>der</a:t>
            </a:r>
            <a:r>
              <a:rPr lang="it-IT" sz="2600" dirty="0"/>
              <a:t> </a:t>
            </a:r>
            <a:r>
              <a:rPr lang="it-IT" sz="2600" dirty="0" err="1"/>
              <a:t>Therapie</a:t>
            </a:r>
            <a:r>
              <a:rPr lang="it-IT" sz="2600" dirty="0"/>
              <a:t>.</a:t>
            </a:r>
          </a:p>
          <a:p>
            <a:endParaRPr lang="it-IT" sz="2600" dirty="0"/>
          </a:p>
          <a:p>
            <a:r>
              <a:rPr lang="it-IT" sz="2600" dirty="0"/>
              <a:t>A tre mesi dall’operazione, nell’ambito del follow-up strutturato previsto dopo un bypass gastrico, l’IMC risultava ancora pari a 34,3 kg/m². L’intervento ha portato a un miglior controllo metabolico, a una migliore qualità di vita e, non da ultimo, a un notevole risparmio dei costi terapeutici.</a:t>
            </a:r>
          </a:p>
        </p:txBody>
      </p:sp>
    </p:spTree>
    <p:extLst>
      <p:ext uri="{BB962C8B-B14F-4D97-AF65-F5344CB8AC3E}">
        <p14:creationId xmlns:p14="http://schemas.microsoft.com/office/powerpoint/2010/main" val="5997481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04C10-25FA-41F9-4D26-52ED9B22CC8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DF72AB7-7BB7-ABED-538C-A42D35FDE9CE}"/>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b="1" dirty="0" err="1"/>
              <a:t>Schlussfolgerung</a:t>
            </a:r>
            <a:r>
              <a:rPr lang="it-IT" sz="2600" b="1" dirty="0"/>
              <a:t>:</a:t>
            </a:r>
            <a:r>
              <a:rPr lang="it-IT" sz="2600" dirty="0"/>
              <a:t> Die </a:t>
            </a:r>
            <a:r>
              <a:rPr lang="it-IT" sz="2600" dirty="0" err="1"/>
              <a:t>Operation</a:t>
            </a:r>
            <a:r>
              <a:rPr lang="it-IT" sz="2600" dirty="0"/>
              <a:t> </a:t>
            </a:r>
            <a:r>
              <a:rPr lang="it-IT" sz="2600" dirty="0" err="1"/>
              <a:t>ist</a:t>
            </a:r>
            <a:r>
              <a:rPr lang="it-IT" sz="2600" dirty="0"/>
              <a:t> </a:t>
            </a:r>
            <a:r>
              <a:rPr lang="it-IT" sz="2600" dirty="0" err="1"/>
              <a:t>eine</a:t>
            </a:r>
            <a:r>
              <a:rPr lang="it-IT" sz="2600" dirty="0"/>
              <a:t> </a:t>
            </a:r>
            <a:r>
              <a:rPr lang="it-IT" sz="2600" dirty="0" err="1"/>
              <a:t>Ergänzung</a:t>
            </a:r>
            <a:r>
              <a:rPr lang="it-IT" sz="2600" dirty="0"/>
              <a:t> zur </a:t>
            </a:r>
            <a:r>
              <a:rPr lang="it-IT" sz="2600" dirty="0" err="1"/>
              <a:t>konservativen</a:t>
            </a:r>
            <a:r>
              <a:rPr lang="it-IT" sz="2600" dirty="0"/>
              <a:t> </a:t>
            </a:r>
            <a:r>
              <a:rPr lang="it-IT" sz="2600" dirty="0" err="1"/>
              <a:t>Behandlungsmöglichkeiten</a:t>
            </a:r>
            <a:r>
              <a:rPr lang="it-IT" sz="2600" dirty="0"/>
              <a:t>. Die </a:t>
            </a:r>
            <a:r>
              <a:rPr lang="it-IT" sz="2600" dirty="0" err="1"/>
              <a:t>Zusammenarbeit</a:t>
            </a:r>
            <a:r>
              <a:rPr lang="it-IT" sz="2600" dirty="0"/>
              <a:t> </a:t>
            </a:r>
            <a:r>
              <a:rPr lang="it-IT" sz="2600" dirty="0" err="1"/>
              <a:t>zwischen</a:t>
            </a:r>
            <a:r>
              <a:rPr lang="it-IT" sz="2600" dirty="0"/>
              <a:t> </a:t>
            </a:r>
            <a:r>
              <a:rPr lang="it-IT" sz="2600" dirty="0" err="1"/>
              <a:t>diabetologischer</a:t>
            </a:r>
            <a:r>
              <a:rPr lang="it-IT" sz="2600" dirty="0"/>
              <a:t> </a:t>
            </a:r>
            <a:r>
              <a:rPr lang="it-IT" sz="2600" dirty="0" err="1"/>
              <a:t>Schwerpunktpraxis</a:t>
            </a:r>
            <a:r>
              <a:rPr lang="it-IT" sz="2600" dirty="0"/>
              <a:t>, </a:t>
            </a:r>
            <a:r>
              <a:rPr lang="it-IT" sz="2600" dirty="0" err="1"/>
              <a:t>Fachklinik</a:t>
            </a:r>
            <a:r>
              <a:rPr lang="it-IT" sz="2600" dirty="0"/>
              <a:t> und </a:t>
            </a:r>
            <a:r>
              <a:rPr lang="it-IT" sz="2600" dirty="0" err="1"/>
              <a:t>Zentrum</a:t>
            </a:r>
            <a:r>
              <a:rPr lang="it-IT" sz="2600" dirty="0"/>
              <a:t> </a:t>
            </a:r>
            <a:r>
              <a:rPr lang="it-IT" sz="2600" dirty="0" err="1"/>
              <a:t>für</a:t>
            </a:r>
            <a:r>
              <a:rPr lang="it-IT" sz="2600" dirty="0"/>
              <a:t> </a:t>
            </a:r>
            <a:r>
              <a:rPr lang="it-IT" sz="2600" dirty="0" err="1"/>
              <a:t>metabolische</a:t>
            </a:r>
            <a:r>
              <a:rPr lang="it-IT" sz="2600" dirty="0"/>
              <a:t> Chirurgie </a:t>
            </a:r>
            <a:r>
              <a:rPr lang="it-IT" sz="2600" dirty="0" err="1"/>
              <a:t>ist</a:t>
            </a:r>
            <a:r>
              <a:rPr lang="it-IT" sz="2600" dirty="0"/>
              <a:t> </a:t>
            </a:r>
            <a:r>
              <a:rPr lang="it-IT" sz="2600" dirty="0" err="1"/>
              <a:t>sowohl</a:t>
            </a:r>
            <a:r>
              <a:rPr lang="it-IT" sz="2600" dirty="0"/>
              <a:t> </a:t>
            </a:r>
            <a:r>
              <a:rPr lang="it-IT" sz="2600" dirty="0" err="1"/>
              <a:t>für</a:t>
            </a:r>
            <a:r>
              <a:rPr lang="it-IT" sz="2600" dirty="0"/>
              <a:t> </a:t>
            </a:r>
            <a:r>
              <a:rPr lang="it-IT" sz="2600" dirty="0" err="1"/>
              <a:t>Indikationsstellung</a:t>
            </a:r>
            <a:r>
              <a:rPr lang="it-IT" sz="2600" dirty="0"/>
              <a:t> </a:t>
            </a:r>
            <a:r>
              <a:rPr lang="it-IT" sz="2600" dirty="0" err="1"/>
              <a:t>als</a:t>
            </a:r>
            <a:r>
              <a:rPr lang="it-IT" sz="2600" dirty="0"/>
              <a:t> </a:t>
            </a:r>
            <a:r>
              <a:rPr lang="it-IT" sz="2600" dirty="0" err="1"/>
              <a:t>auch</a:t>
            </a:r>
            <a:r>
              <a:rPr lang="it-IT" sz="2600" dirty="0"/>
              <a:t> </a:t>
            </a:r>
            <a:r>
              <a:rPr lang="it-IT" sz="2600" dirty="0" err="1"/>
              <a:t>Nachbehandlung</a:t>
            </a:r>
            <a:r>
              <a:rPr lang="it-IT" sz="2600" dirty="0"/>
              <a:t> </a:t>
            </a:r>
            <a:r>
              <a:rPr lang="it-IT" sz="2600" dirty="0" err="1"/>
              <a:t>essenziell</a:t>
            </a:r>
            <a:r>
              <a:rPr lang="it-IT" sz="2600" dirty="0"/>
              <a:t>.</a:t>
            </a:r>
          </a:p>
          <a:p>
            <a:endParaRPr lang="it-IT" sz="2600" dirty="0"/>
          </a:p>
          <a:p>
            <a:r>
              <a:rPr lang="it-IT" sz="2600" b="1" dirty="0"/>
              <a:t>Osservazioni conclusive:</a:t>
            </a:r>
            <a:r>
              <a:rPr lang="it-IT" sz="2600" dirty="0"/>
              <a:t> L’operazione rappresenta un’integrazione alle possibilità di trattamento conservativo. La collaborazione tra studio ambulatoriale specializzato, reparto ospedaliero e centro di chirurgia metabolica è stata cruciale sia per formulare l’indicazione che per la cura postoperatoria.</a:t>
            </a:r>
          </a:p>
        </p:txBody>
      </p:sp>
    </p:spTree>
    <p:extLst>
      <p:ext uri="{BB962C8B-B14F-4D97-AF65-F5344CB8AC3E}">
        <p14:creationId xmlns:p14="http://schemas.microsoft.com/office/powerpoint/2010/main" val="27737890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0A4BA-6E94-8DFD-B98F-A45BC91EB44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32C2B827-13C4-FD2D-5A84-A962E6C1B230}"/>
              </a:ext>
            </a:extLst>
          </p:cNvPr>
          <p:cNvSpPr txBox="1">
            <a:spLocks noChangeArrowheads="1"/>
          </p:cNvSpPr>
          <p:nvPr/>
        </p:nvSpPr>
        <p:spPr bwMode="auto">
          <a:xfrm>
            <a:off x="323528" y="188640"/>
            <a:ext cx="8229600" cy="6093976"/>
          </a:xfrm>
          <a:prstGeom prst="rect">
            <a:avLst/>
          </a:prstGeom>
          <a:noFill/>
          <a:ln w="9525">
            <a:noFill/>
            <a:miter lim="800000"/>
            <a:headEnd/>
            <a:tailEnd/>
          </a:ln>
        </p:spPr>
        <p:txBody>
          <a:bodyPr>
            <a:spAutoFit/>
          </a:bodyPr>
          <a:lstStyle/>
          <a:p>
            <a:r>
              <a:rPr lang="it-IT" sz="2600" b="1" dirty="0" err="1"/>
              <a:t>Einleitung</a:t>
            </a:r>
            <a:r>
              <a:rPr lang="it-IT" sz="2600" dirty="0"/>
              <a:t> </a:t>
            </a:r>
          </a:p>
          <a:p>
            <a:r>
              <a:rPr lang="it-IT" sz="2600" dirty="0"/>
              <a:t> </a:t>
            </a:r>
          </a:p>
          <a:p>
            <a:r>
              <a:rPr lang="it-IT" sz="2600" dirty="0" err="1"/>
              <a:t>Oft</a:t>
            </a:r>
            <a:r>
              <a:rPr lang="it-IT" sz="2600" dirty="0"/>
              <a:t> </a:t>
            </a:r>
            <a:r>
              <a:rPr lang="it-IT" sz="2600" dirty="0" err="1"/>
              <a:t>tritt</a:t>
            </a:r>
            <a:r>
              <a:rPr lang="it-IT" sz="2600" dirty="0"/>
              <a:t> </a:t>
            </a:r>
            <a:r>
              <a:rPr lang="it-IT" sz="2600" dirty="0" err="1"/>
              <a:t>insbesondere</a:t>
            </a:r>
            <a:r>
              <a:rPr lang="it-IT" sz="2600" dirty="0"/>
              <a:t> bei </a:t>
            </a:r>
            <a:r>
              <a:rPr lang="it-IT" sz="2600" dirty="0" err="1"/>
              <a:t>stark</a:t>
            </a:r>
            <a:r>
              <a:rPr lang="it-IT" sz="2600" dirty="0"/>
              <a:t> </a:t>
            </a:r>
            <a:r>
              <a:rPr lang="it-IT" sz="2600" dirty="0" err="1"/>
              <a:t>adipösen</a:t>
            </a:r>
            <a:r>
              <a:rPr lang="it-IT" sz="2600" dirty="0"/>
              <a:t> </a:t>
            </a:r>
            <a:r>
              <a:rPr lang="it-IT" sz="2600" dirty="0" err="1"/>
              <a:t>Patienten</a:t>
            </a:r>
            <a:r>
              <a:rPr lang="it-IT" sz="2600" dirty="0"/>
              <a:t> </a:t>
            </a:r>
            <a:r>
              <a:rPr lang="it-IT" sz="2600" dirty="0" err="1"/>
              <a:t>mit</a:t>
            </a:r>
            <a:r>
              <a:rPr lang="it-IT" sz="2600" dirty="0"/>
              <a:t> insu-</a:t>
            </a:r>
            <a:r>
              <a:rPr lang="it-IT" sz="2600" dirty="0" err="1"/>
              <a:t>linbehandeltem</a:t>
            </a:r>
            <a:r>
              <a:rPr lang="it-IT" sz="2600" dirty="0"/>
              <a:t> </a:t>
            </a:r>
            <a:r>
              <a:rPr lang="it-IT" sz="2600" dirty="0" err="1"/>
              <a:t>Typ</a:t>
            </a:r>
            <a:r>
              <a:rPr lang="it-IT" sz="2600" dirty="0"/>
              <a:t> 2 </a:t>
            </a:r>
            <a:r>
              <a:rPr lang="it-IT" sz="2600" dirty="0" err="1"/>
              <a:t>Diabetes</a:t>
            </a:r>
            <a:r>
              <a:rPr lang="it-IT" sz="2600" dirty="0"/>
              <a:t> </a:t>
            </a:r>
            <a:r>
              <a:rPr lang="it-IT" sz="2600" dirty="0" err="1"/>
              <a:t>mellitus</a:t>
            </a:r>
            <a:r>
              <a:rPr lang="it-IT" sz="2600" dirty="0"/>
              <a:t> </a:t>
            </a:r>
            <a:r>
              <a:rPr lang="it-IT" sz="2600" dirty="0" err="1"/>
              <a:t>im</a:t>
            </a:r>
            <a:r>
              <a:rPr lang="it-IT" sz="2600" dirty="0"/>
              <a:t> </a:t>
            </a:r>
            <a:r>
              <a:rPr lang="it-IT" sz="2600" dirty="0" err="1"/>
              <a:t>Verlauf</a:t>
            </a:r>
            <a:r>
              <a:rPr lang="it-IT" sz="2600" dirty="0"/>
              <a:t> </a:t>
            </a:r>
            <a:r>
              <a:rPr lang="it-IT" sz="2600" dirty="0" err="1"/>
              <a:t>der</a:t>
            </a:r>
            <a:r>
              <a:rPr lang="it-IT" sz="2600" dirty="0"/>
              <a:t> </a:t>
            </a:r>
            <a:r>
              <a:rPr lang="it-IT" sz="2600" dirty="0" err="1"/>
              <a:t>Er-krankung</a:t>
            </a:r>
            <a:r>
              <a:rPr lang="it-IT" sz="2600" dirty="0"/>
              <a:t> </a:t>
            </a:r>
            <a:r>
              <a:rPr lang="it-IT" sz="2600" dirty="0" err="1"/>
              <a:t>eine</a:t>
            </a:r>
            <a:r>
              <a:rPr lang="it-IT" sz="2600" dirty="0"/>
              <a:t> </a:t>
            </a:r>
            <a:r>
              <a:rPr lang="it-IT" sz="2600" dirty="0" err="1"/>
              <a:t>zunehmende</a:t>
            </a:r>
            <a:r>
              <a:rPr lang="it-IT" sz="2600" dirty="0"/>
              <a:t> </a:t>
            </a:r>
            <a:r>
              <a:rPr lang="it-IT" sz="2600" dirty="0" err="1"/>
              <a:t>Insulinresistenz</a:t>
            </a:r>
            <a:r>
              <a:rPr lang="it-IT" sz="2600" dirty="0"/>
              <a:t> </a:t>
            </a:r>
            <a:r>
              <a:rPr lang="it-IT" sz="2600" dirty="0" err="1"/>
              <a:t>auf</a:t>
            </a:r>
            <a:r>
              <a:rPr lang="it-IT" sz="2600" dirty="0"/>
              <a:t>, die </a:t>
            </a:r>
            <a:r>
              <a:rPr lang="it-IT" sz="2600" dirty="0" err="1"/>
              <a:t>auch</a:t>
            </a:r>
            <a:r>
              <a:rPr lang="it-IT" sz="2600" dirty="0"/>
              <a:t> </a:t>
            </a:r>
            <a:r>
              <a:rPr lang="it-IT" sz="2600" dirty="0" err="1"/>
              <a:t>mit</a:t>
            </a:r>
            <a:r>
              <a:rPr lang="it-IT" sz="2600" dirty="0"/>
              <a:t> </a:t>
            </a:r>
            <a:r>
              <a:rPr lang="it-IT" sz="2600" dirty="0" err="1"/>
              <a:t>immer</a:t>
            </a:r>
            <a:r>
              <a:rPr lang="it-IT" sz="2600" dirty="0"/>
              <a:t> </a:t>
            </a:r>
            <a:r>
              <a:rPr lang="it-IT" sz="2600" dirty="0" err="1"/>
              <a:t>höheren</a:t>
            </a:r>
            <a:r>
              <a:rPr lang="it-IT" sz="2600" dirty="0"/>
              <a:t> </a:t>
            </a:r>
            <a:r>
              <a:rPr lang="it-IT" sz="2600" dirty="0" err="1"/>
              <a:t>Insulindosen</a:t>
            </a:r>
            <a:r>
              <a:rPr lang="it-IT" sz="2600" dirty="0"/>
              <a:t> </a:t>
            </a:r>
            <a:r>
              <a:rPr lang="it-IT" sz="2600" dirty="0" err="1"/>
              <a:t>schwer</a:t>
            </a:r>
            <a:r>
              <a:rPr lang="it-IT" sz="2600" dirty="0"/>
              <a:t> </a:t>
            </a:r>
            <a:r>
              <a:rPr lang="it-IT" sz="2600" dirty="0" err="1"/>
              <a:t>zu</a:t>
            </a:r>
            <a:r>
              <a:rPr lang="it-IT" sz="2600" dirty="0"/>
              <a:t> be-</a:t>
            </a:r>
            <a:r>
              <a:rPr lang="it-IT" sz="2600" dirty="0" err="1"/>
              <a:t>herrschen</a:t>
            </a:r>
            <a:r>
              <a:rPr lang="it-IT" sz="2600" dirty="0"/>
              <a:t> </a:t>
            </a:r>
            <a:r>
              <a:rPr lang="it-IT" sz="2600" dirty="0" err="1"/>
              <a:t>ist</a:t>
            </a:r>
            <a:r>
              <a:rPr lang="it-IT" sz="2600" dirty="0"/>
              <a:t>. </a:t>
            </a:r>
          </a:p>
          <a:p>
            <a:endParaRPr lang="it-IT" sz="2600" dirty="0"/>
          </a:p>
          <a:p>
            <a:r>
              <a:rPr lang="it-IT" sz="2600" dirty="0"/>
              <a:t>Introduzione</a:t>
            </a:r>
          </a:p>
          <a:p>
            <a:r>
              <a:rPr lang="it-IT" sz="2600" dirty="0"/>
              <a:t>Specialmente nei pazienti affetti da forte obesità e con diabete mellito di tipo 2, che viene curato per mezzo di insulina, si manifesta spesso durante il decorso della malattia una crescente </a:t>
            </a:r>
            <a:r>
              <a:rPr lang="it-IT" sz="2600" dirty="0" err="1"/>
              <a:t>insulinoresistenza</a:t>
            </a:r>
            <a:r>
              <a:rPr lang="it-IT" sz="2600" dirty="0"/>
              <a:t>, che risulta più difficile da controllare anche con dosi di insulina sempre maggiori. </a:t>
            </a:r>
          </a:p>
        </p:txBody>
      </p:sp>
    </p:spTree>
    <p:extLst>
      <p:ext uri="{BB962C8B-B14F-4D97-AF65-F5344CB8AC3E}">
        <p14:creationId xmlns:p14="http://schemas.microsoft.com/office/powerpoint/2010/main" val="30266486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9921D-3CC9-E91B-F654-DF727BE38CBD}"/>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9665594-17A3-4A44-7C90-5339DE48B7DC}"/>
              </a:ext>
            </a:extLst>
          </p:cNvPr>
          <p:cNvSpPr txBox="1">
            <a:spLocks noChangeArrowheads="1"/>
          </p:cNvSpPr>
          <p:nvPr/>
        </p:nvSpPr>
        <p:spPr bwMode="auto">
          <a:xfrm>
            <a:off x="323528" y="188640"/>
            <a:ext cx="8229600" cy="4462760"/>
          </a:xfrm>
          <a:prstGeom prst="rect">
            <a:avLst/>
          </a:prstGeom>
          <a:noFill/>
          <a:ln w="9525">
            <a:noFill/>
            <a:miter lim="800000"/>
            <a:headEnd/>
            <a:tailEnd/>
          </a:ln>
        </p:spPr>
        <p:txBody>
          <a:bodyPr>
            <a:spAutoFit/>
          </a:bodyPr>
          <a:lstStyle/>
          <a:p>
            <a:r>
              <a:rPr lang="it-IT" sz="2600" dirty="0" err="1"/>
              <a:t>Aufgrund</a:t>
            </a:r>
            <a:r>
              <a:rPr lang="it-IT" sz="2600" dirty="0"/>
              <a:t> </a:t>
            </a:r>
            <a:r>
              <a:rPr lang="it-IT" sz="2600" dirty="0" err="1"/>
              <a:t>der</a:t>
            </a:r>
            <a:r>
              <a:rPr lang="it-IT" sz="2600" dirty="0"/>
              <a:t> </a:t>
            </a:r>
            <a:r>
              <a:rPr lang="it-IT" sz="2600" dirty="0" err="1"/>
              <a:t>adipogenen</a:t>
            </a:r>
            <a:r>
              <a:rPr lang="it-IT" sz="2600" dirty="0"/>
              <a:t> </a:t>
            </a:r>
            <a:r>
              <a:rPr lang="it-IT" sz="2600" dirty="0" err="1"/>
              <a:t>Eigenschaften</a:t>
            </a:r>
            <a:r>
              <a:rPr lang="it-IT" sz="2600" dirty="0"/>
              <a:t> </a:t>
            </a:r>
            <a:r>
              <a:rPr lang="it-IT" sz="2600" dirty="0" err="1"/>
              <a:t>des</a:t>
            </a:r>
            <a:r>
              <a:rPr lang="it-IT" sz="2600" dirty="0"/>
              <a:t> </a:t>
            </a:r>
            <a:r>
              <a:rPr lang="it-IT" sz="2600" dirty="0" err="1"/>
              <a:t>Insulins</a:t>
            </a:r>
            <a:r>
              <a:rPr lang="it-IT" sz="2600" dirty="0"/>
              <a:t> </a:t>
            </a:r>
            <a:r>
              <a:rPr lang="it-IT" sz="2600" dirty="0" err="1"/>
              <a:t>ent-steht</a:t>
            </a:r>
            <a:r>
              <a:rPr lang="it-IT" sz="2600" dirty="0"/>
              <a:t> </a:t>
            </a:r>
            <a:r>
              <a:rPr lang="it-IT" sz="2600" dirty="0" err="1"/>
              <a:t>ein</a:t>
            </a:r>
            <a:r>
              <a:rPr lang="it-IT" sz="2600" dirty="0"/>
              <a:t> </a:t>
            </a:r>
            <a:r>
              <a:rPr lang="it-IT" sz="2600" dirty="0" err="1"/>
              <a:t>Teufelskreis</a:t>
            </a:r>
            <a:r>
              <a:rPr lang="it-IT" sz="2600" dirty="0"/>
              <a:t> </a:t>
            </a:r>
            <a:r>
              <a:rPr lang="it-IT" sz="2600" dirty="0" err="1"/>
              <a:t>aus</a:t>
            </a:r>
            <a:r>
              <a:rPr lang="it-IT" sz="2600" dirty="0"/>
              <a:t> </a:t>
            </a:r>
            <a:r>
              <a:rPr lang="it-IT" sz="2600" dirty="0" err="1"/>
              <a:t>einer</a:t>
            </a:r>
            <a:r>
              <a:rPr lang="it-IT" sz="2600" dirty="0"/>
              <a:t> </a:t>
            </a:r>
            <a:r>
              <a:rPr lang="it-IT" sz="2600" dirty="0" err="1"/>
              <a:t>immer</a:t>
            </a:r>
            <a:r>
              <a:rPr lang="it-IT" sz="2600" dirty="0"/>
              <a:t> </a:t>
            </a:r>
            <a:r>
              <a:rPr lang="it-IT" sz="2600" dirty="0" err="1"/>
              <a:t>stärkeren</a:t>
            </a:r>
            <a:r>
              <a:rPr lang="it-IT" sz="2600" dirty="0"/>
              <a:t> </a:t>
            </a:r>
            <a:r>
              <a:rPr lang="it-IT" sz="2600" dirty="0" err="1"/>
              <a:t>Adipositas</a:t>
            </a:r>
            <a:r>
              <a:rPr lang="it-IT" sz="2600" dirty="0"/>
              <a:t> </a:t>
            </a:r>
            <a:r>
              <a:rPr lang="it-IT" sz="2600" dirty="0" err="1"/>
              <a:t>mit</a:t>
            </a:r>
            <a:r>
              <a:rPr lang="it-IT" sz="2600" dirty="0"/>
              <a:t> </a:t>
            </a:r>
            <a:r>
              <a:rPr lang="it-IT" sz="2600" dirty="0" err="1"/>
              <a:t>entsprechenden</a:t>
            </a:r>
            <a:r>
              <a:rPr lang="it-IT" sz="2600" dirty="0"/>
              <a:t> </a:t>
            </a:r>
            <a:r>
              <a:rPr lang="it-IT" sz="2600" dirty="0" err="1"/>
              <a:t>Folgeschäden</a:t>
            </a:r>
            <a:r>
              <a:rPr lang="it-IT" sz="2600" dirty="0"/>
              <a:t> und </a:t>
            </a:r>
            <a:r>
              <a:rPr lang="it-IT" sz="2600" dirty="0" err="1"/>
              <a:t>der</a:t>
            </a:r>
            <a:r>
              <a:rPr lang="it-IT" sz="2600" dirty="0"/>
              <a:t> </a:t>
            </a:r>
            <a:r>
              <a:rPr lang="it-IT" sz="2600" dirty="0" err="1"/>
              <a:t>Notwendigkeit</a:t>
            </a:r>
            <a:r>
              <a:rPr lang="it-IT" sz="2600" dirty="0"/>
              <a:t>,    </a:t>
            </a:r>
            <a:r>
              <a:rPr lang="it-IT" sz="2600" dirty="0" err="1"/>
              <a:t>immer</a:t>
            </a:r>
            <a:r>
              <a:rPr lang="it-IT" sz="2600" dirty="0"/>
              <a:t> </a:t>
            </a:r>
            <a:r>
              <a:rPr lang="it-IT" sz="2600" dirty="0" err="1"/>
              <a:t>höhere</a:t>
            </a:r>
            <a:r>
              <a:rPr lang="it-IT" sz="2600" dirty="0"/>
              <a:t> </a:t>
            </a:r>
            <a:r>
              <a:rPr lang="it-IT" sz="2600" dirty="0" err="1"/>
              <a:t>Insulindosen</a:t>
            </a:r>
            <a:r>
              <a:rPr lang="it-IT" sz="2600" dirty="0"/>
              <a:t> </a:t>
            </a:r>
            <a:r>
              <a:rPr lang="it-IT" sz="2600" dirty="0" err="1"/>
              <a:t>einzusetzen</a:t>
            </a:r>
            <a:r>
              <a:rPr lang="it-IT" sz="2600" dirty="0"/>
              <a:t>. </a:t>
            </a:r>
          </a:p>
          <a:p>
            <a:endParaRPr lang="it-IT" sz="2600" dirty="0"/>
          </a:p>
          <a:p>
            <a:r>
              <a:rPr lang="it-IT" sz="2600" dirty="0"/>
              <a:t>A causa delle proprietà adipogene di questo ormone, si crea un circolo vizioso scaturito da un’obesità che continua ad aggravarsi, con danni al paziente e necessità di introdurre dosi di insulina sempre più elevate. </a:t>
            </a:r>
          </a:p>
          <a:p>
            <a:endParaRPr lang="it-IT" sz="2600" dirty="0"/>
          </a:p>
          <a:p>
            <a:endParaRPr lang="it-IT" dirty="0"/>
          </a:p>
        </p:txBody>
      </p:sp>
    </p:spTree>
    <p:extLst>
      <p:ext uri="{BB962C8B-B14F-4D97-AF65-F5344CB8AC3E}">
        <p14:creationId xmlns:p14="http://schemas.microsoft.com/office/powerpoint/2010/main" val="40953203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4524315"/>
          </a:xfrm>
          <a:prstGeom prst="rect">
            <a:avLst/>
          </a:prstGeom>
          <a:noFill/>
          <a:ln w="9525">
            <a:noFill/>
            <a:miter lim="800000"/>
            <a:headEnd/>
            <a:tailEnd/>
          </a:ln>
        </p:spPr>
        <p:txBody>
          <a:bodyPr>
            <a:spAutoFit/>
          </a:bodyPr>
          <a:lstStyle/>
          <a:p>
            <a:r>
              <a:rPr lang="de-DE" i="1" dirty="0"/>
              <a:t>Nur leider entspricht diese Gruppe nie der Gesamtgesellschaft und steht zudem meist in heftigem Konflikt mit letzterer.</a:t>
            </a:r>
          </a:p>
          <a:p>
            <a:endParaRPr lang="it-IT" dirty="0"/>
          </a:p>
          <a:p>
            <a:r>
              <a:rPr lang="de-DE" dirty="0" err="1"/>
              <a:t>Purtroppo</a:t>
            </a:r>
            <a:r>
              <a:rPr lang="de-DE" dirty="0"/>
              <a:t>, </a:t>
            </a:r>
            <a:r>
              <a:rPr lang="de-DE" dirty="0" err="1"/>
              <a:t>però</a:t>
            </a:r>
            <a:r>
              <a:rPr lang="de-DE" dirty="0"/>
              <a:t>, </a:t>
            </a:r>
            <a:r>
              <a:rPr lang="de-DE" dirty="0" err="1"/>
              <a:t>questo</a:t>
            </a:r>
            <a:r>
              <a:rPr lang="de-DE" dirty="0"/>
              <a:t> </a:t>
            </a:r>
            <a:r>
              <a:rPr lang="de-DE" dirty="0" err="1"/>
              <a:t>gruppo</a:t>
            </a:r>
            <a:r>
              <a:rPr lang="de-DE" dirty="0"/>
              <a:t> non </a:t>
            </a:r>
            <a:r>
              <a:rPr lang="de-DE" dirty="0" err="1"/>
              <a:t>soddisfa</a:t>
            </a:r>
            <a:r>
              <a:rPr lang="de-DE" dirty="0"/>
              <a:t> </a:t>
            </a:r>
            <a:r>
              <a:rPr lang="de-DE" dirty="0" err="1"/>
              <a:t>mai</a:t>
            </a:r>
            <a:r>
              <a:rPr lang="de-DE" dirty="0"/>
              <a:t> </a:t>
            </a:r>
            <a:r>
              <a:rPr lang="de-DE" dirty="0" err="1"/>
              <a:t>l’intera</a:t>
            </a:r>
            <a:r>
              <a:rPr lang="de-DE" dirty="0"/>
              <a:t> </a:t>
            </a:r>
            <a:r>
              <a:rPr lang="de-DE" dirty="0" err="1"/>
              <a:t>società</a:t>
            </a:r>
            <a:r>
              <a:rPr lang="de-DE" dirty="0"/>
              <a:t> e per </a:t>
            </a:r>
            <a:r>
              <a:rPr lang="de-DE" dirty="0" err="1"/>
              <a:t>questo</a:t>
            </a:r>
            <a:r>
              <a:rPr lang="de-DE" dirty="0"/>
              <a:t> si </a:t>
            </a:r>
            <a:r>
              <a:rPr lang="de-DE" dirty="0" err="1"/>
              <a:t>trova</a:t>
            </a:r>
            <a:r>
              <a:rPr lang="de-DE" dirty="0"/>
              <a:t> </a:t>
            </a:r>
            <a:r>
              <a:rPr lang="de-DE" dirty="0" err="1"/>
              <a:t>spesso</a:t>
            </a:r>
            <a:r>
              <a:rPr lang="de-DE" dirty="0"/>
              <a:t> in </a:t>
            </a:r>
            <a:r>
              <a:rPr lang="de-DE" dirty="0" err="1"/>
              <a:t>conflitto</a:t>
            </a:r>
            <a:r>
              <a:rPr lang="de-DE" dirty="0"/>
              <a:t> </a:t>
            </a:r>
            <a:r>
              <a:rPr lang="de-DE" dirty="0" err="1"/>
              <a:t>con</a:t>
            </a:r>
            <a:r>
              <a:rPr lang="de-DE" dirty="0"/>
              <a:t> </a:t>
            </a:r>
            <a:r>
              <a:rPr lang="de-DE" dirty="0" err="1"/>
              <a:t>quest’ultima</a:t>
            </a:r>
            <a:r>
              <a:rPr lang="de-DE" dirty="0"/>
              <a:t>.</a:t>
            </a:r>
          </a:p>
          <a:p>
            <a:endParaRPr lang="it-IT" dirty="0"/>
          </a:p>
          <a:p>
            <a:r>
              <a:rPr lang="de-DE" dirty="0"/>
              <a:t>Solo </a:t>
            </a:r>
            <a:r>
              <a:rPr lang="de-DE" dirty="0" err="1"/>
              <a:t>che</a:t>
            </a:r>
            <a:r>
              <a:rPr lang="de-DE" dirty="0"/>
              <a:t>, </a:t>
            </a:r>
            <a:r>
              <a:rPr lang="de-DE" dirty="0" err="1"/>
              <a:t>purtroppo</a:t>
            </a:r>
            <a:r>
              <a:rPr lang="de-DE" dirty="0"/>
              <a:t>, </a:t>
            </a:r>
            <a:r>
              <a:rPr lang="de-DE" dirty="0" err="1"/>
              <a:t>questo</a:t>
            </a:r>
            <a:r>
              <a:rPr lang="de-DE" dirty="0"/>
              <a:t> </a:t>
            </a:r>
            <a:r>
              <a:rPr lang="de-DE" dirty="0" err="1"/>
              <a:t>gruppo</a:t>
            </a:r>
            <a:r>
              <a:rPr lang="de-DE" dirty="0"/>
              <a:t> non </a:t>
            </a:r>
            <a:r>
              <a:rPr lang="de-DE" dirty="0" err="1"/>
              <a:t>corrisponde</a:t>
            </a:r>
            <a:r>
              <a:rPr lang="de-DE" dirty="0"/>
              <a:t> </a:t>
            </a:r>
            <a:r>
              <a:rPr lang="de-DE" dirty="0" err="1"/>
              <a:t>mai</a:t>
            </a:r>
            <a:r>
              <a:rPr lang="de-DE" dirty="0"/>
              <a:t> alla </a:t>
            </a:r>
            <a:r>
              <a:rPr lang="de-DE" dirty="0" err="1"/>
              <a:t>società</a:t>
            </a:r>
            <a:r>
              <a:rPr lang="de-DE" dirty="0"/>
              <a:t> </a:t>
            </a:r>
            <a:r>
              <a:rPr lang="de-DE" dirty="0" err="1"/>
              <a:t>intera</a:t>
            </a:r>
            <a:r>
              <a:rPr lang="de-DE" dirty="0"/>
              <a:t> </a:t>
            </a:r>
            <a:r>
              <a:rPr lang="de-DE" dirty="0" err="1"/>
              <a:t>ed</a:t>
            </a:r>
            <a:r>
              <a:rPr lang="de-DE" dirty="0"/>
              <a:t> è </a:t>
            </a:r>
            <a:r>
              <a:rPr lang="de-DE" dirty="0" err="1"/>
              <a:t>spesso</a:t>
            </a:r>
            <a:r>
              <a:rPr lang="de-DE" dirty="0"/>
              <a:t> in </a:t>
            </a:r>
            <a:r>
              <a:rPr lang="de-DE" dirty="0" err="1"/>
              <a:t>aspro</a:t>
            </a:r>
            <a:r>
              <a:rPr lang="de-DE" dirty="0"/>
              <a:t> </a:t>
            </a:r>
            <a:r>
              <a:rPr lang="de-DE" dirty="0" err="1"/>
              <a:t>conflitto</a:t>
            </a:r>
            <a:r>
              <a:rPr lang="de-DE" dirty="0"/>
              <a:t> </a:t>
            </a:r>
            <a:r>
              <a:rPr lang="de-DE" dirty="0" err="1"/>
              <a:t>con</a:t>
            </a:r>
            <a:r>
              <a:rPr lang="de-DE" dirty="0"/>
              <a:t> </a:t>
            </a:r>
            <a:r>
              <a:rPr lang="de-DE" dirty="0" err="1"/>
              <a:t>gli</a:t>
            </a:r>
            <a:r>
              <a:rPr lang="de-DE" dirty="0"/>
              <a:t> </a:t>
            </a:r>
            <a:r>
              <a:rPr lang="de-DE" dirty="0" err="1"/>
              <a:t>altri</a:t>
            </a:r>
            <a:r>
              <a:rPr lang="de-DE" dirty="0"/>
              <a:t>.</a:t>
            </a:r>
          </a:p>
          <a:p>
            <a:endParaRPr lang="it-IT" dirty="0"/>
          </a:p>
          <a:p>
            <a:r>
              <a:rPr lang="de-DE" dirty="0" err="1"/>
              <a:t>Purtroppo</a:t>
            </a:r>
            <a:r>
              <a:rPr lang="de-DE" dirty="0"/>
              <a:t> </a:t>
            </a:r>
            <a:r>
              <a:rPr lang="de-DE" dirty="0" err="1"/>
              <a:t>questo</a:t>
            </a:r>
            <a:r>
              <a:rPr lang="de-DE" dirty="0"/>
              <a:t> </a:t>
            </a:r>
            <a:r>
              <a:rPr lang="de-DE" dirty="0" err="1"/>
              <a:t>gruppo</a:t>
            </a:r>
            <a:r>
              <a:rPr lang="de-DE" dirty="0"/>
              <a:t> non </a:t>
            </a:r>
            <a:r>
              <a:rPr lang="de-DE" dirty="0" err="1"/>
              <a:t>corrisponde</a:t>
            </a:r>
            <a:r>
              <a:rPr lang="de-DE" dirty="0"/>
              <a:t> </a:t>
            </a:r>
            <a:r>
              <a:rPr lang="de-DE" dirty="0" err="1"/>
              <a:t>mai</a:t>
            </a:r>
            <a:r>
              <a:rPr lang="de-DE" dirty="0"/>
              <a:t> </a:t>
            </a:r>
            <a:r>
              <a:rPr lang="de-DE" dirty="0" err="1"/>
              <a:t>all’intera</a:t>
            </a:r>
            <a:r>
              <a:rPr lang="de-DE" dirty="0"/>
              <a:t> </a:t>
            </a:r>
            <a:r>
              <a:rPr lang="de-DE" dirty="0" err="1"/>
              <a:t>società</a:t>
            </a:r>
            <a:r>
              <a:rPr lang="de-DE" dirty="0"/>
              <a:t> e si </a:t>
            </a:r>
            <a:r>
              <a:rPr lang="de-DE" dirty="0" err="1"/>
              <a:t>trova</a:t>
            </a:r>
            <a:r>
              <a:rPr lang="de-DE" dirty="0"/>
              <a:t>, </a:t>
            </a:r>
            <a:r>
              <a:rPr lang="de-DE" dirty="0" err="1"/>
              <a:t>inoltre</a:t>
            </a:r>
            <a:r>
              <a:rPr lang="de-DE" dirty="0"/>
              <a:t>, in </a:t>
            </a:r>
            <a:r>
              <a:rPr lang="de-DE" dirty="0" err="1"/>
              <a:t>un</a:t>
            </a:r>
            <a:r>
              <a:rPr lang="de-DE" dirty="0"/>
              <a:t> </a:t>
            </a:r>
            <a:r>
              <a:rPr lang="de-DE" dirty="0" err="1"/>
              <a:t>aspro</a:t>
            </a:r>
            <a:r>
              <a:rPr lang="de-DE" dirty="0"/>
              <a:t> </a:t>
            </a:r>
            <a:r>
              <a:rPr lang="de-DE" dirty="0" err="1"/>
              <a:t>conflitto</a:t>
            </a:r>
            <a:r>
              <a:rPr lang="de-DE" dirty="0"/>
              <a:t> </a:t>
            </a:r>
            <a:r>
              <a:rPr lang="de-DE" dirty="0" err="1"/>
              <a:t>con</a:t>
            </a:r>
            <a:r>
              <a:rPr lang="de-DE" dirty="0"/>
              <a:t> </a:t>
            </a:r>
            <a:r>
              <a:rPr lang="de-DE" dirty="0" err="1"/>
              <a:t>l’ultimo</a:t>
            </a:r>
            <a:r>
              <a:rPr lang="de-DE" dirty="0"/>
              <a:t>.</a:t>
            </a:r>
          </a:p>
          <a:p>
            <a:endParaRPr lang="it-IT" dirty="0"/>
          </a:p>
        </p:txBody>
      </p:sp>
    </p:spTree>
    <p:extLst>
      <p:ext uri="{BB962C8B-B14F-4D97-AF65-F5344CB8AC3E}">
        <p14:creationId xmlns:p14="http://schemas.microsoft.com/office/powerpoint/2010/main" val="26951439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2A250-0F3D-A7AC-B0AB-65F4232FEDC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0F591A2-5AE0-81EE-DF96-65748E227923}"/>
              </a:ext>
            </a:extLst>
          </p:cNvPr>
          <p:cNvSpPr txBox="1">
            <a:spLocks noChangeArrowheads="1"/>
          </p:cNvSpPr>
          <p:nvPr/>
        </p:nvSpPr>
        <p:spPr bwMode="auto">
          <a:xfrm>
            <a:off x="323528" y="188640"/>
            <a:ext cx="8229600" cy="5663089"/>
          </a:xfrm>
          <a:prstGeom prst="rect">
            <a:avLst/>
          </a:prstGeom>
          <a:noFill/>
          <a:ln w="9525">
            <a:noFill/>
            <a:miter lim="800000"/>
            <a:headEnd/>
            <a:tailEnd/>
          </a:ln>
        </p:spPr>
        <p:txBody>
          <a:bodyPr>
            <a:spAutoFit/>
          </a:bodyPr>
          <a:lstStyle/>
          <a:p>
            <a:r>
              <a:rPr lang="it-IT" sz="2600" dirty="0" err="1"/>
              <a:t>Wir</a:t>
            </a:r>
            <a:r>
              <a:rPr lang="it-IT" sz="2600" dirty="0"/>
              <a:t> </a:t>
            </a:r>
            <a:r>
              <a:rPr lang="it-IT" sz="2600" dirty="0" err="1"/>
              <a:t>berichten</a:t>
            </a:r>
            <a:r>
              <a:rPr lang="it-IT" sz="2600" dirty="0"/>
              <a:t> </a:t>
            </a:r>
            <a:r>
              <a:rPr lang="it-IT" sz="2600" dirty="0" err="1"/>
              <a:t>über</a:t>
            </a:r>
            <a:r>
              <a:rPr lang="it-IT" sz="2600" dirty="0"/>
              <a:t> </a:t>
            </a:r>
            <a:r>
              <a:rPr lang="it-IT" sz="2600" dirty="0" err="1"/>
              <a:t>einen</a:t>
            </a:r>
            <a:r>
              <a:rPr lang="it-IT" sz="2600" dirty="0"/>
              <a:t> </a:t>
            </a:r>
            <a:r>
              <a:rPr lang="it-IT" sz="2600" dirty="0" err="1"/>
              <a:t>Patienten</a:t>
            </a:r>
            <a:r>
              <a:rPr lang="it-IT" sz="2600" dirty="0"/>
              <a:t> </a:t>
            </a:r>
            <a:r>
              <a:rPr lang="it-IT" sz="2600" dirty="0" err="1"/>
              <a:t>mit</a:t>
            </a:r>
            <a:r>
              <a:rPr lang="it-IT" sz="2600" dirty="0"/>
              <a:t> </a:t>
            </a:r>
            <a:r>
              <a:rPr lang="it-IT" sz="2600" dirty="0" err="1"/>
              <a:t>Insulinresistenz</a:t>
            </a:r>
            <a:r>
              <a:rPr lang="it-IT" sz="2600" dirty="0"/>
              <a:t> und </a:t>
            </a:r>
            <a:r>
              <a:rPr lang="it-IT" sz="2600" dirty="0" err="1"/>
              <a:t>Adipositas</a:t>
            </a:r>
            <a:r>
              <a:rPr lang="it-IT" sz="2600" dirty="0"/>
              <a:t> </a:t>
            </a:r>
            <a:r>
              <a:rPr lang="it-IT" sz="2600" dirty="0" err="1"/>
              <a:t>permagna</a:t>
            </a:r>
            <a:r>
              <a:rPr lang="it-IT" sz="2600" dirty="0"/>
              <a:t>, bei dem die </a:t>
            </a:r>
            <a:r>
              <a:rPr lang="it-IT" sz="2600" dirty="0" err="1"/>
              <a:t>konservativen</a:t>
            </a:r>
            <a:r>
              <a:rPr lang="it-IT" sz="2600" dirty="0"/>
              <a:t> </a:t>
            </a:r>
            <a:r>
              <a:rPr lang="it-IT" sz="2600" dirty="0" err="1"/>
              <a:t>Therapie-optionen</a:t>
            </a:r>
            <a:r>
              <a:rPr lang="it-IT" sz="2600" dirty="0"/>
              <a:t> </a:t>
            </a:r>
            <a:r>
              <a:rPr lang="it-IT" sz="2600" dirty="0" err="1"/>
              <a:t>ausgeschöpft</a:t>
            </a:r>
            <a:r>
              <a:rPr lang="it-IT" sz="2600" dirty="0"/>
              <a:t> und die </a:t>
            </a:r>
            <a:r>
              <a:rPr lang="it-IT" sz="2600" dirty="0" err="1"/>
              <a:t>Lebensqualität</a:t>
            </a:r>
            <a:endParaRPr lang="it-IT" sz="2600" dirty="0"/>
          </a:p>
          <a:p>
            <a:r>
              <a:rPr lang="it-IT" sz="2600" dirty="0" err="1"/>
              <a:t>aufgrund</a:t>
            </a:r>
            <a:r>
              <a:rPr lang="it-IT" sz="2600" dirty="0"/>
              <a:t> </a:t>
            </a:r>
            <a:r>
              <a:rPr lang="it-IT" sz="2600" dirty="0" err="1"/>
              <a:t>der</a:t>
            </a:r>
            <a:r>
              <a:rPr lang="it-IT" sz="2600" dirty="0"/>
              <a:t> </a:t>
            </a:r>
            <a:r>
              <a:rPr lang="it-IT" sz="2600" dirty="0" err="1"/>
              <a:t>Adipositas</a:t>
            </a:r>
            <a:r>
              <a:rPr lang="it-IT" sz="2600" dirty="0"/>
              <a:t> und </a:t>
            </a:r>
            <a:r>
              <a:rPr lang="it-IT" sz="2600" dirty="0" err="1"/>
              <a:t>weiterer</a:t>
            </a:r>
            <a:r>
              <a:rPr lang="it-IT" sz="2600" dirty="0"/>
              <a:t> </a:t>
            </a:r>
            <a:r>
              <a:rPr lang="it-IT" sz="2600" dirty="0" err="1"/>
              <a:t>Begleiterkrankungen</a:t>
            </a:r>
            <a:r>
              <a:rPr lang="it-IT" sz="2600" dirty="0"/>
              <a:t> </a:t>
            </a:r>
          </a:p>
          <a:p>
            <a:r>
              <a:rPr lang="it-IT" sz="2600" dirty="0" err="1"/>
              <a:t>deutlich</a:t>
            </a:r>
            <a:r>
              <a:rPr lang="it-IT" sz="2600" dirty="0"/>
              <a:t> </a:t>
            </a:r>
            <a:r>
              <a:rPr lang="it-IT" sz="2600" dirty="0" err="1"/>
              <a:t>vermindert</a:t>
            </a:r>
            <a:r>
              <a:rPr lang="it-IT" sz="2600" dirty="0"/>
              <a:t> war. </a:t>
            </a:r>
          </a:p>
          <a:p>
            <a:endParaRPr lang="it-IT" sz="2600" dirty="0"/>
          </a:p>
          <a:p>
            <a:endParaRPr lang="it-IT" sz="2600" dirty="0"/>
          </a:p>
          <a:p>
            <a:r>
              <a:rPr lang="it-IT" sz="2600" dirty="0"/>
              <a:t>Desideriamo informarVi in merito all’esperienza di un paziente con </a:t>
            </a:r>
            <a:r>
              <a:rPr lang="it-IT" sz="2600" dirty="0" err="1"/>
              <a:t>insulinoresistenza</a:t>
            </a:r>
            <a:r>
              <a:rPr lang="it-IT" sz="2600" dirty="0"/>
              <a:t> e obesità </a:t>
            </a:r>
            <a:r>
              <a:rPr lang="it-IT" sz="2600" dirty="0" err="1"/>
              <a:t>permagna</a:t>
            </a:r>
            <a:r>
              <a:rPr lang="it-IT" sz="2600" dirty="0"/>
              <a:t> (obesità grave di terzo grado), in cui le possibilità di terapia conservativa erano esaurite e la qualità della vita era nettamente ridotta a causa dell’obesità e di altre malattie concomitanti.</a:t>
            </a:r>
          </a:p>
          <a:p>
            <a:endParaRPr lang="it-IT" dirty="0"/>
          </a:p>
        </p:txBody>
      </p:sp>
    </p:spTree>
    <p:extLst>
      <p:ext uri="{BB962C8B-B14F-4D97-AF65-F5344CB8AC3E}">
        <p14:creationId xmlns:p14="http://schemas.microsoft.com/office/powerpoint/2010/main" val="38636033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7D5BB-26C9-BAAF-8081-E79D9BFDB55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FECE4F38-F467-8469-E99C-CE903071071D}"/>
              </a:ext>
            </a:extLst>
          </p:cNvPr>
          <p:cNvSpPr txBox="1">
            <a:spLocks noChangeArrowheads="1"/>
          </p:cNvSpPr>
          <p:nvPr/>
        </p:nvSpPr>
        <p:spPr bwMode="auto">
          <a:xfrm>
            <a:off x="323528" y="188640"/>
            <a:ext cx="8229600" cy="4093428"/>
          </a:xfrm>
          <a:prstGeom prst="rect">
            <a:avLst/>
          </a:prstGeom>
          <a:noFill/>
          <a:ln w="9525">
            <a:noFill/>
            <a:miter lim="800000"/>
            <a:headEnd/>
            <a:tailEnd/>
          </a:ln>
        </p:spPr>
        <p:txBody>
          <a:bodyPr>
            <a:spAutoFit/>
          </a:bodyPr>
          <a:lstStyle/>
          <a:p>
            <a:r>
              <a:rPr lang="it-IT" sz="2600" b="1" dirty="0" err="1"/>
              <a:t>Kasuistik</a:t>
            </a:r>
            <a:r>
              <a:rPr lang="it-IT" sz="2600" dirty="0"/>
              <a:t> </a:t>
            </a:r>
          </a:p>
          <a:p>
            <a:r>
              <a:rPr lang="it-IT" sz="2600" b="1" dirty="0" err="1"/>
              <a:t>Anamnese</a:t>
            </a:r>
            <a:r>
              <a:rPr lang="it-IT" sz="2600" dirty="0"/>
              <a:t> </a:t>
            </a:r>
          </a:p>
          <a:p>
            <a:r>
              <a:rPr lang="it-IT" sz="2600" dirty="0"/>
              <a:t>Bei dem 58-jährigen </a:t>
            </a:r>
            <a:r>
              <a:rPr lang="it-IT" sz="2600" dirty="0" err="1"/>
              <a:t>Patienten</a:t>
            </a:r>
            <a:r>
              <a:rPr lang="it-IT" sz="2600" dirty="0"/>
              <a:t> </a:t>
            </a:r>
            <a:r>
              <a:rPr lang="it-IT" sz="2600" dirty="0" err="1"/>
              <a:t>bestand</a:t>
            </a:r>
            <a:r>
              <a:rPr lang="it-IT" sz="2600" dirty="0"/>
              <a:t> </a:t>
            </a:r>
            <a:r>
              <a:rPr lang="it-IT" sz="2600" dirty="0" err="1"/>
              <a:t>seit</a:t>
            </a:r>
            <a:r>
              <a:rPr lang="it-IT" sz="2600" dirty="0"/>
              <a:t> 21 </a:t>
            </a:r>
            <a:r>
              <a:rPr lang="it-IT" sz="2600" dirty="0" err="1"/>
              <a:t>Jahren</a:t>
            </a:r>
            <a:endParaRPr lang="it-IT" sz="2600" dirty="0"/>
          </a:p>
          <a:p>
            <a:r>
              <a:rPr lang="it-IT" sz="2600" dirty="0" err="1"/>
              <a:t>ein</a:t>
            </a:r>
            <a:r>
              <a:rPr lang="it-IT" sz="2600" dirty="0"/>
              <a:t> </a:t>
            </a:r>
            <a:r>
              <a:rPr lang="it-IT" sz="2600" dirty="0" err="1"/>
              <a:t>Typ</a:t>
            </a:r>
            <a:r>
              <a:rPr lang="it-IT" sz="2600" dirty="0"/>
              <a:t> 2 </a:t>
            </a:r>
            <a:r>
              <a:rPr lang="it-IT" sz="2600" dirty="0" err="1"/>
              <a:t>Diabetes</a:t>
            </a:r>
            <a:r>
              <a:rPr lang="it-IT" sz="2600" dirty="0"/>
              <a:t> </a:t>
            </a:r>
            <a:r>
              <a:rPr lang="it-IT" sz="2600" dirty="0" err="1"/>
              <a:t>mellitus</a:t>
            </a:r>
            <a:r>
              <a:rPr lang="it-IT" sz="2600" dirty="0"/>
              <a:t>, </a:t>
            </a:r>
            <a:r>
              <a:rPr lang="it-IT" sz="2600" dirty="0" err="1"/>
              <a:t>der</a:t>
            </a:r>
            <a:r>
              <a:rPr lang="it-IT" sz="2600" dirty="0"/>
              <a:t> </a:t>
            </a:r>
            <a:r>
              <a:rPr lang="it-IT" sz="2600" dirty="0" err="1"/>
              <a:t>bereits</a:t>
            </a:r>
            <a:r>
              <a:rPr lang="it-IT" sz="2600" dirty="0"/>
              <a:t> </a:t>
            </a:r>
            <a:r>
              <a:rPr lang="it-IT" sz="2600" dirty="0" err="1"/>
              <a:t>zu</a:t>
            </a:r>
            <a:r>
              <a:rPr lang="it-IT" sz="2600" dirty="0"/>
              <a:t> </a:t>
            </a:r>
            <a:r>
              <a:rPr lang="it-IT" sz="2600" dirty="0" err="1"/>
              <a:t>zahlreichen</a:t>
            </a:r>
            <a:r>
              <a:rPr lang="it-IT" sz="2600" dirty="0"/>
              <a:t> </a:t>
            </a:r>
            <a:r>
              <a:rPr lang="it-IT" sz="2600" dirty="0" err="1"/>
              <a:t>Folge-schäden</a:t>
            </a:r>
            <a:r>
              <a:rPr lang="it-IT" sz="2600" dirty="0"/>
              <a:t> </a:t>
            </a:r>
            <a:r>
              <a:rPr lang="it-IT" sz="2600" dirty="0" err="1"/>
              <a:t>geführt</a:t>
            </a:r>
            <a:r>
              <a:rPr lang="it-IT" sz="2600" dirty="0"/>
              <a:t> </a:t>
            </a:r>
            <a:r>
              <a:rPr lang="it-IT" sz="2600" dirty="0" err="1"/>
              <a:t>hatte</a:t>
            </a:r>
            <a:r>
              <a:rPr lang="it-IT" sz="2600" dirty="0"/>
              <a:t>. </a:t>
            </a:r>
          </a:p>
          <a:p>
            <a:endParaRPr lang="it-IT" sz="2600" dirty="0"/>
          </a:p>
          <a:p>
            <a:r>
              <a:rPr lang="it-IT" sz="2600" dirty="0"/>
              <a:t>Casistica</a:t>
            </a:r>
          </a:p>
          <a:p>
            <a:r>
              <a:rPr lang="it-IT" sz="2600" dirty="0"/>
              <a:t>Anamnesi</a:t>
            </a:r>
          </a:p>
          <a:p>
            <a:r>
              <a:rPr lang="it-IT" sz="2600" dirty="0"/>
              <a:t>Il paziente cinquantottenne era affetto da 21 anni da diabete mellito di tipo 2, che aveva già provocato numerosi danni. </a:t>
            </a:r>
          </a:p>
        </p:txBody>
      </p:sp>
    </p:spTree>
    <p:extLst>
      <p:ext uri="{BB962C8B-B14F-4D97-AF65-F5344CB8AC3E}">
        <p14:creationId xmlns:p14="http://schemas.microsoft.com/office/powerpoint/2010/main" val="27754232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65CE2-7226-A8AC-5E3B-BD46CC9291B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09B44F3-461C-58B6-B103-72D73C4C7150}"/>
              </a:ext>
            </a:extLst>
          </p:cNvPr>
          <p:cNvSpPr txBox="1">
            <a:spLocks noChangeArrowheads="1"/>
          </p:cNvSpPr>
          <p:nvPr/>
        </p:nvSpPr>
        <p:spPr bwMode="auto">
          <a:xfrm>
            <a:off x="323528" y="188640"/>
            <a:ext cx="8229600" cy="4093428"/>
          </a:xfrm>
          <a:prstGeom prst="rect">
            <a:avLst/>
          </a:prstGeom>
          <a:noFill/>
          <a:ln w="9525">
            <a:noFill/>
            <a:miter lim="800000"/>
            <a:headEnd/>
            <a:tailEnd/>
          </a:ln>
        </p:spPr>
        <p:txBody>
          <a:bodyPr>
            <a:spAutoFit/>
          </a:bodyPr>
          <a:lstStyle/>
          <a:p>
            <a:r>
              <a:rPr lang="de-DE" sz="2600" b="1" dirty="0"/>
              <a:t>Kasuistik</a:t>
            </a:r>
          </a:p>
          <a:p>
            <a:r>
              <a:rPr lang="de-DE" sz="2600" i="1" dirty="0"/>
              <a:t>von lateinisch: </a:t>
            </a:r>
            <a:r>
              <a:rPr lang="de-DE" sz="2600" i="1" dirty="0" err="1"/>
              <a:t>casus</a:t>
            </a:r>
            <a:r>
              <a:rPr lang="de-DE" sz="2600" i="1" dirty="0"/>
              <a:t> - Fall</a:t>
            </a:r>
            <a:br>
              <a:rPr lang="de-DE" sz="2600" dirty="0"/>
            </a:br>
            <a:r>
              <a:rPr lang="de-DE" sz="2600" i="1" dirty="0"/>
              <a:t>Synonyme: Fallgeschichte, Fallbeschreibung, Fallbericht</a:t>
            </a:r>
            <a:br>
              <a:rPr lang="de-DE" sz="2600" dirty="0"/>
            </a:br>
            <a:r>
              <a:rPr lang="de-DE" sz="2600" b="1" i="1" dirty="0"/>
              <a:t>Englisch</a:t>
            </a:r>
            <a:r>
              <a:rPr lang="de-DE" sz="2600" i="1" dirty="0"/>
              <a:t>: </a:t>
            </a:r>
            <a:r>
              <a:rPr lang="de-DE" sz="2600" i="1" dirty="0" err="1"/>
              <a:t>case</a:t>
            </a:r>
            <a:r>
              <a:rPr lang="de-DE" sz="2600" i="1" dirty="0"/>
              <a:t> </a:t>
            </a:r>
            <a:r>
              <a:rPr lang="de-DE" sz="2600" i="1" dirty="0" err="1"/>
              <a:t>report</a:t>
            </a:r>
            <a:br>
              <a:rPr lang="de-DE" sz="2600" dirty="0"/>
            </a:br>
            <a:endParaRPr lang="de-DE" sz="2600" dirty="0"/>
          </a:p>
          <a:p>
            <a:r>
              <a:rPr lang="de-DE" sz="2600" b="1" dirty="0"/>
              <a:t>1. Definition</a:t>
            </a:r>
          </a:p>
          <a:p>
            <a:r>
              <a:rPr lang="de-DE" sz="2600" dirty="0"/>
              <a:t>In der klinischen Medizin beschreibt der Begriff der </a:t>
            </a:r>
            <a:r>
              <a:rPr lang="de-DE" sz="2600" b="1" dirty="0"/>
              <a:t>Kasuistik</a:t>
            </a:r>
            <a:r>
              <a:rPr lang="de-DE" sz="2600" dirty="0"/>
              <a:t> die Veröffentlichung einer Krankengeschichte, die vor dem Hintergrund des aktuellen Wissens beleuchtet und kommentiert wird.</a:t>
            </a:r>
          </a:p>
        </p:txBody>
      </p:sp>
    </p:spTree>
    <p:extLst>
      <p:ext uri="{BB962C8B-B14F-4D97-AF65-F5344CB8AC3E}">
        <p14:creationId xmlns:p14="http://schemas.microsoft.com/office/powerpoint/2010/main" val="22662429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B467E-FD4A-6E31-265A-FA49FDA559A3}"/>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A1A5DEC-621D-B810-66AD-2EB4409EB58D}"/>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600" dirty="0"/>
              <a:t>I </a:t>
            </a:r>
            <a:r>
              <a:rPr lang="it-IT" sz="2600" b="1" dirty="0"/>
              <a:t>casi clinici</a:t>
            </a:r>
            <a:r>
              <a:rPr lang="it-IT" sz="2600" dirty="0"/>
              <a:t> (o</a:t>
            </a:r>
            <a:r>
              <a:rPr lang="it-IT" sz="2600" i="1" dirty="0"/>
              <a:t> case report</a:t>
            </a:r>
            <a:r>
              <a:rPr lang="it-IT" sz="2600" dirty="0"/>
              <a:t>) sono descrizioni dettagliate di pazienti reali e delle loro condizioni mediche. Questi includono sempre:</a:t>
            </a:r>
          </a:p>
          <a:p>
            <a:r>
              <a:rPr lang="it-IT" sz="2600" b="1" dirty="0"/>
              <a:t>Anamnesi del paziente</a:t>
            </a:r>
            <a:r>
              <a:rPr lang="it-IT" sz="2600" dirty="0"/>
              <a:t>: informazioni dettagliate sullo storico medico del paziente.</a:t>
            </a:r>
          </a:p>
          <a:p>
            <a:r>
              <a:rPr lang="it-IT" sz="2600" b="1" dirty="0"/>
              <a:t>Sintomatologia</a:t>
            </a:r>
            <a:r>
              <a:rPr lang="it-IT" sz="2600" dirty="0"/>
              <a:t>: descrizione dei sintomi riportati dal paziente.</a:t>
            </a:r>
          </a:p>
          <a:p>
            <a:r>
              <a:rPr lang="it-IT" sz="2600" b="1" dirty="0"/>
              <a:t>Diagnostica</a:t>
            </a:r>
            <a:r>
              <a:rPr lang="it-IT" sz="2600" dirty="0"/>
              <a:t>: risultati degli esami di laboratorio e delle immagini diagnostiche.</a:t>
            </a:r>
          </a:p>
          <a:p>
            <a:r>
              <a:rPr lang="it-IT" sz="2600" b="1" dirty="0"/>
              <a:t>Diagnosi</a:t>
            </a:r>
            <a:r>
              <a:rPr lang="it-IT" sz="2600" dirty="0"/>
              <a:t>: conclusioni mediche basate sull'analisi dei dati clinici.</a:t>
            </a:r>
          </a:p>
          <a:p>
            <a:r>
              <a:rPr lang="it-IT" sz="2600" b="1" dirty="0"/>
              <a:t>Trattamento</a:t>
            </a:r>
            <a:r>
              <a:rPr lang="it-IT" sz="2600" dirty="0"/>
              <a:t>: interventi terapeutici applicati.</a:t>
            </a:r>
          </a:p>
          <a:p>
            <a:r>
              <a:rPr lang="it-IT" sz="2600" b="1" dirty="0"/>
              <a:t>Esito</a:t>
            </a:r>
            <a:r>
              <a:rPr lang="it-IT" sz="2600" dirty="0"/>
              <a:t>: risultato finale del trattamento, compreso il follow-up.</a:t>
            </a:r>
          </a:p>
        </p:txBody>
      </p:sp>
    </p:spTree>
    <p:extLst>
      <p:ext uri="{BB962C8B-B14F-4D97-AF65-F5344CB8AC3E}">
        <p14:creationId xmlns:p14="http://schemas.microsoft.com/office/powerpoint/2010/main" val="12800315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26E18-3232-C9DA-E5D9-285A872BC80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08D6528-D293-5FB6-C940-D386A8038C36}"/>
              </a:ext>
            </a:extLst>
          </p:cNvPr>
          <p:cNvSpPr txBox="1">
            <a:spLocks noChangeArrowheads="1"/>
          </p:cNvSpPr>
          <p:nvPr/>
        </p:nvSpPr>
        <p:spPr bwMode="auto">
          <a:xfrm>
            <a:off x="323528" y="188640"/>
            <a:ext cx="8229600" cy="4493538"/>
          </a:xfrm>
          <a:prstGeom prst="rect">
            <a:avLst/>
          </a:prstGeom>
          <a:noFill/>
          <a:ln w="9525">
            <a:noFill/>
            <a:miter lim="800000"/>
            <a:headEnd/>
            <a:tailEnd/>
          </a:ln>
        </p:spPr>
        <p:txBody>
          <a:bodyPr>
            <a:spAutoFit/>
          </a:bodyPr>
          <a:lstStyle/>
          <a:p>
            <a:r>
              <a:rPr lang="it-IT" sz="2600" dirty="0" err="1"/>
              <a:t>Bekannt</a:t>
            </a:r>
            <a:r>
              <a:rPr lang="it-IT" sz="2600" dirty="0"/>
              <a:t> </a:t>
            </a:r>
            <a:r>
              <a:rPr lang="it-IT" sz="2600" dirty="0" err="1"/>
              <a:t>waren</a:t>
            </a:r>
            <a:r>
              <a:rPr lang="it-IT" sz="2600" dirty="0"/>
              <a:t> </a:t>
            </a:r>
            <a:r>
              <a:rPr lang="it-IT" sz="2600" dirty="0" err="1"/>
              <a:t>eine</a:t>
            </a:r>
            <a:r>
              <a:rPr lang="it-IT" sz="2600" dirty="0"/>
              <a:t> distale </a:t>
            </a:r>
            <a:r>
              <a:rPr lang="it-IT" sz="2600" dirty="0" err="1"/>
              <a:t>symmetrische</a:t>
            </a:r>
            <a:r>
              <a:rPr lang="it-IT" sz="2600" dirty="0"/>
              <a:t>  </a:t>
            </a:r>
            <a:r>
              <a:rPr lang="it-IT" sz="2600" dirty="0" err="1"/>
              <a:t>sensible</a:t>
            </a:r>
            <a:r>
              <a:rPr lang="it-IT" sz="2600" dirty="0"/>
              <a:t> diabeti-</a:t>
            </a:r>
            <a:r>
              <a:rPr lang="it-IT" sz="2600" dirty="0" err="1"/>
              <a:t>sche</a:t>
            </a:r>
            <a:r>
              <a:rPr lang="it-IT" sz="2600" dirty="0"/>
              <a:t> </a:t>
            </a:r>
            <a:r>
              <a:rPr lang="it-IT" sz="2600" dirty="0" err="1"/>
              <a:t>Polyneuropathie</a:t>
            </a:r>
            <a:r>
              <a:rPr lang="it-IT" sz="2600" dirty="0"/>
              <a:t>, die </a:t>
            </a:r>
            <a:r>
              <a:rPr lang="it-IT" sz="2600" dirty="0" err="1"/>
              <a:t>mit</a:t>
            </a:r>
            <a:r>
              <a:rPr lang="it-IT" sz="2600" dirty="0"/>
              <a:t> </a:t>
            </a:r>
            <a:r>
              <a:rPr lang="it-IT" sz="2600" dirty="0" err="1"/>
              <a:t>Pregabalin</a:t>
            </a:r>
            <a:r>
              <a:rPr lang="it-IT" sz="2600" dirty="0"/>
              <a:t> 300 mg </a:t>
            </a:r>
            <a:r>
              <a:rPr lang="it-IT" sz="2600" dirty="0" err="1"/>
              <a:t>morgens</a:t>
            </a:r>
            <a:r>
              <a:rPr lang="it-IT" sz="2600" dirty="0"/>
              <a:t> und </a:t>
            </a:r>
            <a:r>
              <a:rPr lang="it-IT" sz="2600" dirty="0" err="1"/>
              <a:t>abends</a:t>
            </a:r>
            <a:r>
              <a:rPr lang="it-IT" sz="2600" dirty="0"/>
              <a:t> </a:t>
            </a:r>
            <a:r>
              <a:rPr lang="it-IT" sz="2600" dirty="0" err="1"/>
              <a:t>behandelt</a:t>
            </a:r>
            <a:r>
              <a:rPr lang="it-IT" sz="2600" dirty="0"/>
              <a:t> </a:t>
            </a:r>
            <a:r>
              <a:rPr lang="it-IT" sz="2600" dirty="0" err="1"/>
              <a:t>wurde</a:t>
            </a:r>
            <a:r>
              <a:rPr lang="it-IT" sz="2600" dirty="0"/>
              <a:t>, </a:t>
            </a:r>
            <a:r>
              <a:rPr lang="it-IT" sz="2600" dirty="0" err="1"/>
              <a:t>eine</a:t>
            </a:r>
            <a:r>
              <a:rPr lang="it-IT" sz="2600" dirty="0"/>
              <a:t> </a:t>
            </a:r>
            <a:r>
              <a:rPr lang="it-IT" sz="2600" dirty="0" err="1"/>
              <a:t>nichtprolife-rative</a:t>
            </a:r>
            <a:r>
              <a:rPr lang="it-IT" sz="2600" dirty="0"/>
              <a:t> </a:t>
            </a:r>
            <a:r>
              <a:rPr lang="it-IT" sz="2600" dirty="0" err="1"/>
              <a:t>diabetische</a:t>
            </a:r>
            <a:r>
              <a:rPr lang="it-IT" sz="2600" dirty="0"/>
              <a:t> </a:t>
            </a:r>
            <a:r>
              <a:rPr lang="it-IT" sz="2600" dirty="0" err="1"/>
              <a:t>Retinopathie</a:t>
            </a:r>
            <a:r>
              <a:rPr lang="it-IT" sz="2600" dirty="0"/>
              <a:t>, </a:t>
            </a:r>
            <a:r>
              <a:rPr lang="it-IT" sz="2600" dirty="0" err="1"/>
              <a:t>eine</a:t>
            </a:r>
            <a:r>
              <a:rPr lang="it-IT" sz="2600" dirty="0"/>
              <a:t> </a:t>
            </a:r>
            <a:r>
              <a:rPr lang="it-IT" sz="2600" dirty="0" err="1"/>
              <a:t>chronische</a:t>
            </a:r>
            <a:r>
              <a:rPr lang="it-IT" sz="2600" dirty="0"/>
              <a:t> </a:t>
            </a:r>
            <a:r>
              <a:rPr lang="it-IT" sz="2600" dirty="0" err="1"/>
              <a:t>diabe-tische</a:t>
            </a:r>
            <a:r>
              <a:rPr lang="it-IT" sz="2600" dirty="0"/>
              <a:t> </a:t>
            </a:r>
            <a:r>
              <a:rPr lang="it-IT" sz="2600" dirty="0" err="1"/>
              <a:t>Niereninsuffizienz</a:t>
            </a:r>
            <a:r>
              <a:rPr lang="it-IT" sz="2600" dirty="0"/>
              <a:t> </a:t>
            </a:r>
            <a:r>
              <a:rPr lang="it-IT" sz="2600" dirty="0" err="1"/>
              <a:t>sowie</a:t>
            </a:r>
            <a:r>
              <a:rPr lang="it-IT" sz="2600" dirty="0"/>
              <a:t> </a:t>
            </a:r>
            <a:r>
              <a:rPr lang="it-IT" sz="2600" dirty="0" err="1"/>
              <a:t>eine</a:t>
            </a:r>
            <a:r>
              <a:rPr lang="it-IT" sz="2600" dirty="0"/>
              <a:t> </a:t>
            </a:r>
            <a:r>
              <a:rPr lang="it-IT" sz="2600" dirty="0" err="1"/>
              <a:t>erektile</a:t>
            </a:r>
            <a:r>
              <a:rPr lang="it-IT" sz="2600" dirty="0"/>
              <a:t> </a:t>
            </a:r>
            <a:r>
              <a:rPr lang="it-IT" sz="2600" dirty="0" err="1"/>
              <a:t>Dysfunktion</a:t>
            </a:r>
            <a:r>
              <a:rPr lang="it-IT" sz="2600" dirty="0"/>
              <a:t>.</a:t>
            </a:r>
          </a:p>
          <a:p>
            <a:endParaRPr lang="it-IT" sz="2600" dirty="0"/>
          </a:p>
          <a:p>
            <a:r>
              <a:rPr lang="it-IT" sz="2600" dirty="0"/>
              <a:t>Era noto che l’uomo soffriva di polineuropatia diabetica distale simmetrica sensitiva, che veniva curata con </a:t>
            </a:r>
            <a:r>
              <a:rPr lang="it-IT" sz="2600" dirty="0" err="1"/>
              <a:t>Pregabalin</a:t>
            </a:r>
            <a:r>
              <a:rPr lang="it-IT" sz="2600" dirty="0"/>
              <a:t> da 300 mg al mattino e alla sera, di retinopatia diabetica non proliferante, insufficienza renale diabetica cronica e disfunzione erettile. </a:t>
            </a:r>
          </a:p>
        </p:txBody>
      </p:sp>
    </p:spTree>
    <p:extLst>
      <p:ext uri="{BB962C8B-B14F-4D97-AF65-F5344CB8AC3E}">
        <p14:creationId xmlns:p14="http://schemas.microsoft.com/office/powerpoint/2010/main" val="5658963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21E1A-4ED5-788A-32F5-4ED9CA38C86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F49B575-EE50-DA7E-A4AC-5640791808EB}"/>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dirty="0" err="1"/>
              <a:t>Ferner</a:t>
            </a:r>
            <a:r>
              <a:rPr lang="it-IT" sz="2600" dirty="0"/>
              <a:t> </a:t>
            </a:r>
            <a:r>
              <a:rPr lang="it-IT" sz="2600" dirty="0" err="1"/>
              <a:t>waren</a:t>
            </a:r>
            <a:r>
              <a:rPr lang="it-IT" sz="2600" dirty="0"/>
              <a:t> </a:t>
            </a:r>
            <a:r>
              <a:rPr lang="it-IT" sz="2600" dirty="0" err="1"/>
              <a:t>eine</a:t>
            </a:r>
            <a:r>
              <a:rPr lang="it-IT" sz="2600" dirty="0"/>
              <a:t> </a:t>
            </a:r>
            <a:r>
              <a:rPr lang="it-IT" sz="2600" dirty="0" err="1"/>
              <a:t>arterielle</a:t>
            </a:r>
            <a:r>
              <a:rPr lang="it-IT" sz="2600" dirty="0"/>
              <a:t> </a:t>
            </a:r>
            <a:r>
              <a:rPr lang="it-IT" sz="2600" dirty="0" err="1"/>
              <a:t>Hypertonie</a:t>
            </a:r>
            <a:r>
              <a:rPr lang="it-IT" sz="2600" dirty="0"/>
              <a:t>, </a:t>
            </a:r>
            <a:r>
              <a:rPr lang="it-IT" sz="2600" dirty="0" err="1"/>
              <a:t>therapiert</a:t>
            </a:r>
            <a:r>
              <a:rPr lang="it-IT" sz="2600" dirty="0"/>
              <a:t> </a:t>
            </a:r>
            <a:r>
              <a:rPr lang="it-IT" sz="2600" dirty="0" err="1"/>
              <a:t>mit</a:t>
            </a:r>
            <a:r>
              <a:rPr lang="it-IT" sz="2600" dirty="0"/>
              <a:t> </a:t>
            </a:r>
            <a:r>
              <a:rPr lang="it-IT" sz="2600" dirty="0" err="1"/>
              <a:t>einem</a:t>
            </a:r>
            <a:r>
              <a:rPr lang="it-IT" sz="2600" dirty="0"/>
              <a:t> ACE-</a:t>
            </a:r>
            <a:r>
              <a:rPr lang="it-IT" sz="2600" dirty="0" err="1"/>
              <a:t>Hemmer</a:t>
            </a:r>
            <a:r>
              <a:rPr lang="it-IT" sz="2600" dirty="0"/>
              <a:t>, </a:t>
            </a:r>
            <a:r>
              <a:rPr lang="it-IT" sz="2600" dirty="0" err="1"/>
              <a:t>einem</a:t>
            </a:r>
            <a:r>
              <a:rPr lang="it-IT" sz="2600" dirty="0"/>
              <a:t> Beta-</a:t>
            </a:r>
            <a:r>
              <a:rPr lang="it-IT" sz="2600" dirty="0" err="1"/>
              <a:t>blocker</a:t>
            </a:r>
            <a:r>
              <a:rPr lang="it-IT" sz="2600" dirty="0"/>
              <a:t> </a:t>
            </a:r>
            <a:r>
              <a:rPr lang="it-IT" sz="2600" dirty="0" err="1"/>
              <a:t>sowie</a:t>
            </a:r>
            <a:r>
              <a:rPr lang="it-IT" sz="2600" dirty="0"/>
              <a:t> </a:t>
            </a:r>
            <a:r>
              <a:rPr lang="it-IT" sz="2600" dirty="0" err="1"/>
              <a:t>einem</a:t>
            </a:r>
            <a:r>
              <a:rPr lang="it-IT" sz="2600" dirty="0"/>
              <a:t> </a:t>
            </a:r>
            <a:r>
              <a:rPr lang="it-IT" sz="2600" dirty="0" err="1"/>
              <a:t>Schleifen-diuretikum</a:t>
            </a:r>
            <a:r>
              <a:rPr lang="it-IT" sz="2600" dirty="0"/>
              <a:t>, </a:t>
            </a:r>
            <a:r>
              <a:rPr lang="it-IT" sz="2600" dirty="0" err="1"/>
              <a:t>ein</a:t>
            </a:r>
            <a:r>
              <a:rPr lang="it-IT" sz="2600" dirty="0"/>
              <a:t> </a:t>
            </a:r>
            <a:r>
              <a:rPr lang="it-IT" sz="2600" dirty="0" err="1"/>
              <a:t>schweres</a:t>
            </a:r>
            <a:r>
              <a:rPr lang="it-IT" sz="2600" dirty="0"/>
              <a:t> </a:t>
            </a:r>
            <a:r>
              <a:rPr lang="it-IT" sz="2600" dirty="0" err="1"/>
              <a:t>Schlafapnoesyndrom</a:t>
            </a:r>
            <a:r>
              <a:rPr lang="it-IT" sz="2600" dirty="0"/>
              <a:t> </a:t>
            </a:r>
            <a:r>
              <a:rPr lang="it-IT" sz="2600" dirty="0" err="1"/>
              <a:t>sowie</a:t>
            </a:r>
            <a:r>
              <a:rPr lang="it-IT" sz="2600" dirty="0"/>
              <a:t> </a:t>
            </a:r>
            <a:r>
              <a:rPr lang="it-IT" sz="2600" dirty="0" err="1"/>
              <a:t>eine</a:t>
            </a:r>
            <a:r>
              <a:rPr lang="it-IT" sz="2600" dirty="0"/>
              <a:t>    </a:t>
            </a:r>
            <a:r>
              <a:rPr lang="it-IT" sz="2600" dirty="0" err="1"/>
              <a:t>respiratorische</a:t>
            </a:r>
            <a:r>
              <a:rPr lang="it-IT" sz="2600" dirty="0"/>
              <a:t> </a:t>
            </a:r>
            <a:r>
              <a:rPr lang="it-IT" sz="2600" dirty="0" err="1"/>
              <a:t>Globalinsuffizienz</a:t>
            </a:r>
            <a:r>
              <a:rPr lang="it-IT" sz="2600" dirty="0"/>
              <a:t> bei </a:t>
            </a:r>
            <a:r>
              <a:rPr lang="it-IT" sz="2600" dirty="0" err="1"/>
              <a:t>chronisch</a:t>
            </a:r>
            <a:r>
              <a:rPr lang="it-IT" sz="2600" dirty="0"/>
              <a:t> </a:t>
            </a:r>
            <a:r>
              <a:rPr lang="it-IT" sz="2600" dirty="0" err="1"/>
              <a:t>obstruk-tiver</a:t>
            </a:r>
            <a:r>
              <a:rPr lang="it-IT" sz="2600" dirty="0"/>
              <a:t> </a:t>
            </a:r>
            <a:r>
              <a:rPr lang="it-IT" sz="2600" dirty="0" err="1"/>
              <a:t>Lungenerkrankung</a:t>
            </a:r>
            <a:r>
              <a:rPr lang="it-IT" sz="2600" dirty="0"/>
              <a:t> (COPD) </a:t>
            </a:r>
            <a:r>
              <a:rPr lang="it-IT" sz="2600" dirty="0" err="1"/>
              <a:t>im</a:t>
            </a:r>
            <a:r>
              <a:rPr lang="it-IT" sz="2600" dirty="0"/>
              <a:t> Stadium II </a:t>
            </a:r>
            <a:r>
              <a:rPr lang="it-IT" sz="2600" dirty="0" err="1"/>
              <a:t>nach</a:t>
            </a:r>
            <a:r>
              <a:rPr lang="it-IT" sz="2600" dirty="0"/>
              <a:t> Gold </a:t>
            </a:r>
          </a:p>
          <a:p>
            <a:r>
              <a:rPr lang="it-IT" sz="2600" dirty="0" err="1"/>
              <a:t>diagnostiziert</a:t>
            </a:r>
            <a:r>
              <a:rPr lang="it-IT" sz="2600" dirty="0"/>
              <a:t> </a:t>
            </a:r>
            <a:r>
              <a:rPr lang="it-IT" sz="2600" dirty="0" err="1"/>
              <a:t>worden</a:t>
            </a:r>
            <a:r>
              <a:rPr lang="it-IT" sz="2600" dirty="0"/>
              <a:t>. </a:t>
            </a:r>
          </a:p>
          <a:p>
            <a:endParaRPr lang="it-IT" sz="2600" dirty="0"/>
          </a:p>
          <a:p>
            <a:r>
              <a:rPr lang="it-IT" sz="2600" dirty="0"/>
              <a:t>Erano state diagnosticate inoltre un’ipertensione arteriosa, trattata con un ACE-inibitore, un betabloccante e un diuretico dell’ansa, una grave sindrome delle apnee ostruttive del sonno (OSAS) e un’insufficienza respiratoria globale per broncopneumopatia cronica ostruttiva (BPCO) di stadio 2 secondo la classificazione GOLD. </a:t>
            </a:r>
          </a:p>
        </p:txBody>
      </p:sp>
    </p:spTree>
    <p:extLst>
      <p:ext uri="{BB962C8B-B14F-4D97-AF65-F5344CB8AC3E}">
        <p14:creationId xmlns:p14="http://schemas.microsoft.com/office/powerpoint/2010/main" val="17673622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AE945-0320-DFB9-D951-1A16C76F4BC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2E9A456-EB92-F1E1-C3E0-5654C165912B}"/>
              </a:ext>
            </a:extLst>
          </p:cNvPr>
          <p:cNvSpPr txBox="1">
            <a:spLocks noChangeArrowheads="1"/>
          </p:cNvSpPr>
          <p:nvPr/>
        </p:nvSpPr>
        <p:spPr bwMode="auto">
          <a:xfrm>
            <a:off x="323528" y="188640"/>
            <a:ext cx="8229600" cy="6494085"/>
          </a:xfrm>
          <a:prstGeom prst="rect">
            <a:avLst/>
          </a:prstGeom>
          <a:noFill/>
          <a:ln w="9525">
            <a:noFill/>
            <a:miter lim="800000"/>
            <a:headEnd/>
            <a:tailEnd/>
          </a:ln>
        </p:spPr>
        <p:txBody>
          <a:bodyPr>
            <a:spAutoFit/>
          </a:bodyPr>
          <a:lstStyle/>
          <a:p>
            <a:r>
              <a:rPr lang="it-IT" sz="2600" dirty="0"/>
              <a:t>Zur </a:t>
            </a:r>
            <a:r>
              <a:rPr lang="it-IT" sz="2600" dirty="0" err="1"/>
              <a:t>Behandlung</a:t>
            </a:r>
            <a:r>
              <a:rPr lang="it-IT" sz="2600" dirty="0"/>
              <a:t> </a:t>
            </a:r>
            <a:r>
              <a:rPr lang="it-IT" sz="2600" dirty="0" err="1"/>
              <a:t>einer</a:t>
            </a:r>
            <a:r>
              <a:rPr lang="it-IT" sz="2600" dirty="0"/>
              <a:t> </a:t>
            </a:r>
            <a:r>
              <a:rPr lang="it-IT" sz="2600" dirty="0" err="1"/>
              <a:t>schweren</a:t>
            </a:r>
            <a:r>
              <a:rPr lang="it-IT" sz="2600" dirty="0"/>
              <a:t> </a:t>
            </a:r>
            <a:r>
              <a:rPr lang="it-IT" sz="2600" dirty="0" err="1"/>
              <a:t>Hyperlipidämie</a:t>
            </a:r>
            <a:r>
              <a:rPr lang="it-IT" sz="2600" dirty="0"/>
              <a:t> </a:t>
            </a:r>
            <a:r>
              <a:rPr lang="it-IT" sz="2600" dirty="0" err="1"/>
              <a:t>erhielt</a:t>
            </a:r>
            <a:r>
              <a:rPr lang="it-IT" sz="2600" dirty="0"/>
              <a:t> </a:t>
            </a:r>
            <a:r>
              <a:rPr lang="it-IT" sz="2600" dirty="0" err="1"/>
              <a:t>der</a:t>
            </a:r>
            <a:r>
              <a:rPr lang="it-IT" sz="2600" dirty="0"/>
              <a:t> </a:t>
            </a:r>
            <a:r>
              <a:rPr lang="it-IT" sz="2600" dirty="0" err="1"/>
              <a:t>Patient</a:t>
            </a:r>
            <a:r>
              <a:rPr lang="it-IT" sz="2600" dirty="0"/>
              <a:t> </a:t>
            </a:r>
            <a:r>
              <a:rPr lang="it-IT" sz="2600" dirty="0" err="1"/>
              <a:t>eine</a:t>
            </a:r>
            <a:r>
              <a:rPr lang="it-IT" sz="2600" dirty="0"/>
              <a:t> </a:t>
            </a:r>
            <a:r>
              <a:rPr lang="it-IT" sz="2600" dirty="0" err="1"/>
              <a:t>Kombination</a:t>
            </a:r>
            <a:r>
              <a:rPr lang="it-IT" sz="2600" dirty="0"/>
              <a:t> </a:t>
            </a:r>
            <a:r>
              <a:rPr lang="it-IT" sz="2600" dirty="0" err="1"/>
              <a:t>aus</a:t>
            </a:r>
            <a:r>
              <a:rPr lang="it-IT" sz="2600" dirty="0"/>
              <a:t> </a:t>
            </a:r>
            <a:r>
              <a:rPr lang="it-IT" sz="2600" dirty="0" err="1"/>
              <a:t>einem</a:t>
            </a:r>
            <a:r>
              <a:rPr lang="it-IT" sz="2600" dirty="0"/>
              <a:t> CSE-</a:t>
            </a:r>
            <a:r>
              <a:rPr lang="it-IT" sz="2600" dirty="0" err="1"/>
              <a:t>Hemmer</a:t>
            </a:r>
            <a:r>
              <a:rPr lang="it-IT" sz="2600" dirty="0"/>
              <a:t>, </a:t>
            </a:r>
            <a:r>
              <a:rPr lang="it-IT" sz="2600" dirty="0" err="1"/>
              <a:t>einem</a:t>
            </a:r>
            <a:r>
              <a:rPr lang="it-IT" sz="2600" dirty="0"/>
              <a:t> </a:t>
            </a:r>
            <a:r>
              <a:rPr lang="it-IT" sz="2600" dirty="0" err="1"/>
              <a:t>Fibrat</a:t>
            </a:r>
            <a:r>
              <a:rPr lang="it-IT" sz="2600" dirty="0"/>
              <a:t> </a:t>
            </a:r>
            <a:r>
              <a:rPr lang="it-IT" sz="2600" dirty="0" err="1"/>
              <a:t>sowie</a:t>
            </a:r>
            <a:r>
              <a:rPr lang="it-IT" sz="2600" dirty="0"/>
              <a:t> </a:t>
            </a:r>
            <a:r>
              <a:rPr lang="it-IT" sz="2600" dirty="0" err="1"/>
              <a:t>Nikotinsäure</a:t>
            </a:r>
            <a:r>
              <a:rPr lang="it-IT" sz="2600" dirty="0"/>
              <a:t> plus </a:t>
            </a:r>
          </a:p>
          <a:p>
            <a:r>
              <a:rPr lang="it-IT" sz="2600" dirty="0" err="1"/>
              <a:t>Laropiprant</a:t>
            </a:r>
            <a:r>
              <a:rPr lang="it-IT" sz="2600" dirty="0"/>
              <a:t>. </a:t>
            </a:r>
            <a:r>
              <a:rPr lang="it-IT" sz="2600" dirty="0" err="1"/>
              <a:t>Aufgrund</a:t>
            </a:r>
            <a:r>
              <a:rPr lang="it-IT" sz="2600" dirty="0"/>
              <a:t> </a:t>
            </a:r>
            <a:r>
              <a:rPr lang="it-IT" sz="2600" dirty="0" err="1"/>
              <a:t>eines</a:t>
            </a:r>
            <a:r>
              <a:rPr lang="it-IT" sz="2600" dirty="0"/>
              <a:t> </a:t>
            </a:r>
            <a:r>
              <a:rPr lang="it-IT" sz="2600" dirty="0" err="1"/>
              <a:t>Diskusprolapses</a:t>
            </a:r>
            <a:r>
              <a:rPr lang="it-IT" sz="2600" dirty="0"/>
              <a:t> </a:t>
            </a:r>
            <a:r>
              <a:rPr lang="it-IT" sz="2600" dirty="0" err="1"/>
              <a:t>im</a:t>
            </a:r>
            <a:r>
              <a:rPr lang="it-IT" sz="2600" dirty="0"/>
              <a:t> </a:t>
            </a:r>
            <a:r>
              <a:rPr lang="it-IT" sz="2600" dirty="0" err="1"/>
              <a:t>Bereich</a:t>
            </a:r>
            <a:r>
              <a:rPr lang="it-IT" sz="2600" dirty="0"/>
              <a:t> IWK4/5 </a:t>
            </a:r>
            <a:r>
              <a:rPr lang="it-IT" sz="2600" dirty="0" err="1"/>
              <a:t>bestand</a:t>
            </a:r>
            <a:r>
              <a:rPr lang="it-IT" sz="2600" dirty="0"/>
              <a:t> </a:t>
            </a:r>
            <a:r>
              <a:rPr lang="it-IT" sz="2600" dirty="0" err="1"/>
              <a:t>ein</a:t>
            </a:r>
            <a:r>
              <a:rPr lang="it-IT" sz="2600" dirty="0"/>
              <a:t> </a:t>
            </a:r>
            <a:r>
              <a:rPr lang="it-IT" sz="2600" dirty="0" err="1"/>
              <a:t>chronisches</a:t>
            </a:r>
            <a:r>
              <a:rPr lang="it-IT" sz="2600" dirty="0"/>
              <a:t> </a:t>
            </a:r>
            <a:r>
              <a:rPr lang="it-IT" sz="2600" dirty="0" err="1"/>
              <a:t>Schmerzsyndrom</a:t>
            </a:r>
            <a:r>
              <a:rPr lang="it-IT" sz="2600" dirty="0"/>
              <a:t> </a:t>
            </a:r>
            <a:r>
              <a:rPr lang="it-IT" sz="2600" dirty="0" err="1"/>
              <a:t>mit</a:t>
            </a:r>
            <a:r>
              <a:rPr lang="it-IT" sz="2600" dirty="0"/>
              <a:t> </a:t>
            </a:r>
            <a:r>
              <a:rPr lang="it-IT" sz="2600" dirty="0" err="1"/>
              <a:t>starker</a:t>
            </a:r>
            <a:r>
              <a:rPr lang="it-IT" sz="2600" dirty="0"/>
              <a:t> </a:t>
            </a:r>
            <a:r>
              <a:rPr lang="it-IT" sz="2600" dirty="0" err="1"/>
              <a:t>Einschränkung</a:t>
            </a:r>
            <a:r>
              <a:rPr lang="it-IT" sz="2600" dirty="0"/>
              <a:t> </a:t>
            </a:r>
            <a:r>
              <a:rPr lang="it-IT" sz="2600" dirty="0" err="1"/>
              <a:t>der</a:t>
            </a:r>
            <a:r>
              <a:rPr lang="it-IT" sz="2600" dirty="0"/>
              <a:t> </a:t>
            </a:r>
            <a:r>
              <a:rPr lang="it-IT" sz="2600" dirty="0" err="1"/>
              <a:t>Beweglichkeit</a:t>
            </a:r>
            <a:r>
              <a:rPr lang="it-IT" sz="2600" dirty="0"/>
              <a:t>, </a:t>
            </a:r>
            <a:r>
              <a:rPr lang="it-IT" sz="2600" dirty="0" err="1"/>
              <a:t>aufgrund</a:t>
            </a:r>
            <a:r>
              <a:rPr lang="it-IT" sz="2600" dirty="0"/>
              <a:t> </a:t>
            </a:r>
            <a:r>
              <a:rPr lang="it-IT" sz="2600" dirty="0" err="1"/>
              <a:t>dessen</a:t>
            </a:r>
            <a:r>
              <a:rPr lang="it-IT" sz="2600" dirty="0"/>
              <a:t> </a:t>
            </a:r>
            <a:r>
              <a:rPr lang="it-IT" sz="2600" dirty="0" err="1"/>
              <a:t>der</a:t>
            </a:r>
            <a:r>
              <a:rPr lang="it-IT" sz="2600" dirty="0"/>
              <a:t> Pa-</a:t>
            </a:r>
            <a:r>
              <a:rPr lang="it-IT" sz="2600" dirty="0" err="1"/>
              <a:t>tient</a:t>
            </a:r>
            <a:r>
              <a:rPr lang="it-IT" sz="2600" dirty="0"/>
              <a:t> </a:t>
            </a:r>
            <a:r>
              <a:rPr lang="it-IT" sz="2600" dirty="0" err="1"/>
              <a:t>Opioide</a:t>
            </a:r>
            <a:r>
              <a:rPr lang="it-IT" sz="2600" dirty="0"/>
              <a:t> </a:t>
            </a:r>
            <a:r>
              <a:rPr lang="it-IT" sz="2600" dirty="0" err="1"/>
              <a:t>sowie</a:t>
            </a:r>
            <a:r>
              <a:rPr lang="it-IT" sz="2600" dirty="0"/>
              <a:t> </a:t>
            </a:r>
            <a:r>
              <a:rPr lang="it-IT" sz="2600" dirty="0" err="1"/>
              <a:t>periphere</a:t>
            </a:r>
            <a:r>
              <a:rPr lang="it-IT" sz="2600" dirty="0"/>
              <a:t> </a:t>
            </a:r>
            <a:r>
              <a:rPr lang="it-IT" sz="2600" dirty="0" err="1"/>
              <a:t>Analgetika</a:t>
            </a:r>
            <a:r>
              <a:rPr lang="it-IT" sz="2600" dirty="0"/>
              <a:t> </a:t>
            </a:r>
            <a:r>
              <a:rPr lang="it-IT" sz="2600" dirty="0" err="1"/>
              <a:t>erhielt</a:t>
            </a:r>
            <a:r>
              <a:rPr lang="it-IT" sz="2600" dirty="0"/>
              <a:t>. </a:t>
            </a:r>
          </a:p>
          <a:p>
            <a:endParaRPr lang="it-IT" sz="2600" dirty="0"/>
          </a:p>
          <a:p>
            <a:r>
              <a:rPr lang="it-IT" sz="2600" dirty="0"/>
              <a:t>Per curare l’iperlipidemia grave è stata prescritta al paziente una combinazione di un ACE-inibitore, un fibrato e di un acido nicotinico unito a </a:t>
            </a:r>
            <a:r>
              <a:rPr lang="it-IT" sz="2600" dirty="0" err="1"/>
              <a:t>Laropiprant</a:t>
            </a:r>
            <a:r>
              <a:rPr lang="it-IT" sz="2600" dirty="0"/>
              <a:t>. A causa di un’ernia al disco riscontrata tra la quarta e la quinta vertebra lombare, il paziente soffriva di una sindrome da dolore cronico con forte limitazione di movimento, per la quale è stato curato con oppioidi e analgesici periferici.</a:t>
            </a:r>
            <a:r>
              <a:rPr lang="it-IT" dirty="0"/>
              <a:t> </a:t>
            </a:r>
          </a:p>
          <a:p>
            <a:endParaRPr lang="it-IT" sz="2600" dirty="0"/>
          </a:p>
        </p:txBody>
      </p:sp>
    </p:spTree>
    <p:extLst>
      <p:ext uri="{BB962C8B-B14F-4D97-AF65-F5344CB8AC3E}">
        <p14:creationId xmlns:p14="http://schemas.microsoft.com/office/powerpoint/2010/main" val="2322077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A99BB-6E1E-D61D-9561-B683A63B0E7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5BEC356-139D-EAAC-FFEE-06CD0A8F331D}"/>
              </a:ext>
            </a:extLst>
          </p:cNvPr>
          <p:cNvSpPr txBox="1">
            <a:spLocks noChangeArrowheads="1"/>
          </p:cNvSpPr>
          <p:nvPr/>
        </p:nvSpPr>
        <p:spPr bwMode="auto">
          <a:xfrm>
            <a:off x="323528" y="188640"/>
            <a:ext cx="8229600" cy="3293209"/>
          </a:xfrm>
          <a:prstGeom prst="rect">
            <a:avLst/>
          </a:prstGeom>
          <a:noFill/>
          <a:ln w="9525">
            <a:noFill/>
            <a:miter lim="800000"/>
            <a:headEnd/>
            <a:tailEnd/>
          </a:ln>
        </p:spPr>
        <p:txBody>
          <a:bodyPr>
            <a:spAutoFit/>
          </a:bodyPr>
          <a:lstStyle/>
          <a:p>
            <a:r>
              <a:rPr lang="it-IT" sz="2600" dirty="0"/>
              <a:t>Eine </a:t>
            </a:r>
            <a:r>
              <a:rPr lang="it-IT" sz="2600" dirty="0" err="1"/>
              <a:t>Adipositas</a:t>
            </a:r>
            <a:r>
              <a:rPr lang="it-IT" sz="2600" dirty="0"/>
              <a:t> </a:t>
            </a:r>
            <a:r>
              <a:rPr lang="it-IT" sz="2600" dirty="0" err="1"/>
              <a:t>permagna</a:t>
            </a:r>
            <a:r>
              <a:rPr lang="it-IT" sz="2600" dirty="0"/>
              <a:t> </a:t>
            </a:r>
            <a:r>
              <a:rPr lang="it-IT" sz="2600" dirty="0" err="1"/>
              <a:t>mit</a:t>
            </a:r>
            <a:r>
              <a:rPr lang="it-IT" sz="2600" dirty="0"/>
              <a:t> </a:t>
            </a:r>
            <a:r>
              <a:rPr lang="it-IT" sz="2600" dirty="0" err="1"/>
              <a:t>einem</a:t>
            </a:r>
            <a:r>
              <a:rPr lang="it-IT" sz="2600" dirty="0"/>
              <a:t> Body-Mass-Index von </a:t>
            </a:r>
            <a:r>
              <a:rPr lang="it-IT" sz="2600" dirty="0" err="1"/>
              <a:t>aktuell</a:t>
            </a:r>
            <a:r>
              <a:rPr lang="it-IT" sz="2600" dirty="0"/>
              <a:t> 42,7 kg/m2 </a:t>
            </a:r>
            <a:r>
              <a:rPr lang="it-IT" sz="2600" dirty="0" err="1"/>
              <a:t>hatte</a:t>
            </a:r>
            <a:r>
              <a:rPr lang="it-IT" sz="2600" dirty="0"/>
              <a:t> </a:t>
            </a:r>
            <a:r>
              <a:rPr lang="it-IT" sz="2600" dirty="0" err="1"/>
              <a:t>sich</a:t>
            </a:r>
            <a:r>
              <a:rPr lang="it-IT" sz="2600" dirty="0"/>
              <a:t> </a:t>
            </a:r>
            <a:r>
              <a:rPr lang="it-IT" sz="2600" dirty="0" err="1"/>
              <a:t>innerhalb</a:t>
            </a:r>
            <a:r>
              <a:rPr lang="it-IT" sz="2600" dirty="0"/>
              <a:t> </a:t>
            </a:r>
            <a:r>
              <a:rPr lang="it-IT" sz="2600" dirty="0" err="1"/>
              <a:t>der</a:t>
            </a:r>
            <a:r>
              <a:rPr lang="it-IT" sz="2600" dirty="0"/>
              <a:t> </a:t>
            </a:r>
            <a:r>
              <a:rPr lang="it-IT" sz="2600" dirty="0" err="1"/>
              <a:t>letzten</a:t>
            </a:r>
            <a:r>
              <a:rPr lang="it-IT" sz="2600" dirty="0"/>
              <a:t>  </a:t>
            </a:r>
          </a:p>
          <a:p>
            <a:r>
              <a:rPr lang="it-IT" sz="2600" dirty="0" err="1"/>
              <a:t>Jahre</a:t>
            </a:r>
            <a:r>
              <a:rPr lang="it-IT" sz="2600" dirty="0"/>
              <a:t> </a:t>
            </a:r>
            <a:r>
              <a:rPr lang="it-IT" sz="2600" dirty="0" err="1"/>
              <a:t>entwickelt</a:t>
            </a:r>
            <a:r>
              <a:rPr lang="it-IT" sz="2600" dirty="0"/>
              <a:t>, </a:t>
            </a:r>
            <a:r>
              <a:rPr lang="it-IT" sz="2600" dirty="0" err="1"/>
              <a:t>ausgehend</a:t>
            </a:r>
            <a:r>
              <a:rPr lang="it-IT" sz="2600" dirty="0"/>
              <a:t> von </a:t>
            </a:r>
            <a:r>
              <a:rPr lang="it-IT" sz="2600" dirty="0" err="1"/>
              <a:t>einem</a:t>
            </a:r>
            <a:r>
              <a:rPr lang="it-IT" sz="2600" dirty="0"/>
              <a:t> </a:t>
            </a:r>
            <a:r>
              <a:rPr lang="it-IT" sz="2600" dirty="0" err="1"/>
              <a:t>Körpergewicht</a:t>
            </a:r>
            <a:r>
              <a:rPr lang="it-IT" sz="2600" dirty="0"/>
              <a:t> von 108 kg </a:t>
            </a:r>
            <a:r>
              <a:rPr lang="it-IT" sz="2600" dirty="0" err="1"/>
              <a:t>vor</a:t>
            </a:r>
            <a:r>
              <a:rPr lang="it-IT" sz="2600" dirty="0"/>
              <a:t> 3 </a:t>
            </a:r>
            <a:r>
              <a:rPr lang="it-IT" sz="2600" dirty="0" err="1"/>
              <a:t>Jahren</a:t>
            </a:r>
            <a:r>
              <a:rPr lang="it-IT" sz="2600" dirty="0"/>
              <a:t>. </a:t>
            </a:r>
          </a:p>
          <a:p>
            <a:endParaRPr lang="it-IT" sz="2600" dirty="0"/>
          </a:p>
          <a:p>
            <a:r>
              <a:rPr lang="it-IT" sz="2600" dirty="0"/>
              <a:t>Negli ultimi anni si era sviluppata un’obesità di terzo grado con un BMI attualmente pari a 42,7 kg/m², partendo da un peso corporeo di 108 kg tre anni fa. </a:t>
            </a:r>
          </a:p>
        </p:txBody>
      </p:sp>
    </p:spTree>
    <p:extLst>
      <p:ext uri="{BB962C8B-B14F-4D97-AF65-F5344CB8AC3E}">
        <p14:creationId xmlns:p14="http://schemas.microsoft.com/office/powerpoint/2010/main" val="21311069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7CFF1-EC29-D70A-99B5-16E9FD709C7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122B50C-DE7D-A499-6E6F-4BBD501CD46E}"/>
              </a:ext>
            </a:extLst>
          </p:cNvPr>
          <p:cNvSpPr txBox="1">
            <a:spLocks noChangeArrowheads="1"/>
          </p:cNvSpPr>
          <p:nvPr/>
        </p:nvSpPr>
        <p:spPr bwMode="auto">
          <a:xfrm>
            <a:off x="323528" y="188640"/>
            <a:ext cx="8229600" cy="6093976"/>
          </a:xfrm>
          <a:prstGeom prst="rect">
            <a:avLst/>
          </a:prstGeom>
          <a:noFill/>
          <a:ln w="9525">
            <a:noFill/>
            <a:miter lim="800000"/>
            <a:headEnd/>
            <a:tailEnd/>
          </a:ln>
        </p:spPr>
        <p:txBody>
          <a:bodyPr>
            <a:spAutoFit/>
          </a:bodyPr>
          <a:lstStyle/>
          <a:p>
            <a:r>
              <a:rPr lang="it-IT" sz="2600" dirty="0" err="1"/>
              <a:t>Der</a:t>
            </a:r>
            <a:r>
              <a:rPr lang="it-IT" sz="2600" dirty="0"/>
              <a:t> </a:t>
            </a:r>
            <a:r>
              <a:rPr lang="it-IT" sz="2600" dirty="0" err="1"/>
              <a:t>Patient</a:t>
            </a:r>
            <a:r>
              <a:rPr lang="it-IT" sz="2600" dirty="0"/>
              <a:t>, </a:t>
            </a:r>
            <a:r>
              <a:rPr lang="it-IT" sz="2600" dirty="0" err="1"/>
              <a:t>der</a:t>
            </a:r>
            <a:r>
              <a:rPr lang="it-IT" sz="2600" dirty="0"/>
              <a:t> </a:t>
            </a:r>
            <a:r>
              <a:rPr lang="it-IT" sz="2600" dirty="0" err="1"/>
              <a:t>vom</a:t>
            </a:r>
            <a:r>
              <a:rPr lang="it-IT" sz="2600" dirty="0"/>
              <a:t> </a:t>
            </a:r>
            <a:r>
              <a:rPr lang="it-IT" sz="2600" dirty="0" err="1"/>
              <a:t>Hausarzt</a:t>
            </a:r>
            <a:r>
              <a:rPr lang="it-IT" sz="2600" dirty="0"/>
              <a:t> </a:t>
            </a:r>
            <a:r>
              <a:rPr lang="it-IT" sz="2600" dirty="0" err="1"/>
              <a:t>im</a:t>
            </a:r>
            <a:r>
              <a:rPr lang="it-IT" sz="2600" dirty="0"/>
              <a:t> </a:t>
            </a:r>
            <a:r>
              <a:rPr lang="it-IT" sz="2600" dirty="0" err="1"/>
              <a:t>Rahmen</a:t>
            </a:r>
            <a:r>
              <a:rPr lang="it-IT" sz="2600" dirty="0"/>
              <a:t> </a:t>
            </a:r>
            <a:r>
              <a:rPr lang="it-IT" sz="2600" dirty="0" err="1"/>
              <a:t>des</a:t>
            </a:r>
            <a:r>
              <a:rPr lang="it-IT" sz="2600" dirty="0"/>
              <a:t> </a:t>
            </a:r>
            <a:r>
              <a:rPr lang="it-IT" sz="2600" dirty="0" err="1"/>
              <a:t>Disease</a:t>
            </a:r>
            <a:r>
              <a:rPr lang="it-IT" sz="2600" dirty="0"/>
              <a:t> </a:t>
            </a:r>
          </a:p>
          <a:p>
            <a:r>
              <a:rPr lang="it-IT" sz="2600" dirty="0"/>
              <a:t>Management </a:t>
            </a:r>
            <a:r>
              <a:rPr lang="it-IT" sz="2600" dirty="0" err="1"/>
              <a:t>Programms</a:t>
            </a:r>
            <a:r>
              <a:rPr lang="it-IT" sz="2600" dirty="0"/>
              <a:t> </a:t>
            </a:r>
            <a:r>
              <a:rPr lang="it-IT" sz="2600" dirty="0" err="1"/>
              <a:t>betreut</a:t>
            </a:r>
            <a:r>
              <a:rPr lang="it-IT" sz="2600" dirty="0"/>
              <a:t> </a:t>
            </a:r>
            <a:r>
              <a:rPr lang="it-IT" sz="2600" dirty="0" err="1"/>
              <a:t>worden</a:t>
            </a:r>
            <a:r>
              <a:rPr lang="it-IT" sz="2600" dirty="0"/>
              <a:t> war, war zur </a:t>
            </a:r>
          </a:p>
          <a:p>
            <a:r>
              <a:rPr lang="it-IT" sz="2600" dirty="0" err="1"/>
              <a:t>weiteren</a:t>
            </a:r>
            <a:r>
              <a:rPr lang="it-IT" sz="2600" dirty="0"/>
              <a:t> </a:t>
            </a:r>
            <a:r>
              <a:rPr lang="it-IT" sz="2600" dirty="0" err="1"/>
              <a:t>Behandlung</a:t>
            </a:r>
            <a:r>
              <a:rPr lang="it-IT" sz="2600" dirty="0"/>
              <a:t> in </a:t>
            </a:r>
            <a:r>
              <a:rPr lang="it-IT" sz="2600" dirty="0" err="1"/>
              <a:t>eine</a:t>
            </a:r>
            <a:r>
              <a:rPr lang="it-IT" sz="2600" dirty="0"/>
              <a:t> </a:t>
            </a:r>
            <a:r>
              <a:rPr lang="it-IT" sz="2600" dirty="0" err="1"/>
              <a:t>Diabetes-Schwerpunktpraxis</a:t>
            </a:r>
            <a:r>
              <a:rPr lang="it-IT" sz="2600" dirty="0"/>
              <a:t> </a:t>
            </a:r>
          </a:p>
          <a:p>
            <a:r>
              <a:rPr lang="it-IT" sz="2600" dirty="0" err="1"/>
              <a:t>überwiesen</a:t>
            </a:r>
            <a:r>
              <a:rPr lang="it-IT" sz="2600" dirty="0"/>
              <a:t> </a:t>
            </a:r>
            <a:r>
              <a:rPr lang="it-IT" sz="2600" dirty="0" err="1"/>
              <a:t>worden</a:t>
            </a:r>
            <a:r>
              <a:rPr lang="it-IT" sz="2600" dirty="0"/>
              <a:t>, die </a:t>
            </a:r>
            <a:r>
              <a:rPr lang="it-IT" sz="2600" dirty="0" err="1"/>
              <a:t>wiederum</a:t>
            </a:r>
            <a:r>
              <a:rPr lang="it-IT" sz="2600" dirty="0"/>
              <a:t> bei </a:t>
            </a:r>
            <a:r>
              <a:rPr lang="it-IT" sz="2600" dirty="0" err="1"/>
              <a:t>erschöpften</a:t>
            </a:r>
            <a:r>
              <a:rPr lang="it-IT" sz="2600" dirty="0"/>
              <a:t> </a:t>
            </a:r>
            <a:r>
              <a:rPr lang="it-IT" sz="2600" dirty="0" err="1"/>
              <a:t>ambu-lanten</a:t>
            </a:r>
            <a:r>
              <a:rPr lang="it-IT" sz="2600" dirty="0"/>
              <a:t> </a:t>
            </a:r>
            <a:r>
              <a:rPr lang="it-IT" sz="2600" dirty="0" err="1"/>
              <a:t>Behandlungsmöglichkeiten</a:t>
            </a:r>
            <a:r>
              <a:rPr lang="it-IT" sz="2600" dirty="0"/>
              <a:t> </a:t>
            </a:r>
            <a:r>
              <a:rPr lang="it-IT" sz="2600" dirty="0" err="1"/>
              <a:t>den</a:t>
            </a:r>
            <a:r>
              <a:rPr lang="it-IT" sz="2600" dirty="0"/>
              <a:t> </a:t>
            </a:r>
            <a:r>
              <a:rPr lang="it-IT" sz="2600" dirty="0" err="1"/>
              <a:t>Patienten</a:t>
            </a:r>
            <a:r>
              <a:rPr lang="it-IT" sz="2600" dirty="0"/>
              <a:t> in </a:t>
            </a:r>
            <a:r>
              <a:rPr lang="it-IT" sz="2600" dirty="0" err="1"/>
              <a:t>unserem</a:t>
            </a:r>
            <a:r>
              <a:rPr lang="it-IT" sz="2600" dirty="0"/>
              <a:t> </a:t>
            </a:r>
            <a:r>
              <a:rPr lang="it-IT" sz="2600" dirty="0" err="1"/>
              <a:t>Fachkrankenhaus</a:t>
            </a:r>
            <a:r>
              <a:rPr lang="it-IT" sz="2600" dirty="0"/>
              <a:t> zur </a:t>
            </a:r>
            <a:r>
              <a:rPr lang="it-IT" sz="2600" dirty="0" err="1"/>
              <a:t>Durchbrechung</a:t>
            </a:r>
            <a:r>
              <a:rPr lang="it-IT" sz="2600" dirty="0"/>
              <a:t> </a:t>
            </a:r>
            <a:r>
              <a:rPr lang="it-IT" sz="2600" dirty="0" err="1"/>
              <a:t>der</a:t>
            </a:r>
            <a:r>
              <a:rPr lang="it-IT" sz="2600" dirty="0"/>
              <a:t> </a:t>
            </a:r>
            <a:r>
              <a:rPr lang="it-IT" sz="2600" dirty="0" err="1"/>
              <a:t>Insulinresistenz</a:t>
            </a:r>
            <a:r>
              <a:rPr lang="it-IT" sz="2600" dirty="0"/>
              <a:t> </a:t>
            </a:r>
          </a:p>
          <a:p>
            <a:r>
              <a:rPr lang="it-IT" sz="2600" dirty="0" err="1"/>
              <a:t>vorstellte</a:t>
            </a:r>
            <a:r>
              <a:rPr lang="it-IT" sz="2600" dirty="0"/>
              <a:t>. </a:t>
            </a:r>
          </a:p>
          <a:p>
            <a:endParaRPr lang="it-IT" sz="2600" dirty="0"/>
          </a:p>
          <a:p>
            <a:r>
              <a:rPr lang="it-IT" sz="2600" dirty="0"/>
              <a:t>Il paziente, assistito da un medico di medicina generale nell’ambito del programma di </a:t>
            </a:r>
            <a:r>
              <a:rPr lang="it-IT" sz="2600" dirty="0" err="1"/>
              <a:t>Disease</a:t>
            </a:r>
            <a:r>
              <a:rPr lang="it-IT" sz="2600" dirty="0"/>
              <a:t> Management, era stato trasferito in un ambulatorio specializzato in diabetologia per ulteriori cure. Questo a sua volta, esaurite le modalità terapeutiche ambulatoriali, ha presentato il paziente al nostro ospedale specializzato per risolvere l’</a:t>
            </a:r>
            <a:r>
              <a:rPr lang="it-IT" sz="2600" dirty="0" err="1"/>
              <a:t>insulinoresistenza</a:t>
            </a:r>
            <a:r>
              <a:rPr lang="it-IT" sz="2600" dirty="0"/>
              <a:t>. </a:t>
            </a:r>
          </a:p>
        </p:txBody>
      </p:sp>
    </p:spTree>
    <p:extLst>
      <p:ext uri="{BB962C8B-B14F-4D97-AF65-F5344CB8AC3E}">
        <p14:creationId xmlns:p14="http://schemas.microsoft.com/office/powerpoint/2010/main" val="28270555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F43E2-B123-83EB-7ADF-C441196E0CB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95E72B32-1E64-5328-E1BE-1D057D567995}"/>
              </a:ext>
            </a:extLst>
          </p:cNvPr>
          <p:cNvSpPr txBox="1">
            <a:spLocks noChangeArrowheads="1"/>
          </p:cNvSpPr>
          <p:nvPr/>
        </p:nvSpPr>
        <p:spPr bwMode="auto">
          <a:xfrm>
            <a:off x="323528" y="188640"/>
            <a:ext cx="8229600" cy="6494085"/>
          </a:xfrm>
          <a:prstGeom prst="rect">
            <a:avLst/>
          </a:prstGeom>
          <a:noFill/>
          <a:ln w="9525">
            <a:noFill/>
            <a:miter lim="800000"/>
            <a:headEnd/>
            <a:tailEnd/>
          </a:ln>
        </p:spPr>
        <p:txBody>
          <a:bodyPr>
            <a:spAutoFit/>
          </a:bodyPr>
          <a:lstStyle/>
          <a:p>
            <a:r>
              <a:rPr lang="it-IT" sz="2600" dirty="0"/>
              <a:t>Die </a:t>
            </a:r>
            <a:r>
              <a:rPr lang="it-IT" sz="2600" dirty="0" err="1"/>
              <a:t>ersten</a:t>
            </a:r>
            <a:r>
              <a:rPr lang="it-IT" sz="2600" dirty="0"/>
              <a:t> 10 </a:t>
            </a:r>
            <a:r>
              <a:rPr lang="it-IT" sz="2600" dirty="0" err="1"/>
              <a:t>Jahre</a:t>
            </a:r>
            <a:r>
              <a:rPr lang="it-IT" sz="2600" dirty="0"/>
              <a:t> </a:t>
            </a:r>
            <a:r>
              <a:rPr lang="it-IT" sz="2600" dirty="0" err="1"/>
              <a:t>seit</a:t>
            </a:r>
            <a:r>
              <a:rPr lang="it-IT" sz="2600" dirty="0"/>
              <a:t> </a:t>
            </a:r>
            <a:r>
              <a:rPr lang="it-IT" sz="2600" dirty="0" err="1"/>
              <a:t>Bekanntwerden</a:t>
            </a:r>
            <a:r>
              <a:rPr lang="it-IT" sz="2600" dirty="0"/>
              <a:t> </a:t>
            </a:r>
            <a:r>
              <a:rPr lang="it-IT" sz="2600" dirty="0" err="1"/>
              <a:t>des</a:t>
            </a:r>
            <a:r>
              <a:rPr lang="it-IT" sz="2600" dirty="0"/>
              <a:t> </a:t>
            </a:r>
            <a:r>
              <a:rPr lang="it-IT" sz="2600" dirty="0" err="1"/>
              <a:t>Diabetes</a:t>
            </a:r>
            <a:r>
              <a:rPr lang="it-IT" sz="2600" dirty="0"/>
              <a:t> war    </a:t>
            </a:r>
            <a:r>
              <a:rPr lang="it-IT" sz="2600" dirty="0" err="1"/>
              <a:t>der</a:t>
            </a:r>
            <a:r>
              <a:rPr lang="it-IT" sz="2600" dirty="0"/>
              <a:t> </a:t>
            </a:r>
            <a:r>
              <a:rPr lang="it-IT" sz="2600" dirty="0" err="1"/>
              <a:t>Patient</a:t>
            </a:r>
            <a:r>
              <a:rPr lang="it-IT" sz="2600" dirty="0"/>
              <a:t> </a:t>
            </a:r>
            <a:r>
              <a:rPr lang="it-IT" sz="2600" dirty="0" err="1"/>
              <a:t>mit</a:t>
            </a:r>
            <a:r>
              <a:rPr lang="it-IT" sz="2600" dirty="0"/>
              <a:t> </a:t>
            </a:r>
            <a:r>
              <a:rPr lang="it-IT" sz="2600" dirty="0" err="1"/>
              <a:t>verschiedenen</a:t>
            </a:r>
            <a:r>
              <a:rPr lang="it-IT" sz="2600" dirty="0"/>
              <a:t> </a:t>
            </a:r>
            <a:r>
              <a:rPr lang="it-IT" sz="2600" dirty="0" err="1"/>
              <a:t>oralen</a:t>
            </a:r>
            <a:r>
              <a:rPr lang="it-IT" sz="2600" dirty="0"/>
              <a:t> </a:t>
            </a:r>
            <a:r>
              <a:rPr lang="it-IT" sz="2600" dirty="0" err="1"/>
              <a:t>Antidiabetika</a:t>
            </a:r>
            <a:r>
              <a:rPr lang="it-IT" sz="2600" dirty="0"/>
              <a:t> </a:t>
            </a:r>
            <a:r>
              <a:rPr lang="it-IT" sz="2600" dirty="0" err="1"/>
              <a:t>behan-delt</a:t>
            </a:r>
            <a:r>
              <a:rPr lang="it-IT" sz="2600" dirty="0"/>
              <a:t> </a:t>
            </a:r>
            <a:r>
              <a:rPr lang="it-IT" sz="2600" dirty="0" err="1"/>
              <a:t>worden</a:t>
            </a:r>
            <a:r>
              <a:rPr lang="it-IT" sz="2600" dirty="0"/>
              <a:t>. </a:t>
            </a:r>
            <a:r>
              <a:rPr lang="it-IT" sz="2600" dirty="0" err="1"/>
              <a:t>Seit</a:t>
            </a:r>
            <a:r>
              <a:rPr lang="it-IT" sz="2600" dirty="0"/>
              <a:t> </a:t>
            </a:r>
            <a:r>
              <a:rPr lang="it-IT" sz="2600" dirty="0" err="1"/>
              <a:t>nunmehr</a:t>
            </a:r>
            <a:r>
              <a:rPr lang="it-IT" sz="2600" dirty="0"/>
              <a:t> 11 </a:t>
            </a:r>
            <a:r>
              <a:rPr lang="it-IT" sz="2600" dirty="0" err="1"/>
              <a:t>Jahren</a:t>
            </a:r>
            <a:r>
              <a:rPr lang="it-IT" sz="2600" dirty="0"/>
              <a:t> </a:t>
            </a:r>
            <a:r>
              <a:rPr lang="it-IT" sz="2600" dirty="0" err="1"/>
              <a:t>erhielt</a:t>
            </a:r>
            <a:r>
              <a:rPr lang="it-IT" sz="2600" dirty="0"/>
              <a:t> </a:t>
            </a:r>
            <a:r>
              <a:rPr lang="it-IT" sz="2600" dirty="0" err="1"/>
              <a:t>er</a:t>
            </a:r>
            <a:r>
              <a:rPr lang="it-IT" sz="2600" dirty="0"/>
              <a:t> </a:t>
            </a:r>
            <a:r>
              <a:rPr lang="it-IT" sz="2600" dirty="0" err="1"/>
              <a:t>eine</a:t>
            </a:r>
            <a:r>
              <a:rPr lang="it-IT" sz="2600" dirty="0"/>
              <a:t> </a:t>
            </a:r>
            <a:r>
              <a:rPr lang="it-IT" sz="2600" dirty="0" err="1"/>
              <a:t>Insulin-therapie</a:t>
            </a:r>
            <a:r>
              <a:rPr lang="it-IT" sz="2600" dirty="0"/>
              <a:t>. </a:t>
            </a:r>
            <a:r>
              <a:rPr lang="it-IT" sz="2600" dirty="0" err="1"/>
              <a:t>Aktuell</a:t>
            </a:r>
            <a:r>
              <a:rPr lang="it-IT" sz="2600" dirty="0"/>
              <a:t> </a:t>
            </a:r>
            <a:r>
              <a:rPr lang="it-IT" sz="2600" dirty="0" err="1"/>
              <a:t>injizierte</a:t>
            </a:r>
            <a:r>
              <a:rPr lang="it-IT" sz="2600" dirty="0"/>
              <a:t> </a:t>
            </a:r>
            <a:r>
              <a:rPr lang="it-IT" sz="2600" dirty="0" err="1"/>
              <a:t>der</a:t>
            </a:r>
            <a:r>
              <a:rPr lang="it-IT" sz="2600" dirty="0"/>
              <a:t> </a:t>
            </a:r>
            <a:r>
              <a:rPr lang="it-IT" sz="2600" dirty="0" err="1"/>
              <a:t>Patient</a:t>
            </a:r>
            <a:r>
              <a:rPr lang="it-IT" sz="2600" dirty="0"/>
              <a:t> 220 IE </a:t>
            </a:r>
            <a:r>
              <a:rPr lang="it-IT" sz="2600" dirty="0" err="1"/>
              <a:t>Insulin</a:t>
            </a:r>
            <a:r>
              <a:rPr lang="it-IT" sz="2600" dirty="0"/>
              <a:t>, </a:t>
            </a:r>
            <a:r>
              <a:rPr lang="it-IT" sz="2600" dirty="0" err="1"/>
              <a:t>ohne</a:t>
            </a:r>
            <a:r>
              <a:rPr lang="it-IT" sz="2600" dirty="0"/>
              <a:t> </a:t>
            </a:r>
          </a:p>
          <a:p>
            <a:r>
              <a:rPr lang="it-IT" sz="2600" dirty="0" err="1"/>
              <a:t>dass</a:t>
            </a:r>
            <a:r>
              <a:rPr lang="it-IT" sz="2600" dirty="0"/>
              <a:t> </a:t>
            </a:r>
            <a:r>
              <a:rPr lang="it-IT" sz="2600" dirty="0" err="1"/>
              <a:t>sich</a:t>
            </a:r>
            <a:r>
              <a:rPr lang="it-IT" sz="2600" dirty="0"/>
              <a:t> </a:t>
            </a:r>
            <a:r>
              <a:rPr lang="it-IT" sz="2600" dirty="0" err="1"/>
              <a:t>der</a:t>
            </a:r>
            <a:r>
              <a:rPr lang="it-IT" sz="2600" dirty="0"/>
              <a:t> </a:t>
            </a:r>
            <a:r>
              <a:rPr lang="it-IT" sz="2600" dirty="0" err="1"/>
              <a:t>Blutzucker</a:t>
            </a:r>
            <a:r>
              <a:rPr lang="it-IT" sz="2600" dirty="0"/>
              <a:t> </a:t>
            </a:r>
            <a:r>
              <a:rPr lang="it-IT" sz="2600" dirty="0" err="1"/>
              <a:t>hierunter</a:t>
            </a:r>
            <a:r>
              <a:rPr lang="it-IT" sz="2600" dirty="0"/>
              <a:t> </a:t>
            </a:r>
            <a:r>
              <a:rPr lang="it-IT" sz="2600" dirty="0" err="1"/>
              <a:t>kontrollieren</a:t>
            </a:r>
            <a:r>
              <a:rPr lang="it-IT" sz="2600" dirty="0"/>
              <a:t> </a:t>
            </a:r>
            <a:r>
              <a:rPr lang="it-IT" sz="2600" dirty="0" err="1"/>
              <a:t>ließ</a:t>
            </a:r>
            <a:r>
              <a:rPr lang="it-IT" sz="2600" dirty="0"/>
              <a:t>. </a:t>
            </a:r>
            <a:r>
              <a:rPr lang="it-IT" sz="2600" dirty="0" err="1"/>
              <a:t>Der</a:t>
            </a:r>
            <a:r>
              <a:rPr lang="it-IT" sz="2600" dirty="0"/>
              <a:t> HbA1c </a:t>
            </a:r>
            <a:r>
              <a:rPr lang="it-IT" sz="2600" dirty="0" err="1"/>
              <a:t>betrug</a:t>
            </a:r>
            <a:r>
              <a:rPr lang="it-IT" sz="2600" dirty="0"/>
              <a:t> 9,7%bei </a:t>
            </a:r>
            <a:r>
              <a:rPr lang="it-IT" sz="2600" dirty="0" err="1"/>
              <a:t>der</a:t>
            </a:r>
            <a:r>
              <a:rPr lang="it-IT" sz="2600" dirty="0"/>
              <a:t> </a:t>
            </a:r>
            <a:r>
              <a:rPr lang="it-IT" sz="2600" dirty="0" err="1"/>
              <a:t>Aufnahme</a:t>
            </a:r>
            <a:r>
              <a:rPr lang="it-IT" sz="2600" dirty="0"/>
              <a:t>, </a:t>
            </a:r>
            <a:r>
              <a:rPr lang="it-IT" sz="2600" dirty="0" err="1"/>
              <a:t>entsprechend</a:t>
            </a:r>
            <a:r>
              <a:rPr lang="it-IT" sz="2600" dirty="0"/>
              <a:t> </a:t>
            </a:r>
            <a:r>
              <a:rPr lang="it-IT" sz="2600" dirty="0" err="1"/>
              <a:t>einem</a:t>
            </a:r>
            <a:r>
              <a:rPr lang="it-IT" sz="2600" dirty="0"/>
              <a:t> </a:t>
            </a:r>
          </a:p>
          <a:p>
            <a:r>
              <a:rPr lang="it-IT" sz="2600" dirty="0" err="1"/>
              <a:t>mittleren</a:t>
            </a:r>
            <a:r>
              <a:rPr lang="it-IT" sz="2600" dirty="0"/>
              <a:t> </a:t>
            </a:r>
            <a:r>
              <a:rPr lang="it-IT" sz="2600" dirty="0" err="1"/>
              <a:t>Blutzucker</a:t>
            </a:r>
            <a:r>
              <a:rPr lang="it-IT" sz="2600" dirty="0"/>
              <a:t> von 230 mg/dl. </a:t>
            </a:r>
          </a:p>
          <a:p>
            <a:endParaRPr lang="it-IT" sz="2600" dirty="0"/>
          </a:p>
          <a:p>
            <a:r>
              <a:rPr lang="it-IT" sz="2600" dirty="0"/>
              <a:t>Nei primi dieci anni dalla diagnosi di diabete il paziente era stato trattato con diversi ipoglicemizzanti assunti per via orale. Da ormai undici anni era in terapia con insulina. Attualmente il paziente assumeva 220 UI, senza tuttavia riuscire a controllare la glicemia. L’HbA1c era pari al 9,7% al momento del ricovero, corrispondente a una glicemia media di 230 mg/dl.</a:t>
            </a:r>
          </a:p>
          <a:p>
            <a:endParaRPr lang="it-IT" sz="2600" dirty="0"/>
          </a:p>
        </p:txBody>
      </p:sp>
    </p:spTree>
    <p:extLst>
      <p:ext uri="{BB962C8B-B14F-4D97-AF65-F5344CB8AC3E}">
        <p14:creationId xmlns:p14="http://schemas.microsoft.com/office/powerpoint/2010/main" val="35644816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488D8-7152-39BE-98F4-195425F23306}"/>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610C23E-E57E-CE63-4924-025357DD1E32}"/>
              </a:ext>
            </a:extLst>
          </p:cNvPr>
          <p:cNvSpPr txBox="1">
            <a:spLocks noChangeArrowheads="1"/>
          </p:cNvSpPr>
          <p:nvPr/>
        </p:nvSpPr>
        <p:spPr bwMode="auto">
          <a:xfrm>
            <a:off x="381000" y="228600"/>
            <a:ext cx="8229600" cy="3785652"/>
          </a:xfrm>
          <a:prstGeom prst="rect">
            <a:avLst/>
          </a:prstGeom>
          <a:noFill/>
          <a:ln w="9525">
            <a:noFill/>
            <a:miter lim="800000"/>
            <a:headEnd/>
            <a:tailEnd/>
          </a:ln>
        </p:spPr>
        <p:txBody>
          <a:bodyPr>
            <a:spAutoFit/>
          </a:bodyPr>
          <a:lstStyle/>
          <a:p>
            <a:r>
              <a:rPr lang="de-DE" i="1" dirty="0"/>
              <a:t>Nur leider entspricht diese Gruppe nie der Gesamtgesellschaft und steht zudem meist in heftigem Konflikt mit letzterer.</a:t>
            </a:r>
          </a:p>
          <a:p>
            <a:endParaRPr lang="it-IT" dirty="0"/>
          </a:p>
          <a:p>
            <a:endParaRPr lang="it-IT" dirty="0"/>
          </a:p>
          <a:p>
            <a:r>
              <a:rPr lang="de-DE" dirty="0" err="1"/>
              <a:t>Purtroppo</a:t>
            </a:r>
            <a:r>
              <a:rPr lang="de-DE" dirty="0"/>
              <a:t>, </a:t>
            </a:r>
            <a:r>
              <a:rPr lang="de-DE" dirty="0" err="1"/>
              <a:t>però</a:t>
            </a:r>
            <a:r>
              <a:rPr lang="de-DE" dirty="0"/>
              <a:t>, </a:t>
            </a:r>
            <a:r>
              <a:rPr lang="de-DE" dirty="0" err="1"/>
              <a:t>questo</a:t>
            </a:r>
            <a:r>
              <a:rPr lang="de-DE" dirty="0"/>
              <a:t> </a:t>
            </a:r>
            <a:r>
              <a:rPr lang="de-DE" dirty="0" err="1"/>
              <a:t>gruppo</a:t>
            </a:r>
            <a:r>
              <a:rPr lang="de-DE" dirty="0"/>
              <a:t> non </a:t>
            </a:r>
            <a:r>
              <a:rPr lang="de-DE" dirty="0" err="1"/>
              <a:t>rispecchia</a:t>
            </a:r>
            <a:r>
              <a:rPr lang="de-DE" dirty="0"/>
              <a:t> </a:t>
            </a:r>
            <a:r>
              <a:rPr lang="de-DE" dirty="0" err="1"/>
              <a:t>mai</a:t>
            </a:r>
            <a:r>
              <a:rPr lang="de-DE" dirty="0"/>
              <a:t> </a:t>
            </a:r>
            <a:r>
              <a:rPr lang="de-DE" dirty="0" err="1"/>
              <a:t>l’intera</a:t>
            </a:r>
            <a:r>
              <a:rPr lang="de-DE" dirty="0"/>
              <a:t> </a:t>
            </a:r>
            <a:r>
              <a:rPr lang="de-DE" dirty="0" err="1"/>
              <a:t>società</a:t>
            </a:r>
            <a:r>
              <a:rPr lang="de-DE" dirty="0"/>
              <a:t>, </a:t>
            </a:r>
            <a:r>
              <a:rPr lang="de-DE" dirty="0" err="1"/>
              <a:t>inoltre</a:t>
            </a:r>
            <a:r>
              <a:rPr lang="de-DE" dirty="0"/>
              <a:t>, </a:t>
            </a:r>
            <a:r>
              <a:rPr lang="de-DE" dirty="0" err="1"/>
              <a:t>nella</a:t>
            </a:r>
            <a:r>
              <a:rPr lang="de-DE" dirty="0"/>
              <a:t> </a:t>
            </a:r>
            <a:r>
              <a:rPr lang="de-DE" dirty="0" err="1"/>
              <a:t>maggior</a:t>
            </a:r>
            <a:r>
              <a:rPr lang="de-DE" dirty="0"/>
              <a:t> </a:t>
            </a:r>
            <a:r>
              <a:rPr lang="de-DE" dirty="0" err="1"/>
              <a:t>parte</a:t>
            </a:r>
            <a:r>
              <a:rPr lang="de-DE" dirty="0"/>
              <a:t> </a:t>
            </a:r>
            <a:r>
              <a:rPr lang="de-DE" dirty="0" err="1"/>
              <a:t>dei</a:t>
            </a:r>
            <a:r>
              <a:rPr lang="de-DE" dirty="0"/>
              <a:t> </a:t>
            </a:r>
            <a:r>
              <a:rPr lang="de-DE" dirty="0" err="1"/>
              <a:t>casi</a:t>
            </a:r>
            <a:r>
              <a:rPr lang="de-DE" dirty="0"/>
              <a:t>, è in </a:t>
            </a:r>
            <a:r>
              <a:rPr lang="de-DE" dirty="0" err="1"/>
              <a:t>conflitto</a:t>
            </a:r>
            <a:r>
              <a:rPr lang="de-DE" dirty="0"/>
              <a:t> </a:t>
            </a:r>
            <a:r>
              <a:rPr lang="de-DE" dirty="0" err="1"/>
              <a:t>con</a:t>
            </a:r>
            <a:r>
              <a:rPr lang="de-DE" dirty="0"/>
              <a:t> </a:t>
            </a:r>
            <a:r>
              <a:rPr lang="de-DE" dirty="0" err="1"/>
              <a:t>quest’ultima</a:t>
            </a:r>
            <a:r>
              <a:rPr lang="de-DE" dirty="0"/>
              <a:t>. </a:t>
            </a:r>
          </a:p>
          <a:p>
            <a:endParaRPr lang="it-IT" dirty="0"/>
          </a:p>
          <a:p>
            <a:r>
              <a:rPr lang="de-DE" dirty="0"/>
              <a:t>Ma </a:t>
            </a:r>
            <a:r>
              <a:rPr lang="de-DE" dirty="0" err="1"/>
              <a:t>questo</a:t>
            </a:r>
            <a:r>
              <a:rPr lang="de-DE" dirty="0"/>
              <a:t> </a:t>
            </a:r>
            <a:r>
              <a:rPr lang="de-DE" dirty="0" err="1"/>
              <a:t>gruppo</a:t>
            </a:r>
            <a:r>
              <a:rPr lang="de-DE" dirty="0"/>
              <a:t> </a:t>
            </a:r>
            <a:r>
              <a:rPr lang="de-DE" dirty="0" err="1"/>
              <a:t>purtroppo</a:t>
            </a:r>
            <a:r>
              <a:rPr lang="de-DE" dirty="0"/>
              <a:t> non </a:t>
            </a:r>
            <a:r>
              <a:rPr lang="de-DE" dirty="0" err="1"/>
              <a:t>corrisponde</a:t>
            </a:r>
            <a:r>
              <a:rPr lang="de-DE" dirty="0"/>
              <a:t> </a:t>
            </a:r>
            <a:r>
              <a:rPr lang="de-DE" dirty="0" err="1"/>
              <a:t>mai</a:t>
            </a:r>
            <a:r>
              <a:rPr lang="de-DE" dirty="0"/>
              <a:t> </a:t>
            </a:r>
            <a:r>
              <a:rPr lang="de-DE" dirty="0" err="1"/>
              <a:t>all’intera</a:t>
            </a:r>
            <a:r>
              <a:rPr lang="de-DE" dirty="0"/>
              <a:t> </a:t>
            </a:r>
            <a:r>
              <a:rPr lang="de-DE" dirty="0" err="1"/>
              <a:t>società</a:t>
            </a:r>
            <a:r>
              <a:rPr lang="de-DE" dirty="0"/>
              <a:t> e </a:t>
            </a:r>
            <a:r>
              <a:rPr lang="de-DE" dirty="0" err="1"/>
              <a:t>inoltre</a:t>
            </a:r>
            <a:r>
              <a:rPr lang="de-DE" dirty="0"/>
              <a:t> è per </a:t>
            </a:r>
            <a:r>
              <a:rPr lang="de-DE" dirty="0" err="1"/>
              <a:t>lo</a:t>
            </a:r>
            <a:r>
              <a:rPr lang="de-DE" dirty="0"/>
              <a:t> più in forte </a:t>
            </a:r>
            <a:r>
              <a:rPr lang="de-DE" dirty="0" err="1"/>
              <a:t>contrasto</a:t>
            </a:r>
            <a:r>
              <a:rPr lang="de-DE" dirty="0"/>
              <a:t> </a:t>
            </a:r>
            <a:r>
              <a:rPr lang="de-DE" dirty="0" err="1"/>
              <a:t>con</a:t>
            </a:r>
            <a:r>
              <a:rPr lang="de-DE" dirty="0"/>
              <a:t> la </a:t>
            </a:r>
            <a:r>
              <a:rPr lang="de-DE" dirty="0" err="1"/>
              <a:t>stessa</a:t>
            </a:r>
            <a:r>
              <a:rPr lang="de-DE" dirty="0"/>
              <a:t>.</a:t>
            </a:r>
            <a:endParaRPr lang="it-IT" dirty="0"/>
          </a:p>
        </p:txBody>
      </p:sp>
    </p:spTree>
    <p:extLst>
      <p:ext uri="{BB962C8B-B14F-4D97-AF65-F5344CB8AC3E}">
        <p14:creationId xmlns:p14="http://schemas.microsoft.com/office/powerpoint/2010/main" val="33679352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622FD-FCDC-3CA2-DDFF-7D0C48778172}"/>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575C7E44-63BB-E01C-E60E-8D728E30224C}"/>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600" b="1" dirty="0" err="1"/>
              <a:t>Körperlicher</a:t>
            </a:r>
            <a:r>
              <a:rPr lang="it-IT" sz="2600" b="1" dirty="0"/>
              <a:t> </a:t>
            </a:r>
            <a:r>
              <a:rPr lang="it-IT" sz="2600" b="1" dirty="0" err="1"/>
              <a:t>Untersuchungsbefund</a:t>
            </a:r>
            <a:r>
              <a:rPr lang="it-IT" sz="2600" dirty="0"/>
              <a:t> </a:t>
            </a:r>
          </a:p>
          <a:p>
            <a:r>
              <a:rPr lang="it-IT" sz="2600" dirty="0"/>
              <a:t>Bei </a:t>
            </a:r>
            <a:r>
              <a:rPr lang="it-IT" sz="2600" dirty="0" err="1"/>
              <a:t>der</a:t>
            </a:r>
            <a:r>
              <a:rPr lang="it-IT" sz="2600" dirty="0"/>
              <a:t> </a:t>
            </a:r>
            <a:r>
              <a:rPr lang="it-IT" sz="2600" dirty="0" err="1"/>
              <a:t>Aufnahme</a:t>
            </a:r>
            <a:r>
              <a:rPr lang="it-IT" sz="2600" dirty="0"/>
              <a:t> </a:t>
            </a:r>
            <a:r>
              <a:rPr lang="it-IT" sz="2600" dirty="0" err="1"/>
              <a:t>wog</a:t>
            </a:r>
            <a:r>
              <a:rPr lang="it-IT" sz="2600" dirty="0"/>
              <a:t> </a:t>
            </a:r>
            <a:r>
              <a:rPr lang="it-IT" sz="2600" dirty="0" err="1"/>
              <a:t>der</a:t>
            </a:r>
            <a:r>
              <a:rPr lang="it-IT" sz="2600" dirty="0"/>
              <a:t> </a:t>
            </a:r>
            <a:r>
              <a:rPr lang="it-IT" sz="2600" dirty="0" err="1"/>
              <a:t>Patient</a:t>
            </a:r>
            <a:r>
              <a:rPr lang="it-IT" sz="2600" dirty="0"/>
              <a:t> 154 kg bei </a:t>
            </a:r>
            <a:r>
              <a:rPr lang="it-IT" sz="2600" dirty="0" err="1"/>
              <a:t>einer</a:t>
            </a:r>
            <a:r>
              <a:rPr lang="it-IT" sz="2600" dirty="0"/>
              <a:t> </a:t>
            </a:r>
            <a:r>
              <a:rPr lang="it-IT" sz="2600" dirty="0" err="1"/>
              <a:t>Körper-größe</a:t>
            </a:r>
            <a:r>
              <a:rPr lang="it-IT" sz="2600" dirty="0"/>
              <a:t> von 190 cm und war in </a:t>
            </a:r>
            <a:r>
              <a:rPr lang="it-IT" sz="2600" dirty="0" err="1"/>
              <a:t>einem</a:t>
            </a:r>
            <a:r>
              <a:rPr lang="it-IT" sz="2600" dirty="0"/>
              <a:t> </a:t>
            </a:r>
            <a:r>
              <a:rPr lang="it-IT" sz="2600" dirty="0" err="1"/>
              <a:t>insgesamt</a:t>
            </a:r>
            <a:r>
              <a:rPr lang="it-IT" sz="2600" dirty="0"/>
              <a:t> </a:t>
            </a:r>
            <a:r>
              <a:rPr lang="it-IT" sz="2600" dirty="0" err="1"/>
              <a:t>schlechten</a:t>
            </a:r>
            <a:r>
              <a:rPr lang="it-IT" sz="2600" dirty="0"/>
              <a:t> </a:t>
            </a:r>
          </a:p>
          <a:p>
            <a:r>
              <a:rPr lang="it-IT" sz="2600" dirty="0" err="1"/>
              <a:t>Allgemeinzustand</a:t>
            </a:r>
            <a:r>
              <a:rPr lang="it-IT" sz="2600" dirty="0"/>
              <a:t>. </a:t>
            </a:r>
            <a:r>
              <a:rPr lang="it-IT" sz="2600" dirty="0" err="1"/>
              <a:t>Der</a:t>
            </a:r>
            <a:r>
              <a:rPr lang="it-IT" sz="2600" dirty="0"/>
              <a:t> </a:t>
            </a:r>
            <a:r>
              <a:rPr lang="it-IT" sz="2600" dirty="0" err="1"/>
              <a:t>Bauchumfang</a:t>
            </a:r>
            <a:r>
              <a:rPr lang="it-IT" sz="2600" dirty="0"/>
              <a:t> in </a:t>
            </a:r>
            <a:r>
              <a:rPr lang="it-IT" sz="2600" dirty="0" err="1"/>
              <a:t>Nabelhöhe</a:t>
            </a:r>
            <a:r>
              <a:rPr lang="it-IT" sz="2600" dirty="0"/>
              <a:t> </a:t>
            </a:r>
            <a:r>
              <a:rPr lang="it-IT" sz="2600" dirty="0" err="1"/>
              <a:t>betrug</a:t>
            </a:r>
            <a:r>
              <a:rPr lang="it-IT" sz="2600" dirty="0"/>
              <a:t> 141 cm. Eine </a:t>
            </a:r>
            <a:r>
              <a:rPr lang="it-IT" sz="2600" dirty="0" err="1"/>
              <a:t>ausgeprägte</a:t>
            </a:r>
            <a:r>
              <a:rPr lang="it-IT" sz="2600" dirty="0"/>
              <a:t> </a:t>
            </a:r>
            <a:r>
              <a:rPr lang="it-IT" sz="2600" dirty="0" err="1"/>
              <a:t>Leistenmykose</a:t>
            </a:r>
            <a:r>
              <a:rPr lang="it-IT" sz="2600" dirty="0"/>
              <a:t> lag </a:t>
            </a:r>
            <a:r>
              <a:rPr lang="it-IT" sz="2600" dirty="0" err="1"/>
              <a:t>beidseits</a:t>
            </a:r>
            <a:r>
              <a:rPr lang="it-IT" sz="2600" dirty="0"/>
              <a:t> </a:t>
            </a:r>
            <a:r>
              <a:rPr lang="it-IT" sz="2600" dirty="0" err="1"/>
              <a:t>vor</a:t>
            </a:r>
            <a:r>
              <a:rPr lang="it-IT" sz="2600" dirty="0"/>
              <a:t>. </a:t>
            </a:r>
            <a:r>
              <a:rPr lang="it-IT" sz="2600" dirty="0" err="1"/>
              <a:t>Der</a:t>
            </a:r>
            <a:r>
              <a:rPr lang="it-IT" sz="2600" dirty="0"/>
              <a:t>        </a:t>
            </a:r>
            <a:r>
              <a:rPr lang="it-IT" sz="2600" dirty="0" err="1"/>
              <a:t>Blutdruck</a:t>
            </a:r>
            <a:r>
              <a:rPr lang="it-IT" sz="2600" dirty="0"/>
              <a:t> </a:t>
            </a:r>
            <a:r>
              <a:rPr lang="it-IT" sz="2600" dirty="0" err="1"/>
              <a:t>betrug</a:t>
            </a:r>
            <a:r>
              <a:rPr lang="it-IT" sz="2600" dirty="0"/>
              <a:t> 142/92 mmHg. </a:t>
            </a:r>
          </a:p>
          <a:p>
            <a:endParaRPr lang="it-IT" sz="2600" dirty="0"/>
          </a:p>
          <a:p>
            <a:r>
              <a:rPr lang="it-IT" sz="2600" dirty="0"/>
              <a:t>Esito dell’esame obbiettivo</a:t>
            </a:r>
          </a:p>
          <a:p>
            <a:r>
              <a:rPr lang="it-IT" sz="2600" dirty="0"/>
              <a:t>Al momento del ricovero, il paziente pesava 154 kg per un’altezza di 190cm ed era in un pessimo stato di salute generale. La circonferenza addominale all'altezza dell'ombelico era pari a 141cm. È presente una spiccata </a:t>
            </a:r>
            <a:r>
              <a:rPr lang="it-IT" sz="2600" dirty="0" err="1"/>
              <a:t>tinia</a:t>
            </a:r>
            <a:r>
              <a:rPr lang="it-IT" sz="2600" dirty="0"/>
              <a:t> inguinale bilaterale. La pressione arteriosa è 142/92 </a:t>
            </a:r>
            <a:r>
              <a:rPr lang="it-IT" sz="2600" dirty="0" err="1"/>
              <a:t>mmhg</a:t>
            </a:r>
            <a:r>
              <a:rPr lang="it-IT" sz="2600" dirty="0"/>
              <a:t>. </a:t>
            </a:r>
          </a:p>
        </p:txBody>
      </p:sp>
    </p:spTree>
    <p:extLst>
      <p:ext uri="{BB962C8B-B14F-4D97-AF65-F5344CB8AC3E}">
        <p14:creationId xmlns:p14="http://schemas.microsoft.com/office/powerpoint/2010/main" val="2066629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7D719-CB7D-0A08-AED6-F2DBF59759B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641267AB-6EA9-F04B-7625-F756A40BF135}"/>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600" dirty="0" err="1"/>
              <a:t>Auskultatorisch</a:t>
            </a:r>
            <a:r>
              <a:rPr lang="it-IT" sz="2600" dirty="0"/>
              <a:t> </a:t>
            </a:r>
            <a:r>
              <a:rPr lang="it-IT" sz="2600" dirty="0" err="1"/>
              <a:t>fand</a:t>
            </a:r>
            <a:r>
              <a:rPr lang="it-IT" sz="2600" dirty="0"/>
              <a:t> </a:t>
            </a:r>
            <a:r>
              <a:rPr lang="it-IT" sz="2600" dirty="0" err="1"/>
              <a:t>sich</a:t>
            </a:r>
            <a:r>
              <a:rPr lang="it-IT" sz="2600" dirty="0"/>
              <a:t> </a:t>
            </a:r>
            <a:r>
              <a:rPr lang="it-IT" sz="2600" dirty="0" err="1"/>
              <a:t>der</a:t>
            </a:r>
            <a:r>
              <a:rPr lang="it-IT" sz="2600" dirty="0"/>
              <a:t> </a:t>
            </a:r>
            <a:r>
              <a:rPr lang="it-IT" sz="2600" dirty="0" err="1"/>
              <a:t>typische</a:t>
            </a:r>
            <a:r>
              <a:rPr lang="it-IT" sz="2600" dirty="0"/>
              <a:t> </a:t>
            </a:r>
            <a:r>
              <a:rPr lang="it-IT" sz="2600" dirty="0" err="1"/>
              <a:t>Befund</a:t>
            </a:r>
            <a:r>
              <a:rPr lang="it-IT" sz="2600" dirty="0"/>
              <a:t> </a:t>
            </a:r>
            <a:r>
              <a:rPr lang="it-IT" sz="2600" dirty="0" err="1"/>
              <a:t>einer</a:t>
            </a:r>
            <a:r>
              <a:rPr lang="it-IT" sz="2600" dirty="0"/>
              <a:t> </a:t>
            </a:r>
            <a:r>
              <a:rPr lang="it-IT" sz="2600" dirty="0" err="1"/>
              <a:t>chroni-sch</a:t>
            </a:r>
            <a:r>
              <a:rPr lang="it-IT" sz="2600" dirty="0"/>
              <a:t> </a:t>
            </a:r>
            <a:r>
              <a:rPr lang="it-IT" sz="2600" dirty="0" err="1"/>
              <a:t>obstruktiven</a:t>
            </a:r>
            <a:r>
              <a:rPr lang="it-IT" sz="2600" dirty="0"/>
              <a:t> </a:t>
            </a:r>
            <a:r>
              <a:rPr lang="it-IT" sz="2600" dirty="0" err="1"/>
              <a:t>Lungenerkrankung</a:t>
            </a:r>
            <a:r>
              <a:rPr lang="it-IT" sz="2600" dirty="0"/>
              <a:t> </a:t>
            </a:r>
            <a:r>
              <a:rPr lang="it-IT" sz="2600" dirty="0" err="1"/>
              <a:t>mit</a:t>
            </a:r>
            <a:r>
              <a:rPr lang="it-IT" sz="2600" dirty="0"/>
              <a:t> </a:t>
            </a:r>
            <a:r>
              <a:rPr lang="it-IT" sz="2600" dirty="0" err="1"/>
              <a:t>Giemen</a:t>
            </a:r>
            <a:r>
              <a:rPr lang="it-IT" sz="2600" dirty="0"/>
              <a:t> und </a:t>
            </a:r>
          </a:p>
          <a:p>
            <a:r>
              <a:rPr lang="it-IT" sz="2600" dirty="0" err="1"/>
              <a:t>Brummen</a:t>
            </a:r>
            <a:r>
              <a:rPr lang="it-IT" sz="2600" dirty="0"/>
              <a:t> </a:t>
            </a:r>
            <a:r>
              <a:rPr lang="it-IT" sz="2600" dirty="0" err="1"/>
              <a:t>über</a:t>
            </a:r>
            <a:r>
              <a:rPr lang="it-IT" sz="2600" dirty="0"/>
              <a:t> </a:t>
            </a:r>
            <a:r>
              <a:rPr lang="it-IT" sz="2600" dirty="0" err="1"/>
              <a:t>allen</a:t>
            </a:r>
            <a:r>
              <a:rPr lang="it-IT" sz="2600" dirty="0"/>
              <a:t> </a:t>
            </a:r>
            <a:r>
              <a:rPr lang="it-IT" sz="2600" dirty="0" err="1"/>
              <a:t>Lungenabschnitten.Die</a:t>
            </a:r>
            <a:r>
              <a:rPr lang="it-IT" sz="2600" dirty="0"/>
              <a:t> </a:t>
            </a:r>
            <a:r>
              <a:rPr lang="it-IT" sz="2600" dirty="0" err="1"/>
              <a:t>Herztöne</a:t>
            </a:r>
            <a:r>
              <a:rPr lang="it-IT" sz="2600" dirty="0"/>
              <a:t> </a:t>
            </a:r>
            <a:r>
              <a:rPr lang="it-IT" sz="2600" dirty="0" err="1"/>
              <a:t>waren</a:t>
            </a:r>
            <a:r>
              <a:rPr lang="it-IT" sz="2600" dirty="0"/>
              <a:t> </a:t>
            </a:r>
            <a:r>
              <a:rPr lang="it-IT" sz="2600" dirty="0" err="1"/>
              <a:t>mittellaut</a:t>
            </a:r>
            <a:r>
              <a:rPr lang="it-IT" sz="2600" dirty="0"/>
              <a:t> und </a:t>
            </a:r>
            <a:r>
              <a:rPr lang="it-IT" sz="2600" dirty="0" err="1"/>
              <a:t>rein</a:t>
            </a:r>
            <a:r>
              <a:rPr lang="it-IT" sz="2600" dirty="0"/>
              <a:t>. Die </a:t>
            </a:r>
            <a:r>
              <a:rPr lang="it-IT" sz="2600" dirty="0" err="1"/>
              <a:t>Bauchorgane</a:t>
            </a:r>
            <a:r>
              <a:rPr lang="it-IT" sz="2600" dirty="0"/>
              <a:t> </a:t>
            </a:r>
            <a:r>
              <a:rPr lang="it-IT" sz="2600" dirty="0" err="1"/>
              <a:t>ließen</a:t>
            </a:r>
            <a:r>
              <a:rPr lang="it-IT" sz="2600" dirty="0"/>
              <a:t> </a:t>
            </a:r>
            <a:r>
              <a:rPr lang="it-IT" sz="2600" dirty="0" err="1"/>
              <a:t>sich</a:t>
            </a:r>
            <a:r>
              <a:rPr lang="it-IT" sz="2600" dirty="0"/>
              <a:t> bei massi-ver </a:t>
            </a:r>
            <a:r>
              <a:rPr lang="it-IT" sz="2600" dirty="0" err="1"/>
              <a:t>Adipositas</a:t>
            </a:r>
            <a:r>
              <a:rPr lang="it-IT" sz="2600" dirty="0"/>
              <a:t> </a:t>
            </a:r>
            <a:r>
              <a:rPr lang="it-IT" sz="2600" dirty="0" err="1"/>
              <a:t>durch</a:t>
            </a:r>
            <a:r>
              <a:rPr lang="it-IT" sz="2600" dirty="0"/>
              <a:t> die </a:t>
            </a:r>
            <a:r>
              <a:rPr lang="it-IT" sz="2600" dirty="0" err="1"/>
              <a:t>Bauchdecke</a:t>
            </a:r>
            <a:r>
              <a:rPr lang="it-IT" sz="2600" dirty="0"/>
              <a:t> </a:t>
            </a:r>
            <a:r>
              <a:rPr lang="it-IT" sz="2600" dirty="0" err="1"/>
              <a:t>nicht</a:t>
            </a:r>
            <a:r>
              <a:rPr lang="it-IT" sz="2600" dirty="0"/>
              <a:t> </a:t>
            </a:r>
            <a:r>
              <a:rPr lang="it-IT" sz="2600" dirty="0" err="1"/>
              <a:t>tasten</a:t>
            </a:r>
            <a:r>
              <a:rPr lang="it-IT" sz="2600" dirty="0"/>
              <a:t>. Die </a:t>
            </a:r>
          </a:p>
          <a:p>
            <a:r>
              <a:rPr lang="it-IT" sz="2600" dirty="0" err="1"/>
              <a:t>peripheren</a:t>
            </a:r>
            <a:r>
              <a:rPr lang="it-IT" sz="2600" dirty="0"/>
              <a:t> </a:t>
            </a:r>
            <a:r>
              <a:rPr lang="it-IT" sz="2600" dirty="0" err="1"/>
              <a:t>Pulse</a:t>
            </a:r>
            <a:r>
              <a:rPr lang="it-IT" sz="2600" dirty="0"/>
              <a:t> </a:t>
            </a:r>
            <a:r>
              <a:rPr lang="it-IT" sz="2600" dirty="0" err="1"/>
              <a:t>waren</a:t>
            </a:r>
            <a:r>
              <a:rPr lang="it-IT" sz="2600" dirty="0"/>
              <a:t> </a:t>
            </a:r>
            <a:r>
              <a:rPr lang="it-IT" sz="2600" dirty="0" err="1"/>
              <a:t>normal</a:t>
            </a:r>
            <a:r>
              <a:rPr lang="it-IT" sz="2600" dirty="0"/>
              <a:t> </a:t>
            </a:r>
            <a:r>
              <a:rPr lang="it-IT" sz="2600" dirty="0" err="1"/>
              <a:t>tastbar</a:t>
            </a:r>
            <a:r>
              <a:rPr lang="it-IT" sz="2600" dirty="0"/>
              <a:t>. </a:t>
            </a:r>
          </a:p>
          <a:p>
            <a:endParaRPr lang="it-IT" sz="2600" dirty="0"/>
          </a:p>
          <a:p>
            <a:endParaRPr lang="it-IT" sz="2600" dirty="0"/>
          </a:p>
          <a:p>
            <a:r>
              <a:rPr lang="it-IT" sz="2600" dirty="0"/>
              <a:t>All’auscultazione si riscontra la sintomatologia tipica di una polmonite cronica ostruttiva con rantoli e ronzii su tutto il tratto polmonare. Toni cardiaci medi e puri. Gli organi addominali non sono palpabili a causa del tessuto adiposo presente in tutta la parete addominale. I polsi periferici erano facilmente palpabili. </a:t>
            </a:r>
          </a:p>
        </p:txBody>
      </p:sp>
    </p:spTree>
    <p:extLst>
      <p:ext uri="{BB962C8B-B14F-4D97-AF65-F5344CB8AC3E}">
        <p14:creationId xmlns:p14="http://schemas.microsoft.com/office/powerpoint/2010/main" val="10331764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B3F42-EDEB-2A15-08B5-688E61D84FA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4377649-8E9A-90C1-1B0E-660C9A150CC6}"/>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600" dirty="0" err="1"/>
              <a:t>Rasselgeräusch</a:t>
            </a:r>
            <a:r>
              <a:rPr lang="it-IT" sz="2600" dirty="0"/>
              <a:t>: bei </a:t>
            </a:r>
            <a:r>
              <a:rPr lang="it-IT" sz="2600" u="sng" dirty="0" err="1"/>
              <a:t>Auskultation</a:t>
            </a:r>
            <a:r>
              <a:rPr lang="it-IT" sz="2600" dirty="0"/>
              <a:t> </a:t>
            </a:r>
            <a:r>
              <a:rPr lang="it-IT" sz="2600" dirty="0" err="1"/>
              <a:t>über</a:t>
            </a:r>
            <a:r>
              <a:rPr lang="it-IT" sz="2600" dirty="0"/>
              <a:t> </a:t>
            </a:r>
            <a:r>
              <a:rPr lang="it-IT" sz="2600" dirty="0" err="1"/>
              <a:t>den</a:t>
            </a:r>
            <a:r>
              <a:rPr lang="it-IT" sz="2600" dirty="0"/>
              <a:t> </a:t>
            </a:r>
            <a:r>
              <a:rPr lang="it-IT" sz="2600" dirty="0" err="1"/>
              <a:t>Lungen</a:t>
            </a:r>
            <a:r>
              <a:rPr lang="it-IT" sz="2600" dirty="0"/>
              <a:t> </a:t>
            </a:r>
            <a:r>
              <a:rPr lang="it-IT" sz="2600" dirty="0" err="1"/>
              <a:t>wahrnehmbare</a:t>
            </a:r>
            <a:r>
              <a:rPr lang="it-IT" sz="2600" dirty="0"/>
              <a:t> </a:t>
            </a:r>
            <a:r>
              <a:rPr lang="it-IT" sz="2600" dirty="0" err="1"/>
              <a:t>Nebengeräusche</a:t>
            </a:r>
            <a:r>
              <a:rPr lang="it-IT" sz="2600" dirty="0"/>
              <a:t> </a:t>
            </a:r>
            <a:r>
              <a:rPr lang="it-IT" sz="2600" dirty="0" err="1"/>
              <a:t>durch</a:t>
            </a:r>
            <a:r>
              <a:rPr lang="it-IT" sz="2600" dirty="0"/>
              <a:t> </a:t>
            </a:r>
            <a:r>
              <a:rPr lang="it-IT" sz="2600" dirty="0" err="1"/>
              <a:t>atemstrombedingte</a:t>
            </a:r>
            <a:r>
              <a:rPr lang="it-IT" sz="2600" dirty="0"/>
              <a:t> </a:t>
            </a:r>
            <a:r>
              <a:rPr lang="it-IT" sz="2600" dirty="0" err="1"/>
              <a:t>Bewegung</a:t>
            </a:r>
            <a:r>
              <a:rPr lang="it-IT" sz="2600" dirty="0"/>
              <a:t> </a:t>
            </a:r>
            <a:r>
              <a:rPr lang="it-IT" sz="2600" dirty="0" err="1"/>
              <a:t>zähflüssiger</a:t>
            </a:r>
            <a:r>
              <a:rPr lang="it-IT" sz="2600" dirty="0"/>
              <a:t> </a:t>
            </a:r>
            <a:r>
              <a:rPr lang="it-IT" sz="2600" dirty="0" err="1"/>
              <a:t>Massen</a:t>
            </a:r>
            <a:r>
              <a:rPr lang="it-IT" sz="2600" dirty="0"/>
              <a:t> in </a:t>
            </a:r>
            <a:r>
              <a:rPr lang="it-IT" sz="2600" dirty="0" err="1"/>
              <a:t>den</a:t>
            </a:r>
            <a:r>
              <a:rPr lang="it-IT" sz="2600" dirty="0"/>
              <a:t> </a:t>
            </a:r>
            <a:r>
              <a:rPr lang="it-IT" sz="2600" dirty="0" err="1"/>
              <a:t>Bronchien</a:t>
            </a:r>
            <a:r>
              <a:rPr lang="it-IT" sz="2600" dirty="0"/>
              <a:t> </a:t>
            </a:r>
            <a:r>
              <a:rPr lang="it-IT" sz="2600" dirty="0" err="1"/>
              <a:t>bzw</a:t>
            </a:r>
            <a:r>
              <a:rPr lang="it-IT" sz="2600" dirty="0"/>
              <a:t>. </a:t>
            </a:r>
            <a:r>
              <a:rPr lang="it-IT" sz="2600" dirty="0" err="1"/>
              <a:t>durch</a:t>
            </a:r>
            <a:r>
              <a:rPr lang="it-IT" sz="2600" dirty="0"/>
              <a:t> </a:t>
            </a:r>
            <a:r>
              <a:rPr lang="it-IT" sz="2600" dirty="0" err="1"/>
              <a:t>Eindringen</a:t>
            </a:r>
            <a:r>
              <a:rPr lang="it-IT" sz="2600" dirty="0"/>
              <a:t> von </a:t>
            </a:r>
            <a:r>
              <a:rPr lang="it-IT" sz="2600" dirty="0" err="1"/>
              <a:t>Luft</a:t>
            </a:r>
            <a:r>
              <a:rPr lang="it-IT" sz="2600" dirty="0"/>
              <a:t> in </a:t>
            </a:r>
            <a:r>
              <a:rPr lang="it-IT" sz="2600" dirty="0" err="1"/>
              <a:t>diese</a:t>
            </a:r>
            <a:r>
              <a:rPr lang="it-IT" sz="2600" dirty="0"/>
              <a:t> </a:t>
            </a:r>
            <a:r>
              <a:rPr lang="it-IT" sz="2600" dirty="0" err="1"/>
              <a:t>Massen</a:t>
            </a:r>
            <a:r>
              <a:rPr lang="it-IT" sz="2600" dirty="0"/>
              <a:t> (u. </a:t>
            </a:r>
            <a:r>
              <a:rPr lang="it-IT" sz="2600" dirty="0" err="1"/>
              <a:t>das</a:t>
            </a:r>
            <a:r>
              <a:rPr lang="it-IT" sz="2600" dirty="0"/>
              <a:t> </a:t>
            </a:r>
            <a:r>
              <a:rPr lang="it-IT" sz="2600" dirty="0" err="1"/>
              <a:t>Platzen</a:t>
            </a:r>
            <a:r>
              <a:rPr lang="it-IT" sz="2600" dirty="0"/>
              <a:t> </a:t>
            </a:r>
            <a:r>
              <a:rPr lang="it-IT" sz="2600" dirty="0" err="1"/>
              <a:t>entstehender</a:t>
            </a:r>
            <a:r>
              <a:rPr lang="it-IT" sz="2600" dirty="0"/>
              <a:t> </a:t>
            </a:r>
            <a:r>
              <a:rPr lang="it-IT" sz="2600" dirty="0" err="1"/>
              <a:t>Bläschen</a:t>
            </a:r>
            <a:r>
              <a:rPr lang="it-IT" sz="2600" dirty="0"/>
              <a:t> in </a:t>
            </a:r>
            <a:r>
              <a:rPr lang="it-IT" sz="2600" dirty="0" err="1"/>
              <a:t>tieferen</a:t>
            </a:r>
            <a:r>
              <a:rPr lang="it-IT" sz="2600" dirty="0"/>
              <a:t> </a:t>
            </a:r>
            <a:r>
              <a:rPr lang="it-IT" sz="2600" dirty="0" err="1"/>
              <a:t>Luftwegen</a:t>
            </a:r>
            <a:r>
              <a:rPr lang="it-IT" sz="2600" dirty="0"/>
              <a:t>).</a:t>
            </a:r>
          </a:p>
          <a:p>
            <a:r>
              <a:rPr lang="it-IT" sz="2600" b="1" dirty="0" err="1"/>
              <a:t>Feuchte</a:t>
            </a:r>
            <a:r>
              <a:rPr lang="it-IT" sz="2600" b="1" dirty="0"/>
              <a:t> R.</a:t>
            </a:r>
            <a:r>
              <a:rPr lang="it-IT" sz="2600" dirty="0"/>
              <a:t>: </a:t>
            </a:r>
            <a:r>
              <a:rPr lang="it-IT" sz="2600" dirty="0" err="1"/>
              <a:t>kurze</a:t>
            </a:r>
            <a:r>
              <a:rPr lang="it-IT" sz="2600" dirty="0"/>
              <a:t> RG (</a:t>
            </a:r>
            <a:r>
              <a:rPr lang="it-IT" sz="2600" dirty="0" err="1"/>
              <a:t>wie</a:t>
            </a:r>
            <a:r>
              <a:rPr lang="it-IT" sz="2600" dirty="0"/>
              <a:t> </a:t>
            </a:r>
            <a:r>
              <a:rPr lang="it-IT" sz="2600" dirty="0" err="1"/>
              <a:t>beim</a:t>
            </a:r>
            <a:r>
              <a:rPr lang="it-IT" sz="2600" dirty="0"/>
              <a:t> </a:t>
            </a:r>
            <a:r>
              <a:rPr lang="it-IT" sz="2600" dirty="0" err="1"/>
              <a:t>Platzen</a:t>
            </a:r>
            <a:r>
              <a:rPr lang="it-IT" sz="2600" dirty="0"/>
              <a:t> </a:t>
            </a:r>
            <a:r>
              <a:rPr lang="it-IT" sz="2600" dirty="0" err="1"/>
              <a:t>einer</a:t>
            </a:r>
            <a:r>
              <a:rPr lang="it-IT" sz="2600" dirty="0"/>
              <a:t> </a:t>
            </a:r>
            <a:r>
              <a:rPr lang="it-IT" sz="2600" dirty="0" err="1"/>
              <a:t>Wasserblase</a:t>
            </a:r>
            <a:r>
              <a:rPr lang="it-IT" sz="2600" dirty="0"/>
              <a:t>) bei </a:t>
            </a:r>
            <a:r>
              <a:rPr lang="it-IT" sz="2600" dirty="0" err="1"/>
              <a:t>dünnflüssigem</a:t>
            </a:r>
            <a:r>
              <a:rPr lang="it-IT" sz="2600" dirty="0"/>
              <a:t> </a:t>
            </a:r>
            <a:r>
              <a:rPr lang="it-IT" sz="2600" dirty="0" err="1"/>
              <a:t>Schleim</a:t>
            </a:r>
            <a:r>
              <a:rPr lang="it-IT" sz="2600" dirty="0"/>
              <a:t>, </a:t>
            </a:r>
            <a:r>
              <a:rPr lang="it-IT" sz="2600" dirty="0" err="1"/>
              <a:t>Blut</a:t>
            </a:r>
            <a:r>
              <a:rPr lang="it-IT" sz="2600" dirty="0"/>
              <a:t>, </a:t>
            </a:r>
            <a:r>
              <a:rPr lang="it-IT" sz="2600" dirty="0" err="1"/>
              <a:t>Eiter</a:t>
            </a:r>
            <a:r>
              <a:rPr lang="it-IT" sz="2600" dirty="0"/>
              <a:t> </a:t>
            </a:r>
            <a:r>
              <a:rPr lang="it-IT" sz="2600" dirty="0" err="1"/>
              <a:t>oder</a:t>
            </a:r>
            <a:r>
              <a:rPr lang="it-IT" sz="2600" dirty="0"/>
              <a:t> </a:t>
            </a:r>
            <a:r>
              <a:rPr lang="it-IT" sz="2600" dirty="0" err="1"/>
              <a:t>Ödemflüssigkeit</a:t>
            </a:r>
            <a:r>
              <a:rPr lang="it-IT" sz="2600" dirty="0"/>
              <a:t> in </a:t>
            </a:r>
            <a:r>
              <a:rPr lang="it-IT" sz="2600" dirty="0" err="1"/>
              <a:t>den</a:t>
            </a:r>
            <a:r>
              <a:rPr lang="it-IT" sz="2600" dirty="0"/>
              <a:t> </a:t>
            </a:r>
            <a:r>
              <a:rPr lang="it-IT" sz="2600" dirty="0" err="1"/>
              <a:t>Bronchien</a:t>
            </a:r>
            <a:endParaRPr lang="it-IT" sz="2600" dirty="0"/>
          </a:p>
          <a:p>
            <a:r>
              <a:rPr lang="it-IT" sz="2600" b="1" dirty="0" err="1"/>
              <a:t>trockene</a:t>
            </a:r>
            <a:r>
              <a:rPr lang="it-IT" sz="2600" b="1" dirty="0"/>
              <a:t> R.  </a:t>
            </a:r>
            <a:r>
              <a:rPr lang="it-IT" sz="2600" b="1" dirty="0" err="1"/>
              <a:t>Pfeifen</a:t>
            </a:r>
            <a:r>
              <a:rPr lang="it-IT" sz="2600" b="1" dirty="0"/>
              <a:t>, </a:t>
            </a:r>
            <a:r>
              <a:rPr lang="it-IT" sz="2600" b="1" dirty="0" err="1"/>
              <a:t>Giemen</a:t>
            </a:r>
            <a:r>
              <a:rPr lang="it-IT" sz="2600" b="1" dirty="0"/>
              <a:t>, </a:t>
            </a:r>
            <a:r>
              <a:rPr lang="it-IT" sz="2600" b="1" dirty="0" err="1"/>
              <a:t>Schnurren</a:t>
            </a:r>
            <a:r>
              <a:rPr lang="it-IT" sz="2600" b="1" dirty="0"/>
              <a:t>, </a:t>
            </a:r>
            <a:r>
              <a:rPr lang="it-IT" sz="2600" b="1" dirty="0" err="1"/>
              <a:t>Brummen</a:t>
            </a:r>
            <a:r>
              <a:rPr lang="it-IT" sz="2600" b="1" dirty="0"/>
              <a:t> (= </a:t>
            </a:r>
            <a:r>
              <a:rPr lang="it-IT" sz="2600" b="1" dirty="0" err="1"/>
              <a:t>Rhonchi</a:t>
            </a:r>
            <a:r>
              <a:rPr lang="it-IT" sz="2600" b="1" dirty="0"/>
              <a:t> </a:t>
            </a:r>
            <a:r>
              <a:rPr lang="it-IT" sz="2600" b="1" dirty="0" err="1"/>
              <a:t>sibilantes</a:t>
            </a:r>
            <a:r>
              <a:rPr lang="it-IT" sz="2600" b="1" dirty="0"/>
              <a:t> et sonori),</a:t>
            </a:r>
            <a:r>
              <a:rPr lang="it-IT" sz="2600" dirty="0"/>
              <a:t> v.a. bei </a:t>
            </a:r>
            <a:r>
              <a:rPr lang="it-IT" sz="2600" dirty="0" err="1"/>
              <a:t>Katarrh</a:t>
            </a:r>
            <a:r>
              <a:rPr lang="it-IT" sz="2600" dirty="0"/>
              <a:t> </a:t>
            </a:r>
            <a:r>
              <a:rPr lang="it-IT" sz="2600" dirty="0" err="1"/>
              <a:t>mit</a:t>
            </a:r>
            <a:r>
              <a:rPr lang="it-IT" sz="2600" dirty="0"/>
              <a:t> </a:t>
            </a:r>
            <a:r>
              <a:rPr lang="it-IT" sz="2600" dirty="0" err="1"/>
              <a:t>spärlichem</a:t>
            </a:r>
            <a:r>
              <a:rPr lang="it-IT" sz="2600" dirty="0"/>
              <a:t> </a:t>
            </a:r>
            <a:r>
              <a:rPr lang="it-IT" sz="2600" dirty="0" err="1"/>
              <a:t>zähen</a:t>
            </a:r>
            <a:r>
              <a:rPr lang="it-IT" sz="2600" dirty="0"/>
              <a:t> </a:t>
            </a:r>
            <a:r>
              <a:rPr lang="it-IT" sz="2600" dirty="0" err="1"/>
              <a:t>Schleim</a:t>
            </a:r>
            <a:r>
              <a:rPr lang="it-IT" sz="2600" dirty="0"/>
              <a:t>, </a:t>
            </a:r>
            <a:r>
              <a:rPr lang="it-IT" sz="2600" dirty="0" err="1"/>
              <a:t>spastischer</a:t>
            </a:r>
            <a:r>
              <a:rPr lang="it-IT" sz="2600" dirty="0"/>
              <a:t> </a:t>
            </a:r>
            <a:r>
              <a:rPr lang="it-IT" sz="2600" dirty="0" err="1"/>
              <a:t>Bronchitis</a:t>
            </a:r>
            <a:r>
              <a:rPr lang="it-IT" sz="2600" dirty="0"/>
              <a:t>, </a:t>
            </a:r>
            <a:r>
              <a:rPr lang="it-IT" sz="2600" dirty="0" err="1"/>
              <a:t>Asthma</a:t>
            </a:r>
            <a:r>
              <a:rPr lang="it-IT" sz="2600" dirty="0"/>
              <a:t> bronchiale; </a:t>
            </a:r>
            <a:r>
              <a:rPr lang="it-IT" sz="2600" dirty="0" err="1"/>
              <a:t>evtl</a:t>
            </a:r>
            <a:r>
              <a:rPr lang="it-IT" sz="2600" dirty="0"/>
              <a:t>. </a:t>
            </a:r>
            <a:r>
              <a:rPr lang="it-IT" sz="2600" dirty="0" err="1"/>
              <a:t>lang</a:t>
            </a:r>
            <a:r>
              <a:rPr lang="it-IT" sz="2600" dirty="0"/>
              <a:t> </a:t>
            </a:r>
            <a:r>
              <a:rPr lang="it-IT" sz="2600" dirty="0" err="1"/>
              <a:t>gezogen</a:t>
            </a:r>
            <a:r>
              <a:rPr lang="it-IT" sz="2600" dirty="0"/>
              <a:t> (</a:t>
            </a:r>
            <a:r>
              <a:rPr lang="it-IT" sz="2600" dirty="0" err="1"/>
              <a:t>kontinuierlich</a:t>
            </a:r>
            <a:r>
              <a:rPr lang="it-IT" sz="2600" dirty="0"/>
              <a:t> </a:t>
            </a:r>
            <a:r>
              <a:rPr lang="it-IT" sz="2600" dirty="0" err="1"/>
              <a:t>über</a:t>
            </a:r>
            <a:r>
              <a:rPr lang="it-IT" sz="2600" dirty="0"/>
              <a:t> die </a:t>
            </a:r>
            <a:r>
              <a:rPr lang="it-IT" sz="2600" dirty="0" err="1"/>
              <a:t>Ein</a:t>
            </a:r>
            <a:r>
              <a:rPr lang="it-IT" sz="2600" dirty="0"/>
              <a:t>- u. </a:t>
            </a:r>
            <a:r>
              <a:rPr lang="it-IT" sz="2600" dirty="0" err="1"/>
              <a:t>Ausatmung</a:t>
            </a:r>
            <a:r>
              <a:rPr lang="it-IT" sz="2600" dirty="0"/>
              <a:t> </a:t>
            </a:r>
            <a:r>
              <a:rPr lang="it-IT" sz="2600" dirty="0" err="1"/>
              <a:t>andauernd</a:t>
            </a:r>
            <a:r>
              <a:rPr lang="it-IT" sz="2600" dirty="0"/>
              <a:t>) u. „</a:t>
            </a:r>
            <a:r>
              <a:rPr lang="it-IT" sz="2600" dirty="0" err="1"/>
              <a:t>musikalisch</a:t>
            </a:r>
            <a:r>
              <a:rPr lang="it-IT" sz="2600" dirty="0"/>
              <a:t>“ (</a:t>
            </a:r>
            <a:r>
              <a:rPr lang="it-IT" sz="2600" dirty="0" err="1"/>
              <a:t>mit</a:t>
            </a:r>
            <a:r>
              <a:rPr lang="it-IT" sz="2600" dirty="0"/>
              <a:t> </a:t>
            </a:r>
            <a:r>
              <a:rPr lang="it-IT" sz="2600" dirty="0" err="1"/>
              <a:t>verschiedenen</a:t>
            </a:r>
            <a:r>
              <a:rPr lang="it-IT" sz="2600" dirty="0"/>
              <a:t> </a:t>
            </a:r>
            <a:r>
              <a:rPr lang="it-IT" sz="2600" dirty="0" err="1"/>
              <a:t>Tonhöhen</a:t>
            </a:r>
            <a:r>
              <a:rPr lang="it-IT" sz="2600" dirty="0"/>
              <a:t>).</a:t>
            </a:r>
          </a:p>
        </p:txBody>
      </p:sp>
    </p:spTree>
    <p:extLst>
      <p:ext uri="{BB962C8B-B14F-4D97-AF65-F5344CB8AC3E}">
        <p14:creationId xmlns:p14="http://schemas.microsoft.com/office/powerpoint/2010/main" val="24539672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E65B0-FD61-DAA5-2A09-7D55ED1B61BB}"/>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4A9F2CE-8277-22B7-E7A2-38E1ABECE0A4}"/>
              </a:ext>
            </a:extLst>
          </p:cNvPr>
          <p:cNvSpPr txBox="1">
            <a:spLocks noChangeArrowheads="1"/>
          </p:cNvSpPr>
          <p:nvPr/>
        </p:nvSpPr>
        <p:spPr bwMode="auto">
          <a:xfrm>
            <a:off x="323528" y="188640"/>
            <a:ext cx="8229600" cy="3693319"/>
          </a:xfrm>
          <a:prstGeom prst="rect">
            <a:avLst/>
          </a:prstGeom>
          <a:noFill/>
          <a:ln w="9525">
            <a:noFill/>
            <a:miter lim="800000"/>
            <a:headEnd/>
            <a:tailEnd/>
          </a:ln>
        </p:spPr>
        <p:txBody>
          <a:bodyPr>
            <a:spAutoFit/>
          </a:bodyPr>
          <a:lstStyle/>
          <a:p>
            <a:r>
              <a:rPr lang="it-IT" sz="2600" b="1" dirty="0"/>
              <a:t>RANTOLO</a:t>
            </a:r>
          </a:p>
          <a:p>
            <a:r>
              <a:rPr lang="it-IT" sz="2600" dirty="0"/>
              <a:t>Termine semeiologico che indica un rumore rilevabile all’ascoltazione del torace in tutte quelle condizioni in cui nelle vie aeree sia contenuto un secreto fluido, così che durante gli atti respiratori l’aria inspirata o espirata lo attraversa formando delle bolle. Vengono classificati nei rumori </a:t>
            </a:r>
            <a:r>
              <a:rPr lang="it-IT" sz="2600" i="1" dirty="0"/>
              <a:t>umidi</a:t>
            </a:r>
            <a:r>
              <a:rPr lang="it-IT" sz="2600" dirty="0"/>
              <a:t> insieme ai crepitii, differenziandoli dai rumori </a:t>
            </a:r>
            <a:r>
              <a:rPr lang="it-IT" sz="2600" i="1" dirty="0"/>
              <a:t>secchi</a:t>
            </a:r>
            <a:r>
              <a:rPr lang="it-IT" sz="2600" dirty="0"/>
              <a:t>, quali fischi, sibili e ronchi legati a patologie di tipo restrittivo (come per esempio l’asma).</a:t>
            </a:r>
          </a:p>
        </p:txBody>
      </p:sp>
    </p:spTree>
    <p:extLst>
      <p:ext uri="{BB962C8B-B14F-4D97-AF65-F5344CB8AC3E}">
        <p14:creationId xmlns:p14="http://schemas.microsoft.com/office/powerpoint/2010/main" val="3917191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32820-0E2F-457E-1B22-9C43FA5CE11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2CC1CCD0-6962-55D0-B922-6D8B0B145CD2}"/>
              </a:ext>
            </a:extLst>
          </p:cNvPr>
          <p:cNvSpPr txBox="1">
            <a:spLocks noChangeArrowheads="1"/>
          </p:cNvSpPr>
          <p:nvPr/>
        </p:nvSpPr>
        <p:spPr bwMode="auto">
          <a:xfrm>
            <a:off x="323528" y="188640"/>
            <a:ext cx="8229600" cy="4093428"/>
          </a:xfrm>
          <a:prstGeom prst="rect">
            <a:avLst/>
          </a:prstGeom>
          <a:noFill/>
          <a:ln w="9525">
            <a:noFill/>
            <a:miter lim="800000"/>
            <a:headEnd/>
            <a:tailEnd/>
          </a:ln>
        </p:spPr>
        <p:txBody>
          <a:bodyPr>
            <a:spAutoFit/>
          </a:bodyPr>
          <a:lstStyle/>
          <a:p>
            <a:r>
              <a:rPr lang="it-IT" sz="2600" dirty="0"/>
              <a:t>I ronchi sono rumori respiratori continui, secchi e di bassa tonalità, che possono essere uditi durante l'inspirazione o l'espirazione. Sono segno di ostruzione bronchiale e si verificano per il passaggio dell'aria in vie respiratorie ristrette per la presenza di muco o broncospasmo. In altre parole, il flusso respiratorio da laminare (silenzioso) diventa turbolento (rumoroso). </a:t>
            </a:r>
          </a:p>
          <a:p>
            <a:r>
              <a:rPr lang="it-IT" sz="2600" dirty="0"/>
              <a:t>A seconda del tono, che in parte dipende dal calibro dei bronchi interessati, si possono avere </a:t>
            </a:r>
            <a:r>
              <a:rPr lang="it-IT" sz="2600" b="1" dirty="0"/>
              <a:t>ronchi russanti, gementi, fischianti e sibilanti.</a:t>
            </a:r>
          </a:p>
        </p:txBody>
      </p:sp>
    </p:spTree>
    <p:extLst>
      <p:ext uri="{BB962C8B-B14F-4D97-AF65-F5344CB8AC3E}">
        <p14:creationId xmlns:p14="http://schemas.microsoft.com/office/powerpoint/2010/main" val="5544136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47DAF-F2F0-E485-CC94-309E02110A5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0D2E5DF-F69D-2B79-B7EF-F376EC971D7C}"/>
              </a:ext>
            </a:extLst>
          </p:cNvPr>
          <p:cNvSpPr txBox="1">
            <a:spLocks noChangeArrowheads="1"/>
          </p:cNvSpPr>
          <p:nvPr/>
        </p:nvSpPr>
        <p:spPr bwMode="auto">
          <a:xfrm>
            <a:off x="323528" y="188640"/>
            <a:ext cx="8229600" cy="2308324"/>
          </a:xfrm>
          <a:prstGeom prst="rect">
            <a:avLst/>
          </a:prstGeom>
          <a:noFill/>
          <a:ln w="9525">
            <a:noFill/>
            <a:miter lim="800000"/>
            <a:headEnd/>
            <a:tailEnd/>
          </a:ln>
        </p:spPr>
        <p:txBody>
          <a:bodyPr>
            <a:spAutoFit/>
          </a:bodyPr>
          <a:lstStyle/>
          <a:p>
            <a:r>
              <a:rPr lang="it-IT" dirty="0"/>
              <a:t>Per qualità del polso solitamente ci si riferisce alla </a:t>
            </a:r>
            <a:r>
              <a:rPr lang="it-IT" b="1" dirty="0"/>
              <a:t>forza della pulsazione</a:t>
            </a:r>
            <a:r>
              <a:rPr lang="it-IT" dirty="0"/>
              <a:t>, ovvero alla pressione della pulsazione percepita dal dito del rilevatore. </a:t>
            </a:r>
            <a:r>
              <a:rPr lang="it-IT"/>
              <a:t>La qualità normale del polso è descritta come </a:t>
            </a:r>
            <a:r>
              <a:rPr lang="it-IT" b="1"/>
              <a:t>polso pieno</a:t>
            </a:r>
            <a:r>
              <a:rPr lang="it-IT"/>
              <a:t> e </a:t>
            </a:r>
            <a:r>
              <a:rPr lang="it-IT" b="1"/>
              <a:t>facilmente palpabile</a:t>
            </a:r>
            <a:r>
              <a:rPr lang="it-IT"/>
              <a:t> (o forte) e riflette la forza di contrazione del cuore, il volume di eiezione, l’elasticità delle arterie e la massa di sangue circolante.</a:t>
            </a:r>
            <a:endParaRPr lang="it-IT" sz="2600" b="1" dirty="0"/>
          </a:p>
        </p:txBody>
      </p:sp>
    </p:spTree>
    <p:extLst>
      <p:ext uri="{BB962C8B-B14F-4D97-AF65-F5344CB8AC3E}">
        <p14:creationId xmlns:p14="http://schemas.microsoft.com/office/powerpoint/2010/main" val="20628022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9D322-8B7E-BEA8-AFB0-BC3421AFE754}"/>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537F910-8579-87BA-9FF4-711C96F43986}"/>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dirty="0"/>
              <a:t>Es </a:t>
            </a:r>
            <a:r>
              <a:rPr lang="it-IT" sz="2600" dirty="0" err="1"/>
              <a:t>bestand</a:t>
            </a:r>
            <a:r>
              <a:rPr lang="it-IT" sz="2600" dirty="0"/>
              <a:t> </a:t>
            </a:r>
            <a:r>
              <a:rPr lang="it-IT" sz="2600" dirty="0" err="1"/>
              <a:t>eine</a:t>
            </a:r>
            <a:r>
              <a:rPr lang="it-IT" sz="2600" dirty="0"/>
              <a:t> </a:t>
            </a:r>
            <a:r>
              <a:rPr lang="it-IT" sz="2600" dirty="0" err="1"/>
              <a:t>schmerzhafte</a:t>
            </a:r>
            <a:r>
              <a:rPr lang="it-IT" sz="2600" dirty="0"/>
              <a:t> </a:t>
            </a:r>
            <a:r>
              <a:rPr lang="it-IT" sz="2600" dirty="0" err="1"/>
              <a:t>Polyneuropathie</a:t>
            </a:r>
            <a:r>
              <a:rPr lang="it-IT" sz="2600" dirty="0"/>
              <a:t> </a:t>
            </a:r>
            <a:r>
              <a:rPr lang="it-IT" sz="2600" dirty="0" err="1"/>
              <a:t>mit</a:t>
            </a:r>
            <a:r>
              <a:rPr lang="it-IT" sz="2600" dirty="0"/>
              <a:t> </a:t>
            </a:r>
            <a:r>
              <a:rPr lang="it-IT" sz="2600" dirty="0" err="1"/>
              <a:t>einer</a:t>
            </a:r>
            <a:r>
              <a:rPr lang="it-IT" sz="2600" dirty="0"/>
              <a:t> In-</a:t>
            </a:r>
            <a:r>
              <a:rPr lang="it-IT" sz="2600" dirty="0" err="1"/>
              <a:t>tensität</a:t>
            </a:r>
            <a:r>
              <a:rPr lang="it-IT" sz="2600" dirty="0"/>
              <a:t> – </a:t>
            </a:r>
            <a:r>
              <a:rPr lang="it-IT" sz="2600" dirty="0" err="1"/>
              <a:t>trotz</a:t>
            </a:r>
            <a:r>
              <a:rPr lang="it-IT" sz="2600" dirty="0"/>
              <a:t> </a:t>
            </a:r>
            <a:r>
              <a:rPr lang="it-IT" sz="2600" dirty="0" err="1"/>
              <a:t>Therapie</a:t>
            </a:r>
            <a:r>
              <a:rPr lang="it-IT" sz="2600" dirty="0"/>
              <a:t> – von 4 </a:t>
            </a:r>
            <a:r>
              <a:rPr lang="it-IT" sz="2600" dirty="0" err="1"/>
              <a:t>auf</a:t>
            </a:r>
            <a:r>
              <a:rPr lang="it-IT" sz="2600" dirty="0"/>
              <a:t> </a:t>
            </a:r>
            <a:r>
              <a:rPr lang="it-IT" sz="2600" dirty="0" err="1"/>
              <a:t>einer</a:t>
            </a:r>
            <a:r>
              <a:rPr lang="it-IT" sz="2600" dirty="0"/>
              <a:t> </a:t>
            </a:r>
            <a:r>
              <a:rPr lang="it-IT" sz="2600" dirty="0" err="1"/>
              <a:t>Skala</a:t>
            </a:r>
            <a:r>
              <a:rPr lang="it-IT" sz="2600" dirty="0"/>
              <a:t> von 1 bis 10. Die </a:t>
            </a:r>
            <a:r>
              <a:rPr lang="it-IT" sz="2600" dirty="0" err="1"/>
              <a:t>Grundstimmung</a:t>
            </a:r>
            <a:r>
              <a:rPr lang="it-IT" sz="2600" dirty="0"/>
              <a:t> </a:t>
            </a:r>
            <a:r>
              <a:rPr lang="it-IT" sz="2600" dirty="0" err="1"/>
              <a:t>des</a:t>
            </a:r>
            <a:r>
              <a:rPr lang="it-IT" sz="2600" dirty="0"/>
              <a:t> </a:t>
            </a:r>
            <a:r>
              <a:rPr lang="it-IT" sz="2600" dirty="0" err="1"/>
              <a:t>Patienten</a:t>
            </a:r>
            <a:r>
              <a:rPr lang="it-IT" sz="2600" dirty="0"/>
              <a:t> war </a:t>
            </a:r>
            <a:r>
              <a:rPr lang="it-IT" sz="2600" dirty="0" err="1"/>
              <a:t>insgesamt</a:t>
            </a:r>
            <a:r>
              <a:rPr lang="it-IT" sz="2600" dirty="0"/>
              <a:t> </a:t>
            </a:r>
          </a:p>
          <a:p>
            <a:r>
              <a:rPr lang="it-IT" sz="2600" dirty="0" err="1"/>
              <a:t>schlecht</a:t>
            </a:r>
            <a:r>
              <a:rPr lang="it-IT" sz="2600" dirty="0"/>
              <a:t> und es </a:t>
            </a:r>
            <a:r>
              <a:rPr lang="it-IT" sz="2600" dirty="0" err="1"/>
              <a:t>waren</a:t>
            </a:r>
            <a:r>
              <a:rPr lang="it-IT" sz="2600" dirty="0"/>
              <a:t> </a:t>
            </a:r>
            <a:r>
              <a:rPr lang="it-IT" sz="2600" dirty="0" err="1"/>
              <a:t>Anzeichen</a:t>
            </a:r>
            <a:r>
              <a:rPr lang="it-IT" sz="2600" dirty="0"/>
              <a:t> </a:t>
            </a:r>
            <a:r>
              <a:rPr lang="it-IT" sz="2600" dirty="0" err="1"/>
              <a:t>einer</a:t>
            </a:r>
            <a:r>
              <a:rPr lang="it-IT" sz="2600" dirty="0"/>
              <a:t> </a:t>
            </a:r>
            <a:r>
              <a:rPr lang="it-IT" sz="2600" dirty="0" err="1"/>
              <a:t>reaktiven</a:t>
            </a:r>
            <a:r>
              <a:rPr lang="it-IT" sz="2600" dirty="0"/>
              <a:t> depressi-</a:t>
            </a:r>
            <a:r>
              <a:rPr lang="it-IT" sz="2600" dirty="0" err="1"/>
              <a:t>ven</a:t>
            </a:r>
            <a:r>
              <a:rPr lang="it-IT" sz="2600" dirty="0"/>
              <a:t> </a:t>
            </a:r>
            <a:r>
              <a:rPr lang="it-IT" sz="2600" dirty="0" err="1"/>
              <a:t>Verstimmung</a:t>
            </a:r>
            <a:r>
              <a:rPr lang="it-IT" sz="2600" dirty="0"/>
              <a:t> und </a:t>
            </a:r>
            <a:r>
              <a:rPr lang="it-IT" sz="2600" dirty="0" err="1"/>
              <a:t>Hoffnungslosigkeit</a:t>
            </a:r>
            <a:r>
              <a:rPr lang="it-IT" sz="2600" dirty="0"/>
              <a:t> </a:t>
            </a:r>
            <a:r>
              <a:rPr lang="it-IT" sz="2600" dirty="0" err="1"/>
              <a:t>aufgrund</a:t>
            </a:r>
            <a:r>
              <a:rPr lang="it-IT" sz="2600" dirty="0"/>
              <a:t> </a:t>
            </a:r>
            <a:r>
              <a:rPr lang="it-IT" sz="2600" dirty="0" err="1"/>
              <a:t>des</a:t>
            </a:r>
            <a:r>
              <a:rPr lang="it-IT" sz="2600" dirty="0"/>
              <a:t> </a:t>
            </a:r>
            <a:r>
              <a:rPr lang="it-IT" sz="2600" dirty="0" err="1"/>
              <a:t>Ge-sundheitszustandes</a:t>
            </a:r>
            <a:r>
              <a:rPr lang="it-IT" sz="2600" dirty="0"/>
              <a:t> </a:t>
            </a:r>
            <a:r>
              <a:rPr lang="it-IT" sz="2600" dirty="0" err="1"/>
              <a:t>zu</a:t>
            </a:r>
            <a:r>
              <a:rPr lang="it-IT" sz="2600" dirty="0"/>
              <a:t> </a:t>
            </a:r>
            <a:r>
              <a:rPr lang="it-IT" sz="2600" dirty="0" err="1"/>
              <a:t>verzeichnen</a:t>
            </a:r>
            <a:r>
              <a:rPr lang="it-IT" sz="2600" dirty="0"/>
              <a:t>. Die </a:t>
            </a:r>
            <a:r>
              <a:rPr lang="it-IT" sz="2600" dirty="0" err="1"/>
              <a:t>Laborergebnisse</a:t>
            </a:r>
            <a:r>
              <a:rPr lang="it-IT" sz="2600" dirty="0"/>
              <a:t> </a:t>
            </a:r>
            <a:r>
              <a:rPr lang="it-IT" sz="2600" dirty="0" err="1"/>
              <a:t>sind</a:t>
            </a:r>
            <a:r>
              <a:rPr lang="it-IT" sz="2600" dirty="0"/>
              <a:t> in </a:t>
            </a:r>
            <a:r>
              <a:rPr lang="it-IT" sz="2600" b="1" dirty="0"/>
              <a:t>Tab. 1</a:t>
            </a:r>
            <a:r>
              <a:rPr lang="it-IT" sz="2600" dirty="0"/>
              <a:t> </a:t>
            </a:r>
            <a:r>
              <a:rPr lang="it-IT" sz="2600" dirty="0" err="1"/>
              <a:t>dargestellt</a:t>
            </a:r>
            <a:r>
              <a:rPr lang="it-IT" sz="2600" dirty="0"/>
              <a:t>.  </a:t>
            </a:r>
          </a:p>
          <a:p>
            <a:endParaRPr lang="it-IT" sz="2600" dirty="0"/>
          </a:p>
          <a:p>
            <a:r>
              <a:rPr lang="it-IT" sz="2600" dirty="0"/>
              <a:t>Persiste una polineuropatia dolorosa di intensità pari a 4 su una scala da 1 a 10, farmacoresistente. Il paziente versava in un pessimo stato d’animo, da segnalare la presenza di sintomi di una depressione reattiva e sconforto. I risultati di laboratorio sono presenti nella tab 1.</a:t>
            </a:r>
          </a:p>
        </p:txBody>
      </p:sp>
    </p:spTree>
    <p:extLst>
      <p:ext uri="{BB962C8B-B14F-4D97-AF65-F5344CB8AC3E}">
        <p14:creationId xmlns:p14="http://schemas.microsoft.com/office/powerpoint/2010/main" val="15152544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46BAC-BFE8-5EF2-6160-F3DE1F8DF7D1}"/>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9F34A85-5900-98EB-3471-4420AEFE4300}"/>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b="1" dirty="0" err="1"/>
              <a:t>Weitere</a:t>
            </a:r>
            <a:r>
              <a:rPr lang="it-IT" sz="2600" b="1" dirty="0"/>
              <a:t> </a:t>
            </a:r>
            <a:r>
              <a:rPr lang="it-IT" sz="2600" b="1" dirty="0" err="1"/>
              <a:t>Untersuchungen</a:t>
            </a:r>
            <a:r>
              <a:rPr lang="it-IT" sz="2600" dirty="0"/>
              <a:t> </a:t>
            </a:r>
          </a:p>
          <a:p>
            <a:r>
              <a:rPr lang="it-IT" sz="2600" b="1" dirty="0"/>
              <a:t>24h-Blutdruckmessung:</a:t>
            </a:r>
            <a:r>
              <a:rPr lang="it-IT" sz="2600" dirty="0"/>
              <a:t>  </a:t>
            </a:r>
            <a:r>
              <a:rPr lang="it-IT" sz="2600" dirty="0" err="1"/>
              <a:t>Unter</a:t>
            </a:r>
            <a:r>
              <a:rPr lang="it-IT" sz="2600" dirty="0"/>
              <a:t> </a:t>
            </a:r>
            <a:r>
              <a:rPr lang="it-IT" sz="2600" dirty="0" err="1"/>
              <a:t>Medikation</a:t>
            </a:r>
            <a:r>
              <a:rPr lang="it-IT" sz="2600" dirty="0"/>
              <a:t> </a:t>
            </a:r>
            <a:r>
              <a:rPr lang="it-IT" sz="2600" dirty="0" err="1"/>
              <a:t>betrug</a:t>
            </a:r>
            <a:r>
              <a:rPr lang="it-IT" sz="2600" dirty="0"/>
              <a:t> </a:t>
            </a:r>
            <a:r>
              <a:rPr lang="it-IT" sz="2600" dirty="0" err="1"/>
              <a:t>der</a:t>
            </a:r>
            <a:r>
              <a:rPr lang="it-IT" sz="2600" dirty="0"/>
              <a:t> </a:t>
            </a:r>
          </a:p>
          <a:p>
            <a:r>
              <a:rPr lang="it-IT" sz="2600" dirty="0" err="1"/>
              <a:t>Blutdruckmittelwert</a:t>
            </a:r>
            <a:r>
              <a:rPr lang="it-IT" sz="2600" dirty="0"/>
              <a:t> 144/74 mmHg. </a:t>
            </a:r>
            <a:r>
              <a:rPr lang="it-IT" sz="2600" dirty="0" err="1"/>
              <a:t>Der</a:t>
            </a:r>
            <a:r>
              <a:rPr lang="it-IT" sz="2600" dirty="0"/>
              <a:t> </a:t>
            </a:r>
            <a:r>
              <a:rPr lang="it-IT" sz="2600" dirty="0" err="1"/>
              <a:t>Tagesblutdruck-mittelwert</a:t>
            </a:r>
            <a:r>
              <a:rPr lang="it-IT" sz="2600" dirty="0"/>
              <a:t> lag bei 146/70 mmHg, </a:t>
            </a:r>
            <a:r>
              <a:rPr lang="it-IT" sz="2600" dirty="0" err="1"/>
              <a:t>der</a:t>
            </a:r>
            <a:r>
              <a:rPr lang="it-IT" sz="2600" dirty="0"/>
              <a:t> </a:t>
            </a:r>
            <a:r>
              <a:rPr lang="it-IT" sz="2600" dirty="0" err="1"/>
              <a:t>Nachtblutdruckmittel-wert</a:t>
            </a:r>
            <a:r>
              <a:rPr lang="it-IT" sz="2600" dirty="0"/>
              <a:t> bei 142/71 mmHg, die Tag-</a:t>
            </a:r>
            <a:r>
              <a:rPr lang="it-IT" sz="2600" dirty="0" err="1"/>
              <a:t>Nacht</a:t>
            </a:r>
            <a:r>
              <a:rPr lang="it-IT" sz="2600" dirty="0"/>
              <a:t>-</a:t>
            </a:r>
            <a:r>
              <a:rPr lang="it-IT" sz="2600" dirty="0" err="1"/>
              <a:t>Rhythmik</a:t>
            </a:r>
            <a:r>
              <a:rPr lang="it-IT" sz="2600" dirty="0"/>
              <a:t> war </a:t>
            </a:r>
            <a:r>
              <a:rPr lang="it-IT" sz="2600" dirty="0" err="1"/>
              <a:t>somit</a:t>
            </a:r>
            <a:r>
              <a:rPr lang="it-IT" sz="2600" dirty="0"/>
              <a:t> </a:t>
            </a:r>
          </a:p>
          <a:p>
            <a:r>
              <a:rPr lang="it-IT" sz="2600" dirty="0" err="1"/>
              <a:t>aufgehoben</a:t>
            </a:r>
            <a:r>
              <a:rPr lang="it-IT" sz="2600" dirty="0"/>
              <a:t>. </a:t>
            </a:r>
          </a:p>
          <a:p>
            <a:endParaRPr lang="it-IT" sz="2600" dirty="0"/>
          </a:p>
          <a:p>
            <a:r>
              <a:rPr lang="it-IT" sz="2600" dirty="0"/>
              <a:t>Ulteriori esami</a:t>
            </a:r>
          </a:p>
          <a:p>
            <a:r>
              <a:rPr lang="it-IT" sz="2600" dirty="0"/>
              <a:t>Misurazione della pressione arteriosa 24 h:con assunzione farmaci il valore medio della pressione è pari a 144/74mmHg. Il valore medio giornaliero è di 146/70 mmHg., quella notturna è di 142/71 mmHg. Di conseguenza il ritmo circadiano è buono.</a:t>
            </a:r>
          </a:p>
        </p:txBody>
      </p:sp>
    </p:spTree>
    <p:extLst>
      <p:ext uri="{BB962C8B-B14F-4D97-AF65-F5344CB8AC3E}">
        <p14:creationId xmlns:p14="http://schemas.microsoft.com/office/powerpoint/2010/main" val="37365691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FD7E5-8971-FC1C-D7A6-CBDED22B7C17}"/>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A5B09C3-11F7-FA51-68F7-061B63814AEA}"/>
              </a:ext>
            </a:extLst>
          </p:cNvPr>
          <p:cNvSpPr txBox="1">
            <a:spLocks noChangeArrowheads="1"/>
          </p:cNvSpPr>
          <p:nvPr/>
        </p:nvSpPr>
        <p:spPr bwMode="auto">
          <a:xfrm>
            <a:off x="323528" y="188640"/>
            <a:ext cx="8229600" cy="1569660"/>
          </a:xfrm>
          <a:prstGeom prst="rect">
            <a:avLst/>
          </a:prstGeom>
          <a:noFill/>
          <a:ln w="9525">
            <a:noFill/>
            <a:miter lim="800000"/>
            <a:headEnd/>
            <a:tailEnd/>
          </a:ln>
        </p:spPr>
        <p:txBody>
          <a:bodyPr>
            <a:spAutoFit/>
          </a:bodyPr>
          <a:lstStyle/>
          <a:p>
            <a:r>
              <a:rPr lang="it-IT" dirty="0"/>
              <a:t>Secondo le Linee Guida delle Società Europee dell'Ipertensione e di Cardiologia il valore medio delle 24 ore normale non supera 125/80, quella diurna non supera 135/80 e quella notturna 115/75 mmHg. Altri autori hanno riportato valori leggermente diversi.</a:t>
            </a:r>
          </a:p>
        </p:txBody>
      </p:sp>
    </p:spTree>
    <p:extLst>
      <p:ext uri="{BB962C8B-B14F-4D97-AF65-F5344CB8AC3E}">
        <p14:creationId xmlns:p14="http://schemas.microsoft.com/office/powerpoint/2010/main" val="6109830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9447E-8A29-4217-21BF-C0C433FC1DA0}"/>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DD3883C-0C52-EFD3-A753-7DA7CA20F4D8}"/>
              </a:ext>
            </a:extLst>
          </p:cNvPr>
          <p:cNvSpPr txBox="1">
            <a:spLocks noChangeArrowheads="1"/>
          </p:cNvSpPr>
          <p:nvPr/>
        </p:nvSpPr>
        <p:spPr bwMode="auto">
          <a:xfrm>
            <a:off x="323528" y="188640"/>
            <a:ext cx="8229600" cy="4493538"/>
          </a:xfrm>
          <a:prstGeom prst="rect">
            <a:avLst/>
          </a:prstGeom>
          <a:noFill/>
          <a:ln w="9525">
            <a:noFill/>
            <a:miter lim="800000"/>
            <a:headEnd/>
            <a:tailEnd/>
          </a:ln>
        </p:spPr>
        <p:txBody>
          <a:bodyPr>
            <a:spAutoFit/>
          </a:bodyPr>
          <a:lstStyle/>
          <a:p>
            <a:r>
              <a:rPr lang="it-IT" sz="2600" dirty="0"/>
              <a:t>Im </a:t>
            </a:r>
            <a:r>
              <a:rPr lang="it-IT" sz="2600" b="1" dirty="0" err="1"/>
              <a:t>Schlafapnoescreening</a:t>
            </a:r>
            <a:r>
              <a:rPr lang="it-IT" sz="2600" dirty="0"/>
              <a:t> </a:t>
            </a:r>
            <a:r>
              <a:rPr lang="it-IT" sz="2600" dirty="0" err="1"/>
              <a:t>fand</a:t>
            </a:r>
            <a:r>
              <a:rPr lang="it-IT" sz="2600" dirty="0"/>
              <a:t> </a:t>
            </a:r>
            <a:r>
              <a:rPr lang="it-IT" sz="2600" dirty="0" err="1"/>
              <a:t>sich</a:t>
            </a:r>
            <a:r>
              <a:rPr lang="it-IT" sz="2600" dirty="0"/>
              <a:t> </a:t>
            </a:r>
            <a:r>
              <a:rPr lang="it-IT" sz="2600" dirty="0" err="1"/>
              <a:t>ein</a:t>
            </a:r>
            <a:r>
              <a:rPr lang="it-IT" sz="2600" dirty="0"/>
              <a:t> </a:t>
            </a:r>
            <a:r>
              <a:rPr lang="it-IT" sz="2600" dirty="0" err="1"/>
              <a:t>Apnoe</a:t>
            </a:r>
            <a:r>
              <a:rPr lang="it-IT" sz="2600" dirty="0"/>
              <a:t>-/</a:t>
            </a:r>
            <a:r>
              <a:rPr lang="it-IT" sz="2600" dirty="0" err="1"/>
              <a:t>Hypopnoe</a:t>
            </a:r>
            <a:r>
              <a:rPr lang="it-IT" sz="2600" dirty="0"/>
              <a:t>-index von 58, </a:t>
            </a:r>
            <a:r>
              <a:rPr lang="it-IT" sz="2600" dirty="0" err="1"/>
              <a:t>ein</a:t>
            </a:r>
            <a:r>
              <a:rPr lang="it-IT" sz="2600" dirty="0"/>
              <a:t> </a:t>
            </a:r>
            <a:r>
              <a:rPr lang="it-IT" sz="2600" dirty="0" err="1"/>
              <a:t>Entsättigungsindex</a:t>
            </a:r>
            <a:r>
              <a:rPr lang="it-IT" sz="2600" dirty="0"/>
              <a:t> von 92, </a:t>
            </a:r>
            <a:r>
              <a:rPr lang="it-IT" sz="2600" dirty="0" err="1"/>
              <a:t>eine</a:t>
            </a:r>
            <a:r>
              <a:rPr lang="it-IT" sz="2600" dirty="0"/>
              <a:t> </a:t>
            </a:r>
            <a:r>
              <a:rPr lang="it-IT" sz="2600" dirty="0" err="1"/>
              <a:t>mittlere</a:t>
            </a:r>
            <a:r>
              <a:rPr lang="it-IT" sz="2600" dirty="0"/>
              <a:t> </a:t>
            </a:r>
          </a:p>
          <a:p>
            <a:r>
              <a:rPr lang="it-IT" sz="2600" dirty="0"/>
              <a:t>basale </a:t>
            </a:r>
            <a:r>
              <a:rPr lang="it-IT" sz="2600" dirty="0" err="1"/>
              <a:t>Sättigung</a:t>
            </a:r>
            <a:r>
              <a:rPr lang="it-IT" sz="2600" dirty="0"/>
              <a:t> von 86 </a:t>
            </a:r>
            <a:r>
              <a:rPr lang="it-IT" sz="2600" dirty="0" err="1"/>
              <a:t>sowie</a:t>
            </a:r>
            <a:r>
              <a:rPr lang="it-IT" sz="2600" dirty="0"/>
              <a:t> </a:t>
            </a:r>
            <a:r>
              <a:rPr lang="it-IT" sz="2600" dirty="0" err="1"/>
              <a:t>eine</a:t>
            </a:r>
            <a:r>
              <a:rPr lang="it-IT" sz="2600" dirty="0"/>
              <a:t> </a:t>
            </a:r>
            <a:r>
              <a:rPr lang="it-IT" sz="2600" dirty="0" err="1"/>
              <a:t>maximale</a:t>
            </a:r>
            <a:r>
              <a:rPr lang="it-IT" sz="2600" dirty="0"/>
              <a:t> </a:t>
            </a:r>
            <a:r>
              <a:rPr lang="it-IT" sz="2600" dirty="0" err="1"/>
              <a:t>Entsättigung</a:t>
            </a:r>
            <a:endParaRPr lang="it-IT" sz="2600" dirty="0"/>
          </a:p>
          <a:p>
            <a:r>
              <a:rPr lang="it-IT" sz="2600" dirty="0"/>
              <a:t>Von 43. </a:t>
            </a:r>
            <a:r>
              <a:rPr lang="it-IT" sz="2600" dirty="0" err="1"/>
              <a:t>Somit</a:t>
            </a:r>
            <a:r>
              <a:rPr lang="it-IT" sz="2600" dirty="0"/>
              <a:t> </a:t>
            </a:r>
            <a:r>
              <a:rPr lang="it-IT" sz="2600" dirty="0" err="1"/>
              <a:t>bestand</a:t>
            </a:r>
            <a:r>
              <a:rPr lang="it-IT" sz="2600" dirty="0"/>
              <a:t> </a:t>
            </a:r>
            <a:r>
              <a:rPr lang="it-IT" sz="2600" dirty="0" err="1"/>
              <a:t>ein</a:t>
            </a:r>
            <a:r>
              <a:rPr lang="it-IT" sz="2600" dirty="0"/>
              <a:t> </a:t>
            </a:r>
            <a:r>
              <a:rPr lang="it-IT" sz="2600" dirty="0" err="1"/>
              <a:t>schweres</a:t>
            </a:r>
            <a:r>
              <a:rPr lang="it-IT" sz="2600" dirty="0"/>
              <a:t>, </a:t>
            </a:r>
            <a:r>
              <a:rPr lang="it-IT" sz="2600" dirty="0" err="1"/>
              <a:t>nicht</a:t>
            </a:r>
            <a:r>
              <a:rPr lang="it-IT" sz="2600" dirty="0"/>
              <a:t> </a:t>
            </a:r>
            <a:r>
              <a:rPr lang="it-IT" sz="2600" dirty="0" err="1"/>
              <a:t>nur</a:t>
            </a:r>
            <a:r>
              <a:rPr lang="it-IT" sz="2600" dirty="0"/>
              <a:t> </a:t>
            </a:r>
            <a:r>
              <a:rPr lang="it-IT" sz="2600" dirty="0" err="1"/>
              <a:t>rückenlage-abhängiges</a:t>
            </a:r>
            <a:r>
              <a:rPr lang="it-IT" sz="2600" dirty="0"/>
              <a:t> </a:t>
            </a:r>
            <a:r>
              <a:rPr lang="it-IT" sz="2600" dirty="0" err="1"/>
              <a:t>Schlafapnoesyndrom</a:t>
            </a:r>
            <a:r>
              <a:rPr lang="it-IT" sz="2600" dirty="0"/>
              <a:t>.</a:t>
            </a:r>
          </a:p>
          <a:p>
            <a:endParaRPr lang="it-IT" sz="2600" dirty="0"/>
          </a:p>
          <a:p>
            <a:r>
              <a:rPr lang="it-IT" sz="2600" dirty="0"/>
              <a:t>La polisonnografia ha rilevato </a:t>
            </a:r>
            <a:r>
              <a:rPr lang="it-IT" sz="2600" dirty="0" err="1"/>
              <a:t>un’indice</a:t>
            </a:r>
            <a:r>
              <a:rPr lang="it-IT" sz="2600" dirty="0"/>
              <a:t> di Apnea- Ipopnea di 58, un indice di desaturazione di 92, una saturazione basale media di 86, e un livello massimo di desaturazione di 43. Pertanto è stata riscontrata una forma acuta di sindrome delle apnee notturne da posizione supina.</a:t>
            </a:r>
          </a:p>
        </p:txBody>
      </p:sp>
    </p:spTree>
    <p:extLst>
      <p:ext uri="{BB962C8B-B14F-4D97-AF65-F5344CB8AC3E}">
        <p14:creationId xmlns:p14="http://schemas.microsoft.com/office/powerpoint/2010/main" val="19712317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381000" y="228600"/>
            <a:ext cx="8229600" cy="5632311"/>
          </a:xfrm>
          <a:prstGeom prst="rect">
            <a:avLst/>
          </a:prstGeom>
          <a:noFill/>
          <a:ln w="9525">
            <a:noFill/>
            <a:miter lim="800000"/>
            <a:headEnd/>
            <a:tailEnd/>
          </a:ln>
        </p:spPr>
        <p:txBody>
          <a:bodyPr>
            <a:spAutoFit/>
          </a:bodyPr>
          <a:lstStyle/>
          <a:p>
            <a:r>
              <a:rPr lang="de-DE" i="1" dirty="0"/>
              <a:t>Die Loyalität gegenüber einer Stadt, einer Gewerkschaft oder einer politischen Partei rangiert also vor der Solidarität mit der Nation. […]</a:t>
            </a:r>
          </a:p>
          <a:p>
            <a:endParaRPr lang="it-IT" dirty="0"/>
          </a:p>
          <a:p>
            <a:r>
              <a:rPr lang="de-DE" dirty="0"/>
              <a:t>La </a:t>
            </a:r>
            <a:r>
              <a:rPr lang="de-DE" dirty="0" err="1"/>
              <a:t>lealtà</a:t>
            </a:r>
            <a:r>
              <a:rPr lang="de-DE" dirty="0"/>
              <a:t> </a:t>
            </a:r>
            <a:r>
              <a:rPr lang="de-DE" dirty="0" err="1"/>
              <a:t>nei</a:t>
            </a:r>
            <a:r>
              <a:rPr lang="de-DE" dirty="0"/>
              <a:t> </a:t>
            </a:r>
            <a:r>
              <a:rPr lang="de-DE" dirty="0" err="1"/>
              <a:t>confronti</a:t>
            </a:r>
            <a:r>
              <a:rPr lang="de-DE" dirty="0"/>
              <a:t> di </a:t>
            </a:r>
            <a:r>
              <a:rPr lang="de-DE" dirty="0" err="1"/>
              <a:t>una</a:t>
            </a:r>
            <a:r>
              <a:rPr lang="de-DE" dirty="0"/>
              <a:t> </a:t>
            </a:r>
            <a:r>
              <a:rPr lang="de-DE" dirty="0" err="1"/>
              <a:t>città</a:t>
            </a:r>
            <a:r>
              <a:rPr lang="de-DE" dirty="0"/>
              <a:t>, di </a:t>
            </a:r>
            <a:r>
              <a:rPr lang="de-DE" dirty="0" err="1"/>
              <a:t>un</a:t>
            </a:r>
            <a:r>
              <a:rPr lang="de-DE" dirty="0"/>
              <a:t> </a:t>
            </a:r>
            <a:r>
              <a:rPr lang="de-DE" dirty="0" err="1"/>
              <a:t>sindacato</a:t>
            </a:r>
            <a:r>
              <a:rPr lang="de-DE" dirty="0"/>
              <a:t> o di </a:t>
            </a:r>
            <a:r>
              <a:rPr lang="de-DE" dirty="0" err="1"/>
              <a:t>un</a:t>
            </a:r>
            <a:r>
              <a:rPr lang="de-DE" dirty="0"/>
              <a:t> </a:t>
            </a:r>
            <a:r>
              <a:rPr lang="de-DE" dirty="0" err="1"/>
              <a:t>partito</a:t>
            </a:r>
            <a:r>
              <a:rPr lang="de-DE" dirty="0"/>
              <a:t> </a:t>
            </a:r>
            <a:r>
              <a:rPr lang="de-DE" dirty="0" err="1"/>
              <a:t>politico</a:t>
            </a:r>
            <a:r>
              <a:rPr lang="de-DE" dirty="0"/>
              <a:t> </a:t>
            </a:r>
            <a:r>
              <a:rPr lang="de-DE" dirty="0" err="1"/>
              <a:t>figura</a:t>
            </a:r>
            <a:r>
              <a:rPr lang="de-DE" dirty="0"/>
              <a:t> </a:t>
            </a:r>
            <a:r>
              <a:rPr lang="de-DE" dirty="0" err="1"/>
              <a:t>anche</a:t>
            </a:r>
            <a:r>
              <a:rPr lang="de-DE" dirty="0"/>
              <a:t> </a:t>
            </a:r>
            <a:r>
              <a:rPr lang="de-DE" dirty="0" err="1"/>
              <a:t>dalla</a:t>
            </a:r>
            <a:r>
              <a:rPr lang="de-DE" dirty="0"/>
              <a:t> </a:t>
            </a:r>
            <a:r>
              <a:rPr lang="de-DE" dirty="0" err="1"/>
              <a:t>solidarietà</a:t>
            </a:r>
            <a:r>
              <a:rPr lang="de-DE" dirty="0"/>
              <a:t> </a:t>
            </a:r>
            <a:r>
              <a:rPr lang="de-DE" dirty="0" err="1"/>
              <a:t>con</a:t>
            </a:r>
            <a:r>
              <a:rPr lang="de-DE" dirty="0"/>
              <a:t> la </a:t>
            </a:r>
            <a:r>
              <a:rPr lang="de-DE" dirty="0" err="1"/>
              <a:t>nazione</a:t>
            </a:r>
            <a:r>
              <a:rPr lang="de-DE" dirty="0"/>
              <a:t>. </a:t>
            </a:r>
          </a:p>
          <a:p>
            <a:endParaRPr lang="de-DE" dirty="0"/>
          </a:p>
          <a:p>
            <a:r>
              <a:rPr lang="de-DE" dirty="0" err="1"/>
              <a:t>Anche</a:t>
            </a:r>
            <a:r>
              <a:rPr lang="de-DE" dirty="0"/>
              <a:t> la </a:t>
            </a:r>
            <a:r>
              <a:rPr lang="de-DE" dirty="0" err="1"/>
              <a:t>lealtà</a:t>
            </a:r>
            <a:r>
              <a:rPr lang="de-DE" dirty="0"/>
              <a:t> </a:t>
            </a:r>
            <a:r>
              <a:rPr lang="de-DE" dirty="0" err="1"/>
              <a:t>verso</a:t>
            </a:r>
            <a:r>
              <a:rPr lang="de-DE" dirty="0"/>
              <a:t> il proprio </a:t>
            </a:r>
            <a:r>
              <a:rPr lang="de-DE" dirty="0" err="1"/>
              <a:t>Paese</a:t>
            </a:r>
            <a:r>
              <a:rPr lang="de-DE" dirty="0"/>
              <a:t>, </a:t>
            </a:r>
            <a:r>
              <a:rPr lang="de-DE" dirty="0" err="1"/>
              <a:t>un</a:t>
            </a:r>
            <a:r>
              <a:rPr lang="de-DE" dirty="0"/>
              <a:t> </a:t>
            </a:r>
            <a:r>
              <a:rPr lang="de-DE" dirty="0" err="1"/>
              <a:t>sindacato</a:t>
            </a:r>
            <a:r>
              <a:rPr lang="de-DE" dirty="0"/>
              <a:t> o </a:t>
            </a:r>
            <a:r>
              <a:rPr lang="de-DE" dirty="0" err="1"/>
              <a:t>un</a:t>
            </a:r>
            <a:r>
              <a:rPr lang="de-DE" dirty="0"/>
              <a:t> </a:t>
            </a:r>
            <a:r>
              <a:rPr lang="de-DE" dirty="0" err="1"/>
              <a:t>gruppo</a:t>
            </a:r>
            <a:r>
              <a:rPr lang="de-DE" dirty="0"/>
              <a:t> </a:t>
            </a:r>
            <a:r>
              <a:rPr lang="de-DE" dirty="0" err="1"/>
              <a:t>politico</a:t>
            </a:r>
            <a:r>
              <a:rPr lang="de-DE" dirty="0"/>
              <a:t> </a:t>
            </a:r>
            <a:r>
              <a:rPr lang="de-DE" dirty="0" err="1"/>
              <a:t>sono</a:t>
            </a:r>
            <a:r>
              <a:rPr lang="de-DE" dirty="0"/>
              <a:t> </a:t>
            </a:r>
            <a:r>
              <a:rPr lang="de-DE" dirty="0" err="1"/>
              <a:t>associati</a:t>
            </a:r>
            <a:r>
              <a:rPr lang="de-DE" dirty="0"/>
              <a:t> alla </a:t>
            </a:r>
            <a:r>
              <a:rPr lang="de-DE" dirty="0" err="1"/>
              <a:t>solidarietà</a:t>
            </a:r>
            <a:r>
              <a:rPr lang="de-DE" dirty="0"/>
              <a:t> </a:t>
            </a:r>
            <a:r>
              <a:rPr lang="de-DE" dirty="0" err="1"/>
              <a:t>con</a:t>
            </a:r>
            <a:r>
              <a:rPr lang="de-DE" dirty="0"/>
              <a:t> la </a:t>
            </a:r>
            <a:r>
              <a:rPr lang="de-DE" dirty="0" err="1"/>
              <a:t>nazione</a:t>
            </a:r>
            <a:r>
              <a:rPr lang="de-DE" dirty="0"/>
              <a:t>. </a:t>
            </a:r>
          </a:p>
          <a:p>
            <a:endParaRPr lang="it-IT" dirty="0"/>
          </a:p>
          <a:p>
            <a:r>
              <a:rPr lang="de-DE" dirty="0"/>
              <a:t>La </a:t>
            </a:r>
            <a:r>
              <a:rPr lang="de-DE" dirty="0" err="1"/>
              <a:t>lealtà</a:t>
            </a:r>
            <a:r>
              <a:rPr lang="de-DE" dirty="0"/>
              <a:t> </a:t>
            </a:r>
            <a:r>
              <a:rPr lang="de-DE" dirty="0" err="1"/>
              <a:t>verso</a:t>
            </a:r>
            <a:r>
              <a:rPr lang="de-DE" dirty="0"/>
              <a:t> </a:t>
            </a:r>
            <a:r>
              <a:rPr lang="de-DE" dirty="0" err="1"/>
              <a:t>una</a:t>
            </a:r>
            <a:r>
              <a:rPr lang="de-DE" dirty="0"/>
              <a:t> </a:t>
            </a:r>
            <a:r>
              <a:rPr lang="de-DE" dirty="0" err="1"/>
              <a:t>città</a:t>
            </a:r>
            <a:r>
              <a:rPr lang="de-DE" dirty="0"/>
              <a:t>, </a:t>
            </a:r>
            <a:r>
              <a:rPr lang="de-DE" dirty="0" err="1"/>
              <a:t>un</a:t>
            </a:r>
            <a:r>
              <a:rPr lang="de-DE" dirty="0"/>
              <a:t> </a:t>
            </a:r>
            <a:r>
              <a:rPr lang="de-DE" dirty="0" err="1"/>
              <a:t>sindacato</a:t>
            </a:r>
            <a:r>
              <a:rPr lang="de-DE" dirty="0"/>
              <a:t> o </a:t>
            </a:r>
            <a:r>
              <a:rPr lang="de-DE" dirty="0" err="1"/>
              <a:t>un</a:t>
            </a:r>
            <a:r>
              <a:rPr lang="de-DE" dirty="0"/>
              <a:t> </a:t>
            </a:r>
            <a:r>
              <a:rPr lang="de-DE" dirty="0" err="1"/>
              <a:t>partito</a:t>
            </a:r>
            <a:r>
              <a:rPr lang="de-DE" dirty="0"/>
              <a:t> </a:t>
            </a:r>
            <a:r>
              <a:rPr lang="de-DE" dirty="0" err="1"/>
              <a:t>politico</a:t>
            </a:r>
            <a:r>
              <a:rPr lang="de-DE" dirty="0"/>
              <a:t> </a:t>
            </a:r>
            <a:r>
              <a:rPr lang="de-DE" dirty="0" err="1"/>
              <a:t>occupa</a:t>
            </a:r>
            <a:r>
              <a:rPr lang="de-DE" dirty="0"/>
              <a:t> </a:t>
            </a:r>
            <a:r>
              <a:rPr lang="de-DE" dirty="0" err="1"/>
              <a:t>anche</a:t>
            </a:r>
            <a:r>
              <a:rPr lang="de-DE" dirty="0"/>
              <a:t> </a:t>
            </a:r>
            <a:r>
              <a:rPr lang="de-DE" dirty="0" err="1"/>
              <a:t>un</a:t>
            </a:r>
            <a:r>
              <a:rPr lang="de-DE" dirty="0"/>
              <a:t> </a:t>
            </a:r>
            <a:r>
              <a:rPr lang="de-DE" dirty="0" err="1"/>
              <a:t>posto</a:t>
            </a:r>
            <a:r>
              <a:rPr lang="de-DE" dirty="0"/>
              <a:t> prima della </a:t>
            </a:r>
            <a:r>
              <a:rPr lang="de-DE" dirty="0" err="1"/>
              <a:t>solidarietà</a:t>
            </a:r>
            <a:r>
              <a:rPr lang="de-DE" dirty="0"/>
              <a:t> </a:t>
            </a:r>
            <a:r>
              <a:rPr lang="de-DE" dirty="0" err="1"/>
              <a:t>con</a:t>
            </a:r>
            <a:r>
              <a:rPr lang="de-DE" dirty="0"/>
              <a:t> la </a:t>
            </a:r>
            <a:r>
              <a:rPr lang="de-DE" dirty="0" err="1"/>
              <a:t>nazione</a:t>
            </a:r>
            <a:r>
              <a:rPr lang="de-DE" dirty="0"/>
              <a:t>.</a:t>
            </a:r>
          </a:p>
          <a:p>
            <a:endParaRPr lang="it-IT" dirty="0"/>
          </a:p>
          <a:p>
            <a:r>
              <a:rPr lang="de-DE" dirty="0"/>
              <a:t>La </a:t>
            </a:r>
            <a:r>
              <a:rPr lang="de-DE" dirty="0" err="1"/>
              <a:t>lealtà</a:t>
            </a:r>
            <a:r>
              <a:rPr lang="de-DE" dirty="0"/>
              <a:t> </a:t>
            </a:r>
            <a:r>
              <a:rPr lang="de-DE" dirty="0" err="1"/>
              <a:t>nei</a:t>
            </a:r>
            <a:r>
              <a:rPr lang="de-DE" dirty="0"/>
              <a:t> </a:t>
            </a:r>
            <a:r>
              <a:rPr lang="de-DE" dirty="0" err="1"/>
              <a:t>confronti</a:t>
            </a:r>
            <a:r>
              <a:rPr lang="de-DE" dirty="0"/>
              <a:t> di </a:t>
            </a:r>
            <a:r>
              <a:rPr lang="de-DE" dirty="0" err="1"/>
              <a:t>una</a:t>
            </a:r>
            <a:r>
              <a:rPr lang="de-DE" dirty="0"/>
              <a:t> </a:t>
            </a:r>
            <a:r>
              <a:rPr lang="de-DE" dirty="0" err="1"/>
              <a:t>città</a:t>
            </a:r>
            <a:r>
              <a:rPr lang="de-DE" dirty="0"/>
              <a:t>, di </a:t>
            </a:r>
            <a:r>
              <a:rPr lang="de-DE" dirty="0" err="1"/>
              <a:t>un</a:t>
            </a:r>
            <a:r>
              <a:rPr lang="de-DE" dirty="0"/>
              <a:t> </a:t>
            </a:r>
            <a:r>
              <a:rPr lang="de-DE" dirty="0" err="1"/>
              <a:t>sindacato</a:t>
            </a:r>
            <a:r>
              <a:rPr lang="de-DE" dirty="0"/>
              <a:t> o di </a:t>
            </a:r>
            <a:r>
              <a:rPr lang="de-DE" dirty="0" err="1"/>
              <a:t>un</a:t>
            </a:r>
            <a:r>
              <a:rPr lang="de-DE" dirty="0"/>
              <a:t> </a:t>
            </a:r>
            <a:r>
              <a:rPr lang="de-DE" dirty="0" err="1"/>
              <a:t>partito</a:t>
            </a:r>
            <a:r>
              <a:rPr lang="de-DE" dirty="0"/>
              <a:t> </a:t>
            </a:r>
            <a:r>
              <a:rPr lang="de-DE" dirty="0" err="1"/>
              <a:t>politico</a:t>
            </a:r>
            <a:r>
              <a:rPr lang="de-DE" dirty="0"/>
              <a:t> </a:t>
            </a:r>
            <a:r>
              <a:rPr lang="de-DE" dirty="0" err="1"/>
              <a:t>viene</a:t>
            </a:r>
            <a:r>
              <a:rPr lang="de-DE" dirty="0"/>
              <a:t> </a:t>
            </a:r>
            <a:r>
              <a:rPr lang="de-DE" dirty="0" err="1"/>
              <a:t>quindi</a:t>
            </a:r>
            <a:r>
              <a:rPr lang="de-DE" dirty="0"/>
              <a:t> prima della </a:t>
            </a:r>
            <a:r>
              <a:rPr lang="de-DE" dirty="0" err="1"/>
              <a:t>solidarietà</a:t>
            </a:r>
            <a:r>
              <a:rPr lang="de-DE" dirty="0"/>
              <a:t> alla </a:t>
            </a:r>
            <a:r>
              <a:rPr lang="de-DE" dirty="0" err="1"/>
              <a:t>nazione</a:t>
            </a:r>
            <a:r>
              <a:rPr lang="de-DE" dirty="0"/>
              <a:t>.</a:t>
            </a:r>
            <a:endParaRPr lang="it-IT" dirty="0"/>
          </a:p>
        </p:txBody>
      </p:sp>
    </p:spTree>
    <p:extLst>
      <p:ext uri="{BB962C8B-B14F-4D97-AF65-F5344CB8AC3E}">
        <p14:creationId xmlns:p14="http://schemas.microsoft.com/office/powerpoint/2010/main" val="21108329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B99D8-6756-AC94-2097-729B6BD9B9D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8411A1CA-E96D-0EF8-FEC8-C399F0956372}"/>
              </a:ext>
            </a:extLst>
          </p:cNvPr>
          <p:cNvSpPr txBox="1">
            <a:spLocks noChangeArrowheads="1"/>
          </p:cNvSpPr>
          <p:nvPr/>
        </p:nvSpPr>
        <p:spPr bwMode="auto">
          <a:xfrm>
            <a:off x="323528" y="188640"/>
            <a:ext cx="8229600" cy="4893647"/>
          </a:xfrm>
          <a:prstGeom prst="rect">
            <a:avLst/>
          </a:prstGeom>
          <a:noFill/>
          <a:ln w="9525">
            <a:noFill/>
            <a:miter lim="800000"/>
            <a:headEnd/>
            <a:tailEnd/>
          </a:ln>
        </p:spPr>
        <p:txBody>
          <a:bodyPr>
            <a:spAutoFit/>
          </a:bodyPr>
          <a:lstStyle/>
          <a:p>
            <a:r>
              <a:rPr lang="it-IT" sz="2600" dirty="0"/>
              <a:t>Die </a:t>
            </a:r>
            <a:r>
              <a:rPr lang="it-IT" sz="2600" b="1" dirty="0" err="1"/>
              <a:t>Lungenfunktionsuntersuchung</a:t>
            </a:r>
            <a:r>
              <a:rPr lang="it-IT" sz="2600" dirty="0"/>
              <a:t> </a:t>
            </a:r>
            <a:r>
              <a:rPr lang="it-IT" sz="2600" dirty="0" err="1"/>
              <a:t>erbrachte</a:t>
            </a:r>
            <a:r>
              <a:rPr lang="it-IT" sz="2600" dirty="0"/>
              <a:t> </a:t>
            </a:r>
            <a:r>
              <a:rPr lang="it-IT" sz="2600" dirty="0" err="1"/>
              <a:t>eine</a:t>
            </a:r>
            <a:r>
              <a:rPr lang="it-IT" sz="2600" dirty="0"/>
              <a:t> </a:t>
            </a:r>
            <a:r>
              <a:rPr lang="it-IT" sz="2600" dirty="0" err="1"/>
              <a:t>mäßige</a:t>
            </a:r>
            <a:r>
              <a:rPr lang="it-IT" sz="2600" dirty="0"/>
              <a:t> </a:t>
            </a:r>
            <a:r>
              <a:rPr lang="it-IT" sz="2600" dirty="0" err="1"/>
              <a:t>restriktive</a:t>
            </a:r>
            <a:r>
              <a:rPr lang="it-IT" sz="2600" dirty="0"/>
              <a:t> </a:t>
            </a:r>
            <a:r>
              <a:rPr lang="it-IT" sz="2600" dirty="0" err="1"/>
              <a:t>Ventilationsstörung</a:t>
            </a:r>
            <a:r>
              <a:rPr lang="it-IT" sz="2600" dirty="0"/>
              <a:t> und </a:t>
            </a:r>
            <a:r>
              <a:rPr lang="it-IT" sz="2600" dirty="0" err="1"/>
              <a:t>eine</a:t>
            </a:r>
            <a:r>
              <a:rPr lang="it-IT" sz="2600" dirty="0"/>
              <a:t> </a:t>
            </a:r>
            <a:r>
              <a:rPr lang="it-IT" sz="2600" dirty="0" err="1"/>
              <a:t>mittelgradige</a:t>
            </a:r>
            <a:r>
              <a:rPr lang="it-IT" sz="2600" dirty="0"/>
              <a:t> </a:t>
            </a:r>
          </a:p>
          <a:p>
            <a:r>
              <a:rPr lang="it-IT" sz="2600" dirty="0" err="1"/>
              <a:t>Obstruktion</a:t>
            </a:r>
            <a:r>
              <a:rPr lang="it-IT" sz="2600" dirty="0"/>
              <a:t> </a:t>
            </a:r>
            <a:r>
              <a:rPr lang="it-IT" sz="2600" dirty="0" err="1"/>
              <a:t>mit</a:t>
            </a:r>
            <a:r>
              <a:rPr lang="it-IT" sz="2600" dirty="0"/>
              <a:t> </a:t>
            </a:r>
            <a:r>
              <a:rPr lang="it-IT" sz="2600" dirty="0" err="1"/>
              <a:t>Besserung</a:t>
            </a:r>
            <a:r>
              <a:rPr lang="it-IT" sz="2600" dirty="0"/>
              <a:t> </a:t>
            </a:r>
            <a:r>
              <a:rPr lang="it-IT" sz="2600" dirty="0" err="1"/>
              <a:t>unter</a:t>
            </a:r>
            <a:r>
              <a:rPr lang="it-IT" sz="2600" dirty="0"/>
              <a:t> </a:t>
            </a:r>
            <a:r>
              <a:rPr lang="it-IT" sz="2600" dirty="0" err="1"/>
              <a:t>Bronchospasmolyse</a:t>
            </a:r>
            <a:r>
              <a:rPr lang="it-IT" sz="2600" dirty="0"/>
              <a:t>. Die </a:t>
            </a:r>
            <a:r>
              <a:rPr lang="it-IT" sz="2600" dirty="0" err="1"/>
              <a:t>Lungenfunktionsparameter</a:t>
            </a:r>
            <a:r>
              <a:rPr lang="it-IT" sz="2600" dirty="0"/>
              <a:t> </a:t>
            </a:r>
            <a:r>
              <a:rPr lang="it-IT" sz="2600" dirty="0" err="1"/>
              <a:t>ergaben</a:t>
            </a:r>
            <a:r>
              <a:rPr lang="it-IT" sz="2600" dirty="0"/>
              <a:t> </a:t>
            </a:r>
            <a:r>
              <a:rPr lang="it-IT" sz="2600" dirty="0" err="1"/>
              <a:t>eine</a:t>
            </a:r>
            <a:r>
              <a:rPr lang="it-IT" sz="2600" dirty="0"/>
              <a:t> COPD Stadium II </a:t>
            </a:r>
            <a:r>
              <a:rPr lang="it-IT" sz="2600" dirty="0" err="1"/>
              <a:t>nach</a:t>
            </a:r>
            <a:r>
              <a:rPr lang="it-IT" sz="2600" dirty="0"/>
              <a:t> Gold </a:t>
            </a:r>
            <a:r>
              <a:rPr lang="it-IT" sz="2600" dirty="0" err="1"/>
              <a:t>mit</a:t>
            </a:r>
            <a:r>
              <a:rPr lang="it-IT" sz="2600" dirty="0"/>
              <a:t> </a:t>
            </a:r>
            <a:r>
              <a:rPr lang="it-IT" sz="2600" dirty="0" err="1"/>
              <a:t>asthmatischer</a:t>
            </a:r>
            <a:r>
              <a:rPr lang="it-IT" sz="2600" dirty="0"/>
              <a:t> </a:t>
            </a:r>
            <a:r>
              <a:rPr lang="it-IT" sz="2600" dirty="0" err="1"/>
              <a:t>Komponente</a:t>
            </a:r>
            <a:r>
              <a:rPr lang="it-IT" sz="2600" dirty="0"/>
              <a:t>.  </a:t>
            </a:r>
          </a:p>
          <a:p>
            <a:endParaRPr lang="it-IT" sz="2600" dirty="0"/>
          </a:p>
          <a:p>
            <a:r>
              <a:rPr lang="it-IT" sz="2600" dirty="0"/>
              <a:t>Il test di funzionalità polmonare evidenziava un danno moderato da ventilazione assistita/ meccanica e un’ostruzione di grado medio con un miglioramento tramite assunzione di broncodilatatori. I parametri della funzionalità polmonare secondo la classificazione Gold mostravano una BPCO al secondo stadio con una componente asmatica.</a:t>
            </a:r>
          </a:p>
        </p:txBody>
      </p:sp>
    </p:spTree>
    <p:extLst>
      <p:ext uri="{BB962C8B-B14F-4D97-AF65-F5344CB8AC3E}">
        <p14:creationId xmlns:p14="http://schemas.microsoft.com/office/powerpoint/2010/main" val="18121915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6EE2E-0131-B427-7DF3-1C3CFB39453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1C98A0B9-35D1-2A3F-576B-C3FBDD155DCE}"/>
              </a:ext>
            </a:extLst>
          </p:cNvPr>
          <p:cNvSpPr txBox="1">
            <a:spLocks noChangeArrowheads="1"/>
          </p:cNvSpPr>
          <p:nvPr/>
        </p:nvSpPr>
        <p:spPr bwMode="auto">
          <a:xfrm>
            <a:off x="323528" y="188640"/>
            <a:ext cx="8229600" cy="4893647"/>
          </a:xfrm>
          <a:prstGeom prst="rect">
            <a:avLst/>
          </a:prstGeom>
          <a:noFill/>
          <a:ln w="9525">
            <a:noFill/>
            <a:miter lim="800000"/>
            <a:headEnd/>
            <a:tailEnd/>
          </a:ln>
        </p:spPr>
        <p:txBody>
          <a:bodyPr>
            <a:spAutoFit/>
          </a:bodyPr>
          <a:lstStyle/>
          <a:p>
            <a:r>
              <a:rPr lang="it-IT" sz="2600" dirty="0" err="1"/>
              <a:t>Zusammengefasst</a:t>
            </a:r>
            <a:r>
              <a:rPr lang="it-IT" sz="2600" dirty="0"/>
              <a:t> </a:t>
            </a:r>
            <a:r>
              <a:rPr lang="it-IT" sz="2600" dirty="0" err="1"/>
              <a:t>bestand</a:t>
            </a:r>
            <a:r>
              <a:rPr lang="it-IT" sz="2600" dirty="0"/>
              <a:t> </a:t>
            </a:r>
            <a:r>
              <a:rPr lang="it-IT" sz="2600" dirty="0" err="1"/>
              <a:t>ein</a:t>
            </a:r>
            <a:r>
              <a:rPr lang="it-IT" sz="2600" dirty="0"/>
              <a:t> </a:t>
            </a:r>
            <a:r>
              <a:rPr lang="it-IT" sz="2600" dirty="0" err="1"/>
              <a:t>entgleister</a:t>
            </a:r>
            <a:r>
              <a:rPr lang="it-IT" sz="2600" dirty="0"/>
              <a:t> </a:t>
            </a:r>
            <a:r>
              <a:rPr lang="it-IT" sz="2600" dirty="0" err="1"/>
              <a:t>Typ</a:t>
            </a:r>
            <a:r>
              <a:rPr lang="it-IT" sz="2600" dirty="0"/>
              <a:t> 2 </a:t>
            </a:r>
            <a:r>
              <a:rPr lang="it-IT" sz="2600" dirty="0" err="1"/>
              <a:t>Diabetes</a:t>
            </a:r>
            <a:r>
              <a:rPr lang="it-IT" sz="2600" dirty="0"/>
              <a:t> </a:t>
            </a:r>
          </a:p>
          <a:p>
            <a:r>
              <a:rPr lang="it-IT" sz="2600" dirty="0" err="1"/>
              <a:t>mellitus</a:t>
            </a:r>
            <a:r>
              <a:rPr lang="it-IT" sz="2600" dirty="0"/>
              <a:t> </a:t>
            </a:r>
            <a:r>
              <a:rPr lang="it-IT" sz="2600" dirty="0" err="1"/>
              <a:t>mit</a:t>
            </a:r>
            <a:r>
              <a:rPr lang="it-IT" sz="2600" dirty="0"/>
              <a:t> </a:t>
            </a:r>
            <a:r>
              <a:rPr lang="it-IT" sz="2600" dirty="0" err="1"/>
              <a:t>zahlreichen</a:t>
            </a:r>
            <a:r>
              <a:rPr lang="it-IT" sz="2600" dirty="0"/>
              <a:t> </a:t>
            </a:r>
            <a:r>
              <a:rPr lang="it-IT" sz="2600" dirty="0" err="1"/>
              <a:t>Folgeschäden</a:t>
            </a:r>
            <a:r>
              <a:rPr lang="it-IT" sz="2600" dirty="0"/>
              <a:t>, </a:t>
            </a:r>
            <a:r>
              <a:rPr lang="it-IT" sz="2600" dirty="0" err="1"/>
              <a:t>eine</a:t>
            </a:r>
            <a:r>
              <a:rPr lang="it-IT" sz="2600" dirty="0"/>
              <a:t> </a:t>
            </a:r>
            <a:r>
              <a:rPr lang="it-IT" sz="2600" dirty="0" err="1"/>
              <a:t>Adipositas</a:t>
            </a:r>
            <a:r>
              <a:rPr lang="it-IT" sz="2600" dirty="0"/>
              <a:t> per-magna </a:t>
            </a:r>
            <a:r>
              <a:rPr lang="it-IT" sz="2600" dirty="0" err="1"/>
              <a:t>mit</a:t>
            </a:r>
            <a:r>
              <a:rPr lang="it-IT" sz="2600" dirty="0"/>
              <a:t> </a:t>
            </a:r>
            <a:r>
              <a:rPr lang="it-IT" sz="2600" dirty="0" err="1"/>
              <a:t>starker</a:t>
            </a:r>
            <a:r>
              <a:rPr lang="it-IT" sz="2600" dirty="0"/>
              <a:t> </a:t>
            </a:r>
            <a:r>
              <a:rPr lang="it-IT" sz="2600" dirty="0" err="1"/>
              <a:t>Einschränkung</a:t>
            </a:r>
            <a:r>
              <a:rPr lang="it-IT" sz="2600" dirty="0"/>
              <a:t> </a:t>
            </a:r>
            <a:r>
              <a:rPr lang="it-IT" sz="2600" dirty="0" err="1"/>
              <a:t>der</a:t>
            </a:r>
            <a:r>
              <a:rPr lang="it-IT" sz="2600" dirty="0"/>
              <a:t> </a:t>
            </a:r>
            <a:r>
              <a:rPr lang="it-IT" sz="2600" dirty="0" err="1"/>
              <a:t>Bewegungsfähigkeit</a:t>
            </a:r>
            <a:r>
              <a:rPr lang="it-IT" sz="2600" dirty="0"/>
              <a:t> </a:t>
            </a:r>
          </a:p>
          <a:p>
            <a:r>
              <a:rPr lang="it-IT" sz="2600" dirty="0" err="1"/>
              <a:t>aggraviert</a:t>
            </a:r>
            <a:r>
              <a:rPr lang="it-IT" sz="2600" dirty="0"/>
              <a:t> </a:t>
            </a:r>
            <a:r>
              <a:rPr lang="it-IT" sz="2600" dirty="0" err="1"/>
              <a:t>durch</a:t>
            </a:r>
            <a:r>
              <a:rPr lang="it-IT" sz="2600" dirty="0"/>
              <a:t> </a:t>
            </a:r>
            <a:r>
              <a:rPr lang="it-IT" sz="2600" dirty="0" err="1"/>
              <a:t>eine</a:t>
            </a:r>
            <a:r>
              <a:rPr lang="it-IT" sz="2600" dirty="0"/>
              <a:t> degenerative </a:t>
            </a:r>
            <a:r>
              <a:rPr lang="it-IT" sz="2600" dirty="0" err="1"/>
              <a:t>Wirbelsäulenerkrankung</a:t>
            </a:r>
            <a:r>
              <a:rPr lang="it-IT" sz="2600" dirty="0"/>
              <a:t> und </a:t>
            </a:r>
            <a:r>
              <a:rPr lang="it-IT" sz="2600" dirty="0" err="1"/>
              <a:t>eine</a:t>
            </a:r>
            <a:r>
              <a:rPr lang="it-IT" sz="2600" dirty="0"/>
              <a:t> </a:t>
            </a:r>
            <a:r>
              <a:rPr lang="it-IT" sz="2600" dirty="0" err="1"/>
              <a:t>pulmonale</a:t>
            </a:r>
            <a:r>
              <a:rPr lang="it-IT" sz="2600" dirty="0"/>
              <a:t> </a:t>
            </a:r>
            <a:r>
              <a:rPr lang="it-IT" sz="2600" dirty="0" err="1"/>
              <a:t>Begleiterkrankung</a:t>
            </a:r>
            <a:r>
              <a:rPr lang="it-IT" sz="2600" dirty="0"/>
              <a:t>. </a:t>
            </a:r>
          </a:p>
          <a:p>
            <a:r>
              <a:rPr lang="it-IT" sz="2600" dirty="0"/>
              <a:t> </a:t>
            </a:r>
          </a:p>
          <a:p>
            <a:endParaRPr lang="it-IT" sz="2600" dirty="0"/>
          </a:p>
          <a:p>
            <a:r>
              <a:rPr lang="it-IT" sz="2600" dirty="0"/>
              <a:t>In sintesi sono stati riscontrati diabete mellito di tipo 2 incontrollato con comorbilità, un'obesità di grado elevato, con mobilità fortemente ridotta, aggravata da una malattia degenerativa della colonna vertebrale con una malattia polmonare concomitante.</a:t>
            </a:r>
          </a:p>
        </p:txBody>
      </p:sp>
    </p:spTree>
    <p:extLst>
      <p:ext uri="{BB962C8B-B14F-4D97-AF65-F5344CB8AC3E}">
        <p14:creationId xmlns:p14="http://schemas.microsoft.com/office/powerpoint/2010/main" val="30805128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AC203-AF83-391A-1CB9-A574A7B0AE9F}"/>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7601A074-79ED-5987-E214-F9A032B37334}"/>
              </a:ext>
            </a:extLst>
          </p:cNvPr>
          <p:cNvSpPr txBox="1">
            <a:spLocks noChangeArrowheads="1"/>
          </p:cNvSpPr>
          <p:nvPr/>
        </p:nvSpPr>
        <p:spPr bwMode="auto">
          <a:xfrm>
            <a:off x="323528" y="188640"/>
            <a:ext cx="8229600" cy="6001643"/>
          </a:xfrm>
          <a:prstGeom prst="rect">
            <a:avLst/>
          </a:prstGeom>
          <a:noFill/>
          <a:ln w="9525">
            <a:noFill/>
            <a:miter lim="800000"/>
            <a:headEnd/>
            <a:tailEnd/>
          </a:ln>
        </p:spPr>
        <p:txBody>
          <a:bodyPr>
            <a:spAutoFit/>
          </a:bodyPr>
          <a:lstStyle/>
          <a:p>
            <a:r>
              <a:rPr lang="it-IT" b="1" dirty="0" err="1"/>
              <a:t>Verlauf</a:t>
            </a:r>
            <a:r>
              <a:rPr lang="it-IT" b="1" dirty="0"/>
              <a:t> </a:t>
            </a:r>
            <a:r>
              <a:rPr lang="it-IT" b="1" dirty="0" err="1"/>
              <a:t>unter</a:t>
            </a:r>
            <a:r>
              <a:rPr lang="it-IT" b="1" dirty="0"/>
              <a:t> </a:t>
            </a:r>
            <a:r>
              <a:rPr lang="it-IT" b="1" dirty="0" err="1"/>
              <a:t>internistischer</a:t>
            </a:r>
            <a:r>
              <a:rPr lang="it-IT" b="1" dirty="0"/>
              <a:t> </a:t>
            </a:r>
            <a:r>
              <a:rPr lang="it-IT" b="1" dirty="0" err="1"/>
              <a:t>Therapie</a:t>
            </a:r>
            <a:r>
              <a:rPr lang="it-IT" dirty="0"/>
              <a:t> </a:t>
            </a:r>
          </a:p>
          <a:p>
            <a:r>
              <a:rPr lang="it-IT" dirty="0" err="1"/>
              <a:t>Der</a:t>
            </a:r>
            <a:r>
              <a:rPr lang="it-IT" dirty="0"/>
              <a:t> </a:t>
            </a:r>
            <a:r>
              <a:rPr lang="it-IT" dirty="0" err="1"/>
              <a:t>Patient</a:t>
            </a:r>
            <a:r>
              <a:rPr lang="it-IT" dirty="0"/>
              <a:t> </a:t>
            </a:r>
            <a:r>
              <a:rPr lang="it-IT" dirty="0" err="1"/>
              <a:t>wurde</a:t>
            </a:r>
            <a:r>
              <a:rPr lang="it-IT" dirty="0"/>
              <a:t> </a:t>
            </a:r>
            <a:r>
              <a:rPr lang="it-IT" dirty="0" err="1"/>
              <a:t>stationär</a:t>
            </a:r>
            <a:r>
              <a:rPr lang="it-IT" dirty="0"/>
              <a:t> </a:t>
            </a:r>
            <a:r>
              <a:rPr lang="it-IT" dirty="0" err="1"/>
              <a:t>aufgenommen</a:t>
            </a:r>
            <a:r>
              <a:rPr lang="it-IT" dirty="0"/>
              <a:t>. Aus </a:t>
            </a:r>
            <a:r>
              <a:rPr lang="it-IT" dirty="0" err="1"/>
              <a:t>den</a:t>
            </a:r>
            <a:r>
              <a:rPr lang="it-IT" dirty="0"/>
              <a:t> </a:t>
            </a:r>
            <a:r>
              <a:rPr lang="it-IT" dirty="0" err="1"/>
              <a:t>Krankenunterlagen</a:t>
            </a:r>
            <a:r>
              <a:rPr lang="it-IT" dirty="0"/>
              <a:t> </a:t>
            </a:r>
            <a:r>
              <a:rPr lang="it-IT" dirty="0" err="1"/>
              <a:t>geht</a:t>
            </a:r>
            <a:r>
              <a:rPr lang="it-IT" dirty="0"/>
              <a:t> </a:t>
            </a:r>
            <a:r>
              <a:rPr lang="it-IT" dirty="0" err="1"/>
              <a:t>hervor</a:t>
            </a:r>
            <a:r>
              <a:rPr lang="it-IT" dirty="0"/>
              <a:t>, </a:t>
            </a:r>
            <a:r>
              <a:rPr lang="it-IT" dirty="0" err="1"/>
              <a:t>dass</a:t>
            </a:r>
            <a:r>
              <a:rPr lang="it-IT" dirty="0"/>
              <a:t> </a:t>
            </a:r>
            <a:r>
              <a:rPr lang="it-IT" dirty="0" err="1"/>
              <a:t>ambulant</a:t>
            </a:r>
            <a:r>
              <a:rPr lang="it-IT" dirty="0"/>
              <a:t> </a:t>
            </a:r>
            <a:r>
              <a:rPr lang="it-IT" dirty="0" err="1"/>
              <a:t>entspre-chend</a:t>
            </a:r>
            <a:r>
              <a:rPr lang="it-IT" dirty="0"/>
              <a:t> </a:t>
            </a:r>
            <a:r>
              <a:rPr lang="it-IT" dirty="0" err="1"/>
              <a:t>den</a:t>
            </a:r>
            <a:r>
              <a:rPr lang="it-IT" dirty="0"/>
              <a:t> </a:t>
            </a:r>
            <a:r>
              <a:rPr lang="it-IT" dirty="0" err="1"/>
              <a:t>Leitlinien</a:t>
            </a:r>
            <a:r>
              <a:rPr lang="it-IT" dirty="0"/>
              <a:t> </a:t>
            </a:r>
            <a:r>
              <a:rPr lang="it-IT" dirty="0" err="1"/>
              <a:t>der</a:t>
            </a:r>
            <a:r>
              <a:rPr lang="it-IT" dirty="0"/>
              <a:t> </a:t>
            </a:r>
            <a:r>
              <a:rPr lang="it-IT" dirty="0" err="1"/>
              <a:t>Deutschen</a:t>
            </a:r>
            <a:r>
              <a:rPr lang="it-IT" dirty="0"/>
              <a:t> </a:t>
            </a:r>
            <a:r>
              <a:rPr lang="it-IT" dirty="0" err="1"/>
              <a:t>Diabetes</a:t>
            </a:r>
            <a:r>
              <a:rPr lang="it-IT" dirty="0"/>
              <a:t> </a:t>
            </a:r>
            <a:r>
              <a:rPr lang="it-IT" dirty="0" err="1"/>
              <a:t>Gesellschaft</a:t>
            </a:r>
            <a:r>
              <a:rPr lang="it-IT" dirty="0"/>
              <a:t> ver-</a:t>
            </a:r>
            <a:r>
              <a:rPr lang="it-IT" dirty="0" err="1"/>
              <a:t>schiedene</a:t>
            </a:r>
            <a:r>
              <a:rPr lang="it-IT" dirty="0"/>
              <a:t> </a:t>
            </a:r>
            <a:r>
              <a:rPr lang="it-IT" dirty="0" err="1"/>
              <a:t>Therapieansätze</a:t>
            </a:r>
            <a:r>
              <a:rPr lang="it-IT" dirty="0"/>
              <a:t> </a:t>
            </a:r>
            <a:r>
              <a:rPr lang="it-IT" dirty="0" err="1"/>
              <a:t>ohne</a:t>
            </a:r>
            <a:r>
              <a:rPr lang="it-IT" dirty="0"/>
              <a:t> </a:t>
            </a:r>
            <a:r>
              <a:rPr lang="it-IT" dirty="0" err="1"/>
              <a:t>Erfolg</a:t>
            </a:r>
            <a:r>
              <a:rPr lang="it-IT" dirty="0"/>
              <a:t> </a:t>
            </a:r>
            <a:r>
              <a:rPr lang="it-IT" dirty="0" err="1"/>
              <a:t>versucht</a:t>
            </a:r>
            <a:r>
              <a:rPr lang="it-IT" dirty="0"/>
              <a:t> </a:t>
            </a:r>
            <a:r>
              <a:rPr lang="it-IT" dirty="0" err="1"/>
              <a:t>worden</a:t>
            </a:r>
            <a:r>
              <a:rPr lang="it-IT" dirty="0"/>
              <a:t> </a:t>
            </a:r>
            <a:r>
              <a:rPr lang="it-IT" dirty="0" err="1"/>
              <a:t>waren</a:t>
            </a:r>
            <a:r>
              <a:rPr lang="it-IT" dirty="0"/>
              <a:t>. </a:t>
            </a:r>
            <a:r>
              <a:rPr lang="it-IT" dirty="0" err="1"/>
              <a:t>Hierzu</a:t>
            </a:r>
            <a:r>
              <a:rPr lang="it-IT" dirty="0"/>
              <a:t> </a:t>
            </a:r>
            <a:r>
              <a:rPr lang="it-IT" dirty="0" err="1"/>
              <a:t>zählten</a:t>
            </a:r>
            <a:r>
              <a:rPr lang="it-IT" dirty="0"/>
              <a:t> </a:t>
            </a:r>
            <a:r>
              <a:rPr lang="it-IT" dirty="0" err="1"/>
              <a:t>Kombinationen</a:t>
            </a:r>
            <a:r>
              <a:rPr lang="it-IT" dirty="0"/>
              <a:t> </a:t>
            </a:r>
            <a:r>
              <a:rPr lang="it-IT" dirty="0" err="1"/>
              <a:t>aus</a:t>
            </a:r>
            <a:r>
              <a:rPr lang="it-IT" dirty="0"/>
              <a:t> </a:t>
            </a:r>
            <a:r>
              <a:rPr lang="it-IT" dirty="0" err="1"/>
              <a:t>Sulfonylharnstoffen</a:t>
            </a:r>
            <a:r>
              <a:rPr lang="it-IT" dirty="0"/>
              <a:t>, DPP-4-Hemmern, GLP1-Analoga </a:t>
            </a:r>
            <a:r>
              <a:rPr lang="it-IT" dirty="0" err="1"/>
              <a:t>sowie</a:t>
            </a:r>
            <a:r>
              <a:rPr lang="it-IT" dirty="0"/>
              <a:t> </a:t>
            </a:r>
            <a:r>
              <a:rPr lang="it-IT" dirty="0" err="1"/>
              <a:t>Glitazonen</a:t>
            </a:r>
            <a:r>
              <a:rPr lang="it-IT" dirty="0"/>
              <a:t>. </a:t>
            </a:r>
          </a:p>
          <a:p>
            <a:endParaRPr lang="it-IT" dirty="0"/>
          </a:p>
          <a:p>
            <a:r>
              <a:rPr lang="it-IT" dirty="0"/>
              <a:t>Decorso attraverso terapia internistica</a:t>
            </a:r>
          </a:p>
          <a:p>
            <a:r>
              <a:rPr lang="it-IT" dirty="0"/>
              <a:t> </a:t>
            </a:r>
          </a:p>
          <a:p>
            <a:r>
              <a:rPr lang="it-IT" dirty="0"/>
              <a:t>Il paziente è stato ospedalizzato. L'analisi delle cartelle cliniche evidenzia che sono state adottate, senza esito favorevole, diverse strategie terapeutiche conformi alle linee guida della Società Tedesca di Diabetologia. A tal fine, è stata somministrata una combinazione di sulfamidici, inibitori dell'enzima dipeptidil-peptidasi-4, analoghi del GLP1 e </a:t>
            </a:r>
            <a:r>
              <a:rPr lang="it-IT" dirty="0" err="1"/>
              <a:t>glitazoni</a:t>
            </a:r>
            <a:r>
              <a:rPr lang="it-IT" dirty="0"/>
              <a:t>.  </a:t>
            </a:r>
          </a:p>
        </p:txBody>
      </p:sp>
    </p:spTree>
    <p:extLst>
      <p:ext uri="{BB962C8B-B14F-4D97-AF65-F5344CB8AC3E}">
        <p14:creationId xmlns:p14="http://schemas.microsoft.com/office/powerpoint/2010/main" val="6210544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0F5B6-0BAF-FCF6-510B-F6D0D89A8B6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D4F31960-5BBA-D51A-9326-85E2B0CBB467}"/>
              </a:ext>
            </a:extLst>
          </p:cNvPr>
          <p:cNvSpPr txBox="1">
            <a:spLocks noChangeArrowheads="1"/>
          </p:cNvSpPr>
          <p:nvPr/>
        </p:nvSpPr>
        <p:spPr bwMode="auto">
          <a:xfrm>
            <a:off x="323528" y="188640"/>
            <a:ext cx="8229600" cy="5262979"/>
          </a:xfrm>
          <a:prstGeom prst="rect">
            <a:avLst/>
          </a:prstGeom>
          <a:noFill/>
          <a:ln w="9525">
            <a:noFill/>
            <a:miter lim="800000"/>
            <a:headEnd/>
            <a:tailEnd/>
          </a:ln>
        </p:spPr>
        <p:txBody>
          <a:bodyPr>
            <a:spAutoFit/>
          </a:bodyPr>
          <a:lstStyle/>
          <a:p>
            <a:r>
              <a:rPr lang="it-IT" dirty="0" err="1"/>
              <a:t>Am</a:t>
            </a:r>
            <a:r>
              <a:rPr lang="it-IT" dirty="0"/>
              <a:t> </a:t>
            </a:r>
            <a:r>
              <a:rPr lang="it-IT" dirty="0" err="1"/>
              <a:t>Aufnahmetag</a:t>
            </a:r>
            <a:r>
              <a:rPr lang="it-IT" dirty="0"/>
              <a:t> lag </a:t>
            </a:r>
            <a:r>
              <a:rPr lang="it-IT" dirty="0" err="1"/>
              <a:t>trotz</a:t>
            </a:r>
            <a:r>
              <a:rPr lang="it-IT" dirty="0"/>
              <a:t> </a:t>
            </a:r>
            <a:r>
              <a:rPr lang="it-IT" dirty="0" err="1"/>
              <a:t>fraktionierter</a:t>
            </a:r>
            <a:r>
              <a:rPr lang="it-IT" dirty="0"/>
              <a:t> Gabe von </a:t>
            </a:r>
          </a:p>
          <a:p>
            <a:r>
              <a:rPr lang="it-IT" dirty="0"/>
              <a:t>274 IE </a:t>
            </a:r>
            <a:r>
              <a:rPr lang="it-IT" dirty="0" err="1"/>
              <a:t>Insulin</a:t>
            </a:r>
            <a:r>
              <a:rPr lang="it-IT" dirty="0"/>
              <a:t> </a:t>
            </a:r>
            <a:r>
              <a:rPr lang="it-IT" dirty="0" err="1"/>
              <a:t>der</a:t>
            </a:r>
            <a:r>
              <a:rPr lang="it-IT" dirty="0"/>
              <a:t> </a:t>
            </a:r>
            <a:r>
              <a:rPr lang="it-IT" dirty="0" err="1"/>
              <a:t>mittlere</a:t>
            </a:r>
            <a:r>
              <a:rPr lang="it-IT" dirty="0"/>
              <a:t> </a:t>
            </a:r>
            <a:r>
              <a:rPr lang="it-IT" dirty="0" err="1"/>
              <a:t>Blutzucker</a:t>
            </a:r>
            <a:r>
              <a:rPr lang="it-IT" dirty="0"/>
              <a:t> bei 220 mg/dl. </a:t>
            </a:r>
            <a:r>
              <a:rPr lang="it-IT" dirty="0" err="1"/>
              <a:t>Zunächst</a:t>
            </a:r>
            <a:r>
              <a:rPr lang="it-IT" dirty="0"/>
              <a:t> </a:t>
            </a:r>
            <a:r>
              <a:rPr lang="it-IT" dirty="0" err="1"/>
              <a:t>gelang</a:t>
            </a:r>
            <a:r>
              <a:rPr lang="it-IT" dirty="0"/>
              <a:t> es </a:t>
            </a:r>
            <a:r>
              <a:rPr lang="it-IT" dirty="0" err="1"/>
              <a:t>auch</a:t>
            </a:r>
            <a:r>
              <a:rPr lang="it-IT" dirty="0"/>
              <a:t> </a:t>
            </a:r>
            <a:r>
              <a:rPr lang="it-IT" dirty="0" err="1"/>
              <a:t>mit</a:t>
            </a:r>
            <a:r>
              <a:rPr lang="it-IT" dirty="0"/>
              <a:t> </a:t>
            </a:r>
            <a:r>
              <a:rPr lang="it-IT" dirty="0" err="1"/>
              <a:t>einem</a:t>
            </a:r>
            <a:r>
              <a:rPr lang="it-IT" dirty="0"/>
              <a:t> </a:t>
            </a:r>
            <a:r>
              <a:rPr lang="it-IT" dirty="0" err="1"/>
              <a:t>Mischinsulin</a:t>
            </a:r>
            <a:r>
              <a:rPr lang="it-IT" dirty="0"/>
              <a:t> </a:t>
            </a:r>
            <a:r>
              <a:rPr lang="it-IT" dirty="0" err="1"/>
              <a:t>aus</a:t>
            </a:r>
            <a:r>
              <a:rPr lang="it-IT" dirty="0"/>
              <a:t> 25% </a:t>
            </a:r>
            <a:r>
              <a:rPr lang="it-IT" dirty="0" err="1"/>
              <a:t>schnellwirksamem</a:t>
            </a:r>
            <a:r>
              <a:rPr lang="it-IT" dirty="0"/>
              <a:t> </a:t>
            </a:r>
            <a:r>
              <a:rPr lang="it-IT" dirty="0" err="1"/>
              <a:t>Insulin</a:t>
            </a:r>
            <a:r>
              <a:rPr lang="it-IT" dirty="0"/>
              <a:t> und 75% NPH-</a:t>
            </a:r>
            <a:r>
              <a:rPr lang="it-IT" dirty="0" err="1"/>
              <a:t>Insulin</a:t>
            </a:r>
            <a:r>
              <a:rPr lang="it-IT" dirty="0"/>
              <a:t>, </a:t>
            </a:r>
            <a:r>
              <a:rPr lang="it-IT" dirty="0" err="1"/>
              <a:t>injiziert</a:t>
            </a:r>
            <a:r>
              <a:rPr lang="it-IT" dirty="0"/>
              <a:t> </a:t>
            </a:r>
            <a:r>
              <a:rPr lang="it-IT" dirty="0" err="1"/>
              <a:t>um</a:t>
            </a:r>
            <a:r>
              <a:rPr lang="it-IT" dirty="0"/>
              <a:t> 22 </a:t>
            </a:r>
            <a:r>
              <a:rPr lang="it-IT" dirty="0" err="1"/>
              <a:t>Uhr</a:t>
            </a:r>
            <a:r>
              <a:rPr lang="it-IT" dirty="0"/>
              <a:t>, </a:t>
            </a:r>
            <a:r>
              <a:rPr lang="it-IT" dirty="0" err="1"/>
              <a:t>nicht</a:t>
            </a:r>
            <a:r>
              <a:rPr lang="it-IT" dirty="0"/>
              <a:t>, normale </a:t>
            </a:r>
            <a:r>
              <a:rPr lang="it-IT" dirty="0" err="1"/>
              <a:t>Nüchtern-Blutzuckerwerte</a:t>
            </a:r>
            <a:r>
              <a:rPr lang="it-IT" dirty="0"/>
              <a:t> </a:t>
            </a:r>
            <a:r>
              <a:rPr lang="it-IT" dirty="0" err="1"/>
              <a:t>unter</a:t>
            </a:r>
            <a:r>
              <a:rPr lang="it-IT" dirty="0"/>
              <a:t> 120 mg/dl </a:t>
            </a:r>
            <a:r>
              <a:rPr lang="it-IT" dirty="0" err="1"/>
              <a:t>zu</a:t>
            </a:r>
            <a:r>
              <a:rPr lang="it-IT" dirty="0"/>
              <a:t> </a:t>
            </a:r>
            <a:r>
              <a:rPr lang="it-IT" dirty="0" err="1"/>
              <a:t>erreichen</a:t>
            </a:r>
            <a:r>
              <a:rPr lang="it-IT" dirty="0"/>
              <a:t>. </a:t>
            </a:r>
          </a:p>
          <a:p>
            <a:endParaRPr lang="it-IT" dirty="0"/>
          </a:p>
          <a:p>
            <a:r>
              <a:rPr lang="it-IT" dirty="0"/>
              <a:t>Il giorno del ricovero, il livello medio di insulina era 220 mg/dl, nonostante la somministrazione frazionata di 274 unità.</a:t>
            </a:r>
          </a:p>
          <a:p>
            <a:r>
              <a:rPr lang="it-IT" dirty="0"/>
              <a:t>La somministrazione di una combinazione di </a:t>
            </a:r>
            <a:r>
              <a:rPr lang="it-IT" dirty="0" err="1"/>
              <a:t>misincherpato</a:t>
            </a:r>
            <a:r>
              <a:rPr lang="it-IT" dirty="0"/>
              <a:t>, costituita da insulina ultrarapida al 25% e insulina NHP al 75%, effettuata alle ore 22, non ha consentito di raggiungere valori di glicemia a digiuno inferiori a 120 mg/dl.</a:t>
            </a:r>
          </a:p>
          <a:p>
            <a:endParaRPr lang="it-IT" dirty="0"/>
          </a:p>
        </p:txBody>
      </p:sp>
    </p:spTree>
    <p:extLst>
      <p:ext uri="{BB962C8B-B14F-4D97-AF65-F5344CB8AC3E}">
        <p14:creationId xmlns:p14="http://schemas.microsoft.com/office/powerpoint/2010/main" val="36976867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B8155-C71E-40C2-3B9C-A1D5A2A507D9}"/>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57BBA33-829D-BD84-624D-04DB9423B999}"/>
              </a:ext>
            </a:extLst>
          </p:cNvPr>
          <p:cNvSpPr txBox="1">
            <a:spLocks noChangeArrowheads="1"/>
          </p:cNvSpPr>
          <p:nvPr/>
        </p:nvSpPr>
        <p:spPr bwMode="auto">
          <a:xfrm>
            <a:off x="323528" y="188640"/>
            <a:ext cx="8229600" cy="6740307"/>
          </a:xfrm>
          <a:prstGeom prst="rect">
            <a:avLst/>
          </a:prstGeom>
          <a:noFill/>
          <a:ln w="9525">
            <a:noFill/>
            <a:miter lim="800000"/>
            <a:headEnd/>
            <a:tailEnd/>
          </a:ln>
        </p:spPr>
        <p:txBody>
          <a:bodyPr>
            <a:spAutoFit/>
          </a:bodyPr>
          <a:lstStyle/>
          <a:p>
            <a:r>
              <a:rPr lang="it-IT" dirty="0" err="1"/>
              <a:t>Auch</a:t>
            </a:r>
            <a:r>
              <a:rPr lang="it-IT" dirty="0"/>
              <a:t> </a:t>
            </a:r>
            <a:r>
              <a:rPr lang="it-IT" dirty="0" err="1"/>
              <a:t>das</a:t>
            </a:r>
            <a:r>
              <a:rPr lang="it-IT" dirty="0"/>
              <a:t> </a:t>
            </a:r>
            <a:r>
              <a:rPr lang="it-IT" dirty="0" err="1"/>
              <a:t>Wechseln</a:t>
            </a:r>
            <a:r>
              <a:rPr lang="it-IT" dirty="0"/>
              <a:t> </a:t>
            </a:r>
            <a:r>
              <a:rPr lang="it-IT" dirty="0" err="1"/>
              <a:t>auf</a:t>
            </a:r>
            <a:r>
              <a:rPr lang="it-IT" dirty="0"/>
              <a:t> </a:t>
            </a:r>
            <a:r>
              <a:rPr lang="it-IT" dirty="0" err="1"/>
              <a:t>eine</a:t>
            </a:r>
            <a:r>
              <a:rPr lang="it-IT" dirty="0"/>
              <a:t> </a:t>
            </a:r>
            <a:r>
              <a:rPr lang="it-IT" dirty="0" err="1"/>
              <a:t>Mischung</a:t>
            </a:r>
            <a:r>
              <a:rPr lang="it-IT" dirty="0"/>
              <a:t> </a:t>
            </a:r>
            <a:r>
              <a:rPr lang="it-IT" dirty="0" err="1"/>
              <a:t>mit</a:t>
            </a:r>
            <a:r>
              <a:rPr lang="it-IT" dirty="0"/>
              <a:t> 50%igem </a:t>
            </a:r>
            <a:r>
              <a:rPr lang="it-IT" dirty="0" err="1"/>
              <a:t>Anteil</a:t>
            </a:r>
            <a:r>
              <a:rPr lang="it-IT" dirty="0"/>
              <a:t> </a:t>
            </a:r>
            <a:r>
              <a:rPr lang="it-IT" dirty="0" err="1"/>
              <a:t>eines</a:t>
            </a:r>
            <a:r>
              <a:rPr lang="it-IT" dirty="0"/>
              <a:t> </a:t>
            </a:r>
            <a:r>
              <a:rPr lang="it-IT" dirty="0" err="1"/>
              <a:t>schnellwirksamen</a:t>
            </a:r>
            <a:r>
              <a:rPr lang="it-IT" dirty="0"/>
              <a:t> </a:t>
            </a:r>
            <a:r>
              <a:rPr lang="it-IT" dirty="0" err="1"/>
              <a:t>Analoginsulins</a:t>
            </a:r>
            <a:r>
              <a:rPr lang="it-IT" dirty="0"/>
              <a:t> </a:t>
            </a:r>
            <a:r>
              <a:rPr lang="it-IT" dirty="0" err="1"/>
              <a:t>erbrachte</a:t>
            </a:r>
            <a:r>
              <a:rPr lang="it-IT" dirty="0"/>
              <a:t> </a:t>
            </a:r>
            <a:r>
              <a:rPr lang="it-IT" dirty="0" err="1"/>
              <a:t>keine</a:t>
            </a:r>
            <a:r>
              <a:rPr lang="it-IT" dirty="0"/>
              <a:t> </a:t>
            </a:r>
            <a:r>
              <a:rPr lang="it-IT" dirty="0" err="1"/>
              <a:t>Besserung</a:t>
            </a:r>
            <a:r>
              <a:rPr lang="it-IT" dirty="0"/>
              <a:t>. Die Gabe von </a:t>
            </a:r>
            <a:r>
              <a:rPr lang="it-IT" dirty="0" err="1"/>
              <a:t>Metformin</a:t>
            </a:r>
            <a:r>
              <a:rPr lang="it-IT" dirty="0"/>
              <a:t> </a:t>
            </a:r>
            <a:r>
              <a:rPr lang="it-IT" dirty="0" err="1"/>
              <a:t>verbot</a:t>
            </a:r>
            <a:r>
              <a:rPr lang="it-IT" dirty="0"/>
              <a:t> </a:t>
            </a:r>
            <a:r>
              <a:rPr lang="it-IT" dirty="0" err="1"/>
              <a:t>sich</a:t>
            </a:r>
            <a:r>
              <a:rPr lang="it-IT" dirty="0"/>
              <a:t> </a:t>
            </a:r>
            <a:r>
              <a:rPr lang="it-IT" dirty="0" err="1"/>
              <a:t>aufgrund</a:t>
            </a:r>
            <a:r>
              <a:rPr lang="it-IT" dirty="0"/>
              <a:t> </a:t>
            </a:r>
            <a:r>
              <a:rPr lang="it-IT" dirty="0" err="1"/>
              <a:t>der</a:t>
            </a:r>
            <a:r>
              <a:rPr lang="it-IT" dirty="0"/>
              <a:t> </a:t>
            </a:r>
            <a:r>
              <a:rPr lang="it-IT" dirty="0" err="1"/>
              <a:t>pulmonalen</a:t>
            </a:r>
            <a:r>
              <a:rPr lang="it-IT" dirty="0"/>
              <a:t> </a:t>
            </a:r>
          </a:p>
          <a:p>
            <a:r>
              <a:rPr lang="it-IT" dirty="0"/>
              <a:t>Situation und </a:t>
            </a:r>
            <a:r>
              <a:rPr lang="it-IT" dirty="0" err="1"/>
              <a:t>der</a:t>
            </a:r>
            <a:r>
              <a:rPr lang="it-IT" dirty="0"/>
              <a:t> </a:t>
            </a:r>
            <a:r>
              <a:rPr lang="it-IT" dirty="0" err="1"/>
              <a:t>Nephropathie</a:t>
            </a:r>
            <a:r>
              <a:rPr lang="it-IT" dirty="0"/>
              <a:t> </a:t>
            </a:r>
            <a:r>
              <a:rPr lang="it-IT" dirty="0" err="1"/>
              <a:t>mit</a:t>
            </a:r>
            <a:r>
              <a:rPr lang="it-IT" dirty="0"/>
              <a:t> </a:t>
            </a:r>
            <a:r>
              <a:rPr lang="it-IT" dirty="0" err="1"/>
              <a:t>Einschränkung</a:t>
            </a:r>
            <a:r>
              <a:rPr lang="it-IT" dirty="0"/>
              <a:t> </a:t>
            </a:r>
            <a:r>
              <a:rPr lang="it-IT" dirty="0" err="1"/>
              <a:t>der</a:t>
            </a:r>
            <a:r>
              <a:rPr lang="it-IT" dirty="0"/>
              <a:t> </a:t>
            </a:r>
          </a:p>
          <a:p>
            <a:r>
              <a:rPr lang="it-IT" dirty="0" err="1"/>
              <a:t>Nierenfunktion</a:t>
            </a:r>
            <a:r>
              <a:rPr lang="it-IT" dirty="0"/>
              <a:t>. Die </a:t>
            </a:r>
            <a:r>
              <a:rPr lang="it-IT" dirty="0" err="1"/>
              <a:t>zusätzliche</a:t>
            </a:r>
            <a:r>
              <a:rPr lang="it-IT" dirty="0"/>
              <a:t> Gabe </a:t>
            </a:r>
            <a:r>
              <a:rPr lang="it-IT" dirty="0" err="1"/>
              <a:t>eines</a:t>
            </a:r>
            <a:r>
              <a:rPr lang="it-IT" dirty="0"/>
              <a:t> DPP4-Hemmers (</a:t>
            </a:r>
            <a:r>
              <a:rPr lang="it-IT" dirty="0" err="1"/>
              <a:t>Sitagliptin</a:t>
            </a:r>
            <a:r>
              <a:rPr lang="it-IT" dirty="0"/>
              <a:t> 100 mg) </a:t>
            </a:r>
            <a:r>
              <a:rPr lang="it-IT" dirty="0" err="1"/>
              <a:t>zeigte</a:t>
            </a:r>
            <a:r>
              <a:rPr lang="it-IT" dirty="0"/>
              <a:t> </a:t>
            </a:r>
            <a:r>
              <a:rPr lang="it-IT" dirty="0" err="1"/>
              <a:t>keinerlei</a:t>
            </a:r>
            <a:r>
              <a:rPr lang="it-IT" dirty="0"/>
              <a:t> </a:t>
            </a:r>
            <a:r>
              <a:rPr lang="it-IT" dirty="0" err="1"/>
              <a:t>Effekt</a:t>
            </a:r>
            <a:r>
              <a:rPr lang="it-IT" dirty="0"/>
              <a:t> </a:t>
            </a:r>
            <a:r>
              <a:rPr lang="it-IT" dirty="0" err="1"/>
              <a:t>auf</a:t>
            </a:r>
            <a:r>
              <a:rPr lang="it-IT" dirty="0"/>
              <a:t> </a:t>
            </a:r>
            <a:r>
              <a:rPr lang="it-IT" dirty="0" err="1"/>
              <a:t>den</a:t>
            </a:r>
            <a:r>
              <a:rPr lang="it-IT" dirty="0"/>
              <a:t> </a:t>
            </a:r>
            <a:r>
              <a:rPr lang="it-IT" dirty="0" err="1"/>
              <a:t>Blutzucker-verlauf</a:t>
            </a:r>
            <a:r>
              <a:rPr lang="it-IT" dirty="0"/>
              <a:t>.</a:t>
            </a:r>
          </a:p>
          <a:p>
            <a:endParaRPr lang="it-IT" dirty="0"/>
          </a:p>
          <a:p>
            <a:r>
              <a:rPr lang="it-IT" i="1" dirty="0"/>
              <a:t>In seguito alla modifica della combinazione con una formulazione composta per il 50% da insulina analoga ultrarapida, non sono stati osservati miglioramenti clinici</a:t>
            </a:r>
            <a:r>
              <a:rPr lang="it-IT" dirty="0"/>
              <a:t>.</a:t>
            </a:r>
          </a:p>
          <a:p>
            <a:r>
              <a:rPr lang="it-IT" i="1" dirty="0"/>
              <a:t>La somministrazione di </a:t>
            </a:r>
            <a:r>
              <a:rPr lang="it-IT" i="1" dirty="0" err="1"/>
              <a:t>metmorfina</a:t>
            </a:r>
            <a:r>
              <a:rPr lang="it-IT" i="1" dirty="0"/>
              <a:t> è stata controindicata a causa dello stato polmonare del paziente e della nefropatia concomitante, che ha determinato una compromissione della funzione renale. La somministrazione supplementare di un inibitore DPP4 (</a:t>
            </a:r>
            <a:r>
              <a:rPr lang="it-IT" i="1" dirty="0" err="1"/>
              <a:t>Sitagliptin</a:t>
            </a:r>
            <a:r>
              <a:rPr lang="it-IT" i="1" dirty="0"/>
              <a:t> 100 mg) non ha mostrato controindicazioni rispetto all'andamento dei livelli di insulina </a:t>
            </a:r>
            <a:r>
              <a:rPr lang="it-IT" i="1"/>
              <a:t>ematica.</a:t>
            </a:r>
            <a:endParaRPr lang="it-IT" dirty="0"/>
          </a:p>
        </p:txBody>
      </p:sp>
    </p:spTree>
    <p:extLst>
      <p:ext uri="{BB962C8B-B14F-4D97-AF65-F5344CB8AC3E}">
        <p14:creationId xmlns:p14="http://schemas.microsoft.com/office/powerpoint/2010/main" val="30284690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D1035-AD7F-42D6-2496-8488D7DF05C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E78FAE71-3B15-C16E-71E6-76A0932D14E8}"/>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800" i="1" dirty="0"/>
              <a:t>PRAXISLEITFADEN FÜR DEN KOMBINIERTEN VERKEHR</a:t>
            </a:r>
          </a:p>
          <a:p>
            <a:r>
              <a:rPr lang="it-IT" sz="2800" i="1" dirty="0"/>
              <a:t>WAS IST KOMBINIERTER VERKEHR? KAPITEL 1</a:t>
            </a:r>
          </a:p>
          <a:p>
            <a:r>
              <a:rPr lang="it-IT" sz="2800" i="1" dirty="0" err="1"/>
              <a:t>Der</a:t>
            </a:r>
            <a:r>
              <a:rPr lang="it-IT" sz="2800" i="1" dirty="0"/>
              <a:t> </a:t>
            </a:r>
            <a:r>
              <a:rPr lang="it-IT" sz="2800" i="1" dirty="0" err="1"/>
              <a:t>Kombinierte</a:t>
            </a:r>
            <a:r>
              <a:rPr lang="it-IT" sz="2800" i="1" dirty="0"/>
              <a:t> </a:t>
            </a:r>
            <a:r>
              <a:rPr lang="it-IT" sz="2800" i="1" dirty="0" err="1"/>
              <a:t>Verkehr</a:t>
            </a:r>
            <a:r>
              <a:rPr lang="it-IT" sz="2800" i="1" dirty="0"/>
              <a:t>, </a:t>
            </a:r>
            <a:r>
              <a:rPr lang="it-IT" sz="2800" i="1" dirty="0" err="1"/>
              <a:t>oder</a:t>
            </a:r>
            <a:r>
              <a:rPr lang="it-IT" sz="2800" i="1" dirty="0"/>
              <a:t> </a:t>
            </a:r>
            <a:r>
              <a:rPr lang="it-IT" sz="2800" i="1" dirty="0" err="1"/>
              <a:t>auch</a:t>
            </a:r>
            <a:r>
              <a:rPr lang="it-IT" sz="2800" i="1" dirty="0"/>
              <a:t> </a:t>
            </a:r>
            <a:r>
              <a:rPr lang="it-IT" sz="2800" i="1" dirty="0" err="1"/>
              <a:t>kurz</a:t>
            </a:r>
            <a:r>
              <a:rPr lang="it-IT" sz="2800" i="1" dirty="0"/>
              <a:t> KV, </a:t>
            </a:r>
            <a:r>
              <a:rPr lang="it-IT" sz="2800" i="1" dirty="0" err="1"/>
              <a:t>verbindet</a:t>
            </a:r>
            <a:r>
              <a:rPr lang="it-IT" sz="2800" i="1" dirty="0"/>
              <a:t> die </a:t>
            </a:r>
            <a:r>
              <a:rPr lang="it-IT" sz="2800" i="1" dirty="0" err="1"/>
              <a:t>Stärken</a:t>
            </a:r>
            <a:r>
              <a:rPr lang="it-IT" sz="2800" i="1" dirty="0"/>
              <a:t> </a:t>
            </a:r>
            <a:r>
              <a:rPr lang="it-IT" sz="2800" i="1" dirty="0" err="1"/>
              <a:t>verschiedener</a:t>
            </a:r>
            <a:r>
              <a:rPr lang="it-IT" sz="2800" i="1" dirty="0"/>
              <a:t> </a:t>
            </a:r>
            <a:r>
              <a:rPr lang="it-IT" sz="2800" i="1" dirty="0" err="1"/>
              <a:t>Verkehrsträger</a:t>
            </a:r>
            <a:r>
              <a:rPr lang="it-IT" sz="2800" i="1" dirty="0"/>
              <a:t> und </a:t>
            </a:r>
            <a:r>
              <a:rPr lang="it-IT" sz="2800" i="1" dirty="0" err="1"/>
              <a:t>gilt</a:t>
            </a:r>
            <a:r>
              <a:rPr lang="it-IT" sz="2800" i="1" dirty="0"/>
              <a:t> </a:t>
            </a:r>
            <a:r>
              <a:rPr lang="it-IT" sz="2800" i="1" dirty="0" err="1"/>
              <a:t>als</a:t>
            </a:r>
            <a:r>
              <a:rPr lang="it-IT" sz="2800" i="1" dirty="0"/>
              <a:t> „</a:t>
            </a:r>
            <a:r>
              <a:rPr lang="it-IT" sz="2800" i="1" dirty="0" err="1"/>
              <a:t>Königsdisziplin</a:t>
            </a:r>
            <a:r>
              <a:rPr lang="it-IT" sz="2800" i="1" dirty="0"/>
              <a:t>“ </a:t>
            </a:r>
            <a:r>
              <a:rPr lang="it-IT" sz="2800" i="1" dirty="0" err="1"/>
              <a:t>des</a:t>
            </a:r>
            <a:r>
              <a:rPr lang="it-IT" sz="2800" i="1" dirty="0"/>
              <a:t> </a:t>
            </a:r>
            <a:r>
              <a:rPr lang="it-IT" sz="2800" i="1" dirty="0" err="1"/>
              <a:t>Güterverkehrssektors</a:t>
            </a:r>
            <a:r>
              <a:rPr lang="it-IT" sz="2800" i="1" dirty="0"/>
              <a:t>. </a:t>
            </a:r>
          </a:p>
          <a:p>
            <a:endParaRPr lang="it-IT" sz="2800" i="1" dirty="0"/>
          </a:p>
          <a:p>
            <a:r>
              <a:rPr lang="it-IT" sz="2800" b="1" dirty="0"/>
              <a:t>GUIDA PRATICA DEL TRASPORTO COMBINATO</a:t>
            </a:r>
            <a:endParaRPr lang="it-IT" sz="2800" dirty="0"/>
          </a:p>
          <a:p>
            <a:r>
              <a:rPr lang="it-IT" sz="2800" dirty="0"/>
              <a:t>Il trasporto combinato (TC) integra i punti di forza specifici delle differenti modalità di trasporto e rappresenta la “disciplina cardine” nel settore della logistica delle merci. </a:t>
            </a:r>
            <a:endParaRPr lang="it-IT" sz="2800" i="1" dirty="0"/>
          </a:p>
        </p:txBody>
      </p:sp>
    </p:spTree>
    <p:extLst>
      <p:ext uri="{BB962C8B-B14F-4D97-AF65-F5344CB8AC3E}">
        <p14:creationId xmlns:p14="http://schemas.microsoft.com/office/powerpoint/2010/main" val="25108111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2C2FF-7B5A-3ACD-F689-42E04528AD7A}"/>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47D51119-EF41-1BF5-7BFE-DCF3843EA85D}"/>
              </a:ext>
            </a:extLst>
          </p:cNvPr>
          <p:cNvSpPr txBox="1">
            <a:spLocks noChangeArrowheads="1"/>
          </p:cNvSpPr>
          <p:nvPr/>
        </p:nvSpPr>
        <p:spPr bwMode="auto">
          <a:xfrm>
            <a:off x="323528" y="188640"/>
            <a:ext cx="8229600" cy="5293757"/>
          </a:xfrm>
          <a:prstGeom prst="rect">
            <a:avLst/>
          </a:prstGeom>
          <a:noFill/>
          <a:ln w="9525">
            <a:noFill/>
            <a:miter lim="800000"/>
            <a:headEnd/>
            <a:tailEnd/>
          </a:ln>
        </p:spPr>
        <p:txBody>
          <a:bodyPr>
            <a:spAutoFit/>
          </a:bodyPr>
          <a:lstStyle/>
          <a:p>
            <a:r>
              <a:rPr lang="it-IT" sz="2600" b="1" dirty="0"/>
              <a:t>Logistica</a:t>
            </a:r>
          </a:p>
          <a:p>
            <a:r>
              <a:rPr lang="it-IT" sz="2600" dirty="0"/>
              <a:t>Processo di pianificazione e gestione dei flussi delle materie prime, componenti e prodotti finiti dentro e fuori dall'azienda - e quindi dall'origine al punto di consumo - allo scopo di soddisfare le esigenze dei clienti. Comprende quindi l'elaborazione delle previsioni di vendita e del programma di produzione attraverso strumenti come lo ﻿</a:t>
            </a:r>
            <a:r>
              <a:rPr lang="it-IT" sz="2600" u="sng" dirty="0"/>
              <a:t>MRP*</a:t>
            </a:r>
            <a:r>
              <a:rPr lang="it-IT" sz="2600" dirty="0"/>
              <a:t>, l'approvvigionamento, la gestione delle scorte (contabile) e dei magazzini, i trasporti, la evasione degli ordini dei clienti e la distribuzione fisica fino alla consegna al cliente finale. </a:t>
            </a:r>
          </a:p>
          <a:p>
            <a:endParaRPr lang="it-IT" sz="2600" i="1" dirty="0"/>
          </a:p>
          <a:p>
            <a:r>
              <a:rPr lang="it-IT" sz="2600" i="1" dirty="0"/>
              <a:t>* </a:t>
            </a:r>
            <a:r>
              <a:rPr lang="it-IT" sz="2600" i="1" dirty="0" err="1"/>
              <a:t>Material</a:t>
            </a:r>
            <a:r>
              <a:rPr lang="it-IT" sz="2600" i="1" dirty="0"/>
              <a:t> </a:t>
            </a:r>
            <a:r>
              <a:rPr lang="it-IT" sz="2600" i="1" dirty="0" err="1"/>
              <a:t>Requirements</a:t>
            </a:r>
            <a:r>
              <a:rPr lang="it-IT" sz="2600" i="1" dirty="0"/>
              <a:t> Planning</a:t>
            </a:r>
          </a:p>
        </p:txBody>
      </p:sp>
    </p:spTree>
    <p:extLst>
      <p:ext uri="{BB962C8B-B14F-4D97-AF65-F5344CB8AC3E}">
        <p14:creationId xmlns:p14="http://schemas.microsoft.com/office/powerpoint/2010/main" val="40408489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6EDA4-BAD6-EE4B-1339-CBC446E1B875}"/>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BD8BFBFB-A988-653A-32A7-CA71352FF68F}"/>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800" i="1" dirty="0" err="1"/>
              <a:t>Der</a:t>
            </a:r>
            <a:r>
              <a:rPr lang="it-IT" sz="2800" i="1" dirty="0"/>
              <a:t> KV </a:t>
            </a:r>
            <a:r>
              <a:rPr lang="it-IT" sz="2800" i="1" dirty="0" err="1"/>
              <a:t>wird</a:t>
            </a:r>
            <a:r>
              <a:rPr lang="it-IT" sz="2800" i="1" dirty="0"/>
              <a:t> </a:t>
            </a:r>
            <a:r>
              <a:rPr lang="it-IT" sz="2800" i="1" dirty="0" err="1"/>
              <a:t>allgemein</a:t>
            </a:r>
            <a:r>
              <a:rPr lang="it-IT" sz="2800" i="1" dirty="0"/>
              <a:t> </a:t>
            </a:r>
            <a:r>
              <a:rPr lang="it-IT" sz="2800" i="1" dirty="0" err="1"/>
              <a:t>wie</a:t>
            </a:r>
            <a:r>
              <a:rPr lang="it-IT" sz="2800" i="1" dirty="0"/>
              <a:t> </a:t>
            </a:r>
            <a:r>
              <a:rPr lang="it-IT" sz="2800" i="1" dirty="0" err="1"/>
              <a:t>folgt</a:t>
            </a:r>
            <a:r>
              <a:rPr lang="it-IT" sz="2800" i="1" dirty="0"/>
              <a:t> </a:t>
            </a:r>
            <a:r>
              <a:rPr lang="it-IT" sz="2800" i="1" dirty="0" err="1"/>
              <a:t>definiert</a:t>
            </a:r>
            <a:r>
              <a:rPr lang="it-IT" sz="2800" i="1" dirty="0"/>
              <a:t>: </a:t>
            </a:r>
            <a:r>
              <a:rPr lang="it-IT" sz="2800" i="1" dirty="0" err="1"/>
              <a:t>Der</a:t>
            </a:r>
            <a:r>
              <a:rPr lang="it-IT" sz="2800" i="1" dirty="0"/>
              <a:t> KV </a:t>
            </a:r>
            <a:r>
              <a:rPr lang="it-IT" sz="2800" i="1" dirty="0" err="1"/>
              <a:t>ist</a:t>
            </a:r>
            <a:r>
              <a:rPr lang="it-IT" sz="2800" i="1" dirty="0"/>
              <a:t> </a:t>
            </a:r>
            <a:r>
              <a:rPr lang="it-IT" sz="2800" i="1" dirty="0" err="1"/>
              <a:t>Teil</a:t>
            </a:r>
            <a:r>
              <a:rPr lang="it-IT" sz="2800" i="1" dirty="0"/>
              <a:t> </a:t>
            </a:r>
            <a:r>
              <a:rPr lang="it-IT" sz="2800" i="1" dirty="0" err="1"/>
              <a:t>des</a:t>
            </a:r>
            <a:r>
              <a:rPr lang="it-IT" sz="2800" i="1" dirty="0"/>
              <a:t> „Intermodale[n] </a:t>
            </a:r>
            <a:r>
              <a:rPr lang="it-IT" sz="2800" i="1" dirty="0" err="1"/>
              <a:t>Verkehr</a:t>
            </a:r>
            <a:r>
              <a:rPr lang="it-IT" sz="2800" i="1" dirty="0"/>
              <a:t>[s], bei dem </a:t>
            </a:r>
            <a:r>
              <a:rPr lang="it-IT" sz="2800" i="1" dirty="0" err="1"/>
              <a:t>der</a:t>
            </a:r>
            <a:r>
              <a:rPr lang="it-IT" sz="2800" i="1" dirty="0"/>
              <a:t> </a:t>
            </a:r>
            <a:r>
              <a:rPr lang="it-IT" sz="2800" i="1" dirty="0" err="1"/>
              <a:t>überwiegende</a:t>
            </a:r>
            <a:r>
              <a:rPr lang="it-IT" sz="2800" i="1" dirty="0"/>
              <a:t> </a:t>
            </a:r>
            <a:r>
              <a:rPr lang="it-IT" sz="2800" i="1" dirty="0" err="1"/>
              <a:t>Teil</a:t>
            </a:r>
            <a:r>
              <a:rPr lang="it-IT" sz="2800" i="1" dirty="0"/>
              <a:t> </a:t>
            </a:r>
            <a:r>
              <a:rPr lang="it-IT" sz="2800" i="1" dirty="0" err="1"/>
              <a:t>der</a:t>
            </a:r>
            <a:r>
              <a:rPr lang="it-IT" sz="2800" i="1" dirty="0"/>
              <a:t> in Europa </a:t>
            </a:r>
            <a:r>
              <a:rPr lang="it-IT" sz="2800" i="1" dirty="0" err="1"/>
              <a:t>zurückgelegten</a:t>
            </a:r>
            <a:r>
              <a:rPr lang="it-IT" sz="2800" i="1" dirty="0"/>
              <a:t> </a:t>
            </a:r>
            <a:r>
              <a:rPr lang="it-IT" sz="2800" i="1" dirty="0" err="1"/>
              <a:t>Strecke</a:t>
            </a:r>
            <a:r>
              <a:rPr lang="it-IT" sz="2800" i="1" dirty="0"/>
              <a:t> </a:t>
            </a:r>
            <a:r>
              <a:rPr lang="it-IT" sz="2800" i="1" dirty="0" err="1"/>
              <a:t>mit</a:t>
            </a:r>
            <a:r>
              <a:rPr lang="it-IT" sz="2800" i="1" dirty="0"/>
              <a:t> </a:t>
            </a:r>
            <a:r>
              <a:rPr lang="it-IT" sz="2800" i="1" dirty="0" err="1"/>
              <a:t>der</a:t>
            </a:r>
            <a:r>
              <a:rPr lang="it-IT" sz="2800" i="1" dirty="0"/>
              <a:t> </a:t>
            </a:r>
            <a:r>
              <a:rPr lang="it-IT" sz="2800" i="1" dirty="0" err="1"/>
              <a:t>Eisenbahn</a:t>
            </a:r>
            <a:r>
              <a:rPr lang="it-IT" sz="2800" i="1" dirty="0"/>
              <a:t>, dem </a:t>
            </a:r>
            <a:r>
              <a:rPr lang="it-IT" sz="2800" i="1" dirty="0" err="1"/>
              <a:t>Binnen</a:t>
            </a:r>
            <a:r>
              <a:rPr lang="it-IT" sz="2800" i="1" dirty="0"/>
              <a:t>- </a:t>
            </a:r>
            <a:r>
              <a:rPr lang="it-IT" sz="2800" i="1" dirty="0" err="1"/>
              <a:t>oder</a:t>
            </a:r>
            <a:r>
              <a:rPr lang="it-IT" sz="2800" i="1" dirty="0"/>
              <a:t> </a:t>
            </a:r>
            <a:r>
              <a:rPr lang="it-IT" sz="2800" i="1" dirty="0" err="1"/>
              <a:t>Seeschiff</a:t>
            </a:r>
            <a:r>
              <a:rPr lang="it-IT" sz="2800" i="1" dirty="0"/>
              <a:t> </a:t>
            </a:r>
            <a:r>
              <a:rPr lang="it-IT" sz="2800" i="1" dirty="0" err="1"/>
              <a:t>bewältigt</a:t>
            </a:r>
            <a:r>
              <a:rPr lang="it-IT" sz="2800" i="1" dirty="0"/>
              <a:t> und </a:t>
            </a:r>
            <a:r>
              <a:rPr lang="it-IT" sz="2800" i="1" dirty="0" err="1"/>
              <a:t>der</a:t>
            </a:r>
            <a:r>
              <a:rPr lang="it-IT" sz="2800" i="1" dirty="0"/>
              <a:t> </a:t>
            </a:r>
            <a:r>
              <a:rPr lang="it-IT" sz="2800" i="1" dirty="0" err="1"/>
              <a:t>Vor</a:t>
            </a:r>
            <a:r>
              <a:rPr lang="it-IT" sz="2800" i="1" dirty="0"/>
              <a:t>- und </a:t>
            </a:r>
            <a:r>
              <a:rPr lang="it-IT" sz="2800" i="1" dirty="0" err="1"/>
              <a:t>Nachlauf</a:t>
            </a:r>
            <a:r>
              <a:rPr lang="it-IT" sz="2800" i="1" dirty="0"/>
              <a:t> </a:t>
            </a:r>
            <a:r>
              <a:rPr lang="it-IT" sz="2800" i="1" dirty="0" err="1"/>
              <a:t>auf</a:t>
            </a:r>
            <a:r>
              <a:rPr lang="it-IT" sz="2800" i="1" dirty="0"/>
              <a:t> </a:t>
            </a:r>
            <a:r>
              <a:rPr lang="it-IT" sz="2800" i="1" dirty="0" err="1"/>
              <a:t>der</a:t>
            </a:r>
            <a:r>
              <a:rPr lang="it-IT" sz="2800" i="1" dirty="0"/>
              <a:t> </a:t>
            </a:r>
            <a:r>
              <a:rPr lang="it-IT" sz="2800" i="1" dirty="0" err="1"/>
              <a:t>Straße</a:t>
            </a:r>
            <a:r>
              <a:rPr lang="it-IT" sz="2800" i="1" dirty="0"/>
              <a:t> so </a:t>
            </a:r>
            <a:r>
              <a:rPr lang="it-IT" sz="2800" i="1" dirty="0" err="1"/>
              <a:t>kurz</a:t>
            </a:r>
            <a:r>
              <a:rPr lang="it-IT" sz="2800" i="1" dirty="0"/>
              <a:t> </a:t>
            </a:r>
            <a:r>
              <a:rPr lang="it-IT" sz="2800" i="1" dirty="0" err="1"/>
              <a:t>wie</a:t>
            </a:r>
            <a:r>
              <a:rPr lang="it-IT" sz="2800" i="1" dirty="0"/>
              <a:t> </a:t>
            </a:r>
            <a:r>
              <a:rPr lang="it-IT" sz="2800" i="1" dirty="0" err="1"/>
              <a:t>möglich</a:t>
            </a:r>
            <a:r>
              <a:rPr lang="it-IT" sz="2800" i="1" dirty="0"/>
              <a:t> </a:t>
            </a:r>
            <a:r>
              <a:rPr lang="it-IT" sz="2800" i="1" dirty="0" err="1"/>
              <a:t>gehalten</a:t>
            </a:r>
            <a:r>
              <a:rPr lang="it-IT" sz="2800" i="1" dirty="0"/>
              <a:t> </a:t>
            </a:r>
            <a:r>
              <a:rPr lang="it-IT" sz="2800" i="1" dirty="0" err="1"/>
              <a:t>wird</a:t>
            </a:r>
            <a:r>
              <a:rPr lang="it-IT" sz="2800" i="1" dirty="0"/>
              <a:t>.“ (UN/ECE,2001)</a:t>
            </a:r>
          </a:p>
          <a:p>
            <a:endParaRPr lang="it-IT" sz="2800" dirty="0"/>
          </a:p>
          <a:p>
            <a:r>
              <a:rPr lang="it-IT" sz="2800" dirty="0"/>
              <a:t> Il TC è definito come una modalità di trasporto intermodale in cui la maggior parte del percorso all'interno dell'Europa viene effettuata tramite mezzi fluviali, marittimi o ferroviari, mentre i tratti iniziali e finali su strada sono ridotti al minimo in termini di distanza. (UN/ECE 2001). </a:t>
            </a:r>
          </a:p>
        </p:txBody>
      </p:sp>
    </p:spTree>
    <p:extLst>
      <p:ext uri="{BB962C8B-B14F-4D97-AF65-F5344CB8AC3E}">
        <p14:creationId xmlns:p14="http://schemas.microsoft.com/office/powerpoint/2010/main" val="5729076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594B9-42A9-97C2-7ED0-F653C1E897DC}"/>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0D06245E-769C-192C-C66D-7DCA56F97E83}"/>
              </a:ext>
            </a:extLst>
          </p:cNvPr>
          <p:cNvSpPr txBox="1">
            <a:spLocks noChangeArrowheads="1"/>
          </p:cNvSpPr>
          <p:nvPr/>
        </p:nvSpPr>
        <p:spPr bwMode="auto">
          <a:xfrm>
            <a:off x="323528" y="188640"/>
            <a:ext cx="8229600" cy="5693866"/>
          </a:xfrm>
          <a:prstGeom prst="rect">
            <a:avLst/>
          </a:prstGeom>
          <a:noFill/>
          <a:ln w="9525">
            <a:noFill/>
            <a:miter lim="800000"/>
            <a:headEnd/>
            <a:tailEnd/>
          </a:ln>
        </p:spPr>
        <p:txBody>
          <a:bodyPr>
            <a:spAutoFit/>
          </a:bodyPr>
          <a:lstStyle/>
          <a:p>
            <a:r>
              <a:rPr lang="it-IT" sz="2800" dirty="0"/>
              <a:t>Trasporto multimodale: Trasporto di merce con l'utilizzo di due o più modi di trasporto. </a:t>
            </a:r>
          </a:p>
          <a:p>
            <a:endParaRPr lang="it-IT" sz="2800" dirty="0"/>
          </a:p>
          <a:p>
            <a:r>
              <a:rPr lang="it-IT" sz="2800" dirty="0"/>
              <a:t>Trasporto intermodale: Trasporto di merce mediante una medesima unità di caricamento o un medesimo veicolo stradale utilizzando due o più modi di trasporto e senza la manipolazione della merce stessa.</a:t>
            </a:r>
          </a:p>
          <a:p>
            <a:endParaRPr lang="it-IT" sz="2800" dirty="0"/>
          </a:p>
          <a:p>
            <a:r>
              <a:rPr lang="it-IT" sz="2800" dirty="0"/>
              <a:t>Trasporto combinato: Trasporto intermodale in cui la maggior parte del tragitto, in ambito europeo, si effettua per ferrovia, vie navigabili o per mare, mentre i percorsi iniziali e/o terminali, i più corti possibili, sono realizzati su strada</a:t>
            </a:r>
          </a:p>
        </p:txBody>
      </p:sp>
    </p:spTree>
    <p:extLst>
      <p:ext uri="{BB962C8B-B14F-4D97-AF65-F5344CB8AC3E}">
        <p14:creationId xmlns:p14="http://schemas.microsoft.com/office/powerpoint/2010/main" val="3274207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F6C74-2301-42CA-5F51-92F0171E7658}"/>
            </a:ext>
          </a:extLst>
        </p:cNvPr>
        <p:cNvGrpSpPr/>
        <p:nvPr/>
      </p:nvGrpSpPr>
      <p:grpSpPr>
        <a:xfrm>
          <a:off x="0" y="0"/>
          <a:ext cx="0" cy="0"/>
          <a:chOff x="0" y="0"/>
          <a:chExt cx="0" cy="0"/>
        </a:xfrm>
      </p:grpSpPr>
      <p:sp>
        <p:nvSpPr>
          <p:cNvPr id="144386" name="Text Box 2">
            <a:extLst>
              <a:ext uri="{FF2B5EF4-FFF2-40B4-BE49-F238E27FC236}">
                <a16:creationId xmlns:a16="http://schemas.microsoft.com/office/drawing/2014/main" id="{AFF74D46-9048-E2E5-1F65-AC7C398E7EA0}"/>
              </a:ext>
            </a:extLst>
          </p:cNvPr>
          <p:cNvSpPr txBox="1">
            <a:spLocks noChangeArrowheads="1"/>
          </p:cNvSpPr>
          <p:nvPr/>
        </p:nvSpPr>
        <p:spPr bwMode="auto">
          <a:xfrm>
            <a:off x="323528" y="188640"/>
            <a:ext cx="8229600" cy="4401205"/>
          </a:xfrm>
          <a:prstGeom prst="rect">
            <a:avLst/>
          </a:prstGeom>
          <a:noFill/>
          <a:ln w="9525">
            <a:noFill/>
            <a:miter lim="800000"/>
            <a:headEnd/>
            <a:tailEnd/>
          </a:ln>
        </p:spPr>
        <p:txBody>
          <a:bodyPr>
            <a:spAutoFit/>
          </a:bodyPr>
          <a:lstStyle/>
          <a:p>
            <a:r>
              <a:rPr lang="it-IT" sz="2800" i="1" dirty="0"/>
              <a:t>In </a:t>
            </a:r>
            <a:r>
              <a:rPr lang="it-IT" sz="2800" i="1" dirty="0" err="1"/>
              <a:t>der</a:t>
            </a:r>
            <a:r>
              <a:rPr lang="it-IT" sz="2800" i="1" dirty="0"/>
              <a:t> Praxis </a:t>
            </a:r>
            <a:r>
              <a:rPr lang="it-IT" sz="2800" i="1" dirty="0" err="1"/>
              <a:t>wird</a:t>
            </a:r>
            <a:r>
              <a:rPr lang="it-IT" sz="2800" i="1" dirty="0"/>
              <a:t> </a:t>
            </a:r>
            <a:r>
              <a:rPr lang="it-IT" sz="2800" i="1" dirty="0" err="1"/>
              <a:t>für</a:t>
            </a:r>
            <a:r>
              <a:rPr lang="it-IT" sz="2800" i="1" dirty="0"/>
              <a:t> </a:t>
            </a:r>
            <a:r>
              <a:rPr lang="it-IT" sz="2800" i="1" dirty="0" err="1"/>
              <a:t>den</a:t>
            </a:r>
            <a:r>
              <a:rPr lang="it-IT" sz="2800" i="1" dirty="0"/>
              <a:t> KV die </a:t>
            </a:r>
            <a:r>
              <a:rPr lang="it-IT" sz="2800" i="1" dirty="0" err="1"/>
              <a:t>Bezeichnung</a:t>
            </a:r>
            <a:r>
              <a:rPr lang="it-IT" sz="2800" i="1" dirty="0"/>
              <a:t> „</a:t>
            </a:r>
            <a:r>
              <a:rPr lang="it-IT" sz="2800" i="1" dirty="0" err="1"/>
              <a:t>Intermodaler</a:t>
            </a:r>
            <a:r>
              <a:rPr lang="it-IT" sz="2800" i="1" dirty="0"/>
              <a:t> </a:t>
            </a:r>
            <a:r>
              <a:rPr lang="it-IT" sz="2800" i="1" dirty="0" err="1"/>
              <a:t>Verkehr</a:t>
            </a:r>
            <a:r>
              <a:rPr lang="it-IT" sz="2800" i="1" dirty="0"/>
              <a:t>“ </a:t>
            </a:r>
            <a:r>
              <a:rPr lang="it-IT" sz="2800" i="1" dirty="0" err="1"/>
              <a:t>häufig</a:t>
            </a:r>
            <a:r>
              <a:rPr lang="it-IT" sz="2800" i="1" dirty="0"/>
              <a:t> </a:t>
            </a:r>
            <a:r>
              <a:rPr lang="it-IT" sz="2800" i="1" dirty="0" err="1"/>
              <a:t>synonym</a:t>
            </a:r>
            <a:r>
              <a:rPr lang="it-IT" sz="2800" i="1" dirty="0"/>
              <a:t> </a:t>
            </a:r>
            <a:r>
              <a:rPr lang="it-IT" sz="2800" i="1" dirty="0" err="1"/>
              <a:t>verwendet</a:t>
            </a:r>
            <a:r>
              <a:rPr lang="it-IT" sz="2800" i="1" dirty="0"/>
              <a:t>. Es </a:t>
            </a:r>
            <a:r>
              <a:rPr lang="it-IT" sz="2800" i="1" dirty="0" err="1"/>
              <a:t>gibt</a:t>
            </a:r>
            <a:r>
              <a:rPr lang="it-IT" sz="2800" i="1" dirty="0"/>
              <a:t> </a:t>
            </a:r>
            <a:r>
              <a:rPr lang="it-IT" sz="2800" i="1" dirty="0" err="1"/>
              <a:t>zahlreiche</a:t>
            </a:r>
            <a:r>
              <a:rPr lang="it-IT" sz="2800" i="1" dirty="0"/>
              <a:t> </a:t>
            </a:r>
            <a:r>
              <a:rPr lang="it-IT" sz="2800" i="1" dirty="0" err="1"/>
              <a:t>weitere</a:t>
            </a:r>
            <a:r>
              <a:rPr lang="it-IT" sz="2800" i="1" dirty="0"/>
              <a:t> </a:t>
            </a:r>
            <a:r>
              <a:rPr lang="it-IT" sz="2800" i="1" dirty="0" err="1"/>
              <a:t>Definitionen</a:t>
            </a:r>
            <a:r>
              <a:rPr lang="it-IT" sz="2800" i="1" dirty="0"/>
              <a:t>; </a:t>
            </a:r>
            <a:r>
              <a:rPr lang="it-IT" sz="2800" i="1" dirty="0" err="1"/>
              <a:t>deren</a:t>
            </a:r>
            <a:r>
              <a:rPr lang="it-IT" sz="2800" i="1" dirty="0"/>
              <a:t> </a:t>
            </a:r>
            <a:r>
              <a:rPr lang="it-IT" sz="2800" i="1" dirty="0" err="1"/>
              <a:t>übereinstimmende</a:t>
            </a:r>
            <a:r>
              <a:rPr lang="it-IT" sz="2800" i="1" dirty="0"/>
              <a:t> </a:t>
            </a:r>
            <a:r>
              <a:rPr lang="it-IT" sz="2800" i="1" dirty="0" err="1"/>
              <a:t>Merkmale</a:t>
            </a:r>
            <a:r>
              <a:rPr lang="it-IT" sz="2800" i="1" dirty="0"/>
              <a:t> </a:t>
            </a:r>
            <a:r>
              <a:rPr lang="it-IT" sz="2800" i="1" dirty="0" err="1"/>
              <a:t>für</a:t>
            </a:r>
            <a:r>
              <a:rPr lang="it-IT" sz="2800" i="1" dirty="0"/>
              <a:t> </a:t>
            </a:r>
            <a:r>
              <a:rPr lang="it-IT" sz="2800" i="1" dirty="0" err="1"/>
              <a:t>den</a:t>
            </a:r>
            <a:r>
              <a:rPr lang="it-IT" sz="2800" i="1" dirty="0"/>
              <a:t> KV </a:t>
            </a:r>
            <a:r>
              <a:rPr lang="it-IT" sz="2800" i="1" dirty="0" err="1"/>
              <a:t>sind</a:t>
            </a:r>
            <a:r>
              <a:rPr lang="it-IT" sz="2800" i="1" dirty="0"/>
              <a:t>:</a:t>
            </a:r>
          </a:p>
          <a:p>
            <a:endParaRPr lang="it-IT" sz="2800" dirty="0"/>
          </a:p>
          <a:p>
            <a:r>
              <a:rPr lang="it-IT" sz="2800" dirty="0"/>
              <a:t>In realtà, il termine " Trasporto intermodale" è comunemente impiegato come sinonimo per indicare il TC. Sono disponibili ulteriori definizioni, le cui specifiche caratteristiche sono di seguito riportate:</a:t>
            </a:r>
          </a:p>
          <a:p>
            <a:endParaRPr lang="it-IT" sz="2800" dirty="0"/>
          </a:p>
        </p:txBody>
      </p:sp>
    </p:spTree>
    <p:extLst>
      <p:ext uri="{BB962C8B-B14F-4D97-AF65-F5344CB8AC3E}">
        <p14:creationId xmlns:p14="http://schemas.microsoft.com/office/powerpoint/2010/main" val="12839013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withEffect">
                                  <p:stCondLst>
                                    <p:cond delay="0"/>
                                  </p:stCondLst>
                                  <p:childTnLst>
                                    <p:set>
                                      <p:cBhvr>
                                        <p:cTn id="6" dur="1" fill="hold">
                                          <p:stCondLst>
                                            <p:cond delay="0"/>
                                          </p:stCondLst>
                                        </p:cTn>
                                        <p:tgtEl>
                                          <p:spTgt spid="144386"/>
                                        </p:tgtEl>
                                        <p:attrNameLst>
                                          <p:attrName>style.visibility</p:attrName>
                                        </p:attrNameLst>
                                      </p:cBhvr>
                                      <p:to>
                                        <p:strVal val="visible"/>
                                      </p:to>
                                    </p:set>
                                    <p:animEffect transition="in" filter="wipe(right)">
                                      <p:cBhvr>
                                        <p:cTn id="7" dur="500"/>
                                        <p:tgtEl>
                                          <p:spTgt spid="144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autoUpdateAnimBg="0"/>
    </p:bld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10513</Words>
  <Application>Microsoft Office PowerPoint</Application>
  <PresentationFormat>Presentazione su schermo (4:3)</PresentationFormat>
  <Paragraphs>679</Paragraphs>
  <Slides>125</Slides>
  <Notes>125</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125</vt:i4>
      </vt:variant>
    </vt:vector>
  </HeadingPairs>
  <TitlesOfParts>
    <vt:vector size="129" baseType="lpstr">
      <vt:lpstr>Arial</vt:lpstr>
      <vt:lpstr>Times New Roman</vt:lpstr>
      <vt:lpstr>Wingdings</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Enoa</dc:creator>
  <cp:lastModifiedBy>Autore</cp:lastModifiedBy>
  <cp:revision>702</cp:revision>
  <dcterms:created xsi:type="dcterms:W3CDTF">2009-11-29T10:38:01Z</dcterms:created>
  <dcterms:modified xsi:type="dcterms:W3CDTF">2026-01-22T17:01:40Z</dcterms:modified>
</cp:coreProperties>
</file>