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handoutMasterIdLst>
    <p:handoutMasterId r:id="rId59"/>
  </p:handoutMasterIdLst>
  <p:sldIdLst>
    <p:sldId id="926" r:id="rId2"/>
    <p:sldId id="895" r:id="rId3"/>
    <p:sldId id="772" r:id="rId4"/>
    <p:sldId id="890" r:id="rId5"/>
    <p:sldId id="773" r:id="rId6"/>
    <p:sldId id="774" r:id="rId7"/>
    <p:sldId id="775" r:id="rId8"/>
    <p:sldId id="925" r:id="rId9"/>
    <p:sldId id="922" r:id="rId10"/>
    <p:sldId id="897" r:id="rId11"/>
    <p:sldId id="921" r:id="rId12"/>
    <p:sldId id="898" r:id="rId13"/>
    <p:sldId id="893" r:id="rId14"/>
    <p:sldId id="924" r:id="rId15"/>
    <p:sldId id="776" r:id="rId16"/>
    <p:sldId id="873" r:id="rId17"/>
    <p:sldId id="896" r:id="rId18"/>
    <p:sldId id="877" r:id="rId19"/>
    <p:sldId id="777" r:id="rId20"/>
    <p:sldId id="778" r:id="rId21"/>
    <p:sldId id="779" r:id="rId22"/>
    <p:sldId id="872" r:id="rId23"/>
    <p:sldId id="874" r:id="rId24"/>
    <p:sldId id="875" r:id="rId25"/>
    <p:sldId id="876" r:id="rId26"/>
    <p:sldId id="780" r:id="rId27"/>
    <p:sldId id="878" r:id="rId28"/>
    <p:sldId id="894" r:id="rId29"/>
    <p:sldId id="899" r:id="rId30"/>
    <p:sldId id="901" r:id="rId31"/>
    <p:sldId id="900" r:id="rId32"/>
    <p:sldId id="879" r:id="rId33"/>
    <p:sldId id="887" r:id="rId34"/>
    <p:sldId id="888" r:id="rId35"/>
    <p:sldId id="902" r:id="rId36"/>
    <p:sldId id="903" r:id="rId37"/>
    <p:sldId id="904" r:id="rId38"/>
    <p:sldId id="905" r:id="rId39"/>
    <p:sldId id="918" r:id="rId40"/>
    <p:sldId id="928" r:id="rId41"/>
    <p:sldId id="906" r:id="rId42"/>
    <p:sldId id="930" r:id="rId43"/>
    <p:sldId id="907" r:id="rId44"/>
    <p:sldId id="908" r:id="rId45"/>
    <p:sldId id="909" r:id="rId46"/>
    <p:sldId id="910" r:id="rId47"/>
    <p:sldId id="912" r:id="rId48"/>
    <p:sldId id="913" r:id="rId49"/>
    <p:sldId id="920" r:id="rId50"/>
    <p:sldId id="914" r:id="rId51"/>
    <p:sldId id="915" r:id="rId52"/>
    <p:sldId id="917" r:id="rId53"/>
    <p:sldId id="919" r:id="rId54"/>
    <p:sldId id="916" r:id="rId55"/>
    <p:sldId id="929" r:id="rId56"/>
    <p:sldId id="923" r:id="rId57"/>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74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8E8977C-5F80-467E-97B6-7DB5868C83D3}" type="slidenum">
              <a:rPr lang="it-IT"/>
              <a:pPr>
                <a:defRPr/>
              </a:pPr>
              <a:t>‹N›</a:t>
            </a:fld>
            <a:endParaRPr lang="it-IT"/>
          </a:p>
        </p:txBody>
      </p:sp>
    </p:spTree>
    <p:extLst>
      <p:ext uri="{BB962C8B-B14F-4D97-AF65-F5344CB8AC3E}">
        <p14:creationId xmlns:p14="http://schemas.microsoft.com/office/powerpoint/2010/main" val="3995915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AB86238-63EF-4A1E-99AC-2488F305A6D1}" type="slidenum">
              <a:rPr lang="it-IT"/>
              <a:pPr>
                <a:defRPr/>
              </a:pPr>
              <a:t>‹N›</a:t>
            </a:fld>
            <a:endParaRPr lang="it-IT"/>
          </a:p>
        </p:txBody>
      </p:sp>
    </p:spTree>
    <p:extLst>
      <p:ext uri="{BB962C8B-B14F-4D97-AF65-F5344CB8AC3E}">
        <p14:creationId xmlns:p14="http://schemas.microsoft.com/office/powerpoint/2010/main" val="24075190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401ADD7-3EEB-4B74-BCAB-8AD46E6BCC47}" type="slidenum">
              <a:rPr lang="it-IT" sz="1200"/>
              <a:pPr algn="r"/>
              <a:t>1</a:t>
            </a:fld>
            <a:endParaRPr lang="it-IT" sz="1200"/>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61662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10</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24121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11</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85122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12</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16828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64467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14</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3677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15</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08826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505266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17</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19491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18</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04874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19</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85353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401ADD7-3EEB-4B74-BCAB-8AD46E6BCC47}" type="slidenum">
              <a:rPr lang="it-IT" sz="1200"/>
              <a:pPr algn="r"/>
              <a:t>2</a:t>
            </a:fld>
            <a:endParaRPr lang="it-IT" sz="1200"/>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62184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20</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31469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21</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853423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22</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14001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61980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24</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900228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25</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789602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298582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27</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36355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28</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36355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29</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79325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427174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30</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75403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31</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339731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32</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33075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962626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34</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743372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35</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740200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6531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37</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24961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38</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55661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39</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49403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401ADD7-3EEB-4B74-BCAB-8AD46E6BCC47}" type="slidenum">
              <a:rPr lang="it-IT" sz="1200"/>
              <a:pPr algn="r"/>
              <a:t>4</a:t>
            </a:fld>
            <a:endParaRPr lang="it-IT" sz="1200"/>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439834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DA9AB-0041-7DF5-FC33-B1D2222B0EA8}"/>
            </a:ext>
          </a:extLst>
        </p:cNvPr>
        <p:cNvGrpSpPr/>
        <p:nvPr/>
      </p:nvGrpSpPr>
      <p:grpSpPr>
        <a:xfrm>
          <a:off x="0" y="0"/>
          <a:ext cx="0" cy="0"/>
          <a:chOff x="0" y="0"/>
          <a:chExt cx="0" cy="0"/>
        </a:xfrm>
      </p:grpSpPr>
      <p:sp>
        <p:nvSpPr>
          <p:cNvPr id="272386" name="Rectangle 7">
            <a:extLst>
              <a:ext uri="{FF2B5EF4-FFF2-40B4-BE49-F238E27FC236}">
                <a16:creationId xmlns:a16="http://schemas.microsoft.com/office/drawing/2014/main" id="{50A135CD-C3C8-DABC-6F6B-A439E33D0DF4}"/>
              </a:ext>
            </a:extLst>
          </p:cNvPr>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40</a:t>
            </a:fld>
            <a:endParaRPr lang="it-IT" sz="1200"/>
          </a:p>
        </p:txBody>
      </p:sp>
      <p:sp>
        <p:nvSpPr>
          <p:cNvPr id="272387" name="Rectangle 2">
            <a:extLst>
              <a:ext uri="{FF2B5EF4-FFF2-40B4-BE49-F238E27FC236}">
                <a16:creationId xmlns:a16="http://schemas.microsoft.com/office/drawing/2014/main" id="{5E695333-E651-119F-D666-4EE17863FA45}"/>
              </a:ext>
            </a:extLst>
          </p:cNvPr>
          <p:cNvSpPr>
            <a:spLocks noGrp="1" noRot="1" noChangeAspect="1" noChangeArrowheads="1" noTextEdit="1"/>
          </p:cNvSpPr>
          <p:nvPr>
            <p:ph type="sldImg"/>
          </p:nvPr>
        </p:nvSpPr>
        <p:spPr>
          <a:ln/>
        </p:spPr>
      </p:sp>
      <p:sp>
        <p:nvSpPr>
          <p:cNvPr id="272388" name="Rectangle 3">
            <a:extLst>
              <a:ext uri="{FF2B5EF4-FFF2-40B4-BE49-F238E27FC236}">
                <a16:creationId xmlns:a16="http://schemas.microsoft.com/office/drawing/2014/main" id="{07217CC7-CA8D-9F6C-62CC-497B1988DD1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107982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41</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924041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339AA0-D70C-9165-BEC5-FE34EF122D5B}"/>
            </a:ext>
          </a:extLst>
        </p:cNvPr>
        <p:cNvGrpSpPr/>
        <p:nvPr/>
      </p:nvGrpSpPr>
      <p:grpSpPr>
        <a:xfrm>
          <a:off x="0" y="0"/>
          <a:ext cx="0" cy="0"/>
          <a:chOff x="0" y="0"/>
          <a:chExt cx="0" cy="0"/>
        </a:xfrm>
      </p:grpSpPr>
      <p:sp>
        <p:nvSpPr>
          <p:cNvPr id="272386" name="Rectangle 7">
            <a:extLst>
              <a:ext uri="{FF2B5EF4-FFF2-40B4-BE49-F238E27FC236}">
                <a16:creationId xmlns:a16="http://schemas.microsoft.com/office/drawing/2014/main" id="{F8D7C7B0-0026-FE7C-C0B2-733B5AA28435}"/>
              </a:ext>
            </a:extLst>
          </p:cNvPr>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42</a:t>
            </a:fld>
            <a:endParaRPr lang="it-IT" sz="1200"/>
          </a:p>
        </p:txBody>
      </p:sp>
      <p:sp>
        <p:nvSpPr>
          <p:cNvPr id="272387" name="Rectangle 2">
            <a:extLst>
              <a:ext uri="{FF2B5EF4-FFF2-40B4-BE49-F238E27FC236}">
                <a16:creationId xmlns:a16="http://schemas.microsoft.com/office/drawing/2014/main" id="{7C2AFACD-C3BB-BF90-0992-7E27CF4AA72E}"/>
              </a:ext>
            </a:extLst>
          </p:cNvPr>
          <p:cNvSpPr>
            <a:spLocks noGrp="1" noRot="1" noChangeAspect="1" noChangeArrowheads="1" noTextEdit="1"/>
          </p:cNvSpPr>
          <p:nvPr>
            <p:ph type="sldImg"/>
          </p:nvPr>
        </p:nvSpPr>
        <p:spPr>
          <a:ln/>
        </p:spPr>
      </p:sp>
      <p:sp>
        <p:nvSpPr>
          <p:cNvPr id="272388" name="Rectangle 3">
            <a:extLst>
              <a:ext uri="{FF2B5EF4-FFF2-40B4-BE49-F238E27FC236}">
                <a16:creationId xmlns:a16="http://schemas.microsoft.com/office/drawing/2014/main" id="{92AC03A3-CEEC-9B52-23FA-B757B645445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207153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706939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44</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538138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45</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248821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827312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47</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338496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48</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0492821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49</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38049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5593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50</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6998494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51</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94527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52</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9532735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53</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290117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54</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807244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1C034-8FDF-AF67-0A3D-F5603D52353F}"/>
            </a:ext>
          </a:extLst>
        </p:cNvPr>
        <p:cNvGrpSpPr/>
        <p:nvPr/>
      </p:nvGrpSpPr>
      <p:grpSpPr>
        <a:xfrm>
          <a:off x="0" y="0"/>
          <a:ext cx="0" cy="0"/>
          <a:chOff x="0" y="0"/>
          <a:chExt cx="0" cy="0"/>
        </a:xfrm>
      </p:grpSpPr>
      <p:sp>
        <p:nvSpPr>
          <p:cNvPr id="272386" name="Rectangle 7">
            <a:extLst>
              <a:ext uri="{FF2B5EF4-FFF2-40B4-BE49-F238E27FC236}">
                <a16:creationId xmlns:a16="http://schemas.microsoft.com/office/drawing/2014/main" id="{FA32570C-5023-FD3D-E304-36783BE2082E}"/>
              </a:ext>
            </a:extLst>
          </p:cNvPr>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55</a:t>
            </a:fld>
            <a:endParaRPr lang="it-IT" sz="1200"/>
          </a:p>
        </p:txBody>
      </p:sp>
      <p:sp>
        <p:nvSpPr>
          <p:cNvPr id="272387" name="Rectangle 2">
            <a:extLst>
              <a:ext uri="{FF2B5EF4-FFF2-40B4-BE49-F238E27FC236}">
                <a16:creationId xmlns:a16="http://schemas.microsoft.com/office/drawing/2014/main" id="{7C5F0748-D872-D412-A112-0E8D084A65E1}"/>
              </a:ext>
            </a:extLst>
          </p:cNvPr>
          <p:cNvSpPr>
            <a:spLocks noGrp="1" noRot="1" noChangeAspect="1" noChangeArrowheads="1" noTextEdit="1"/>
          </p:cNvSpPr>
          <p:nvPr>
            <p:ph type="sldImg"/>
          </p:nvPr>
        </p:nvSpPr>
        <p:spPr>
          <a:ln/>
        </p:spPr>
      </p:sp>
      <p:sp>
        <p:nvSpPr>
          <p:cNvPr id="272388" name="Rectangle 3">
            <a:extLst>
              <a:ext uri="{FF2B5EF4-FFF2-40B4-BE49-F238E27FC236}">
                <a16:creationId xmlns:a16="http://schemas.microsoft.com/office/drawing/2014/main" id="{B7535BDA-E384-7C4C-7337-2B105D964F8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5328659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56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77059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6</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1515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7</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6446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8</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6778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1A48EBFE-9DF1-482E-B282-B7F2291AD6BC}" type="slidenum">
              <a:rPr lang="it-IT" sz="1200"/>
              <a:pPr algn="r"/>
              <a:t>9</a:t>
            </a:fld>
            <a:endParaRPr lang="it-IT" sz="120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94919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9B4EC50-9977-4A5B-92FD-B754D0A57618}"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4475B3E-B2AF-49EF-9AF6-65EAFD6FDEF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EB6A097-FEB2-4CE0-A9DB-097312A57FF5}"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245B3FD-AB5A-458C-9BCD-FA6C08CC10F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1619CAF-6041-4073-A794-44E2FB6E2EF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C6D2E9E3-9CF4-4816-99CE-1D26357ED854}"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7C350F55-C2FF-4191-B6FC-4C0EB1F9D4A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0BC080E0-A786-47BA-BD68-0DAA76E9260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B5989ED1-4E2D-4B7F-A463-C06671C2FF3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9AFA1497-D3B0-43B5-B924-F538259007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6A0AC50-679C-4E44-9237-72B1E6B019E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B89F724-EC47-42F8-A69F-3F5877CDA62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677656"/>
          </a:xfrm>
          <a:prstGeom prst="rect">
            <a:avLst/>
          </a:prstGeom>
          <a:noFill/>
          <a:ln w="9525">
            <a:noFill/>
            <a:miter lim="800000"/>
            <a:headEnd/>
            <a:tailEnd/>
          </a:ln>
        </p:spPr>
        <p:txBody>
          <a:bodyPr>
            <a:spAutoFit/>
          </a:bodyPr>
          <a:lstStyle/>
          <a:p>
            <a:endParaRPr lang="it-IT" sz="2800" dirty="0"/>
          </a:p>
          <a:p>
            <a:r>
              <a:rPr lang="it-IT" sz="2800" dirty="0"/>
              <a:t>Bei </a:t>
            </a:r>
            <a:r>
              <a:rPr lang="it-IT" sz="2800" dirty="0" err="1"/>
              <a:t>der</a:t>
            </a:r>
            <a:r>
              <a:rPr lang="it-IT" sz="2800" dirty="0"/>
              <a:t> </a:t>
            </a:r>
            <a:r>
              <a:rPr lang="it-IT" sz="2800" dirty="0" err="1"/>
              <a:t>Leitveneninsuffizienz</a:t>
            </a:r>
            <a:r>
              <a:rPr lang="it-IT" sz="2800" dirty="0"/>
              <a:t> </a:t>
            </a:r>
            <a:r>
              <a:rPr lang="it-IT" sz="2800" dirty="0" err="1"/>
              <a:t>liegt</a:t>
            </a:r>
            <a:r>
              <a:rPr lang="it-IT" sz="2800" dirty="0"/>
              <a:t> </a:t>
            </a:r>
            <a:r>
              <a:rPr lang="it-IT" sz="2800" dirty="0" err="1"/>
              <a:t>eine</a:t>
            </a:r>
            <a:r>
              <a:rPr lang="it-IT" sz="2800" dirty="0"/>
              <a:t> </a:t>
            </a:r>
            <a:r>
              <a:rPr lang="it-IT" sz="2800" dirty="0" err="1"/>
              <a:t>Ektasie</a:t>
            </a:r>
            <a:r>
              <a:rPr lang="it-IT" sz="2800" dirty="0"/>
              <a:t> </a:t>
            </a:r>
            <a:r>
              <a:rPr lang="it-IT" sz="2800" dirty="0" err="1"/>
              <a:t>mit</a:t>
            </a:r>
            <a:r>
              <a:rPr lang="it-IT" sz="2800" dirty="0"/>
              <a:t> </a:t>
            </a:r>
            <a:r>
              <a:rPr lang="it-IT" sz="2800" dirty="0" err="1"/>
              <a:t>Klappeninsuffizienz</a:t>
            </a:r>
            <a:r>
              <a:rPr lang="it-IT" sz="2800" dirty="0"/>
              <a:t> </a:t>
            </a:r>
            <a:r>
              <a:rPr lang="it-IT" sz="2800" dirty="0" err="1"/>
              <a:t>der</a:t>
            </a:r>
            <a:r>
              <a:rPr lang="it-IT" sz="2800" dirty="0"/>
              <a:t> </a:t>
            </a:r>
            <a:r>
              <a:rPr lang="it-IT" sz="2800" dirty="0" err="1"/>
              <a:t>Leitvenen</a:t>
            </a:r>
            <a:r>
              <a:rPr lang="it-IT" sz="2800" dirty="0"/>
              <a:t> (</a:t>
            </a:r>
            <a:r>
              <a:rPr lang="it-IT" sz="2800" dirty="0" err="1"/>
              <a:t>Vv</a:t>
            </a:r>
            <a:r>
              <a:rPr lang="it-IT" sz="2800" dirty="0"/>
              <a:t>. </a:t>
            </a:r>
            <a:r>
              <a:rPr lang="it-IT" sz="2800" dirty="0" err="1"/>
              <a:t>tibiales</a:t>
            </a:r>
            <a:r>
              <a:rPr lang="it-IT" sz="2800" dirty="0"/>
              <a:t> et </a:t>
            </a:r>
            <a:r>
              <a:rPr lang="it-IT" sz="2800" dirty="0" err="1"/>
              <a:t>fibulares</a:t>
            </a:r>
            <a:r>
              <a:rPr lang="it-IT" sz="2800" dirty="0"/>
              <a:t>, V. poplitea, V. </a:t>
            </a:r>
            <a:r>
              <a:rPr lang="it-IT" sz="2800" dirty="0" err="1"/>
              <a:t>femoralis</a:t>
            </a:r>
            <a:r>
              <a:rPr lang="it-IT" sz="2800" dirty="0"/>
              <a:t>) </a:t>
            </a:r>
            <a:r>
              <a:rPr lang="it-IT" sz="2800" dirty="0" err="1"/>
              <a:t>vor</a:t>
            </a:r>
            <a:r>
              <a:rPr lang="it-IT" sz="2800" dirty="0"/>
              <a:t>; </a:t>
            </a:r>
            <a:r>
              <a:rPr lang="it-IT" sz="2800" dirty="0" err="1"/>
              <a:t>sie</a:t>
            </a:r>
            <a:r>
              <a:rPr lang="it-IT" sz="2800" dirty="0"/>
              <a:t> </a:t>
            </a:r>
            <a:r>
              <a:rPr lang="it-IT" sz="2800" dirty="0" err="1"/>
              <a:t>kann</a:t>
            </a:r>
            <a:r>
              <a:rPr lang="it-IT" sz="2800" dirty="0"/>
              <a:t> </a:t>
            </a:r>
            <a:r>
              <a:rPr lang="it-IT" sz="2800" dirty="0" err="1"/>
              <a:t>sowohl</a:t>
            </a:r>
            <a:r>
              <a:rPr lang="it-IT" sz="2800" dirty="0"/>
              <a:t> </a:t>
            </a:r>
            <a:r>
              <a:rPr lang="it-IT" sz="2800" dirty="0" err="1"/>
              <a:t>partiell</a:t>
            </a:r>
            <a:r>
              <a:rPr lang="it-IT" sz="2800" dirty="0"/>
              <a:t> </a:t>
            </a:r>
            <a:r>
              <a:rPr lang="it-IT" sz="2800" dirty="0" err="1"/>
              <a:t>als</a:t>
            </a:r>
            <a:r>
              <a:rPr lang="it-IT" sz="2800" dirty="0"/>
              <a:t> </a:t>
            </a:r>
            <a:r>
              <a:rPr lang="it-IT" sz="2800" dirty="0" err="1"/>
              <a:t>auch</a:t>
            </a:r>
            <a:r>
              <a:rPr lang="it-IT" sz="2800" dirty="0"/>
              <a:t> </a:t>
            </a:r>
            <a:r>
              <a:rPr lang="it-IT" sz="2800" dirty="0" err="1"/>
              <a:t>im</a:t>
            </a:r>
            <a:r>
              <a:rPr lang="it-IT" sz="2800" dirty="0"/>
              <a:t> </a:t>
            </a:r>
            <a:r>
              <a:rPr lang="it-IT" sz="2800" dirty="0" err="1"/>
              <a:t>gesamten</a:t>
            </a:r>
            <a:r>
              <a:rPr lang="it-IT" sz="2800" dirty="0"/>
              <a:t> </a:t>
            </a:r>
            <a:r>
              <a:rPr lang="it-IT" sz="2800" dirty="0" err="1"/>
              <a:t>Bereich</a:t>
            </a:r>
            <a:r>
              <a:rPr lang="it-IT" sz="2800" dirty="0"/>
              <a:t> </a:t>
            </a:r>
            <a:r>
              <a:rPr lang="it-IT" sz="2800" dirty="0" err="1"/>
              <a:t>der</a:t>
            </a:r>
            <a:r>
              <a:rPr lang="it-IT" sz="2800" dirty="0"/>
              <a:t> </a:t>
            </a:r>
            <a:r>
              <a:rPr lang="it-IT" sz="2800" dirty="0" err="1"/>
              <a:t>Leitvenen</a:t>
            </a:r>
            <a:r>
              <a:rPr lang="it-IT" sz="2800" dirty="0"/>
              <a:t> </a:t>
            </a:r>
            <a:r>
              <a:rPr lang="it-IT" sz="2800" dirty="0" err="1"/>
              <a:t>auftreten</a:t>
            </a:r>
            <a:r>
              <a:rPr lang="it-IT" sz="2800" dirty="0"/>
              <a:t>.</a:t>
            </a:r>
          </a:p>
        </p:txBody>
      </p:sp>
    </p:spTree>
    <p:extLst>
      <p:ext uri="{BB962C8B-B14F-4D97-AF65-F5344CB8AC3E}">
        <p14:creationId xmlns:p14="http://schemas.microsoft.com/office/powerpoint/2010/main" val="1486415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endParaRPr lang="it-IT" sz="2800" dirty="0"/>
          </a:p>
          <a:p>
            <a:r>
              <a:rPr lang="it-IT" sz="2800" dirty="0"/>
              <a:t>INTERNATIONAL CLASSIFICATION OF DISEASES</a:t>
            </a:r>
          </a:p>
          <a:p>
            <a:endParaRPr lang="it-IT" sz="2800" dirty="0"/>
          </a:p>
          <a:p>
            <a:r>
              <a:rPr lang="it-IT" sz="2800" dirty="0"/>
              <a:t>Versione italiana (consultabile previa registrazione):</a:t>
            </a:r>
          </a:p>
          <a:p>
            <a:r>
              <a:rPr lang="it-IT" sz="2800" dirty="0"/>
              <a:t>https://www.reteclassificazioni.it/portal_main.php?portal_view=public_custom_page&amp;id=85</a:t>
            </a:r>
          </a:p>
          <a:p>
            <a:endParaRPr lang="it-IT" sz="2800" dirty="0"/>
          </a:p>
          <a:p>
            <a:r>
              <a:rPr lang="it-IT" sz="2800" dirty="0"/>
              <a:t>Versione tedesca: https://www.dimdi.de/static/de/klassifikationen/icf/icfhtml2005/</a:t>
            </a:r>
          </a:p>
        </p:txBody>
      </p:sp>
    </p:spTree>
    <p:extLst>
      <p:ext uri="{BB962C8B-B14F-4D97-AF65-F5344CB8AC3E}">
        <p14:creationId xmlns:p14="http://schemas.microsoft.com/office/powerpoint/2010/main" val="3464404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70318"/>
          </a:xfrm>
          <a:prstGeom prst="rect">
            <a:avLst/>
          </a:prstGeom>
          <a:noFill/>
          <a:ln w="9525">
            <a:noFill/>
            <a:miter lim="800000"/>
            <a:headEnd/>
            <a:tailEnd/>
          </a:ln>
        </p:spPr>
        <p:txBody>
          <a:bodyPr>
            <a:spAutoFit/>
          </a:bodyPr>
          <a:lstStyle/>
          <a:p>
            <a:endParaRPr lang="it-IT" sz="2800" dirty="0"/>
          </a:p>
          <a:p>
            <a:r>
              <a:rPr lang="it-IT" sz="2800" dirty="0"/>
              <a:t>Manuali MSD</a:t>
            </a:r>
          </a:p>
          <a:p>
            <a:endParaRPr lang="it-IT" sz="2800" dirty="0"/>
          </a:p>
          <a:p>
            <a:r>
              <a:rPr lang="it-IT" sz="2800" dirty="0"/>
              <a:t>https://www.msdmanuals.com/it-it/professionale</a:t>
            </a:r>
          </a:p>
          <a:p>
            <a:r>
              <a:rPr lang="it-IT" sz="2800" dirty="0"/>
              <a:t>https://www.msdmanuals.com/it-it/casa</a:t>
            </a:r>
          </a:p>
          <a:p>
            <a:endParaRPr lang="it-IT" sz="2800" dirty="0"/>
          </a:p>
          <a:p>
            <a:r>
              <a:rPr lang="it-IT" sz="2800" dirty="0"/>
              <a:t>V. anche</a:t>
            </a:r>
          </a:p>
          <a:p>
            <a:r>
              <a:rPr lang="it-IT" sz="2800" dirty="0"/>
              <a:t>https://www.msdmanuals.com/it-it/casa/resourcespages/medical-terms</a:t>
            </a:r>
          </a:p>
        </p:txBody>
      </p:sp>
    </p:spTree>
    <p:extLst>
      <p:ext uri="{BB962C8B-B14F-4D97-AF65-F5344CB8AC3E}">
        <p14:creationId xmlns:p14="http://schemas.microsoft.com/office/powerpoint/2010/main" val="3179652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108543"/>
          </a:xfrm>
          <a:prstGeom prst="rect">
            <a:avLst/>
          </a:prstGeom>
          <a:noFill/>
          <a:ln w="9525">
            <a:noFill/>
            <a:miter lim="800000"/>
            <a:headEnd/>
            <a:tailEnd/>
          </a:ln>
        </p:spPr>
        <p:txBody>
          <a:bodyPr>
            <a:spAutoFit/>
          </a:bodyPr>
          <a:lstStyle/>
          <a:p>
            <a:endParaRPr lang="it-IT" sz="2800" dirty="0"/>
          </a:p>
          <a:p>
            <a:r>
              <a:rPr lang="it-IT" sz="2800" dirty="0"/>
              <a:t>Disturbi mentali</a:t>
            </a:r>
          </a:p>
          <a:p>
            <a:endParaRPr lang="it-IT" sz="2800" dirty="0"/>
          </a:p>
          <a:p>
            <a:endParaRPr lang="it-IT" sz="2800" dirty="0"/>
          </a:p>
          <a:p>
            <a:r>
              <a:rPr lang="en-US" b="1" dirty="0"/>
              <a:t>Diagnostic and Statistical Manual of Mental Disorders</a:t>
            </a:r>
            <a:endParaRPr lang="it-IT" sz="2800" dirty="0"/>
          </a:p>
          <a:p>
            <a:r>
              <a:rPr lang="it-IT" sz="2800" dirty="0"/>
              <a:t>DSM-5</a:t>
            </a:r>
          </a:p>
          <a:p>
            <a:endParaRPr lang="it-IT" sz="2800" dirty="0"/>
          </a:p>
        </p:txBody>
      </p:sp>
    </p:spTree>
    <p:extLst>
      <p:ext uri="{BB962C8B-B14F-4D97-AF65-F5344CB8AC3E}">
        <p14:creationId xmlns:p14="http://schemas.microsoft.com/office/powerpoint/2010/main" val="457239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246769"/>
          </a:xfrm>
          <a:prstGeom prst="rect">
            <a:avLst/>
          </a:prstGeom>
          <a:noFill/>
          <a:ln w="9525">
            <a:noFill/>
            <a:miter lim="800000"/>
            <a:headEnd/>
            <a:tailEnd/>
          </a:ln>
        </p:spPr>
        <p:txBody>
          <a:bodyPr>
            <a:spAutoFit/>
          </a:bodyPr>
          <a:lstStyle/>
          <a:p>
            <a:endParaRPr lang="it-IT" sz="2800" dirty="0"/>
          </a:p>
          <a:p>
            <a:r>
              <a:rPr lang="it-IT" sz="2800" dirty="0"/>
              <a:t>Morbilli  (</a:t>
            </a:r>
            <a:r>
              <a:rPr lang="it-IT" sz="2800" dirty="0" err="1"/>
              <a:t>Masern</a:t>
            </a:r>
            <a:r>
              <a:rPr lang="it-IT" sz="2800" dirty="0"/>
              <a:t>)</a:t>
            </a:r>
          </a:p>
          <a:p>
            <a:endParaRPr lang="it-IT" sz="2800" dirty="0"/>
          </a:p>
          <a:p>
            <a:r>
              <a:rPr lang="it-IT" sz="2800" dirty="0" err="1"/>
              <a:t>kranial</a:t>
            </a:r>
            <a:endParaRPr lang="it-IT" sz="2800" dirty="0"/>
          </a:p>
          <a:p>
            <a:endParaRPr lang="it-IT" sz="2800" dirty="0"/>
          </a:p>
        </p:txBody>
      </p:sp>
      <p:sp>
        <p:nvSpPr>
          <p:cNvPr id="2" name="CasellaDiTesto 1"/>
          <p:cNvSpPr txBox="1"/>
          <p:nvPr/>
        </p:nvSpPr>
        <p:spPr>
          <a:xfrm>
            <a:off x="323528" y="2924944"/>
            <a:ext cx="7632848" cy="2923877"/>
          </a:xfrm>
          <a:prstGeom prst="rect">
            <a:avLst/>
          </a:prstGeom>
          <a:noFill/>
        </p:spPr>
        <p:txBody>
          <a:bodyPr wrap="square" rtlCol="0">
            <a:spAutoFit/>
          </a:bodyPr>
          <a:lstStyle/>
          <a:p>
            <a:r>
              <a:rPr lang="it-IT" sz="2600" dirty="0"/>
              <a:t>Craniale</a:t>
            </a:r>
          </a:p>
          <a:p>
            <a:r>
              <a:rPr lang="it-IT" sz="2600" dirty="0"/>
              <a:t>Termine anatomico impiegato, in contrapposizione a </a:t>
            </a:r>
            <a:r>
              <a:rPr lang="it-IT" sz="2600" i="1" u="sng" dirty="0"/>
              <a:t>caudale</a:t>
            </a:r>
            <a:r>
              <a:rPr lang="it-IT" sz="2600" dirty="0"/>
              <a:t>, per indicare la posizione reciproca relativa di parti dell’organismo in rapporto a un piano trasversale […]. Sono craniali le strutture situate dalla parte della testa.</a:t>
            </a:r>
          </a:p>
          <a:p>
            <a:endParaRPr lang="it-IT" sz="2800" dirty="0"/>
          </a:p>
        </p:txBody>
      </p:sp>
    </p:spTree>
    <p:extLst>
      <p:ext uri="{BB962C8B-B14F-4D97-AF65-F5344CB8AC3E}">
        <p14:creationId xmlns:p14="http://schemas.microsoft.com/office/powerpoint/2010/main" val="2384335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246769"/>
          </a:xfrm>
          <a:prstGeom prst="rect">
            <a:avLst/>
          </a:prstGeom>
          <a:noFill/>
          <a:ln w="9525">
            <a:noFill/>
            <a:miter lim="800000"/>
            <a:headEnd/>
            <a:tailEnd/>
          </a:ln>
        </p:spPr>
        <p:txBody>
          <a:bodyPr>
            <a:spAutoFit/>
          </a:bodyPr>
          <a:lstStyle/>
          <a:p>
            <a:endParaRPr lang="it-IT" sz="2800" dirty="0"/>
          </a:p>
          <a:p>
            <a:endParaRPr lang="it-IT" sz="2800" dirty="0"/>
          </a:p>
          <a:p>
            <a:r>
              <a:rPr lang="it-IT" sz="2800" dirty="0" err="1"/>
              <a:t>Hepatocholepathien</a:t>
            </a:r>
            <a:endParaRPr lang="it-IT" sz="2800" dirty="0"/>
          </a:p>
          <a:p>
            <a:endParaRPr lang="it-IT" sz="2800" dirty="0"/>
          </a:p>
          <a:p>
            <a:endParaRPr lang="it-IT" sz="2800" dirty="0"/>
          </a:p>
        </p:txBody>
      </p:sp>
      <p:sp>
        <p:nvSpPr>
          <p:cNvPr id="2" name="CasellaDiTesto 1"/>
          <p:cNvSpPr txBox="1"/>
          <p:nvPr/>
        </p:nvSpPr>
        <p:spPr>
          <a:xfrm>
            <a:off x="467544" y="4149080"/>
            <a:ext cx="7488832" cy="1384995"/>
          </a:xfrm>
          <a:prstGeom prst="rect">
            <a:avLst/>
          </a:prstGeom>
          <a:noFill/>
        </p:spPr>
        <p:txBody>
          <a:bodyPr wrap="square" rtlCol="0">
            <a:spAutoFit/>
          </a:bodyPr>
          <a:lstStyle/>
          <a:p>
            <a:r>
              <a:rPr lang="it-IT" sz="2800" dirty="0" err="1"/>
              <a:t>Androginoide</a:t>
            </a:r>
            <a:endParaRPr lang="it-IT" sz="2800" dirty="0"/>
          </a:p>
          <a:p>
            <a:endParaRPr lang="it-IT" sz="2800" dirty="0"/>
          </a:p>
          <a:p>
            <a:r>
              <a:rPr lang="it-IT" sz="2800" dirty="0" err="1"/>
              <a:t>Ginoandroide</a:t>
            </a:r>
            <a:endParaRPr lang="it-IT" sz="2800" dirty="0"/>
          </a:p>
        </p:txBody>
      </p:sp>
    </p:spTree>
    <p:extLst>
      <p:ext uri="{BB962C8B-B14F-4D97-AF65-F5344CB8AC3E}">
        <p14:creationId xmlns:p14="http://schemas.microsoft.com/office/powerpoint/2010/main" val="99297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1384995"/>
          </a:xfrm>
          <a:prstGeom prst="rect">
            <a:avLst/>
          </a:prstGeom>
          <a:noFill/>
          <a:ln w="9525">
            <a:noFill/>
            <a:miter lim="800000"/>
            <a:headEnd/>
            <a:tailEnd/>
          </a:ln>
        </p:spPr>
        <p:txBody>
          <a:bodyPr>
            <a:spAutoFit/>
          </a:bodyPr>
          <a:lstStyle/>
          <a:p>
            <a:endParaRPr lang="it-IT" sz="2800" dirty="0"/>
          </a:p>
          <a:p>
            <a:r>
              <a:rPr lang="it-IT" sz="2800" dirty="0" err="1"/>
              <a:t>Dekubitus</a:t>
            </a:r>
            <a:endParaRPr lang="it-IT" sz="2800" dirty="0"/>
          </a:p>
          <a:p>
            <a:endParaRPr lang="it-IT" sz="2800" dirty="0"/>
          </a:p>
        </p:txBody>
      </p:sp>
      <p:sp>
        <p:nvSpPr>
          <p:cNvPr id="2" name="CasellaDiTesto 1"/>
          <p:cNvSpPr txBox="1"/>
          <p:nvPr/>
        </p:nvSpPr>
        <p:spPr>
          <a:xfrm>
            <a:off x="381000" y="2564904"/>
            <a:ext cx="8229600" cy="2554545"/>
          </a:xfrm>
          <a:prstGeom prst="rect">
            <a:avLst/>
          </a:prstGeom>
          <a:noFill/>
        </p:spPr>
        <p:txBody>
          <a:bodyPr wrap="square" rtlCol="0">
            <a:spAutoFit/>
          </a:bodyPr>
          <a:lstStyle/>
          <a:p>
            <a:r>
              <a:rPr lang="de-DE" sz="2800" dirty="0"/>
              <a:t>Der Schweregrad eines Dekubitus richtet sich nach der Ausdehnung in die Tiefe des Gewebes.</a:t>
            </a:r>
            <a:r>
              <a:rPr lang="de-DE" sz="2800" b="1" dirty="0"/>
              <a:t> </a:t>
            </a:r>
            <a:r>
              <a:rPr lang="de-DE" sz="2800" dirty="0"/>
              <a:t>Es werden üblicherweise vier verschiedene </a:t>
            </a:r>
            <a:r>
              <a:rPr lang="de-DE" sz="2800" dirty="0" err="1"/>
              <a:t>Dekubitusgrade</a:t>
            </a:r>
            <a:r>
              <a:rPr lang="de-DE" sz="2800" dirty="0"/>
              <a:t> bzw. -stadien voneinander unterschieden.</a:t>
            </a:r>
          </a:p>
          <a:p>
            <a:r>
              <a:rPr lang="de-DE" b="1" dirty="0"/>
              <a:t> </a:t>
            </a:r>
          </a:p>
          <a:p>
            <a:endParaRPr lang="it-IT" dirty="0"/>
          </a:p>
        </p:txBody>
      </p:sp>
    </p:spTree>
    <p:extLst>
      <p:ext uri="{BB962C8B-B14F-4D97-AF65-F5344CB8AC3E}">
        <p14:creationId xmlns:p14="http://schemas.microsoft.com/office/powerpoint/2010/main" val="231847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endParaRPr lang="it-IT" sz="2800" dirty="0"/>
          </a:p>
          <a:p>
            <a:r>
              <a:rPr lang="it-IT" sz="2800" dirty="0" err="1"/>
              <a:t>Musculus</a:t>
            </a:r>
            <a:r>
              <a:rPr lang="it-IT" sz="2800" dirty="0"/>
              <a:t> </a:t>
            </a:r>
            <a:r>
              <a:rPr lang="it-IT" sz="2800" dirty="0" err="1"/>
              <a:t>adductor</a:t>
            </a:r>
            <a:r>
              <a:rPr lang="it-IT" sz="2800" dirty="0"/>
              <a:t> </a:t>
            </a:r>
            <a:r>
              <a:rPr lang="it-IT" sz="2800" dirty="0" err="1"/>
              <a:t>brevis</a:t>
            </a:r>
            <a:endParaRPr lang="it-IT" sz="2800" dirty="0"/>
          </a:p>
          <a:p>
            <a:endParaRPr lang="it-IT" sz="2800" dirty="0"/>
          </a:p>
          <a:p>
            <a:r>
              <a:rPr lang="it-IT" sz="2800" dirty="0" err="1"/>
              <a:t>Nervus</a:t>
            </a:r>
            <a:r>
              <a:rPr lang="it-IT" sz="2800" dirty="0"/>
              <a:t> </a:t>
            </a:r>
            <a:r>
              <a:rPr lang="it-IT" sz="2800" dirty="0" err="1"/>
              <a:t>medianus</a:t>
            </a:r>
            <a:endParaRPr lang="it-IT" sz="2800" dirty="0"/>
          </a:p>
          <a:p>
            <a:endParaRPr lang="it-IT" sz="2800" dirty="0"/>
          </a:p>
          <a:p>
            <a:r>
              <a:rPr lang="it-IT" sz="2800" dirty="0" err="1"/>
              <a:t>Glandulae</a:t>
            </a:r>
            <a:r>
              <a:rPr lang="it-IT" sz="2800" dirty="0"/>
              <a:t> </a:t>
            </a:r>
            <a:r>
              <a:rPr lang="it-IT" sz="2800" dirty="0" err="1"/>
              <a:t>parathyroideae</a:t>
            </a:r>
            <a:r>
              <a:rPr lang="it-IT" sz="2800" dirty="0"/>
              <a:t> </a:t>
            </a:r>
            <a:r>
              <a:rPr lang="it-IT" sz="2800" dirty="0" err="1"/>
              <a:t>accessoriae</a:t>
            </a:r>
            <a:endParaRPr lang="it-IT" sz="2800" dirty="0"/>
          </a:p>
          <a:p>
            <a:endParaRPr lang="it-IT" sz="2800" dirty="0"/>
          </a:p>
          <a:p>
            <a:endParaRPr lang="it-IT" sz="2800" dirty="0"/>
          </a:p>
        </p:txBody>
      </p:sp>
    </p:spTree>
    <p:extLst>
      <p:ext uri="{BB962C8B-B14F-4D97-AF65-F5344CB8AC3E}">
        <p14:creationId xmlns:p14="http://schemas.microsoft.com/office/powerpoint/2010/main" val="3246170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endParaRPr lang="it-IT" sz="2800" dirty="0"/>
          </a:p>
          <a:p>
            <a:r>
              <a:rPr lang="it-IT" sz="2800" dirty="0"/>
              <a:t>Nomina Anatomica:</a:t>
            </a:r>
          </a:p>
          <a:p>
            <a:r>
              <a:rPr lang="it-IT" sz="2800" dirty="0"/>
              <a:t>BNA (</a:t>
            </a:r>
            <a:r>
              <a:rPr lang="it-IT" sz="2800" dirty="0" err="1"/>
              <a:t>Basle</a:t>
            </a:r>
            <a:r>
              <a:rPr lang="it-IT" sz="2800" dirty="0"/>
              <a:t> Nomina Anatomica) 1895</a:t>
            </a:r>
          </a:p>
          <a:p>
            <a:r>
              <a:rPr lang="it-IT" sz="2800" dirty="0"/>
              <a:t>JNA (Jena Nomina Anatomica) 1935</a:t>
            </a:r>
          </a:p>
          <a:p>
            <a:r>
              <a:rPr lang="it-IT" sz="2800" dirty="0"/>
              <a:t>PNA (Paris Nomina Anatomica) 1955</a:t>
            </a:r>
          </a:p>
          <a:p>
            <a:endParaRPr lang="it-IT" sz="2800" dirty="0"/>
          </a:p>
          <a:p>
            <a:r>
              <a:rPr lang="it-IT" sz="2800" dirty="0"/>
              <a:t>Terminologia Anatomica 1998</a:t>
            </a:r>
          </a:p>
          <a:p>
            <a:endParaRPr lang="it-IT" sz="2800" dirty="0"/>
          </a:p>
          <a:p>
            <a:r>
              <a:rPr lang="it-IT" sz="2800" dirty="0"/>
              <a:t>https://ifaa.unifr.ch/Public/EntryPage/ViewTA98New.html</a:t>
            </a:r>
          </a:p>
          <a:p>
            <a:r>
              <a:rPr lang="it-IT" sz="2800" dirty="0"/>
              <a:t>http://terminologia-anatomica.org/en/Terms</a:t>
            </a:r>
          </a:p>
        </p:txBody>
      </p:sp>
    </p:spTree>
    <p:extLst>
      <p:ext uri="{BB962C8B-B14F-4D97-AF65-F5344CB8AC3E}">
        <p14:creationId xmlns:p14="http://schemas.microsoft.com/office/powerpoint/2010/main" val="1717406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401205"/>
          </a:xfrm>
          <a:prstGeom prst="rect">
            <a:avLst/>
          </a:prstGeom>
          <a:noFill/>
          <a:ln w="9525">
            <a:noFill/>
            <a:miter lim="800000"/>
            <a:headEnd/>
            <a:tailEnd/>
          </a:ln>
        </p:spPr>
        <p:txBody>
          <a:bodyPr>
            <a:spAutoFit/>
          </a:bodyPr>
          <a:lstStyle/>
          <a:p>
            <a:endParaRPr lang="it-IT" sz="2800" dirty="0"/>
          </a:p>
          <a:p>
            <a:r>
              <a:rPr lang="it-IT" sz="2800" dirty="0"/>
              <a:t>Visus</a:t>
            </a:r>
          </a:p>
          <a:p>
            <a:endParaRPr lang="it-IT" sz="2800" dirty="0"/>
          </a:p>
          <a:p>
            <a:r>
              <a:rPr lang="it-IT" sz="2800" dirty="0" err="1"/>
              <a:t>Ulcus</a:t>
            </a:r>
            <a:r>
              <a:rPr lang="it-IT" sz="2800" dirty="0"/>
              <a:t> </a:t>
            </a:r>
            <a:r>
              <a:rPr lang="it-IT" sz="2800" dirty="0" err="1"/>
              <a:t>cruris</a:t>
            </a:r>
            <a:endParaRPr lang="it-IT" sz="2800" dirty="0"/>
          </a:p>
          <a:p>
            <a:endParaRPr lang="it-IT" sz="2800" dirty="0"/>
          </a:p>
          <a:p>
            <a:r>
              <a:rPr lang="it-IT" sz="2800" dirty="0" err="1"/>
              <a:t>Ulcus</a:t>
            </a:r>
            <a:r>
              <a:rPr lang="it-IT" sz="2800" dirty="0"/>
              <a:t> ventricoli</a:t>
            </a:r>
          </a:p>
          <a:p>
            <a:endParaRPr lang="it-IT" sz="2800" dirty="0"/>
          </a:p>
          <a:p>
            <a:r>
              <a:rPr lang="it-IT" sz="2800" dirty="0" err="1"/>
              <a:t>Ulcus</a:t>
            </a:r>
            <a:r>
              <a:rPr lang="it-IT" sz="2800" dirty="0"/>
              <a:t> </a:t>
            </a:r>
            <a:r>
              <a:rPr lang="it-IT" sz="2800" dirty="0" err="1"/>
              <a:t>pepticum</a:t>
            </a:r>
            <a:endParaRPr lang="it-IT" sz="2800" dirty="0"/>
          </a:p>
          <a:p>
            <a:endParaRPr lang="it-IT" sz="2800" dirty="0"/>
          </a:p>
          <a:p>
            <a:endParaRPr lang="it-IT" sz="2800" dirty="0"/>
          </a:p>
        </p:txBody>
      </p:sp>
    </p:spTree>
    <p:extLst>
      <p:ext uri="{BB962C8B-B14F-4D97-AF65-F5344CB8AC3E}">
        <p14:creationId xmlns:p14="http://schemas.microsoft.com/office/powerpoint/2010/main" val="2902912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401205"/>
          </a:xfrm>
          <a:prstGeom prst="rect">
            <a:avLst/>
          </a:prstGeom>
          <a:noFill/>
          <a:ln w="9525">
            <a:noFill/>
            <a:miter lim="800000"/>
            <a:headEnd/>
            <a:tailEnd/>
          </a:ln>
        </p:spPr>
        <p:txBody>
          <a:bodyPr>
            <a:spAutoFit/>
          </a:bodyPr>
          <a:lstStyle/>
          <a:p>
            <a:endParaRPr lang="it-IT" sz="2800" dirty="0"/>
          </a:p>
          <a:p>
            <a:r>
              <a:rPr lang="it-IT" sz="2800" dirty="0"/>
              <a:t>In </a:t>
            </a:r>
            <a:r>
              <a:rPr lang="it-IT" sz="2800" dirty="0" err="1"/>
              <a:t>einer</a:t>
            </a:r>
            <a:r>
              <a:rPr lang="it-IT" sz="2800" dirty="0"/>
              <a:t> </a:t>
            </a:r>
            <a:r>
              <a:rPr lang="it-IT" sz="2800" dirty="0" err="1"/>
              <a:t>randomisierten</a:t>
            </a:r>
            <a:r>
              <a:rPr lang="it-IT" sz="2800" dirty="0"/>
              <a:t> </a:t>
            </a:r>
            <a:r>
              <a:rPr lang="it-IT" sz="2800" dirty="0" err="1"/>
              <a:t>einfachblinden</a:t>
            </a:r>
            <a:r>
              <a:rPr lang="it-IT" sz="2800" dirty="0"/>
              <a:t> </a:t>
            </a:r>
            <a:r>
              <a:rPr lang="it-IT" sz="2800" dirty="0" err="1"/>
              <a:t>Vergleichsstudie</a:t>
            </a:r>
            <a:r>
              <a:rPr lang="it-IT" sz="2800" dirty="0"/>
              <a:t> </a:t>
            </a:r>
            <a:r>
              <a:rPr lang="it-IT" sz="2800" dirty="0" err="1"/>
              <a:t>ist</a:t>
            </a:r>
            <a:r>
              <a:rPr lang="it-IT" sz="2800" dirty="0"/>
              <a:t> die </a:t>
            </a:r>
            <a:r>
              <a:rPr lang="it-IT" sz="2800" dirty="0" err="1"/>
              <a:t>Wirksamkeit</a:t>
            </a:r>
            <a:r>
              <a:rPr lang="it-IT" sz="2800" dirty="0"/>
              <a:t> und </a:t>
            </a:r>
            <a:r>
              <a:rPr lang="it-IT" sz="2800" dirty="0" err="1"/>
              <a:t>Verträglichkeit</a:t>
            </a:r>
            <a:r>
              <a:rPr lang="it-IT" sz="2800" dirty="0"/>
              <a:t> von Dr. </a:t>
            </a:r>
            <a:r>
              <a:rPr lang="it-IT" sz="2800" dirty="0" err="1"/>
              <a:t>Theiss</a:t>
            </a:r>
            <a:r>
              <a:rPr lang="it-IT" sz="2800" dirty="0"/>
              <a:t> </a:t>
            </a:r>
            <a:r>
              <a:rPr lang="it-IT" sz="2800" dirty="0" err="1"/>
              <a:t>Salbe</a:t>
            </a:r>
            <a:r>
              <a:rPr lang="it-IT" sz="2800" dirty="0"/>
              <a:t> in </a:t>
            </a:r>
            <a:r>
              <a:rPr lang="it-IT" sz="2800" dirty="0" err="1"/>
              <a:t>der</a:t>
            </a:r>
            <a:r>
              <a:rPr lang="it-IT" sz="2800" dirty="0"/>
              <a:t> </a:t>
            </a:r>
            <a:r>
              <a:rPr lang="it-IT" sz="2800" dirty="0" err="1"/>
              <a:t>unterstützenden</a:t>
            </a:r>
            <a:r>
              <a:rPr lang="it-IT" sz="2800" dirty="0"/>
              <a:t> </a:t>
            </a:r>
            <a:r>
              <a:rPr lang="it-IT" sz="2800" dirty="0" err="1"/>
              <a:t>Behandlung</a:t>
            </a:r>
            <a:r>
              <a:rPr lang="it-IT" sz="2800" dirty="0"/>
              <a:t> </a:t>
            </a:r>
            <a:r>
              <a:rPr lang="it-IT" sz="2800" dirty="0" err="1"/>
              <a:t>venöser</a:t>
            </a:r>
            <a:r>
              <a:rPr lang="it-IT" sz="2800" dirty="0"/>
              <a:t> </a:t>
            </a:r>
            <a:r>
              <a:rPr lang="it-IT" sz="2800" dirty="0" err="1"/>
              <a:t>Erkrankungen</a:t>
            </a:r>
            <a:r>
              <a:rPr lang="it-IT" sz="2800" dirty="0"/>
              <a:t> </a:t>
            </a:r>
            <a:r>
              <a:rPr lang="it-IT" sz="2800" dirty="0" err="1"/>
              <a:t>untersucht</a:t>
            </a:r>
            <a:r>
              <a:rPr lang="it-IT" sz="2800" dirty="0"/>
              <a:t> </a:t>
            </a:r>
            <a:r>
              <a:rPr lang="it-IT" sz="2800" dirty="0" err="1"/>
              <a:t>worden</a:t>
            </a:r>
            <a:r>
              <a:rPr lang="it-IT" sz="2800" dirty="0"/>
              <a:t>. </a:t>
            </a:r>
            <a:r>
              <a:rPr lang="it-IT" sz="2800" dirty="0" err="1"/>
              <a:t>Als</a:t>
            </a:r>
            <a:r>
              <a:rPr lang="it-IT" sz="2800" dirty="0"/>
              <a:t> </a:t>
            </a:r>
            <a:r>
              <a:rPr lang="it-IT" sz="2800" dirty="0" err="1"/>
              <a:t>Kontrollmedikation</a:t>
            </a:r>
            <a:r>
              <a:rPr lang="it-IT" sz="2800" dirty="0"/>
              <a:t> </a:t>
            </a:r>
            <a:r>
              <a:rPr lang="it-IT" sz="2800" dirty="0" err="1"/>
              <a:t>diente</a:t>
            </a:r>
            <a:r>
              <a:rPr lang="it-IT" sz="2800" dirty="0"/>
              <a:t> </a:t>
            </a:r>
            <a:r>
              <a:rPr lang="it-IT" sz="2800" dirty="0" err="1"/>
              <a:t>eine</a:t>
            </a:r>
            <a:r>
              <a:rPr lang="it-IT" sz="2800" dirty="0"/>
              <a:t> </a:t>
            </a:r>
            <a:r>
              <a:rPr lang="it-IT" sz="2800" dirty="0" err="1"/>
              <a:t>wirkstofffreie</a:t>
            </a:r>
            <a:r>
              <a:rPr lang="it-IT" sz="2800" dirty="0"/>
              <a:t> </a:t>
            </a:r>
            <a:r>
              <a:rPr lang="it-IT" sz="2800" dirty="0" err="1"/>
              <a:t>Salbengrundlage</a:t>
            </a:r>
            <a:r>
              <a:rPr lang="it-IT" sz="2800" dirty="0"/>
              <a:t>. […] </a:t>
            </a:r>
            <a:r>
              <a:rPr lang="it-IT" sz="2800" dirty="0" err="1"/>
              <a:t>Unter</a:t>
            </a:r>
            <a:r>
              <a:rPr lang="it-IT" sz="2800" dirty="0"/>
              <a:t> </a:t>
            </a:r>
            <a:r>
              <a:rPr lang="it-IT" sz="2800" dirty="0" err="1"/>
              <a:t>der</a:t>
            </a:r>
            <a:r>
              <a:rPr lang="it-IT" sz="2800" dirty="0"/>
              <a:t> </a:t>
            </a:r>
            <a:r>
              <a:rPr lang="it-IT" sz="2800" dirty="0" err="1"/>
              <a:t>Behandlung</a:t>
            </a:r>
            <a:r>
              <a:rPr lang="it-IT" sz="2800" dirty="0"/>
              <a:t> </a:t>
            </a:r>
            <a:r>
              <a:rPr lang="it-IT" sz="2800" dirty="0" err="1"/>
              <a:t>mit</a:t>
            </a:r>
            <a:r>
              <a:rPr lang="it-IT" sz="2800" dirty="0"/>
              <a:t> </a:t>
            </a:r>
            <a:r>
              <a:rPr lang="it-IT" sz="2800" dirty="0" err="1"/>
              <a:t>Verum</a:t>
            </a:r>
            <a:r>
              <a:rPr lang="it-IT" sz="2800" dirty="0"/>
              <a:t> </a:t>
            </a:r>
            <a:r>
              <a:rPr lang="it-IT" sz="2800" dirty="0" err="1"/>
              <a:t>kam</a:t>
            </a:r>
            <a:r>
              <a:rPr lang="it-IT" sz="2800" dirty="0"/>
              <a:t> es </a:t>
            </a:r>
            <a:r>
              <a:rPr lang="it-IT" sz="2800" dirty="0" err="1"/>
              <a:t>vor</a:t>
            </a:r>
            <a:r>
              <a:rPr lang="it-IT" sz="2800" dirty="0"/>
              <a:t> </a:t>
            </a:r>
            <a:r>
              <a:rPr lang="it-IT" sz="2800" dirty="0" err="1"/>
              <a:t>allem</a:t>
            </a:r>
            <a:r>
              <a:rPr lang="it-IT" sz="2800" dirty="0"/>
              <a:t> bei </a:t>
            </a:r>
            <a:r>
              <a:rPr lang="it-IT" sz="2800" dirty="0" err="1"/>
              <a:t>den</a:t>
            </a:r>
            <a:r>
              <a:rPr lang="it-IT" sz="2800" dirty="0"/>
              <a:t> </a:t>
            </a:r>
            <a:r>
              <a:rPr lang="it-IT" sz="2800" dirty="0" err="1"/>
              <a:t>subjektiven</a:t>
            </a:r>
            <a:r>
              <a:rPr lang="it-IT" sz="2800" dirty="0"/>
              <a:t> </a:t>
            </a:r>
            <a:r>
              <a:rPr lang="it-IT" sz="2800" dirty="0" err="1"/>
              <a:t>Beschwerden</a:t>
            </a:r>
            <a:r>
              <a:rPr lang="it-IT" sz="2800" dirty="0"/>
              <a:t> </a:t>
            </a:r>
            <a:r>
              <a:rPr lang="it-IT" sz="2800" dirty="0" err="1"/>
              <a:t>zu</a:t>
            </a:r>
            <a:r>
              <a:rPr lang="it-IT" sz="2800" dirty="0"/>
              <a:t> </a:t>
            </a:r>
            <a:r>
              <a:rPr lang="it-IT" sz="2800" dirty="0" err="1"/>
              <a:t>einer</a:t>
            </a:r>
            <a:r>
              <a:rPr lang="it-IT" sz="2800" dirty="0"/>
              <a:t> </a:t>
            </a:r>
            <a:r>
              <a:rPr lang="it-IT" sz="2800" dirty="0" err="1"/>
              <a:t>gegenüber</a:t>
            </a:r>
            <a:r>
              <a:rPr lang="it-IT" sz="2800" dirty="0"/>
              <a:t> </a:t>
            </a:r>
            <a:r>
              <a:rPr lang="it-IT" sz="2800" dirty="0" err="1"/>
              <a:t>Plazebo</a:t>
            </a:r>
            <a:r>
              <a:rPr lang="it-IT" sz="2800" dirty="0"/>
              <a:t> </a:t>
            </a:r>
            <a:r>
              <a:rPr lang="it-IT" sz="2800" dirty="0" err="1"/>
              <a:t>überlegenen</a:t>
            </a:r>
            <a:r>
              <a:rPr lang="it-IT" sz="2800" dirty="0"/>
              <a:t> </a:t>
            </a:r>
            <a:r>
              <a:rPr lang="it-IT" sz="2800" dirty="0" err="1"/>
              <a:t>positiven</a:t>
            </a:r>
            <a:r>
              <a:rPr lang="it-IT" sz="2800" dirty="0"/>
              <a:t> </a:t>
            </a:r>
            <a:r>
              <a:rPr lang="it-IT" sz="2800" dirty="0" err="1"/>
              <a:t>Beeinflussung</a:t>
            </a:r>
            <a:r>
              <a:rPr lang="it-IT" sz="2800" dirty="0"/>
              <a:t>.</a:t>
            </a:r>
          </a:p>
        </p:txBody>
      </p:sp>
    </p:spTree>
    <p:extLst>
      <p:ext uri="{BB962C8B-B14F-4D97-AF65-F5344CB8AC3E}">
        <p14:creationId xmlns:p14="http://schemas.microsoft.com/office/powerpoint/2010/main" val="371042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954107"/>
          </a:xfrm>
          <a:prstGeom prst="rect">
            <a:avLst/>
          </a:prstGeom>
          <a:noFill/>
          <a:ln w="9525">
            <a:noFill/>
            <a:miter lim="800000"/>
            <a:headEnd/>
            <a:tailEnd/>
          </a:ln>
        </p:spPr>
        <p:txBody>
          <a:bodyPr>
            <a:spAutoFit/>
          </a:bodyPr>
          <a:lstStyle/>
          <a:p>
            <a:r>
              <a:rPr lang="it-IT" sz="2800" dirty="0"/>
              <a:t> </a:t>
            </a:r>
          </a:p>
          <a:p>
            <a:r>
              <a:rPr lang="it-IT" sz="2800" dirty="0"/>
              <a:t>Non-modular </a:t>
            </a:r>
            <a:r>
              <a:rPr lang="it-IT" sz="2800" dirty="0" err="1"/>
              <a:t>cemented</a:t>
            </a:r>
            <a:endParaRPr lang="it-IT" sz="2800" dirty="0"/>
          </a:p>
        </p:txBody>
      </p:sp>
      <p:sp>
        <p:nvSpPr>
          <p:cNvPr id="2" name="CasellaDiTesto 1">
            <a:extLst>
              <a:ext uri="{FF2B5EF4-FFF2-40B4-BE49-F238E27FC236}">
                <a16:creationId xmlns:a16="http://schemas.microsoft.com/office/drawing/2014/main" id="{BA9C7518-53DC-4CDB-BEA9-532F3B3D8602}"/>
              </a:ext>
            </a:extLst>
          </p:cNvPr>
          <p:cNvSpPr txBox="1"/>
          <p:nvPr/>
        </p:nvSpPr>
        <p:spPr>
          <a:xfrm>
            <a:off x="323528" y="2060848"/>
            <a:ext cx="8352928" cy="523220"/>
          </a:xfrm>
          <a:prstGeom prst="rect">
            <a:avLst/>
          </a:prstGeom>
          <a:noFill/>
        </p:spPr>
        <p:txBody>
          <a:bodyPr wrap="square" rtlCol="0">
            <a:spAutoFit/>
          </a:bodyPr>
          <a:lstStyle/>
          <a:p>
            <a:r>
              <a:rPr lang="it-IT" sz="2800" dirty="0" err="1"/>
              <a:t>Nicht</a:t>
            </a:r>
            <a:r>
              <a:rPr lang="it-IT" sz="2800" dirty="0"/>
              <a:t> </a:t>
            </a:r>
            <a:r>
              <a:rPr lang="it-IT" sz="2800" dirty="0" err="1"/>
              <a:t>zementpflichtig</a:t>
            </a:r>
            <a:r>
              <a:rPr lang="it-IT" sz="2800" dirty="0"/>
              <a:t>*</a:t>
            </a:r>
          </a:p>
        </p:txBody>
      </p:sp>
    </p:spTree>
    <p:extLst>
      <p:ext uri="{BB962C8B-B14F-4D97-AF65-F5344CB8AC3E}">
        <p14:creationId xmlns:p14="http://schemas.microsoft.com/office/powerpoint/2010/main" val="290995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246769"/>
          </a:xfrm>
          <a:prstGeom prst="rect">
            <a:avLst/>
          </a:prstGeom>
          <a:noFill/>
          <a:ln w="9525">
            <a:noFill/>
            <a:miter lim="800000"/>
            <a:headEnd/>
            <a:tailEnd/>
          </a:ln>
        </p:spPr>
        <p:txBody>
          <a:bodyPr>
            <a:spAutoFit/>
          </a:bodyPr>
          <a:lstStyle/>
          <a:p>
            <a:r>
              <a:rPr lang="it-IT" sz="2800" dirty="0"/>
              <a:t>Nanosomie – </a:t>
            </a:r>
            <a:r>
              <a:rPr lang="it-IT" sz="2800" dirty="0" err="1"/>
              <a:t>Zwergwuchs</a:t>
            </a:r>
            <a:endParaRPr lang="it-IT" sz="2800" dirty="0"/>
          </a:p>
          <a:p>
            <a:endParaRPr lang="it-IT" sz="2800" dirty="0"/>
          </a:p>
          <a:p>
            <a:r>
              <a:rPr lang="it-IT" sz="2800" dirty="0" err="1"/>
              <a:t>Parotitis</a:t>
            </a:r>
            <a:r>
              <a:rPr lang="it-IT" sz="2800" dirty="0"/>
              <a:t> epidemica - </a:t>
            </a:r>
            <a:r>
              <a:rPr lang="it-IT" sz="2800" dirty="0" err="1"/>
              <a:t>Ziegenpeter</a:t>
            </a:r>
            <a:endParaRPr lang="it-IT" sz="2800" dirty="0"/>
          </a:p>
          <a:p>
            <a:endParaRPr lang="it-IT" sz="2800" dirty="0"/>
          </a:p>
          <a:p>
            <a:r>
              <a:rPr lang="it-IT" sz="2800" dirty="0" err="1"/>
              <a:t>Blenorrhea</a:t>
            </a:r>
            <a:r>
              <a:rPr lang="it-IT" sz="2800" dirty="0"/>
              <a:t> umbilici – </a:t>
            </a:r>
            <a:r>
              <a:rPr lang="it-IT" sz="2800" dirty="0" err="1"/>
              <a:t>nässender</a:t>
            </a:r>
            <a:r>
              <a:rPr lang="it-IT" sz="2800" dirty="0"/>
              <a:t> </a:t>
            </a:r>
            <a:r>
              <a:rPr lang="it-IT" sz="2800" dirty="0" err="1"/>
              <a:t>Nabel</a:t>
            </a:r>
            <a:endParaRPr lang="it-IT" sz="2800" dirty="0"/>
          </a:p>
        </p:txBody>
      </p:sp>
    </p:spTree>
    <p:extLst>
      <p:ext uri="{BB962C8B-B14F-4D97-AF65-F5344CB8AC3E}">
        <p14:creationId xmlns:p14="http://schemas.microsoft.com/office/powerpoint/2010/main" val="323900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108543"/>
          </a:xfrm>
          <a:prstGeom prst="rect">
            <a:avLst/>
          </a:prstGeom>
          <a:noFill/>
          <a:ln w="9525">
            <a:noFill/>
            <a:miter lim="800000"/>
            <a:headEnd/>
            <a:tailEnd/>
          </a:ln>
        </p:spPr>
        <p:txBody>
          <a:bodyPr>
            <a:spAutoFit/>
          </a:bodyPr>
          <a:lstStyle/>
          <a:p>
            <a:r>
              <a:rPr lang="it-IT" sz="2800" dirty="0" err="1"/>
              <a:t>Nervus</a:t>
            </a:r>
            <a:r>
              <a:rPr lang="it-IT" sz="2800" dirty="0"/>
              <a:t> </a:t>
            </a:r>
            <a:r>
              <a:rPr lang="it-IT" sz="2800" dirty="0" err="1"/>
              <a:t>acusticus</a:t>
            </a:r>
            <a:r>
              <a:rPr lang="it-IT" sz="2800" dirty="0"/>
              <a:t> – </a:t>
            </a:r>
            <a:r>
              <a:rPr lang="it-IT" sz="2800" dirty="0" err="1"/>
              <a:t>Hörnerv</a:t>
            </a:r>
            <a:endParaRPr lang="it-IT" sz="2800" dirty="0"/>
          </a:p>
          <a:p>
            <a:endParaRPr lang="it-IT" sz="2800" dirty="0"/>
          </a:p>
          <a:p>
            <a:r>
              <a:rPr lang="it-IT" sz="2800" dirty="0" err="1"/>
              <a:t>Epatopathie</a:t>
            </a:r>
            <a:r>
              <a:rPr lang="it-IT" sz="2800" dirty="0"/>
              <a:t> - </a:t>
            </a:r>
            <a:r>
              <a:rPr lang="it-IT" sz="2800" dirty="0" err="1"/>
              <a:t>Lebererkrankung</a:t>
            </a:r>
            <a:endParaRPr lang="it-IT" sz="2800" dirty="0"/>
          </a:p>
          <a:p>
            <a:endParaRPr lang="it-IT" sz="2800" dirty="0"/>
          </a:p>
          <a:p>
            <a:r>
              <a:rPr lang="it-IT" sz="2800" dirty="0" err="1"/>
              <a:t>Cheilognatopalatoschisis</a:t>
            </a:r>
            <a:r>
              <a:rPr lang="it-IT" sz="2800" dirty="0"/>
              <a:t> – </a:t>
            </a:r>
            <a:r>
              <a:rPr lang="it-IT" sz="2800" dirty="0" err="1"/>
              <a:t>Lippen</a:t>
            </a:r>
            <a:r>
              <a:rPr lang="it-IT" sz="2800" dirty="0"/>
              <a:t>-Kiefer-</a:t>
            </a:r>
            <a:r>
              <a:rPr lang="it-IT" sz="2800" dirty="0" err="1"/>
              <a:t>Gaumen</a:t>
            </a:r>
            <a:r>
              <a:rPr lang="it-IT" sz="2800" dirty="0"/>
              <a:t>-</a:t>
            </a:r>
            <a:r>
              <a:rPr lang="it-IT" sz="2800" dirty="0" err="1"/>
              <a:t>Spalte</a:t>
            </a:r>
            <a:r>
              <a:rPr lang="it-IT" sz="2800" dirty="0"/>
              <a:t> - </a:t>
            </a:r>
            <a:r>
              <a:rPr lang="it-IT" sz="2800" dirty="0" err="1"/>
              <a:t>Wolfsrachen</a:t>
            </a:r>
            <a:endParaRPr lang="it-IT" sz="2800" dirty="0"/>
          </a:p>
          <a:p>
            <a:endParaRPr lang="it-IT" sz="2800" dirty="0"/>
          </a:p>
        </p:txBody>
      </p:sp>
    </p:spTree>
    <p:extLst>
      <p:ext uri="{BB962C8B-B14F-4D97-AF65-F5344CB8AC3E}">
        <p14:creationId xmlns:p14="http://schemas.microsoft.com/office/powerpoint/2010/main" val="1883981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r>
              <a:rPr lang="it-IT" sz="2800" dirty="0"/>
              <a:t>Pneumonie</a:t>
            </a:r>
          </a:p>
          <a:p>
            <a:endParaRPr lang="it-IT" sz="2800" dirty="0"/>
          </a:p>
          <a:p>
            <a:r>
              <a:rPr lang="it-IT" sz="2800" dirty="0" err="1"/>
              <a:t>Pyodermie</a:t>
            </a:r>
            <a:endParaRPr lang="it-IT" sz="2800" dirty="0"/>
          </a:p>
          <a:p>
            <a:endParaRPr lang="it-IT" sz="2800" dirty="0"/>
          </a:p>
          <a:p>
            <a:r>
              <a:rPr lang="it-IT" sz="2800" dirty="0" err="1"/>
              <a:t>Lycopin</a:t>
            </a:r>
            <a:endParaRPr lang="it-IT" sz="2800" dirty="0"/>
          </a:p>
          <a:p>
            <a:r>
              <a:rPr lang="it-IT" sz="2800" dirty="0" err="1"/>
              <a:t>Karotin</a:t>
            </a:r>
            <a:endParaRPr lang="it-IT" sz="2800" dirty="0"/>
          </a:p>
          <a:p>
            <a:endParaRPr lang="it-IT" sz="2800" dirty="0"/>
          </a:p>
          <a:p>
            <a:r>
              <a:rPr lang="it-IT" sz="2800" dirty="0" err="1"/>
              <a:t>Sulfid</a:t>
            </a:r>
            <a:endParaRPr lang="it-IT" sz="2800" dirty="0"/>
          </a:p>
          <a:p>
            <a:endParaRPr lang="it-IT" sz="2800" dirty="0"/>
          </a:p>
          <a:p>
            <a:endParaRPr lang="it-IT" sz="2800" dirty="0"/>
          </a:p>
          <a:p>
            <a:r>
              <a:rPr lang="it-IT" sz="2800" dirty="0" err="1"/>
              <a:t>Akrospirom</a:t>
            </a:r>
            <a:endParaRPr lang="it-IT" sz="2800" dirty="0"/>
          </a:p>
          <a:p>
            <a:endParaRPr lang="it-IT" sz="2800" dirty="0"/>
          </a:p>
          <a:p>
            <a:endParaRPr lang="it-IT" sz="2800" dirty="0"/>
          </a:p>
        </p:txBody>
      </p:sp>
    </p:spTree>
    <p:extLst>
      <p:ext uri="{BB962C8B-B14F-4D97-AF65-F5344CB8AC3E}">
        <p14:creationId xmlns:p14="http://schemas.microsoft.com/office/powerpoint/2010/main" val="1154352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r>
              <a:rPr lang="it-IT" sz="2800" dirty="0" err="1"/>
              <a:t>Leberzirrhose</a:t>
            </a:r>
            <a:endParaRPr lang="it-IT" sz="2800" dirty="0"/>
          </a:p>
          <a:p>
            <a:endParaRPr lang="it-IT" sz="2800" dirty="0"/>
          </a:p>
          <a:p>
            <a:r>
              <a:rPr lang="it-IT" sz="2800" dirty="0" err="1"/>
              <a:t>Flachfront</a:t>
            </a:r>
            <a:r>
              <a:rPr lang="it-IT" sz="2800" dirty="0"/>
              <a:t>/</a:t>
            </a:r>
            <a:r>
              <a:rPr lang="it-IT" sz="2800" dirty="0" err="1"/>
              <a:t>Spitzfront</a:t>
            </a:r>
            <a:endParaRPr lang="it-IT" sz="2800" dirty="0"/>
          </a:p>
          <a:p>
            <a:endParaRPr lang="it-IT" sz="2800" dirty="0"/>
          </a:p>
          <a:p>
            <a:r>
              <a:rPr lang="it-IT" sz="2800" dirty="0" err="1"/>
              <a:t>Halsmark</a:t>
            </a:r>
            <a:endParaRPr lang="it-IT" sz="2800" dirty="0"/>
          </a:p>
          <a:p>
            <a:endParaRPr lang="it-IT" sz="2800" dirty="0"/>
          </a:p>
          <a:p>
            <a:r>
              <a:rPr lang="it-IT" sz="2800" dirty="0" err="1"/>
              <a:t>Behandlungsgruppe</a:t>
            </a:r>
            <a:endParaRPr lang="it-IT" sz="2800" dirty="0"/>
          </a:p>
          <a:p>
            <a:endParaRPr lang="it-IT" sz="2800" dirty="0"/>
          </a:p>
          <a:p>
            <a:r>
              <a:rPr lang="it-IT" sz="2800" dirty="0" err="1"/>
              <a:t>Raumforderung</a:t>
            </a:r>
            <a:endParaRPr lang="it-IT" sz="2800" dirty="0"/>
          </a:p>
          <a:p>
            <a:endParaRPr lang="it-IT" sz="2800" dirty="0"/>
          </a:p>
          <a:p>
            <a:endParaRPr lang="it-IT" sz="2800" dirty="0"/>
          </a:p>
        </p:txBody>
      </p:sp>
    </p:spTree>
    <p:extLst>
      <p:ext uri="{BB962C8B-B14F-4D97-AF65-F5344CB8AC3E}">
        <p14:creationId xmlns:p14="http://schemas.microsoft.com/office/powerpoint/2010/main" val="15324804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70318"/>
          </a:xfrm>
          <a:prstGeom prst="rect">
            <a:avLst/>
          </a:prstGeom>
          <a:noFill/>
          <a:ln w="9525">
            <a:noFill/>
            <a:miter lim="800000"/>
            <a:headEnd/>
            <a:tailEnd/>
          </a:ln>
        </p:spPr>
        <p:txBody>
          <a:bodyPr>
            <a:spAutoFit/>
          </a:bodyPr>
          <a:lstStyle/>
          <a:p>
            <a:r>
              <a:rPr lang="it-IT" sz="2800" dirty="0" err="1"/>
              <a:t>Milzpunktion</a:t>
            </a:r>
            <a:endParaRPr lang="it-IT" sz="2800" dirty="0"/>
          </a:p>
          <a:p>
            <a:endParaRPr lang="it-IT" sz="2800" dirty="0"/>
          </a:p>
          <a:p>
            <a:r>
              <a:rPr lang="it-IT" sz="2800" dirty="0" err="1"/>
              <a:t>Beckenkamm</a:t>
            </a:r>
            <a:endParaRPr lang="it-IT" sz="2800" dirty="0"/>
          </a:p>
          <a:p>
            <a:endParaRPr lang="it-IT" sz="2800" dirty="0"/>
          </a:p>
          <a:p>
            <a:r>
              <a:rPr lang="it-IT" sz="2800" dirty="0" err="1"/>
              <a:t>Beckenbruch</a:t>
            </a:r>
            <a:endParaRPr lang="it-IT" sz="2800" dirty="0"/>
          </a:p>
          <a:p>
            <a:endParaRPr lang="it-IT" sz="2800" dirty="0"/>
          </a:p>
          <a:p>
            <a:r>
              <a:rPr lang="it-IT" sz="2800" dirty="0"/>
              <a:t>Kiefer-</a:t>
            </a:r>
            <a:r>
              <a:rPr lang="it-IT" sz="2800" dirty="0" err="1"/>
              <a:t>Gesichtsverletzung</a:t>
            </a:r>
            <a:endParaRPr lang="it-IT" sz="2800" dirty="0"/>
          </a:p>
          <a:p>
            <a:endParaRPr lang="it-IT" sz="2800" dirty="0"/>
          </a:p>
          <a:p>
            <a:endParaRPr lang="it-IT" sz="2800" dirty="0"/>
          </a:p>
        </p:txBody>
      </p:sp>
    </p:spTree>
    <p:extLst>
      <p:ext uri="{BB962C8B-B14F-4D97-AF65-F5344CB8AC3E}">
        <p14:creationId xmlns:p14="http://schemas.microsoft.com/office/powerpoint/2010/main" val="3667431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r>
              <a:rPr lang="it-IT" sz="2800" dirty="0" err="1"/>
              <a:t>Amöbenmeningoenzephalitis</a:t>
            </a:r>
            <a:endParaRPr lang="it-IT" sz="2800" dirty="0"/>
          </a:p>
          <a:p>
            <a:endParaRPr lang="it-IT" sz="2800" dirty="0"/>
          </a:p>
          <a:p>
            <a:r>
              <a:rPr lang="it-IT" sz="2800" dirty="0" err="1"/>
              <a:t>Strahlenkatarakt</a:t>
            </a:r>
            <a:endParaRPr lang="it-IT" sz="2800" dirty="0"/>
          </a:p>
          <a:p>
            <a:endParaRPr lang="it-IT" sz="2800" dirty="0"/>
          </a:p>
          <a:p>
            <a:r>
              <a:rPr lang="it-IT" sz="2800" dirty="0" err="1"/>
              <a:t>Geburtslähmung</a:t>
            </a:r>
            <a:endParaRPr lang="it-IT" sz="2800" dirty="0"/>
          </a:p>
          <a:p>
            <a:endParaRPr lang="it-IT" sz="2800" dirty="0"/>
          </a:p>
          <a:p>
            <a:r>
              <a:rPr lang="it-IT" sz="2800" dirty="0" err="1"/>
              <a:t>Defektwunde</a:t>
            </a:r>
            <a:endParaRPr lang="it-IT" sz="2800" dirty="0"/>
          </a:p>
          <a:p>
            <a:endParaRPr lang="it-IT" sz="2800" dirty="0"/>
          </a:p>
          <a:p>
            <a:r>
              <a:rPr lang="it-IT" sz="2800" dirty="0" err="1"/>
              <a:t>Breitspektrumpenicilline</a:t>
            </a:r>
            <a:endParaRPr lang="it-IT" sz="2800" dirty="0"/>
          </a:p>
          <a:p>
            <a:endParaRPr lang="it-IT" sz="2800" dirty="0"/>
          </a:p>
          <a:p>
            <a:endParaRPr lang="it-IT" sz="2800" dirty="0"/>
          </a:p>
        </p:txBody>
      </p:sp>
    </p:spTree>
    <p:extLst>
      <p:ext uri="{BB962C8B-B14F-4D97-AF65-F5344CB8AC3E}">
        <p14:creationId xmlns:p14="http://schemas.microsoft.com/office/powerpoint/2010/main" val="2395729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401205"/>
          </a:xfrm>
          <a:prstGeom prst="rect">
            <a:avLst/>
          </a:prstGeom>
          <a:noFill/>
          <a:ln w="9525">
            <a:noFill/>
            <a:miter lim="800000"/>
            <a:headEnd/>
            <a:tailEnd/>
          </a:ln>
        </p:spPr>
        <p:txBody>
          <a:bodyPr>
            <a:spAutoFit/>
          </a:bodyPr>
          <a:lstStyle/>
          <a:p>
            <a:endParaRPr lang="it-IT" sz="2800" dirty="0"/>
          </a:p>
          <a:p>
            <a:r>
              <a:rPr lang="it-IT" sz="2800" dirty="0" err="1"/>
              <a:t>Obligate</a:t>
            </a:r>
            <a:r>
              <a:rPr lang="it-IT" sz="2800" dirty="0"/>
              <a:t> </a:t>
            </a:r>
            <a:r>
              <a:rPr lang="it-IT" sz="2800" dirty="0" err="1"/>
              <a:t>anaerobe</a:t>
            </a:r>
            <a:r>
              <a:rPr lang="it-IT" sz="2800" dirty="0"/>
              <a:t> </a:t>
            </a:r>
            <a:r>
              <a:rPr lang="it-IT" sz="2800" dirty="0" err="1"/>
              <a:t>Darmflora</a:t>
            </a:r>
            <a:endParaRPr lang="it-IT" sz="2800" dirty="0"/>
          </a:p>
          <a:p>
            <a:endParaRPr lang="it-IT" sz="2800" dirty="0"/>
          </a:p>
          <a:p>
            <a:r>
              <a:rPr lang="it-IT" sz="2800" dirty="0" err="1"/>
              <a:t>Funktionsstabile</a:t>
            </a:r>
            <a:r>
              <a:rPr lang="it-IT" sz="2800" dirty="0"/>
              <a:t> </a:t>
            </a:r>
            <a:r>
              <a:rPr lang="it-IT" sz="2800" dirty="0" err="1"/>
              <a:t>Osteosynthese</a:t>
            </a:r>
            <a:endParaRPr lang="it-IT" sz="2800" dirty="0"/>
          </a:p>
          <a:p>
            <a:endParaRPr lang="it-IT" sz="2800" dirty="0"/>
          </a:p>
          <a:p>
            <a:r>
              <a:rPr lang="it-IT" sz="2800" dirty="0" err="1"/>
              <a:t>Primär</a:t>
            </a:r>
            <a:r>
              <a:rPr lang="it-IT" sz="2800" dirty="0"/>
              <a:t>-/</a:t>
            </a:r>
            <a:r>
              <a:rPr lang="it-IT" sz="2800" dirty="0" err="1"/>
              <a:t>Sekundärversorgung</a:t>
            </a:r>
            <a:endParaRPr lang="it-IT" sz="2800" dirty="0"/>
          </a:p>
          <a:p>
            <a:endParaRPr lang="it-IT" sz="2800" dirty="0"/>
          </a:p>
          <a:p>
            <a:r>
              <a:rPr lang="it-IT" sz="2800" dirty="0" err="1"/>
              <a:t>Lappenvereinigung</a:t>
            </a:r>
            <a:endParaRPr lang="it-IT" sz="2800" dirty="0"/>
          </a:p>
          <a:p>
            <a:endParaRPr lang="it-IT" sz="2800" dirty="0"/>
          </a:p>
          <a:p>
            <a:r>
              <a:rPr lang="it-IT" sz="2800" dirty="0" err="1"/>
              <a:t>Stumpfe</a:t>
            </a:r>
            <a:r>
              <a:rPr lang="it-IT" sz="2800" dirty="0"/>
              <a:t>/</a:t>
            </a:r>
            <a:r>
              <a:rPr lang="it-IT" sz="2800" dirty="0" err="1"/>
              <a:t>perforierende</a:t>
            </a:r>
            <a:r>
              <a:rPr lang="it-IT" sz="2800" dirty="0"/>
              <a:t> </a:t>
            </a:r>
            <a:r>
              <a:rPr lang="it-IT" sz="2800" dirty="0" err="1"/>
              <a:t>Verletzung</a:t>
            </a:r>
            <a:endParaRPr lang="it-IT" sz="2800" dirty="0"/>
          </a:p>
        </p:txBody>
      </p:sp>
    </p:spTree>
    <p:extLst>
      <p:ext uri="{BB962C8B-B14F-4D97-AF65-F5344CB8AC3E}">
        <p14:creationId xmlns:p14="http://schemas.microsoft.com/office/powerpoint/2010/main" val="1196617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endParaRPr lang="it-IT" sz="2800" dirty="0"/>
          </a:p>
          <a:p>
            <a:r>
              <a:rPr lang="it-IT" sz="2800" dirty="0" err="1"/>
              <a:t>Substanz</a:t>
            </a:r>
            <a:r>
              <a:rPr lang="it-IT" sz="2800" dirty="0"/>
              <a:t> von </a:t>
            </a:r>
            <a:r>
              <a:rPr lang="it-IT" sz="2800" dirty="0" err="1"/>
              <a:t>Landsteiner</a:t>
            </a:r>
            <a:r>
              <a:rPr lang="it-IT" sz="2800" dirty="0"/>
              <a:t> und Wiener</a:t>
            </a:r>
          </a:p>
          <a:p>
            <a:endParaRPr lang="it-IT" sz="2800" dirty="0"/>
          </a:p>
          <a:p>
            <a:r>
              <a:rPr lang="it-IT" sz="2800" dirty="0"/>
              <a:t>Pfeiffer-</a:t>
            </a:r>
            <a:r>
              <a:rPr lang="it-IT" sz="2800" dirty="0" err="1"/>
              <a:t>Drüsenfieber</a:t>
            </a:r>
            <a:endParaRPr lang="it-IT" sz="2800" dirty="0"/>
          </a:p>
          <a:p>
            <a:endParaRPr lang="it-IT" sz="2800" dirty="0"/>
          </a:p>
          <a:p>
            <a:r>
              <a:rPr lang="it-IT" sz="2800" dirty="0" err="1"/>
              <a:t>Boydsche</a:t>
            </a:r>
            <a:r>
              <a:rPr lang="it-IT" sz="2800" dirty="0"/>
              <a:t> Vene</a:t>
            </a:r>
          </a:p>
          <a:p>
            <a:endParaRPr lang="it-IT" sz="2800" dirty="0"/>
          </a:p>
          <a:p>
            <a:r>
              <a:rPr lang="it-IT" sz="2800" dirty="0"/>
              <a:t>Parkinson-</a:t>
            </a:r>
            <a:r>
              <a:rPr lang="it-IT" sz="2800" dirty="0" err="1"/>
              <a:t>Krise</a:t>
            </a:r>
            <a:endParaRPr lang="it-IT" sz="2800" dirty="0"/>
          </a:p>
          <a:p>
            <a:endParaRPr lang="it-IT" sz="2800" dirty="0"/>
          </a:p>
          <a:p>
            <a:r>
              <a:rPr lang="it-IT" sz="2800" dirty="0" err="1"/>
              <a:t>Fallop</a:t>
            </a:r>
            <a:r>
              <a:rPr lang="it-IT" sz="2800" dirty="0"/>
              <a:t>-Tube </a:t>
            </a:r>
          </a:p>
          <a:p>
            <a:r>
              <a:rPr lang="it-IT" sz="2800" dirty="0" err="1"/>
              <a:t>Fallop</a:t>
            </a:r>
            <a:r>
              <a:rPr lang="it-IT" sz="2800" dirty="0"/>
              <a:t>-Kanal</a:t>
            </a:r>
          </a:p>
          <a:p>
            <a:endParaRPr lang="it-IT" sz="2800" dirty="0"/>
          </a:p>
          <a:p>
            <a:r>
              <a:rPr lang="it-IT" sz="2800" dirty="0"/>
              <a:t>Addison-</a:t>
            </a:r>
            <a:r>
              <a:rPr lang="it-IT" sz="2800" dirty="0" err="1"/>
              <a:t>Syndrom</a:t>
            </a:r>
            <a:endParaRPr lang="it-IT" sz="2800" dirty="0"/>
          </a:p>
        </p:txBody>
      </p:sp>
    </p:spTree>
    <p:extLst>
      <p:ext uri="{BB962C8B-B14F-4D97-AF65-F5344CB8AC3E}">
        <p14:creationId xmlns:p14="http://schemas.microsoft.com/office/powerpoint/2010/main" val="3057621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970318"/>
          </a:xfrm>
          <a:prstGeom prst="rect">
            <a:avLst/>
          </a:prstGeom>
          <a:noFill/>
          <a:ln w="9525">
            <a:noFill/>
            <a:miter lim="800000"/>
            <a:headEnd/>
            <a:tailEnd/>
          </a:ln>
        </p:spPr>
        <p:txBody>
          <a:bodyPr>
            <a:spAutoFit/>
          </a:bodyPr>
          <a:lstStyle/>
          <a:p>
            <a:endParaRPr lang="it-IT" sz="2800" dirty="0"/>
          </a:p>
          <a:p>
            <a:r>
              <a:rPr lang="it-IT" sz="2800" dirty="0"/>
              <a:t>ELISA</a:t>
            </a:r>
          </a:p>
          <a:p>
            <a:endParaRPr lang="it-IT" sz="2800" dirty="0"/>
          </a:p>
          <a:p>
            <a:r>
              <a:rPr lang="it-IT" sz="2800" dirty="0"/>
              <a:t>PET</a:t>
            </a:r>
          </a:p>
          <a:p>
            <a:endParaRPr lang="it-IT" sz="2800" dirty="0"/>
          </a:p>
          <a:p>
            <a:r>
              <a:rPr lang="it-IT" sz="2800" dirty="0"/>
              <a:t>TAC</a:t>
            </a:r>
          </a:p>
          <a:p>
            <a:endParaRPr lang="it-IT" sz="2800" dirty="0"/>
          </a:p>
          <a:p>
            <a:r>
              <a:rPr lang="it-IT" sz="2800" dirty="0"/>
              <a:t>BE</a:t>
            </a:r>
          </a:p>
          <a:p>
            <a:endParaRPr lang="it-IT" sz="2800" dirty="0"/>
          </a:p>
        </p:txBody>
      </p:sp>
    </p:spTree>
    <p:extLst>
      <p:ext uri="{BB962C8B-B14F-4D97-AF65-F5344CB8AC3E}">
        <p14:creationId xmlns:p14="http://schemas.microsoft.com/office/powerpoint/2010/main" val="6056511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401205"/>
          </a:xfrm>
          <a:prstGeom prst="rect">
            <a:avLst/>
          </a:prstGeom>
          <a:noFill/>
          <a:ln w="9525">
            <a:noFill/>
            <a:miter lim="800000"/>
            <a:headEnd/>
            <a:tailEnd/>
          </a:ln>
        </p:spPr>
        <p:txBody>
          <a:bodyPr>
            <a:spAutoFit/>
          </a:bodyPr>
          <a:lstStyle/>
          <a:p>
            <a:endParaRPr lang="it-IT" sz="2800" dirty="0"/>
          </a:p>
          <a:p>
            <a:r>
              <a:rPr lang="it-IT" sz="2800" dirty="0"/>
              <a:t>Catgut</a:t>
            </a:r>
          </a:p>
          <a:p>
            <a:endParaRPr lang="it-IT" sz="2800" dirty="0"/>
          </a:p>
          <a:p>
            <a:r>
              <a:rPr lang="it-IT" sz="2800" dirty="0"/>
              <a:t>Shunt</a:t>
            </a:r>
          </a:p>
          <a:p>
            <a:endParaRPr lang="it-IT" sz="2800" dirty="0"/>
          </a:p>
          <a:p>
            <a:r>
              <a:rPr lang="it-IT" sz="2800" dirty="0"/>
              <a:t>Pacemaker</a:t>
            </a:r>
          </a:p>
          <a:p>
            <a:endParaRPr lang="it-IT" sz="2800" dirty="0"/>
          </a:p>
          <a:p>
            <a:r>
              <a:rPr lang="it-IT" sz="2800" dirty="0"/>
              <a:t>Cross-reagire</a:t>
            </a:r>
          </a:p>
          <a:p>
            <a:endParaRPr lang="it-IT" sz="2800" dirty="0"/>
          </a:p>
          <a:p>
            <a:r>
              <a:rPr lang="it-IT" sz="2800" dirty="0"/>
              <a:t>Colorazione post-</a:t>
            </a:r>
            <a:r>
              <a:rPr lang="it-IT" sz="2800" dirty="0" err="1"/>
              <a:t>embedding</a:t>
            </a:r>
            <a:endParaRPr lang="it-IT" sz="2800" dirty="0"/>
          </a:p>
        </p:txBody>
      </p:sp>
    </p:spTree>
    <p:extLst>
      <p:ext uri="{BB962C8B-B14F-4D97-AF65-F5344CB8AC3E}">
        <p14:creationId xmlns:p14="http://schemas.microsoft.com/office/powerpoint/2010/main" val="244800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1800225"/>
          </a:xfrm>
          <a:prstGeom prst="rect">
            <a:avLst/>
          </a:prstGeom>
          <a:noFill/>
          <a:ln w="9525">
            <a:noFill/>
            <a:miter lim="800000"/>
            <a:headEnd/>
            <a:tailEnd/>
          </a:ln>
        </p:spPr>
        <p:txBody>
          <a:bodyPr>
            <a:spAutoFit/>
          </a:bodyPr>
          <a:lstStyle/>
          <a:p>
            <a:endParaRPr lang="it-IT" sz="2800"/>
          </a:p>
          <a:p>
            <a:r>
              <a:rPr lang="it-IT" sz="2800"/>
              <a:t>Auf der durch Interferoninduktion gesteigerten Natural-Killer-Zellaktivit</a:t>
            </a:r>
            <a:r>
              <a:rPr lang="en-US" sz="2800"/>
              <a:t>ät […] beruht die tumorhemmende Wirkung.</a:t>
            </a:r>
          </a:p>
        </p:txBody>
      </p:sp>
    </p:spTree>
    <p:extLst>
      <p:ext uri="{BB962C8B-B14F-4D97-AF65-F5344CB8AC3E}">
        <p14:creationId xmlns:p14="http://schemas.microsoft.com/office/powerpoint/2010/main" val="3997173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1815882"/>
          </a:xfrm>
          <a:prstGeom prst="rect">
            <a:avLst/>
          </a:prstGeom>
          <a:noFill/>
          <a:ln w="9525">
            <a:noFill/>
            <a:miter lim="800000"/>
            <a:headEnd/>
            <a:tailEnd/>
          </a:ln>
        </p:spPr>
        <p:txBody>
          <a:bodyPr>
            <a:spAutoFit/>
          </a:bodyPr>
          <a:lstStyle/>
          <a:p>
            <a:endParaRPr lang="it-IT" sz="2800" dirty="0"/>
          </a:p>
          <a:p>
            <a:r>
              <a:rPr lang="it-IT" sz="2800" dirty="0"/>
              <a:t>Paralisi infantile, poliomielite acuta, paralisi spinale anteriore</a:t>
            </a:r>
          </a:p>
          <a:p>
            <a:endParaRPr lang="it-IT" sz="2800" dirty="0"/>
          </a:p>
        </p:txBody>
      </p:sp>
      <p:sp>
        <p:nvSpPr>
          <p:cNvPr id="2" name="CasellaDiTesto 1">
            <a:extLst>
              <a:ext uri="{FF2B5EF4-FFF2-40B4-BE49-F238E27FC236}">
                <a16:creationId xmlns:a16="http://schemas.microsoft.com/office/drawing/2014/main" id="{3B5AF4CE-F478-4908-88A5-567ABE0EFE2B}"/>
              </a:ext>
            </a:extLst>
          </p:cNvPr>
          <p:cNvSpPr txBox="1"/>
          <p:nvPr/>
        </p:nvSpPr>
        <p:spPr>
          <a:xfrm>
            <a:off x="381000" y="2564903"/>
            <a:ext cx="8382000" cy="523220"/>
          </a:xfrm>
          <a:prstGeom prst="rect">
            <a:avLst/>
          </a:prstGeom>
          <a:noFill/>
        </p:spPr>
        <p:txBody>
          <a:bodyPr wrap="square" rtlCol="0">
            <a:spAutoFit/>
          </a:bodyPr>
          <a:lstStyle/>
          <a:p>
            <a:r>
              <a:rPr lang="it-IT" sz="2800" dirty="0" err="1"/>
              <a:t>Euthanasie</a:t>
            </a:r>
            <a:r>
              <a:rPr lang="it-IT" sz="2800" dirty="0"/>
              <a:t>, </a:t>
            </a:r>
            <a:r>
              <a:rPr lang="it-IT" sz="2800" dirty="0" err="1"/>
              <a:t>Sterbehilfe</a:t>
            </a:r>
            <a:endParaRPr lang="it-IT" sz="2800" dirty="0"/>
          </a:p>
        </p:txBody>
      </p:sp>
    </p:spTree>
    <p:extLst>
      <p:ext uri="{BB962C8B-B14F-4D97-AF65-F5344CB8AC3E}">
        <p14:creationId xmlns:p14="http://schemas.microsoft.com/office/powerpoint/2010/main" val="358813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246769"/>
          </a:xfrm>
          <a:prstGeom prst="rect">
            <a:avLst/>
          </a:prstGeom>
          <a:noFill/>
          <a:ln w="9525">
            <a:noFill/>
            <a:miter lim="800000"/>
            <a:headEnd/>
            <a:tailEnd/>
          </a:ln>
        </p:spPr>
        <p:txBody>
          <a:bodyPr>
            <a:spAutoFit/>
          </a:bodyPr>
          <a:lstStyle/>
          <a:p>
            <a:endParaRPr lang="it-IT" sz="2800" dirty="0"/>
          </a:p>
          <a:p>
            <a:r>
              <a:rPr lang="it-IT" sz="2800" dirty="0" err="1"/>
              <a:t>Der</a:t>
            </a:r>
            <a:r>
              <a:rPr lang="it-IT" sz="2800" dirty="0"/>
              <a:t> Corpus </a:t>
            </a:r>
            <a:r>
              <a:rPr lang="it-IT" sz="2800" dirty="0" err="1"/>
              <a:t>mandibulae</a:t>
            </a:r>
            <a:r>
              <a:rPr lang="it-IT" sz="2800" dirty="0"/>
              <a:t> </a:t>
            </a:r>
            <a:r>
              <a:rPr lang="it-IT" sz="2800" dirty="0" err="1"/>
              <a:t>verlängert</a:t>
            </a:r>
            <a:r>
              <a:rPr lang="it-IT" sz="2800" dirty="0"/>
              <a:t> </a:t>
            </a:r>
            <a:r>
              <a:rPr lang="it-IT" sz="2800" dirty="0" err="1"/>
              <a:t>sich</a:t>
            </a:r>
            <a:r>
              <a:rPr lang="it-IT" sz="2800" dirty="0"/>
              <a:t> </a:t>
            </a:r>
            <a:r>
              <a:rPr lang="it-IT" sz="2800" dirty="0" err="1"/>
              <a:t>durch</a:t>
            </a:r>
            <a:r>
              <a:rPr lang="it-IT" sz="2800" dirty="0"/>
              <a:t> </a:t>
            </a:r>
            <a:r>
              <a:rPr lang="it-IT" sz="2800" dirty="0" err="1"/>
              <a:t>Umformung</a:t>
            </a:r>
            <a:r>
              <a:rPr lang="it-IT" sz="2800" dirty="0"/>
              <a:t> </a:t>
            </a:r>
            <a:r>
              <a:rPr lang="it-IT" sz="2800" dirty="0" err="1"/>
              <a:t>ehemaliger</a:t>
            </a:r>
            <a:r>
              <a:rPr lang="it-IT" sz="2800" dirty="0"/>
              <a:t> </a:t>
            </a:r>
            <a:r>
              <a:rPr lang="it-IT" sz="2800" dirty="0" err="1"/>
              <a:t>Ramusteile</a:t>
            </a:r>
            <a:r>
              <a:rPr lang="it-IT" sz="2800" dirty="0"/>
              <a:t>, </a:t>
            </a:r>
            <a:r>
              <a:rPr lang="it-IT" sz="2800" dirty="0" err="1"/>
              <a:t>während</a:t>
            </a:r>
            <a:r>
              <a:rPr lang="it-IT" sz="2800" dirty="0"/>
              <a:t> </a:t>
            </a:r>
            <a:r>
              <a:rPr lang="it-IT" sz="2800" dirty="0" err="1"/>
              <a:t>sich</a:t>
            </a:r>
            <a:r>
              <a:rPr lang="it-IT" sz="2800" dirty="0"/>
              <a:t> </a:t>
            </a:r>
            <a:r>
              <a:rPr lang="it-IT" sz="2800" dirty="0" err="1"/>
              <a:t>der</a:t>
            </a:r>
            <a:r>
              <a:rPr lang="it-IT" sz="2800" dirty="0"/>
              <a:t> </a:t>
            </a:r>
            <a:r>
              <a:rPr lang="it-IT" sz="2800" dirty="0" err="1"/>
              <a:t>aufsteigende</a:t>
            </a:r>
            <a:r>
              <a:rPr lang="it-IT" sz="2800" dirty="0"/>
              <a:t> </a:t>
            </a:r>
            <a:r>
              <a:rPr lang="it-IT" sz="2800" dirty="0" err="1"/>
              <a:t>Ast</a:t>
            </a:r>
            <a:r>
              <a:rPr lang="it-IT" sz="2800" dirty="0"/>
              <a:t> </a:t>
            </a:r>
            <a:r>
              <a:rPr lang="it-IT" sz="2800" dirty="0" err="1"/>
              <a:t>nach</a:t>
            </a:r>
            <a:r>
              <a:rPr lang="it-IT" sz="2800" dirty="0"/>
              <a:t> </a:t>
            </a:r>
            <a:r>
              <a:rPr lang="it-IT" sz="2800" dirty="0" err="1"/>
              <a:t>dorsal</a:t>
            </a:r>
            <a:r>
              <a:rPr lang="it-IT" sz="2800" dirty="0"/>
              <a:t> </a:t>
            </a:r>
            <a:r>
              <a:rPr lang="it-IT" sz="2800" dirty="0" err="1"/>
              <a:t>bewegt</a:t>
            </a:r>
            <a:r>
              <a:rPr lang="it-IT" sz="2800"/>
              <a:t>.</a:t>
            </a:r>
          </a:p>
          <a:p>
            <a:endParaRPr lang="it-IT" sz="2800" dirty="0"/>
          </a:p>
        </p:txBody>
      </p:sp>
    </p:spTree>
    <p:extLst>
      <p:ext uri="{BB962C8B-B14F-4D97-AF65-F5344CB8AC3E}">
        <p14:creationId xmlns:p14="http://schemas.microsoft.com/office/powerpoint/2010/main" val="8203908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endParaRPr lang="it-IT" sz="2800" dirty="0"/>
          </a:p>
          <a:p>
            <a:r>
              <a:rPr lang="it-IT" sz="2800" dirty="0" err="1"/>
              <a:t>Tiefstand</a:t>
            </a:r>
            <a:endParaRPr lang="it-IT" sz="2800" dirty="0"/>
          </a:p>
          <a:p>
            <a:endParaRPr lang="it-IT" sz="2800" dirty="0"/>
          </a:p>
          <a:p>
            <a:r>
              <a:rPr lang="it-IT" sz="2800" dirty="0" err="1"/>
              <a:t>Rauschen</a:t>
            </a:r>
            <a:endParaRPr lang="it-IT" sz="2800" dirty="0"/>
          </a:p>
          <a:p>
            <a:endParaRPr lang="it-IT" sz="2800" dirty="0"/>
          </a:p>
          <a:p>
            <a:r>
              <a:rPr lang="it-IT" sz="2800" dirty="0" err="1"/>
              <a:t>Entwicklung</a:t>
            </a:r>
            <a:endParaRPr lang="it-IT" sz="2800" dirty="0"/>
          </a:p>
          <a:p>
            <a:endParaRPr lang="it-IT" sz="2800" dirty="0"/>
          </a:p>
          <a:p>
            <a:r>
              <a:rPr lang="it-IT" sz="2800" dirty="0" err="1"/>
              <a:t>Vorbeugen</a:t>
            </a:r>
            <a:endParaRPr lang="it-IT" sz="2800" dirty="0"/>
          </a:p>
          <a:p>
            <a:endParaRPr lang="it-IT" sz="2800" dirty="0"/>
          </a:p>
          <a:p>
            <a:r>
              <a:rPr lang="it-IT" sz="2800" dirty="0" err="1"/>
              <a:t>Elektroschock</a:t>
            </a:r>
            <a:endParaRPr lang="it-IT" sz="2800" dirty="0"/>
          </a:p>
          <a:p>
            <a:endParaRPr lang="it-IT" sz="2800" dirty="0"/>
          </a:p>
          <a:p>
            <a:r>
              <a:rPr lang="it-IT" sz="2800" dirty="0" err="1"/>
              <a:t>Hemeralopie</a:t>
            </a:r>
            <a:r>
              <a:rPr lang="it-IT" sz="2800" dirty="0"/>
              <a:t> / </a:t>
            </a:r>
            <a:r>
              <a:rPr lang="it-IT" sz="2800" dirty="0" err="1"/>
              <a:t>Nyktalopie</a:t>
            </a:r>
            <a:endParaRPr lang="it-IT" sz="2800" dirty="0"/>
          </a:p>
        </p:txBody>
      </p:sp>
    </p:spTree>
    <p:extLst>
      <p:ext uri="{BB962C8B-B14F-4D97-AF65-F5344CB8AC3E}">
        <p14:creationId xmlns:p14="http://schemas.microsoft.com/office/powerpoint/2010/main" val="14610876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6986528"/>
          </a:xfrm>
          <a:prstGeom prst="rect">
            <a:avLst/>
          </a:prstGeom>
          <a:noFill/>
          <a:ln w="9525">
            <a:noFill/>
            <a:miter lim="800000"/>
            <a:headEnd/>
            <a:tailEnd/>
          </a:ln>
        </p:spPr>
        <p:txBody>
          <a:bodyPr>
            <a:spAutoFit/>
          </a:bodyPr>
          <a:lstStyle/>
          <a:p>
            <a:endParaRPr lang="it-IT" sz="2800" dirty="0"/>
          </a:p>
          <a:p>
            <a:r>
              <a:rPr lang="it-IT" sz="2800" dirty="0" err="1"/>
              <a:t>Schlecht</a:t>
            </a:r>
            <a:r>
              <a:rPr lang="it-IT" sz="2800" dirty="0"/>
              <a:t> </a:t>
            </a:r>
            <a:r>
              <a:rPr lang="it-IT" sz="2800" dirty="0" err="1"/>
              <a:t>heilende</a:t>
            </a:r>
            <a:r>
              <a:rPr lang="it-IT" sz="2800" dirty="0"/>
              <a:t> </a:t>
            </a:r>
            <a:r>
              <a:rPr lang="it-IT" sz="2800" dirty="0" err="1"/>
              <a:t>Wunden</a:t>
            </a:r>
            <a:endParaRPr lang="it-IT" sz="2800" dirty="0"/>
          </a:p>
          <a:p>
            <a:endParaRPr lang="it-IT" sz="2800" dirty="0"/>
          </a:p>
          <a:p>
            <a:r>
              <a:rPr lang="it-IT" sz="2800" dirty="0" err="1"/>
              <a:t>Schlecht</a:t>
            </a:r>
            <a:r>
              <a:rPr lang="it-IT" sz="2800" dirty="0"/>
              <a:t> </a:t>
            </a:r>
            <a:r>
              <a:rPr lang="it-IT" sz="2800" dirty="0" err="1"/>
              <a:t>beeinflussbare</a:t>
            </a:r>
            <a:r>
              <a:rPr lang="it-IT" sz="2800" dirty="0"/>
              <a:t> </a:t>
            </a:r>
            <a:r>
              <a:rPr lang="it-IT" sz="2800" dirty="0" err="1"/>
              <a:t>Geschwüre</a:t>
            </a:r>
            <a:endParaRPr lang="it-IT" sz="2800" dirty="0"/>
          </a:p>
          <a:p>
            <a:endParaRPr lang="it-IT" sz="2800" dirty="0"/>
          </a:p>
          <a:p>
            <a:r>
              <a:rPr lang="it-IT" sz="2800" dirty="0"/>
              <a:t>In </a:t>
            </a:r>
            <a:r>
              <a:rPr lang="it-IT" sz="2800" dirty="0" err="1"/>
              <a:t>der</a:t>
            </a:r>
            <a:r>
              <a:rPr lang="it-IT" sz="2800" dirty="0"/>
              <a:t> </a:t>
            </a:r>
            <a:r>
              <a:rPr lang="it-IT" sz="2800" dirty="0" err="1"/>
              <a:t>unterstützenden</a:t>
            </a:r>
            <a:r>
              <a:rPr lang="it-IT" sz="2800" dirty="0"/>
              <a:t> </a:t>
            </a:r>
            <a:r>
              <a:rPr lang="it-IT" sz="2800" dirty="0" err="1"/>
              <a:t>Behandlung</a:t>
            </a:r>
            <a:r>
              <a:rPr lang="it-IT" sz="2800" dirty="0"/>
              <a:t> von…</a:t>
            </a:r>
          </a:p>
          <a:p>
            <a:endParaRPr lang="it-IT" sz="2800" dirty="0"/>
          </a:p>
          <a:p>
            <a:r>
              <a:rPr lang="it-IT" sz="2800" dirty="0" err="1"/>
              <a:t>Eine</a:t>
            </a:r>
            <a:r>
              <a:rPr lang="it-IT" sz="2800" dirty="0"/>
              <a:t> </a:t>
            </a:r>
            <a:r>
              <a:rPr lang="it-IT" sz="2800" dirty="0" err="1"/>
              <a:t>Diagnose</a:t>
            </a:r>
            <a:r>
              <a:rPr lang="it-IT" sz="2800" dirty="0"/>
              <a:t> </a:t>
            </a:r>
            <a:r>
              <a:rPr lang="it-IT" sz="2800" dirty="0" err="1"/>
              <a:t>stellen</a:t>
            </a:r>
            <a:endParaRPr lang="it-IT" sz="2800" dirty="0"/>
          </a:p>
          <a:p>
            <a:endParaRPr lang="it-IT" sz="2800" dirty="0"/>
          </a:p>
          <a:p>
            <a:r>
              <a:rPr lang="it-IT" sz="2800" dirty="0" err="1"/>
              <a:t>Nach</a:t>
            </a:r>
            <a:r>
              <a:rPr lang="it-IT" sz="2800" dirty="0"/>
              <a:t> </a:t>
            </a:r>
            <a:r>
              <a:rPr lang="it-IT" sz="2800" dirty="0" err="1"/>
              <a:t>durchgemachter</a:t>
            </a:r>
            <a:r>
              <a:rPr lang="it-IT" sz="2800" dirty="0"/>
              <a:t> Embolie</a:t>
            </a:r>
          </a:p>
          <a:p>
            <a:endParaRPr lang="it-IT" sz="2800" dirty="0"/>
          </a:p>
          <a:p>
            <a:r>
              <a:rPr lang="it-IT" sz="2800" dirty="0" err="1"/>
              <a:t>Abklingen</a:t>
            </a:r>
            <a:r>
              <a:rPr lang="it-IT" sz="2800" dirty="0"/>
              <a:t> </a:t>
            </a:r>
            <a:r>
              <a:rPr lang="it-IT" sz="2800" dirty="0" err="1"/>
              <a:t>des</a:t>
            </a:r>
            <a:r>
              <a:rPr lang="it-IT" sz="2800" dirty="0"/>
              <a:t> </a:t>
            </a:r>
            <a:r>
              <a:rPr lang="it-IT" sz="2800" dirty="0" err="1"/>
              <a:t>akuten</a:t>
            </a:r>
            <a:r>
              <a:rPr lang="it-IT" sz="2800" dirty="0"/>
              <a:t> </a:t>
            </a:r>
            <a:r>
              <a:rPr lang="it-IT" sz="2800" dirty="0" err="1"/>
              <a:t>Stadiums</a:t>
            </a:r>
            <a:endParaRPr lang="it-IT" sz="2800" dirty="0"/>
          </a:p>
          <a:p>
            <a:endParaRPr lang="it-IT" sz="2800" dirty="0"/>
          </a:p>
          <a:p>
            <a:endParaRPr lang="it-IT" sz="2800" dirty="0"/>
          </a:p>
          <a:p>
            <a:endParaRPr lang="it-IT" sz="2800" dirty="0"/>
          </a:p>
          <a:p>
            <a:endParaRPr lang="it-IT" sz="2800" dirty="0"/>
          </a:p>
        </p:txBody>
      </p:sp>
    </p:spTree>
    <p:extLst>
      <p:ext uri="{BB962C8B-B14F-4D97-AF65-F5344CB8AC3E}">
        <p14:creationId xmlns:p14="http://schemas.microsoft.com/office/powerpoint/2010/main" val="3474362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4832092"/>
          </a:xfrm>
          <a:prstGeom prst="rect">
            <a:avLst/>
          </a:prstGeom>
          <a:noFill/>
          <a:ln w="9525">
            <a:noFill/>
            <a:miter lim="800000"/>
            <a:headEnd/>
            <a:tailEnd/>
          </a:ln>
        </p:spPr>
        <p:txBody>
          <a:bodyPr>
            <a:spAutoFit/>
          </a:bodyPr>
          <a:lstStyle/>
          <a:p>
            <a:endParaRPr lang="it-IT" sz="2800" dirty="0"/>
          </a:p>
          <a:p>
            <a:r>
              <a:rPr lang="it-IT" sz="2800" dirty="0"/>
              <a:t>Ambulante </a:t>
            </a:r>
            <a:r>
              <a:rPr lang="it-IT" sz="2800" dirty="0" err="1"/>
              <a:t>Patienten</a:t>
            </a:r>
            <a:endParaRPr lang="it-IT" sz="2800" dirty="0"/>
          </a:p>
          <a:p>
            <a:endParaRPr lang="it-IT" sz="2800" dirty="0"/>
          </a:p>
          <a:p>
            <a:r>
              <a:rPr lang="it-IT" sz="2800" dirty="0" err="1"/>
              <a:t>Bettlägerige</a:t>
            </a:r>
            <a:r>
              <a:rPr lang="it-IT" sz="2800" dirty="0"/>
              <a:t> </a:t>
            </a:r>
            <a:r>
              <a:rPr lang="it-IT" sz="2800" dirty="0" err="1"/>
              <a:t>Patienten</a:t>
            </a:r>
            <a:endParaRPr lang="it-IT" sz="2800" dirty="0"/>
          </a:p>
          <a:p>
            <a:endParaRPr lang="it-IT" sz="2800" dirty="0"/>
          </a:p>
          <a:p>
            <a:r>
              <a:rPr lang="it-IT" sz="2800" dirty="0" err="1"/>
              <a:t>Therapie</a:t>
            </a:r>
            <a:r>
              <a:rPr lang="it-IT" sz="2800" dirty="0"/>
              <a:t> </a:t>
            </a:r>
            <a:r>
              <a:rPr lang="it-IT" sz="2800" dirty="0" err="1"/>
              <a:t>der</a:t>
            </a:r>
            <a:r>
              <a:rPr lang="it-IT" sz="2800" dirty="0"/>
              <a:t> </a:t>
            </a:r>
            <a:r>
              <a:rPr lang="it-IT" sz="2800" dirty="0" err="1"/>
              <a:t>Wahl</a:t>
            </a:r>
            <a:endParaRPr lang="it-IT" sz="2800" dirty="0"/>
          </a:p>
          <a:p>
            <a:endParaRPr lang="it-IT" sz="2800" dirty="0"/>
          </a:p>
          <a:p>
            <a:r>
              <a:rPr lang="it-IT" sz="2800" dirty="0" err="1"/>
              <a:t>verschreibungspflichtig</a:t>
            </a:r>
            <a:endParaRPr lang="it-IT" sz="2800" dirty="0"/>
          </a:p>
          <a:p>
            <a:endParaRPr lang="it-IT" sz="2800" dirty="0"/>
          </a:p>
          <a:p>
            <a:endParaRPr lang="it-IT" sz="2800" dirty="0"/>
          </a:p>
          <a:p>
            <a:endParaRPr lang="it-IT" sz="2800" dirty="0"/>
          </a:p>
        </p:txBody>
      </p:sp>
    </p:spTree>
    <p:extLst>
      <p:ext uri="{BB962C8B-B14F-4D97-AF65-F5344CB8AC3E}">
        <p14:creationId xmlns:p14="http://schemas.microsoft.com/office/powerpoint/2010/main" val="3566514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5016758"/>
          </a:xfrm>
          <a:prstGeom prst="rect">
            <a:avLst/>
          </a:prstGeom>
          <a:noFill/>
          <a:ln w="9525">
            <a:noFill/>
            <a:miter lim="800000"/>
            <a:headEnd/>
            <a:tailEnd/>
          </a:ln>
        </p:spPr>
        <p:txBody>
          <a:bodyPr>
            <a:spAutoFit/>
          </a:bodyPr>
          <a:lstStyle/>
          <a:p>
            <a:endParaRPr lang="it-IT" sz="2800" dirty="0"/>
          </a:p>
          <a:p>
            <a:r>
              <a:rPr lang="it-IT" sz="2600" dirty="0"/>
              <a:t>Nei casi di cui al precedente comma la proposta di trattamento sanitario obbligatorio può prevedere che le cure vengano prestate in condizioni di degenza ospedaliera solo se esistano alterazioni psichiche tali da richiedere urgenti interventi terapeutici, se gli stessi non vengano accettati dall'infermo e se non vi siano le condizioni e le circostanze che consentano di adottare tempestive ed idonee misure sanitarie extra ospedaliere. </a:t>
            </a:r>
          </a:p>
          <a:p>
            <a:endParaRPr lang="it-IT" sz="2800" dirty="0"/>
          </a:p>
          <a:p>
            <a:endParaRPr lang="it-IT" sz="2800" dirty="0"/>
          </a:p>
          <a:p>
            <a:endParaRPr lang="it-IT" sz="2800" dirty="0"/>
          </a:p>
        </p:txBody>
      </p:sp>
    </p:spTree>
    <p:extLst>
      <p:ext uri="{BB962C8B-B14F-4D97-AF65-F5344CB8AC3E}">
        <p14:creationId xmlns:p14="http://schemas.microsoft.com/office/powerpoint/2010/main" val="15392896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3416320"/>
          </a:xfrm>
          <a:prstGeom prst="rect">
            <a:avLst/>
          </a:prstGeom>
          <a:noFill/>
          <a:ln w="9525">
            <a:noFill/>
            <a:miter lim="800000"/>
            <a:headEnd/>
            <a:tailEnd/>
          </a:ln>
        </p:spPr>
        <p:txBody>
          <a:bodyPr>
            <a:spAutoFit/>
          </a:bodyPr>
          <a:lstStyle/>
          <a:p>
            <a:endParaRPr lang="it-IT" sz="2800" dirty="0"/>
          </a:p>
          <a:p>
            <a:r>
              <a:rPr lang="it-IT" sz="2600" dirty="0" err="1"/>
              <a:t>Beim</a:t>
            </a:r>
            <a:r>
              <a:rPr lang="it-IT" sz="2600" dirty="0"/>
              <a:t> Morbus Crohn </a:t>
            </a:r>
            <a:r>
              <a:rPr lang="it-IT" sz="2600" dirty="0" err="1"/>
              <a:t>handelt</a:t>
            </a:r>
            <a:r>
              <a:rPr lang="it-IT" sz="2600" dirty="0"/>
              <a:t> es </a:t>
            </a:r>
            <a:r>
              <a:rPr lang="it-IT" sz="2600" dirty="0" err="1"/>
              <a:t>sich</a:t>
            </a:r>
            <a:r>
              <a:rPr lang="it-IT" sz="2600" dirty="0"/>
              <a:t> </a:t>
            </a:r>
            <a:r>
              <a:rPr lang="it-IT" sz="2600" dirty="0" err="1"/>
              <a:t>um</a:t>
            </a:r>
            <a:r>
              <a:rPr lang="it-IT" sz="2600" dirty="0"/>
              <a:t> </a:t>
            </a:r>
            <a:r>
              <a:rPr lang="it-IT" sz="2600" dirty="0" err="1"/>
              <a:t>eine</a:t>
            </a:r>
            <a:r>
              <a:rPr lang="it-IT" sz="2600" dirty="0"/>
              <a:t> </a:t>
            </a:r>
            <a:r>
              <a:rPr lang="it-IT" sz="2600" dirty="0" err="1"/>
              <a:t>Entzündung</a:t>
            </a:r>
            <a:r>
              <a:rPr lang="it-IT" sz="2600" dirty="0"/>
              <a:t>, die alle </a:t>
            </a:r>
            <a:r>
              <a:rPr lang="it-IT" sz="2600" dirty="0" err="1"/>
              <a:t>Schichten</a:t>
            </a:r>
            <a:r>
              <a:rPr lang="it-IT" sz="2600" dirty="0"/>
              <a:t> </a:t>
            </a:r>
            <a:r>
              <a:rPr lang="it-IT" sz="2600" dirty="0" err="1"/>
              <a:t>der</a:t>
            </a:r>
            <a:r>
              <a:rPr lang="it-IT" sz="2600" dirty="0"/>
              <a:t> </a:t>
            </a:r>
            <a:r>
              <a:rPr lang="it-IT" sz="2600" dirty="0" err="1"/>
              <a:t>Darmwand</a:t>
            </a:r>
            <a:r>
              <a:rPr lang="it-IT" sz="2600" dirty="0"/>
              <a:t> </a:t>
            </a:r>
            <a:r>
              <a:rPr lang="it-IT" sz="2600" dirty="0" err="1"/>
              <a:t>betrifft</a:t>
            </a:r>
            <a:r>
              <a:rPr lang="it-IT" sz="2600" dirty="0"/>
              <a:t>, </a:t>
            </a:r>
            <a:r>
              <a:rPr lang="it-IT" sz="2600" dirty="0" err="1"/>
              <a:t>wobei</a:t>
            </a:r>
            <a:r>
              <a:rPr lang="it-IT" sz="2600" dirty="0"/>
              <a:t> </a:t>
            </a:r>
            <a:r>
              <a:rPr lang="it-IT" sz="2600" dirty="0" err="1"/>
              <a:t>entzündete</a:t>
            </a:r>
            <a:r>
              <a:rPr lang="it-IT" sz="2600" dirty="0"/>
              <a:t> </a:t>
            </a:r>
            <a:r>
              <a:rPr lang="it-IT" sz="2600" dirty="0" err="1"/>
              <a:t>Darmabschnitte</a:t>
            </a:r>
            <a:r>
              <a:rPr lang="it-IT" sz="2600" dirty="0"/>
              <a:t> </a:t>
            </a:r>
            <a:r>
              <a:rPr lang="it-IT" sz="2600" dirty="0" err="1"/>
              <a:t>sich</a:t>
            </a:r>
            <a:r>
              <a:rPr lang="it-IT" sz="2600" dirty="0"/>
              <a:t> </a:t>
            </a:r>
            <a:r>
              <a:rPr lang="it-IT" sz="2600" dirty="0" err="1"/>
              <a:t>mit</a:t>
            </a:r>
            <a:r>
              <a:rPr lang="it-IT" sz="2600" dirty="0"/>
              <a:t> </a:t>
            </a:r>
            <a:r>
              <a:rPr lang="it-IT" sz="2600" dirty="0" err="1"/>
              <a:t>entzündungsfreien</a:t>
            </a:r>
            <a:r>
              <a:rPr lang="it-IT" sz="2600" dirty="0"/>
              <a:t> </a:t>
            </a:r>
            <a:r>
              <a:rPr lang="it-IT" sz="2600" dirty="0" err="1"/>
              <a:t>Bereichen</a:t>
            </a:r>
            <a:r>
              <a:rPr lang="it-IT" sz="2600" dirty="0"/>
              <a:t> </a:t>
            </a:r>
            <a:r>
              <a:rPr lang="it-IT" sz="2600" dirty="0" err="1"/>
              <a:t>abwechseln</a:t>
            </a:r>
            <a:r>
              <a:rPr lang="it-IT" sz="2600" dirty="0"/>
              <a:t>.</a:t>
            </a:r>
          </a:p>
          <a:p>
            <a:endParaRPr lang="it-IT" sz="2800" dirty="0"/>
          </a:p>
          <a:p>
            <a:endParaRPr lang="it-IT" sz="2800" dirty="0"/>
          </a:p>
          <a:p>
            <a:endParaRPr lang="it-IT" sz="2800" dirty="0"/>
          </a:p>
        </p:txBody>
      </p:sp>
    </p:spTree>
    <p:extLst>
      <p:ext uri="{BB962C8B-B14F-4D97-AF65-F5344CB8AC3E}">
        <p14:creationId xmlns:p14="http://schemas.microsoft.com/office/powerpoint/2010/main" val="3919577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6555641"/>
          </a:xfrm>
          <a:prstGeom prst="rect">
            <a:avLst/>
          </a:prstGeom>
          <a:noFill/>
          <a:ln w="9525">
            <a:noFill/>
            <a:miter lim="800000"/>
            <a:headEnd/>
            <a:tailEnd/>
          </a:ln>
        </p:spPr>
        <p:txBody>
          <a:bodyPr>
            <a:spAutoFit/>
          </a:bodyPr>
          <a:lstStyle/>
          <a:p>
            <a:endParaRPr lang="it-IT" sz="2800" dirty="0"/>
          </a:p>
          <a:p>
            <a:r>
              <a:rPr lang="it-IT" sz="2600" dirty="0"/>
              <a:t>Die </a:t>
            </a:r>
            <a:r>
              <a:rPr lang="it-IT" sz="2600" dirty="0" err="1"/>
              <a:t>Anhänger</a:t>
            </a:r>
            <a:r>
              <a:rPr lang="it-IT" sz="2600" dirty="0"/>
              <a:t> </a:t>
            </a:r>
            <a:r>
              <a:rPr lang="it-IT" sz="2600" dirty="0" err="1"/>
              <a:t>des</a:t>
            </a:r>
            <a:r>
              <a:rPr lang="it-IT" sz="2600" dirty="0"/>
              <a:t> </a:t>
            </a:r>
            <a:r>
              <a:rPr lang="it-IT" sz="2600" dirty="0" err="1"/>
              <a:t>Monomorphismus</a:t>
            </a:r>
            <a:r>
              <a:rPr lang="it-IT" sz="2600" dirty="0"/>
              <a:t> </a:t>
            </a:r>
            <a:r>
              <a:rPr lang="it-IT" sz="2600" dirty="0" err="1"/>
              <a:t>haben</a:t>
            </a:r>
            <a:r>
              <a:rPr lang="it-IT" sz="2600" dirty="0"/>
              <a:t> </a:t>
            </a:r>
            <a:r>
              <a:rPr lang="it-IT" sz="2600" dirty="0" err="1"/>
              <a:t>sich</a:t>
            </a:r>
            <a:r>
              <a:rPr lang="it-IT" sz="2600" dirty="0"/>
              <a:t> </a:t>
            </a:r>
            <a:r>
              <a:rPr lang="it-IT" sz="2600" dirty="0" err="1"/>
              <a:t>selbst</a:t>
            </a:r>
            <a:r>
              <a:rPr lang="it-IT" sz="2600" dirty="0"/>
              <a:t> </a:t>
            </a:r>
            <a:r>
              <a:rPr lang="it-IT" sz="2600" dirty="0" err="1"/>
              <a:t>allerdings</a:t>
            </a:r>
            <a:r>
              <a:rPr lang="it-IT" sz="2600" dirty="0"/>
              <a:t> </a:t>
            </a:r>
            <a:r>
              <a:rPr lang="it-IT" sz="2600" dirty="0" err="1"/>
              <a:t>frühzeitig</a:t>
            </a:r>
            <a:r>
              <a:rPr lang="it-IT" sz="2600" dirty="0"/>
              <a:t> </a:t>
            </a:r>
            <a:r>
              <a:rPr lang="it-IT" sz="2600" dirty="0" err="1"/>
              <a:t>auf</a:t>
            </a:r>
            <a:r>
              <a:rPr lang="it-IT" sz="2600" dirty="0"/>
              <a:t> </a:t>
            </a:r>
            <a:r>
              <a:rPr lang="it-IT" sz="2600" dirty="0" err="1"/>
              <a:t>eine</a:t>
            </a:r>
            <a:r>
              <a:rPr lang="it-IT" sz="2600" dirty="0"/>
              <a:t> </a:t>
            </a:r>
            <a:r>
              <a:rPr lang="it-IT" sz="2600" dirty="0" err="1"/>
              <a:t>typische</a:t>
            </a:r>
            <a:r>
              <a:rPr lang="it-IT" sz="2600" dirty="0"/>
              <a:t> </a:t>
            </a:r>
            <a:r>
              <a:rPr lang="it-IT" sz="2600" dirty="0" err="1"/>
              <a:t>schlumedizinische</a:t>
            </a:r>
            <a:r>
              <a:rPr lang="it-IT" sz="2600" dirty="0"/>
              <a:t> </a:t>
            </a:r>
            <a:r>
              <a:rPr lang="it-IT" sz="2600" dirty="0" err="1"/>
              <a:t>Eindimensionalität</a:t>
            </a:r>
            <a:r>
              <a:rPr lang="it-IT" sz="2600" dirty="0"/>
              <a:t> </a:t>
            </a:r>
            <a:r>
              <a:rPr lang="it-IT" sz="2600" dirty="0" err="1"/>
              <a:t>beschränkt</a:t>
            </a:r>
            <a:r>
              <a:rPr lang="it-IT" sz="2600" dirty="0"/>
              <a:t>: In </a:t>
            </a:r>
            <a:r>
              <a:rPr lang="it-IT" sz="2600" dirty="0" err="1"/>
              <a:t>diesem</a:t>
            </a:r>
            <a:r>
              <a:rPr lang="it-IT" sz="2600" dirty="0"/>
              <a:t> </a:t>
            </a:r>
            <a:r>
              <a:rPr lang="it-IT" sz="2600" dirty="0" err="1"/>
              <a:t>Weltbild</a:t>
            </a:r>
            <a:r>
              <a:rPr lang="it-IT" sz="2600" dirty="0"/>
              <a:t> </a:t>
            </a:r>
            <a:r>
              <a:rPr lang="it-IT" sz="2600" dirty="0" err="1"/>
              <a:t>führt</a:t>
            </a:r>
            <a:r>
              <a:rPr lang="it-IT" sz="2600" dirty="0"/>
              <a:t> EINE </a:t>
            </a:r>
            <a:r>
              <a:rPr lang="it-IT" sz="2600" dirty="0" err="1"/>
              <a:t>spezifische</a:t>
            </a:r>
            <a:r>
              <a:rPr lang="it-IT" sz="2600" dirty="0"/>
              <a:t> </a:t>
            </a:r>
            <a:r>
              <a:rPr lang="it-IT" sz="2600" dirty="0" err="1"/>
              <a:t>Ursache</a:t>
            </a:r>
            <a:r>
              <a:rPr lang="it-IT" sz="2600" dirty="0"/>
              <a:t> </a:t>
            </a:r>
            <a:r>
              <a:rPr lang="it-IT" sz="2600" dirty="0" err="1"/>
              <a:t>zu</a:t>
            </a:r>
            <a:r>
              <a:rPr lang="it-IT" sz="2600" dirty="0"/>
              <a:t> EINEM </a:t>
            </a:r>
            <a:r>
              <a:rPr lang="it-IT" sz="2600" dirty="0" err="1"/>
              <a:t>spezifischen</a:t>
            </a:r>
            <a:r>
              <a:rPr lang="it-IT" sz="2600" dirty="0"/>
              <a:t> </a:t>
            </a:r>
            <a:r>
              <a:rPr lang="it-IT" sz="2600" dirty="0" err="1"/>
              <a:t>Symptombild</a:t>
            </a:r>
            <a:r>
              <a:rPr lang="it-IT" sz="2600" dirty="0"/>
              <a:t>, </a:t>
            </a:r>
            <a:r>
              <a:rPr lang="it-IT" sz="2600" dirty="0" err="1"/>
              <a:t>das</a:t>
            </a:r>
            <a:r>
              <a:rPr lang="it-IT" sz="2600" dirty="0"/>
              <a:t> EINE </a:t>
            </a:r>
            <a:r>
              <a:rPr lang="it-IT" sz="2600" dirty="0" err="1"/>
              <a:t>spezifische</a:t>
            </a:r>
            <a:r>
              <a:rPr lang="it-IT" sz="2600" dirty="0"/>
              <a:t> </a:t>
            </a:r>
            <a:r>
              <a:rPr lang="it-IT" sz="2600" dirty="0" err="1"/>
              <a:t>Diagnose</a:t>
            </a:r>
            <a:r>
              <a:rPr lang="it-IT" sz="2600" dirty="0"/>
              <a:t> </a:t>
            </a:r>
            <a:r>
              <a:rPr lang="it-IT" sz="2600" dirty="0" err="1"/>
              <a:t>bedingt</a:t>
            </a:r>
            <a:r>
              <a:rPr lang="it-IT" sz="2600" dirty="0"/>
              <a:t> und </a:t>
            </a:r>
            <a:r>
              <a:rPr lang="it-IT" sz="2600" dirty="0" err="1"/>
              <a:t>zwangsläufig</a:t>
            </a:r>
            <a:r>
              <a:rPr lang="it-IT" sz="2600" dirty="0"/>
              <a:t> EINE </a:t>
            </a:r>
            <a:r>
              <a:rPr lang="it-IT" sz="2600" dirty="0" err="1"/>
              <a:t>spezifische</a:t>
            </a:r>
            <a:r>
              <a:rPr lang="it-IT" sz="2600" dirty="0"/>
              <a:t> </a:t>
            </a:r>
            <a:r>
              <a:rPr lang="it-IT" sz="2600" dirty="0" err="1"/>
              <a:t>Behandlungsmethode</a:t>
            </a:r>
            <a:r>
              <a:rPr lang="it-IT" sz="2600" dirty="0"/>
              <a:t> zur </a:t>
            </a:r>
            <a:r>
              <a:rPr lang="it-IT" sz="2600" dirty="0" err="1"/>
              <a:t>Folge</a:t>
            </a:r>
            <a:r>
              <a:rPr lang="it-IT" sz="2600" dirty="0"/>
              <a:t> </a:t>
            </a:r>
            <a:r>
              <a:rPr lang="it-IT" sz="2600" dirty="0" err="1"/>
              <a:t>haben</a:t>
            </a:r>
            <a:r>
              <a:rPr lang="it-IT" sz="2600" dirty="0"/>
              <a:t> </a:t>
            </a:r>
            <a:r>
              <a:rPr lang="it-IT" sz="2600" dirty="0" err="1"/>
              <a:t>muss</a:t>
            </a:r>
            <a:r>
              <a:rPr lang="it-IT" sz="2600" dirty="0"/>
              <a:t>.</a:t>
            </a:r>
          </a:p>
          <a:p>
            <a:endParaRPr lang="it-IT" sz="2600" dirty="0"/>
          </a:p>
          <a:p>
            <a:r>
              <a:rPr lang="it-IT" sz="2600" dirty="0"/>
              <a:t>Nel solco della grande tradizione di </a:t>
            </a:r>
            <a:r>
              <a:rPr lang="it-IT" sz="2600" dirty="0" err="1"/>
              <a:t>autosperimentazione</a:t>
            </a:r>
            <a:r>
              <a:rPr lang="it-IT" sz="2600" dirty="0"/>
              <a:t> tipica della medicina – tanti scienziati sono diventati anemici a forza di piccoli prelievi di sangue su cui lavorare! – per provare la teoria che la gastrite e l’ulcera avessero origine batterica ingerirono addirittura il batterio.</a:t>
            </a:r>
          </a:p>
          <a:p>
            <a:endParaRPr lang="it-IT" sz="2600" dirty="0"/>
          </a:p>
          <a:p>
            <a:endParaRPr lang="it-IT" sz="2800" dirty="0"/>
          </a:p>
        </p:txBody>
      </p:sp>
    </p:spTree>
    <p:extLst>
      <p:ext uri="{BB962C8B-B14F-4D97-AF65-F5344CB8AC3E}">
        <p14:creationId xmlns:p14="http://schemas.microsoft.com/office/powerpoint/2010/main" val="13335445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6217087"/>
          </a:xfrm>
          <a:prstGeom prst="rect">
            <a:avLst/>
          </a:prstGeom>
          <a:noFill/>
          <a:ln w="9525">
            <a:noFill/>
            <a:miter lim="800000"/>
            <a:headEnd/>
            <a:tailEnd/>
          </a:ln>
        </p:spPr>
        <p:txBody>
          <a:bodyPr>
            <a:spAutoFit/>
          </a:bodyPr>
          <a:lstStyle/>
          <a:p>
            <a:endParaRPr lang="it-IT" sz="2600" dirty="0"/>
          </a:p>
          <a:p>
            <a:r>
              <a:rPr lang="en-US" sz="2600" dirty="0"/>
              <a:t>Eine </a:t>
            </a:r>
            <a:r>
              <a:rPr lang="en-US" sz="2600" dirty="0" err="1"/>
              <a:t>unkontrollierte</a:t>
            </a:r>
            <a:r>
              <a:rPr lang="en-US" sz="2600" dirty="0"/>
              <a:t> </a:t>
            </a:r>
            <a:r>
              <a:rPr lang="en-US" sz="2600" dirty="0" err="1"/>
              <a:t>Ausbreitung</a:t>
            </a:r>
            <a:r>
              <a:rPr lang="en-US" sz="2600" dirty="0"/>
              <a:t> </a:t>
            </a:r>
            <a:r>
              <a:rPr lang="en-US" sz="2600" dirty="0" err="1"/>
              <a:t>wird</a:t>
            </a:r>
            <a:r>
              <a:rPr lang="en-US" sz="2600" dirty="0"/>
              <a:t> </a:t>
            </a:r>
            <a:r>
              <a:rPr lang="en-US" sz="2600" dirty="0" err="1"/>
              <a:t>durch</a:t>
            </a:r>
            <a:r>
              <a:rPr lang="en-US" sz="2600" dirty="0"/>
              <a:t> </a:t>
            </a:r>
            <a:r>
              <a:rPr lang="en-US" sz="2600" dirty="0" err="1"/>
              <a:t>gezielte</a:t>
            </a:r>
            <a:r>
              <a:rPr lang="en-US" sz="2600" dirty="0"/>
              <a:t> Abwehr </a:t>
            </a:r>
            <a:r>
              <a:rPr lang="en-US" sz="2600" dirty="0" err="1"/>
              <a:t>verhindert</a:t>
            </a:r>
            <a:r>
              <a:rPr lang="en-US" sz="2600" dirty="0"/>
              <a:t>. </a:t>
            </a:r>
            <a:r>
              <a:rPr lang="en-US" sz="2600" dirty="0" err="1"/>
              <a:t>Keime</a:t>
            </a:r>
            <a:r>
              <a:rPr lang="en-US" sz="2600" dirty="0"/>
              <a:t> </a:t>
            </a:r>
            <a:r>
              <a:rPr lang="en-US" sz="2600" dirty="0" err="1"/>
              <a:t>werden</a:t>
            </a:r>
            <a:r>
              <a:rPr lang="en-US" sz="2600" dirty="0"/>
              <a:t> </a:t>
            </a:r>
            <a:r>
              <a:rPr lang="en-US" sz="2600" dirty="0" err="1"/>
              <a:t>vernichtet</a:t>
            </a:r>
            <a:r>
              <a:rPr lang="en-US" sz="2600" dirty="0"/>
              <a:t>, </a:t>
            </a:r>
            <a:r>
              <a:rPr lang="en-US" sz="2600" dirty="0" err="1"/>
              <a:t>Zellgifte</a:t>
            </a:r>
            <a:r>
              <a:rPr lang="en-US" sz="2600" dirty="0"/>
              <a:t> </a:t>
            </a:r>
            <a:r>
              <a:rPr lang="en-US" sz="2600" dirty="0" err="1"/>
              <a:t>inaktiviert</a:t>
            </a:r>
            <a:r>
              <a:rPr lang="en-US" sz="2600" dirty="0"/>
              <a:t>. </a:t>
            </a:r>
            <a:r>
              <a:rPr lang="en-US" sz="2600" dirty="0" err="1"/>
              <a:t>Immunzellen</a:t>
            </a:r>
            <a:r>
              <a:rPr lang="en-US" sz="2600" dirty="0"/>
              <a:t> </a:t>
            </a:r>
            <a:r>
              <a:rPr lang="en-US" sz="2600" dirty="0" err="1"/>
              <a:t>vollbringen</a:t>
            </a:r>
            <a:r>
              <a:rPr lang="en-US" sz="2600" dirty="0"/>
              <a:t> </a:t>
            </a:r>
            <a:r>
              <a:rPr lang="en-US" sz="2600" dirty="0" err="1"/>
              <a:t>pausenlos</a:t>
            </a:r>
            <a:r>
              <a:rPr lang="en-US" sz="2600" dirty="0"/>
              <a:t> </a:t>
            </a:r>
            <a:r>
              <a:rPr lang="en-US" sz="2600" dirty="0" err="1"/>
              <a:t>wahre</a:t>
            </a:r>
            <a:r>
              <a:rPr lang="en-US" sz="2600" dirty="0"/>
              <a:t> </a:t>
            </a:r>
            <a:r>
              <a:rPr lang="en-US" sz="2600" dirty="0" err="1"/>
              <a:t>Wunder</a:t>
            </a:r>
            <a:r>
              <a:rPr lang="en-US" sz="2600" dirty="0"/>
              <a:t>. Eine </a:t>
            </a:r>
            <a:r>
              <a:rPr lang="en-US" sz="2600" dirty="0" err="1"/>
              <a:t>Unzahl</a:t>
            </a:r>
            <a:r>
              <a:rPr lang="en-US" sz="2600" dirty="0"/>
              <a:t> </a:t>
            </a:r>
            <a:r>
              <a:rPr lang="en-US" sz="2600" dirty="0" err="1"/>
              <a:t>unterschiedlichster</a:t>
            </a:r>
            <a:r>
              <a:rPr lang="en-US" sz="2600" dirty="0"/>
              <a:t> </a:t>
            </a:r>
            <a:r>
              <a:rPr lang="en-US" sz="2600" dirty="0" err="1"/>
              <a:t>Krankheitserreger</a:t>
            </a:r>
            <a:r>
              <a:rPr lang="en-US" sz="2600" dirty="0"/>
              <a:t> </a:t>
            </a:r>
            <a:r>
              <a:rPr lang="en-US" sz="2600" dirty="0" err="1"/>
              <a:t>werden</a:t>
            </a:r>
            <a:r>
              <a:rPr lang="en-US" sz="2600" dirty="0"/>
              <a:t> </a:t>
            </a:r>
            <a:r>
              <a:rPr lang="en-US" sz="2600" dirty="0" err="1"/>
              <a:t>umgehend</a:t>
            </a:r>
            <a:r>
              <a:rPr lang="en-US" sz="2600" dirty="0"/>
              <a:t> </a:t>
            </a:r>
            <a:r>
              <a:rPr lang="en-US" sz="2600" dirty="0" err="1"/>
              <a:t>erkannt</a:t>
            </a:r>
            <a:r>
              <a:rPr lang="en-US" sz="2600" dirty="0"/>
              <a:t> – und </a:t>
            </a:r>
            <a:r>
              <a:rPr lang="en-US" sz="2600" dirty="0" err="1"/>
              <a:t>wir</a:t>
            </a:r>
            <a:r>
              <a:rPr lang="en-US" sz="2600" dirty="0"/>
              <a:t> von </a:t>
            </a:r>
            <a:r>
              <a:rPr lang="en-US" sz="2600" dirty="0" err="1"/>
              <a:t>ihnen</a:t>
            </a:r>
            <a:r>
              <a:rPr lang="en-US" sz="2600" dirty="0"/>
              <a:t> </a:t>
            </a:r>
            <a:r>
              <a:rPr lang="en-US" sz="2600" dirty="0" err="1"/>
              <a:t>geschützt</a:t>
            </a:r>
            <a:endParaRPr lang="it-IT" sz="2600" dirty="0"/>
          </a:p>
          <a:p>
            <a:endParaRPr lang="en-US" sz="2600" dirty="0"/>
          </a:p>
          <a:p>
            <a:r>
              <a:rPr lang="en-US" sz="2600" dirty="0"/>
              <a:t> </a:t>
            </a:r>
            <a:endParaRPr lang="it-IT" sz="2600" dirty="0"/>
          </a:p>
          <a:p>
            <a:r>
              <a:rPr lang="it-IT" sz="2600" dirty="0"/>
              <a:t>Quello che non sanno è che in Giappone a un certo punto si è proprio smesso di utilizzare il vaccino […].</a:t>
            </a:r>
          </a:p>
          <a:p>
            <a:r>
              <a:rPr lang="it-IT" sz="2600" dirty="0"/>
              <a:t> </a:t>
            </a:r>
          </a:p>
          <a:p>
            <a:endParaRPr lang="it-IT" sz="2800" dirty="0"/>
          </a:p>
          <a:p>
            <a:endParaRPr lang="it-IT" sz="2800" dirty="0"/>
          </a:p>
          <a:p>
            <a:endParaRPr lang="it-IT" sz="2800" dirty="0"/>
          </a:p>
          <a:p>
            <a:endParaRPr lang="it-IT" sz="2800" dirty="0"/>
          </a:p>
        </p:txBody>
      </p:sp>
    </p:spTree>
    <p:extLst>
      <p:ext uri="{BB962C8B-B14F-4D97-AF65-F5344CB8AC3E}">
        <p14:creationId xmlns:p14="http://schemas.microsoft.com/office/powerpoint/2010/main" val="14309536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6155531"/>
          </a:xfrm>
          <a:prstGeom prst="rect">
            <a:avLst/>
          </a:prstGeom>
          <a:noFill/>
          <a:ln w="9525">
            <a:noFill/>
            <a:miter lim="800000"/>
            <a:headEnd/>
            <a:tailEnd/>
          </a:ln>
        </p:spPr>
        <p:txBody>
          <a:bodyPr>
            <a:spAutoFit/>
          </a:bodyPr>
          <a:lstStyle/>
          <a:p>
            <a:pPr marL="114300" indent="0">
              <a:buNone/>
            </a:pPr>
            <a:r>
              <a:rPr lang="it-IT" sz="2600" dirty="0" err="1"/>
              <a:t>Der</a:t>
            </a:r>
            <a:r>
              <a:rPr lang="it-IT" sz="2600" dirty="0"/>
              <a:t> </a:t>
            </a:r>
            <a:r>
              <a:rPr lang="it-IT" sz="2600" dirty="0" err="1"/>
              <a:t>Körper</a:t>
            </a:r>
            <a:r>
              <a:rPr lang="it-IT" sz="2600" dirty="0"/>
              <a:t> </a:t>
            </a:r>
            <a:r>
              <a:rPr lang="it-IT" sz="2600" dirty="0" err="1"/>
              <a:t>als</a:t>
            </a:r>
            <a:r>
              <a:rPr lang="it-IT" sz="2600" dirty="0"/>
              <a:t> </a:t>
            </a:r>
            <a:r>
              <a:rPr lang="it-IT" sz="2600" dirty="0" err="1"/>
              <a:t>Festung</a:t>
            </a:r>
            <a:endParaRPr lang="it-IT" sz="2600" dirty="0"/>
          </a:p>
          <a:p>
            <a:pPr marL="114300" indent="0">
              <a:buNone/>
            </a:pPr>
            <a:endParaRPr lang="it-IT" sz="2600" dirty="0"/>
          </a:p>
          <a:p>
            <a:pPr marL="114300" indent="0">
              <a:buNone/>
            </a:pPr>
            <a:r>
              <a:rPr lang="it-IT" sz="2600" dirty="0" err="1"/>
              <a:t>Stellen</a:t>
            </a:r>
            <a:r>
              <a:rPr lang="it-IT" sz="2600" dirty="0"/>
              <a:t> </a:t>
            </a:r>
            <a:r>
              <a:rPr lang="it-IT" sz="2600" dirty="0" err="1"/>
              <a:t>Sie</a:t>
            </a:r>
            <a:r>
              <a:rPr lang="it-IT" sz="2600" dirty="0"/>
              <a:t> </a:t>
            </a:r>
            <a:r>
              <a:rPr lang="it-IT" sz="2600" dirty="0" err="1"/>
              <a:t>sich</a:t>
            </a:r>
            <a:r>
              <a:rPr lang="it-IT" sz="2600" dirty="0"/>
              <a:t> </a:t>
            </a:r>
            <a:r>
              <a:rPr lang="it-IT" sz="2600" dirty="0" err="1"/>
              <a:t>den</a:t>
            </a:r>
            <a:r>
              <a:rPr lang="it-IT" sz="2600" dirty="0"/>
              <a:t> </a:t>
            </a:r>
            <a:r>
              <a:rPr lang="it-IT" sz="2600" dirty="0" err="1"/>
              <a:t>Körper</a:t>
            </a:r>
            <a:r>
              <a:rPr lang="it-IT" sz="2600" dirty="0"/>
              <a:t> </a:t>
            </a:r>
            <a:r>
              <a:rPr lang="it-IT" sz="2600" dirty="0" err="1"/>
              <a:t>als</a:t>
            </a:r>
            <a:r>
              <a:rPr lang="it-IT" sz="2600" dirty="0"/>
              <a:t> </a:t>
            </a:r>
            <a:r>
              <a:rPr lang="it-IT" sz="2600" dirty="0" err="1"/>
              <a:t>eine</a:t>
            </a:r>
            <a:r>
              <a:rPr lang="it-IT" sz="2600" dirty="0"/>
              <a:t> </a:t>
            </a:r>
            <a:r>
              <a:rPr lang="it-IT" sz="2600" dirty="0" err="1"/>
              <a:t>Festung</a:t>
            </a:r>
            <a:r>
              <a:rPr lang="it-IT" sz="2600" dirty="0"/>
              <a:t> </a:t>
            </a:r>
            <a:r>
              <a:rPr lang="it-IT" sz="2600" dirty="0" err="1"/>
              <a:t>vor</a:t>
            </a:r>
            <a:r>
              <a:rPr lang="it-IT" sz="2600" dirty="0"/>
              <a:t>, die </a:t>
            </a:r>
            <a:r>
              <a:rPr lang="it-IT" sz="2600" dirty="0" err="1"/>
              <a:t>sich</a:t>
            </a:r>
            <a:r>
              <a:rPr lang="it-IT" sz="2600" dirty="0"/>
              <a:t> </a:t>
            </a:r>
            <a:r>
              <a:rPr lang="it-IT" sz="2600" dirty="0" err="1"/>
              <a:t>vor</a:t>
            </a:r>
            <a:r>
              <a:rPr lang="it-IT" sz="2600" dirty="0"/>
              <a:t> </a:t>
            </a:r>
            <a:r>
              <a:rPr lang="it-IT" sz="2600" dirty="0" err="1"/>
              <a:t>feindlichen</a:t>
            </a:r>
            <a:r>
              <a:rPr lang="it-IT" sz="2600" dirty="0"/>
              <a:t> </a:t>
            </a:r>
            <a:r>
              <a:rPr lang="it-IT" sz="2600" dirty="0" err="1"/>
              <a:t>Eindringlingen</a:t>
            </a:r>
            <a:r>
              <a:rPr lang="it-IT" sz="2600" dirty="0"/>
              <a:t> (= </a:t>
            </a:r>
            <a:r>
              <a:rPr lang="it-IT" sz="2600" dirty="0" err="1"/>
              <a:t>Erreger</a:t>
            </a:r>
            <a:r>
              <a:rPr lang="it-IT" sz="2600" dirty="0"/>
              <a:t>) </a:t>
            </a:r>
            <a:r>
              <a:rPr lang="it-IT" sz="2600" dirty="0" err="1"/>
              <a:t>schützen</a:t>
            </a:r>
            <a:r>
              <a:rPr lang="it-IT" sz="2600" dirty="0"/>
              <a:t> </a:t>
            </a:r>
            <a:r>
              <a:rPr lang="it-IT" sz="2600" dirty="0" err="1"/>
              <a:t>muss</a:t>
            </a:r>
            <a:r>
              <a:rPr lang="it-IT" sz="2600" dirty="0"/>
              <a:t>. </a:t>
            </a:r>
            <a:r>
              <a:rPr lang="it-IT" sz="2600" dirty="0" err="1"/>
              <a:t>Um</a:t>
            </a:r>
            <a:r>
              <a:rPr lang="it-IT" sz="2600" dirty="0"/>
              <a:t> </a:t>
            </a:r>
            <a:r>
              <a:rPr lang="it-IT" sz="2600" dirty="0" err="1"/>
              <a:t>Eindringlinge</a:t>
            </a:r>
            <a:r>
              <a:rPr lang="it-IT" sz="2600" dirty="0"/>
              <a:t> </a:t>
            </a:r>
            <a:r>
              <a:rPr lang="it-IT" sz="2600" dirty="0" err="1"/>
              <a:t>rasch</a:t>
            </a:r>
            <a:r>
              <a:rPr lang="it-IT" sz="2600" dirty="0"/>
              <a:t> und </a:t>
            </a:r>
            <a:r>
              <a:rPr lang="it-IT" sz="2600" dirty="0" err="1"/>
              <a:t>effizient</a:t>
            </a:r>
            <a:r>
              <a:rPr lang="it-IT" sz="2600" dirty="0"/>
              <a:t> </a:t>
            </a:r>
            <a:r>
              <a:rPr lang="it-IT" sz="2600" dirty="0" err="1"/>
              <a:t>abwehren</a:t>
            </a:r>
            <a:r>
              <a:rPr lang="it-IT" sz="2600" dirty="0"/>
              <a:t> </a:t>
            </a:r>
            <a:r>
              <a:rPr lang="it-IT" sz="2600" dirty="0" err="1"/>
              <a:t>zu</a:t>
            </a:r>
            <a:r>
              <a:rPr lang="it-IT" sz="2600" dirty="0"/>
              <a:t> </a:t>
            </a:r>
            <a:r>
              <a:rPr lang="it-IT" sz="2600" dirty="0" err="1"/>
              <a:t>können</a:t>
            </a:r>
            <a:r>
              <a:rPr lang="it-IT" sz="2600" dirty="0"/>
              <a:t>, </a:t>
            </a:r>
            <a:r>
              <a:rPr lang="it-IT" sz="2600" dirty="0" err="1"/>
              <a:t>ist</a:t>
            </a:r>
            <a:r>
              <a:rPr lang="it-IT" sz="2600" dirty="0"/>
              <a:t> </a:t>
            </a:r>
            <a:r>
              <a:rPr lang="it-IT" sz="2600" dirty="0" err="1"/>
              <a:t>eine</a:t>
            </a:r>
            <a:r>
              <a:rPr lang="it-IT" sz="2600" dirty="0"/>
              <a:t> </a:t>
            </a:r>
            <a:r>
              <a:rPr lang="it-IT" sz="2600" dirty="0" err="1"/>
              <a:t>gut</a:t>
            </a:r>
            <a:r>
              <a:rPr lang="it-IT" sz="2600" i="1" dirty="0"/>
              <a:t> </a:t>
            </a:r>
            <a:r>
              <a:rPr lang="it-IT" sz="2600" dirty="0" err="1"/>
              <a:t>ausgebildete</a:t>
            </a:r>
            <a:r>
              <a:rPr lang="it-IT" sz="2600" i="1" dirty="0"/>
              <a:t> </a:t>
            </a:r>
            <a:r>
              <a:rPr lang="it-IT" sz="2600" dirty="0" err="1"/>
              <a:t>Schutzmannschaft</a:t>
            </a:r>
            <a:r>
              <a:rPr lang="it-IT" sz="2600" dirty="0"/>
              <a:t> (= </a:t>
            </a:r>
            <a:r>
              <a:rPr lang="it-IT" sz="2600" dirty="0" err="1"/>
              <a:t>weiße</a:t>
            </a:r>
            <a:r>
              <a:rPr lang="it-IT" sz="2600" dirty="0"/>
              <a:t> </a:t>
            </a:r>
            <a:r>
              <a:rPr lang="it-IT" sz="2600" dirty="0" err="1"/>
              <a:t>Blutkörperchen</a:t>
            </a:r>
            <a:r>
              <a:rPr lang="it-IT" sz="2600" dirty="0"/>
              <a:t>) </a:t>
            </a:r>
            <a:r>
              <a:rPr lang="it-IT" sz="2600" dirty="0" err="1"/>
              <a:t>erforderlich</a:t>
            </a:r>
            <a:r>
              <a:rPr lang="it-IT" sz="2600" dirty="0"/>
              <a:t>. </a:t>
            </a:r>
            <a:r>
              <a:rPr lang="it-IT" sz="2600" dirty="0" err="1"/>
              <a:t>Diese</a:t>
            </a:r>
            <a:r>
              <a:rPr lang="it-IT" sz="2600" dirty="0"/>
              <a:t> </a:t>
            </a:r>
            <a:r>
              <a:rPr lang="it-IT" sz="2600" dirty="0" err="1"/>
              <a:t>Ausbildung</a:t>
            </a:r>
            <a:r>
              <a:rPr lang="it-IT" sz="2600" dirty="0"/>
              <a:t> </a:t>
            </a:r>
            <a:r>
              <a:rPr lang="it-IT" sz="2600" dirty="0" err="1"/>
              <a:t>kann</a:t>
            </a:r>
            <a:r>
              <a:rPr lang="it-IT" sz="2600" dirty="0"/>
              <a:t> </a:t>
            </a:r>
            <a:r>
              <a:rPr lang="it-IT" sz="2600" dirty="0" err="1"/>
              <a:t>durch</a:t>
            </a:r>
            <a:r>
              <a:rPr lang="it-IT" sz="2600" dirty="0"/>
              <a:t> </a:t>
            </a:r>
            <a:r>
              <a:rPr lang="it-IT" sz="2600" dirty="0" err="1"/>
              <a:t>Erfahrung</a:t>
            </a:r>
            <a:r>
              <a:rPr lang="it-IT" sz="2600" dirty="0"/>
              <a:t> (= </a:t>
            </a:r>
            <a:r>
              <a:rPr lang="it-IT" sz="2600" dirty="0" err="1"/>
              <a:t>durchgemachte</a:t>
            </a:r>
            <a:r>
              <a:rPr lang="it-IT" sz="2600" dirty="0"/>
              <a:t> </a:t>
            </a:r>
            <a:r>
              <a:rPr lang="it-IT" sz="2600" dirty="0" err="1"/>
              <a:t>Erkrankung</a:t>
            </a:r>
            <a:r>
              <a:rPr lang="it-IT" sz="2600" dirty="0"/>
              <a:t>) </a:t>
            </a:r>
            <a:r>
              <a:rPr lang="it-IT" sz="2600" dirty="0" err="1"/>
              <a:t>oder</a:t>
            </a:r>
            <a:r>
              <a:rPr lang="it-IT" sz="2600" dirty="0"/>
              <a:t> </a:t>
            </a:r>
            <a:r>
              <a:rPr lang="it-IT" sz="2600" dirty="0" err="1"/>
              <a:t>durch</a:t>
            </a:r>
            <a:r>
              <a:rPr lang="it-IT" sz="2600" dirty="0"/>
              <a:t> </a:t>
            </a:r>
            <a:r>
              <a:rPr lang="it-IT" sz="2600" dirty="0" err="1"/>
              <a:t>Schulung</a:t>
            </a:r>
            <a:r>
              <a:rPr lang="it-IT" sz="2600" dirty="0"/>
              <a:t> (= </a:t>
            </a:r>
            <a:r>
              <a:rPr lang="it-IT" sz="2600" dirty="0" err="1"/>
              <a:t>Impfungen</a:t>
            </a:r>
            <a:r>
              <a:rPr lang="it-IT" sz="2600" dirty="0"/>
              <a:t>) </a:t>
            </a:r>
            <a:r>
              <a:rPr lang="it-IT" sz="2600" dirty="0" err="1"/>
              <a:t>erreicht</a:t>
            </a:r>
            <a:r>
              <a:rPr lang="it-IT" sz="2600" dirty="0"/>
              <a:t> </a:t>
            </a:r>
            <a:r>
              <a:rPr lang="it-IT" sz="2600" dirty="0" err="1"/>
              <a:t>werden</a:t>
            </a:r>
            <a:r>
              <a:rPr lang="it-IT" sz="2600" dirty="0"/>
              <a:t>. Die </a:t>
            </a:r>
            <a:r>
              <a:rPr lang="it-IT" sz="2600" dirty="0" err="1"/>
              <a:t>Schulung</a:t>
            </a:r>
            <a:r>
              <a:rPr lang="it-IT" sz="2600" dirty="0"/>
              <a:t> </a:t>
            </a:r>
            <a:r>
              <a:rPr lang="it-IT" sz="2600" dirty="0" err="1"/>
              <a:t>erfolgt</a:t>
            </a:r>
            <a:r>
              <a:rPr lang="it-IT" sz="2600" dirty="0"/>
              <a:t> in </a:t>
            </a:r>
            <a:r>
              <a:rPr lang="it-IT" sz="2600" dirty="0" err="1"/>
              <a:t>mehreren</a:t>
            </a:r>
            <a:r>
              <a:rPr lang="it-IT" sz="2600" dirty="0"/>
              <a:t> </a:t>
            </a:r>
            <a:r>
              <a:rPr lang="it-IT" sz="2600" dirty="0" err="1"/>
              <a:t>Kursen</a:t>
            </a:r>
            <a:r>
              <a:rPr lang="it-IT" sz="2600" dirty="0"/>
              <a:t> (= </a:t>
            </a:r>
            <a:r>
              <a:rPr lang="it-IT" sz="2600" dirty="0" err="1"/>
              <a:t>Teilimpfungen</a:t>
            </a:r>
            <a:r>
              <a:rPr lang="it-IT" sz="2600" dirty="0"/>
              <a:t>), bei </a:t>
            </a:r>
            <a:r>
              <a:rPr lang="it-IT" sz="2600" dirty="0" err="1"/>
              <a:t>denen</a:t>
            </a:r>
            <a:r>
              <a:rPr lang="it-IT" sz="2600" dirty="0"/>
              <a:t> </a:t>
            </a:r>
            <a:r>
              <a:rPr lang="it-IT" sz="2600" dirty="0" err="1"/>
              <a:t>das</a:t>
            </a:r>
            <a:r>
              <a:rPr lang="it-IT" sz="2600" dirty="0"/>
              <a:t> </a:t>
            </a:r>
            <a:r>
              <a:rPr lang="it-IT" sz="2600" dirty="0" err="1"/>
              <a:t>Umgehen</a:t>
            </a:r>
            <a:r>
              <a:rPr lang="it-IT" sz="2600" dirty="0"/>
              <a:t> </a:t>
            </a:r>
            <a:r>
              <a:rPr lang="it-IT" sz="2600" dirty="0" err="1"/>
              <a:t>mit</a:t>
            </a:r>
            <a:r>
              <a:rPr lang="it-IT" sz="2600" dirty="0"/>
              <a:t> </a:t>
            </a:r>
            <a:r>
              <a:rPr lang="it-IT" sz="2600" dirty="0" err="1"/>
              <a:t>unterschiedlichen</a:t>
            </a:r>
            <a:r>
              <a:rPr lang="it-IT" sz="2600" dirty="0"/>
              <a:t> </a:t>
            </a:r>
            <a:r>
              <a:rPr lang="it-IT" sz="2600" dirty="0" err="1"/>
              <a:t>Eindringlingen</a:t>
            </a:r>
            <a:r>
              <a:rPr lang="it-IT" sz="2600" dirty="0"/>
              <a:t> </a:t>
            </a:r>
            <a:r>
              <a:rPr lang="it-IT" sz="2600" dirty="0" err="1"/>
              <a:t>geübt</a:t>
            </a:r>
            <a:r>
              <a:rPr lang="it-IT" sz="2600" dirty="0"/>
              <a:t> </a:t>
            </a:r>
            <a:r>
              <a:rPr lang="it-IT" sz="2600" dirty="0" err="1"/>
              <a:t>wird</a:t>
            </a:r>
            <a:r>
              <a:rPr lang="it-IT" sz="2600" dirty="0"/>
              <a:t>. </a:t>
            </a:r>
            <a:r>
              <a:rPr lang="it-IT" sz="2600" dirty="0" err="1"/>
              <a:t>Dieses</a:t>
            </a:r>
            <a:r>
              <a:rPr lang="it-IT" sz="2600" dirty="0"/>
              <a:t> Training </a:t>
            </a:r>
            <a:r>
              <a:rPr lang="it-IT" sz="2600" dirty="0" err="1"/>
              <a:t>muss</a:t>
            </a:r>
            <a:r>
              <a:rPr lang="it-IT" sz="2600" dirty="0"/>
              <a:t> </a:t>
            </a:r>
            <a:r>
              <a:rPr lang="it-IT" sz="2600" dirty="0" err="1"/>
              <a:t>anfänglich</a:t>
            </a:r>
            <a:r>
              <a:rPr lang="it-IT" sz="2600" dirty="0"/>
              <a:t> bis zur </a:t>
            </a:r>
            <a:r>
              <a:rPr lang="it-IT" sz="2600" dirty="0" err="1"/>
              <a:t>Perfektion</a:t>
            </a:r>
            <a:r>
              <a:rPr lang="it-IT" sz="2600" dirty="0"/>
              <a:t> </a:t>
            </a:r>
            <a:r>
              <a:rPr lang="it-IT" sz="2600" dirty="0" err="1"/>
              <a:t>wiederholt</a:t>
            </a:r>
            <a:r>
              <a:rPr lang="it-IT" sz="2600" dirty="0"/>
              <a:t> </a:t>
            </a:r>
            <a:r>
              <a:rPr lang="it-IT" sz="2600" dirty="0" err="1"/>
              <a:t>werden</a:t>
            </a:r>
            <a:r>
              <a:rPr lang="it-IT" sz="2600" dirty="0"/>
              <a:t> (= </a:t>
            </a:r>
            <a:r>
              <a:rPr lang="it-IT" sz="2600" dirty="0" err="1"/>
              <a:t>Grundimmunisierung</a:t>
            </a:r>
            <a:r>
              <a:rPr lang="it-IT" sz="2600" dirty="0"/>
              <a:t>). </a:t>
            </a:r>
            <a:endParaRPr lang="it-IT" sz="2600" i="1" dirty="0"/>
          </a:p>
          <a:p>
            <a:endParaRPr lang="it-IT" sz="2800" dirty="0"/>
          </a:p>
          <a:p>
            <a:endParaRPr lang="it-IT" sz="2800" dirty="0"/>
          </a:p>
        </p:txBody>
      </p:sp>
    </p:spTree>
    <p:extLst>
      <p:ext uri="{BB962C8B-B14F-4D97-AF65-F5344CB8AC3E}">
        <p14:creationId xmlns:p14="http://schemas.microsoft.com/office/powerpoint/2010/main" val="4072661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251520" y="228600"/>
            <a:ext cx="8359080" cy="3108543"/>
          </a:xfrm>
          <a:prstGeom prst="rect">
            <a:avLst/>
          </a:prstGeom>
          <a:noFill/>
          <a:ln w="9525">
            <a:noFill/>
            <a:miter lim="800000"/>
            <a:headEnd/>
            <a:tailEnd/>
          </a:ln>
        </p:spPr>
        <p:txBody>
          <a:bodyPr wrap="square">
            <a:spAutoFit/>
          </a:bodyPr>
          <a:lstStyle/>
          <a:p>
            <a:r>
              <a:rPr lang="de-DE" sz="2800" dirty="0"/>
              <a:t>Mumps ist eine Viruserkrankung, die mit Fieber, Kopfschmerzen und einer Schwellung der Speicheldrüsen („Ziegenpeter“) einhergeht. </a:t>
            </a:r>
          </a:p>
          <a:p>
            <a:endParaRPr lang="de-DE" sz="2800" dirty="0"/>
          </a:p>
          <a:p>
            <a:r>
              <a:rPr lang="it-IT" sz="2800" dirty="0"/>
              <a:t>La parotite è una malattia virale che si manifesta con febbre, mal di testa e gonfiore delle ghiandole salivari (“orecchie di capra”). </a:t>
            </a:r>
          </a:p>
        </p:txBody>
      </p:sp>
    </p:spTree>
    <p:extLst>
      <p:ext uri="{BB962C8B-B14F-4D97-AF65-F5344CB8AC3E}">
        <p14:creationId xmlns:p14="http://schemas.microsoft.com/office/powerpoint/2010/main" val="8861891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75270-FC2D-B98D-C52B-8FD4A519EB9A}"/>
            </a:ext>
          </a:extLst>
        </p:cNvPr>
        <p:cNvGrpSpPr/>
        <p:nvPr/>
      </p:nvGrpSpPr>
      <p:grpSpPr>
        <a:xfrm>
          <a:off x="0" y="0"/>
          <a:ext cx="0" cy="0"/>
          <a:chOff x="0" y="0"/>
          <a:chExt cx="0" cy="0"/>
        </a:xfrm>
      </p:grpSpPr>
      <p:sp>
        <p:nvSpPr>
          <p:cNvPr id="146434" name="Text Box 2">
            <a:extLst>
              <a:ext uri="{FF2B5EF4-FFF2-40B4-BE49-F238E27FC236}">
                <a16:creationId xmlns:a16="http://schemas.microsoft.com/office/drawing/2014/main" id="{89E7D047-A207-893A-AEF3-8DBB16A7BC24}"/>
              </a:ext>
            </a:extLst>
          </p:cNvPr>
          <p:cNvSpPr txBox="1">
            <a:spLocks noChangeArrowheads="1"/>
          </p:cNvSpPr>
          <p:nvPr/>
        </p:nvSpPr>
        <p:spPr bwMode="auto">
          <a:xfrm>
            <a:off x="457200" y="188640"/>
            <a:ext cx="8229600" cy="4401205"/>
          </a:xfrm>
          <a:prstGeom prst="rect">
            <a:avLst/>
          </a:prstGeom>
          <a:noFill/>
          <a:ln w="9525">
            <a:noFill/>
            <a:miter lim="800000"/>
            <a:headEnd/>
            <a:tailEnd/>
          </a:ln>
        </p:spPr>
        <p:txBody>
          <a:bodyPr>
            <a:spAutoFit/>
          </a:bodyPr>
          <a:lstStyle/>
          <a:p>
            <a:r>
              <a:rPr lang="it-IT" sz="2800" dirty="0"/>
              <a:t>Stile brachilogico</a:t>
            </a:r>
          </a:p>
          <a:p>
            <a:endParaRPr lang="it-IT" sz="2800" dirty="0"/>
          </a:p>
          <a:p>
            <a:r>
              <a:rPr lang="it-IT" sz="2800" dirty="0"/>
              <a:t>Basse concentrazioni di ozono possono determinare ostruzione delle vie aeree.</a:t>
            </a:r>
          </a:p>
          <a:p>
            <a:endParaRPr lang="it-IT" sz="2800" dirty="0"/>
          </a:p>
          <a:p>
            <a:r>
              <a:rPr lang="it-IT" sz="2800" dirty="0"/>
              <a:t>Nei casi più severi può richiedere terapia steroidea.</a:t>
            </a:r>
          </a:p>
          <a:p>
            <a:endParaRPr lang="it-IT" sz="2800" dirty="0"/>
          </a:p>
          <a:p>
            <a:r>
              <a:rPr lang="it-IT" sz="2800" dirty="0"/>
              <a:t>Esame urine: …</a:t>
            </a:r>
          </a:p>
          <a:p>
            <a:endParaRPr lang="it-IT" sz="2800" dirty="0"/>
          </a:p>
          <a:p>
            <a:r>
              <a:rPr lang="it-IT" sz="2800" dirty="0"/>
              <a:t>(esempi da Luca Serianni, </a:t>
            </a:r>
            <a:r>
              <a:rPr lang="it-IT" sz="2800" i="1" dirty="0"/>
              <a:t>Un treno di sintomi</a:t>
            </a:r>
            <a:r>
              <a:rPr lang="it-IT" sz="2800" dirty="0"/>
              <a:t>)</a:t>
            </a:r>
          </a:p>
        </p:txBody>
      </p:sp>
    </p:spTree>
    <p:extLst>
      <p:ext uri="{BB962C8B-B14F-4D97-AF65-F5344CB8AC3E}">
        <p14:creationId xmlns:p14="http://schemas.microsoft.com/office/powerpoint/2010/main" val="1818211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611560" y="260648"/>
            <a:ext cx="8229600" cy="6063198"/>
          </a:xfrm>
          <a:prstGeom prst="rect">
            <a:avLst/>
          </a:prstGeom>
          <a:noFill/>
          <a:ln w="9525">
            <a:noFill/>
            <a:miter lim="800000"/>
            <a:headEnd/>
            <a:tailEnd/>
          </a:ln>
        </p:spPr>
        <p:txBody>
          <a:bodyPr>
            <a:spAutoFit/>
          </a:bodyPr>
          <a:lstStyle/>
          <a:p>
            <a:r>
              <a:rPr lang="it-IT" sz="2600" dirty="0"/>
              <a:t>Nominalizzazione</a:t>
            </a:r>
          </a:p>
          <a:p>
            <a:endParaRPr lang="it-IT" sz="2600" dirty="0"/>
          </a:p>
          <a:p>
            <a:r>
              <a:rPr lang="it-IT" sz="2600" dirty="0" err="1"/>
              <a:t>Nach</a:t>
            </a:r>
            <a:r>
              <a:rPr lang="it-IT" sz="2600" dirty="0"/>
              <a:t> </a:t>
            </a:r>
            <a:r>
              <a:rPr lang="it-IT" sz="2600" dirty="0" err="1"/>
              <a:t>Abklingen</a:t>
            </a:r>
            <a:r>
              <a:rPr lang="it-IT" sz="2600" dirty="0"/>
              <a:t> </a:t>
            </a:r>
            <a:r>
              <a:rPr lang="it-IT" sz="2600" dirty="0" err="1"/>
              <a:t>des</a:t>
            </a:r>
            <a:r>
              <a:rPr lang="it-IT" sz="2600" dirty="0"/>
              <a:t> </a:t>
            </a:r>
            <a:r>
              <a:rPr lang="it-IT" sz="2600" dirty="0" err="1"/>
              <a:t>akuten</a:t>
            </a:r>
            <a:r>
              <a:rPr lang="it-IT" sz="2600" dirty="0"/>
              <a:t> </a:t>
            </a:r>
            <a:r>
              <a:rPr lang="it-IT" sz="2600" dirty="0" err="1"/>
              <a:t>Stadiums</a:t>
            </a:r>
            <a:r>
              <a:rPr lang="it-IT" sz="2600" dirty="0"/>
              <a:t> </a:t>
            </a:r>
            <a:r>
              <a:rPr lang="it-IT" sz="2600" dirty="0" err="1"/>
              <a:t>erfolgt</a:t>
            </a:r>
            <a:r>
              <a:rPr lang="it-IT" sz="2600" dirty="0"/>
              <a:t> die </a:t>
            </a:r>
            <a:r>
              <a:rPr lang="it-IT" sz="2600" dirty="0" err="1"/>
              <a:t>Inzision</a:t>
            </a:r>
            <a:r>
              <a:rPr lang="it-IT" sz="2600" dirty="0"/>
              <a:t> </a:t>
            </a:r>
            <a:r>
              <a:rPr lang="it-IT" sz="2600" dirty="0" err="1"/>
              <a:t>mit</a:t>
            </a:r>
            <a:r>
              <a:rPr lang="it-IT" sz="2600" dirty="0"/>
              <a:t> </a:t>
            </a:r>
            <a:r>
              <a:rPr lang="it-IT" sz="2600" dirty="0" err="1"/>
              <a:t>einem</a:t>
            </a:r>
            <a:r>
              <a:rPr lang="it-IT" sz="2600" dirty="0"/>
              <a:t> </a:t>
            </a:r>
            <a:r>
              <a:rPr lang="it-IT" sz="2600" dirty="0" err="1"/>
              <a:t>sterilen</a:t>
            </a:r>
            <a:r>
              <a:rPr lang="it-IT" sz="2600" dirty="0"/>
              <a:t> </a:t>
            </a:r>
            <a:r>
              <a:rPr lang="it-IT" sz="2600" dirty="0" err="1"/>
              <a:t>Skalpell</a:t>
            </a:r>
            <a:r>
              <a:rPr lang="it-IT" sz="2600" dirty="0"/>
              <a:t>, </a:t>
            </a:r>
            <a:r>
              <a:rPr lang="it-IT" sz="2600" dirty="0" err="1"/>
              <a:t>ohne</a:t>
            </a:r>
            <a:r>
              <a:rPr lang="it-IT" sz="2600" dirty="0"/>
              <a:t> </a:t>
            </a:r>
            <a:r>
              <a:rPr lang="it-IT" sz="2600" dirty="0" err="1"/>
              <a:t>oder</a:t>
            </a:r>
            <a:r>
              <a:rPr lang="it-IT" sz="2600" dirty="0"/>
              <a:t> </a:t>
            </a:r>
            <a:r>
              <a:rPr lang="it-IT" sz="2600" dirty="0" err="1"/>
              <a:t>mit</a:t>
            </a:r>
            <a:r>
              <a:rPr lang="it-IT" sz="2600" dirty="0"/>
              <a:t> </a:t>
            </a:r>
            <a:r>
              <a:rPr lang="it-IT" sz="2600" dirty="0" err="1"/>
              <a:t>vorheriger</a:t>
            </a:r>
            <a:r>
              <a:rPr lang="it-IT" sz="2600" dirty="0"/>
              <a:t> </a:t>
            </a:r>
            <a:r>
              <a:rPr lang="it-IT" sz="2600" dirty="0" err="1"/>
              <a:t>Lokalanästhesie</a:t>
            </a:r>
            <a:r>
              <a:rPr lang="it-IT" sz="2600" dirty="0"/>
              <a:t> </a:t>
            </a:r>
            <a:r>
              <a:rPr lang="it-IT" sz="2600" dirty="0" err="1"/>
              <a:t>durch</a:t>
            </a:r>
            <a:r>
              <a:rPr lang="it-IT" sz="2600" dirty="0"/>
              <a:t> </a:t>
            </a:r>
            <a:r>
              <a:rPr lang="it-IT" sz="2600" dirty="0" err="1"/>
              <a:t>ein</a:t>
            </a:r>
            <a:r>
              <a:rPr lang="it-IT" sz="2600" dirty="0"/>
              <a:t> </a:t>
            </a:r>
            <a:r>
              <a:rPr lang="it-IT" sz="2600" dirty="0" err="1"/>
              <a:t>Dermojet</a:t>
            </a:r>
            <a:r>
              <a:rPr lang="it-IT" sz="2600" dirty="0"/>
              <a:t>.</a:t>
            </a:r>
          </a:p>
          <a:p>
            <a:endParaRPr lang="it-IT" dirty="0"/>
          </a:p>
          <a:p>
            <a:endParaRPr lang="it-IT" dirty="0"/>
          </a:p>
          <a:p>
            <a:r>
              <a:rPr lang="it-IT" sz="2600" dirty="0"/>
              <a:t>Da </a:t>
            </a:r>
            <a:r>
              <a:rPr lang="it-IT" sz="2600" dirty="0" err="1"/>
              <a:t>der</a:t>
            </a:r>
            <a:r>
              <a:rPr lang="it-IT" sz="2600" dirty="0"/>
              <a:t> </a:t>
            </a:r>
            <a:r>
              <a:rPr lang="it-IT" sz="2600" dirty="0" err="1"/>
              <a:t>Thrombus</a:t>
            </a:r>
            <a:r>
              <a:rPr lang="it-IT" sz="2600" dirty="0"/>
              <a:t> an </a:t>
            </a:r>
            <a:r>
              <a:rPr lang="it-IT" sz="2600" dirty="0" err="1"/>
              <a:t>der</a:t>
            </a:r>
            <a:r>
              <a:rPr lang="it-IT" sz="2600" dirty="0"/>
              <a:t> </a:t>
            </a:r>
            <a:r>
              <a:rPr lang="it-IT" sz="2600" dirty="0" err="1"/>
              <a:t>Venenwand</a:t>
            </a:r>
            <a:r>
              <a:rPr lang="it-IT" sz="2600" dirty="0"/>
              <a:t> </a:t>
            </a:r>
            <a:r>
              <a:rPr lang="it-IT" sz="2600" dirty="0" err="1"/>
              <a:t>ziemlich</a:t>
            </a:r>
            <a:r>
              <a:rPr lang="it-IT" sz="2600" dirty="0"/>
              <a:t> </a:t>
            </a:r>
            <a:r>
              <a:rPr lang="it-IT" sz="2600" dirty="0" err="1"/>
              <a:t>fest</a:t>
            </a:r>
            <a:r>
              <a:rPr lang="it-IT" sz="2600" dirty="0"/>
              <a:t> </a:t>
            </a:r>
            <a:r>
              <a:rPr lang="it-IT" sz="2600" dirty="0" err="1"/>
              <a:t>haftet</a:t>
            </a:r>
            <a:r>
              <a:rPr lang="it-IT" sz="2600" dirty="0"/>
              <a:t> und die </a:t>
            </a:r>
            <a:r>
              <a:rPr lang="it-IT" sz="2600" dirty="0" err="1"/>
              <a:t>Strömung</a:t>
            </a:r>
            <a:r>
              <a:rPr lang="it-IT" sz="2600" dirty="0"/>
              <a:t> in </a:t>
            </a:r>
            <a:r>
              <a:rPr lang="it-IT" sz="2600" dirty="0" err="1"/>
              <a:t>dem</a:t>
            </a:r>
            <a:r>
              <a:rPr lang="it-IT" sz="2600" dirty="0"/>
              <a:t> </a:t>
            </a:r>
            <a:r>
              <a:rPr lang="it-IT" sz="2600" dirty="0" err="1"/>
              <a:t>epifaszialen</a:t>
            </a:r>
            <a:r>
              <a:rPr lang="it-IT" sz="2600" dirty="0"/>
              <a:t> </a:t>
            </a:r>
            <a:r>
              <a:rPr lang="it-IT" sz="2600" dirty="0" err="1"/>
              <a:t>Venensystem</a:t>
            </a:r>
            <a:r>
              <a:rPr lang="it-IT" sz="2600" dirty="0"/>
              <a:t> </a:t>
            </a:r>
            <a:r>
              <a:rPr lang="it-IT" sz="2600" dirty="0" err="1"/>
              <a:t>sehr</a:t>
            </a:r>
            <a:r>
              <a:rPr lang="it-IT" sz="2600" dirty="0"/>
              <a:t> </a:t>
            </a:r>
            <a:r>
              <a:rPr lang="it-IT" sz="2600" dirty="0" err="1"/>
              <a:t>gering</a:t>
            </a:r>
            <a:r>
              <a:rPr lang="it-IT" sz="2600" dirty="0"/>
              <a:t> </a:t>
            </a:r>
            <a:r>
              <a:rPr lang="it-IT" sz="2600" dirty="0" err="1"/>
              <a:t>ist</a:t>
            </a:r>
            <a:r>
              <a:rPr lang="it-IT" sz="2600" dirty="0"/>
              <a:t>, </a:t>
            </a:r>
            <a:r>
              <a:rPr lang="it-IT" sz="2600" dirty="0" err="1"/>
              <a:t>besteht</a:t>
            </a:r>
            <a:r>
              <a:rPr lang="it-IT" sz="2600" dirty="0"/>
              <a:t> </a:t>
            </a:r>
            <a:r>
              <a:rPr lang="it-IT" sz="2600" dirty="0" err="1"/>
              <a:t>kaum</a:t>
            </a:r>
            <a:r>
              <a:rPr lang="it-IT" sz="2600" dirty="0"/>
              <a:t> die </a:t>
            </a:r>
            <a:r>
              <a:rPr lang="it-IT" sz="2600" dirty="0" err="1"/>
              <a:t>Gefahr</a:t>
            </a:r>
            <a:r>
              <a:rPr lang="it-IT" sz="2600" dirty="0"/>
              <a:t> </a:t>
            </a:r>
            <a:r>
              <a:rPr lang="it-IT" sz="2600" dirty="0" err="1"/>
              <a:t>einer</a:t>
            </a:r>
            <a:r>
              <a:rPr lang="it-IT" sz="2600" dirty="0"/>
              <a:t> </a:t>
            </a:r>
            <a:r>
              <a:rPr lang="it-IT" sz="2600" dirty="0" err="1"/>
              <a:t>Abschwemmung</a:t>
            </a:r>
            <a:r>
              <a:rPr lang="it-IT" sz="2600" dirty="0"/>
              <a:t> </a:t>
            </a:r>
            <a:r>
              <a:rPr lang="it-IT" sz="2600" dirty="0" err="1"/>
              <a:t>des</a:t>
            </a:r>
            <a:r>
              <a:rPr lang="it-IT" sz="2600" dirty="0"/>
              <a:t> </a:t>
            </a:r>
            <a:r>
              <a:rPr lang="it-IT" sz="2600" dirty="0" err="1"/>
              <a:t>Thrombus</a:t>
            </a:r>
            <a:r>
              <a:rPr lang="it-IT" sz="2600" dirty="0"/>
              <a:t> in die </a:t>
            </a:r>
            <a:r>
              <a:rPr lang="it-IT" sz="2600" dirty="0" err="1"/>
              <a:t>tiefen</a:t>
            </a:r>
            <a:r>
              <a:rPr lang="it-IT" sz="2600" dirty="0"/>
              <a:t> </a:t>
            </a:r>
            <a:r>
              <a:rPr lang="it-IT" sz="2600" dirty="0" err="1"/>
              <a:t>Venen</a:t>
            </a:r>
            <a:r>
              <a:rPr lang="it-IT" sz="2600" dirty="0"/>
              <a:t> </a:t>
            </a:r>
            <a:r>
              <a:rPr lang="it-IT" sz="2600" dirty="0" err="1"/>
              <a:t>mit</a:t>
            </a:r>
            <a:r>
              <a:rPr lang="it-IT" sz="2600" dirty="0"/>
              <a:t> </a:t>
            </a:r>
            <a:r>
              <a:rPr lang="it-IT" sz="2600" dirty="0" err="1"/>
              <a:t>der</a:t>
            </a:r>
            <a:r>
              <a:rPr lang="it-IT" sz="2600" dirty="0"/>
              <a:t> </a:t>
            </a:r>
            <a:r>
              <a:rPr lang="it-IT" sz="2600" dirty="0" err="1"/>
              <a:t>möglichen</a:t>
            </a:r>
            <a:r>
              <a:rPr lang="it-IT" sz="2600" dirty="0"/>
              <a:t> </a:t>
            </a:r>
            <a:r>
              <a:rPr lang="it-IT" sz="2600" dirty="0" err="1"/>
              <a:t>Folge</a:t>
            </a:r>
            <a:r>
              <a:rPr lang="it-IT" sz="2600" dirty="0"/>
              <a:t> </a:t>
            </a:r>
            <a:r>
              <a:rPr lang="it-IT" sz="2600" dirty="0" err="1"/>
              <a:t>einer</a:t>
            </a:r>
            <a:r>
              <a:rPr lang="it-IT" sz="2600" dirty="0"/>
              <a:t> </a:t>
            </a:r>
            <a:r>
              <a:rPr lang="it-IT" sz="2600" dirty="0" err="1"/>
              <a:t>Lumbenembolie</a:t>
            </a:r>
            <a:r>
              <a:rPr lang="it-IT" sz="2600" dirty="0"/>
              <a:t>.</a:t>
            </a:r>
          </a:p>
          <a:p>
            <a:endParaRPr lang="it-IT" sz="2600" dirty="0"/>
          </a:p>
          <a:p>
            <a:endParaRPr lang="it-IT" sz="2600" dirty="0"/>
          </a:p>
          <a:p>
            <a:endParaRPr lang="it-IT" sz="2800" dirty="0"/>
          </a:p>
        </p:txBody>
      </p:sp>
    </p:spTree>
    <p:extLst>
      <p:ext uri="{BB962C8B-B14F-4D97-AF65-F5344CB8AC3E}">
        <p14:creationId xmlns:p14="http://schemas.microsoft.com/office/powerpoint/2010/main" val="1612062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4638C-FDF7-C893-59F7-E9D1BD9B3EBA}"/>
            </a:ext>
          </a:extLst>
        </p:cNvPr>
        <p:cNvGrpSpPr/>
        <p:nvPr/>
      </p:nvGrpSpPr>
      <p:grpSpPr>
        <a:xfrm>
          <a:off x="0" y="0"/>
          <a:ext cx="0" cy="0"/>
          <a:chOff x="0" y="0"/>
          <a:chExt cx="0" cy="0"/>
        </a:xfrm>
      </p:grpSpPr>
      <p:sp>
        <p:nvSpPr>
          <p:cNvPr id="146434" name="Text Box 2">
            <a:extLst>
              <a:ext uri="{FF2B5EF4-FFF2-40B4-BE49-F238E27FC236}">
                <a16:creationId xmlns:a16="http://schemas.microsoft.com/office/drawing/2014/main" id="{C17DAEF6-DE97-9992-76C5-2E8D8DEA52CD}"/>
              </a:ext>
            </a:extLst>
          </p:cNvPr>
          <p:cNvSpPr txBox="1">
            <a:spLocks noChangeArrowheads="1"/>
          </p:cNvSpPr>
          <p:nvPr/>
        </p:nvSpPr>
        <p:spPr bwMode="auto">
          <a:xfrm>
            <a:off x="611560" y="260648"/>
            <a:ext cx="8229600" cy="4524315"/>
          </a:xfrm>
          <a:prstGeom prst="rect">
            <a:avLst/>
          </a:prstGeom>
          <a:noFill/>
          <a:ln w="9525">
            <a:noFill/>
            <a:miter lim="800000"/>
            <a:headEnd/>
            <a:tailEnd/>
          </a:ln>
        </p:spPr>
        <p:txBody>
          <a:bodyPr>
            <a:spAutoFit/>
          </a:bodyPr>
          <a:lstStyle/>
          <a:p>
            <a:r>
              <a:rPr lang="it-IT" sz="2600" dirty="0"/>
              <a:t>Frasi nominali</a:t>
            </a:r>
          </a:p>
          <a:p>
            <a:endParaRPr lang="it-IT" sz="2600" dirty="0"/>
          </a:p>
          <a:p>
            <a:r>
              <a:rPr lang="it-IT" sz="2600" dirty="0"/>
              <a:t>Zur </a:t>
            </a:r>
            <a:r>
              <a:rPr lang="it-IT" sz="2600" dirty="0" err="1"/>
              <a:t>Einleitung</a:t>
            </a:r>
            <a:r>
              <a:rPr lang="it-IT" sz="2600" dirty="0"/>
              <a:t> </a:t>
            </a:r>
            <a:r>
              <a:rPr lang="it-IT" sz="2600" dirty="0" err="1"/>
              <a:t>der</a:t>
            </a:r>
            <a:r>
              <a:rPr lang="it-IT" sz="2600" dirty="0"/>
              <a:t> </a:t>
            </a:r>
            <a:r>
              <a:rPr lang="it-IT" sz="2600" dirty="0" err="1"/>
              <a:t>Gewichtsreduktion</a:t>
            </a:r>
            <a:r>
              <a:rPr lang="it-IT" sz="2600" dirty="0"/>
              <a:t> 300-1000 kcal-</a:t>
            </a:r>
            <a:r>
              <a:rPr lang="it-IT" sz="2600" dirty="0" err="1"/>
              <a:t>Diät</a:t>
            </a:r>
            <a:r>
              <a:rPr lang="it-IT" sz="2600" dirty="0"/>
              <a:t> </a:t>
            </a:r>
            <a:r>
              <a:rPr lang="it-IT" sz="2600" dirty="0" err="1"/>
              <a:t>als</a:t>
            </a:r>
            <a:r>
              <a:rPr lang="it-IT" sz="2600" dirty="0"/>
              <a:t> </a:t>
            </a:r>
            <a:r>
              <a:rPr lang="it-IT" sz="2600" dirty="0" err="1"/>
              <a:t>ballaststoffreiche</a:t>
            </a:r>
            <a:r>
              <a:rPr lang="it-IT" sz="2600" dirty="0"/>
              <a:t> </a:t>
            </a:r>
            <a:r>
              <a:rPr lang="it-IT" sz="2600" dirty="0" err="1"/>
              <a:t>Mischkost</a:t>
            </a:r>
            <a:r>
              <a:rPr lang="it-IT" sz="2600" dirty="0"/>
              <a:t>, </a:t>
            </a:r>
            <a:r>
              <a:rPr lang="it-IT" sz="2600" dirty="0" err="1"/>
              <a:t>ggf</a:t>
            </a:r>
            <a:r>
              <a:rPr lang="it-IT" sz="2600" dirty="0"/>
              <a:t>. </a:t>
            </a:r>
            <a:r>
              <a:rPr lang="it-IT" sz="2600" dirty="0" err="1"/>
              <a:t>mit</a:t>
            </a:r>
            <a:r>
              <a:rPr lang="it-IT" sz="2600" dirty="0"/>
              <a:t> </a:t>
            </a:r>
            <a:r>
              <a:rPr lang="it-IT" sz="2600" dirty="0" err="1"/>
              <a:t>Vitaminsupplement</a:t>
            </a:r>
            <a:r>
              <a:rPr lang="it-IT" sz="2600" dirty="0"/>
              <a:t>.</a:t>
            </a:r>
          </a:p>
          <a:p>
            <a:endParaRPr lang="it-IT" sz="2600" dirty="0"/>
          </a:p>
          <a:p>
            <a:r>
              <a:rPr lang="it-IT" sz="2600" dirty="0" err="1"/>
              <a:t>Für</a:t>
            </a:r>
            <a:r>
              <a:rPr lang="it-IT" sz="2600" dirty="0"/>
              <a:t> die </a:t>
            </a:r>
            <a:r>
              <a:rPr lang="it-IT" sz="2600" dirty="0" err="1"/>
              <a:t>Versorgung</a:t>
            </a:r>
            <a:r>
              <a:rPr lang="it-IT" sz="2600" dirty="0"/>
              <a:t> von </a:t>
            </a:r>
            <a:r>
              <a:rPr lang="it-IT" sz="2600" dirty="0" err="1"/>
              <a:t>Gesichtsverletzungen</a:t>
            </a:r>
            <a:r>
              <a:rPr lang="it-IT" sz="2600" dirty="0"/>
              <a:t> </a:t>
            </a:r>
            <a:r>
              <a:rPr lang="it-IT" sz="2600" dirty="0" err="1"/>
              <a:t>gilt</a:t>
            </a:r>
            <a:r>
              <a:rPr lang="it-IT" sz="2600" dirty="0"/>
              <a:t> </a:t>
            </a:r>
            <a:r>
              <a:rPr lang="it-IT" sz="2600" dirty="0" err="1"/>
              <a:t>als</a:t>
            </a:r>
            <a:r>
              <a:rPr lang="it-IT" sz="2600" dirty="0"/>
              <a:t> </a:t>
            </a:r>
            <a:r>
              <a:rPr lang="it-IT" sz="2600" dirty="0" err="1"/>
              <a:t>oberstes</a:t>
            </a:r>
            <a:r>
              <a:rPr lang="it-IT" sz="2600" dirty="0"/>
              <a:t> </a:t>
            </a:r>
            <a:r>
              <a:rPr lang="it-IT" sz="2600" dirty="0" err="1"/>
              <a:t>Prinzip</a:t>
            </a:r>
            <a:r>
              <a:rPr lang="it-IT" sz="2600" dirty="0"/>
              <a:t>: </a:t>
            </a:r>
            <a:r>
              <a:rPr lang="it-IT" sz="2600" dirty="0" err="1"/>
              <a:t>operatives</a:t>
            </a:r>
            <a:r>
              <a:rPr lang="it-IT" sz="2600" dirty="0"/>
              <a:t> </a:t>
            </a:r>
            <a:r>
              <a:rPr lang="it-IT" sz="2600" dirty="0" err="1"/>
              <a:t>Vorgehen</a:t>
            </a:r>
            <a:r>
              <a:rPr lang="it-IT" sz="2600" dirty="0"/>
              <a:t> von </a:t>
            </a:r>
            <a:r>
              <a:rPr lang="it-IT" sz="2600" dirty="0" err="1"/>
              <a:t>innen</a:t>
            </a:r>
            <a:r>
              <a:rPr lang="it-IT" sz="2600" dirty="0"/>
              <a:t> </a:t>
            </a:r>
            <a:r>
              <a:rPr lang="it-IT" sz="2600" dirty="0" err="1"/>
              <a:t>nach</a:t>
            </a:r>
            <a:r>
              <a:rPr lang="it-IT" sz="2600" dirty="0"/>
              <a:t> </a:t>
            </a:r>
            <a:r>
              <a:rPr lang="it-IT" sz="2600" dirty="0" err="1"/>
              <a:t>au</a:t>
            </a:r>
            <a:r>
              <a:rPr lang="el-GR" sz="2600" dirty="0"/>
              <a:t>β</a:t>
            </a:r>
            <a:r>
              <a:rPr lang="it-IT" sz="2600" dirty="0"/>
              <a:t>en.</a:t>
            </a:r>
          </a:p>
          <a:p>
            <a:endParaRPr lang="it-IT" sz="2600" dirty="0"/>
          </a:p>
          <a:p>
            <a:endParaRPr lang="it-IT" sz="2600" dirty="0"/>
          </a:p>
          <a:p>
            <a:endParaRPr lang="it-IT" sz="2800" dirty="0"/>
          </a:p>
        </p:txBody>
      </p:sp>
    </p:spTree>
    <p:extLst>
      <p:ext uri="{BB962C8B-B14F-4D97-AF65-F5344CB8AC3E}">
        <p14:creationId xmlns:p14="http://schemas.microsoft.com/office/powerpoint/2010/main" val="12340435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5016758"/>
          </a:xfrm>
          <a:prstGeom prst="rect">
            <a:avLst/>
          </a:prstGeom>
          <a:noFill/>
          <a:ln w="9525">
            <a:noFill/>
            <a:miter lim="800000"/>
            <a:headEnd/>
            <a:tailEnd/>
          </a:ln>
        </p:spPr>
        <p:txBody>
          <a:bodyPr>
            <a:spAutoFit/>
          </a:bodyPr>
          <a:lstStyle/>
          <a:p>
            <a:endParaRPr lang="it-IT" sz="2800" dirty="0"/>
          </a:p>
          <a:p>
            <a:r>
              <a:rPr lang="de-DE" sz="2600" dirty="0"/>
              <a:t>Gegenanzeigen: Nicht bei akuten Infektionskrankheiten. </a:t>
            </a:r>
          </a:p>
          <a:p>
            <a:endParaRPr lang="de-DE" sz="2600" dirty="0"/>
          </a:p>
          <a:p>
            <a:r>
              <a:rPr lang="de-DE" sz="2600" dirty="0" err="1"/>
              <a:t>Controindicazioni</a:t>
            </a:r>
            <a:r>
              <a:rPr lang="de-DE" sz="2600" dirty="0"/>
              <a:t>: </a:t>
            </a:r>
            <a:r>
              <a:rPr lang="de-DE" sz="2600" dirty="0" err="1"/>
              <a:t>insufficienza</a:t>
            </a:r>
            <a:r>
              <a:rPr lang="de-DE" sz="2600" dirty="0"/>
              <a:t> </a:t>
            </a:r>
            <a:r>
              <a:rPr lang="de-DE" sz="2600" dirty="0" err="1"/>
              <a:t>epatica</a:t>
            </a:r>
            <a:r>
              <a:rPr lang="de-DE" sz="2600" dirty="0"/>
              <a:t> acuta.</a:t>
            </a:r>
          </a:p>
          <a:p>
            <a:endParaRPr lang="de-DE" sz="2600" dirty="0"/>
          </a:p>
          <a:p>
            <a:r>
              <a:rPr lang="it-IT" sz="2600" dirty="0"/>
              <a:t>La somministrazione delle bustine, contenenti aspartame, è controindicata nei casi di fenilchetonuria</a:t>
            </a:r>
          </a:p>
          <a:p>
            <a:endParaRPr lang="it-IT" sz="2600" dirty="0"/>
          </a:p>
          <a:p>
            <a:endParaRPr lang="it-IT" sz="2600" dirty="0"/>
          </a:p>
          <a:p>
            <a:endParaRPr lang="it-IT" sz="2800" dirty="0"/>
          </a:p>
          <a:p>
            <a:endParaRPr lang="it-IT" sz="2800" dirty="0"/>
          </a:p>
          <a:p>
            <a:endParaRPr lang="it-IT" sz="2800" dirty="0"/>
          </a:p>
        </p:txBody>
      </p:sp>
    </p:spTree>
    <p:extLst>
      <p:ext uri="{BB962C8B-B14F-4D97-AF65-F5344CB8AC3E}">
        <p14:creationId xmlns:p14="http://schemas.microsoft.com/office/powerpoint/2010/main" val="27851510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3785652"/>
          </a:xfrm>
          <a:prstGeom prst="rect">
            <a:avLst/>
          </a:prstGeom>
          <a:noFill/>
          <a:ln w="9525">
            <a:noFill/>
            <a:miter lim="800000"/>
            <a:headEnd/>
            <a:tailEnd/>
          </a:ln>
        </p:spPr>
        <p:txBody>
          <a:bodyPr>
            <a:spAutoFit/>
          </a:bodyPr>
          <a:lstStyle/>
          <a:p>
            <a:endParaRPr lang="it-IT" sz="2800" dirty="0"/>
          </a:p>
          <a:p>
            <a:r>
              <a:rPr lang="en-US" sz="2600" dirty="0"/>
              <a:t>Bei </a:t>
            </a:r>
            <a:r>
              <a:rPr lang="en-US" sz="2600" dirty="0" err="1"/>
              <a:t>simultaner</a:t>
            </a:r>
            <a:r>
              <a:rPr lang="en-US" sz="2600" dirty="0"/>
              <a:t> </a:t>
            </a:r>
            <a:r>
              <a:rPr lang="en-US" sz="2600" dirty="0" err="1"/>
              <a:t>Blähung</a:t>
            </a:r>
            <a:r>
              <a:rPr lang="en-US" sz="2600" dirty="0"/>
              <a:t> </a:t>
            </a:r>
            <a:r>
              <a:rPr lang="en-US" sz="2600" dirty="0" err="1"/>
              <a:t>beider</a:t>
            </a:r>
            <a:r>
              <a:rPr lang="en-US" sz="2600" dirty="0"/>
              <a:t> </a:t>
            </a:r>
            <a:r>
              <a:rPr lang="en-US" sz="2600" dirty="0" err="1"/>
              <a:t>Lungen</a:t>
            </a:r>
            <a:r>
              <a:rPr lang="en-US" sz="2600" dirty="0"/>
              <a:t> </a:t>
            </a:r>
            <a:r>
              <a:rPr lang="en-US" sz="2600" dirty="0" err="1"/>
              <a:t>ist</a:t>
            </a:r>
            <a:r>
              <a:rPr lang="en-US" sz="2600" dirty="0"/>
              <a:t> </a:t>
            </a:r>
            <a:r>
              <a:rPr lang="en-US" sz="2600" dirty="0" err="1"/>
              <a:t>ein</a:t>
            </a:r>
            <a:r>
              <a:rPr lang="en-US" sz="2600" dirty="0"/>
              <a:t> </a:t>
            </a:r>
            <a:r>
              <a:rPr lang="en-US" sz="2600" dirty="0" err="1"/>
              <a:t>Wandern</a:t>
            </a:r>
            <a:r>
              <a:rPr lang="en-US" sz="2600" dirty="0"/>
              <a:t> der </a:t>
            </a:r>
            <a:r>
              <a:rPr lang="en-US" sz="2600" dirty="0" err="1"/>
              <a:t>Mediastinalorgane</a:t>
            </a:r>
            <a:r>
              <a:rPr lang="en-US" sz="2600" dirty="0"/>
              <a:t> </a:t>
            </a:r>
            <a:r>
              <a:rPr lang="en-US" sz="2600" dirty="0" err="1"/>
              <a:t>nicht</a:t>
            </a:r>
            <a:r>
              <a:rPr lang="en-US" sz="2600" dirty="0"/>
              <a:t> </a:t>
            </a:r>
            <a:r>
              <a:rPr lang="en-US" sz="2600" dirty="0" err="1"/>
              <a:t>möglich</a:t>
            </a:r>
            <a:r>
              <a:rPr lang="en-US" sz="2600" dirty="0"/>
              <a:t>. </a:t>
            </a:r>
            <a:endParaRPr lang="it-IT" sz="2600" dirty="0">
              <a:sym typeface="Symbol" panose="05050102010706020507" pitchFamily="18" charset="2"/>
            </a:endParaRPr>
          </a:p>
          <a:p>
            <a:endParaRPr lang="it-IT" sz="2600" dirty="0">
              <a:sym typeface="Symbol" panose="05050102010706020507" pitchFamily="18" charset="2"/>
            </a:endParaRPr>
          </a:p>
          <a:p>
            <a:r>
              <a:rPr lang="it-IT" sz="2600" dirty="0"/>
              <a:t>L’insufflazione simultanea dei due polmoni rende impossibile/impedisce lo spostamento degli organi mediastinici.</a:t>
            </a:r>
          </a:p>
          <a:p>
            <a:endParaRPr lang="it-IT" sz="2800" dirty="0"/>
          </a:p>
          <a:p>
            <a:endParaRPr lang="it-IT" sz="2800" dirty="0"/>
          </a:p>
        </p:txBody>
      </p:sp>
    </p:spTree>
    <p:extLst>
      <p:ext uri="{BB962C8B-B14F-4D97-AF65-F5344CB8AC3E}">
        <p14:creationId xmlns:p14="http://schemas.microsoft.com/office/powerpoint/2010/main" val="15320160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1754326"/>
          </a:xfrm>
          <a:prstGeom prst="rect">
            <a:avLst/>
          </a:prstGeom>
          <a:noFill/>
          <a:ln w="9525">
            <a:noFill/>
            <a:miter lim="800000"/>
            <a:headEnd/>
            <a:tailEnd/>
          </a:ln>
        </p:spPr>
        <p:txBody>
          <a:bodyPr>
            <a:spAutoFit/>
          </a:bodyPr>
          <a:lstStyle/>
          <a:p>
            <a:endParaRPr lang="it-IT" sz="2800" dirty="0"/>
          </a:p>
          <a:p>
            <a:r>
              <a:rPr lang="en-US" sz="2600" dirty="0"/>
              <a:t>Es </a:t>
            </a:r>
            <a:r>
              <a:rPr lang="en-US" sz="2600" dirty="0" err="1"/>
              <a:t>können</a:t>
            </a:r>
            <a:r>
              <a:rPr lang="en-US" sz="2600" dirty="0"/>
              <a:t> </a:t>
            </a:r>
            <a:r>
              <a:rPr lang="en-US" sz="2600" dirty="0" err="1"/>
              <a:t>viele</a:t>
            </a:r>
            <a:r>
              <a:rPr lang="en-US" sz="2600" dirty="0"/>
              <a:t> </a:t>
            </a:r>
            <a:r>
              <a:rPr lang="en-US" sz="2600" dirty="0" err="1"/>
              <a:t>Krankheitsbilder</a:t>
            </a:r>
            <a:r>
              <a:rPr lang="en-US" sz="2600" dirty="0"/>
              <a:t> </a:t>
            </a:r>
            <a:r>
              <a:rPr lang="en-US" sz="2600" dirty="0" err="1"/>
              <a:t>sowohl</a:t>
            </a:r>
            <a:r>
              <a:rPr lang="en-US" sz="2600" dirty="0"/>
              <a:t> </a:t>
            </a:r>
            <a:r>
              <a:rPr lang="en-US" sz="2600" dirty="0" err="1"/>
              <a:t>im</a:t>
            </a:r>
            <a:r>
              <a:rPr lang="en-US" sz="2600" dirty="0"/>
              <a:t> </a:t>
            </a:r>
            <a:r>
              <a:rPr lang="en-US" sz="2600" dirty="0" err="1"/>
              <a:t>akuten</a:t>
            </a:r>
            <a:r>
              <a:rPr lang="en-US" sz="2600" dirty="0"/>
              <a:t> </a:t>
            </a:r>
            <a:r>
              <a:rPr lang="en-US" sz="2600" dirty="0" err="1"/>
              <a:t>als</a:t>
            </a:r>
            <a:r>
              <a:rPr lang="en-US" sz="2600" dirty="0"/>
              <a:t> </a:t>
            </a:r>
            <a:r>
              <a:rPr lang="en-US" sz="2600" dirty="0" err="1"/>
              <a:t>auch</a:t>
            </a:r>
            <a:r>
              <a:rPr lang="en-US" sz="2600" dirty="0"/>
              <a:t> </a:t>
            </a:r>
            <a:r>
              <a:rPr lang="en-US" sz="2600" dirty="0" err="1"/>
              <a:t>im</a:t>
            </a:r>
            <a:r>
              <a:rPr lang="en-US" sz="2600" dirty="0"/>
              <a:t> </a:t>
            </a:r>
            <a:r>
              <a:rPr lang="en-US" sz="2600" dirty="0" err="1"/>
              <a:t>chronischen</a:t>
            </a:r>
            <a:r>
              <a:rPr lang="en-US" sz="2600" dirty="0"/>
              <a:t> Stadium </a:t>
            </a:r>
            <a:r>
              <a:rPr lang="en-US" sz="2600" dirty="0" err="1"/>
              <a:t>gezielt</a:t>
            </a:r>
            <a:r>
              <a:rPr lang="en-US" sz="2600" dirty="0"/>
              <a:t> </a:t>
            </a:r>
            <a:r>
              <a:rPr lang="en-US" sz="2600" dirty="0" err="1"/>
              <a:t>therapiert</a:t>
            </a:r>
            <a:r>
              <a:rPr lang="en-US" sz="2600" dirty="0"/>
              <a:t> </a:t>
            </a:r>
            <a:r>
              <a:rPr lang="en-US" sz="2600" dirty="0" err="1"/>
              <a:t>werden</a:t>
            </a:r>
            <a:r>
              <a:rPr lang="en-US" sz="2600" dirty="0"/>
              <a:t>.</a:t>
            </a:r>
            <a:r>
              <a:rPr lang="en-US" sz="2600" b="1" dirty="0"/>
              <a:t> </a:t>
            </a:r>
            <a:endParaRPr lang="it-IT" sz="2600" dirty="0"/>
          </a:p>
          <a:p>
            <a:endParaRPr lang="it-IT" sz="2800" dirty="0"/>
          </a:p>
        </p:txBody>
      </p:sp>
    </p:spTree>
    <p:extLst>
      <p:ext uri="{BB962C8B-B14F-4D97-AF65-F5344CB8AC3E}">
        <p14:creationId xmlns:p14="http://schemas.microsoft.com/office/powerpoint/2010/main" val="20437484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4893647"/>
          </a:xfrm>
          <a:prstGeom prst="rect">
            <a:avLst/>
          </a:prstGeom>
          <a:noFill/>
          <a:ln w="9525">
            <a:noFill/>
            <a:miter lim="800000"/>
            <a:headEnd/>
            <a:tailEnd/>
          </a:ln>
        </p:spPr>
        <p:txBody>
          <a:bodyPr>
            <a:spAutoFit/>
          </a:bodyPr>
          <a:lstStyle/>
          <a:p>
            <a:endParaRPr lang="it-IT" sz="2800" dirty="0"/>
          </a:p>
          <a:p>
            <a:r>
              <a:rPr lang="it-IT" sz="2600" dirty="0" err="1"/>
              <a:t>Abgeflacht</a:t>
            </a:r>
            <a:r>
              <a:rPr lang="it-IT" sz="2600" dirty="0"/>
              <a:t>, </a:t>
            </a:r>
            <a:r>
              <a:rPr lang="it-IT" sz="2600" dirty="0" err="1"/>
              <a:t>ausgekleidet</a:t>
            </a:r>
            <a:r>
              <a:rPr lang="it-IT" sz="2600" dirty="0"/>
              <a:t>, </a:t>
            </a:r>
            <a:r>
              <a:rPr lang="it-IT" sz="2600" dirty="0" err="1"/>
              <a:t>ausgereift</a:t>
            </a:r>
            <a:r>
              <a:rPr lang="it-IT" sz="2600" dirty="0"/>
              <a:t>, </a:t>
            </a:r>
            <a:r>
              <a:rPr lang="it-IT" sz="2600" dirty="0" err="1"/>
              <a:t>disseminiert</a:t>
            </a:r>
            <a:r>
              <a:rPr lang="it-IT" sz="2600" dirty="0"/>
              <a:t>, </a:t>
            </a:r>
            <a:r>
              <a:rPr lang="it-IT" sz="2600" dirty="0" err="1"/>
              <a:t>eingebettet</a:t>
            </a:r>
            <a:r>
              <a:rPr lang="it-IT" sz="2600" dirty="0"/>
              <a:t>, </a:t>
            </a:r>
            <a:r>
              <a:rPr lang="it-IT" sz="2600" dirty="0" err="1"/>
              <a:t>eingeblutet</a:t>
            </a:r>
            <a:r>
              <a:rPr lang="it-IT" sz="2600" dirty="0"/>
              <a:t>, </a:t>
            </a:r>
            <a:r>
              <a:rPr lang="it-IT" sz="2600" dirty="0" err="1"/>
              <a:t>fadenmarkiert</a:t>
            </a:r>
            <a:r>
              <a:rPr lang="it-IT" sz="2600" dirty="0"/>
              <a:t>, </a:t>
            </a:r>
            <a:r>
              <a:rPr lang="it-IT" sz="2600" dirty="0" err="1"/>
              <a:t>feingelappt</a:t>
            </a:r>
            <a:r>
              <a:rPr lang="it-IT" sz="2600" dirty="0"/>
              <a:t>, </a:t>
            </a:r>
            <a:r>
              <a:rPr lang="it-IT" sz="2600" dirty="0" err="1"/>
              <a:t>fibrosiert</a:t>
            </a:r>
            <a:r>
              <a:rPr lang="it-IT" sz="2600" dirty="0"/>
              <a:t>, </a:t>
            </a:r>
            <a:r>
              <a:rPr lang="it-IT" sz="2600" dirty="0" err="1"/>
              <a:t>geschlängelt</a:t>
            </a:r>
            <a:r>
              <a:rPr lang="it-IT" sz="2600" dirty="0"/>
              <a:t>, </a:t>
            </a:r>
            <a:r>
              <a:rPr lang="it-IT" sz="2600" dirty="0" err="1"/>
              <a:t>infiltriert</a:t>
            </a:r>
            <a:r>
              <a:rPr lang="it-IT" sz="2600" dirty="0"/>
              <a:t>, </a:t>
            </a:r>
            <a:r>
              <a:rPr lang="it-IT" sz="2600" dirty="0" err="1"/>
              <a:t>quergestreift</a:t>
            </a:r>
            <a:r>
              <a:rPr lang="it-IT" sz="2600" dirty="0"/>
              <a:t>, </a:t>
            </a:r>
            <a:r>
              <a:rPr lang="it-IT" sz="2600" dirty="0" err="1"/>
              <a:t>rupturiert</a:t>
            </a:r>
            <a:r>
              <a:rPr lang="it-IT" sz="2600" dirty="0"/>
              <a:t>, </a:t>
            </a:r>
            <a:r>
              <a:rPr lang="it-IT" sz="2600" dirty="0" err="1"/>
              <a:t>torquiert</a:t>
            </a:r>
            <a:r>
              <a:rPr lang="it-IT" sz="2600" dirty="0"/>
              <a:t>, </a:t>
            </a:r>
            <a:r>
              <a:rPr lang="it-IT" sz="2600" dirty="0" err="1"/>
              <a:t>unverhornt</a:t>
            </a:r>
            <a:r>
              <a:rPr lang="it-IT" sz="2600" dirty="0"/>
              <a:t>, </a:t>
            </a:r>
            <a:r>
              <a:rPr lang="it-IT" sz="2600" dirty="0" err="1"/>
              <a:t>verkalkt</a:t>
            </a:r>
            <a:r>
              <a:rPr lang="it-IT" sz="2600" dirty="0"/>
              <a:t>, </a:t>
            </a:r>
            <a:r>
              <a:rPr lang="it-IT" sz="2600" dirty="0" err="1"/>
              <a:t>vorgewölbt</a:t>
            </a:r>
            <a:r>
              <a:rPr lang="it-IT" sz="2600" dirty="0"/>
              <a:t>…</a:t>
            </a:r>
          </a:p>
          <a:p>
            <a:endParaRPr lang="it-IT" sz="2600" dirty="0"/>
          </a:p>
          <a:p>
            <a:r>
              <a:rPr lang="it-IT" sz="2600" dirty="0" err="1"/>
              <a:t>Anhaftend</a:t>
            </a:r>
            <a:r>
              <a:rPr lang="it-IT" sz="2600" dirty="0"/>
              <a:t>, </a:t>
            </a:r>
            <a:r>
              <a:rPr lang="it-IT" sz="2600" dirty="0" err="1"/>
              <a:t>einzelliegend</a:t>
            </a:r>
            <a:r>
              <a:rPr lang="it-IT" sz="2600" dirty="0"/>
              <a:t>, </a:t>
            </a:r>
            <a:r>
              <a:rPr lang="it-IT" sz="2600" dirty="0" err="1"/>
              <a:t>fadenziehend</a:t>
            </a:r>
            <a:r>
              <a:rPr lang="it-IT" sz="2600" dirty="0"/>
              <a:t>, </a:t>
            </a:r>
            <a:r>
              <a:rPr lang="it-IT" sz="2600" dirty="0" err="1"/>
              <a:t>querverlaufend</a:t>
            </a:r>
            <a:r>
              <a:rPr lang="it-IT" sz="2600" dirty="0"/>
              <a:t>, </a:t>
            </a:r>
            <a:r>
              <a:rPr lang="it-IT" sz="2600" dirty="0" err="1"/>
              <a:t>schleimproduzierend</a:t>
            </a:r>
            <a:r>
              <a:rPr lang="it-IT" sz="2600" dirty="0"/>
              <a:t>, </a:t>
            </a:r>
            <a:r>
              <a:rPr lang="it-IT" sz="2600" dirty="0" err="1"/>
              <a:t>verhornend</a:t>
            </a:r>
            <a:r>
              <a:rPr lang="it-IT" sz="2600" dirty="0"/>
              <a:t>…</a:t>
            </a:r>
          </a:p>
          <a:p>
            <a:endParaRPr lang="it-IT" sz="2600" dirty="0"/>
          </a:p>
          <a:p>
            <a:r>
              <a:rPr lang="it-IT" sz="2600" dirty="0"/>
              <a:t>annesso, asportato, </a:t>
            </a:r>
            <a:r>
              <a:rPr lang="it-IT" sz="2600" dirty="0" err="1"/>
              <a:t>disepitelizzato</a:t>
            </a:r>
            <a:r>
              <a:rPr lang="it-IT" sz="2600" dirty="0"/>
              <a:t>, infiltrato, infiltrante, obliterato  …</a:t>
            </a:r>
          </a:p>
          <a:p>
            <a:endParaRPr lang="it-IT" dirty="0"/>
          </a:p>
        </p:txBody>
      </p:sp>
    </p:spTree>
    <p:extLst>
      <p:ext uri="{BB962C8B-B14F-4D97-AF65-F5344CB8AC3E}">
        <p14:creationId xmlns:p14="http://schemas.microsoft.com/office/powerpoint/2010/main" val="14938965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3724096"/>
          </a:xfrm>
          <a:prstGeom prst="rect">
            <a:avLst/>
          </a:prstGeom>
          <a:noFill/>
          <a:ln w="9525">
            <a:noFill/>
            <a:miter lim="800000"/>
            <a:headEnd/>
            <a:tailEnd/>
          </a:ln>
        </p:spPr>
        <p:txBody>
          <a:bodyPr>
            <a:spAutoFit/>
          </a:bodyPr>
          <a:lstStyle/>
          <a:p>
            <a:endParaRPr lang="it-IT" sz="2800" dirty="0"/>
          </a:p>
          <a:p>
            <a:r>
              <a:rPr lang="it-IT" sz="2600" dirty="0"/>
              <a:t>Nel complesso, queste ipotesi di lavoro concentrano l’interesse nei confronti di tre parametri: il sale, i nitrati e la vitamina C.</a:t>
            </a:r>
          </a:p>
          <a:p>
            <a:r>
              <a:rPr lang="it-IT" sz="2600" dirty="0"/>
              <a:t> </a:t>
            </a:r>
          </a:p>
          <a:p>
            <a:r>
              <a:rPr lang="it-IT" sz="2600" b="1" dirty="0"/>
              <a:t> </a:t>
            </a:r>
            <a:endParaRPr lang="it-IT" sz="2600" dirty="0"/>
          </a:p>
          <a:p>
            <a:r>
              <a:rPr lang="en-US" sz="2600" dirty="0"/>
              <a:t>Die Wahl des </a:t>
            </a:r>
            <a:r>
              <a:rPr lang="en-US" sz="2600" dirty="0" err="1"/>
              <a:t>Arzneimittels</a:t>
            </a:r>
            <a:r>
              <a:rPr lang="en-US" sz="2600" dirty="0"/>
              <a:t> </a:t>
            </a:r>
            <a:r>
              <a:rPr lang="en-US" sz="2600" dirty="0" err="1"/>
              <a:t>erfolgt</a:t>
            </a:r>
            <a:r>
              <a:rPr lang="en-US" sz="2600" dirty="0"/>
              <a:t> </a:t>
            </a:r>
            <a:r>
              <a:rPr lang="en-US" sz="2600" dirty="0" err="1"/>
              <a:t>durch</a:t>
            </a:r>
            <a:r>
              <a:rPr lang="en-US" sz="2600" dirty="0"/>
              <a:t> den </a:t>
            </a:r>
            <a:r>
              <a:rPr lang="en-US" sz="2600" dirty="0" err="1"/>
              <a:t>Arzt</a:t>
            </a:r>
            <a:r>
              <a:rPr lang="en-US" sz="2600" dirty="0"/>
              <a:t> in </a:t>
            </a:r>
            <a:r>
              <a:rPr lang="en-US" sz="2600" dirty="0" err="1"/>
              <a:t>Abhängigkeit</a:t>
            </a:r>
            <a:r>
              <a:rPr lang="en-US" sz="2600" dirty="0"/>
              <a:t> von der </a:t>
            </a:r>
            <a:r>
              <a:rPr lang="en-US" sz="2600" dirty="0" err="1"/>
              <a:t>Pathologie</a:t>
            </a:r>
            <a:r>
              <a:rPr lang="en-US" sz="2600" dirty="0"/>
              <a:t>, die </a:t>
            </a:r>
            <a:r>
              <a:rPr lang="en-US" sz="2600" dirty="0" err="1"/>
              <a:t>die</a:t>
            </a:r>
            <a:r>
              <a:rPr lang="en-US" sz="2600" dirty="0"/>
              <a:t> </a:t>
            </a:r>
            <a:r>
              <a:rPr lang="en-US" sz="2600" dirty="0" err="1"/>
              <a:t>Astereognose</a:t>
            </a:r>
            <a:r>
              <a:rPr lang="en-US" sz="2600" dirty="0"/>
              <a:t> </a:t>
            </a:r>
            <a:r>
              <a:rPr lang="en-US" sz="2600" dirty="0" err="1"/>
              <a:t>verursacht</a:t>
            </a:r>
            <a:r>
              <a:rPr lang="en-US" sz="2600" dirty="0"/>
              <a:t> hat. </a:t>
            </a:r>
            <a:endParaRPr lang="it-IT" sz="2600" dirty="0"/>
          </a:p>
        </p:txBody>
      </p:sp>
    </p:spTree>
    <p:extLst>
      <p:ext uri="{BB962C8B-B14F-4D97-AF65-F5344CB8AC3E}">
        <p14:creationId xmlns:p14="http://schemas.microsoft.com/office/powerpoint/2010/main" val="29859064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6401753"/>
          </a:xfrm>
          <a:prstGeom prst="rect">
            <a:avLst/>
          </a:prstGeom>
          <a:noFill/>
          <a:ln w="9525">
            <a:noFill/>
            <a:miter lim="800000"/>
            <a:headEnd/>
            <a:tailEnd/>
          </a:ln>
        </p:spPr>
        <p:txBody>
          <a:bodyPr>
            <a:spAutoFit/>
          </a:bodyPr>
          <a:lstStyle/>
          <a:p>
            <a:endParaRPr lang="it-IT" sz="2600" dirty="0"/>
          </a:p>
          <a:p>
            <a:r>
              <a:rPr lang="en-US" sz="2600" dirty="0" err="1"/>
              <a:t>Zur</a:t>
            </a:r>
            <a:r>
              <a:rPr lang="en-US" sz="2600" dirty="0"/>
              <a:t> </a:t>
            </a:r>
            <a:r>
              <a:rPr lang="en-US" sz="2600" dirty="0" err="1"/>
              <a:t>Vorbereitung</a:t>
            </a:r>
            <a:r>
              <a:rPr lang="en-US" sz="2600" dirty="0"/>
              <a:t> der </a:t>
            </a:r>
            <a:r>
              <a:rPr lang="en-US" sz="2600" dirty="0" err="1"/>
              <a:t>Eizellentnahme</a:t>
            </a:r>
            <a:r>
              <a:rPr lang="en-US" sz="2600" dirty="0"/>
              <a:t> </a:t>
            </a:r>
            <a:r>
              <a:rPr lang="en-US" sz="2600" dirty="0" err="1"/>
              <a:t>für</a:t>
            </a:r>
            <a:r>
              <a:rPr lang="en-US" sz="2600" dirty="0"/>
              <a:t> die In Vitro </a:t>
            </a:r>
            <a:r>
              <a:rPr lang="en-US" sz="2600" dirty="0" err="1"/>
              <a:t>Fertilisation</a:t>
            </a:r>
            <a:r>
              <a:rPr lang="en-US" sz="2600" dirty="0"/>
              <a:t> </a:t>
            </a:r>
            <a:r>
              <a:rPr lang="en-US" sz="2600" dirty="0" err="1"/>
              <a:t>wird</a:t>
            </a:r>
            <a:r>
              <a:rPr lang="en-US" sz="2600" dirty="0"/>
              <a:t> der </a:t>
            </a:r>
            <a:r>
              <a:rPr lang="en-US" sz="2600" dirty="0" err="1"/>
              <a:t>Eisprung</a:t>
            </a:r>
            <a:r>
              <a:rPr lang="en-US" sz="2600" dirty="0"/>
              <a:t> </a:t>
            </a:r>
            <a:r>
              <a:rPr lang="en-US" sz="2600" dirty="0" err="1"/>
              <a:t>durch</a:t>
            </a:r>
            <a:r>
              <a:rPr lang="en-US" sz="2600" dirty="0"/>
              <a:t> </a:t>
            </a:r>
            <a:r>
              <a:rPr lang="en-US" sz="2600" dirty="0" err="1"/>
              <a:t>hCG-Injektion</a:t>
            </a:r>
            <a:r>
              <a:rPr lang="en-US" sz="2600" dirty="0"/>
              <a:t> </a:t>
            </a:r>
            <a:r>
              <a:rPr lang="en-US" sz="2600" dirty="0" err="1"/>
              <a:t>ausgelöst</a:t>
            </a:r>
            <a:r>
              <a:rPr lang="en-US" sz="2600" dirty="0"/>
              <a:t>.</a:t>
            </a:r>
          </a:p>
          <a:p>
            <a:endParaRPr lang="en-US" sz="2600" dirty="0"/>
          </a:p>
          <a:p>
            <a:endParaRPr lang="en-US" sz="2600" dirty="0"/>
          </a:p>
          <a:p>
            <a:r>
              <a:rPr lang="en-US" sz="2600" dirty="0"/>
              <a:t>Erst 4–6h </a:t>
            </a:r>
            <a:r>
              <a:rPr lang="en-US" sz="2600" dirty="0" err="1"/>
              <a:t>nach</a:t>
            </a:r>
            <a:r>
              <a:rPr lang="en-US" sz="2600" dirty="0"/>
              <a:t> </a:t>
            </a:r>
            <a:r>
              <a:rPr lang="en-US" sz="2600" dirty="0" err="1"/>
              <a:t>Infusionsende</a:t>
            </a:r>
            <a:r>
              <a:rPr lang="en-US" sz="2600" dirty="0"/>
              <a:t> </a:t>
            </a:r>
            <a:r>
              <a:rPr lang="en-US" sz="2600" dirty="0" err="1"/>
              <a:t>soll</a:t>
            </a:r>
            <a:r>
              <a:rPr lang="en-US" sz="2600" dirty="0"/>
              <a:t> </a:t>
            </a:r>
            <a:r>
              <a:rPr lang="en-US" sz="2600" dirty="0" err="1"/>
              <a:t>mit</a:t>
            </a:r>
            <a:r>
              <a:rPr lang="en-US" sz="2600" dirty="0"/>
              <a:t> </a:t>
            </a:r>
            <a:r>
              <a:rPr lang="en-US" sz="2600" dirty="0" err="1"/>
              <a:t>einer</a:t>
            </a:r>
            <a:r>
              <a:rPr lang="en-US" sz="2600" dirty="0"/>
              <a:t> </a:t>
            </a:r>
            <a:r>
              <a:rPr lang="en-US" sz="2600" dirty="0" err="1"/>
              <a:t>geringen</a:t>
            </a:r>
            <a:r>
              <a:rPr lang="en-US" sz="2600" dirty="0"/>
              <a:t> </a:t>
            </a:r>
            <a:r>
              <a:rPr lang="it-IT" sz="2600" dirty="0" err="1"/>
              <a:t>Dosis</a:t>
            </a:r>
            <a:r>
              <a:rPr lang="it-IT" sz="2600" dirty="0"/>
              <a:t> </a:t>
            </a:r>
            <a:r>
              <a:rPr lang="it-IT" sz="2600" dirty="0" err="1"/>
              <a:t>begonnen</a:t>
            </a:r>
            <a:r>
              <a:rPr lang="it-IT" sz="2600" dirty="0"/>
              <a:t> </a:t>
            </a:r>
            <a:r>
              <a:rPr lang="it-IT" sz="2600" dirty="0" err="1"/>
              <a:t>werden</a:t>
            </a:r>
            <a:r>
              <a:rPr lang="it-IT" sz="2600" dirty="0"/>
              <a:t> (5 IE/</a:t>
            </a:r>
            <a:r>
              <a:rPr lang="it-IT" sz="2600" dirty="0" err="1"/>
              <a:t>kgKG</a:t>
            </a:r>
            <a:r>
              <a:rPr lang="it-IT" sz="2600" dirty="0"/>
              <a:t>/h). </a:t>
            </a:r>
          </a:p>
          <a:p>
            <a:endParaRPr lang="it-IT" sz="2600" dirty="0"/>
          </a:p>
          <a:p>
            <a:r>
              <a:rPr lang="it-IT" sz="2600" dirty="0"/>
              <a:t>Bei </a:t>
            </a:r>
            <a:r>
              <a:rPr lang="it-IT" sz="2600" dirty="0" err="1"/>
              <a:t>fehlender</a:t>
            </a:r>
            <a:r>
              <a:rPr lang="it-IT" sz="2600" dirty="0"/>
              <a:t> </a:t>
            </a:r>
            <a:r>
              <a:rPr lang="it-IT" sz="2600" dirty="0" err="1"/>
              <a:t>oder</a:t>
            </a:r>
            <a:r>
              <a:rPr lang="it-IT" sz="2600" dirty="0"/>
              <a:t> </a:t>
            </a:r>
            <a:r>
              <a:rPr lang="it-IT" sz="2600" dirty="0" err="1"/>
              <a:t>schwacher</a:t>
            </a:r>
            <a:r>
              <a:rPr lang="it-IT" sz="2600" dirty="0"/>
              <a:t> </a:t>
            </a:r>
            <a:r>
              <a:rPr lang="it-IT" sz="2600" dirty="0" err="1"/>
              <a:t>Reaktion</a:t>
            </a:r>
            <a:r>
              <a:rPr lang="it-IT" sz="2600" dirty="0"/>
              <a:t> </a:t>
            </a:r>
            <a:r>
              <a:rPr lang="it-IT" sz="2600" dirty="0" err="1"/>
              <a:t>kann</a:t>
            </a:r>
            <a:r>
              <a:rPr lang="it-IT" sz="2600" dirty="0"/>
              <a:t> </a:t>
            </a:r>
            <a:r>
              <a:rPr lang="it-IT" sz="2600" dirty="0" err="1"/>
              <a:t>stufenweise</a:t>
            </a:r>
            <a:r>
              <a:rPr lang="it-IT" sz="2600" dirty="0"/>
              <a:t> </a:t>
            </a:r>
            <a:r>
              <a:rPr lang="it-IT" sz="2600" dirty="0" err="1"/>
              <a:t>zu</a:t>
            </a:r>
            <a:r>
              <a:rPr lang="it-IT" sz="2600" dirty="0"/>
              <a:t> </a:t>
            </a:r>
            <a:r>
              <a:rPr lang="it-IT" sz="2600" dirty="0" err="1"/>
              <a:t>den</a:t>
            </a:r>
            <a:r>
              <a:rPr lang="it-IT" sz="2600" dirty="0"/>
              <a:t> </a:t>
            </a:r>
            <a:r>
              <a:rPr lang="it-IT" sz="2600" dirty="0" err="1"/>
              <a:t>Stärken</a:t>
            </a:r>
            <a:r>
              <a:rPr lang="it-IT" sz="2600" dirty="0"/>
              <a:t> «</a:t>
            </a:r>
            <a:r>
              <a:rPr lang="it-IT" sz="2600" dirty="0" err="1"/>
              <a:t>mittel</a:t>
            </a:r>
            <a:r>
              <a:rPr lang="it-IT" sz="2600" dirty="0"/>
              <a:t>» </a:t>
            </a:r>
            <a:r>
              <a:rPr lang="it-IT" sz="2600" dirty="0" err="1"/>
              <a:t>bzw</a:t>
            </a:r>
            <a:r>
              <a:rPr lang="it-IT" sz="2600" dirty="0"/>
              <a:t>. «</a:t>
            </a:r>
            <a:r>
              <a:rPr lang="it-IT" sz="2600" dirty="0" err="1"/>
              <a:t>stark</a:t>
            </a:r>
            <a:r>
              <a:rPr lang="it-IT" sz="2600" dirty="0"/>
              <a:t>» </a:t>
            </a:r>
            <a:r>
              <a:rPr lang="it-IT" sz="2600" dirty="0" err="1"/>
              <a:t>übergegangen</a:t>
            </a:r>
            <a:r>
              <a:rPr lang="it-IT" sz="2600" dirty="0"/>
              <a:t> </a:t>
            </a:r>
            <a:r>
              <a:rPr lang="it-IT" sz="2600" dirty="0" err="1"/>
              <a:t>werden</a:t>
            </a:r>
            <a:r>
              <a:rPr lang="it-IT" sz="2600" dirty="0"/>
              <a:t> und die </a:t>
            </a:r>
            <a:r>
              <a:rPr lang="it-IT" sz="2600" dirty="0" err="1"/>
              <a:t>Injektion</a:t>
            </a:r>
            <a:r>
              <a:rPr lang="it-IT" sz="2600" dirty="0"/>
              <a:t> in </a:t>
            </a:r>
            <a:r>
              <a:rPr lang="it-IT" sz="2600" dirty="0" err="1"/>
              <a:t>kürzeren</a:t>
            </a:r>
            <a:r>
              <a:rPr lang="it-IT" sz="2600" dirty="0"/>
              <a:t> </a:t>
            </a:r>
            <a:r>
              <a:rPr lang="it-IT" sz="2600" dirty="0" err="1"/>
              <a:t>Abständen</a:t>
            </a:r>
            <a:r>
              <a:rPr lang="it-IT" sz="2600" dirty="0"/>
              <a:t> </a:t>
            </a:r>
            <a:r>
              <a:rPr lang="it-IT" sz="2600" dirty="0" err="1"/>
              <a:t>erfolgen</a:t>
            </a:r>
            <a:r>
              <a:rPr lang="it-IT" sz="2600" dirty="0"/>
              <a:t>.</a:t>
            </a:r>
          </a:p>
          <a:p>
            <a:endParaRPr lang="it-IT" sz="2600" dirty="0"/>
          </a:p>
          <a:p>
            <a:endParaRPr lang="it-IT" dirty="0"/>
          </a:p>
          <a:p>
            <a:r>
              <a:rPr lang="en-US" dirty="0"/>
              <a:t> </a:t>
            </a:r>
            <a:endParaRPr lang="it-IT" dirty="0"/>
          </a:p>
          <a:p>
            <a:r>
              <a:rPr lang="it-IT" dirty="0"/>
              <a:t> </a:t>
            </a:r>
          </a:p>
        </p:txBody>
      </p:sp>
    </p:spTree>
    <p:extLst>
      <p:ext uri="{BB962C8B-B14F-4D97-AF65-F5344CB8AC3E}">
        <p14:creationId xmlns:p14="http://schemas.microsoft.com/office/powerpoint/2010/main" val="31139138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3200876"/>
          </a:xfrm>
          <a:prstGeom prst="rect">
            <a:avLst/>
          </a:prstGeom>
          <a:noFill/>
          <a:ln w="9525">
            <a:noFill/>
            <a:miter lim="800000"/>
            <a:headEnd/>
            <a:tailEnd/>
          </a:ln>
        </p:spPr>
        <p:txBody>
          <a:bodyPr>
            <a:spAutoFit/>
          </a:bodyPr>
          <a:lstStyle/>
          <a:p>
            <a:endParaRPr lang="it-IT" sz="2600" dirty="0"/>
          </a:p>
          <a:p>
            <a:r>
              <a:rPr lang="it-IT" sz="2600" dirty="0"/>
              <a:t>Man </a:t>
            </a:r>
            <a:r>
              <a:rPr lang="it-IT" sz="2600" dirty="0" err="1"/>
              <a:t>erreicht</a:t>
            </a:r>
            <a:r>
              <a:rPr lang="it-IT" sz="2600" dirty="0"/>
              <a:t> </a:t>
            </a:r>
            <a:r>
              <a:rPr lang="it-IT" sz="2600" dirty="0" err="1"/>
              <a:t>dies</a:t>
            </a:r>
            <a:r>
              <a:rPr lang="it-IT" sz="2600" dirty="0"/>
              <a:t> </a:t>
            </a:r>
            <a:r>
              <a:rPr lang="it-IT" sz="2600" dirty="0" err="1"/>
              <a:t>durch</a:t>
            </a:r>
            <a:r>
              <a:rPr lang="it-IT" sz="2600" dirty="0"/>
              <a:t> die </a:t>
            </a:r>
            <a:r>
              <a:rPr lang="it-IT" sz="2600" dirty="0" err="1"/>
              <a:t>gegensinnige</a:t>
            </a:r>
            <a:r>
              <a:rPr lang="it-IT" sz="2600" dirty="0"/>
              <a:t> </a:t>
            </a:r>
            <a:r>
              <a:rPr lang="it-IT" sz="2600" dirty="0" err="1"/>
              <a:t>Bewegung</a:t>
            </a:r>
            <a:r>
              <a:rPr lang="it-IT" sz="2600" dirty="0"/>
              <a:t> von </a:t>
            </a:r>
            <a:r>
              <a:rPr lang="it-IT" sz="2600" dirty="0" err="1"/>
              <a:t>Röntgengerät</a:t>
            </a:r>
            <a:r>
              <a:rPr lang="it-IT" sz="2600" dirty="0"/>
              <a:t> und Film, </a:t>
            </a:r>
            <a:r>
              <a:rPr lang="it-IT" sz="2600" dirty="0" err="1"/>
              <a:t>während</a:t>
            </a:r>
            <a:r>
              <a:rPr lang="it-IT" sz="2600" dirty="0"/>
              <a:t> </a:t>
            </a:r>
            <a:r>
              <a:rPr lang="it-IT" sz="2600" dirty="0" err="1"/>
              <a:t>der</a:t>
            </a:r>
            <a:r>
              <a:rPr lang="it-IT" sz="2600" dirty="0"/>
              <a:t> </a:t>
            </a:r>
            <a:r>
              <a:rPr lang="it-IT" sz="2600" dirty="0" err="1"/>
              <a:t>Patient</a:t>
            </a:r>
            <a:r>
              <a:rPr lang="it-IT" sz="2600" dirty="0"/>
              <a:t> </a:t>
            </a:r>
            <a:r>
              <a:rPr lang="it-IT" sz="2600" dirty="0" err="1"/>
              <a:t>nicht</a:t>
            </a:r>
            <a:r>
              <a:rPr lang="it-IT" sz="2600" dirty="0"/>
              <a:t> </a:t>
            </a:r>
            <a:r>
              <a:rPr lang="it-IT" sz="2600" dirty="0" err="1"/>
              <a:t>bewegt</a:t>
            </a:r>
            <a:r>
              <a:rPr lang="it-IT" sz="2600" dirty="0"/>
              <a:t> </a:t>
            </a:r>
            <a:r>
              <a:rPr lang="it-IT" sz="2600" dirty="0" err="1"/>
              <a:t>wird</a:t>
            </a:r>
            <a:r>
              <a:rPr lang="it-IT" sz="2600" dirty="0"/>
              <a:t>.</a:t>
            </a:r>
          </a:p>
          <a:p>
            <a:endParaRPr lang="it-IT" sz="2600" dirty="0"/>
          </a:p>
          <a:p>
            <a:endParaRPr lang="it-IT" dirty="0"/>
          </a:p>
          <a:p>
            <a:r>
              <a:rPr lang="en-US" dirty="0"/>
              <a:t> </a:t>
            </a:r>
            <a:endParaRPr lang="it-IT" dirty="0"/>
          </a:p>
          <a:p>
            <a:r>
              <a:rPr lang="it-IT" dirty="0"/>
              <a:t> </a:t>
            </a:r>
          </a:p>
        </p:txBody>
      </p:sp>
    </p:spTree>
    <p:extLst>
      <p:ext uri="{BB962C8B-B14F-4D97-AF65-F5344CB8AC3E}">
        <p14:creationId xmlns:p14="http://schemas.microsoft.com/office/powerpoint/2010/main" val="2854466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954107"/>
          </a:xfrm>
          <a:prstGeom prst="rect">
            <a:avLst/>
          </a:prstGeom>
          <a:noFill/>
          <a:ln w="9525">
            <a:noFill/>
            <a:miter lim="800000"/>
            <a:headEnd/>
            <a:tailEnd/>
          </a:ln>
        </p:spPr>
        <p:txBody>
          <a:bodyPr>
            <a:spAutoFit/>
          </a:bodyPr>
          <a:lstStyle/>
          <a:p>
            <a:endParaRPr lang="it-IT" sz="2800" dirty="0"/>
          </a:p>
          <a:p>
            <a:r>
              <a:rPr lang="it-IT" sz="2800" dirty="0" err="1"/>
              <a:t>Propylenglycol-difettsäureester</a:t>
            </a:r>
            <a:endParaRPr lang="it-IT" sz="2800" dirty="0"/>
          </a:p>
        </p:txBody>
      </p:sp>
    </p:spTree>
    <p:extLst>
      <p:ext uri="{BB962C8B-B14F-4D97-AF65-F5344CB8AC3E}">
        <p14:creationId xmlns:p14="http://schemas.microsoft.com/office/powerpoint/2010/main" val="2121292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2923877"/>
          </a:xfrm>
          <a:prstGeom prst="rect">
            <a:avLst/>
          </a:prstGeom>
          <a:noFill/>
          <a:ln w="9525">
            <a:noFill/>
            <a:miter lim="800000"/>
            <a:headEnd/>
            <a:tailEnd/>
          </a:ln>
        </p:spPr>
        <p:txBody>
          <a:bodyPr>
            <a:spAutoFit/>
          </a:bodyPr>
          <a:lstStyle/>
          <a:p>
            <a:endParaRPr lang="it-IT" sz="2800" dirty="0"/>
          </a:p>
          <a:p>
            <a:r>
              <a:rPr lang="en-US" sz="2600" dirty="0"/>
              <a:t>In den </a:t>
            </a:r>
            <a:r>
              <a:rPr lang="en-US" sz="2600" dirty="0" err="1"/>
              <a:t>Fällen</a:t>
            </a:r>
            <a:r>
              <a:rPr lang="en-US" sz="2600" dirty="0"/>
              <a:t> </a:t>
            </a:r>
            <a:r>
              <a:rPr lang="en-US" sz="2600" dirty="0" err="1"/>
              <a:t>mit</a:t>
            </a:r>
            <a:r>
              <a:rPr lang="en-US" sz="2600" dirty="0"/>
              <a:t> </a:t>
            </a:r>
            <a:r>
              <a:rPr lang="en-US" sz="2600" dirty="0" err="1"/>
              <a:t>inadäquater</a:t>
            </a:r>
            <a:r>
              <a:rPr lang="en-US" sz="2600" dirty="0"/>
              <a:t> </a:t>
            </a:r>
            <a:r>
              <a:rPr lang="en-US" sz="2600" dirty="0" err="1"/>
              <a:t>Anästhesie</a:t>
            </a:r>
            <a:r>
              <a:rPr lang="en-US" sz="2600" dirty="0"/>
              <a:t> muss auf </a:t>
            </a:r>
            <a:r>
              <a:rPr lang="en-US" sz="2600" dirty="0" err="1"/>
              <a:t>ein</a:t>
            </a:r>
            <a:r>
              <a:rPr lang="en-US" sz="2600" dirty="0"/>
              <a:t> alternatives </a:t>
            </a:r>
            <a:r>
              <a:rPr lang="en-US" sz="2600" dirty="0" err="1"/>
              <a:t>Verfahren</a:t>
            </a:r>
            <a:r>
              <a:rPr lang="en-US" sz="2600" dirty="0"/>
              <a:t> </a:t>
            </a:r>
            <a:r>
              <a:rPr lang="en-US" sz="2600" dirty="0" err="1"/>
              <a:t>übergegangen</a:t>
            </a:r>
            <a:r>
              <a:rPr lang="en-US" sz="2600" dirty="0"/>
              <a:t> </a:t>
            </a:r>
            <a:r>
              <a:rPr lang="en-US" sz="2600" dirty="0" err="1"/>
              <a:t>werden</a:t>
            </a:r>
            <a:r>
              <a:rPr lang="en-US" sz="2600" dirty="0"/>
              <a:t>; der </a:t>
            </a:r>
            <a:r>
              <a:rPr lang="en-US" sz="2600" dirty="0" err="1"/>
              <a:t>Katheter</a:t>
            </a:r>
            <a:r>
              <a:rPr lang="en-US" sz="2600" dirty="0"/>
              <a:t> </a:t>
            </a:r>
            <a:r>
              <a:rPr lang="en-US" sz="2600" dirty="0" err="1"/>
              <a:t>ist</a:t>
            </a:r>
            <a:r>
              <a:rPr lang="en-US" sz="2600" dirty="0"/>
              <a:t> </a:t>
            </a:r>
            <a:r>
              <a:rPr lang="en-US" sz="2600" dirty="0" err="1"/>
              <a:t>zu</a:t>
            </a:r>
            <a:r>
              <a:rPr lang="en-US" sz="2600" dirty="0"/>
              <a:t> </a:t>
            </a:r>
            <a:r>
              <a:rPr lang="en-US" sz="2600" dirty="0" err="1"/>
              <a:t>entfernen</a:t>
            </a:r>
            <a:r>
              <a:rPr lang="en-US" sz="2600" dirty="0"/>
              <a:t>. </a:t>
            </a:r>
            <a:endParaRPr lang="it-IT" sz="2600" dirty="0"/>
          </a:p>
          <a:p>
            <a:endParaRPr lang="it-IT" sz="2600" dirty="0"/>
          </a:p>
          <a:p>
            <a:endParaRPr lang="it-IT" sz="2600" dirty="0"/>
          </a:p>
          <a:p>
            <a:r>
              <a:rPr lang="en-US" sz="2600" dirty="0" err="1"/>
              <a:t>Anschließend</a:t>
            </a:r>
            <a:r>
              <a:rPr lang="en-US" sz="2600" dirty="0"/>
              <a:t> </a:t>
            </a:r>
            <a:r>
              <a:rPr lang="en-US" sz="2600" dirty="0" err="1"/>
              <a:t>ist</a:t>
            </a:r>
            <a:r>
              <a:rPr lang="en-US" sz="2600" dirty="0"/>
              <a:t> der </a:t>
            </a:r>
            <a:r>
              <a:rPr lang="en-US" sz="2600" dirty="0" err="1"/>
              <a:t>Katheter</a:t>
            </a:r>
            <a:r>
              <a:rPr lang="en-US" sz="2600" dirty="0"/>
              <a:t> </a:t>
            </a:r>
            <a:r>
              <a:rPr lang="en-US" sz="2600" dirty="0" err="1"/>
              <a:t>zu</a:t>
            </a:r>
            <a:r>
              <a:rPr lang="en-US" sz="2600" dirty="0"/>
              <a:t> </a:t>
            </a:r>
            <a:r>
              <a:rPr lang="en-US" sz="2600" dirty="0" err="1"/>
              <a:t>entfernen</a:t>
            </a:r>
            <a:r>
              <a:rPr lang="en-US" sz="2600" dirty="0"/>
              <a:t>. </a:t>
            </a:r>
            <a:endParaRPr lang="it-IT" sz="2600" dirty="0"/>
          </a:p>
        </p:txBody>
      </p:sp>
    </p:spTree>
    <p:extLst>
      <p:ext uri="{BB962C8B-B14F-4D97-AF65-F5344CB8AC3E}">
        <p14:creationId xmlns:p14="http://schemas.microsoft.com/office/powerpoint/2010/main" val="31643853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476672"/>
            <a:ext cx="8229600" cy="3600986"/>
          </a:xfrm>
          <a:prstGeom prst="rect">
            <a:avLst/>
          </a:prstGeom>
          <a:noFill/>
          <a:ln w="9525">
            <a:noFill/>
            <a:miter lim="800000"/>
            <a:headEnd/>
            <a:tailEnd/>
          </a:ln>
        </p:spPr>
        <p:txBody>
          <a:bodyPr>
            <a:spAutoFit/>
          </a:bodyPr>
          <a:lstStyle/>
          <a:p>
            <a:endParaRPr lang="it-IT" dirty="0"/>
          </a:p>
          <a:p>
            <a:r>
              <a:rPr lang="it-IT" sz="2600" dirty="0"/>
              <a:t>Bei </a:t>
            </a:r>
            <a:r>
              <a:rPr lang="it-IT" sz="2600" dirty="0" err="1"/>
              <a:t>anhaltenden</a:t>
            </a:r>
            <a:r>
              <a:rPr lang="it-IT" sz="2600" dirty="0"/>
              <a:t>, </a:t>
            </a:r>
            <a:r>
              <a:rPr lang="it-IT" sz="2600" dirty="0" err="1"/>
              <a:t>unklaren</a:t>
            </a:r>
            <a:r>
              <a:rPr lang="it-IT" sz="2600" dirty="0"/>
              <a:t> </a:t>
            </a:r>
            <a:r>
              <a:rPr lang="it-IT" sz="2600" dirty="0" err="1"/>
              <a:t>oder</a:t>
            </a:r>
            <a:r>
              <a:rPr lang="it-IT" sz="2600" dirty="0"/>
              <a:t> </a:t>
            </a:r>
            <a:r>
              <a:rPr lang="it-IT" sz="2600" dirty="0" err="1"/>
              <a:t>neu</a:t>
            </a:r>
            <a:r>
              <a:rPr lang="it-IT" sz="2600" dirty="0"/>
              <a:t> </a:t>
            </a:r>
            <a:r>
              <a:rPr lang="it-IT" sz="2600" dirty="0" err="1"/>
              <a:t>auftretenden</a:t>
            </a:r>
            <a:r>
              <a:rPr lang="it-IT" sz="2600" dirty="0"/>
              <a:t> </a:t>
            </a:r>
            <a:r>
              <a:rPr lang="it-IT" sz="2600" dirty="0" err="1"/>
              <a:t>Beschwerden</a:t>
            </a:r>
            <a:r>
              <a:rPr lang="it-IT" sz="2600" dirty="0"/>
              <a:t> </a:t>
            </a:r>
            <a:r>
              <a:rPr lang="it-IT" sz="2600" dirty="0" err="1"/>
              <a:t>sollte</a:t>
            </a:r>
            <a:r>
              <a:rPr lang="it-IT" sz="2600" dirty="0"/>
              <a:t> </a:t>
            </a:r>
            <a:r>
              <a:rPr lang="it-IT" sz="2600" dirty="0" err="1"/>
              <a:t>ein</a:t>
            </a:r>
            <a:r>
              <a:rPr lang="it-IT" sz="2600" dirty="0"/>
              <a:t> </a:t>
            </a:r>
            <a:r>
              <a:rPr lang="it-IT" sz="2600" dirty="0" err="1"/>
              <a:t>Arzt</a:t>
            </a:r>
            <a:r>
              <a:rPr lang="it-IT" sz="2600" dirty="0"/>
              <a:t> </a:t>
            </a:r>
            <a:r>
              <a:rPr lang="it-IT" sz="2600" dirty="0" err="1"/>
              <a:t>aufgesucht</a:t>
            </a:r>
            <a:r>
              <a:rPr lang="it-IT" sz="2600" dirty="0"/>
              <a:t> </a:t>
            </a:r>
            <a:r>
              <a:rPr lang="it-IT" sz="2600" dirty="0" err="1"/>
              <a:t>werden</a:t>
            </a:r>
            <a:r>
              <a:rPr lang="it-IT" sz="2600" dirty="0"/>
              <a:t>.</a:t>
            </a:r>
          </a:p>
          <a:p>
            <a:endParaRPr lang="it-IT" sz="2600" dirty="0"/>
          </a:p>
          <a:p>
            <a:endParaRPr lang="it-IT" sz="2600" dirty="0"/>
          </a:p>
          <a:p>
            <a:r>
              <a:rPr lang="it-IT" sz="2600" dirty="0" err="1"/>
              <a:t>Außerdem</a:t>
            </a:r>
            <a:r>
              <a:rPr lang="it-IT" sz="2600" dirty="0"/>
              <a:t> </a:t>
            </a:r>
            <a:r>
              <a:rPr lang="it-IT" sz="2600" dirty="0" err="1"/>
              <a:t>konnte</a:t>
            </a:r>
            <a:r>
              <a:rPr lang="it-IT" sz="2600" dirty="0"/>
              <a:t> </a:t>
            </a:r>
            <a:r>
              <a:rPr lang="it-IT" sz="2600" dirty="0" err="1"/>
              <a:t>ein</a:t>
            </a:r>
            <a:r>
              <a:rPr lang="it-IT" sz="2600" dirty="0"/>
              <a:t> </a:t>
            </a:r>
            <a:r>
              <a:rPr lang="it-IT" sz="2600" dirty="0" err="1"/>
              <a:t>leichter</a:t>
            </a:r>
            <a:r>
              <a:rPr lang="it-IT" sz="2600" dirty="0"/>
              <a:t> </a:t>
            </a:r>
            <a:r>
              <a:rPr lang="it-IT" sz="2600" dirty="0" err="1"/>
              <a:t>Temperaturanstieg</a:t>
            </a:r>
            <a:r>
              <a:rPr lang="it-IT" sz="2600" dirty="0"/>
              <a:t> </a:t>
            </a:r>
            <a:r>
              <a:rPr lang="it-IT" sz="2600" dirty="0" err="1"/>
              <a:t>festgestellt</a:t>
            </a:r>
            <a:r>
              <a:rPr lang="it-IT" sz="2600" dirty="0"/>
              <a:t> </a:t>
            </a:r>
            <a:r>
              <a:rPr lang="it-IT" sz="2600" dirty="0" err="1"/>
              <a:t>werden</a:t>
            </a:r>
            <a:r>
              <a:rPr lang="it-IT" sz="2600" dirty="0"/>
              <a:t> </a:t>
            </a:r>
          </a:p>
          <a:p>
            <a:endParaRPr lang="de-DE" dirty="0"/>
          </a:p>
          <a:p>
            <a:endParaRPr lang="de-DE" dirty="0"/>
          </a:p>
        </p:txBody>
      </p:sp>
    </p:spTree>
    <p:extLst>
      <p:ext uri="{BB962C8B-B14F-4D97-AF65-F5344CB8AC3E}">
        <p14:creationId xmlns:p14="http://schemas.microsoft.com/office/powerpoint/2010/main" val="23467015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2862322"/>
          </a:xfrm>
          <a:prstGeom prst="rect">
            <a:avLst/>
          </a:prstGeom>
          <a:noFill/>
          <a:ln w="9525">
            <a:noFill/>
            <a:miter lim="800000"/>
            <a:headEnd/>
            <a:tailEnd/>
          </a:ln>
        </p:spPr>
        <p:txBody>
          <a:bodyPr>
            <a:spAutoFit/>
          </a:bodyPr>
          <a:lstStyle/>
          <a:p>
            <a:endParaRPr lang="de-DE" dirty="0"/>
          </a:p>
          <a:p>
            <a:r>
              <a:rPr lang="de-DE" sz="2600" dirty="0"/>
              <a:t>Die Erweiterung des </a:t>
            </a:r>
            <a:r>
              <a:rPr lang="de-DE" sz="2600" dirty="0" err="1"/>
              <a:t>Meatus</a:t>
            </a:r>
            <a:r>
              <a:rPr lang="de-DE" sz="2600" dirty="0"/>
              <a:t> </a:t>
            </a:r>
            <a:r>
              <a:rPr lang="de-DE" sz="2600" dirty="0" err="1"/>
              <a:t>acusticus</a:t>
            </a:r>
            <a:r>
              <a:rPr lang="de-DE" sz="2600" dirty="0"/>
              <a:t> internes </a:t>
            </a:r>
            <a:r>
              <a:rPr lang="de-DE" sz="2600" dirty="0" err="1"/>
              <a:t>läßt</a:t>
            </a:r>
            <a:r>
              <a:rPr lang="de-DE" sz="2600" dirty="0"/>
              <a:t> sich frühzeitig in der Röntgenaufnahmen nach Schüller und </a:t>
            </a:r>
            <a:r>
              <a:rPr lang="de-DE" sz="2600" dirty="0" err="1"/>
              <a:t>Stenvers</a:t>
            </a:r>
            <a:r>
              <a:rPr lang="de-DE" sz="2600" dirty="0"/>
              <a:t> nachweisen.</a:t>
            </a:r>
          </a:p>
          <a:p>
            <a:endParaRPr lang="de-DE" sz="2600" dirty="0"/>
          </a:p>
          <a:p>
            <a:endParaRPr lang="de-DE" sz="2600" dirty="0"/>
          </a:p>
          <a:p>
            <a:r>
              <a:rPr lang="it-IT" sz="2600" dirty="0" err="1"/>
              <a:t>Drehreflex</a:t>
            </a:r>
            <a:r>
              <a:rPr lang="it-IT" sz="2600" dirty="0"/>
              <a:t> </a:t>
            </a:r>
            <a:r>
              <a:rPr lang="it-IT" sz="2600" dirty="0" err="1"/>
              <a:t>rechts</a:t>
            </a:r>
            <a:r>
              <a:rPr lang="it-IT" sz="2600" dirty="0"/>
              <a:t> </a:t>
            </a:r>
            <a:r>
              <a:rPr lang="it-IT" sz="2600" dirty="0" err="1"/>
              <a:t>auslöbar</a:t>
            </a:r>
            <a:r>
              <a:rPr lang="it-IT" sz="2600" dirty="0"/>
              <a:t>, links </a:t>
            </a:r>
            <a:r>
              <a:rPr lang="it-IT" sz="2600" dirty="0" err="1"/>
              <a:t>nicht</a:t>
            </a:r>
            <a:r>
              <a:rPr lang="it-IT" sz="2600" dirty="0"/>
              <a:t> </a:t>
            </a:r>
            <a:r>
              <a:rPr lang="it-IT" sz="2600" dirty="0" err="1"/>
              <a:t>sicher</a:t>
            </a:r>
            <a:r>
              <a:rPr lang="it-IT" sz="2600" dirty="0"/>
              <a:t> </a:t>
            </a:r>
            <a:r>
              <a:rPr lang="it-IT" sz="2600" dirty="0" err="1"/>
              <a:t>auslösbar</a:t>
            </a:r>
            <a:endParaRPr lang="it-IT" sz="2600" dirty="0"/>
          </a:p>
        </p:txBody>
      </p:sp>
    </p:spTree>
    <p:extLst>
      <p:ext uri="{BB962C8B-B14F-4D97-AF65-F5344CB8AC3E}">
        <p14:creationId xmlns:p14="http://schemas.microsoft.com/office/powerpoint/2010/main" val="40103402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1661993"/>
          </a:xfrm>
          <a:prstGeom prst="rect">
            <a:avLst/>
          </a:prstGeom>
          <a:noFill/>
          <a:ln w="9525">
            <a:noFill/>
            <a:miter lim="800000"/>
            <a:headEnd/>
            <a:tailEnd/>
          </a:ln>
        </p:spPr>
        <p:txBody>
          <a:bodyPr>
            <a:spAutoFit/>
          </a:bodyPr>
          <a:lstStyle/>
          <a:p>
            <a:endParaRPr lang="de-DE" dirty="0"/>
          </a:p>
          <a:p>
            <a:r>
              <a:rPr lang="it-IT" sz="2600" dirty="0" err="1"/>
              <a:t>Unter</a:t>
            </a:r>
            <a:r>
              <a:rPr lang="it-IT" sz="2600" dirty="0"/>
              <a:t> </a:t>
            </a:r>
            <a:r>
              <a:rPr lang="it-IT" sz="2600" dirty="0" err="1"/>
              <a:t>Evipan-Lachgas-Narkose</a:t>
            </a:r>
            <a:r>
              <a:rPr lang="it-IT" sz="2600" dirty="0"/>
              <a:t> </a:t>
            </a:r>
            <a:r>
              <a:rPr lang="it-IT" sz="2600" dirty="0" err="1"/>
              <a:t>mit</a:t>
            </a:r>
            <a:r>
              <a:rPr lang="it-IT" sz="2600" dirty="0"/>
              <a:t> </a:t>
            </a:r>
            <a:r>
              <a:rPr lang="it-IT" sz="2600" dirty="0" err="1"/>
              <a:t>Relaxation</a:t>
            </a:r>
            <a:r>
              <a:rPr lang="it-IT" sz="2600" dirty="0"/>
              <a:t> </a:t>
            </a:r>
            <a:r>
              <a:rPr lang="it-IT" sz="2600" dirty="0" err="1"/>
              <a:t>der</a:t>
            </a:r>
            <a:r>
              <a:rPr lang="it-IT" sz="2600" dirty="0"/>
              <a:t> </a:t>
            </a:r>
            <a:r>
              <a:rPr lang="it-IT" sz="2600" dirty="0" err="1"/>
              <a:t>Atemmuskulatur</a:t>
            </a:r>
            <a:r>
              <a:rPr lang="it-IT" sz="2600" dirty="0"/>
              <a:t> </a:t>
            </a:r>
            <a:r>
              <a:rPr lang="it-IT" sz="2600" dirty="0" err="1"/>
              <a:t>durch</a:t>
            </a:r>
            <a:r>
              <a:rPr lang="it-IT" sz="2600" dirty="0"/>
              <a:t> </a:t>
            </a:r>
            <a:r>
              <a:rPr lang="it-IT" sz="2600" dirty="0" err="1"/>
              <a:t>Succynilchlorid</a:t>
            </a:r>
            <a:r>
              <a:rPr lang="it-IT" sz="2600" dirty="0"/>
              <a:t> </a:t>
            </a:r>
            <a:r>
              <a:rPr lang="it-IT" sz="2600" dirty="0" err="1"/>
              <a:t>wird</a:t>
            </a:r>
            <a:r>
              <a:rPr lang="it-IT" sz="2600" dirty="0"/>
              <a:t> </a:t>
            </a:r>
            <a:r>
              <a:rPr lang="it-IT" sz="2600" dirty="0" err="1"/>
              <a:t>nach</a:t>
            </a:r>
            <a:r>
              <a:rPr lang="it-IT" sz="2600" dirty="0"/>
              <a:t> </a:t>
            </a:r>
            <a:r>
              <a:rPr lang="it-IT" sz="2600" dirty="0" err="1"/>
              <a:t>der</a:t>
            </a:r>
            <a:r>
              <a:rPr lang="it-IT" sz="2600" dirty="0"/>
              <a:t> </a:t>
            </a:r>
            <a:r>
              <a:rPr lang="it-IT" sz="2600" dirty="0" err="1"/>
              <a:t>Bronchoskopie</a:t>
            </a:r>
            <a:r>
              <a:rPr lang="it-IT" sz="2600" dirty="0"/>
              <a:t> </a:t>
            </a:r>
            <a:r>
              <a:rPr lang="it-IT" sz="2600" dirty="0" err="1"/>
              <a:t>ein</a:t>
            </a:r>
            <a:r>
              <a:rPr lang="it-IT" sz="2600" dirty="0"/>
              <a:t> </a:t>
            </a:r>
            <a:r>
              <a:rPr lang="it-IT" sz="2600" dirty="0" err="1"/>
              <a:t>Carlens-Tubus</a:t>
            </a:r>
            <a:r>
              <a:rPr lang="it-IT" sz="2600" dirty="0"/>
              <a:t> </a:t>
            </a:r>
            <a:r>
              <a:rPr lang="it-IT" sz="2600" dirty="0" err="1"/>
              <a:t>intubiert</a:t>
            </a:r>
            <a:r>
              <a:rPr lang="it-IT" sz="2600" dirty="0"/>
              <a:t>. </a:t>
            </a:r>
          </a:p>
        </p:txBody>
      </p:sp>
    </p:spTree>
    <p:extLst>
      <p:ext uri="{BB962C8B-B14F-4D97-AF65-F5344CB8AC3E}">
        <p14:creationId xmlns:p14="http://schemas.microsoft.com/office/powerpoint/2010/main" val="27899551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1723549"/>
          </a:xfrm>
          <a:prstGeom prst="rect">
            <a:avLst/>
          </a:prstGeom>
          <a:noFill/>
          <a:ln w="9525">
            <a:noFill/>
            <a:miter lim="800000"/>
            <a:headEnd/>
            <a:tailEnd/>
          </a:ln>
        </p:spPr>
        <p:txBody>
          <a:bodyPr>
            <a:spAutoFit/>
          </a:bodyPr>
          <a:lstStyle/>
          <a:p>
            <a:endParaRPr lang="it-IT" sz="2800" dirty="0"/>
          </a:p>
          <a:p>
            <a:r>
              <a:rPr lang="en-US" sz="2600" dirty="0"/>
              <a:t>Wie </a:t>
            </a:r>
            <a:r>
              <a:rPr lang="en-US" sz="2600" dirty="0" err="1"/>
              <a:t>wird</a:t>
            </a:r>
            <a:r>
              <a:rPr lang="en-US" sz="2600" dirty="0"/>
              <a:t> die Diagnose </a:t>
            </a:r>
            <a:r>
              <a:rPr lang="en-US" sz="2600" dirty="0" err="1"/>
              <a:t>gestellt</a:t>
            </a:r>
            <a:r>
              <a:rPr lang="en-US" sz="2600" dirty="0"/>
              <a:t>?</a:t>
            </a:r>
          </a:p>
          <a:p>
            <a:endParaRPr lang="en-US" sz="2600" dirty="0"/>
          </a:p>
          <a:p>
            <a:r>
              <a:rPr lang="en-US" sz="2600" dirty="0"/>
              <a:t>Wie </a:t>
            </a:r>
            <a:r>
              <a:rPr lang="en-US" sz="2600" dirty="0" err="1"/>
              <a:t>erfolgt</a:t>
            </a:r>
            <a:r>
              <a:rPr lang="en-US" sz="2600" dirty="0"/>
              <a:t> die </a:t>
            </a:r>
            <a:r>
              <a:rPr lang="en-US" sz="2600" dirty="0" err="1"/>
              <a:t>Übertragung</a:t>
            </a:r>
            <a:r>
              <a:rPr lang="en-US" sz="2600" dirty="0"/>
              <a:t> auf das Kind?</a:t>
            </a:r>
            <a:endParaRPr lang="it-IT" sz="2600" dirty="0"/>
          </a:p>
        </p:txBody>
      </p:sp>
    </p:spTree>
    <p:extLst>
      <p:ext uri="{BB962C8B-B14F-4D97-AF65-F5344CB8AC3E}">
        <p14:creationId xmlns:p14="http://schemas.microsoft.com/office/powerpoint/2010/main" val="34690280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8F8C8-8BD4-CF8D-DE0D-0EDF72C84F2C}"/>
            </a:ext>
          </a:extLst>
        </p:cNvPr>
        <p:cNvGrpSpPr/>
        <p:nvPr/>
      </p:nvGrpSpPr>
      <p:grpSpPr>
        <a:xfrm>
          <a:off x="0" y="0"/>
          <a:ext cx="0" cy="0"/>
          <a:chOff x="0" y="0"/>
          <a:chExt cx="0" cy="0"/>
        </a:xfrm>
      </p:grpSpPr>
      <p:sp>
        <p:nvSpPr>
          <p:cNvPr id="146434" name="Text Box 2">
            <a:extLst>
              <a:ext uri="{FF2B5EF4-FFF2-40B4-BE49-F238E27FC236}">
                <a16:creationId xmlns:a16="http://schemas.microsoft.com/office/drawing/2014/main" id="{74C14261-AC48-A73E-6C8D-9587E72EB4D8}"/>
              </a:ext>
            </a:extLst>
          </p:cNvPr>
          <p:cNvSpPr txBox="1">
            <a:spLocks noChangeArrowheads="1"/>
          </p:cNvSpPr>
          <p:nvPr/>
        </p:nvSpPr>
        <p:spPr bwMode="auto">
          <a:xfrm>
            <a:off x="457200" y="188640"/>
            <a:ext cx="8229600" cy="3539430"/>
          </a:xfrm>
          <a:prstGeom prst="rect">
            <a:avLst/>
          </a:prstGeom>
          <a:noFill/>
          <a:ln w="9525">
            <a:noFill/>
            <a:miter lim="800000"/>
            <a:headEnd/>
            <a:tailEnd/>
          </a:ln>
        </p:spPr>
        <p:txBody>
          <a:bodyPr>
            <a:spAutoFit/>
          </a:bodyPr>
          <a:lstStyle/>
          <a:p>
            <a:endParaRPr lang="it-IT" sz="2800" dirty="0"/>
          </a:p>
          <a:p>
            <a:pPr algn="just">
              <a:buFont typeface="Arial" panose="020B0604020202020204" pitchFamily="34" charset="0"/>
              <a:buChar char="•"/>
            </a:pPr>
            <a:r>
              <a:rPr lang="it-IT" sz="2800" b="0" dirty="0">
                <a:solidFill>
                  <a:srgbClr val="000000"/>
                </a:solidFill>
                <a:effectLst/>
                <a:latin typeface="+mj-lt"/>
                <a:cs typeface="Varela Round" panose="020F0502020204030204" pitchFamily="2" charset="-79"/>
              </a:rPr>
              <a:t>Categoria farmaceutica + Indicazioni = </a:t>
            </a:r>
          </a:p>
          <a:p>
            <a:pPr algn="just"/>
            <a:r>
              <a:rPr lang="it-IT" sz="2800" dirty="0">
                <a:solidFill>
                  <a:srgbClr val="000000"/>
                </a:solidFill>
                <a:latin typeface="+mj-lt"/>
                <a:cs typeface="Varela Round" panose="020F0502020204030204" pitchFamily="2" charset="-79"/>
              </a:rPr>
              <a:t>Ch</a:t>
            </a:r>
            <a:r>
              <a:rPr lang="it-IT" sz="2800" b="0" dirty="0">
                <a:solidFill>
                  <a:srgbClr val="000000"/>
                </a:solidFill>
                <a:effectLst/>
                <a:latin typeface="+mj-lt"/>
                <a:cs typeface="Varela Round" panose="020F0502020204030204" pitchFamily="2" charset="-79"/>
              </a:rPr>
              <a:t>e cos'è il farmaco e a cosa serve</a:t>
            </a:r>
          </a:p>
          <a:p>
            <a:pPr algn="just">
              <a:buFont typeface="Arial" panose="020B0604020202020204" pitchFamily="34" charset="0"/>
              <a:buChar char="•"/>
            </a:pPr>
            <a:endParaRPr lang="it-IT" sz="2800" b="0" dirty="0">
              <a:solidFill>
                <a:srgbClr val="000000"/>
              </a:solidFill>
              <a:effectLst/>
              <a:latin typeface="+mj-lt"/>
              <a:cs typeface="Varela Round" panose="020F0502020204030204" pitchFamily="2" charset="-79"/>
            </a:endParaRPr>
          </a:p>
          <a:p>
            <a:pPr algn="just">
              <a:buFont typeface="Arial" panose="020B0604020202020204" pitchFamily="34" charset="0"/>
              <a:buChar char="•"/>
            </a:pPr>
            <a:r>
              <a:rPr lang="it-IT" sz="2800" dirty="0">
                <a:solidFill>
                  <a:srgbClr val="000000"/>
                </a:solidFill>
                <a:latin typeface="+mj-lt"/>
                <a:cs typeface="Varela Round" panose="020F0502020204030204" pitchFamily="2" charset="-79"/>
              </a:rPr>
              <a:t>Controindicazioni = C</a:t>
            </a:r>
            <a:r>
              <a:rPr lang="it-IT" sz="2800" b="0" dirty="0">
                <a:solidFill>
                  <a:srgbClr val="000000"/>
                </a:solidFill>
                <a:effectLst/>
                <a:latin typeface="+mj-lt"/>
                <a:cs typeface="Varela Round" panose="020F0502020204030204" pitchFamily="2" charset="-79"/>
              </a:rPr>
              <a:t>osa deve sapere prima di prendere (o usare) il farmaco</a:t>
            </a:r>
          </a:p>
          <a:p>
            <a:pPr algn="just">
              <a:buFont typeface="Arial" panose="020B0604020202020204" pitchFamily="34" charset="0"/>
              <a:buChar char="•"/>
            </a:pPr>
            <a:endParaRPr lang="it-IT" sz="2800" b="0" dirty="0">
              <a:solidFill>
                <a:srgbClr val="000000"/>
              </a:solidFill>
              <a:effectLst/>
              <a:latin typeface="+mj-lt"/>
              <a:cs typeface="Varela Round" panose="020F0502020204030204" pitchFamily="2" charset="-79"/>
            </a:endParaRPr>
          </a:p>
          <a:p>
            <a:pPr algn="just"/>
            <a:r>
              <a:rPr lang="it-IT" sz="2800" b="0" dirty="0">
                <a:solidFill>
                  <a:srgbClr val="000000"/>
                </a:solidFill>
                <a:effectLst/>
                <a:latin typeface="+mj-lt"/>
                <a:cs typeface="Varela Round" panose="020F0502020204030204" pitchFamily="2" charset="-79"/>
              </a:rPr>
              <a:t>Posologia = come prendere (o usare) il farmaco</a:t>
            </a:r>
          </a:p>
        </p:txBody>
      </p:sp>
    </p:spTree>
    <p:extLst>
      <p:ext uri="{BB962C8B-B14F-4D97-AF65-F5344CB8AC3E}">
        <p14:creationId xmlns:p14="http://schemas.microsoft.com/office/powerpoint/2010/main" val="31932322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457200" y="188640"/>
            <a:ext cx="8229600" cy="3539430"/>
          </a:xfrm>
          <a:prstGeom prst="rect">
            <a:avLst/>
          </a:prstGeom>
          <a:noFill/>
          <a:ln w="9525">
            <a:noFill/>
            <a:miter lim="800000"/>
            <a:headEnd/>
            <a:tailEnd/>
          </a:ln>
        </p:spPr>
        <p:txBody>
          <a:bodyPr>
            <a:spAutoFit/>
          </a:bodyPr>
          <a:lstStyle/>
          <a:p>
            <a:endParaRPr lang="it-IT" sz="2800" dirty="0"/>
          </a:p>
          <a:p>
            <a:r>
              <a:rPr lang="de-DE" sz="2800" dirty="0"/>
              <a:t>Im Mund- und Rachenraum leben ständig mehr Keime als Menschen in der Riesenstadt New York. Das Abwehrsystem des Körpers, effektiv wie eine Polizeitruppe, sorgt dafür, dass alle Keimarten in einem ausgewogenen Gleichgewichtsverhältnis zueinander bleiben und dadurch keine Krankheiten auslösen können. […]</a:t>
            </a:r>
            <a:endParaRPr lang="it-IT" sz="2800" dirty="0"/>
          </a:p>
        </p:txBody>
      </p:sp>
    </p:spTree>
    <p:extLst>
      <p:ext uri="{BB962C8B-B14F-4D97-AF65-F5344CB8AC3E}">
        <p14:creationId xmlns:p14="http://schemas.microsoft.com/office/powerpoint/2010/main" val="246446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2246769"/>
          </a:xfrm>
          <a:prstGeom prst="rect">
            <a:avLst/>
          </a:prstGeom>
          <a:noFill/>
          <a:ln w="9525">
            <a:noFill/>
            <a:miter lim="800000"/>
            <a:headEnd/>
            <a:tailEnd/>
          </a:ln>
        </p:spPr>
        <p:txBody>
          <a:bodyPr>
            <a:spAutoFit/>
          </a:bodyPr>
          <a:lstStyle/>
          <a:p>
            <a:endParaRPr lang="it-IT" sz="2800" dirty="0"/>
          </a:p>
          <a:p>
            <a:r>
              <a:rPr lang="it-IT" sz="2800" dirty="0" err="1"/>
              <a:t>Utilin</a:t>
            </a:r>
            <a:r>
              <a:rPr lang="it-IT" sz="2800" dirty="0"/>
              <a:t> S </a:t>
            </a:r>
            <a:r>
              <a:rPr lang="it-IT" sz="2800" dirty="0" err="1"/>
              <a:t>wird</a:t>
            </a:r>
            <a:r>
              <a:rPr lang="it-IT" sz="2800" dirty="0"/>
              <a:t> </a:t>
            </a:r>
            <a:r>
              <a:rPr lang="it-IT" sz="2800" dirty="0" err="1"/>
              <a:t>gewonnen</a:t>
            </a:r>
            <a:r>
              <a:rPr lang="it-IT" sz="2800" dirty="0"/>
              <a:t> </a:t>
            </a:r>
            <a:r>
              <a:rPr lang="it-IT" sz="2800" dirty="0" err="1"/>
              <a:t>durch</a:t>
            </a:r>
            <a:r>
              <a:rPr lang="it-IT" sz="2800" dirty="0"/>
              <a:t> </a:t>
            </a:r>
            <a:r>
              <a:rPr lang="it-IT" sz="2800" dirty="0" err="1"/>
              <a:t>Überimpfung</a:t>
            </a:r>
            <a:r>
              <a:rPr lang="it-IT" sz="2800" dirty="0"/>
              <a:t> </a:t>
            </a:r>
            <a:r>
              <a:rPr lang="it-IT" sz="2800" dirty="0" err="1"/>
              <a:t>der</a:t>
            </a:r>
            <a:r>
              <a:rPr lang="it-IT" sz="2800" dirty="0"/>
              <a:t> </a:t>
            </a:r>
            <a:r>
              <a:rPr lang="it-IT" sz="2800" dirty="0" err="1"/>
              <a:t>aus</a:t>
            </a:r>
            <a:r>
              <a:rPr lang="it-IT" sz="2800" dirty="0"/>
              <a:t> </a:t>
            </a:r>
            <a:r>
              <a:rPr lang="it-IT" sz="2800" dirty="0" err="1"/>
              <a:t>der</a:t>
            </a:r>
            <a:r>
              <a:rPr lang="it-IT" sz="2800" dirty="0"/>
              <a:t> </a:t>
            </a:r>
            <a:r>
              <a:rPr lang="it-IT" sz="2800" dirty="0" err="1"/>
              <a:t>Bakterienflora</a:t>
            </a:r>
            <a:r>
              <a:rPr lang="it-IT" sz="2800" dirty="0"/>
              <a:t> </a:t>
            </a:r>
            <a:r>
              <a:rPr lang="it-IT" sz="2800" dirty="0" err="1"/>
              <a:t>menschlicher</a:t>
            </a:r>
            <a:r>
              <a:rPr lang="it-IT" sz="2800" dirty="0"/>
              <a:t> </a:t>
            </a:r>
            <a:r>
              <a:rPr lang="it-IT" sz="2800" dirty="0" err="1"/>
              <a:t>Zahngranulomen</a:t>
            </a:r>
            <a:r>
              <a:rPr lang="it-IT" sz="2800" dirty="0"/>
              <a:t> </a:t>
            </a:r>
            <a:r>
              <a:rPr lang="it-IT" sz="2800" dirty="0" err="1"/>
              <a:t>isolierten</a:t>
            </a:r>
            <a:r>
              <a:rPr lang="it-IT" sz="2800" dirty="0"/>
              <a:t> </a:t>
            </a:r>
            <a:r>
              <a:rPr lang="it-IT" sz="2800" dirty="0" err="1"/>
              <a:t>Siphonospora</a:t>
            </a:r>
            <a:r>
              <a:rPr lang="it-IT" sz="2800" dirty="0"/>
              <a:t> </a:t>
            </a:r>
            <a:r>
              <a:rPr lang="it-IT" sz="2800" dirty="0" err="1"/>
              <a:t>polymorpha</a:t>
            </a:r>
            <a:r>
              <a:rPr lang="it-IT" sz="2800" dirty="0"/>
              <a:t> DSM </a:t>
            </a:r>
            <a:r>
              <a:rPr lang="it-IT" sz="2800" dirty="0" err="1"/>
              <a:t>Kulturen</a:t>
            </a:r>
            <a:r>
              <a:rPr lang="it-IT" sz="2800" dirty="0"/>
              <a:t>.</a:t>
            </a:r>
          </a:p>
          <a:p>
            <a:endParaRPr lang="it-IT" sz="2800" dirty="0"/>
          </a:p>
        </p:txBody>
      </p:sp>
    </p:spTree>
    <p:extLst>
      <p:ext uri="{BB962C8B-B14F-4D97-AF65-F5344CB8AC3E}">
        <p14:creationId xmlns:p14="http://schemas.microsoft.com/office/powerpoint/2010/main" val="196227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3108543"/>
          </a:xfrm>
          <a:prstGeom prst="rect">
            <a:avLst/>
          </a:prstGeom>
          <a:noFill/>
          <a:ln w="9525">
            <a:noFill/>
            <a:miter lim="800000"/>
            <a:headEnd/>
            <a:tailEnd/>
          </a:ln>
        </p:spPr>
        <p:txBody>
          <a:bodyPr>
            <a:spAutoFit/>
          </a:bodyPr>
          <a:lstStyle/>
          <a:p>
            <a:endParaRPr lang="it-IT" sz="2800" dirty="0"/>
          </a:p>
          <a:p>
            <a:r>
              <a:rPr lang="it-IT" sz="2800" dirty="0" err="1"/>
              <a:t>Langsame</a:t>
            </a:r>
            <a:r>
              <a:rPr lang="it-IT" sz="2800" dirty="0"/>
              <a:t> </a:t>
            </a:r>
            <a:r>
              <a:rPr lang="it-IT" sz="2800" dirty="0" err="1"/>
              <a:t>Formen</a:t>
            </a:r>
            <a:r>
              <a:rPr lang="it-IT" sz="2800" dirty="0"/>
              <a:t> von </a:t>
            </a:r>
            <a:r>
              <a:rPr lang="it-IT" sz="2800" dirty="0" err="1"/>
              <a:t>Herzrhythmusstörungen</a:t>
            </a:r>
            <a:endParaRPr lang="it-IT" sz="2800" dirty="0"/>
          </a:p>
          <a:p>
            <a:endParaRPr lang="it-IT" sz="2800" dirty="0"/>
          </a:p>
          <a:p>
            <a:r>
              <a:rPr lang="it-IT" sz="2800" dirty="0" err="1"/>
              <a:t>Große</a:t>
            </a:r>
            <a:r>
              <a:rPr lang="it-IT" sz="2800" dirty="0"/>
              <a:t> </a:t>
            </a:r>
            <a:r>
              <a:rPr lang="it-IT" sz="2800" dirty="0" err="1"/>
              <a:t>Leber</a:t>
            </a:r>
            <a:endParaRPr lang="it-IT" sz="2800" dirty="0"/>
          </a:p>
          <a:p>
            <a:endParaRPr lang="it-IT" sz="2800" dirty="0"/>
          </a:p>
          <a:p>
            <a:r>
              <a:rPr lang="it-IT" sz="2800" dirty="0" err="1"/>
              <a:t>Klappertest</a:t>
            </a:r>
            <a:endParaRPr lang="it-IT" sz="2800" dirty="0"/>
          </a:p>
          <a:p>
            <a:endParaRPr lang="it-IT" sz="2800" dirty="0"/>
          </a:p>
        </p:txBody>
      </p:sp>
    </p:spTree>
    <p:extLst>
      <p:ext uri="{BB962C8B-B14F-4D97-AF65-F5344CB8AC3E}">
        <p14:creationId xmlns:p14="http://schemas.microsoft.com/office/powerpoint/2010/main" val="1397349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1815882"/>
          </a:xfrm>
          <a:prstGeom prst="rect">
            <a:avLst/>
          </a:prstGeom>
          <a:noFill/>
          <a:ln w="9525">
            <a:noFill/>
            <a:miter lim="800000"/>
            <a:headEnd/>
            <a:tailEnd/>
          </a:ln>
        </p:spPr>
        <p:txBody>
          <a:bodyPr>
            <a:spAutoFit/>
          </a:bodyPr>
          <a:lstStyle/>
          <a:p>
            <a:endParaRPr lang="it-IT" sz="2800" dirty="0"/>
          </a:p>
          <a:p>
            <a:r>
              <a:rPr lang="it-IT" sz="2800" dirty="0"/>
              <a:t>EISTERMEIER W. (2004) DIZIONARIO MEDICO ITALIANO-TEDESCO /  TEDESCO-ITALIANO </a:t>
            </a:r>
          </a:p>
          <a:p>
            <a:r>
              <a:rPr lang="it-IT" sz="2800" dirty="0"/>
              <a:t>ZANICHELLI/LANGENSCHEIDT</a:t>
            </a:r>
          </a:p>
        </p:txBody>
      </p:sp>
    </p:spTree>
    <p:extLst>
      <p:ext uri="{BB962C8B-B14F-4D97-AF65-F5344CB8AC3E}">
        <p14:creationId xmlns:p14="http://schemas.microsoft.com/office/powerpoint/2010/main" val="3524367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381000" y="228600"/>
            <a:ext cx="8229600" cy="6124754"/>
          </a:xfrm>
          <a:prstGeom prst="rect">
            <a:avLst/>
          </a:prstGeom>
          <a:noFill/>
          <a:ln w="9525">
            <a:noFill/>
            <a:miter lim="800000"/>
            <a:headEnd/>
            <a:tailEnd/>
          </a:ln>
        </p:spPr>
        <p:txBody>
          <a:bodyPr>
            <a:spAutoFit/>
          </a:bodyPr>
          <a:lstStyle/>
          <a:p>
            <a:r>
              <a:rPr lang="it-IT" sz="2800" dirty="0"/>
              <a:t>ROCHE LEXIKON MEDIZIN</a:t>
            </a:r>
          </a:p>
          <a:p>
            <a:r>
              <a:rPr lang="it-IT" sz="2800" dirty="0"/>
              <a:t>Attualmente non più online, ma disponibile come e-book</a:t>
            </a:r>
          </a:p>
          <a:p>
            <a:endParaRPr lang="it-IT" sz="2800" dirty="0"/>
          </a:p>
          <a:p>
            <a:r>
              <a:rPr lang="it-IT" sz="2800" dirty="0"/>
              <a:t>PSCHYREMBEL (online a pagamento)</a:t>
            </a:r>
          </a:p>
          <a:p>
            <a:r>
              <a:rPr lang="it-IT" sz="2800" dirty="0"/>
              <a:t>https://www.pschyrembel.de</a:t>
            </a:r>
          </a:p>
          <a:p>
            <a:endParaRPr lang="it-IT" sz="2800" dirty="0"/>
          </a:p>
          <a:p>
            <a:r>
              <a:rPr lang="it-IT" sz="2800" dirty="0"/>
              <a:t>TRECCANI MEDICINA</a:t>
            </a:r>
          </a:p>
          <a:p>
            <a:r>
              <a:rPr lang="it-IT" sz="2800" dirty="0"/>
              <a:t>https://www.treccani.it/enciclopedia/elenco-opere/Dizionario_di_Medicina</a:t>
            </a:r>
          </a:p>
          <a:p>
            <a:endParaRPr lang="it-IT" sz="2800" dirty="0"/>
          </a:p>
          <a:p>
            <a:r>
              <a:rPr lang="it-IT" sz="2800" dirty="0"/>
              <a:t>Dizionario medico</a:t>
            </a:r>
          </a:p>
          <a:p>
            <a:r>
              <a:rPr lang="it-IT" sz="2800" dirty="0"/>
              <a:t>https://www.vocabolariomedico.com</a:t>
            </a:r>
          </a:p>
          <a:p>
            <a:endParaRPr lang="it-IT" sz="2800" dirty="0"/>
          </a:p>
        </p:txBody>
      </p:sp>
    </p:spTree>
    <p:extLst>
      <p:ext uri="{BB962C8B-B14F-4D97-AF65-F5344CB8AC3E}">
        <p14:creationId xmlns:p14="http://schemas.microsoft.com/office/powerpoint/2010/main" val="1498736241"/>
      </p:ext>
    </p:extLst>
  </p:cSld>
  <p:clrMapOvr>
    <a:masterClrMapping/>
  </p:clrMapOvr>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1623</Words>
  <Application>Microsoft Office PowerPoint</Application>
  <PresentationFormat>Presentazione su schermo (4:3)</PresentationFormat>
  <Paragraphs>396</Paragraphs>
  <Slides>56</Slides>
  <Notes>56</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56</vt:i4>
      </vt:variant>
    </vt:vector>
  </HeadingPairs>
  <TitlesOfParts>
    <vt:vector size="60" baseType="lpstr">
      <vt:lpstr>Arial</vt: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Autore</cp:lastModifiedBy>
  <cp:revision>374</cp:revision>
  <dcterms:created xsi:type="dcterms:W3CDTF">2009-11-29T10:38:01Z</dcterms:created>
  <dcterms:modified xsi:type="dcterms:W3CDTF">2025-12-04T11:44:39Z</dcterms:modified>
</cp:coreProperties>
</file>