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4"/>
  </p:notesMasterIdLst>
  <p:sldIdLst>
    <p:sldId id="256" r:id="rId2"/>
    <p:sldId id="257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370" r:id="rId29"/>
    <p:sldId id="372" r:id="rId30"/>
    <p:sldId id="367" r:id="rId31"/>
    <p:sldId id="377" r:id="rId32"/>
    <p:sldId id="368" r:id="rId33"/>
    <p:sldId id="376" r:id="rId34"/>
    <p:sldId id="375" r:id="rId35"/>
    <p:sldId id="374" r:id="rId36"/>
    <p:sldId id="373" r:id="rId37"/>
    <p:sldId id="378" r:id="rId38"/>
    <p:sldId id="379" r:id="rId39"/>
    <p:sldId id="369" r:id="rId40"/>
    <p:sldId id="371" r:id="rId41"/>
    <p:sldId id="386" r:id="rId42"/>
    <p:sldId id="387" r:id="rId43"/>
    <p:sldId id="388" r:id="rId44"/>
    <p:sldId id="269" r:id="rId45"/>
    <p:sldId id="270" r:id="rId46"/>
    <p:sldId id="271" r:id="rId47"/>
    <p:sldId id="272" r:id="rId48"/>
    <p:sldId id="273" r:id="rId49"/>
    <p:sldId id="274" r:id="rId50"/>
    <p:sldId id="275" r:id="rId51"/>
    <p:sldId id="276" r:id="rId52"/>
    <p:sldId id="277" r:id="rId53"/>
    <p:sldId id="278" r:id="rId54"/>
    <p:sldId id="279" r:id="rId55"/>
    <p:sldId id="280" r:id="rId56"/>
    <p:sldId id="294" r:id="rId57"/>
    <p:sldId id="295" r:id="rId58"/>
    <p:sldId id="296" r:id="rId59"/>
    <p:sldId id="297" r:id="rId60"/>
    <p:sldId id="281" r:id="rId61"/>
    <p:sldId id="298" r:id="rId62"/>
    <p:sldId id="299" r:id="rId63"/>
    <p:sldId id="300" r:id="rId64"/>
    <p:sldId id="301" r:id="rId65"/>
    <p:sldId id="302" r:id="rId66"/>
    <p:sldId id="282" r:id="rId67"/>
    <p:sldId id="283" r:id="rId68"/>
    <p:sldId id="284" r:id="rId69"/>
    <p:sldId id="285" r:id="rId70"/>
    <p:sldId id="286" r:id="rId71"/>
    <p:sldId id="317" r:id="rId72"/>
    <p:sldId id="315" r:id="rId73"/>
    <p:sldId id="287" r:id="rId74"/>
    <p:sldId id="288" r:id="rId75"/>
    <p:sldId id="289" r:id="rId76"/>
    <p:sldId id="290" r:id="rId77"/>
    <p:sldId id="291" r:id="rId78"/>
    <p:sldId id="292" r:id="rId79"/>
    <p:sldId id="293" r:id="rId80"/>
    <p:sldId id="303" r:id="rId81"/>
    <p:sldId id="304" r:id="rId82"/>
    <p:sldId id="305" r:id="rId83"/>
    <p:sldId id="306" r:id="rId84"/>
    <p:sldId id="318" r:id="rId85"/>
    <p:sldId id="380" r:id="rId86"/>
    <p:sldId id="319" r:id="rId87"/>
    <p:sldId id="320" r:id="rId88"/>
    <p:sldId id="321" r:id="rId89"/>
    <p:sldId id="322" r:id="rId90"/>
    <p:sldId id="385" r:id="rId91"/>
    <p:sldId id="381" r:id="rId92"/>
    <p:sldId id="382" r:id="rId93"/>
    <p:sldId id="383" r:id="rId94"/>
    <p:sldId id="389" r:id="rId95"/>
    <p:sldId id="384" r:id="rId96"/>
    <p:sldId id="323" r:id="rId97"/>
    <p:sldId id="324" r:id="rId98"/>
    <p:sldId id="325" r:id="rId99"/>
    <p:sldId id="326" r:id="rId100"/>
    <p:sldId id="327" r:id="rId101"/>
    <p:sldId id="328" r:id="rId102"/>
    <p:sldId id="329" r:id="rId103"/>
    <p:sldId id="331" r:id="rId104"/>
    <p:sldId id="332" r:id="rId105"/>
    <p:sldId id="333" r:id="rId106"/>
    <p:sldId id="334" r:id="rId107"/>
    <p:sldId id="335" r:id="rId108"/>
    <p:sldId id="336" r:id="rId109"/>
    <p:sldId id="337" r:id="rId110"/>
    <p:sldId id="338" r:id="rId111"/>
    <p:sldId id="339" r:id="rId112"/>
    <p:sldId id="340" r:id="rId113"/>
    <p:sldId id="341" r:id="rId114"/>
    <p:sldId id="342" r:id="rId115"/>
    <p:sldId id="343" r:id="rId116"/>
    <p:sldId id="344" r:id="rId117"/>
    <p:sldId id="345" r:id="rId118"/>
    <p:sldId id="346" r:id="rId119"/>
    <p:sldId id="347" r:id="rId120"/>
    <p:sldId id="348" r:id="rId121"/>
    <p:sldId id="349" r:id="rId122"/>
    <p:sldId id="350" r:id="rId12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010"/>
    <a:srgbClr val="712815"/>
    <a:srgbClr val="198320"/>
    <a:srgbClr val="2C8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2" d="100"/>
          <a:sy n="192" d="100"/>
        </p:scale>
        <p:origin x="-2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notesMaster" Target="notesMasters/notesMaster1.xml"/><Relationship Id="rId125" Type="http://schemas.openxmlformats.org/officeDocument/2006/relationships/printerSettings" Target="printerSettings/printerSettings1.bin"/><Relationship Id="rId126" Type="http://schemas.openxmlformats.org/officeDocument/2006/relationships/presProps" Target="presProps.xml"/><Relationship Id="rId127" Type="http://schemas.openxmlformats.org/officeDocument/2006/relationships/viewProps" Target="viewProps.xml"/><Relationship Id="rId128" Type="http://schemas.openxmlformats.org/officeDocument/2006/relationships/theme" Target="theme/theme1.xml"/><Relationship Id="rId12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6183A-089A-9A4B-BFE0-06B5958D329A}" type="datetimeFigureOut">
              <a:rPr lang="it-IT" smtClean="0"/>
              <a:pPr/>
              <a:t>21/03/21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49A4B-A6FA-F24F-8708-D41233876426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08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9A4B-A6FA-F24F-8708-D41233876426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34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9A4B-A6FA-F24F-8708-D41233876426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Aptamero</a:t>
            </a:r>
            <a:r>
              <a:rPr lang="it-IT" dirty="0" smtClean="0"/>
              <a:t>: DNA artificiali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9A4B-A6FA-F24F-8708-D41233876426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Mouse</a:t>
            </a:r>
            <a:r>
              <a:rPr lang="it-IT" baseline="0" dirty="0" smtClean="0"/>
              <a:t> spot test: su </a:t>
            </a:r>
            <a:r>
              <a:rPr lang="it-IT" baseline="0" smtClean="0"/>
              <a:t>cellule fetali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49A4B-A6FA-F24F-8708-D41233876426}" type="slidenum">
              <a:rPr lang="it-IT" smtClean="0"/>
              <a:pPr/>
              <a:t>112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21/03/21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21/03/21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21/03/21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21/03/21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21/03/21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21/03/21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21/03/21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21/03/21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21/03/21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21/03/21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21/03/21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70B4-51E6-824F-9E5A-BC1EEC427DAB}" type="datetimeFigureOut">
              <a:rPr lang="it-IT" smtClean="0"/>
              <a:pPr/>
              <a:t>21/03/21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9FA70B4-51E6-824F-9E5A-BC1EEC427DAB}" type="datetimeFigureOut">
              <a:rPr lang="it-IT" smtClean="0"/>
              <a:pPr/>
              <a:t>21/03/21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EC87C798-717D-6F47-B23A-5B0651781D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jpeg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7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emf"/><Relationship Id="rId5" Type="http://schemas.openxmlformats.org/officeDocument/2006/relationships/image" Target="../media/image67.emf"/><Relationship Id="rId6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w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Relationship Id="rId3" Type="http://schemas.openxmlformats.org/officeDocument/2006/relationships/image" Target="../media/image54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87558" y="2548170"/>
            <a:ext cx="5070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PROGETTAZIONE</a:t>
            </a:r>
            <a:endParaRPr lang="it-IT" sz="4000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990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Malattie rare: un problema di giustizia</a:t>
            </a:r>
            <a:endParaRPr kumimoji="0" lang="it-IT" sz="2800" b="0" i="0" u="sng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2209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40000"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 pazienti che hanno una malattia rara hanno diritto come tutti gli altri</a:t>
            </a:r>
          </a:p>
          <a:p>
            <a:pPr marL="342900" marR="0" lvl="0" indent="-34290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40000"/>
              <a:buFontTx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40000"/>
              <a:buFont typeface="Wingdings" charset="2"/>
              <a:buChar char="ü"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a diagnosi accurate e tempestive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40000"/>
              <a:buFont typeface="Wingdings" charset="2"/>
              <a:buChar char="ü"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ad assistenza medica continuativa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40000"/>
              <a:buFont typeface="Wingdings" charset="2"/>
              <a:buChar char="ü"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a supporto socio-assistenziale...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40000"/>
              <a:buFont typeface="Wingdings" charset="2"/>
              <a:buChar char="ü"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…e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 che si faccia ricerca anche per loro</a:t>
            </a:r>
            <a:endParaRPr kumimoji="1" lang="it-IT" sz="26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 charset="0"/>
              <a:ea typeface="+mn-ea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pic>
        <p:nvPicPr>
          <p:cNvPr id="3" name="Picture 6" descr="figure3porrdu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879600"/>
            <a:ext cx="5105400" cy="4749800"/>
          </a:xfr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4953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Valutazione e validazione biochimica e farmacologica</a:t>
            </a:r>
            <a:r>
              <a:rPr lang="it-IT" sz="3200" dirty="0" smtClean="0">
                <a:solidFill>
                  <a:srgbClr val="D9701A"/>
                </a:solidFill>
                <a:latin typeface="Arial Black"/>
              </a:rPr>
              <a:t> </a:t>
            </a:r>
          </a:p>
          <a:p>
            <a:r>
              <a:rPr lang="it-IT" sz="3200" dirty="0" smtClean="0">
                <a:solidFill>
                  <a:srgbClr val="D9701A"/>
                </a:solidFill>
                <a:latin typeface="Arial Black"/>
              </a:rPr>
              <a:t>(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hit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to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lead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endParaRPr lang="it-IT" sz="3600" dirty="0">
              <a:solidFill>
                <a:srgbClr val="F2E810"/>
              </a:solidFill>
              <a:latin typeface="Arial Black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876300" y="19812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Validare un hit significa:</a:t>
            </a:r>
          </a:p>
          <a:p>
            <a:pPr lvl="1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Dimostrarne la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sviluppabilità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farmaceutica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CYP450 e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clearance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metabolica in vitro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Dimostrarne la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manipolabilità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chimica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Adatto al “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rapid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analoguing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</a:p>
          <a:p>
            <a:pPr lvl="2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Max 5-7 passaggi sintetici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Dimostrare l’esistenza di SAR all’interno di congeneri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Librerie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focused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sz="2800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4953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Ottimizzazione strutturale del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lead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/>
            </a:r>
            <a:br>
              <a:rPr lang="it-IT" sz="3200" dirty="0">
                <a:solidFill>
                  <a:srgbClr val="D9701A"/>
                </a:solidFill>
                <a:latin typeface="Arial Black"/>
              </a:rPr>
            </a:br>
            <a:r>
              <a:rPr lang="it-IT" sz="3200" dirty="0">
                <a:solidFill>
                  <a:srgbClr val="D9701A"/>
                </a:solidFill>
                <a:latin typeface="Arial Black"/>
              </a:rPr>
              <a:t>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lead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optimisation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8763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5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Librerie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Focused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95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Progettazione guidata dalla SAR</a:t>
            </a:r>
          </a:p>
          <a:p>
            <a:pPr lvl="1">
              <a:lnSpc>
                <a:spcPct val="95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Basso numero di componenti</a:t>
            </a:r>
          </a:p>
          <a:p>
            <a:pPr lvl="2">
              <a:lnSpc>
                <a:spcPct val="95000"/>
              </a:lnSpc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Hit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validation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10 - 1.000</a:t>
            </a:r>
          </a:p>
          <a:p>
            <a:pPr lvl="2">
              <a:lnSpc>
                <a:spcPct val="95000"/>
              </a:lnSpc>
            </a:pP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Lead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Optimisation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10 - 100/500</a:t>
            </a:r>
          </a:p>
          <a:p>
            <a:pPr lvl="1">
              <a:lnSpc>
                <a:spcPct val="95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Composti rigorosamente singoli</a:t>
            </a:r>
          </a:p>
          <a:p>
            <a:pPr lvl="2">
              <a:lnSpc>
                <a:spcPct val="95000"/>
              </a:lnSpc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Sintesi in soluzione preponderante</a:t>
            </a:r>
          </a:p>
          <a:p>
            <a:pPr lvl="1">
              <a:lnSpc>
                <a:spcPct val="95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Alta purezza chimica (&gt; 90-95%)</a:t>
            </a:r>
          </a:p>
          <a:p>
            <a:pPr lvl="1">
              <a:lnSpc>
                <a:spcPct val="95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Saggiate per l’attività e selettività @1-500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nM</a:t>
            </a:r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95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Saggiate in farmacocinetica (e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pre-tox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it-IT" sz="2800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609600" y="-9732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preclinica</a:t>
            </a:r>
            <a:endParaRPr lang="it-IT" sz="3200" dirty="0">
              <a:solidFill>
                <a:srgbClr val="D9701A"/>
              </a:solidFill>
              <a:latin typeface="Arial Black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/>
        </p:nvSpPr>
        <p:spPr bwMode="auto">
          <a:xfrm>
            <a:off x="304800" y="1223154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L'introduzione di un farmaco in terapia deve soddisfare un principio inderogabile: "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primum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non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nocere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</a:p>
          <a:p>
            <a:pPr>
              <a:lnSpc>
                <a:spcPct val="90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L'obiettivo è verificare in laboratorio il maggior numero possibile di caratteristiche positive e negative di un farmaco</a:t>
            </a:r>
          </a:p>
          <a:p>
            <a:pPr>
              <a:lnSpc>
                <a:spcPct val="90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Farmacocinetica in vivo; farmacologia in vitro e in vivo (animale); tossicità acuta e cronica; effetti tossici particolari</a:t>
            </a:r>
          </a:p>
          <a:p>
            <a:pPr>
              <a:lnSpc>
                <a:spcPct val="90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 La fase di Sviluppo preclinico richiede da 2 a 3 anni e costituisce il 30% dell'investimento totale</a:t>
            </a:r>
          </a:p>
          <a:p>
            <a:pPr>
              <a:lnSpc>
                <a:spcPct val="90000"/>
              </a:lnSpc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Sperimentazione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preclinica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 Fase I e di Fase </a:t>
            </a:r>
            <a:r>
              <a:rPr lang="it-IT" sz="2800" dirty="0">
                <a:solidFill>
                  <a:srgbClr val="F2E810"/>
                </a:solidFill>
              </a:rPr>
              <a:t>II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7239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266700" y="16764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it-IT" sz="2800" b="1" dirty="0">
                <a:solidFill>
                  <a:srgbClr val="F20F1F"/>
                </a:solidFill>
              </a:rPr>
              <a:t>Studi di tossicità acuta</a:t>
            </a:r>
            <a:endParaRPr lang="it-IT" sz="2800" b="1" dirty="0">
              <a:solidFill>
                <a:srgbClr val="F2E810"/>
              </a:solidFill>
            </a:endParaRP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Vengono eseguiti mediante somministrazione unica (acuta) del principio attivo su due o pi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ucida Grande" charset="0"/>
              </a:rPr>
              <a:t>ù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specie di mammiferi (ratto, topo, cane, scimmia, coniglio)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 utilizzano almeno due diverse vie di somministrazione (nel caso dei roditori), una delle quali identica o simile a quella proposta nell’uomo, mentre l’altra deve garantire l’assorbimento sistemico del farmaco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685800" y="51888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685800" y="1979161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it-IT" sz="2800" b="1" dirty="0">
                <a:solidFill>
                  <a:srgbClr val="F20F1F"/>
                </a:solidFill>
              </a:rPr>
              <a:t>Studio di tossicità acuta</a:t>
            </a:r>
            <a:r>
              <a:rPr lang="it-IT" sz="2800" b="1" dirty="0">
                <a:solidFill>
                  <a:srgbClr val="FFFB31"/>
                </a:solidFill>
              </a:rPr>
              <a:t> 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sua durata è abitualmente di 14 giorni, e comunque mai inferiore a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giorni 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Occorre raccogliere sufficienti dati sulla relazione dose/effetto e dose/mortalità per procedere alla valutazione quantitativa della dose letale </a:t>
            </a:r>
            <a:r>
              <a:rPr lang="it-IT" sz="2800" b="1" dirty="0">
                <a:solidFill>
                  <a:srgbClr val="E71A11"/>
                </a:solidFill>
              </a:rPr>
              <a:t>(DL</a:t>
            </a:r>
            <a:r>
              <a:rPr lang="it-IT" sz="2800" b="1" baseline="-25000" dirty="0">
                <a:solidFill>
                  <a:srgbClr val="E71A11"/>
                </a:solidFill>
              </a:rPr>
              <a:t>50</a:t>
            </a:r>
            <a:r>
              <a:rPr lang="it-IT" sz="2800" b="1" dirty="0">
                <a:solidFill>
                  <a:srgbClr val="E71A11"/>
                </a:solidFill>
              </a:rPr>
              <a:t>)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Esame </a:t>
            </a:r>
            <a:r>
              <a:rPr lang="it-IT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anatomo-istopatologico</a:t>
            </a:r>
            <a:r>
              <a:rPr lang="it-IT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vari organi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5715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190500" y="15240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Farmacocinetica (Assorbimento, distribuzione, metabolismo, escrezione)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Tossicità subacuta e cronica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Esame della funzione riproduttiva (fertilità,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teratogenicità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tossicità peri e postnatale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Studi di mutagenesi e di cancerogenicità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Sintesi della sostanza attiva su scala pilota 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Sviluppo della forma farmaceutica finale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Valutazione della stabilità della forma farmaceutica finale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5715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 </a:t>
            </a:r>
            <a:r>
              <a:rPr lang="it-IT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Valutazione farmacocinetica (ADME)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CYP450 screening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Interazioni farmaco-farmaco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Stabilità metabolica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Biodisponibilità orale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Penetrazione della barriera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ematoencefalica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800" b="1" dirty="0">
              <a:solidFill>
                <a:srgbClr val="F2E81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it-IT" sz="2800" b="1" dirty="0">
                <a:solidFill>
                  <a:srgbClr val="F20F1F"/>
                </a:solidFill>
              </a:rPr>
              <a:t>Circa il 60% dei fallimenti in </a:t>
            </a:r>
            <a:r>
              <a:rPr lang="it-IT" sz="2800" b="1" dirty="0" err="1">
                <a:solidFill>
                  <a:srgbClr val="F20F1F"/>
                </a:solidFill>
              </a:rPr>
              <a:t>R&amp;D</a:t>
            </a:r>
            <a:r>
              <a:rPr lang="it-IT" sz="2800" b="1" dirty="0">
                <a:solidFill>
                  <a:srgbClr val="F20F1F"/>
                </a:solidFill>
              </a:rPr>
              <a:t> dipendono da fattori farmacocinetici e tossicologici (ADMET)</a:t>
            </a:r>
          </a:p>
          <a:p>
            <a:pPr>
              <a:lnSpc>
                <a:spcPct val="90000"/>
              </a:lnSpc>
            </a:pPr>
            <a:endParaRPr lang="it-IT" sz="2400" dirty="0">
              <a:solidFill>
                <a:srgbClr val="F2E810"/>
              </a:solidFill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11163" y="1906588"/>
            <a:ext cx="786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 i="0"/>
          </a:p>
        </p:txBody>
      </p:sp>
      <p:sp>
        <p:nvSpPr>
          <p:cNvPr id="3" name="Rectangle 8"/>
          <p:cNvSpPr>
            <a:spLocks noGrp="1" noChangeArrowheads="1"/>
          </p:cNvSpPr>
          <p:nvPr/>
        </p:nvSpPr>
        <p:spPr bwMode="auto">
          <a:xfrm>
            <a:off x="655638" y="6477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Prove di tossicità</a:t>
            </a:r>
          </a:p>
        </p:txBody>
      </p:sp>
      <p:sp>
        <p:nvSpPr>
          <p:cNvPr id="4" name="Rectangle 9"/>
          <p:cNvSpPr>
            <a:spLocks noGrp="1" noChangeArrowheads="1"/>
          </p:cNvSpPr>
          <p:nvPr/>
        </p:nvSpPr>
        <p:spPr bwMode="auto">
          <a:xfrm>
            <a:off x="305328" y="1790700"/>
            <a:ext cx="830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prove di tossicità per somministrazioni ripetute (</a:t>
            </a:r>
            <a:r>
              <a:rPr lang="it-IT" sz="2800" b="1" dirty="0">
                <a:solidFill>
                  <a:srgbClr val="F20F1F"/>
                </a:solidFill>
              </a:rPr>
              <a:t>tossicità subacuta</a:t>
            </a:r>
            <a:r>
              <a:rPr lang="it-IT" sz="2800" b="1" dirty="0">
                <a:solidFill>
                  <a:srgbClr val="F2E810"/>
                </a:solidFill>
              </a:rPr>
              <a:t>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a breve termine e </a:t>
            </a:r>
            <a:r>
              <a:rPr lang="it-IT" sz="2800" b="1" dirty="0">
                <a:solidFill>
                  <a:srgbClr val="F20F1F"/>
                </a:solidFill>
              </a:rPr>
              <a:t>tossicità cronica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a lungo termine) devono mettere in evidenza le soglie di tossicità, e in particolare, le alterazioni funzionali e/o anatomo-patologiche conseguenti alla somministrazione ripetuta del farmaco e stabilire le condizioni di comparsa di tali alterazioni in funzione della posologia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Prove di tossicità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prove di </a:t>
            </a:r>
            <a:r>
              <a:rPr lang="it-IT" sz="2800" b="1" dirty="0">
                <a:solidFill>
                  <a:srgbClr val="F20F1F"/>
                </a:solidFill>
              </a:rPr>
              <a:t>tossicità subacuta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hanno una durata compresa fra 30 e 90 giorni</a:t>
            </a: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Gli studi di </a:t>
            </a:r>
            <a:r>
              <a:rPr lang="it-IT" sz="2800" b="1" dirty="0">
                <a:solidFill>
                  <a:srgbClr val="F20F1F"/>
                </a:solidFill>
              </a:rPr>
              <a:t>tossicità cronica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hanno una durata dipendente dalle condizioni di applicazione clinica (generalmente da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12 mesi)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La malaria come “</a:t>
            </a:r>
            <a:r>
              <a:rPr kumimoji="0" lang="it-IT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neglected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kumimoji="0" lang="it-IT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disease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”</a:t>
            </a:r>
            <a:endParaRPr kumimoji="0" lang="it-IT" sz="2800" b="0" i="0" u="sng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5125" y="2894523"/>
            <a:ext cx="807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2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30000"/>
              <a:buFont typeface="Times" charset="0"/>
              <a:buChar char="•"/>
              <a:tabLst/>
              <a:defRPr/>
            </a:pPr>
            <a:r>
              <a:rPr kumimoji="1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Oltre 2,3 miliardi di persone (≈ 41% della      popolazione mondiale) vivono in aree a rischio malarico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30000"/>
              <a:buFont typeface="Times" charset="0"/>
              <a:buChar char="•"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300 </a:t>
            </a: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500 milioni di nuovi casi ogni anno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30000"/>
              <a:buFont typeface="Times" charset="0"/>
              <a:buChar char="•"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1,5 – 3 milioni di decessi ogni anno (≈ 1 decesso ogni 12 secondi)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2E810"/>
              </a:buClr>
              <a:buSzPct val="130000"/>
              <a:buFont typeface="Times" charset="0"/>
              <a:buChar char="•"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Prevalentemente bambini di età &lt; </a:t>
            </a: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anni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57679" y="1905000"/>
            <a:ext cx="624043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1" lang="it-IT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Dati dell’OMS relativi alla malaria</a:t>
            </a:r>
            <a:r>
              <a:rPr kumimoji="1" lang="it-IT" sz="2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: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85800" y="5715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Esame della funzione riproduttiva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304800" y="1962668"/>
            <a:ext cx="8534400" cy="434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60400" indent="-660400" algn="just"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 mettere in rilievo, su due specie animali (ratto e coniglio):</a:t>
            </a:r>
          </a:p>
          <a:p>
            <a:pPr marL="660400" indent="-660400" algn="just">
              <a:lnSpc>
                <a:spcPct val="90000"/>
              </a:lnSpc>
              <a:buFontTx/>
              <a:buNone/>
            </a:pP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60400" indent="-660400" algn="just">
              <a:lnSpc>
                <a:spcPct val="90000"/>
              </a:lnSpc>
              <a:buFont typeface="Arial" charset="0"/>
              <a:buAutoNum type="romanLcPeriod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Modifiche della fertilità o procreazione anormale dovuta a danni dei gameti maschili e/o femminili</a:t>
            </a:r>
          </a:p>
          <a:p>
            <a:pPr marL="660400" indent="-660400" algn="just">
              <a:lnSpc>
                <a:spcPct val="90000"/>
              </a:lnSpc>
              <a:buFont typeface="Arial" charset="0"/>
              <a:buAutoNum type="romanLcPeriod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Interferenza con le fasi di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preimpianto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impianto del feto e sul suo sviluppo</a:t>
            </a:r>
          </a:p>
          <a:p>
            <a:pPr marL="660400" indent="-660400" algn="just">
              <a:lnSpc>
                <a:spcPct val="90000"/>
              </a:lnSpc>
              <a:buFont typeface="Arial" charset="0"/>
              <a:buAutoNum type="romanLcPeriod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Effetti tossici sull’embrione</a:t>
            </a:r>
          </a:p>
          <a:p>
            <a:pPr marL="660400" indent="-660400" algn="just">
              <a:lnSpc>
                <a:spcPct val="90000"/>
              </a:lnSpc>
              <a:buFont typeface="Arial" charset="0"/>
              <a:buAutoNum type="romanLcPeriod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Effetti tossici sul feto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09600" y="3429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Esame della funzione riproduttiva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304800" y="1943100"/>
            <a:ext cx="853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60400" indent="-660400" algn="just">
              <a:lnSpc>
                <a:spcPct val="90000"/>
              </a:lnSpc>
              <a:buFont typeface="Arial" charset="0"/>
              <a:buAutoNum type="romanLcPeriod" startAt="5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Modifiche della fisiologia materna con conseguenti effetti tossici secondari sull’embrione o sul feto</a:t>
            </a:r>
          </a:p>
          <a:p>
            <a:pPr marL="660400" indent="-660400" algn="just">
              <a:lnSpc>
                <a:spcPct val="90000"/>
              </a:lnSpc>
              <a:buFont typeface="Arial" charset="0"/>
              <a:buAutoNum type="romanLcPeriod" startAt="5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Effetti sulla crescita o sullo sviluppo dell’utero o della placenta</a:t>
            </a:r>
          </a:p>
          <a:p>
            <a:pPr marL="660400" indent="-660400" algn="just">
              <a:lnSpc>
                <a:spcPct val="90000"/>
              </a:lnSpc>
              <a:buFont typeface="Arial" charset="0"/>
              <a:buAutoNum type="romanLcPeriod" startAt="5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Interferenze con il parto</a:t>
            </a:r>
          </a:p>
          <a:p>
            <a:pPr marL="660400" indent="-660400" algn="just">
              <a:lnSpc>
                <a:spcPct val="90000"/>
              </a:lnSpc>
              <a:buFont typeface="Arial" charset="0"/>
              <a:buAutoNum type="romanLcPeriod" startAt="5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Effetti sullo sviluppo postnatale, sull’allattamento e sulla capacità di assumere il latte da parte dei neonati</a:t>
            </a:r>
          </a:p>
          <a:p>
            <a:pPr marL="660400" indent="-660400" algn="just">
              <a:lnSpc>
                <a:spcPct val="90000"/>
              </a:lnSpc>
              <a:buFont typeface="Arial" charset="0"/>
              <a:buAutoNum type="romanLcPeriod" startAt="5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Effetti tardivi sulla discendenza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477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Test di mutagenesi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66700" y="1696848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60400" indent="-660400" algn="just"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Una raccomandazione CEE (GU NC 293/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novembre 1984) ha stabilito che i test di mutagenesi per composti nuovi prima dell’immissione sul mercato devono comprendere:</a:t>
            </a:r>
          </a:p>
          <a:p>
            <a:pPr marL="660400" indent="-660400" algn="just">
              <a:lnSpc>
                <a:spcPct val="90000"/>
              </a:lnSpc>
              <a:buFont typeface="Arial" charset="0"/>
              <a:buAutoNum type="romanLcPeriod"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test di mutazione genica sui batteri</a:t>
            </a:r>
          </a:p>
          <a:p>
            <a:pPr marL="660400" indent="-660400" algn="just">
              <a:lnSpc>
                <a:spcPct val="90000"/>
              </a:lnSpc>
              <a:buFont typeface="Arial" charset="0"/>
              <a:buAutoNum type="romanLcPeriod"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test di mutazione genica in un sistema </a:t>
            </a:r>
            <a:r>
              <a:rPr lang="it-IT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eucariotico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presenza o meno di induttori del metabolismo</a:t>
            </a:r>
          </a:p>
          <a:p>
            <a:pPr marL="660400" indent="-660400" algn="just">
              <a:lnSpc>
                <a:spcPct val="90000"/>
              </a:lnSpc>
              <a:buFont typeface="Arial" charset="0"/>
              <a:buAutoNum type="romanLcPeriod"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test di aberrazioni cromosomiche in colture di cellule di mammifero</a:t>
            </a:r>
          </a:p>
          <a:p>
            <a:pPr marL="660400" indent="-660400" algn="just">
              <a:lnSpc>
                <a:spcPct val="90000"/>
              </a:lnSpc>
              <a:buFont typeface="Arial" charset="0"/>
              <a:buAutoNum type="romanLcPeriod"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test in vivo di danno genetico (es.: Mouse Spot Test)</a:t>
            </a:r>
          </a:p>
          <a:p>
            <a:pPr marL="660400" indent="-660400">
              <a:lnSpc>
                <a:spcPct val="90000"/>
              </a:lnSpc>
              <a:buFont typeface="Arial" charset="0"/>
              <a:buAutoNum type="romanLcPeriod"/>
            </a:pPr>
            <a:endParaRPr lang="it-IT" sz="2400" dirty="0">
              <a:solidFill>
                <a:srgbClr val="F2E810"/>
              </a:solidFill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Studi di cancerogenicità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22098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Gli studi di cancerogenicità devono registrare l’incidenza dei tumori, soprattutto di quelli che colpiscono determinati tessuti e/o di quelli maligni, e il periodo di latenza prima della loro manifestazione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Devono proseguire per un periodo che va dai 18 mesi (nel topo e nel criceto) ai 24 mesi (nel ratto)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723900" y="5715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Farmacologia </a:t>
            </a:r>
            <a:r>
              <a:rPr lang="it-IT" sz="2800" i="1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in vitro</a:t>
            </a: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 e </a:t>
            </a:r>
            <a:r>
              <a:rPr lang="it-IT" sz="2800" i="1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in vivo</a:t>
            </a:r>
            <a:endParaRPr lang="it-IT" sz="2800" dirty="0">
              <a:solidFill>
                <a:schemeClr val="bg2">
                  <a:lumMod val="50000"/>
                </a:schemeClr>
              </a:solidFill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66700" y="1943100"/>
            <a:ext cx="861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77850" indent="-577850" algn="just">
              <a:lnSpc>
                <a:spcPct val="120000"/>
              </a:lnSpc>
              <a:buFontTx/>
              <a:buNone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Valutazione degli effetti su:</a:t>
            </a:r>
          </a:p>
          <a:p>
            <a:pPr marL="577850" indent="-577850" algn="just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/>
            </a:pPr>
            <a:r>
              <a:rPr lang="it-IT" sz="2400" b="1" dirty="0">
                <a:solidFill>
                  <a:srgbClr val="16D557"/>
                </a:solidFill>
              </a:rPr>
              <a:t>SNC</a:t>
            </a:r>
            <a:r>
              <a:rPr lang="it-IT" sz="2400" b="1" dirty="0">
                <a:solidFill>
                  <a:srgbClr val="8CFA70"/>
                </a:solidFill>
              </a:rPr>
              <a:t> </a:t>
            </a:r>
            <a:r>
              <a:rPr lang="it-IT" sz="2400" b="1" dirty="0">
                <a:solidFill>
                  <a:srgbClr val="FF0000"/>
                </a:solidFill>
              </a:rPr>
              <a:t>(interferenze sulla t</a:t>
            </a:r>
            <a:r>
              <a:rPr lang="it-IT" sz="2400" b="1" baseline="64000" dirty="0">
                <a:solidFill>
                  <a:srgbClr val="FF0000"/>
                </a:solidFill>
              </a:rPr>
              <a:t>｡</a:t>
            </a:r>
            <a:r>
              <a:rPr lang="it-IT" sz="2400" b="1" dirty="0">
                <a:solidFill>
                  <a:srgbClr val="FF0000"/>
                </a:solidFill>
              </a:rPr>
              <a:t> corporea, sulla narcosi</a:t>
            </a:r>
            <a:r>
              <a:rPr lang="it-IT" sz="2400" b="1" dirty="0" smtClean="0">
                <a:solidFill>
                  <a:srgbClr val="FF0000"/>
                </a:solidFill>
              </a:rPr>
              <a:t> e </a:t>
            </a:r>
            <a:r>
              <a:rPr lang="it-IT" sz="2400" b="1" dirty="0">
                <a:solidFill>
                  <a:srgbClr val="FF0000"/>
                </a:solidFill>
              </a:rPr>
              <a:t>sulla </a:t>
            </a:r>
            <a:r>
              <a:rPr lang="it-IT" sz="2400" b="1" dirty="0" err="1" smtClean="0">
                <a:solidFill>
                  <a:srgbClr val="FF0000"/>
                </a:solidFill>
              </a:rPr>
              <a:t>convulsività</a:t>
            </a:r>
            <a:r>
              <a:rPr lang="it-IT" sz="2400" b="1" dirty="0" smtClean="0">
                <a:solidFill>
                  <a:srgbClr val="FF0000"/>
                </a:solidFill>
              </a:rPr>
              <a:t>)</a:t>
            </a:r>
            <a:endParaRPr lang="it-IT" sz="2400" b="1" dirty="0">
              <a:solidFill>
                <a:srgbClr val="FF0000"/>
              </a:solidFill>
            </a:endParaRPr>
          </a:p>
          <a:p>
            <a:pPr marL="577850" indent="-577850" algn="just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/>
            </a:pPr>
            <a:r>
              <a:rPr lang="it-IT" sz="2400" b="1" dirty="0">
                <a:solidFill>
                  <a:srgbClr val="16D557"/>
                </a:solidFill>
              </a:rPr>
              <a:t>attività motoria di relazione </a:t>
            </a:r>
            <a:r>
              <a:rPr lang="it-IT" sz="2400" b="1" dirty="0">
                <a:solidFill>
                  <a:srgbClr val="FF0000"/>
                </a:solidFill>
              </a:rPr>
              <a:t>(attività locomotoria e coordinazione motoria)</a:t>
            </a:r>
          </a:p>
          <a:p>
            <a:pPr marL="577850" indent="-577850" algn="just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/>
            </a:pPr>
            <a:r>
              <a:rPr lang="it-IT" sz="2400" b="1" dirty="0">
                <a:solidFill>
                  <a:srgbClr val="16D557"/>
                </a:solidFill>
              </a:rPr>
              <a:t>sistema nervoso periferico e muscoli scheletrici</a:t>
            </a:r>
            <a:r>
              <a:rPr lang="it-IT" sz="2400" b="1" dirty="0">
                <a:solidFill>
                  <a:srgbClr val="8CFA70"/>
                </a:solidFill>
              </a:rPr>
              <a:t> </a:t>
            </a:r>
            <a:r>
              <a:rPr lang="it-IT" sz="2400" b="1" dirty="0">
                <a:solidFill>
                  <a:srgbClr val="FF0000"/>
                </a:solidFill>
              </a:rPr>
              <a:t>(giunzione neuromuscolare, muscolo gastrocnemio, anestesia locale di superficie e per infiltrazione)</a:t>
            </a:r>
          </a:p>
          <a:p>
            <a:pPr marL="577850" indent="-577850" algn="just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/>
            </a:pPr>
            <a:r>
              <a:rPr lang="it-IT" sz="2400" b="1" dirty="0">
                <a:solidFill>
                  <a:srgbClr val="16D557"/>
                </a:solidFill>
              </a:rPr>
              <a:t>sistema nervoso autonomo e muscolature lisce</a:t>
            </a:r>
            <a:r>
              <a:rPr lang="it-IT" sz="2400" b="1" dirty="0">
                <a:solidFill>
                  <a:srgbClr val="8CFA70"/>
                </a:solidFill>
              </a:rPr>
              <a:t> </a:t>
            </a:r>
            <a:r>
              <a:rPr lang="it-IT" sz="2400" b="1" dirty="0">
                <a:solidFill>
                  <a:srgbClr val="FF0000"/>
                </a:solidFill>
              </a:rPr>
              <a:t>(ileo isolato, vasi deferenti isolati, trachea isolata, secrezione salivare)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2638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  <a:r>
              <a:rPr lang="it-IT" sz="2800" dirty="0">
                <a:latin typeface="Arial Black"/>
              </a:rPr>
              <a:t/>
            </a:r>
            <a:br>
              <a:rPr lang="it-IT" sz="2800" dirty="0">
                <a:latin typeface="Arial Black"/>
              </a:rPr>
            </a:b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Farmacologia </a:t>
            </a:r>
            <a:r>
              <a:rPr lang="it-IT" sz="2800" i="1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in vitro</a:t>
            </a:r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 e </a:t>
            </a:r>
            <a:r>
              <a:rPr lang="it-IT" sz="2800" i="1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in vivo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28600" y="153385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60400" indent="-660400" algn="just">
              <a:lnSpc>
                <a:spcPct val="120000"/>
              </a:lnSpc>
              <a:buFontTx/>
              <a:buNone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Valutazione degli effetti su:</a:t>
            </a:r>
          </a:p>
          <a:p>
            <a:pPr marL="660400" indent="-660400" algn="just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 startAt="5"/>
            </a:pPr>
            <a:r>
              <a:rPr lang="it-IT" sz="2400" b="1" dirty="0">
                <a:solidFill>
                  <a:srgbClr val="3366FF"/>
                </a:solidFill>
              </a:rPr>
              <a:t>tratto gastro-intestinale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(motilità intestinale, secrezione gastrica, potere ulcerogeno, stomaco isolato, motilità gastrica ed intestinale in situ, secrezione biliare, indagini biochimiche sulla funzionalità epatica)</a:t>
            </a:r>
          </a:p>
          <a:p>
            <a:pPr marL="660400" indent="-660400" algn="just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 startAt="5"/>
            </a:pPr>
            <a:r>
              <a:rPr lang="it-IT" sz="2400" b="1" dirty="0">
                <a:solidFill>
                  <a:srgbClr val="3366FF"/>
                </a:solidFill>
              </a:rPr>
              <a:t>sangue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(emolisi in vitro, coagulazione)</a:t>
            </a:r>
          </a:p>
          <a:p>
            <a:pPr marL="660400" indent="-660400" algn="just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 startAt="5"/>
            </a:pPr>
            <a:r>
              <a:rPr lang="it-IT" sz="2400" b="1" dirty="0">
                <a:solidFill>
                  <a:srgbClr val="3366FF"/>
                </a:solidFill>
              </a:rPr>
              <a:t>funzionalità renale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(analisi delle urine)</a:t>
            </a:r>
          </a:p>
          <a:p>
            <a:pPr marL="660400" indent="-660400" algn="just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 startAt="5"/>
            </a:pPr>
            <a:r>
              <a:rPr lang="it-IT" sz="2400" b="1" dirty="0">
                <a:solidFill>
                  <a:srgbClr val="3366FF"/>
                </a:solidFill>
              </a:rPr>
              <a:t>sistema cardiovascolare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(pressione arteriosa, frequenza respiratoria,aorta isolata, cuore isolato, atri isolati)</a:t>
            </a:r>
          </a:p>
          <a:p>
            <a:pPr marL="660400" indent="-660400" algn="just">
              <a:lnSpc>
                <a:spcPct val="90000"/>
              </a:lnSpc>
              <a:buClr>
                <a:srgbClr val="F2E810"/>
              </a:buClr>
              <a:buFont typeface="Arial" charset="0"/>
              <a:buAutoNum type="romanLcPeriod" startAt="5"/>
            </a:pPr>
            <a:r>
              <a:rPr lang="it-IT" sz="2400" b="1" dirty="0">
                <a:solidFill>
                  <a:srgbClr val="3366FF"/>
                </a:solidFill>
              </a:rPr>
              <a:t>sistema riproduttivo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(utero isolato, motilità uterina in situ)</a:t>
            </a:r>
          </a:p>
          <a:p>
            <a:pPr marL="660400" indent="-660400">
              <a:lnSpc>
                <a:spcPct val="90000"/>
              </a:lnSpc>
            </a:pPr>
            <a:endParaRPr lang="it-IT" sz="2400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09600" y="15668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Sperimentazione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preclinica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it-IT" sz="2800" dirty="0" err="1">
                <a:solidFill>
                  <a:srgbClr val="D9701A"/>
                </a:solidFill>
                <a:latin typeface="Arial Black"/>
              </a:rPr>
              <a:t>–</a:t>
            </a:r>
            <a:r>
              <a:rPr lang="it-IT" sz="2800" dirty="0">
                <a:solidFill>
                  <a:srgbClr val="D9701A"/>
                </a:solidFill>
                <a:latin typeface="Arial Black"/>
              </a:rPr>
              <a:t> Fase II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304800" y="1632808"/>
            <a:ext cx="8534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indent="-609600" algn="just"/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Valutazione della tollerabilità locale della via di somministrazione</a:t>
            </a:r>
          </a:p>
          <a:p>
            <a:pPr marL="609600" indent="-609600"/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Descrizione conclusiva </a:t>
            </a:r>
            <a:r>
              <a:rPr lang="it-IT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della sperimentazione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preclinica</a:t>
            </a:r>
          </a:p>
          <a:p>
            <a:pPr marL="1371600" lvl="2" indent="-457200" algn="just">
              <a:buFontTx/>
              <a:buNone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relazione finale dovrà contenere</a:t>
            </a:r>
          </a:p>
          <a:p>
            <a:pPr marL="1371600" lvl="2" indent="-457200" algn="just">
              <a:buClr>
                <a:srgbClr val="F2E810"/>
              </a:buClr>
              <a:buFont typeface="Arial" charset="0"/>
              <a:buAutoNum type="alphaLcParenR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Informazioni generali</a:t>
            </a:r>
          </a:p>
          <a:p>
            <a:pPr marL="1371600" lvl="2" indent="-457200" algn="just">
              <a:buClr>
                <a:srgbClr val="F2E810"/>
              </a:buClr>
              <a:buFont typeface="Arial" charset="0"/>
              <a:buAutoNum type="alphaLcParenR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Programma sperimentale</a:t>
            </a:r>
          </a:p>
          <a:p>
            <a:pPr marL="1371600" lvl="2" indent="-457200" algn="just">
              <a:buClr>
                <a:srgbClr val="F2E810"/>
              </a:buClr>
              <a:buFont typeface="Arial" charset="0"/>
              <a:buAutoNum type="alphaLcParenR"/>
            </a:pP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Risultati e conclusioni</a:t>
            </a:r>
          </a:p>
          <a:p>
            <a:pPr marL="1371600" lvl="2" indent="-457200" algn="just">
              <a:buClr>
                <a:srgbClr val="F2E810"/>
              </a:buClr>
              <a:buFont typeface="Arial" charset="0"/>
              <a:buAutoNum type="alphaLcParenR"/>
            </a:pPr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90600" lvl="1" indent="-533400" algn="just">
              <a:buClr>
                <a:srgbClr val="F2E810"/>
              </a:buClr>
              <a:buFont typeface="Arial" charset="0"/>
              <a:buNone/>
            </a:pP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Tutta la documentazione va conservata per 10 anni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7865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dirty="0">
                <a:solidFill>
                  <a:srgbClr val="D9701A"/>
                </a:solidFill>
                <a:latin typeface="Arial Black"/>
              </a:rPr>
              <a:t>CONCLUSIONE</a:t>
            </a:r>
            <a:endParaRPr lang="it-IT" dirty="0">
              <a:latin typeface="Arial Black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447800" y="2431256"/>
            <a:ext cx="6096000" cy="762000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sz="4200" b="1" i="1">
                <a:solidFill>
                  <a:srgbClr val="F20F1F"/>
                </a:solidFill>
              </a:rPr>
              <a:t>candidato farmaco</a:t>
            </a:r>
            <a:endParaRPr lang="it-IT" sz="2200" b="1" i="1">
              <a:solidFill>
                <a:srgbClr val="F2E810"/>
              </a:solidFill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962400" y="3726656"/>
            <a:ext cx="990600" cy="914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676400" y="4988719"/>
            <a:ext cx="55705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3600" b="1" i="0">
                <a:solidFill>
                  <a:srgbClr val="16D557"/>
                </a:solidFill>
              </a:rPr>
              <a:t>Richiesta Autorizzazione</a:t>
            </a:r>
          </a:p>
          <a:p>
            <a:pPr algn="ctr"/>
            <a:r>
              <a:rPr lang="it-IT" sz="3600" b="1" i="0">
                <a:solidFill>
                  <a:srgbClr val="16D557"/>
                </a:solidFill>
              </a:rPr>
              <a:t>Sperimentazione Clinica</a:t>
            </a:r>
            <a:endParaRPr lang="it-IT" i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1828800" cy="27432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648200"/>
            <a:ext cx="1746250" cy="1860550"/>
          </a:xfrm>
          <a:prstGeom prst="rect">
            <a:avLst/>
          </a:prstGeom>
          <a:noFill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981200"/>
            <a:ext cx="2286000" cy="1516063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4464050"/>
            <a:ext cx="1962150" cy="2317750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3425" y="4684713"/>
            <a:ext cx="2492375" cy="1868487"/>
          </a:xfrm>
          <a:prstGeom prst="rect">
            <a:avLst/>
          </a:prstGeom>
          <a:noFill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1447800"/>
            <a:ext cx="2044700" cy="2514600"/>
          </a:xfrm>
          <a:prstGeom prst="rect">
            <a:avLst/>
          </a:prstGeom>
          <a:noFill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02137" y="271463"/>
            <a:ext cx="868599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3200" i="0" dirty="0">
                <a:solidFill>
                  <a:srgbClr val="D9701A"/>
                </a:solidFill>
                <a:latin typeface="Arial Black"/>
              </a:rPr>
              <a:t>La nostra storia potrebbe finire </a:t>
            </a:r>
            <a:r>
              <a:rPr lang="it-IT" sz="3200" i="0" dirty="0" err="1">
                <a:solidFill>
                  <a:srgbClr val="D9701A"/>
                </a:solidFill>
                <a:latin typeface="Arial Black"/>
              </a:rPr>
              <a:t>così…</a:t>
            </a:r>
            <a:endParaRPr lang="it-IT" sz="3200" i="0" dirty="0">
              <a:latin typeface="Arial Blac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9988" y="1857375"/>
            <a:ext cx="1741487" cy="1663700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86111" y="212725"/>
            <a:ext cx="77768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600" i="0" dirty="0" err="1">
                <a:solidFill>
                  <a:srgbClr val="D9701A"/>
                </a:solidFill>
                <a:latin typeface="Arial Black"/>
              </a:rPr>
              <a:t>…ma</a:t>
            </a:r>
            <a:r>
              <a:rPr lang="it-IT" sz="3600" i="0" dirty="0">
                <a:solidFill>
                  <a:srgbClr val="D9701A"/>
                </a:solidFill>
                <a:latin typeface="Arial Black"/>
              </a:rPr>
              <a:t> più spesso finisce così!!!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0938" y="1311275"/>
            <a:ext cx="1617662" cy="24384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362075"/>
            <a:ext cx="2276475" cy="23114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394200"/>
            <a:ext cx="2760663" cy="2022475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3950" y="4225925"/>
            <a:ext cx="2017713" cy="2419350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443663" y="4968875"/>
            <a:ext cx="23193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i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in ogni </a:t>
            </a:r>
            <a:r>
              <a:rPr lang="it-IT" sz="3200" i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caso…</a:t>
            </a:r>
            <a:endParaRPr lang="it-IT" i="0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Malaria e farmaci orfani</a:t>
            </a: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Chinina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F2E8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276600" y="2190750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953000" y="2160588"/>
            <a:ext cx="3469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Scarsa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compliance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08025" y="3113088"/>
            <a:ext cx="25500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Clorochina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Pirimetamina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Sulfamidici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953000" y="3494088"/>
            <a:ext cx="32807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Chemioresistenza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3276600" y="3581400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27075" y="4865688"/>
            <a:ext cx="21010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Meflochina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Alofantrina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953000" y="4883150"/>
            <a:ext cx="42121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 b="1" dirty="0">
                <a:solidFill>
                  <a:srgbClr val="E12A61"/>
                </a:solidFill>
              </a:rPr>
              <a:t>Troppo costosi per le</a:t>
            </a:r>
          </a:p>
          <a:p>
            <a:r>
              <a:rPr lang="it-IT" sz="2800" b="1" dirty="0">
                <a:solidFill>
                  <a:srgbClr val="E12A61"/>
                </a:solidFill>
              </a:rPr>
              <a:t>popolazioni africane !!!</a:t>
            </a:r>
            <a:endParaRPr lang="it-IT" b="1" dirty="0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3276600" y="5105400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…il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 bisogno di farmaci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rimane…</a:t>
            </a:r>
            <a:endParaRPr lang="it-IT" sz="3200" dirty="0">
              <a:solidFill>
                <a:srgbClr val="D9701A"/>
              </a:solidFill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it-IT" b="1" dirty="0">
                <a:solidFill>
                  <a:srgbClr val="F20F1F"/>
                </a:solidFill>
              </a:rPr>
              <a:t>	</a:t>
            </a:r>
            <a:r>
              <a:rPr lang="it-IT" sz="2800" b="1" dirty="0">
                <a:solidFill>
                  <a:srgbClr val="F20F1F"/>
                </a:solidFill>
              </a:rPr>
              <a:t>molte patologie</a:t>
            </a:r>
            <a:r>
              <a:rPr lang="it-IT" sz="2800" b="1" dirty="0">
                <a:solidFill>
                  <a:srgbClr val="F2E810"/>
                </a:solidFill>
              </a:rPr>
              <a:t> </a:t>
            </a:r>
          </a:p>
          <a:p>
            <a:pPr>
              <a:buFontTx/>
              <a:buNone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(tumori, ictus cerebrale, danni da traumi cerebro-spinali, malattie immunologiche, infarto, infezioni fungine e virali, tubercolosi, malattia di Alzheimer, malattia di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Parkinson…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pPr algn="ctr">
              <a:buFontTx/>
              <a:buNone/>
            </a:pPr>
            <a:r>
              <a:rPr lang="it-IT" sz="2800" b="1" dirty="0">
                <a:solidFill>
                  <a:srgbClr val="F2E810"/>
                </a:solidFill>
              </a:rPr>
              <a:t>	</a:t>
            </a:r>
            <a:r>
              <a:rPr lang="it-IT" sz="2800" b="1" dirty="0">
                <a:solidFill>
                  <a:srgbClr val="F20F1F"/>
                </a:solidFill>
              </a:rPr>
              <a:t>sono ancora inguaribili o trattate con terapie poco efficaci</a:t>
            </a:r>
            <a:endParaRPr lang="it-IT" sz="2800" b="1" dirty="0">
              <a:solidFill>
                <a:srgbClr val="F2E810"/>
              </a:solidFill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19751"/>
            <a:ext cx="7772400" cy="1143000"/>
          </a:xfrm>
        </p:spPr>
        <p:txBody>
          <a:bodyPr/>
          <a:lstStyle/>
          <a:p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…anzi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, aumenta</a:t>
            </a:r>
            <a:endParaRPr lang="it-IT" dirty="0">
              <a:latin typeface="Arial Black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235355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progressivo aumento della durata della vita e le esigenze per migliorarne continuamente la qualità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condizioni di vita sempre più stressanti e ansiogene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cambiamento delle abitudini alimentari con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conseguenti danni cardiovascolari e metabolici</a:t>
            </a:r>
            <a:r>
              <a:rPr kumimoji="0" lang="it-IT" sz="3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modificazioni dell'ambiente con le patologie da inquinamento</a:t>
            </a:r>
            <a:endParaRPr kumimoji="0" lang="it-IT" sz="32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6588" y="5486400"/>
            <a:ext cx="7572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richiedono nuovi farmaci per soddisfare nuove esigenze dei pazienti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914400" y="114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Prospettive per il futuro</a:t>
            </a:r>
            <a:endParaRPr lang="it-IT" dirty="0"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914400" y="14859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Uno studio computazionale di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Bohacek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al. suggerisce che il pool di composti “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drug-like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è di almeno 10</a:t>
            </a:r>
            <a:r>
              <a:rPr lang="it-IT" sz="28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63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Attualmente sono solo ≈10</a:t>
            </a:r>
            <a:r>
              <a:rPr lang="it-IT" sz="28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composti noti che soddisfano questi criteri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Ammettendo di poter sintetizzare 10</a:t>
            </a:r>
            <a:r>
              <a:rPr lang="it-IT" sz="28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nuovi composti all’anno, occorreranno ancora 10</a:t>
            </a:r>
            <a:r>
              <a:rPr lang="it-IT" sz="28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52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anni per esaurire questo compito, perciò</a:t>
            </a:r>
          </a:p>
          <a:p>
            <a:pPr algn="ctr">
              <a:lnSpc>
                <a:spcPct val="90000"/>
              </a:lnSpc>
              <a:spcBef>
                <a:spcPct val="55000"/>
              </a:spcBef>
              <a:buFontTx/>
              <a:buNone/>
            </a:pPr>
            <a:endParaRPr lang="it-IT" dirty="0">
              <a:solidFill>
                <a:srgbClr val="F20F1F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62865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1800" i="0">
                <a:solidFill>
                  <a:schemeClr val="accent1"/>
                </a:solidFill>
              </a:rPr>
              <a:t>Bohacek, R.S. </a:t>
            </a:r>
            <a:r>
              <a:rPr lang="it-IT" sz="1800">
                <a:solidFill>
                  <a:schemeClr val="accent1"/>
                </a:solidFill>
              </a:rPr>
              <a:t>et al</a:t>
            </a:r>
            <a:r>
              <a:rPr lang="it-IT" sz="1800" i="0">
                <a:solidFill>
                  <a:schemeClr val="accent1"/>
                </a:solidFill>
              </a:rPr>
              <a:t>. </a:t>
            </a:r>
            <a:r>
              <a:rPr lang="it-IT" sz="1800">
                <a:solidFill>
                  <a:schemeClr val="accent1"/>
                </a:solidFill>
              </a:rPr>
              <a:t>Med. Res. Rev</a:t>
            </a:r>
            <a:r>
              <a:rPr lang="it-IT" sz="1800" i="0">
                <a:solidFill>
                  <a:schemeClr val="accent1"/>
                </a:solidFill>
              </a:rPr>
              <a:t>. </a:t>
            </a:r>
            <a:r>
              <a:rPr lang="it-IT" sz="1800" b="1" i="0">
                <a:solidFill>
                  <a:schemeClr val="accent1"/>
                </a:solidFill>
              </a:rPr>
              <a:t>1996</a:t>
            </a:r>
            <a:r>
              <a:rPr lang="it-IT" sz="1800" i="0">
                <a:solidFill>
                  <a:schemeClr val="accent1"/>
                </a:solidFill>
              </a:rPr>
              <a:t>, </a:t>
            </a:r>
            <a:r>
              <a:rPr lang="it-IT" sz="1800">
                <a:solidFill>
                  <a:schemeClr val="accent1"/>
                </a:solidFill>
              </a:rPr>
              <a:t>16</a:t>
            </a:r>
            <a:r>
              <a:rPr lang="it-IT" sz="1800" i="0">
                <a:solidFill>
                  <a:schemeClr val="accent1"/>
                </a:solidFill>
              </a:rPr>
              <a:t>, 3-50</a:t>
            </a:r>
            <a:r>
              <a:rPr lang="it-IT" i="0">
                <a:solidFill>
                  <a:schemeClr val="accent1"/>
                </a:solidFill>
              </a:rPr>
              <a:t>.</a:t>
            </a:r>
            <a:endParaRPr lang="it-IT" i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74938" y="5295900"/>
            <a:ext cx="455365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b="1" i="0" dirty="0">
                <a:solidFill>
                  <a:srgbClr val="F20F1F"/>
                </a:solidFill>
              </a:rPr>
              <a:t>Buon Lavoro a Tutti !!!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8763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Una storia straordinaria</a:t>
            </a:r>
            <a:endParaRPr lang="it-IT" sz="3900" u="sng" dirty="0">
              <a:solidFill>
                <a:schemeClr val="accent1"/>
              </a:solidFill>
              <a:latin typeface="Arial Black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342900" y="1600200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Durante gli anni Settanta, W. Campbell, ricercatore Merck, era alla ricerca di composti che potessero annientare le infestazioni di vermi nei mammiferi</a:t>
            </a:r>
          </a:p>
          <a:p>
            <a:pPr>
              <a:lnSpc>
                <a:spcPct val="40000"/>
              </a:lnSpc>
              <a:spcBef>
                <a:spcPct val="0"/>
              </a:spcBef>
              <a:buFontTx/>
              <a:buNone/>
            </a:pPr>
            <a:endParaRPr kumimoji="1" lang="it-IT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Campbell scoprì che l’estratto di una particolare coltura batterica funzionava straordinariamente bene nelle cavie ed anche nelle pecore, nei maiali, nei cani, nei cavalli</a:t>
            </a:r>
          </a:p>
          <a:p>
            <a:pPr>
              <a:lnSpc>
                <a:spcPct val="40000"/>
              </a:lnSpc>
              <a:spcBef>
                <a:spcPct val="0"/>
              </a:spcBef>
              <a:buFontTx/>
              <a:buNone/>
            </a:pPr>
            <a:endParaRPr kumimoji="1" lang="it-IT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Il farmaco, chiamato </a:t>
            </a:r>
            <a:r>
              <a:rPr kumimoji="1" lang="it-IT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Ivermectina</a:t>
            </a:r>
            <a:r>
              <a:rPr kumimoji="1"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divenne un prodotto miliardario nel mercato veterinario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722741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Dall’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Ivermectina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...al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Mectizan…</a:t>
            </a:r>
            <a:endParaRPr lang="it-IT" sz="3200" dirty="0">
              <a:solidFill>
                <a:srgbClr val="D9701A"/>
              </a:solidFill>
              <a:latin typeface="Arial Black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152400" y="1524000"/>
            <a:ext cx="883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charset="0"/>
              </a:rPr>
              <a:t>	</a:t>
            </a: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seguito, l’ </a:t>
            </a:r>
            <a:r>
              <a:rPr kumimoji="1"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Ivermectina</a:t>
            </a: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 dimostrò efficace contro </a:t>
            </a:r>
            <a:r>
              <a:rPr kumimoji="1"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Onchocerca</a:t>
            </a: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volvulus</a:t>
            </a: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un nematode che viene trasmesso all’uomo attraverso la puntura di  mosche del genere </a:t>
            </a:r>
            <a:r>
              <a:rPr kumimoji="1"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Simulium</a:t>
            </a: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 che provoca la malattia nota come Cecità Fluviale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kumimoji="1"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Nel 1980 ebbe inizio un programma di collaborazione tra Merck e OMS per stabilire l’efficacia e la sicurezza dell’ </a:t>
            </a:r>
            <a:r>
              <a:rPr kumimoji="1"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Ivermectina</a:t>
            </a: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sull’uomo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kumimoji="1"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1"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1987: venne approvata la formulazione per uso umano, chiamata </a:t>
            </a:r>
            <a:r>
              <a:rPr kumimoji="1"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Mectizan</a:t>
            </a:r>
            <a:endParaRPr kumimoji="1"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838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…al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kumimoji="0" lang="it-IT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Mectizan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kumimoji="0" lang="it-IT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Donation</a:t>
            </a: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</a:t>
            </a:r>
            <a:r>
              <a:rPr kumimoji="0" lang="it-IT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Program</a:t>
            </a:r>
            <a:endParaRPr kumimoji="0" lang="it-IT" sz="39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76200" y="1371600"/>
            <a:ext cx="9220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1987: </a:t>
            </a: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Mectizan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Donation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Merck decise di donare il farmaco a tutti i Paesi che ne avevano bisogno e per tutto il tempo necessario</a:t>
            </a:r>
          </a:p>
          <a:p>
            <a:pPr marL="342900" marR="0" lvl="0" indent="-342900" algn="l" defTabSz="914400" rtl="0" eaLnBrk="1" fontAlgn="base" latinLnBrk="0" hangingPunct="1"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1998: 20 milioni di persone trattate ogni anno grazie al MDP</a:t>
            </a:r>
          </a:p>
          <a:p>
            <a:pPr marL="342900" marR="0" lvl="0" indent="-342900" algn="l" defTabSz="914400" rtl="0" eaLnBrk="1" fontAlgn="base" latinLnBrk="0" hangingPunct="1"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2001: è stata somministrata la duecento milionesima compressa di </a:t>
            </a: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Mectizan</a:t>
            </a: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Oggi la Cecità Fluviale si può considerare eliminata in 11 Paesi dell’ Africa Occidentale (33 milioni di persone)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337344" y="1138018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90000"/>
              </a:lnSpc>
              <a:spcBef>
                <a:spcPct val="70000"/>
              </a:spcBef>
              <a:buFontTx/>
              <a:buNone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La ricerca di farmaci, vecchia quanto l’uomo, si è evoluta nel tempo in maniera straordinaria, sia per l’ampliamento delle conoscenze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medico-scientifiche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sia per la crescente domanda di salute, sia per l’impiego di strumenti di indagine sempre più sofisticati e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potenti…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90000"/>
              </a:lnSpc>
              <a:spcBef>
                <a:spcPct val="70000"/>
              </a:spcBef>
              <a:buFontTx/>
              <a:buNone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	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…ma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soprattutto come conseguenza degli enormi investimenti in ricerca fatti dall'industria farmaceutica: questa affermazione è ovvia per chi opera all'interno del mondo del farmaco, ma non lo è altrettanto per i “profani”.</a:t>
            </a:r>
          </a:p>
          <a:p>
            <a:pPr>
              <a:lnSpc>
                <a:spcPct val="90000"/>
              </a:lnSpc>
            </a:pPr>
            <a:endParaRPr lang="it-IT" sz="2400" dirty="0"/>
          </a:p>
          <a:p>
            <a:pPr>
              <a:lnSpc>
                <a:spcPct val="90000"/>
              </a:lnSpc>
            </a:pPr>
            <a:endParaRPr lang="it-IT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1331" y="558245"/>
            <a:ext cx="8490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dirty="0">
                <a:solidFill>
                  <a:srgbClr val="D9701A"/>
                </a:solidFill>
                <a:latin typeface="Arial Black"/>
              </a:rPr>
              <a:t>Le ragioni dell’evoluzione della ricerca di farmaci</a:t>
            </a:r>
            <a:endParaRPr lang="it-IT" dirty="0">
              <a:latin typeface="Arial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7916"/>
            <a:ext cx="7772400" cy="838200"/>
          </a:xfrm>
        </p:spPr>
        <p:txBody>
          <a:bodyPr/>
          <a:lstStyle/>
          <a:p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Costo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di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un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nuovo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farmaco</a:t>
            </a:r>
            <a:endParaRPr lang="it-IT" sz="3200" dirty="0">
              <a:latin typeface="Arial Black"/>
            </a:endParaRPr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1143000" y="1346200"/>
          <a:ext cx="68595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Grafico" r:id="rId3" imgW="27428571" imgH="16253968" progId="MSGraph.Chart.8">
                  <p:embed followColorScheme="full"/>
                </p:oleObj>
              </mc:Choice>
              <mc:Fallback>
                <p:oleObj name="Grafico" r:id="rId3" imgW="27428571" imgH="16253968" progId="MSGraph.Chart.8">
                  <p:embed followColorScheme="full"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46200"/>
                        <a:ext cx="685958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8"/>
          <p:cNvSpPr txBox="1">
            <a:spLocks noChangeArrowheads="1"/>
          </p:cNvSpPr>
          <p:nvPr/>
        </p:nvSpPr>
        <p:spPr bwMode="auto">
          <a:xfrm rot="16200000">
            <a:off x="-419101" y="2756875"/>
            <a:ext cx="29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b="1" dirty="0">
                <a:solidFill>
                  <a:srgbClr val="FF4B16"/>
                </a:solidFill>
              </a:rPr>
              <a:t>MILIONI </a:t>
            </a:r>
            <a:r>
              <a:rPr lang="it-IT" b="1" dirty="0" err="1">
                <a:solidFill>
                  <a:srgbClr val="FF4B16"/>
                </a:solidFill>
              </a:rPr>
              <a:t>DI</a:t>
            </a:r>
            <a:r>
              <a:rPr lang="it-IT" b="1" dirty="0">
                <a:solidFill>
                  <a:srgbClr val="FF4B16"/>
                </a:solidFill>
              </a:rPr>
              <a:t> USD</a:t>
            </a:r>
            <a:endParaRPr lang="it-IT" b="1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33400" y="5410200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rgbClr val="D9701A"/>
                </a:solidFill>
                <a:latin typeface="Arial Black"/>
              </a:rPr>
              <a:t>Il costo per lo sviluppo di un farmaco è cresciuto di 11 volte </a:t>
            </a:r>
          </a:p>
          <a:p>
            <a:r>
              <a:rPr lang="it-IT" dirty="0">
                <a:solidFill>
                  <a:srgbClr val="D9701A"/>
                </a:solidFill>
                <a:latin typeface="Arial Black"/>
              </a:rPr>
              <a:t>In circa 17 anni (1986-2003)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93725" y="6400800"/>
            <a:ext cx="7315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</a:rPr>
              <a:t>Source: Pharmaceutical Researchers &amp; Manufacturers of America Association</a:t>
            </a:r>
            <a:endParaRPr lang="it-IT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301626" y="137319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Cicli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temporali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in R&amp;D</a:t>
            </a:r>
            <a:endParaRPr lang="it-IT" b="1" dirty="0">
              <a:latin typeface="Arial Black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89570" y="5128419"/>
            <a:ext cx="10058400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marL="342900" indent="-342900"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GB" b="1" dirty="0" err="1">
                <a:solidFill>
                  <a:srgbClr val="D9701A"/>
                </a:solidFill>
              </a:rPr>
              <a:t>Gli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studi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clinici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di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Fase</a:t>
            </a:r>
            <a:r>
              <a:rPr lang="en-GB" b="1" dirty="0">
                <a:solidFill>
                  <a:srgbClr val="D9701A"/>
                </a:solidFill>
              </a:rPr>
              <a:t> I, II </a:t>
            </a:r>
            <a:r>
              <a:rPr lang="en-GB" b="1" dirty="0" err="1">
                <a:solidFill>
                  <a:srgbClr val="D9701A"/>
                </a:solidFill>
              </a:rPr>
              <a:t>e</a:t>
            </a:r>
            <a:r>
              <a:rPr lang="en-GB" b="1" dirty="0">
                <a:solidFill>
                  <a:srgbClr val="D9701A"/>
                </a:solidFill>
              </a:rPr>
              <a:t> III </a:t>
            </a:r>
            <a:r>
              <a:rPr lang="en-GB" b="1" dirty="0" err="1">
                <a:solidFill>
                  <a:srgbClr val="D9701A"/>
                </a:solidFill>
              </a:rPr>
              <a:t>possono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richiedere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anche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più</a:t>
            </a:r>
            <a:r>
              <a:rPr lang="en-GB" b="1" dirty="0">
                <a:solidFill>
                  <a:srgbClr val="D9701A"/>
                </a:solidFill>
              </a:rPr>
              <a:t> 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GB" b="1" dirty="0" err="1">
                <a:solidFill>
                  <a:srgbClr val="D9701A"/>
                </a:solidFill>
              </a:rPr>
              <a:t>di</a:t>
            </a:r>
            <a:r>
              <a:rPr lang="en-GB" b="1" dirty="0">
                <a:solidFill>
                  <a:srgbClr val="D9701A"/>
                </a:solidFill>
              </a:rPr>
              <a:t> 7 </a:t>
            </a:r>
            <a:r>
              <a:rPr lang="en-GB" b="1" dirty="0" err="1">
                <a:solidFill>
                  <a:srgbClr val="D9701A"/>
                </a:solidFill>
              </a:rPr>
              <a:t>anni</a:t>
            </a:r>
            <a:r>
              <a:rPr lang="en-GB" b="1" dirty="0">
                <a:solidFill>
                  <a:srgbClr val="D9701A"/>
                </a:solidFill>
              </a:rPr>
              <a:t>; </a:t>
            </a:r>
            <a:r>
              <a:rPr lang="en-GB" b="1" dirty="0" err="1">
                <a:solidFill>
                  <a:srgbClr val="D9701A"/>
                </a:solidFill>
              </a:rPr>
              <a:t>quindi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mediamente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più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di</a:t>
            </a:r>
            <a:r>
              <a:rPr lang="en-GB" b="1" dirty="0">
                <a:solidFill>
                  <a:srgbClr val="D9701A"/>
                </a:solidFill>
              </a:rPr>
              <a:t> 15 </a:t>
            </a:r>
            <a:r>
              <a:rPr lang="en-GB" b="1" dirty="0" err="1">
                <a:solidFill>
                  <a:srgbClr val="D9701A"/>
                </a:solidFill>
              </a:rPr>
              <a:t>anni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di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ricerca</a:t>
            </a:r>
            <a:r>
              <a:rPr lang="en-GB" b="1" dirty="0">
                <a:solidFill>
                  <a:srgbClr val="D9701A"/>
                </a:solidFill>
              </a:rPr>
              <a:t> per un 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GB" b="1" dirty="0" err="1">
                <a:solidFill>
                  <a:srgbClr val="D9701A"/>
                </a:solidFill>
              </a:rPr>
              <a:t>nuovo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farmaco</a:t>
            </a:r>
            <a:endParaRPr lang="en-GB" b="1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71514" y="885032"/>
            <a:ext cx="7097713" cy="4129087"/>
            <a:chOff x="665" y="432"/>
            <a:chExt cx="4471" cy="2601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65" y="432"/>
              <a:ext cx="4430" cy="2601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008" y="573"/>
              <a:ext cx="2880" cy="2126"/>
            </a:xfrm>
            <a:prstGeom prst="rect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FFFF66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360" y="573"/>
              <a:ext cx="0" cy="212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704" y="573"/>
              <a:ext cx="0" cy="212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044" y="577"/>
              <a:ext cx="0" cy="212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2392" y="581"/>
              <a:ext cx="0" cy="212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728" y="581"/>
              <a:ext cx="0" cy="212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3068" y="573"/>
              <a:ext cx="0" cy="212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3412" y="577"/>
              <a:ext cx="0" cy="212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947" y="2670"/>
              <a:ext cx="17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0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1273" y="2670"/>
              <a:ext cx="17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2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618" y="2670"/>
              <a:ext cx="17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4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1953" y="2670"/>
              <a:ext cx="17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6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2297" y="2670"/>
              <a:ext cx="17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8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2612" y="2670"/>
              <a:ext cx="26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10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2959" y="2670"/>
              <a:ext cx="25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12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3315" y="2670"/>
              <a:ext cx="33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14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3618" y="2670"/>
              <a:ext cx="31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16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2177" y="2816"/>
              <a:ext cx="51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Years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3834" y="510"/>
              <a:ext cx="1302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ctr"/>
              <a:r>
                <a:rPr lang="en-GB" sz="1400" b="1">
                  <a:solidFill>
                    <a:srgbClr val="FFFF00"/>
                  </a:solidFill>
                </a:rPr>
                <a:t>Compounds success</a:t>
              </a:r>
            </a:p>
            <a:p>
              <a:pPr algn="ctr"/>
              <a:r>
                <a:rPr lang="en-GB" sz="1400" b="1">
                  <a:solidFill>
                    <a:srgbClr val="FFFF00"/>
                  </a:solidFill>
                </a:rPr>
                <a:t>rates by stage</a:t>
              </a:r>
            </a:p>
            <a:p>
              <a:pPr algn="ctr"/>
              <a:r>
                <a:rPr lang="en-GB" sz="1400" b="1">
                  <a:solidFill>
                    <a:srgbClr val="FFFF00"/>
                  </a:solidFill>
                </a:rPr>
                <a:t>5000-10,000</a:t>
              </a:r>
              <a:endParaRPr lang="en-GB" sz="600" b="1">
                <a:solidFill>
                  <a:srgbClr val="FFFF00"/>
                </a:solidFill>
              </a:endParaRPr>
            </a:p>
            <a:p>
              <a:pPr algn="ctr"/>
              <a:r>
                <a:rPr lang="en-GB" sz="1400" b="1">
                  <a:solidFill>
                    <a:srgbClr val="FFFF00"/>
                  </a:solidFill>
                </a:rPr>
                <a:t>screened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4345" y="1327"/>
              <a:ext cx="30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>
                  <a:solidFill>
                    <a:srgbClr val="FFFF00"/>
                  </a:solidFill>
                </a:rPr>
                <a:t>250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4321" y="1661"/>
              <a:ext cx="30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ctr"/>
              <a:r>
                <a:rPr lang="en-GB" sz="1400" b="1">
                  <a:solidFill>
                    <a:srgbClr val="FFFF00"/>
                  </a:solidFill>
                </a:rPr>
                <a:t>5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4320" y="2611"/>
              <a:ext cx="30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algn="ctr"/>
              <a:r>
                <a:rPr lang="en-GB" sz="1400" b="1">
                  <a:solidFill>
                    <a:srgbClr val="FFFF00"/>
                  </a:solidFill>
                </a:rPr>
                <a:t>1</a:t>
              </a:r>
              <a:endParaRPr lang="en-GB" sz="1200">
                <a:solidFill>
                  <a:srgbClr val="FFFF00"/>
                </a:solidFill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4472" y="1139"/>
              <a:ext cx="0" cy="18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4472" y="1516"/>
              <a:ext cx="0" cy="14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4472" y="1845"/>
              <a:ext cx="0" cy="75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1013" y="636"/>
              <a:ext cx="695" cy="29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36471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1392" y="974"/>
              <a:ext cx="608" cy="298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36471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1999" y="1335"/>
              <a:ext cx="209" cy="298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36471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256" y="1688"/>
              <a:ext cx="384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36471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2618" y="2064"/>
              <a:ext cx="550" cy="298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36471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3216" y="2389"/>
              <a:ext cx="456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36471"/>
                    <a:invGamma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1684" y="706"/>
              <a:ext cx="124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/>
                <a:t>Discovery (2-8 years)</a:t>
              </a:r>
              <a:endParaRPr lang="en-GB">
                <a:latin typeface="Times New Roman" charset="0"/>
              </a:endParaRPr>
            </a:p>
          </p:txBody>
        </p: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2032" y="960"/>
              <a:ext cx="1381" cy="3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/>
                <a:t>Preclinical testing</a:t>
              </a:r>
            </a:p>
            <a:p>
              <a:r>
                <a:rPr lang="en-GB" sz="1200"/>
                <a:t>Laboratory and animal testing</a:t>
              </a:r>
              <a:endParaRPr lang="en-GB">
                <a:latin typeface="Times New Roman" charset="0"/>
              </a:endParaRPr>
            </a:p>
          </p:txBody>
        </p:sp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2160" y="1325"/>
              <a:ext cx="1832" cy="3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/>
                <a:t>Phase I 20-80 </a:t>
              </a:r>
              <a:r>
                <a:rPr lang="en-GB" sz="1200"/>
                <a:t>healthy volunteers used to determine safety and dosage</a:t>
              </a:r>
            </a:p>
          </p:txBody>
        </p:sp>
        <p:sp>
          <p:nvSpPr>
            <p:cNvPr id="42" name="Text Box 42"/>
            <p:cNvSpPr txBox="1">
              <a:spLocks noChangeArrowheads="1"/>
            </p:cNvSpPr>
            <p:nvPr/>
          </p:nvSpPr>
          <p:spPr bwMode="auto">
            <a:xfrm>
              <a:off x="2610" y="1632"/>
              <a:ext cx="1422" cy="3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GB" sz="1400" b="1"/>
                <a:t>Phase II 100-300 </a:t>
              </a:r>
              <a:r>
                <a:rPr lang="en-GB" sz="1200"/>
                <a:t>patient volunteers used to look for efficacy and side-effects</a:t>
              </a:r>
            </a:p>
          </p:txBody>
        </p:sp>
        <p:sp>
          <p:nvSpPr>
            <p:cNvPr id="43" name="Text Box 43"/>
            <p:cNvSpPr txBox="1">
              <a:spLocks noChangeArrowheads="1"/>
            </p:cNvSpPr>
            <p:nvPr/>
          </p:nvSpPr>
          <p:spPr bwMode="auto">
            <a:xfrm>
              <a:off x="1056" y="2026"/>
              <a:ext cx="1607" cy="4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/>
                <a:t>Phase III 1000-3000 </a:t>
              </a:r>
              <a:r>
                <a:rPr lang="en-GB" sz="1200"/>
                <a:t>patient volunteers used to monitor efficacy </a:t>
              </a:r>
            </a:p>
            <a:p>
              <a:r>
                <a:rPr lang="en-GB" sz="1200"/>
                <a:t>and adverse reactions</a:t>
              </a:r>
            </a:p>
          </p:txBody>
        </p:sp>
        <p:sp>
          <p:nvSpPr>
            <p:cNvPr id="44" name="Text Box 44"/>
            <p:cNvSpPr txBox="1">
              <a:spLocks noChangeArrowheads="1"/>
            </p:cNvSpPr>
            <p:nvPr/>
          </p:nvSpPr>
          <p:spPr bwMode="auto">
            <a:xfrm>
              <a:off x="2016" y="2454"/>
              <a:ext cx="139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GB" sz="1400" b="1"/>
                <a:t>FDA review/approval</a:t>
              </a:r>
              <a:endParaRPr lang="en-GB" sz="1200"/>
            </a:p>
          </p:txBody>
        </p:sp>
      </p:grpSp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361951" y="6233319"/>
            <a:ext cx="8016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1600" b="1" i="1" dirty="0">
                <a:solidFill>
                  <a:schemeClr val="accent2"/>
                </a:solidFill>
              </a:rPr>
              <a:t>Source: Pharmaceutical Researchers &amp; Manufacturers of America Association</a:t>
            </a:r>
          </a:p>
          <a:p>
            <a:endParaRPr lang="it-IT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732140" y="18967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3200" dirty="0">
                <a:solidFill>
                  <a:srgbClr val="D9701A"/>
                </a:solidFill>
                <a:latin typeface="Arial Black"/>
              </a:rPr>
              <a:t>Tempo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totale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speso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in R&amp;D</a:t>
            </a:r>
            <a:endParaRPr lang="it-IT" b="1" dirty="0">
              <a:latin typeface="Arial Black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88987" y="6415881"/>
            <a:ext cx="8115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1600" b="1" i="1" dirty="0">
                <a:solidFill>
                  <a:schemeClr val="accent2"/>
                </a:solidFill>
              </a:rPr>
              <a:t>Source: Pharmaceutical Researchers &amp; Manufacturers of America Association</a:t>
            </a:r>
            <a:endParaRPr lang="it-IT" sz="1600" b="1" i="1" dirty="0">
              <a:solidFill>
                <a:schemeClr val="accent2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152525" y="1386681"/>
            <a:ext cx="7034212" cy="4038600"/>
            <a:chOff x="720" y="576"/>
            <a:chExt cx="4800" cy="2544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720" y="576"/>
              <a:ext cx="4800" cy="2544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720" y="744"/>
              <a:ext cx="4626" cy="2236"/>
              <a:chOff x="720" y="744"/>
              <a:chExt cx="4626" cy="2236"/>
            </a:xfrm>
          </p:grpSpPr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00" y="768"/>
                <a:ext cx="4146" cy="1770"/>
              </a:xfrm>
              <a:prstGeom prst="rect">
                <a:avLst/>
              </a:prstGeom>
              <a:gradFill rotWithShape="0">
                <a:gsLst>
                  <a:gs pos="0">
                    <a:srgbClr val="FF9933"/>
                  </a:gs>
                  <a:gs pos="100000">
                    <a:srgbClr val="FFFF66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1200" y="2430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1206" y="2214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1200" y="2004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1206" y="1794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1200" y="1566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1200" y="1344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1200" y="1122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1206" y="906"/>
                <a:ext cx="4128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>
                <a:off x="1584" y="1409"/>
                <a:ext cx="331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/>
                  <a:t>8.1</a:t>
                </a: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2592" y="1073"/>
                <a:ext cx="413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/>
                  <a:t>11.6</a:t>
                </a:r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3598" y="768"/>
                <a:ext cx="413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/>
                  <a:t>14.2</a:t>
                </a:r>
              </a:p>
            </p:txBody>
          </p:sp>
          <p:sp>
            <p:nvSpPr>
              <p:cNvPr id="23" name="Rectangle 20"/>
              <p:cNvSpPr>
                <a:spLocks noChangeArrowheads="1"/>
              </p:cNvSpPr>
              <p:nvPr/>
            </p:nvSpPr>
            <p:spPr bwMode="auto">
              <a:xfrm>
                <a:off x="4620" y="744"/>
                <a:ext cx="413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/>
                  <a:t>14.9</a:t>
                </a:r>
              </a:p>
            </p:txBody>
          </p:sp>
          <p:sp>
            <p:nvSpPr>
              <p:cNvPr id="24" name="Rectangle 21"/>
              <p:cNvSpPr>
                <a:spLocks noChangeArrowheads="1"/>
              </p:cNvSpPr>
              <p:nvPr/>
            </p:nvSpPr>
            <p:spPr bwMode="auto">
              <a:xfrm>
                <a:off x="1230" y="2813"/>
                <a:ext cx="306" cy="132"/>
              </a:xfrm>
              <a:prstGeom prst="rect">
                <a:avLst/>
              </a:prstGeom>
              <a:gradFill rotWithShape="0">
                <a:gsLst>
                  <a:gs pos="0">
                    <a:srgbClr val="663300"/>
                  </a:gs>
                  <a:gs pos="100000">
                    <a:srgbClr val="FF66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25" name="Rectangle 22"/>
              <p:cNvSpPr>
                <a:spLocks noChangeArrowheads="1"/>
              </p:cNvSpPr>
              <p:nvPr/>
            </p:nvSpPr>
            <p:spPr bwMode="auto">
              <a:xfrm>
                <a:off x="2706" y="2813"/>
                <a:ext cx="306" cy="132"/>
              </a:xfrm>
              <a:prstGeom prst="rect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tint val="45490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26" name="Rectangle 23"/>
              <p:cNvSpPr>
                <a:spLocks noChangeArrowheads="1"/>
              </p:cNvSpPr>
              <p:nvPr/>
            </p:nvSpPr>
            <p:spPr bwMode="auto">
              <a:xfrm>
                <a:off x="4002" y="2813"/>
                <a:ext cx="306" cy="1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3921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it-IT"/>
              </a:p>
            </p:txBody>
          </p:sp>
          <p:sp>
            <p:nvSpPr>
              <p:cNvPr id="27" name="Rectangle 24"/>
              <p:cNvSpPr>
                <a:spLocks noChangeArrowheads="1"/>
              </p:cNvSpPr>
              <p:nvPr/>
            </p:nvSpPr>
            <p:spPr bwMode="auto">
              <a:xfrm>
                <a:off x="1500" y="2778"/>
                <a:ext cx="126" cy="2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en-GB" sz="15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8" name="Rectangle 25"/>
              <p:cNvSpPr>
                <a:spLocks noChangeArrowheads="1"/>
              </p:cNvSpPr>
              <p:nvPr/>
            </p:nvSpPr>
            <p:spPr bwMode="auto">
              <a:xfrm>
                <a:off x="2988" y="2778"/>
                <a:ext cx="999" cy="2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500" b="1">
                    <a:solidFill>
                      <a:srgbClr val="FFFF00"/>
                    </a:solidFill>
                  </a:rPr>
                  <a:t>Clinical phase</a:t>
                </a:r>
              </a:p>
            </p:txBody>
          </p:sp>
          <p:sp>
            <p:nvSpPr>
              <p:cNvPr id="29" name="Rectangle 26"/>
              <p:cNvSpPr>
                <a:spLocks noChangeArrowheads="1"/>
              </p:cNvSpPr>
              <p:nvPr/>
            </p:nvSpPr>
            <p:spPr bwMode="auto">
              <a:xfrm>
                <a:off x="4286" y="2778"/>
                <a:ext cx="126" cy="2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endParaRPr lang="en-GB" sz="15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30" name="Rectangle 27"/>
              <p:cNvSpPr>
                <a:spLocks noChangeArrowheads="1"/>
              </p:cNvSpPr>
              <p:nvPr/>
            </p:nvSpPr>
            <p:spPr bwMode="auto">
              <a:xfrm>
                <a:off x="1488" y="2553"/>
                <a:ext cx="535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1960s</a:t>
                </a:r>
              </a:p>
            </p:txBody>
          </p:sp>
          <p:sp>
            <p:nvSpPr>
              <p:cNvPr id="31" name="Rectangle 28"/>
              <p:cNvSpPr>
                <a:spLocks noChangeArrowheads="1"/>
              </p:cNvSpPr>
              <p:nvPr/>
            </p:nvSpPr>
            <p:spPr bwMode="auto">
              <a:xfrm>
                <a:off x="2550" y="2553"/>
                <a:ext cx="535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1970s</a:t>
                </a:r>
              </a:p>
            </p:txBody>
          </p:sp>
          <p:sp>
            <p:nvSpPr>
              <p:cNvPr id="32" name="Rectangle 29"/>
              <p:cNvSpPr>
                <a:spLocks noChangeArrowheads="1"/>
              </p:cNvSpPr>
              <p:nvPr/>
            </p:nvSpPr>
            <p:spPr bwMode="auto">
              <a:xfrm>
                <a:off x="3533" y="2553"/>
                <a:ext cx="535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1980s</a:t>
                </a:r>
              </a:p>
            </p:txBody>
          </p:sp>
          <p:sp>
            <p:nvSpPr>
              <p:cNvPr id="33" name="Rectangle 30"/>
              <p:cNvSpPr>
                <a:spLocks noChangeArrowheads="1"/>
              </p:cNvSpPr>
              <p:nvPr/>
            </p:nvSpPr>
            <p:spPr bwMode="auto">
              <a:xfrm>
                <a:off x="4440" y="2553"/>
                <a:ext cx="822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1990/1996</a:t>
                </a:r>
              </a:p>
            </p:txBody>
          </p:sp>
          <p:sp>
            <p:nvSpPr>
              <p:cNvPr id="34" name="Rectangle 31"/>
              <p:cNvSpPr>
                <a:spLocks noChangeArrowheads="1"/>
              </p:cNvSpPr>
              <p:nvPr/>
            </p:nvSpPr>
            <p:spPr bwMode="auto">
              <a:xfrm rot="-5371294">
                <a:off x="596" y="1612"/>
                <a:ext cx="487" cy="23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Years</a:t>
                </a:r>
              </a:p>
            </p:txBody>
          </p:sp>
          <p:sp>
            <p:nvSpPr>
              <p:cNvPr id="35" name="Rectangle 32"/>
              <p:cNvSpPr>
                <a:spLocks noChangeArrowheads="1"/>
              </p:cNvSpPr>
              <p:nvPr/>
            </p:nvSpPr>
            <p:spPr bwMode="auto">
              <a:xfrm>
                <a:off x="1032" y="2298"/>
                <a:ext cx="208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</a:t>
                </a:r>
              </a:p>
            </p:txBody>
          </p:sp>
          <p:sp>
            <p:nvSpPr>
              <p:cNvPr id="36" name="Rectangle 33"/>
              <p:cNvSpPr>
                <a:spLocks noChangeArrowheads="1"/>
              </p:cNvSpPr>
              <p:nvPr/>
            </p:nvSpPr>
            <p:spPr bwMode="auto">
              <a:xfrm>
                <a:off x="1026" y="2094"/>
                <a:ext cx="208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3</a:t>
                </a:r>
              </a:p>
            </p:txBody>
          </p:sp>
          <p:sp>
            <p:nvSpPr>
              <p:cNvPr id="37" name="Rectangle 34"/>
              <p:cNvSpPr>
                <a:spLocks noChangeArrowheads="1"/>
              </p:cNvSpPr>
              <p:nvPr/>
            </p:nvSpPr>
            <p:spPr bwMode="auto">
              <a:xfrm>
                <a:off x="1026" y="1884"/>
                <a:ext cx="208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5</a:t>
                </a:r>
              </a:p>
            </p:txBody>
          </p:sp>
          <p:sp>
            <p:nvSpPr>
              <p:cNvPr id="38" name="Rectangle 35"/>
              <p:cNvSpPr>
                <a:spLocks noChangeArrowheads="1"/>
              </p:cNvSpPr>
              <p:nvPr/>
            </p:nvSpPr>
            <p:spPr bwMode="auto">
              <a:xfrm>
                <a:off x="1020" y="1674"/>
                <a:ext cx="208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7</a:t>
                </a:r>
              </a:p>
            </p:txBody>
          </p:sp>
          <p:sp>
            <p:nvSpPr>
              <p:cNvPr id="39" name="Rectangle 36"/>
              <p:cNvSpPr>
                <a:spLocks noChangeArrowheads="1"/>
              </p:cNvSpPr>
              <p:nvPr/>
            </p:nvSpPr>
            <p:spPr bwMode="auto">
              <a:xfrm>
                <a:off x="1026" y="1452"/>
                <a:ext cx="208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9</a:t>
                </a:r>
              </a:p>
            </p:txBody>
          </p:sp>
          <p:sp>
            <p:nvSpPr>
              <p:cNvPr id="40" name="Rectangle 37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290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11</a:t>
                </a:r>
              </a:p>
            </p:txBody>
          </p:sp>
          <p:sp>
            <p:nvSpPr>
              <p:cNvPr id="41" name="Rectangle 38"/>
              <p:cNvSpPr>
                <a:spLocks noChangeArrowheads="1"/>
              </p:cNvSpPr>
              <p:nvPr/>
            </p:nvSpPr>
            <p:spPr bwMode="auto">
              <a:xfrm>
                <a:off x="954" y="1008"/>
                <a:ext cx="289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13</a:t>
                </a:r>
              </a:p>
            </p:txBody>
          </p:sp>
          <p:sp>
            <p:nvSpPr>
              <p:cNvPr id="42" name="Rectangle 39"/>
              <p:cNvSpPr>
                <a:spLocks noChangeArrowheads="1"/>
              </p:cNvSpPr>
              <p:nvPr/>
            </p:nvSpPr>
            <p:spPr bwMode="auto">
              <a:xfrm>
                <a:off x="947" y="804"/>
                <a:ext cx="290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en-GB" sz="1700" b="1">
                    <a:solidFill>
                      <a:srgbClr val="FFFF00"/>
                    </a:solidFill>
                  </a:rPr>
                  <a:t>15</a:t>
                </a:r>
              </a:p>
            </p:txBody>
          </p:sp>
          <p:sp>
            <p:nvSpPr>
              <p:cNvPr id="43" name="Rectangle 40"/>
              <p:cNvSpPr>
                <a:spLocks noChangeArrowheads="1"/>
              </p:cNvSpPr>
              <p:nvPr/>
            </p:nvSpPr>
            <p:spPr bwMode="auto">
              <a:xfrm>
                <a:off x="1410" y="2208"/>
                <a:ext cx="660" cy="33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3921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3.2</a:t>
                </a:r>
              </a:p>
            </p:txBody>
          </p:sp>
          <p:sp>
            <p:nvSpPr>
              <p:cNvPr id="44" name="Rectangle 41"/>
              <p:cNvSpPr>
                <a:spLocks noChangeArrowheads="1"/>
              </p:cNvSpPr>
              <p:nvPr/>
            </p:nvSpPr>
            <p:spPr bwMode="auto">
              <a:xfrm>
                <a:off x="1410" y="1944"/>
                <a:ext cx="660" cy="264"/>
              </a:xfrm>
              <a:prstGeom prst="rect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tint val="51373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2.5</a:t>
                </a:r>
              </a:p>
            </p:txBody>
          </p:sp>
          <p:sp>
            <p:nvSpPr>
              <p:cNvPr id="45" name="Rectangle 42"/>
              <p:cNvSpPr>
                <a:spLocks noChangeArrowheads="1"/>
              </p:cNvSpPr>
              <p:nvPr/>
            </p:nvSpPr>
            <p:spPr bwMode="auto">
              <a:xfrm>
                <a:off x="1410" y="1662"/>
                <a:ext cx="660" cy="282"/>
              </a:xfrm>
              <a:prstGeom prst="rect">
                <a:avLst/>
              </a:prstGeom>
              <a:gradFill rotWithShape="0">
                <a:gsLst>
                  <a:gs pos="0">
                    <a:srgbClr val="663300"/>
                  </a:gs>
                  <a:gs pos="100000">
                    <a:srgbClr val="FF66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>
                    <a:solidFill>
                      <a:schemeClr val="bg1"/>
                    </a:solidFill>
                  </a:rPr>
                  <a:t>2.4</a:t>
                </a:r>
              </a:p>
            </p:txBody>
          </p:sp>
          <p:sp>
            <p:nvSpPr>
              <p:cNvPr id="46" name="Rectangle 43"/>
              <p:cNvSpPr>
                <a:spLocks noChangeArrowheads="1"/>
              </p:cNvSpPr>
              <p:nvPr/>
            </p:nvSpPr>
            <p:spPr bwMode="auto">
              <a:xfrm>
                <a:off x="2454" y="2010"/>
                <a:ext cx="660" cy="528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3921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5.1</a:t>
                </a:r>
              </a:p>
            </p:txBody>
          </p:sp>
          <p:sp>
            <p:nvSpPr>
              <p:cNvPr id="47" name="Rectangle 44"/>
              <p:cNvSpPr>
                <a:spLocks noChangeArrowheads="1"/>
              </p:cNvSpPr>
              <p:nvPr/>
            </p:nvSpPr>
            <p:spPr bwMode="auto">
              <a:xfrm>
                <a:off x="2454" y="1536"/>
                <a:ext cx="660" cy="474"/>
              </a:xfrm>
              <a:prstGeom prst="rect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tint val="51373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4.4</a:t>
                </a:r>
              </a:p>
            </p:txBody>
          </p:sp>
          <p:sp>
            <p:nvSpPr>
              <p:cNvPr id="48" name="Rectangle 45"/>
              <p:cNvSpPr>
                <a:spLocks noChangeArrowheads="1"/>
              </p:cNvSpPr>
              <p:nvPr/>
            </p:nvSpPr>
            <p:spPr bwMode="auto">
              <a:xfrm>
                <a:off x="2454" y="1320"/>
                <a:ext cx="660" cy="216"/>
              </a:xfrm>
              <a:prstGeom prst="rect">
                <a:avLst/>
              </a:prstGeom>
              <a:gradFill rotWithShape="0">
                <a:gsLst>
                  <a:gs pos="0">
                    <a:srgbClr val="663300"/>
                  </a:gs>
                  <a:gs pos="100000">
                    <a:srgbClr val="FF66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>
                    <a:solidFill>
                      <a:schemeClr val="bg1"/>
                    </a:solidFill>
                  </a:rPr>
                  <a:t>2.1</a:t>
                </a:r>
              </a:p>
            </p:txBody>
          </p:sp>
          <p:sp>
            <p:nvSpPr>
              <p:cNvPr id="49" name="Rectangle 46"/>
              <p:cNvSpPr>
                <a:spLocks noChangeArrowheads="1"/>
              </p:cNvSpPr>
              <p:nvPr/>
            </p:nvSpPr>
            <p:spPr bwMode="auto">
              <a:xfrm>
                <a:off x="3474" y="1014"/>
                <a:ext cx="660" cy="276"/>
              </a:xfrm>
              <a:prstGeom prst="rect">
                <a:avLst/>
              </a:prstGeom>
              <a:gradFill rotWithShape="0">
                <a:gsLst>
                  <a:gs pos="0">
                    <a:srgbClr val="663300"/>
                  </a:gs>
                  <a:gs pos="100000">
                    <a:srgbClr val="FF66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>
                    <a:solidFill>
                      <a:schemeClr val="bg1"/>
                    </a:solidFill>
                  </a:rPr>
                  <a:t>2.8</a:t>
                </a:r>
              </a:p>
            </p:txBody>
          </p:sp>
          <p:sp>
            <p:nvSpPr>
              <p:cNvPr id="50" name="Rectangle 47"/>
              <p:cNvSpPr>
                <a:spLocks noChangeArrowheads="1"/>
              </p:cNvSpPr>
              <p:nvPr/>
            </p:nvSpPr>
            <p:spPr bwMode="auto">
              <a:xfrm>
                <a:off x="3474" y="1290"/>
                <a:ext cx="660" cy="636"/>
              </a:xfrm>
              <a:prstGeom prst="rect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tint val="51373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5.5</a:t>
                </a:r>
              </a:p>
            </p:txBody>
          </p:sp>
          <p:sp>
            <p:nvSpPr>
              <p:cNvPr id="51" name="Rectangle 48"/>
              <p:cNvSpPr>
                <a:spLocks noChangeArrowheads="1"/>
              </p:cNvSpPr>
              <p:nvPr/>
            </p:nvSpPr>
            <p:spPr bwMode="auto">
              <a:xfrm>
                <a:off x="3474" y="1926"/>
                <a:ext cx="660" cy="61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3921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5.9</a:t>
                </a:r>
              </a:p>
            </p:txBody>
          </p:sp>
          <p:sp>
            <p:nvSpPr>
              <p:cNvPr id="52" name="Rectangle 49"/>
              <p:cNvSpPr>
                <a:spLocks noChangeArrowheads="1"/>
              </p:cNvSpPr>
              <p:nvPr/>
            </p:nvSpPr>
            <p:spPr bwMode="auto">
              <a:xfrm>
                <a:off x="4488" y="1902"/>
                <a:ext cx="660" cy="63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3921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6.0</a:t>
                </a:r>
              </a:p>
            </p:txBody>
          </p:sp>
          <p:sp>
            <p:nvSpPr>
              <p:cNvPr id="53" name="Rectangle 50"/>
              <p:cNvSpPr>
                <a:spLocks noChangeArrowheads="1"/>
              </p:cNvSpPr>
              <p:nvPr/>
            </p:nvSpPr>
            <p:spPr bwMode="auto">
              <a:xfrm>
                <a:off x="4488" y="1182"/>
                <a:ext cx="660" cy="720"/>
              </a:xfrm>
              <a:prstGeom prst="rect">
                <a:avLst/>
              </a:prstGeom>
              <a:gradFill rotWithShape="0">
                <a:gsLst>
                  <a:gs pos="0">
                    <a:srgbClr val="66FFFF"/>
                  </a:gs>
                  <a:gs pos="100000">
                    <a:srgbClr val="66FFFF">
                      <a:gamma/>
                      <a:tint val="51373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/>
                  <a:t>6.7</a:t>
                </a:r>
              </a:p>
            </p:txBody>
          </p:sp>
          <p:sp>
            <p:nvSpPr>
              <p:cNvPr id="54" name="Rectangle 51"/>
              <p:cNvSpPr>
                <a:spLocks noChangeArrowheads="1"/>
              </p:cNvSpPr>
              <p:nvPr/>
            </p:nvSpPr>
            <p:spPr bwMode="auto">
              <a:xfrm>
                <a:off x="4488" y="954"/>
                <a:ext cx="660" cy="228"/>
              </a:xfrm>
              <a:prstGeom prst="rect">
                <a:avLst/>
              </a:prstGeom>
              <a:gradFill rotWithShape="0">
                <a:gsLst>
                  <a:gs pos="0">
                    <a:srgbClr val="663300"/>
                  </a:gs>
                  <a:gs pos="100000">
                    <a:srgbClr val="FF66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en-GB" sz="1700" b="1">
                    <a:solidFill>
                      <a:schemeClr val="bg1"/>
                    </a:solidFill>
                  </a:rPr>
                  <a:t>2.2</a:t>
                </a:r>
              </a:p>
            </p:txBody>
          </p:sp>
        </p:grpSp>
      </p:grpSp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2312987" y="4876006"/>
            <a:ext cx="1612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1500" b="1">
                <a:solidFill>
                  <a:srgbClr val="FFFF00"/>
                </a:solidFill>
              </a:rPr>
              <a:t>Approval phase</a:t>
            </a:r>
            <a:endParaRPr lang="it-IT" sz="1500" b="1">
              <a:solidFill>
                <a:srgbClr val="FFFF00"/>
              </a:solidFill>
            </a:endParaRPr>
          </a:p>
        </p:txBody>
      </p:sp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6411912" y="4876006"/>
            <a:ext cx="17414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1500" b="1">
                <a:solidFill>
                  <a:srgbClr val="FFFF00"/>
                </a:solidFill>
              </a:rPr>
              <a:t>Preclinical phase</a:t>
            </a:r>
            <a:endParaRPr lang="it-IT" sz="1500" b="1">
              <a:solidFill>
                <a:srgbClr val="FFFF00"/>
              </a:solidFill>
            </a:endParaRPr>
          </a:p>
        </p:txBody>
      </p:sp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1322387" y="5606256"/>
            <a:ext cx="7162800" cy="115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lang="en-GB" b="1" dirty="0">
                <a:solidFill>
                  <a:srgbClr val="D9701A"/>
                </a:solidFill>
              </a:rPr>
              <a:t>Il tempo </a:t>
            </a:r>
            <a:r>
              <a:rPr lang="en-GB" b="1" dirty="0" err="1">
                <a:solidFill>
                  <a:srgbClr val="D9701A"/>
                </a:solidFill>
              </a:rPr>
              <a:t>medio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totale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di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sviluppo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di</a:t>
            </a:r>
            <a:r>
              <a:rPr lang="en-GB" b="1" dirty="0">
                <a:solidFill>
                  <a:srgbClr val="D9701A"/>
                </a:solidFill>
              </a:rPr>
              <a:t> un </a:t>
            </a:r>
            <a:r>
              <a:rPr lang="en-GB" b="1" dirty="0" err="1">
                <a:solidFill>
                  <a:srgbClr val="D9701A"/>
                </a:solidFill>
              </a:rPr>
              <a:t>farmaco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è</a:t>
            </a:r>
            <a:r>
              <a:rPr lang="en-GB" b="1" dirty="0">
                <a:solidFill>
                  <a:srgbClr val="D9701A"/>
                </a:solidFill>
              </a:rPr>
              <a:t> </a:t>
            </a:r>
            <a:r>
              <a:rPr lang="en-GB" b="1" dirty="0" err="1">
                <a:solidFill>
                  <a:srgbClr val="D9701A"/>
                </a:solidFill>
              </a:rPr>
              <a:t>duplicato</a:t>
            </a:r>
            <a:r>
              <a:rPr lang="en-GB" b="1" dirty="0">
                <a:solidFill>
                  <a:srgbClr val="D9701A"/>
                </a:solidFill>
              </a:rPr>
              <a:t> in 35-40 </a:t>
            </a:r>
            <a:r>
              <a:rPr lang="en-GB" b="1" dirty="0" err="1">
                <a:solidFill>
                  <a:srgbClr val="D9701A"/>
                </a:solidFill>
              </a:rPr>
              <a:t>anni</a:t>
            </a:r>
            <a:endParaRPr lang="en-GB" sz="2800" b="1" dirty="0">
              <a:solidFill>
                <a:srgbClr val="D9701A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it-IT" sz="3800" b="1" dirty="0" err="1">
                <a:solidFill>
                  <a:srgbClr val="D9701A"/>
                </a:solidFill>
              </a:rPr>
              <a:t>Overview</a:t>
            </a:r>
            <a:endParaRPr lang="it-IT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Aspetti economici, scientifici, etici e sociali della ricerca di nuovi farmaci</a:t>
            </a:r>
          </a:p>
          <a:p>
            <a:pPr marL="533400" marR="0" lvl="0" indent="-53340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 hit a candidato farmaco</a:t>
            </a:r>
            <a:endParaRPr kumimoji="0" lang="it-IT" sz="2400" b="1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Scoperta di nuovi composti bioattivi (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hits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Valutazione e validazione biochimica e farmacologica (hit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Ottimizzazione strutturale del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</a:t>
            </a:r>
            <a:endParaRPr kumimoji="0" lang="it-IT" sz="2400" b="1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Sperimentazione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preclinica</a:t>
            </a:r>
            <a:endParaRPr kumimoji="0" lang="it-IT" sz="2000" b="1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F2E8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rgbClr val="F2E8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352800" y="5334000"/>
            <a:ext cx="2590800" cy="533400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2200" b="1" i="1">
                <a:solidFill>
                  <a:srgbClr val="F20F1F"/>
                </a:solidFill>
              </a:rPr>
              <a:t>candidato farmaco</a:t>
            </a:r>
            <a:endParaRPr lang="it-IT" sz="2200" b="1" i="1">
              <a:solidFill>
                <a:srgbClr val="F2E810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096000" y="4876800"/>
            <a:ext cx="457200" cy="819150"/>
          </a:xfrm>
          <a:prstGeom prst="curvedLeftArrow">
            <a:avLst>
              <a:gd name="adj1" fmla="val 35833"/>
              <a:gd name="adj2" fmla="val 71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884237" y="11509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Ciclo di vita di un farmaco</a:t>
            </a:r>
            <a:endParaRPr lang="it-IT" dirty="0">
              <a:latin typeface="Arial Black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037" y="1753393"/>
            <a:ext cx="7162800" cy="588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80717" y="2628106"/>
            <a:ext cx="11849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008000"/>
                </a:solidFill>
              </a:rPr>
              <a:t>Scoperta/</a:t>
            </a:r>
          </a:p>
          <a:p>
            <a:pPr algn="ctr"/>
            <a:r>
              <a:rPr lang="it-IT" sz="1800" dirty="0">
                <a:solidFill>
                  <a:srgbClr val="008000"/>
                </a:solidFill>
              </a:rPr>
              <a:t>Brevetto	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25962" y="2628106"/>
            <a:ext cx="121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1800" dirty="0">
                <a:solidFill>
                  <a:srgbClr val="FF0000"/>
                </a:solidFill>
              </a:rPr>
              <a:t>Lancio sul</a:t>
            </a:r>
          </a:p>
          <a:p>
            <a:r>
              <a:rPr lang="it-IT" sz="1800" dirty="0">
                <a:solidFill>
                  <a:srgbClr val="FF0000"/>
                </a:solidFill>
              </a:rPr>
              <a:t> mercato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056437" y="2628106"/>
            <a:ext cx="102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0000FF"/>
                </a:solidFill>
              </a:rPr>
              <a:t>Termine</a:t>
            </a:r>
          </a:p>
          <a:p>
            <a:pPr algn="ctr"/>
            <a:r>
              <a:rPr lang="it-IT" sz="1800" dirty="0">
                <a:solidFill>
                  <a:srgbClr val="0000FF"/>
                </a:solidFill>
              </a:rPr>
              <a:t>brevetto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265237" y="3582193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1800" dirty="0">
                <a:solidFill>
                  <a:srgbClr val="008000"/>
                </a:solidFill>
              </a:rPr>
              <a:t>Scoperta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789237" y="3429793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008000"/>
                </a:solidFill>
              </a:rPr>
              <a:t>Sviluppo</a:t>
            </a:r>
          </a:p>
          <a:p>
            <a:pPr algn="ctr"/>
            <a:r>
              <a:rPr lang="it-IT" sz="1800" dirty="0">
                <a:solidFill>
                  <a:srgbClr val="008000"/>
                </a:solidFill>
              </a:rPr>
              <a:t>clinico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313237" y="3429793"/>
            <a:ext cx="1658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FF0000"/>
                </a:solidFill>
              </a:rPr>
              <a:t>Procedura di</a:t>
            </a:r>
          </a:p>
          <a:p>
            <a:pPr algn="ctr"/>
            <a:r>
              <a:rPr lang="it-IT" sz="1800" dirty="0">
                <a:solidFill>
                  <a:srgbClr val="FF0000"/>
                </a:solidFill>
              </a:rPr>
              <a:t>autorizzazione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722437" y="4236243"/>
            <a:ext cx="169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008000"/>
                </a:solidFill>
              </a:rPr>
              <a:t>Valutazione</a:t>
            </a:r>
          </a:p>
          <a:p>
            <a:pPr algn="ctr"/>
            <a:r>
              <a:rPr lang="it-IT" sz="1800" dirty="0">
                <a:solidFill>
                  <a:srgbClr val="008000"/>
                </a:solidFill>
              </a:rPr>
              <a:t>della sicurezza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989137" y="5036343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008000"/>
                </a:solidFill>
              </a:rPr>
              <a:t>Sviluppo</a:t>
            </a:r>
          </a:p>
          <a:p>
            <a:pPr algn="ctr"/>
            <a:r>
              <a:rPr lang="it-IT" sz="1800" dirty="0">
                <a:solidFill>
                  <a:srgbClr val="008000"/>
                </a:solidFill>
              </a:rPr>
              <a:t>chimico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1830387" y="5760243"/>
            <a:ext cx="149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008000"/>
                </a:solidFill>
              </a:rPr>
              <a:t>Sviluppo</a:t>
            </a:r>
          </a:p>
          <a:p>
            <a:pPr algn="ctr"/>
            <a:r>
              <a:rPr lang="it-IT" sz="1800" dirty="0">
                <a:solidFill>
                  <a:srgbClr val="008000"/>
                </a:solidFill>
              </a:rPr>
              <a:t>farmaceutico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059362" y="4725193"/>
            <a:ext cx="1695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FF0000"/>
                </a:solidFill>
              </a:rPr>
              <a:t>Sviluppo</a:t>
            </a:r>
          </a:p>
          <a:p>
            <a:pPr algn="ctr"/>
            <a:r>
              <a:rPr lang="it-IT" sz="1800" dirty="0">
                <a:solidFill>
                  <a:srgbClr val="FF0000"/>
                </a:solidFill>
              </a:rPr>
              <a:t>post-marketing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5002212" y="5904706"/>
            <a:ext cx="189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800" dirty="0">
                <a:solidFill>
                  <a:srgbClr val="FF0000"/>
                </a:solidFill>
              </a:rPr>
              <a:t>Valutazione</a:t>
            </a:r>
          </a:p>
          <a:p>
            <a:pPr algn="ctr"/>
            <a:r>
              <a:rPr lang="it-IT" sz="1800" dirty="0">
                <a:solidFill>
                  <a:srgbClr val="FF0000"/>
                </a:solidFill>
              </a:rPr>
              <a:t>socio-economica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AutoShape 33"/>
          <p:cNvSpPr>
            <a:spLocks noChangeArrowheads="1"/>
          </p:cNvSpPr>
          <p:nvPr/>
        </p:nvSpPr>
        <p:spPr bwMode="auto">
          <a:xfrm>
            <a:off x="1189037" y="3429793"/>
            <a:ext cx="12192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17" name="AutoShape 34"/>
          <p:cNvSpPr>
            <a:spLocks noChangeArrowheads="1"/>
          </p:cNvSpPr>
          <p:nvPr/>
        </p:nvSpPr>
        <p:spPr bwMode="auto">
          <a:xfrm>
            <a:off x="2636837" y="3429793"/>
            <a:ext cx="12192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18" name="AutoShape 35"/>
          <p:cNvSpPr>
            <a:spLocks noChangeArrowheads="1"/>
          </p:cNvSpPr>
          <p:nvPr/>
        </p:nvSpPr>
        <p:spPr bwMode="auto">
          <a:xfrm>
            <a:off x="4313237" y="3429793"/>
            <a:ext cx="16002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19" name="AutoShape 37"/>
          <p:cNvSpPr>
            <a:spLocks noChangeArrowheads="1"/>
          </p:cNvSpPr>
          <p:nvPr/>
        </p:nvSpPr>
        <p:spPr bwMode="auto">
          <a:xfrm>
            <a:off x="1722437" y="4191793"/>
            <a:ext cx="16764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20" name="AutoShape 38"/>
          <p:cNvSpPr>
            <a:spLocks noChangeArrowheads="1"/>
          </p:cNvSpPr>
          <p:nvPr/>
        </p:nvSpPr>
        <p:spPr bwMode="auto">
          <a:xfrm>
            <a:off x="5075237" y="4687093"/>
            <a:ext cx="16764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endParaRPr lang="it-IT"/>
          </a:p>
        </p:txBody>
      </p:sp>
      <p:sp>
        <p:nvSpPr>
          <p:cNvPr id="21" name="AutoShape 39"/>
          <p:cNvSpPr>
            <a:spLocks noChangeArrowheads="1"/>
          </p:cNvSpPr>
          <p:nvPr/>
        </p:nvSpPr>
        <p:spPr bwMode="auto">
          <a:xfrm>
            <a:off x="4999037" y="5830093"/>
            <a:ext cx="19050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22" name="AutoShape 40"/>
          <p:cNvSpPr>
            <a:spLocks noChangeArrowheads="1"/>
          </p:cNvSpPr>
          <p:nvPr/>
        </p:nvSpPr>
        <p:spPr bwMode="auto">
          <a:xfrm>
            <a:off x="1951037" y="5010943"/>
            <a:ext cx="11430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23" name="AutoShape 41"/>
          <p:cNvSpPr>
            <a:spLocks noChangeArrowheads="1"/>
          </p:cNvSpPr>
          <p:nvPr/>
        </p:nvSpPr>
        <p:spPr bwMode="auto">
          <a:xfrm>
            <a:off x="1703387" y="5791993"/>
            <a:ext cx="1676400" cy="609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e sviluppo di un nuovo farmaco</a:t>
            </a:r>
            <a:endParaRPr lang="it-IT" dirty="0">
              <a:latin typeface="Arial Black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22098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Complessa attività di </a:t>
            </a: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R&amp;D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molto onerosa sotto il profilo economico-finanziario e caratterizzata da elevata incertezza.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0" cap="none" spc="0" normalizeH="0" baseline="0" noProof="0" dirty="0" smtClean="0">
              <a:ln>
                <a:noFill/>
              </a:ln>
              <a:solidFill>
                <a:srgbClr val="F2E8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Concentrata nei laboratori delle imprese di grandi dimensioni, capaci di investimenti consistenti</a:t>
            </a:r>
            <a:r>
              <a:rPr lang="it-IT" sz="2800" b="1" kern="0" dirty="0" smtClean="0">
                <a:solidFill>
                  <a:srgbClr val="3366FF"/>
                </a:solidFill>
              </a:rPr>
              <a:t> 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(≈12-20% del fatturato) e costanti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723107" y="164009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Processo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di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Drug Discovery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Seriale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br>
              <a:rPr lang="en-GB" sz="3200" dirty="0">
                <a:solidFill>
                  <a:srgbClr val="D9701A"/>
                </a:solidFill>
                <a:latin typeface="Arial Black"/>
              </a:rPr>
            </a:br>
            <a:r>
              <a:rPr lang="en-GB" sz="2400" dirty="0">
                <a:solidFill>
                  <a:srgbClr val="D9701A"/>
                </a:solidFill>
                <a:latin typeface="Arial Black"/>
              </a:rPr>
              <a:t>(</a:t>
            </a:r>
            <a:r>
              <a:rPr lang="en-GB" sz="2400" dirty="0" err="1">
                <a:solidFill>
                  <a:srgbClr val="D9701A"/>
                </a:solidFill>
                <a:latin typeface="Arial Black"/>
              </a:rPr>
              <a:t>fino</a:t>
            </a:r>
            <a:r>
              <a:rPr lang="en-GB" sz="2400" dirty="0">
                <a:solidFill>
                  <a:srgbClr val="D9701A"/>
                </a:solidFill>
                <a:latin typeface="Arial Black"/>
              </a:rPr>
              <a:t> a circa </a:t>
            </a:r>
            <a:r>
              <a:rPr lang="en-GB" sz="2400" dirty="0" err="1">
                <a:solidFill>
                  <a:srgbClr val="D9701A"/>
                </a:solidFill>
                <a:latin typeface="Arial Black"/>
              </a:rPr>
              <a:t>il</a:t>
            </a:r>
            <a:r>
              <a:rPr lang="en-GB" sz="2400" dirty="0">
                <a:solidFill>
                  <a:srgbClr val="D9701A"/>
                </a:solidFill>
                <a:latin typeface="Arial Black"/>
              </a:rPr>
              <a:t> 1995)</a:t>
            </a:r>
            <a:endParaRPr lang="it-IT" sz="4000" b="1" dirty="0">
              <a:latin typeface="Arial Black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99294" y="2193131"/>
            <a:ext cx="1248577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2200" b="1" dirty="0" err="1">
                <a:solidFill>
                  <a:srgbClr val="0000FF"/>
                </a:solidFill>
              </a:rPr>
              <a:t>potenza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97321" y="2769394"/>
            <a:ext cx="2126510" cy="642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sz="2200" b="1" dirty="0" err="1">
                <a:solidFill>
                  <a:srgbClr val="0000FF"/>
                </a:solidFill>
              </a:rPr>
              <a:t>selettività</a:t>
            </a:r>
            <a:endParaRPr lang="en-GB" sz="2200" b="1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GB" sz="2200" b="1" dirty="0">
                <a:solidFill>
                  <a:srgbClr val="0000FF"/>
                </a:solidFill>
              </a:rPr>
              <a:t>verso </a:t>
            </a:r>
            <a:r>
              <a:rPr lang="en-GB" sz="2200" b="1" dirty="0" err="1">
                <a:solidFill>
                  <a:srgbClr val="0000FF"/>
                </a:solidFill>
              </a:rPr>
              <a:t>sottotipi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445544" y="3336131"/>
            <a:ext cx="1311946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2200" b="1" dirty="0" err="1">
                <a:solidFill>
                  <a:srgbClr val="0000FF"/>
                </a:solidFill>
              </a:rPr>
              <a:t>efficacia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132154" y="3836194"/>
            <a:ext cx="1484282" cy="642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sz="2200" b="1" dirty="0" err="1">
                <a:solidFill>
                  <a:srgbClr val="0000FF"/>
                </a:solidFill>
              </a:rPr>
              <a:t>selettività</a:t>
            </a:r>
            <a:endParaRPr lang="en-GB" sz="2200" b="1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GB" sz="2200" b="1" dirty="0">
                <a:solidFill>
                  <a:srgbClr val="0000FF"/>
                </a:solidFill>
              </a:rPr>
              <a:t> </a:t>
            </a:r>
            <a:r>
              <a:rPr lang="en-GB" sz="2200" b="1" dirty="0" err="1">
                <a:solidFill>
                  <a:srgbClr val="0000FF"/>
                </a:solidFill>
              </a:rPr>
              <a:t>allargata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 rot="16140000">
            <a:off x="-1366837" y="2765362"/>
            <a:ext cx="3349625" cy="4398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100-500 NCE/anno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968216" y="4521994"/>
            <a:ext cx="1985445" cy="642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sz="2200" b="1" dirty="0">
                <a:solidFill>
                  <a:srgbClr val="0000FF"/>
                </a:solidFill>
              </a:rPr>
              <a:t>DMPK in vivo</a:t>
            </a:r>
            <a:endParaRPr lang="it-IT" sz="2200" b="1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GB" sz="2200" b="1" dirty="0">
                <a:solidFill>
                  <a:srgbClr val="0000FF"/>
                </a:solidFill>
              </a:rPr>
              <a:t>(ADME)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4547394" y="6279356"/>
            <a:ext cx="1955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232694" y="1854994"/>
            <a:ext cx="7543800" cy="4343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262264" y="5115719"/>
            <a:ext cx="1813523" cy="642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sz="2200" b="1" dirty="0" err="1">
                <a:solidFill>
                  <a:srgbClr val="0000FF"/>
                </a:solidFill>
              </a:rPr>
              <a:t>interazione</a:t>
            </a:r>
            <a:endParaRPr lang="it-IT" sz="2200" b="1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GB" sz="2200" b="1" dirty="0">
                <a:solidFill>
                  <a:srgbClr val="0000FF"/>
                </a:solidFill>
              </a:rPr>
              <a:t>con </a:t>
            </a:r>
            <a:r>
              <a:rPr lang="it-IT" sz="2200" b="1" dirty="0">
                <a:solidFill>
                  <a:srgbClr val="0000FF"/>
                </a:solidFill>
              </a:rPr>
              <a:t>CY</a:t>
            </a:r>
            <a:r>
              <a:rPr lang="en-GB" sz="2200" b="1" dirty="0">
                <a:solidFill>
                  <a:srgbClr val="0000FF"/>
                </a:solidFill>
              </a:rPr>
              <a:t>P450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795294" y="6045994"/>
            <a:ext cx="193833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2200" b="1" dirty="0" err="1">
                <a:solidFill>
                  <a:srgbClr val="0000FF"/>
                </a:solidFill>
              </a:rPr>
              <a:t>formulazione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 rot="1735552">
            <a:off x="1166019" y="2056606"/>
            <a:ext cx="2389188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200" b="1" dirty="0">
                <a:solidFill>
                  <a:srgbClr val="16D557"/>
                </a:solidFill>
              </a:rPr>
              <a:t>Lead Generation</a:t>
            </a:r>
            <a:endParaRPr lang="en-GB" sz="2200" b="1" dirty="0">
              <a:solidFill>
                <a:srgbClr val="008000"/>
              </a:solidFill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 rot="1825535">
            <a:off x="6566694" y="5210969"/>
            <a:ext cx="248285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200" b="1">
                <a:solidFill>
                  <a:srgbClr val="16D557"/>
                </a:solidFill>
              </a:rPr>
              <a:t>Pre-Development</a:t>
            </a:r>
            <a:endParaRPr lang="en-GB" sz="2200" b="1">
              <a:solidFill>
                <a:srgbClr val="008000"/>
              </a:solidFill>
            </a:endParaRPr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3382170" y="2845596"/>
            <a:ext cx="3276601" cy="1905002"/>
            <a:chOff x="2400" y="1680"/>
            <a:chExt cx="2064" cy="1200"/>
          </a:xfrm>
        </p:grpSpPr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 rot="1776695">
              <a:off x="2591" y="2123"/>
              <a:ext cx="1651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it-IT" sz="2200" b="1" dirty="0">
                  <a:solidFill>
                    <a:srgbClr val="16D557"/>
                  </a:solidFill>
                </a:rPr>
                <a:t>Lead </a:t>
              </a:r>
              <a:r>
                <a:rPr lang="it-IT" sz="2200" b="1" dirty="0" err="1">
                  <a:solidFill>
                    <a:srgbClr val="16D557"/>
                  </a:solidFill>
                </a:rPr>
                <a:t>Optimisation</a:t>
              </a:r>
              <a:endParaRPr lang="en-GB" sz="2200" b="1" dirty="0">
                <a:solidFill>
                  <a:srgbClr val="16D557"/>
                </a:solidFill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H="1" flipV="1">
              <a:off x="2400" y="1680"/>
              <a:ext cx="336" cy="19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H="1" flipV="1">
              <a:off x="4128" y="2688"/>
              <a:ext cx="336" cy="19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>
              <a:defPPr>
                <a:defRPr lang="it-IT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endParaRPr lang="it-IT"/>
            </a:p>
          </p:txBody>
        </p:sp>
      </p:grp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6639719" y="5622131"/>
            <a:ext cx="1196367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200" b="1" dirty="0" err="1">
                <a:solidFill>
                  <a:srgbClr val="0000FF"/>
                </a:solidFill>
              </a:rPr>
              <a:t>pre-Tox</a:t>
            </a:r>
            <a:endParaRPr lang="en-GB" sz="2200" b="1" dirty="0">
              <a:solidFill>
                <a:srgbClr val="0000FF"/>
              </a:solidFill>
            </a:endParaRP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965994" y="5974556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dirty="0">
                <a:solidFill>
                  <a:schemeClr val="bg1"/>
                </a:solidFill>
              </a:rPr>
              <a:t>Candidato allo sviluppo</a:t>
            </a:r>
          </a:p>
        </p:txBody>
      </p:sp>
      <p:sp useBgFill="1">
        <p:nvSpPr>
          <p:cNvPr id="18" name="Rettangolo 17"/>
          <p:cNvSpPr/>
          <p:nvPr/>
        </p:nvSpPr>
        <p:spPr>
          <a:xfrm rot="1804264">
            <a:off x="3310273" y="2913034"/>
            <a:ext cx="631235" cy="21556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destra 21"/>
          <p:cNvSpPr/>
          <p:nvPr/>
        </p:nvSpPr>
        <p:spPr>
          <a:xfrm rot="1680244">
            <a:off x="3323146" y="2982397"/>
            <a:ext cx="594110" cy="45719"/>
          </a:xfrm>
          <a:prstGeom prst="rightArrow">
            <a:avLst/>
          </a:prstGeom>
          <a:solidFill>
            <a:srgbClr val="712815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451"/>
            <a:ext cx="7772400" cy="8255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I punti critici più evidenti</a:t>
            </a:r>
            <a:endParaRPr lang="it-IT" b="1" dirty="0">
              <a:latin typeface="Arial Black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6002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Pct val="75000"/>
              <a:buFont typeface="Monotype Sorts" charset="2"/>
              <a:buChar char="u"/>
              <a:tabLst/>
              <a:defRPr/>
            </a:pPr>
            <a:r>
              <a:rPr kumimoji="0" lang="it-IT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Generation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Pct val="75000"/>
              <a:buFont typeface="Monotype Sorts" charset="2"/>
              <a:buChar char="u"/>
              <a:tabLst/>
              <a:defRPr/>
            </a:pPr>
            <a:r>
              <a:rPr kumimoji="0" lang="it-IT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Optimisation</a:t>
            </a: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Pct val="75000"/>
              <a:buFont typeface="Monotype Sorts" charset="2"/>
              <a:buChar char="u"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DMPK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Tx/>
              <a:buFontTx/>
              <a:buChar char="–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Interazione con isoenzimi del citocromo CYP450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Tx/>
              <a:buFontTx/>
              <a:buChar char="–"/>
              <a:tabLst/>
              <a:defRPr/>
            </a:pPr>
            <a:r>
              <a:rPr kumimoji="0" 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Clearance</a:t>
            </a: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Tx/>
              <a:buFontTx/>
              <a:buChar char="–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Biodisponibilità orale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Tx/>
              <a:buFontTx/>
              <a:buChar char="–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Tempo di emivita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Tx/>
              <a:buFontTx/>
              <a:buChar char="–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Legame alle proteine del sangue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Tx/>
              <a:buFontTx/>
              <a:buChar char="–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Passaggio attraverso le membrane</a:t>
            </a: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Pct val="65000"/>
              <a:buFont typeface="Monotype Sorts" charset="2"/>
              <a:buChar char="F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Assorbimento intestinale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Pct val="65000"/>
              <a:buFont typeface="Monotype Sorts" charset="2"/>
              <a:buChar char="F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Penetrazione CNS</a:t>
            </a: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F2E810"/>
              </a:buClr>
              <a:buSzPct val="75000"/>
              <a:buFont typeface="Monotype Sorts" charset="2"/>
              <a:buChar char="u"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Tossicologia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884237" y="515143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 smtClean="0">
                <a:solidFill>
                  <a:srgbClr val="D9701A"/>
                </a:solidFill>
                <a:latin typeface="Arial Black"/>
              </a:rPr>
              <a:t>Obbiettivo</a:t>
            </a:r>
            <a:endParaRPr lang="it-IT" b="1" dirty="0"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884237" y="168228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Accelerare il processo di </a:t>
            </a:r>
            <a:r>
              <a:rPr lang="it-IT" sz="2800" b="1" dirty="0" err="1">
                <a:solidFill>
                  <a:schemeClr val="accent3">
                    <a:lumMod val="75000"/>
                  </a:schemeClr>
                </a:solidFill>
              </a:rPr>
              <a:t>drug</a:t>
            </a: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accent3">
                    <a:lumMod val="75000"/>
                  </a:schemeClr>
                </a:solidFill>
              </a:rPr>
              <a:t>discovery</a:t>
            </a: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 e determinare fin dalle prime fasi il potenziale di </a:t>
            </a:r>
            <a:r>
              <a:rPr lang="it-IT" sz="2800" b="1" dirty="0" err="1">
                <a:solidFill>
                  <a:schemeClr val="accent3">
                    <a:lumMod val="75000"/>
                  </a:schemeClr>
                </a:solidFill>
              </a:rPr>
              <a:t>sviluppabilità</a:t>
            </a: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 di un nuovo farmaco</a:t>
            </a:r>
            <a:endParaRPr lang="en-GB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Massimizzare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il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valore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del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prodotto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quindi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dell’investimento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riducendo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il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tempo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necessario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per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condurre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tutte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le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attività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di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Ricerca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&amp;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Sviluppo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Anticipare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alla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fase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di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Ricerca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alcune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attività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condotte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nella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fase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di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Sviluppo</a:t>
            </a:r>
            <a:endParaRPr lang="it-IT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/>
        </p:nvSpPr>
        <p:spPr bwMode="auto">
          <a:xfrm>
            <a:off x="685800" y="247395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Riduzione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dei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tempi in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ricerca</a:t>
            </a:r>
            <a:endParaRPr lang="it-IT" sz="3200" b="1" dirty="0">
              <a:solidFill>
                <a:srgbClr val="D9701A"/>
              </a:solidFill>
              <a:latin typeface="Arial Black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/>
        </p:nvSpPr>
        <p:spPr bwMode="auto">
          <a:xfrm>
            <a:off x="0" y="1543843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indent="-609600">
              <a:lnSpc>
                <a:spcPct val="95000"/>
              </a:lnSpc>
              <a:spcBef>
                <a:spcPct val="15000"/>
              </a:spcBef>
              <a:buFont typeface="Arial" charset="0"/>
              <a:buAutoNum type="alphaUcPeriod"/>
            </a:pPr>
            <a:r>
              <a:rPr lang="it-IT" sz="2800" b="1" dirty="0">
                <a:solidFill>
                  <a:srgbClr val="0000FF"/>
                </a:solidFill>
              </a:rPr>
              <a:t>Introduzione di Nuove Tecnologie in Chimica e Biologia</a:t>
            </a:r>
            <a:endParaRPr lang="it-IT" sz="2300" b="1" dirty="0">
              <a:solidFill>
                <a:srgbClr val="0000FF"/>
              </a:solidFill>
            </a:endParaRPr>
          </a:p>
          <a:p>
            <a:pPr marL="990600" lvl="1" indent="-533400">
              <a:lnSpc>
                <a:spcPct val="95000"/>
              </a:lnSpc>
              <a:spcBef>
                <a:spcPct val="15000"/>
              </a:spcBef>
            </a:pPr>
            <a:r>
              <a:rPr lang="en-GB" sz="2400" b="1" dirty="0" err="1">
                <a:solidFill>
                  <a:srgbClr val="0000FF"/>
                </a:solidFill>
              </a:rPr>
              <a:t>Chimica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 smtClean="0">
                <a:solidFill>
                  <a:srgbClr val="0000FF"/>
                </a:solidFill>
              </a:rPr>
              <a:t>Combinatoriale</a:t>
            </a:r>
            <a:endParaRPr lang="en-GB" sz="2400" b="1" dirty="0">
              <a:solidFill>
                <a:srgbClr val="0000FF"/>
              </a:solidFill>
            </a:endParaRPr>
          </a:p>
          <a:p>
            <a:pPr marL="990600" lvl="1" indent="-533400">
              <a:lnSpc>
                <a:spcPct val="95000"/>
              </a:lnSpc>
              <a:spcBef>
                <a:spcPct val="15000"/>
              </a:spcBef>
            </a:pPr>
            <a:r>
              <a:rPr lang="en-GB" sz="2400" b="1" dirty="0" err="1">
                <a:solidFill>
                  <a:srgbClr val="0000FF"/>
                </a:solidFill>
              </a:rPr>
              <a:t>Saggi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biologici</a:t>
            </a:r>
            <a:r>
              <a:rPr lang="en-GB" sz="2400" b="1" dirty="0">
                <a:solidFill>
                  <a:srgbClr val="0000FF"/>
                </a:solidFill>
              </a:rPr>
              <a:t> in vitro </a:t>
            </a:r>
            <a:r>
              <a:rPr lang="en-GB" sz="2400" b="1" dirty="0" err="1">
                <a:solidFill>
                  <a:srgbClr val="0000FF"/>
                </a:solidFill>
              </a:rPr>
              <a:t>automatizzati</a:t>
            </a:r>
            <a:r>
              <a:rPr lang="en-GB" sz="2400" b="1" dirty="0">
                <a:solidFill>
                  <a:srgbClr val="0000FF"/>
                </a:solidFill>
              </a:rPr>
              <a:t> (primary activity &amp; selectivity screen)</a:t>
            </a:r>
          </a:p>
          <a:p>
            <a:pPr marL="990600" lvl="1" indent="-533400">
              <a:lnSpc>
                <a:spcPct val="95000"/>
              </a:lnSpc>
              <a:spcBef>
                <a:spcPct val="15000"/>
              </a:spcBef>
            </a:pPr>
            <a:r>
              <a:rPr lang="en-GB" sz="2400" b="1" dirty="0" err="1">
                <a:solidFill>
                  <a:srgbClr val="0000FF"/>
                </a:solidFill>
              </a:rPr>
              <a:t>Somministrazioni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combinate</a:t>
            </a:r>
            <a:r>
              <a:rPr lang="en-GB" sz="2400" b="1" dirty="0">
                <a:solidFill>
                  <a:srgbClr val="0000FF"/>
                </a:solidFill>
              </a:rPr>
              <a:t> in DMPK (cassette)</a:t>
            </a:r>
          </a:p>
          <a:p>
            <a:pPr marL="990600" lvl="1" indent="-533400">
              <a:lnSpc>
                <a:spcPct val="95000"/>
              </a:lnSpc>
              <a:spcBef>
                <a:spcPct val="15000"/>
              </a:spcBef>
            </a:pPr>
            <a:r>
              <a:rPr lang="en-GB" sz="2400" b="1" dirty="0" err="1">
                <a:solidFill>
                  <a:srgbClr val="0000FF"/>
                </a:solidFill>
              </a:rPr>
              <a:t>Automazione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nello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Sviluppo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Chimico</a:t>
            </a:r>
            <a:endParaRPr lang="en-GB" sz="2400" b="1" dirty="0">
              <a:solidFill>
                <a:srgbClr val="0000FF"/>
              </a:solidFill>
            </a:endParaRPr>
          </a:p>
          <a:p>
            <a:pPr marL="990600" lvl="1" indent="-533400">
              <a:lnSpc>
                <a:spcPct val="95000"/>
              </a:lnSpc>
              <a:spcBef>
                <a:spcPct val="15000"/>
              </a:spcBef>
            </a:pPr>
            <a:r>
              <a:rPr lang="en-GB" sz="2400" b="1" dirty="0" err="1">
                <a:solidFill>
                  <a:srgbClr val="0000FF"/>
                </a:solidFill>
              </a:rPr>
              <a:t>Ingegneria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delle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particelle</a:t>
            </a:r>
            <a:r>
              <a:rPr lang="en-GB" sz="2400" b="1" dirty="0">
                <a:solidFill>
                  <a:srgbClr val="0000FF"/>
                </a:solidFill>
              </a:rPr>
              <a:t> in </a:t>
            </a:r>
            <a:r>
              <a:rPr lang="en-GB" sz="2400" b="1" dirty="0" err="1">
                <a:solidFill>
                  <a:srgbClr val="0000FF"/>
                </a:solidFill>
              </a:rPr>
              <a:t>Tecnologia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Farmaceutica</a:t>
            </a:r>
            <a:r>
              <a:rPr lang="en-GB" sz="2400" b="1" dirty="0">
                <a:solidFill>
                  <a:srgbClr val="0000FF"/>
                </a:solidFill>
              </a:rPr>
              <a:t> (</a:t>
            </a:r>
            <a:r>
              <a:rPr lang="en-GB" sz="2400" b="1" dirty="0" err="1">
                <a:solidFill>
                  <a:srgbClr val="0000FF"/>
                </a:solidFill>
              </a:rPr>
              <a:t>nanoparticle</a:t>
            </a:r>
            <a:r>
              <a:rPr lang="en-GB" sz="2400" b="1" dirty="0">
                <a:solidFill>
                  <a:srgbClr val="0000FF"/>
                </a:solidFill>
              </a:rPr>
              <a:t> formulations)</a:t>
            </a:r>
            <a:endParaRPr lang="it-IT" sz="2400" b="1" dirty="0" smtClean="0">
              <a:solidFill>
                <a:srgbClr val="0000FF"/>
              </a:solidFill>
            </a:endParaRPr>
          </a:p>
          <a:p>
            <a:pPr marL="609600" indent="-609600">
              <a:lnSpc>
                <a:spcPct val="95000"/>
              </a:lnSpc>
              <a:spcBef>
                <a:spcPct val="15000"/>
              </a:spcBef>
              <a:buNone/>
            </a:pPr>
            <a:r>
              <a:rPr lang="it-IT" sz="2800" b="1" dirty="0" smtClean="0">
                <a:solidFill>
                  <a:srgbClr val="0000FF"/>
                </a:solidFill>
              </a:rPr>
              <a:t>B.	Miglioramento </a:t>
            </a:r>
            <a:r>
              <a:rPr lang="it-IT" sz="2800" b="1" dirty="0">
                <a:solidFill>
                  <a:srgbClr val="0000FF"/>
                </a:solidFill>
              </a:rPr>
              <a:t>dei Processi</a:t>
            </a:r>
            <a:endParaRPr lang="it-IT" sz="2800" b="1" dirty="0" smtClean="0">
              <a:solidFill>
                <a:srgbClr val="0000FF"/>
              </a:solidFill>
            </a:endParaRPr>
          </a:p>
          <a:p>
            <a:pPr marL="609600" indent="-609600">
              <a:lnSpc>
                <a:spcPct val="95000"/>
              </a:lnSpc>
              <a:spcBef>
                <a:spcPct val="15000"/>
              </a:spcBef>
              <a:buNone/>
            </a:pPr>
            <a:r>
              <a:rPr lang="it-IT" sz="2800" b="1" dirty="0" smtClean="0">
                <a:solidFill>
                  <a:srgbClr val="0000FF"/>
                </a:solidFill>
              </a:rPr>
              <a:t>C.	Utilizzo </a:t>
            </a:r>
            <a:r>
              <a:rPr lang="it-IT" sz="2800" b="1" dirty="0">
                <a:solidFill>
                  <a:srgbClr val="0000FF"/>
                </a:solidFill>
              </a:rPr>
              <a:t>di composti con elevate proprietà di </a:t>
            </a:r>
            <a:r>
              <a:rPr lang="it-IT" sz="2800" b="1" dirty="0" err="1">
                <a:solidFill>
                  <a:srgbClr val="0000FF"/>
                </a:solidFill>
              </a:rPr>
              <a:t>sviluppabilità</a:t>
            </a:r>
            <a:endParaRPr lang="en-US" sz="2400" b="1" dirty="0">
              <a:solidFill>
                <a:srgbClr val="0000FF"/>
              </a:solidFill>
            </a:endParaRPr>
          </a:p>
          <a:p>
            <a:pPr marL="609600" indent="-609600">
              <a:lnSpc>
                <a:spcPct val="90000"/>
              </a:lnSpc>
            </a:pPr>
            <a:endParaRPr lang="it-IT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392906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A. </a:t>
            </a:r>
            <a:r>
              <a:rPr lang="it-IT" sz="3200" dirty="0" smtClean="0">
                <a:solidFill>
                  <a:srgbClr val="D9701A"/>
                </a:solidFill>
                <a:latin typeface="Arial Black"/>
              </a:rPr>
              <a:t>Nuove tecnologie in chimica e biologia</a:t>
            </a:r>
            <a:endParaRPr lang="it-IT" b="1" i="1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/>
        </p:nvSpPr>
        <p:spPr bwMode="auto">
          <a:xfrm>
            <a:off x="0" y="1352427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it-IT" sz="2800" b="1" dirty="0">
                <a:solidFill>
                  <a:srgbClr val="F2E810"/>
                </a:solidFill>
              </a:rPr>
              <a:t>	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Alla base della chimica 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combinatoriale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 c’è l’idea di 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costruire, tutte in una volta e con i principi del calcolo statistico (combinatorio), vaste collezioni di prodotti (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libraries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, librerie) contenenti un alto numero di varianti di una struttura fondamentale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procedere alla valutazione della loro attività biologica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isolare ed identificare i prodotti attivi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procedere alla loro ottimizzazione mediante chimica tradizionale o 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combinatoriale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884237" y="24844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 smtClean="0">
                <a:solidFill>
                  <a:srgbClr val="D9701A"/>
                </a:solidFill>
                <a:latin typeface="Arial Black"/>
              </a:rPr>
              <a:t>A. 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Nuove tecnologie in chimica e biologia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884237" y="1937929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ntroduzione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dei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saggi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biologici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automatizzati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ad alto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rendimento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(high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throughput screening - HTS)</a:t>
            </a:r>
          </a:p>
          <a:p>
            <a:pPr lvl="1"/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Condotti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su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composti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singoli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non in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miscela</a:t>
            </a:r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Più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rapidi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ca.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500.000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composti/mese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Maggiormente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affidabili</a:t>
            </a:r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Capaci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identificare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hit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più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potenti</a:t>
            </a:r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429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solidFill>
                  <a:schemeClr val="tx2"/>
                </a:solidFill>
              </a:rPr>
              <a:t>What Is HTS ?</a:t>
            </a:r>
          </a:p>
        </p:txBody>
      </p:sp>
      <p:pic>
        <p:nvPicPr>
          <p:cNvPr id="3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8100" y="990600"/>
            <a:ext cx="4837113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505700" y="1219200"/>
            <a:ext cx="16764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4300" y="1447800"/>
            <a:ext cx="4572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Biochemical target</a:t>
            </a:r>
          </a:p>
          <a:p>
            <a:pPr algn="ctr"/>
            <a:r>
              <a:rPr lang="en-US">
                <a:solidFill>
                  <a:schemeClr val="tx1"/>
                </a:solidFill>
                <a:sym typeface="Wingdings" charset="2"/>
              </a:rPr>
              <a:t></a:t>
            </a:r>
          </a:p>
          <a:p>
            <a:pPr algn="ctr"/>
            <a:r>
              <a:rPr lang="en-US">
                <a:solidFill>
                  <a:schemeClr val="tx1"/>
                </a:solidFill>
                <a:sym typeface="Wingdings" charset="2"/>
              </a:rPr>
              <a:t>Test many compounds</a:t>
            </a:r>
          </a:p>
          <a:p>
            <a:pPr algn="ctr"/>
            <a:r>
              <a:rPr lang="en-US">
                <a:solidFill>
                  <a:schemeClr val="tx1"/>
                </a:solidFill>
                <a:sym typeface="Wingdings" charset="2"/>
              </a:rPr>
              <a:t></a:t>
            </a:r>
          </a:p>
          <a:p>
            <a:pPr algn="ctr"/>
            <a:r>
              <a:rPr lang="en-US">
                <a:solidFill>
                  <a:schemeClr val="tx1"/>
                </a:solidFill>
                <a:sym typeface="Wingdings" charset="2"/>
              </a:rPr>
              <a:t>Compounds with desired effect on target = </a:t>
            </a:r>
            <a:r>
              <a:rPr lang="en-US" b="1">
                <a:solidFill>
                  <a:schemeClr val="tx1"/>
                </a:solidFill>
                <a:sym typeface="Wingdings" charset="2"/>
              </a:rPr>
              <a:t>Hit</a:t>
            </a:r>
          </a:p>
          <a:p>
            <a:pPr algn="ctr"/>
            <a:endParaRPr lang="en-US" b="1">
              <a:solidFill>
                <a:schemeClr val="tx1"/>
              </a:solidFill>
              <a:sym typeface="Wingdings" charset="2"/>
            </a:endParaRPr>
          </a:p>
          <a:p>
            <a:pPr algn="ctr"/>
            <a:r>
              <a:rPr lang="en-US">
                <a:solidFill>
                  <a:schemeClr val="tx1"/>
                </a:solidFill>
                <a:sym typeface="Wingdings" charset="2"/>
              </a:rPr>
              <a:t>           OR           </a:t>
            </a:r>
          </a:p>
          <a:p>
            <a:pPr algn="ctr"/>
            <a:r>
              <a:rPr lang="en-US">
                <a:solidFill>
                  <a:schemeClr val="tx1"/>
                </a:solidFill>
                <a:sym typeface="Wingdings" charset="2"/>
              </a:rPr>
              <a:t>                            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8100" y="4114800"/>
            <a:ext cx="2209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66FF"/>
                </a:solidFill>
                <a:sym typeface="Wingdings" charset="2"/>
              </a:rPr>
              <a:t>Hit directly used as chemical probe to study target</a:t>
            </a:r>
          </a:p>
          <a:p>
            <a:endParaRPr lang="en-US">
              <a:solidFill>
                <a:srgbClr val="0066FF"/>
              </a:solidFill>
              <a:sym typeface="Wingdings" charset="2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476500" y="4114800"/>
            <a:ext cx="3048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CC00"/>
                </a:solidFill>
                <a:sym typeface="Wingdings" charset="2"/>
              </a:rPr>
              <a:t>Hit provides structure for  chemists to begin developing a drug</a:t>
            </a:r>
          </a:p>
          <a:p>
            <a:r>
              <a:rPr lang="en-US">
                <a:solidFill>
                  <a:srgbClr val="00CC00"/>
                </a:solidFill>
                <a:sym typeface="Wingdings" charset="2"/>
              </a:rPr>
              <a:t>or other product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cture 3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53" y="1472468"/>
            <a:ext cx="7917745" cy="4316222"/>
          </a:xfrm>
          <a:prstGeom prst="rect">
            <a:avLst/>
          </a:prstGeom>
        </p:spPr>
      </p:pic>
      <p:pic>
        <p:nvPicPr>
          <p:cNvPr id="308" name="Picture 3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41" y="529173"/>
            <a:ext cx="7183528" cy="780986"/>
          </a:xfrm>
          <a:prstGeom prst="rect">
            <a:avLst/>
          </a:prstGeom>
        </p:spPr>
      </p:pic>
      <p:pic>
        <p:nvPicPr>
          <p:cNvPr id="309" name="Picture 3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283" y="5889897"/>
            <a:ext cx="6419986" cy="894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169545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	“Il Signore ha creato i medicamenti dalla terra, l'uomo assennato non li disprezza [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…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] Dio ha dato agli uomini la scienza perché potessero gloriarsi delle sue meraviglie, con esse il medico cura ed elimina il dolore e il farmacista prepara le miscele”.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							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Siracide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(38, 4-7)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	circa seicento anni prima di Cristo già si metteva bene in luce l’importanza dei medicamenti per l’uomo nonché il complesso rapporto tra paziente, medico e farmacista !!!</a:t>
            </a:r>
            <a:endParaRPr kumimoji="0" lang="it-IT" sz="24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65125" y="792163"/>
            <a:ext cx="8477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La lunga guerra dell’Uomo contro il dolore</a:t>
            </a:r>
            <a:endParaRPr lang="it-IT" sz="2800" dirty="0">
              <a:latin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43" y="1285389"/>
            <a:ext cx="8124842" cy="5033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41" y="420100"/>
            <a:ext cx="7183528" cy="78098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32" y="1097990"/>
            <a:ext cx="7296849" cy="5236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41" y="420100"/>
            <a:ext cx="7183528" cy="78098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73" y="1510788"/>
            <a:ext cx="7927583" cy="4675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41" y="420100"/>
            <a:ext cx="7183528" cy="78098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01" y="1233733"/>
            <a:ext cx="8252735" cy="5154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051" y="171074"/>
            <a:ext cx="6030423" cy="106265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513" y="366417"/>
            <a:ext cx="6388193" cy="7985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08" y="1312497"/>
            <a:ext cx="8017191" cy="506412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458" y="347319"/>
            <a:ext cx="6443360" cy="1020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78" y="1507271"/>
            <a:ext cx="7749076" cy="489690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007" y="300036"/>
            <a:ext cx="7019912" cy="90186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73" y="1346542"/>
            <a:ext cx="7791246" cy="495535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730" y="265893"/>
            <a:ext cx="6825131" cy="1380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26" y="2438523"/>
            <a:ext cx="8297676" cy="284629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81" y="153619"/>
            <a:ext cx="7066659" cy="1561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115" y="1827873"/>
            <a:ext cx="7502969" cy="462912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900" y="139094"/>
            <a:ext cx="4948788" cy="991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914" y="1130985"/>
            <a:ext cx="6000752" cy="399563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64810" y="5126620"/>
            <a:ext cx="8346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 err="1"/>
              <a:t>Simplified</a:t>
            </a:r>
            <a:r>
              <a:rPr lang="it-IT" sz="1200" b="1" dirty="0"/>
              <a:t> </a:t>
            </a:r>
            <a:r>
              <a:rPr lang="it-IT" sz="1200" b="1" dirty="0" err="1"/>
              <a:t>schematic</a:t>
            </a:r>
            <a:r>
              <a:rPr lang="it-IT" sz="1200" b="1" dirty="0"/>
              <a:t> of a </a:t>
            </a:r>
            <a:r>
              <a:rPr lang="it-IT" sz="1200" b="1" dirty="0" err="1"/>
              <a:t>metabolizing</a:t>
            </a:r>
            <a:r>
              <a:rPr lang="it-IT" sz="1200" b="1" dirty="0"/>
              <a:t> </a:t>
            </a:r>
            <a:r>
              <a:rPr lang="it-IT" sz="1200" b="1" dirty="0" err="1"/>
              <a:t>enzyme</a:t>
            </a:r>
            <a:r>
              <a:rPr lang="it-IT" sz="1200" b="1" dirty="0"/>
              <a:t> </a:t>
            </a:r>
            <a:r>
              <a:rPr lang="it-IT" sz="1200" b="1" dirty="0" err="1"/>
              <a:t>toxicology</a:t>
            </a:r>
            <a:r>
              <a:rPr lang="it-IT" sz="1200" b="1" dirty="0"/>
              <a:t> </a:t>
            </a:r>
            <a:r>
              <a:rPr lang="it-IT" sz="1200" b="1" dirty="0" err="1"/>
              <a:t>assay</a:t>
            </a:r>
            <a:r>
              <a:rPr lang="it-IT" sz="1200" b="1" dirty="0"/>
              <a:t> chip (</a:t>
            </a:r>
            <a:r>
              <a:rPr lang="it-IT" sz="1200" b="1" dirty="0" err="1"/>
              <a:t>MetaChip</a:t>
            </a:r>
            <a:r>
              <a:rPr lang="it-IT" sz="1200" b="1" dirty="0"/>
              <a:t>) for </a:t>
            </a:r>
            <a:r>
              <a:rPr lang="it-IT" sz="1200" b="1" dirty="0" err="1"/>
              <a:t>metabolism-induced</a:t>
            </a:r>
            <a:r>
              <a:rPr lang="it-IT" sz="1200" b="1" dirty="0"/>
              <a:t> </a:t>
            </a:r>
            <a:r>
              <a:rPr lang="it-IT" sz="1200" b="1" dirty="0" err="1"/>
              <a:t>toxicity</a:t>
            </a:r>
            <a:r>
              <a:rPr lang="it-IT" sz="1200" b="1" dirty="0"/>
              <a:t> </a:t>
            </a:r>
            <a:r>
              <a:rPr lang="it-IT" sz="1200" b="1" dirty="0" err="1" smtClean="0"/>
              <a:t>analysis</a:t>
            </a:r>
            <a:r>
              <a:rPr lang="it-IT" sz="1200" b="1" dirty="0" smtClean="0"/>
              <a:t>. </a:t>
            </a:r>
            <a:r>
              <a:rPr lang="it-IT" sz="1200" b="1" dirty="0"/>
              <a:t>Sol-gel </a:t>
            </a:r>
            <a:r>
              <a:rPr lang="it-IT" sz="1200" b="1" dirty="0" err="1" smtClean="0"/>
              <a:t>spots</a:t>
            </a:r>
            <a:r>
              <a:rPr lang="it-IT" sz="1200" b="1" dirty="0"/>
              <a:t> </a:t>
            </a:r>
            <a:r>
              <a:rPr lang="it-IT" sz="1200" b="1" dirty="0" err="1" smtClean="0"/>
              <a:t>containing</a:t>
            </a:r>
            <a:r>
              <a:rPr lang="it-IT" sz="1200" b="1" dirty="0" smtClean="0"/>
              <a:t> </a:t>
            </a:r>
            <a:r>
              <a:rPr lang="it-IT" sz="1200" b="1" dirty="0"/>
              <a:t>human P450 </a:t>
            </a:r>
            <a:r>
              <a:rPr lang="it-IT" sz="1200" b="1" dirty="0" err="1"/>
              <a:t>isoforms</a:t>
            </a:r>
            <a:r>
              <a:rPr lang="it-IT" sz="1200" b="1" dirty="0"/>
              <a:t> are </a:t>
            </a:r>
            <a:r>
              <a:rPr lang="it-IT" sz="1200" b="1" dirty="0" err="1"/>
              <a:t>immobilized</a:t>
            </a:r>
            <a:r>
              <a:rPr lang="it-IT" sz="1200" b="1" dirty="0"/>
              <a:t> on the slide </a:t>
            </a:r>
            <a:r>
              <a:rPr lang="it-IT" sz="1200" b="1" dirty="0" err="1"/>
              <a:t>surface</a:t>
            </a:r>
            <a:r>
              <a:rPr lang="it-IT" sz="1200" b="1" dirty="0"/>
              <a:t>, </a:t>
            </a:r>
            <a:r>
              <a:rPr lang="it-IT" sz="1200" b="1" dirty="0" err="1"/>
              <a:t>drug</a:t>
            </a:r>
            <a:r>
              <a:rPr lang="it-IT" sz="1200" b="1" dirty="0"/>
              <a:t> </a:t>
            </a:r>
            <a:r>
              <a:rPr lang="it-IT" sz="1200" b="1" dirty="0" err="1"/>
              <a:t>candidates</a:t>
            </a:r>
            <a:r>
              <a:rPr lang="it-IT" sz="1200" b="1" dirty="0"/>
              <a:t> </a:t>
            </a:r>
            <a:r>
              <a:rPr lang="it-IT" sz="1200" b="1" dirty="0" err="1"/>
              <a:t>spotted</a:t>
            </a:r>
            <a:r>
              <a:rPr lang="it-IT" sz="1200" b="1" dirty="0"/>
              <a:t> </a:t>
            </a:r>
            <a:r>
              <a:rPr lang="it-IT" sz="1200" b="1" dirty="0" smtClean="0"/>
              <a:t>a top </a:t>
            </a:r>
            <a:r>
              <a:rPr lang="it-IT" sz="1200" b="1" dirty="0"/>
              <a:t>the P450 </a:t>
            </a:r>
            <a:r>
              <a:rPr lang="it-IT" sz="1200" b="1" dirty="0" err="1"/>
              <a:t>spots</a:t>
            </a:r>
            <a:r>
              <a:rPr lang="it-IT" sz="1200" b="1" dirty="0"/>
              <a:t>, and the </a:t>
            </a:r>
            <a:r>
              <a:rPr lang="it-IT" sz="1200" b="1" dirty="0" err="1"/>
              <a:t>chamber</a:t>
            </a:r>
            <a:r>
              <a:rPr lang="it-IT" sz="1200" b="1" dirty="0"/>
              <a:t> </a:t>
            </a:r>
            <a:r>
              <a:rPr lang="it-IT" sz="1200" b="1" dirty="0" smtClean="0"/>
              <a:t>slide with </a:t>
            </a:r>
            <a:r>
              <a:rPr lang="it-IT" sz="1200" b="1" dirty="0"/>
              <a:t>a human </a:t>
            </a:r>
            <a:r>
              <a:rPr lang="it-IT" sz="1200" b="1" dirty="0" err="1"/>
              <a:t>cell</a:t>
            </a:r>
            <a:r>
              <a:rPr lang="it-IT" sz="1200" b="1" dirty="0"/>
              <a:t> </a:t>
            </a:r>
            <a:r>
              <a:rPr lang="it-IT" sz="1200" b="1" dirty="0" err="1"/>
              <a:t>monolayer</a:t>
            </a:r>
            <a:r>
              <a:rPr lang="it-IT" sz="1200" b="1" dirty="0"/>
              <a:t> </a:t>
            </a:r>
            <a:r>
              <a:rPr lang="it-IT" sz="1200" b="1" dirty="0" err="1"/>
              <a:t>is</a:t>
            </a:r>
            <a:r>
              <a:rPr lang="it-IT" sz="1200" b="1" dirty="0"/>
              <a:t> </a:t>
            </a:r>
            <a:r>
              <a:rPr lang="it-IT" sz="1200" b="1" dirty="0" err="1"/>
              <a:t>immediately</a:t>
            </a:r>
            <a:r>
              <a:rPr lang="it-IT" sz="1200" b="1" dirty="0"/>
              <a:t> </a:t>
            </a:r>
            <a:r>
              <a:rPr lang="it-IT" sz="1200" b="1" dirty="0" err="1"/>
              <a:t>stamped</a:t>
            </a:r>
            <a:r>
              <a:rPr lang="it-IT" sz="1200" b="1" dirty="0"/>
              <a:t> </a:t>
            </a:r>
            <a:r>
              <a:rPr lang="it-IT" sz="1200" b="1" dirty="0" err="1"/>
              <a:t>onto</a:t>
            </a:r>
            <a:r>
              <a:rPr lang="it-IT" sz="1200" b="1" dirty="0"/>
              <a:t> the slide </a:t>
            </a:r>
            <a:r>
              <a:rPr lang="it-IT" sz="1200" b="1" dirty="0" err="1"/>
              <a:t>containing</a:t>
            </a:r>
            <a:r>
              <a:rPr lang="it-IT" sz="1200" b="1" dirty="0"/>
              <a:t> the P450 sol-</a:t>
            </a:r>
            <a:r>
              <a:rPr lang="it-IT" sz="1200" b="1" dirty="0" err="1"/>
              <a:t>gels</a:t>
            </a:r>
            <a:r>
              <a:rPr lang="it-IT" sz="1200" b="1" dirty="0"/>
              <a:t> and </a:t>
            </a:r>
            <a:r>
              <a:rPr lang="it-IT" sz="1200" b="1" dirty="0" err="1"/>
              <a:t>drug</a:t>
            </a:r>
            <a:r>
              <a:rPr lang="it-IT" sz="1200" b="1" dirty="0"/>
              <a:t> </a:t>
            </a:r>
            <a:r>
              <a:rPr lang="it-IT" sz="1200" b="1" dirty="0" err="1"/>
              <a:t>solutions</a:t>
            </a:r>
            <a:r>
              <a:rPr lang="it-IT" sz="1200" b="1" dirty="0"/>
              <a:t>. </a:t>
            </a:r>
            <a:r>
              <a:rPr lang="it-IT" sz="1200" b="1" dirty="0" err="1"/>
              <a:t>After</a:t>
            </a:r>
            <a:r>
              <a:rPr lang="it-IT" sz="1200" b="1" dirty="0"/>
              <a:t> </a:t>
            </a:r>
            <a:r>
              <a:rPr lang="it-IT" sz="1200" b="1" dirty="0" err="1"/>
              <a:t>incubation</a:t>
            </a:r>
            <a:r>
              <a:rPr lang="it-IT" sz="1200" b="1" dirty="0"/>
              <a:t> for </a:t>
            </a:r>
            <a:r>
              <a:rPr lang="it-IT" sz="1200" b="1" dirty="0" err="1" smtClean="0"/>
              <a:t>sufficient</a:t>
            </a:r>
            <a:r>
              <a:rPr lang="it-IT" sz="1200" b="1" dirty="0"/>
              <a:t> </a:t>
            </a:r>
            <a:r>
              <a:rPr lang="it-IT" sz="1200" b="1" dirty="0" smtClean="0"/>
              <a:t>time </a:t>
            </a:r>
            <a:r>
              <a:rPr lang="it-IT" sz="1200" b="1" dirty="0"/>
              <a:t>to </a:t>
            </a:r>
            <a:r>
              <a:rPr lang="it-IT" sz="1200" b="1" dirty="0" err="1"/>
              <a:t>allow</a:t>
            </a:r>
            <a:r>
              <a:rPr lang="it-IT" sz="1200" b="1" dirty="0"/>
              <a:t> the </a:t>
            </a:r>
            <a:r>
              <a:rPr lang="it-IT" sz="1200" b="1" dirty="0" err="1"/>
              <a:t>synthesis</a:t>
            </a:r>
            <a:r>
              <a:rPr lang="it-IT" sz="1200" b="1" dirty="0"/>
              <a:t> of P450-generated </a:t>
            </a:r>
            <a:r>
              <a:rPr lang="it-IT" sz="1200" b="1" dirty="0" err="1"/>
              <a:t>metabolites</a:t>
            </a:r>
            <a:r>
              <a:rPr lang="it-IT" sz="1200" b="1" dirty="0"/>
              <a:t>, the </a:t>
            </a:r>
            <a:r>
              <a:rPr lang="it-IT" sz="1200" b="1" dirty="0" err="1"/>
              <a:t>cell</a:t>
            </a:r>
            <a:r>
              <a:rPr lang="it-IT" sz="1200" b="1" dirty="0"/>
              <a:t> </a:t>
            </a:r>
            <a:r>
              <a:rPr lang="it-IT" sz="1200" b="1" dirty="0" err="1"/>
              <a:t>monolayer</a:t>
            </a:r>
            <a:r>
              <a:rPr lang="it-IT" sz="1200" b="1" dirty="0"/>
              <a:t> slide </a:t>
            </a:r>
            <a:r>
              <a:rPr lang="it-IT" sz="1200" b="1" dirty="0" err="1"/>
              <a:t>is</a:t>
            </a:r>
            <a:r>
              <a:rPr lang="it-IT" sz="1200" b="1" dirty="0"/>
              <a:t> </a:t>
            </a:r>
            <a:r>
              <a:rPr lang="it-IT" sz="1200" b="1" dirty="0" err="1"/>
              <a:t>lifted</a:t>
            </a:r>
            <a:r>
              <a:rPr lang="it-IT" sz="1200" b="1" dirty="0"/>
              <a:t> off and the </a:t>
            </a:r>
            <a:r>
              <a:rPr lang="it-IT" sz="1200" b="1" dirty="0" err="1"/>
              <a:t>cells</a:t>
            </a:r>
            <a:r>
              <a:rPr lang="it-IT" sz="1200" b="1" dirty="0"/>
              <a:t> </a:t>
            </a:r>
            <a:r>
              <a:rPr lang="it-IT" sz="1200" b="1" dirty="0" err="1"/>
              <a:t>stained</a:t>
            </a:r>
            <a:r>
              <a:rPr lang="it-IT" sz="1200" b="1" dirty="0"/>
              <a:t> to </a:t>
            </a:r>
            <a:r>
              <a:rPr lang="it-IT" sz="1200" b="1" dirty="0" err="1"/>
              <a:t>determine</a:t>
            </a:r>
            <a:r>
              <a:rPr lang="it-IT" sz="1200" b="1" dirty="0"/>
              <a:t> the </a:t>
            </a:r>
            <a:r>
              <a:rPr lang="it-IT" sz="1200" b="1" dirty="0" err="1" smtClean="0"/>
              <a:t>percentage</a:t>
            </a:r>
            <a:r>
              <a:rPr lang="it-IT" sz="1200" b="1" dirty="0"/>
              <a:t> </a:t>
            </a:r>
            <a:r>
              <a:rPr lang="it-IT" sz="1200" b="1" dirty="0" smtClean="0"/>
              <a:t>of </a:t>
            </a:r>
            <a:r>
              <a:rPr lang="it-IT" sz="1200" b="1" dirty="0"/>
              <a:t>dead </a:t>
            </a:r>
            <a:r>
              <a:rPr lang="it-IT" sz="1200" b="1" dirty="0" err="1"/>
              <a:t>cells</a:t>
            </a:r>
            <a:r>
              <a:rPr lang="it-IT" sz="1200" b="1" dirty="0"/>
              <a:t>. The </a:t>
            </a:r>
            <a:r>
              <a:rPr lang="it-IT" sz="1200" b="1" dirty="0" err="1"/>
              <a:t>MetaChip</a:t>
            </a:r>
            <a:r>
              <a:rPr lang="it-IT" sz="1200" b="1" dirty="0"/>
              <a:t> </a:t>
            </a:r>
            <a:r>
              <a:rPr lang="it-IT" sz="1200" b="1" dirty="0" err="1"/>
              <a:t>provides</a:t>
            </a:r>
            <a:r>
              <a:rPr lang="it-IT" sz="1200" b="1" dirty="0"/>
              <a:t> a high-</a:t>
            </a:r>
            <a:r>
              <a:rPr lang="it-IT" sz="1200" b="1" dirty="0" err="1"/>
              <a:t>throughput</a:t>
            </a:r>
            <a:r>
              <a:rPr lang="it-IT" sz="1200" b="1" dirty="0"/>
              <a:t> </a:t>
            </a:r>
            <a:r>
              <a:rPr lang="it-IT" sz="1200" b="1" dirty="0" err="1"/>
              <a:t>microscale</a:t>
            </a:r>
            <a:r>
              <a:rPr lang="it-IT" sz="1200" b="1" dirty="0"/>
              <a:t> alternative to </a:t>
            </a:r>
            <a:r>
              <a:rPr lang="it-IT" sz="1200" b="1" dirty="0" err="1"/>
              <a:t>currently</a:t>
            </a:r>
            <a:r>
              <a:rPr lang="it-IT" sz="1200" b="1" dirty="0"/>
              <a:t> </a:t>
            </a:r>
            <a:r>
              <a:rPr lang="it-IT" sz="1200" b="1" dirty="0" err="1"/>
              <a:t>used</a:t>
            </a:r>
            <a:r>
              <a:rPr lang="it-IT" sz="1200" b="1" dirty="0"/>
              <a:t> in vitro </a:t>
            </a:r>
            <a:r>
              <a:rPr lang="it-IT" sz="1200" b="1" dirty="0" err="1"/>
              <a:t>methods</a:t>
            </a:r>
            <a:r>
              <a:rPr lang="it-IT" sz="1200" b="1" dirty="0"/>
              <a:t> for human </a:t>
            </a:r>
            <a:r>
              <a:rPr lang="it-IT" sz="1200" b="1" dirty="0" err="1"/>
              <a:t>metabolism</a:t>
            </a:r>
            <a:r>
              <a:rPr lang="it-IT" sz="1200" b="1" dirty="0"/>
              <a:t> </a:t>
            </a:r>
            <a:r>
              <a:rPr lang="it-IT" sz="1200" b="1" dirty="0" smtClean="0"/>
              <a:t>and </a:t>
            </a:r>
            <a:r>
              <a:rPr lang="it-IT" sz="1200" b="1" dirty="0" err="1" smtClean="0"/>
              <a:t>toxicology</a:t>
            </a:r>
            <a:r>
              <a:rPr lang="it-IT" sz="1200" b="1" dirty="0" smtClean="0"/>
              <a:t> </a:t>
            </a:r>
            <a:r>
              <a:rPr lang="it-IT" sz="1200" b="1" dirty="0"/>
              <a:t>screening.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685800" y="9813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ct val="70000"/>
              </a:spcBef>
              <a:spcAft>
                <a:spcPct val="40000"/>
              </a:spcAft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L’obiettivo della ricerca farmaceutica  è quello di trovare rimedi terapeutici in grado di curare le malattie o di lenirne le sofferenze 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farmaci sono ormai parte della nostra realtà quotidiana, ma non è stato sempre così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secolo di scoperte di nuovi farmaci ha completamente modificato la qualità della vita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Farmaci per il benessere, non solo per la salute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940" y="186810"/>
            <a:ext cx="6622558" cy="1416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75" y="1722757"/>
            <a:ext cx="7324226" cy="50008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41" y="389791"/>
            <a:ext cx="7323770" cy="866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63" y="1516772"/>
            <a:ext cx="7774002" cy="50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437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939" y="362999"/>
            <a:ext cx="7199110" cy="619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939" y="1929474"/>
            <a:ext cx="7269232" cy="43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47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81" y="351690"/>
            <a:ext cx="6653723" cy="833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86" y="1759244"/>
            <a:ext cx="7409474" cy="431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592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84237" y="21034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/>
            <a:r>
              <a:rPr lang="it-IT" sz="3200" dirty="0">
                <a:solidFill>
                  <a:srgbClr val="D9701A"/>
                </a:solidFill>
                <a:latin typeface="Arial Black"/>
              </a:rPr>
              <a:t>B. Miglioramento dei processi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84237" y="1657548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it-IT" sz="2800" b="1" dirty="0" err="1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so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programmi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chemioinformatica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capaci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registrare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tutte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le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fasi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del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processo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 (spesso sviluppati con tecnologie proprietarie)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Disegno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della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libreria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virtuale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(TRIM, PICCOLO, CACHET)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Realizzazione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della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libreria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reale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(RADICAL)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Caratterizzazione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strutturale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ed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analitica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Produzione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valutazione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del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dato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biologico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(DIVA, SPOTFIRE)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it-IT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it-IT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884237" y="19791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C. Utilizzo di composti con elevate proprietà di 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sviluppabilità</a:t>
            </a:r>
            <a:endParaRPr lang="it-IT" sz="4000" dirty="0">
              <a:solidFill>
                <a:srgbClr val="F2E810"/>
              </a:solidFill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785271" y="1476126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Strutture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semplici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sintesi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brevi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Proprietà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chimico-fisiche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appropriate</a:t>
            </a:r>
            <a:endParaRPr lang="it-IT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Composti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solubili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veloci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formulare</a:t>
            </a: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Alta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selettività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per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il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target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molecolare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Nessuna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modesta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interazione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con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gli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iso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enzimi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della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famiglia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CY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P450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Eccellenti caratteristiche di DMPK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Buon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assorbimento</a:t>
            </a:r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lta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stabilità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metabolica</a:t>
            </a:r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lta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biodisponibilità</a:t>
            </a:r>
            <a:endParaRPr lang="it-IT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ebole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legame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con le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proteine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sangue</a:t>
            </a: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Complicazioni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tossicologiche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ridotte</a:t>
            </a:r>
            <a:endParaRPr lang="it-IT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03238" y="67468"/>
            <a:ext cx="7772400" cy="78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GB" sz="3200" dirty="0">
                <a:solidFill>
                  <a:srgbClr val="D9701A"/>
                </a:solidFill>
                <a:latin typeface="Arial Black"/>
              </a:rPr>
              <a:t>C.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Regole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di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Lipinski del 5</a:t>
            </a:r>
            <a:endParaRPr lang="en-GB" sz="3200" b="1" dirty="0">
              <a:solidFill>
                <a:srgbClr val="D9701A"/>
              </a:solidFill>
              <a:latin typeface="Arial Black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74638" y="740439"/>
            <a:ext cx="8763000" cy="6061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marL="342900" indent="-342900"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SzPct val="75000"/>
              <a:buFont typeface="Times" charset="0"/>
              <a:buChar char="•"/>
            </a:pP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Sono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dei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filtri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che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si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applicano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ad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alcune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caratteristiche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chimico-fisiche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un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composto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calcolabili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a priori) </a:t>
            </a:r>
            <a:r>
              <a:rPr lang="it-IT" sz="2600" b="1" dirty="0">
                <a:solidFill>
                  <a:schemeClr val="accent2">
                    <a:lumMod val="75000"/>
                  </a:schemeClr>
                </a:solidFill>
              </a:rPr>
              <a:t>per aumentare le possibilità di </a:t>
            </a:r>
            <a:r>
              <a:rPr lang="it-IT" sz="2600" b="1" dirty="0" err="1">
                <a:solidFill>
                  <a:schemeClr val="accent2">
                    <a:lumMod val="75000"/>
                  </a:schemeClr>
                </a:solidFill>
              </a:rPr>
              <a:t>sviluppabilità</a:t>
            </a:r>
            <a:r>
              <a:rPr lang="it-IT" sz="2600" b="1" dirty="0">
                <a:solidFill>
                  <a:schemeClr val="accent2">
                    <a:lumMod val="75000"/>
                  </a:schemeClr>
                </a:solidFill>
              </a:rPr>
              <a:t> farmaceutica 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assorbimento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passaggio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attraverso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le membrane,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biodisponibilità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742950" lvl="1" indent="-285750"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Font typeface="Symbol" charset="2"/>
              <a:buChar char="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Peso 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molecolare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&lt; 500</a:t>
            </a:r>
          </a:p>
          <a:p>
            <a:pPr marL="742950" lvl="1" indent="-285750"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Font typeface="Symbol" charset="2"/>
              <a:buChar char=""/>
            </a:pP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ClogP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&lt; 5</a:t>
            </a:r>
          </a:p>
          <a:p>
            <a:pPr marL="742950" lvl="1" indent="-285750"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Font typeface="Symbol" charset="2"/>
              <a:buChar char=""/>
            </a:pP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Numero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accettori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legame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a H &lt; 10</a:t>
            </a:r>
          </a:p>
          <a:p>
            <a:pPr marL="742950" lvl="1" indent="-285750"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Font typeface="Symbol" charset="2"/>
              <a:buChar char=""/>
            </a:pP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Numero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di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donatori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di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legame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a H &lt;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</a:p>
          <a:p>
            <a:pPr marL="742950" lvl="1" indent="-285750"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Font typeface="Symbol" charset="2"/>
              <a:buChar char=""/>
            </a:pP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Legami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</a:rPr>
              <a:t>ruotabili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&lt; 10</a:t>
            </a:r>
          </a:p>
          <a:p>
            <a:pPr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SzPct val="75000"/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en-GB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5000"/>
              </a:lnSpc>
              <a:spcBef>
                <a:spcPct val="15000"/>
              </a:spcBef>
              <a:buClr>
                <a:srgbClr val="F2E810"/>
              </a:buClr>
              <a:buSzPct val="75000"/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GB" sz="2600" b="1" dirty="0" smtClean="0">
                <a:solidFill>
                  <a:schemeClr val="accent2">
                    <a:lumMod val="75000"/>
                  </a:schemeClr>
                </a:solidFill>
              </a:rPr>
              <a:t>La </a:t>
            </a:r>
            <a:r>
              <a:rPr lang="en-GB" sz="2600" b="1" dirty="0" err="1" smtClean="0">
                <a:solidFill>
                  <a:schemeClr val="accent2">
                    <a:lumMod val="75000"/>
                  </a:schemeClr>
                </a:solidFill>
              </a:rPr>
              <a:t>stragrande</a:t>
            </a:r>
            <a:r>
              <a:rPr lang="en-GB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maggioranza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di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farmaci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>
                <a:solidFill>
                  <a:schemeClr val="accent2">
                    <a:lumMod val="75000"/>
                  </a:schemeClr>
                </a:solidFill>
              </a:rPr>
              <a:t>rientra</a:t>
            </a:r>
            <a:r>
              <a:rPr lang="en-GB" sz="2600" b="1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en-GB" sz="26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GB" sz="2600" b="1" dirty="0" err="1" smtClean="0">
                <a:solidFill>
                  <a:schemeClr val="accent2">
                    <a:lumMod val="75000"/>
                  </a:schemeClr>
                </a:solidFill>
              </a:rPr>
              <a:t>questi</a:t>
            </a:r>
            <a:r>
              <a:rPr lang="en-GB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600" b="1" dirty="0" err="1" smtClean="0">
                <a:solidFill>
                  <a:schemeClr val="accent2">
                    <a:lumMod val="75000"/>
                  </a:schemeClr>
                </a:solidFill>
              </a:rPr>
              <a:t>criteri</a:t>
            </a:r>
            <a:r>
              <a:rPr lang="en-GB" sz="26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it-IT" sz="2600" b="1" dirty="0" smtClean="0">
                <a:solidFill>
                  <a:schemeClr val="accent2">
                    <a:lumMod val="75000"/>
                  </a:schemeClr>
                </a:solidFill>
              </a:rPr>
              <a:t>La </a:t>
            </a:r>
            <a:r>
              <a:rPr lang="it-IT" sz="2600" b="1" dirty="0">
                <a:solidFill>
                  <a:schemeClr val="accent2">
                    <a:lumMod val="75000"/>
                  </a:schemeClr>
                </a:solidFill>
              </a:rPr>
              <a:t>violazione di almeno due regole </a:t>
            </a:r>
            <a:r>
              <a:rPr lang="it-IT" sz="2600" b="1" dirty="0" smtClean="0">
                <a:solidFill>
                  <a:schemeClr val="accent2">
                    <a:lumMod val="75000"/>
                  </a:schemeClr>
                </a:solidFill>
              </a:rPr>
              <a:t>	determina un alto rischio di non </a:t>
            </a:r>
            <a:r>
              <a:rPr lang="it-IT" sz="2600" b="1" dirty="0" err="1" smtClean="0">
                <a:solidFill>
                  <a:schemeClr val="accent2">
                    <a:lumMod val="75000"/>
                  </a:schemeClr>
                </a:solidFill>
              </a:rPr>
              <a:t>sviluppabilità</a:t>
            </a:r>
            <a:endParaRPr lang="it-IT" sz="2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lnSpc>
                <a:spcPct val="95000"/>
              </a:lnSpc>
              <a:spcBef>
                <a:spcPct val="15000"/>
              </a:spcBef>
              <a:buClr>
                <a:schemeClr val="tx2"/>
              </a:buClr>
              <a:buSzPct val="75000"/>
              <a:buFont typeface="Monotype Sorts" charset="2"/>
              <a:buChar char="u"/>
            </a:pPr>
            <a:endParaRPr lang="en-GB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823371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3200" dirty="0">
                <a:solidFill>
                  <a:srgbClr val="D9701A"/>
                </a:solidFill>
                <a:latin typeface="Arial Black"/>
              </a:rPr>
              <a:t>C.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Sviluppabilità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di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un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Farmaco</a:t>
            </a:r>
            <a:endParaRPr lang="it-IT" b="1" dirty="0"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922337" y="1583329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Necessità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sistemi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in vitro ad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alta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efficienza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capaci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Misurare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le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interazioni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tra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il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composto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candidato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allo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sviluppo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gli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enzimi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della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famiglia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CY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P450,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così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da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predire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le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interazioni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farmaco-farmaco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potenziali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Misurare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la clearance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metabolica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determinare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siti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attacco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, in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modo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tale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da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predire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il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profilo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farmacocinetico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migliori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punti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intervento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chimico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723900" y="115451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C. </a:t>
            </a:r>
            <a:r>
              <a:rPr lang="en-GB" sz="3200" dirty="0" err="1">
                <a:solidFill>
                  <a:srgbClr val="D9701A"/>
                </a:solidFill>
                <a:latin typeface="Arial Black"/>
              </a:rPr>
              <a:t>Citocromo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 CYP450</a:t>
            </a:r>
            <a:endParaRPr lang="it-IT" b="1" dirty="0"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66700" y="997827"/>
            <a:ext cx="861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5000"/>
              </a:lnSpc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P450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è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una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superfamiglia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enzimi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(CYP450)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preposta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metabolizzare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farmaci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xenobiotici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95000"/>
              </a:lnSpc>
            </a:pP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L’attività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catalitica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ogni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forma CYP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mostra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grandi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differenze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tra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diverse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popolazioni/individui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frutto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dell’ambiente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del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genoma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individuale</a:t>
            </a:r>
            <a:endParaRPr lang="en-GB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5000"/>
              </a:lnSpc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Le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interazioni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farmaco-farmaco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sono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le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interazioni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tra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diversi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farmaci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cosomministrati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: un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farmaco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B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può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interferire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con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taluni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enzimi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del CYP450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ed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alterare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la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cinetica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trasformazione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eliminazione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del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</a:rPr>
              <a:t>farmaco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 A</a:t>
            </a:r>
          </a:p>
          <a:p>
            <a:pPr>
              <a:lnSpc>
                <a:spcPct val="90000"/>
              </a:lnSpc>
            </a:pPr>
            <a:endParaRPr lang="it-IT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800100" y="123698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C. CY</a:t>
            </a:r>
            <a:r>
              <a:rPr lang="en-GB" sz="3200" dirty="0">
                <a:solidFill>
                  <a:srgbClr val="D9701A"/>
                </a:solidFill>
                <a:latin typeface="Arial Black"/>
              </a:rPr>
              <a:t>P450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 Screening</a:t>
            </a:r>
            <a:endParaRPr lang="it-IT" b="1" dirty="0"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4300" y="907116"/>
            <a:ext cx="891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it-IT" sz="2800" dirty="0">
                <a:solidFill>
                  <a:srgbClr val="0000FF"/>
                </a:solidFill>
              </a:rPr>
              <a:t>E’ uno screening in vitro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condotto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su</a:t>
            </a:r>
            <a:r>
              <a:rPr lang="en-GB" sz="2800" dirty="0">
                <a:solidFill>
                  <a:srgbClr val="0000FF"/>
                </a:solidFill>
              </a:rPr>
              <a:t> 5 </a:t>
            </a:r>
            <a:r>
              <a:rPr lang="en-GB" sz="2800" dirty="0" err="1">
                <a:solidFill>
                  <a:srgbClr val="0000FF"/>
                </a:solidFill>
              </a:rPr>
              <a:t>isoforme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dell’enzima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umano</a:t>
            </a:r>
            <a:r>
              <a:rPr lang="en-GB" sz="2800" dirty="0">
                <a:solidFill>
                  <a:srgbClr val="0000FF"/>
                </a:solidFill>
              </a:rPr>
              <a:t>: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400" b="1" i="1" dirty="0">
                <a:solidFill>
                  <a:srgbClr val="0000FF"/>
                </a:solidFill>
              </a:rPr>
              <a:t>CYP1A2, CYP2C9, CYP2C19, CYP2D6 </a:t>
            </a:r>
            <a:r>
              <a:rPr lang="en-GB" sz="2400" b="1" i="1" dirty="0" err="1">
                <a:solidFill>
                  <a:srgbClr val="0000FF"/>
                </a:solidFill>
              </a:rPr>
              <a:t>e</a:t>
            </a:r>
            <a:r>
              <a:rPr lang="en-GB" sz="2400" b="1" i="1" dirty="0">
                <a:solidFill>
                  <a:srgbClr val="0000FF"/>
                </a:solidFill>
              </a:rPr>
              <a:t> CYP3A4</a:t>
            </a:r>
            <a:endParaRPr lang="en-GB" sz="2400" i="1" dirty="0">
              <a:solidFill>
                <a:srgbClr val="0000FF"/>
              </a:solidFill>
            </a:endParaRPr>
          </a:p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GB" sz="2800" dirty="0" err="1">
                <a:solidFill>
                  <a:srgbClr val="0000FF"/>
                </a:solidFill>
              </a:rPr>
              <a:t>Generalmente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il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tipo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di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interazione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è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inibitorio</a:t>
            </a:r>
            <a:endParaRPr lang="en-GB" sz="2800" dirty="0">
              <a:solidFill>
                <a:srgbClr val="0000FF"/>
              </a:solidFill>
            </a:endParaRPr>
          </a:p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it-IT" sz="2800" dirty="0">
                <a:solidFill>
                  <a:srgbClr val="0000FF"/>
                </a:solidFill>
              </a:rPr>
              <a:t>In genere, i</a:t>
            </a:r>
            <a:r>
              <a:rPr lang="en-GB" sz="2800" dirty="0" err="1">
                <a:solidFill>
                  <a:srgbClr val="0000FF"/>
                </a:solidFill>
              </a:rPr>
              <a:t>l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filtro</a:t>
            </a:r>
            <a:r>
              <a:rPr lang="en-GB" sz="2800" dirty="0">
                <a:solidFill>
                  <a:srgbClr val="0000FF"/>
                </a:solidFill>
              </a:rPr>
              <a:t> per la </a:t>
            </a:r>
            <a:r>
              <a:rPr lang="en-GB" sz="2800" dirty="0" err="1">
                <a:solidFill>
                  <a:srgbClr val="0000FF"/>
                </a:solidFill>
              </a:rPr>
              <a:t>progressione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è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una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inibizione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delle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varie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isoforme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superiore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almeno</a:t>
            </a:r>
            <a:r>
              <a:rPr lang="en-GB" sz="2800" dirty="0">
                <a:solidFill>
                  <a:srgbClr val="0000FF"/>
                </a:solidFill>
              </a:rPr>
              <a:t> a 10 µM</a:t>
            </a:r>
          </a:p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GB" sz="2800" dirty="0">
                <a:solidFill>
                  <a:srgbClr val="0000FF"/>
                </a:solidFill>
              </a:rPr>
              <a:t>La </a:t>
            </a:r>
            <a:r>
              <a:rPr lang="en-GB" sz="2800" dirty="0" err="1">
                <a:solidFill>
                  <a:srgbClr val="0000FF"/>
                </a:solidFill>
              </a:rPr>
              <a:t>più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temibile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è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l’isoforma</a:t>
            </a:r>
            <a:r>
              <a:rPr lang="en-GB" sz="2800" dirty="0">
                <a:solidFill>
                  <a:srgbClr val="0000FF"/>
                </a:solidFill>
              </a:rPr>
              <a:t> P3A4, </a:t>
            </a:r>
            <a:r>
              <a:rPr lang="en-GB" sz="2800" dirty="0" err="1">
                <a:solidFill>
                  <a:srgbClr val="0000FF"/>
                </a:solidFill>
              </a:rPr>
              <a:t>praticamente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ubiquitaria</a:t>
            </a:r>
            <a:r>
              <a:rPr lang="en-GB" sz="2800" dirty="0">
                <a:solidFill>
                  <a:srgbClr val="0000FF"/>
                </a:solidFill>
              </a:rPr>
              <a:t>, </a:t>
            </a:r>
            <a:r>
              <a:rPr lang="en-GB" sz="2800" dirty="0" err="1">
                <a:solidFill>
                  <a:srgbClr val="0000FF"/>
                </a:solidFill>
              </a:rPr>
              <a:t>seguita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dirty="0" err="1">
                <a:solidFill>
                  <a:srgbClr val="0000FF"/>
                </a:solidFill>
              </a:rPr>
              <a:t>dalla</a:t>
            </a:r>
            <a:r>
              <a:rPr lang="en-GB" sz="2800" dirty="0">
                <a:solidFill>
                  <a:srgbClr val="0000FF"/>
                </a:solidFill>
              </a:rPr>
              <a:t> P2D6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GB" sz="2400" dirty="0">
                <a:solidFill>
                  <a:srgbClr val="0000FF"/>
                </a:solidFill>
              </a:rPr>
              <a:t>P3A4 </a:t>
            </a:r>
            <a:r>
              <a:rPr lang="en-GB" sz="2400" dirty="0" err="1">
                <a:solidFill>
                  <a:srgbClr val="0000FF"/>
                </a:solidFill>
              </a:rPr>
              <a:t>è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responsabile</a:t>
            </a:r>
            <a:r>
              <a:rPr lang="en-GB" sz="2400" dirty="0">
                <a:solidFill>
                  <a:srgbClr val="0000FF"/>
                </a:solidFill>
              </a:rPr>
              <a:t> del </a:t>
            </a:r>
            <a:r>
              <a:rPr lang="en-GB" sz="2400" dirty="0" err="1">
                <a:solidFill>
                  <a:srgbClr val="0000FF"/>
                </a:solidFill>
              </a:rPr>
              <a:t>metabolismo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della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maggioranza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dei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farmaci</a:t>
            </a:r>
            <a:endParaRPr lang="en-GB" sz="2400" dirty="0">
              <a:solidFill>
                <a:srgbClr val="0000FF"/>
              </a:solidFill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it-IT" sz="2400" dirty="0" err="1">
                <a:solidFill>
                  <a:srgbClr val="0000FF"/>
                </a:solidFill>
              </a:rPr>
              <a:t>M</a:t>
            </a:r>
            <a:r>
              <a:rPr lang="en-GB" sz="2400" dirty="0" err="1">
                <a:solidFill>
                  <a:srgbClr val="0000FF"/>
                </a:solidFill>
              </a:rPr>
              <a:t>olto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spesso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composti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contenenti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un’ammina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e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lipofili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mostrano</a:t>
            </a:r>
            <a:r>
              <a:rPr lang="en-GB" sz="2400" dirty="0">
                <a:solidFill>
                  <a:srgbClr val="0000FF"/>
                </a:solidFill>
              </a:rPr>
              <a:t> forte </a:t>
            </a:r>
            <a:r>
              <a:rPr lang="en-GB" sz="2400" dirty="0" err="1">
                <a:solidFill>
                  <a:srgbClr val="0000FF"/>
                </a:solidFill>
              </a:rPr>
              <a:t>inibizione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r>
              <a:rPr lang="en-GB" sz="2400" dirty="0" err="1">
                <a:solidFill>
                  <a:srgbClr val="0000FF"/>
                </a:solidFill>
              </a:rPr>
              <a:t>dell’isoforma</a:t>
            </a:r>
            <a:r>
              <a:rPr lang="en-GB" sz="2400" dirty="0">
                <a:solidFill>
                  <a:srgbClr val="0000FF"/>
                </a:solidFill>
              </a:rPr>
              <a:t> P3A4</a:t>
            </a:r>
          </a:p>
          <a:p>
            <a:pPr>
              <a:lnSpc>
                <a:spcPct val="90000"/>
              </a:lnSpc>
            </a:pPr>
            <a:endParaRPr lang="it-IT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3716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Occorre essere consapevoli che il fine ultimo di questa straordinaria attività siamo noi stessi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ricerca applicata al vivente ha un’inevitabile implicazione etica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 typeface="Times" charset="0"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futuro, molti farmaci saranno diretti a pochissimi pazienti, basati su profili genetici semi-individualizzati. Ciò presumibilmente porrà delicati problemi non solo sanitari ma anche di natura etica, politica, sociale e giuridica assolutamente inediti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206163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/>
            <a:r>
              <a:rPr lang="it-IT" sz="3800" dirty="0" err="1">
                <a:solidFill>
                  <a:srgbClr val="D9701A">
                    <a:alpha val="34999"/>
                  </a:srgbClr>
                </a:solidFill>
                <a:latin typeface="Arial Black"/>
              </a:rPr>
              <a:t>Overview</a:t>
            </a:r>
            <a:endParaRPr lang="it-IT" sz="4400" dirty="0">
              <a:solidFill>
                <a:schemeClr val="tx2">
                  <a:alpha val="34999"/>
                </a:schemeClr>
              </a:solidFill>
              <a:latin typeface="Arial Black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15240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marL="609600" indent="-609600" eaLnBrk="1" hangingPunct="1">
              <a:lnSpc>
                <a:spcPct val="90000"/>
              </a:lnSpc>
              <a:spcBef>
                <a:spcPct val="60000"/>
              </a:spcBef>
              <a:buFontTx/>
              <a:buChar char="o"/>
            </a:pPr>
            <a:r>
              <a:rPr lang="it-IT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Aspetti economici, scientifici, etici e sociali della ricerca di nuovi farmaci</a:t>
            </a:r>
          </a:p>
          <a:p>
            <a:pPr marL="609600" indent="-609600" eaLnBrk="1" hangingPunct="1">
              <a:lnSpc>
                <a:spcPct val="180000"/>
              </a:lnSpc>
              <a:spcBef>
                <a:spcPct val="20000"/>
              </a:spcBef>
              <a:buFontTx/>
              <a:buChar char="o"/>
            </a:pP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Da hit a candidato farmaco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Scoperta di nuovi composti bioattivi (</a:t>
            </a:r>
            <a:r>
              <a:rPr lang="it-IT" b="1" dirty="0" err="1">
                <a:solidFill>
                  <a:schemeClr val="accent3">
                    <a:lumMod val="75000"/>
                  </a:schemeClr>
                </a:solidFill>
              </a:rPr>
              <a:t>hits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it-IT" sz="32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Valutazione e validazione biochimica e farmacologica (hit </a:t>
            </a:r>
            <a:r>
              <a:rPr lang="it-IT" b="1" dirty="0" err="1">
                <a:solidFill>
                  <a:schemeClr val="accent3">
                    <a:lumMod val="75000"/>
                  </a:schemeClr>
                </a:solidFill>
              </a:rPr>
              <a:t>to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3">
                    <a:lumMod val="75000"/>
                  </a:schemeClr>
                </a:solidFill>
              </a:rPr>
              <a:t>lead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Ottimizzazione strutturale del </a:t>
            </a:r>
            <a:r>
              <a:rPr lang="it-IT" b="1" dirty="0" err="1">
                <a:solidFill>
                  <a:schemeClr val="accent3">
                    <a:lumMod val="75000"/>
                  </a:schemeClr>
                </a:solidFill>
              </a:rPr>
              <a:t>lead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</a:pP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Sperimentazione </a:t>
            </a:r>
            <a:r>
              <a:rPr lang="it-IT" b="1" dirty="0" err="1">
                <a:solidFill>
                  <a:schemeClr val="accent3">
                    <a:lumMod val="75000"/>
                  </a:schemeClr>
                </a:solidFill>
              </a:rPr>
              <a:t>preclinica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Times" charset="0"/>
              <a:buChar char="•"/>
            </a:pPr>
            <a:endParaRPr lang="it-IT" sz="2000" dirty="0">
              <a:solidFill>
                <a:srgbClr val="F2E81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Times" charset="0"/>
              <a:buNone/>
            </a:pPr>
            <a:r>
              <a:rPr lang="it-IT" sz="2000" dirty="0">
                <a:solidFill>
                  <a:srgbClr val="F2E810"/>
                </a:solidFill>
              </a:rPr>
              <a:t>		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</a:pPr>
            <a:endParaRPr lang="it-IT" sz="2800" dirty="0"/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it-IT" sz="2800" dirty="0">
              <a:latin typeface="Times New Roman" charset="0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6172200" y="5029200"/>
            <a:ext cx="457200" cy="819150"/>
          </a:xfrm>
          <a:prstGeom prst="curvedLeftArrow">
            <a:avLst>
              <a:gd name="adj1" fmla="val 35833"/>
              <a:gd name="adj2" fmla="val 71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276600" y="54864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2200" b="1" i="1">
                <a:solidFill>
                  <a:srgbClr val="F20F1F"/>
                </a:solidFill>
              </a:rPr>
              <a:t>candidato farmaco</a:t>
            </a:r>
            <a:endParaRPr lang="it-IT" sz="2200" b="1" i="1">
              <a:solidFill>
                <a:srgbClr val="F2E81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34971" y="2729593"/>
            <a:ext cx="48003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DA HIT A LEAD</a:t>
            </a:r>
            <a:endParaRPr lang="it-IT" sz="4400" dirty="0">
              <a:solidFill>
                <a:schemeClr val="accent3">
                  <a:lumMod val="75000"/>
                </a:schemeClr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10" y="103507"/>
            <a:ext cx="8656235" cy="649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47700" y="26388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Dalla malattia al bersaglio biologico</a:t>
            </a:r>
            <a:endParaRPr lang="it-IT" dirty="0"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342900" y="1228729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La progettazione di un nuovo farmaco deve derivare da una necessità terapeutica (</a:t>
            </a:r>
            <a:r>
              <a:rPr lang="it-IT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disease</a:t>
            </a: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selection</a:t>
            </a: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Individuata la malattia, individuare il gene responsabile della disfunzione (gene </a:t>
            </a:r>
            <a:r>
              <a:rPr lang="it-IT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to</a:t>
            </a: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function</a:t>
            </a: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Individuata la funzione fisiologica compromessa, risalire alla proteina coinvolta, che sarà il bersaglio del nuovo farmaco (</a:t>
            </a:r>
            <a:r>
              <a:rPr lang="it-IT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function</a:t>
            </a: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to</a:t>
            </a: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target)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Nota la macromolecola, bisogna procedere ad individuare nuovi composti capaci di interagire con questo target (target </a:t>
            </a:r>
            <a:r>
              <a:rPr lang="it-IT" sz="2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to</a:t>
            </a:r>
            <a:r>
              <a:rPr lang="it-IT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hit)</a:t>
            </a:r>
            <a:endParaRPr lang="it-IT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rgbClr val="F2E810"/>
              </a:buClr>
            </a:pPr>
            <a:endParaRPr lang="it-IT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3429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endParaRPr lang="it-IT" sz="3200" dirty="0">
              <a:solidFill>
                <a:srgbClr val="F2E810"/>
              </a:solidFill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447800" y="1863710"/>
            <a:ext cx="701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Screening </a:t>
            </a:r>
            <a:r>
              <a:rPr lang="it-IT" sz="2800" b="1" dirty="0" err="1">
                <a:solidFill>
                  <a:schemeClr val="accent5">
                    <a:lumMod val="75000"/>
                  </a:schemeClr>
                </a:solidFill>
              </a:rPr>
              <a:t>random</a:t>
            </a: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 o </a:t>
            </a:r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</a:rPr>
              <a:t>mirato</a:t>
            </a:r>
          </a:p>
          <a:p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</a:rPr>
              <a:t>Composti di Origine animale e vegetale</a:t>
            </a:r>
          </a:p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Osservazioni cliniche</a:t>
            </a:r>
          </a:p>
          <a:p>
            <a:r>
              <a:rPr lang="it-IT" sz="2800" b="1" dirty="0" err="1">
                <a:solidFill>
                  <a:schemeClr val="accent5">
                    <a:lumMod val="75000"/>
                  </a:schemeClr>
                </a:solidFill>
              </a:rPr>
              <a:t>Me-too</a:t>
            </a: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accent5">
                    <a:lumMod val="75000"/>
                  </a:schemeClr>
                </a:solidFill>
              </a:rPr>
              <a:t>compounds</a:t>
            </a:r>
            <a:endParaRPr lang="it-IT" sz="28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Scoperta casuale (</a:t>
            </a:r>
            <a:r>
              <a:rPr lang="it-IT" sz="2800" b="1" dirty="0" err="1">
                <a:solidFill>
                  <a:schemeClr val="accent5">
                    <a:lumMod val="75000"/>
                  </a:schemeClr>
                </a:solidFill>
              </a:rPr>
              <a:t>serendipity</a:t>
            </a:r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r>
              <a:rPr lang="it-IT" sz="2800" b="1" dirty="0" smtClean="0">
                <a:solidFill>
                  <a:schemeClr val="accent5">
                    <a:lumMod val="75000"/>
                  </a:schemeClr>
                </a:solidFill>
              </a:rPr>
              <a:t>Metodi </a:t>
            </a: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razionali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o mirato</a:t>
            </a:r>
            <a:endParaRPr lang="it-IT" sz="4000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La tecnica del </a:t>
            </a:r>
            <a:r>
              <a:rPr lang="it-IT" sz="2800" b="1" dirty="0" err="1">
                <a:solidFill>
                  <a:schemeClr val="accent1">
                    <a:lumMod val="75000"/>
                  </a:schemeClr>
                </a:solidFill>
              </a:rPr>
              <a:t>random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 screening consiste semplicemente nel controllare con test opportuni l'attività biologica di tutti i prodotti che capitano tra le mani, indipendentemente da ogni considerazione razionale. </a:t>
            </a:r>
          </a:p>
          <a:p>
            <a:pPr algn="just"/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I prodotti naturali, ad esempio, si sono sempre rivelati una fonte importantissima di molecole dotate di attività biologica.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o mirato</a:t>
            </a:r>
            <a:endParaRPr lang="it-IT" sz="4000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60102" y="2178411"/>
            <a:ext cx="84874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E’ un approccio essenzialmente empirico che ha avuto un grande uso nel passato. Era stato abbandonato perché antieconomico, ma al momento attuale è di nuovo largamente utilizzato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poichè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il perfezionamento delle metodologie di screening (HTS) ha permesso di abbattere i costi. Il metodo ha l’enorme vantaggio di permettere l’individuazione di entità molecolari con strutture molto diverse da quelle dei farmaci in uso. </a:t>
            </a:r>
            <a:endParaRPr lang="it-IT" dirty="0">
              <a:solidFill>
                <a:schemeClr val="accent3">
                  <a:lumMod val="75000"/>
                </a:schemeClr>
              </a:solidFill>
              <a:latin typeface="Arial Black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8665" y="4558683"/>
            <a:ext cx="884852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  <a:latin typeface="Arial Black"/>
              </a:rPr>
              <a:t>Può essere utilizzato con due modalità opposte:</a:t>
            </a:r>
          </a:p>
          <a:p>
            <a:pPr lvl="0"/>
            <a:endParaRPr lang="it-IT" sz="2000" dirty="0" smtClean="0">
              <a:solidFill>
                <a:schemeClr val="accent1">
                  <a:lumMod val="75000"/>
                </a:schemeClr>
              </a:solidFill>
              <a:latin typeface="Arial Black"/>
            </a:endParaRPr>
          </a:p>
          <a:p>
            <a:pPr lvl="0"/>
            <a:r>
              <a:rPr lang="it-IT" sz="2000" dirty="0" smtClean="0">
                <a:solidFill>
                  <a:srgbClr val="FF0000"/>
                </a:solidFill>
                <a:latin typeface="Arial Black"/>
              </a:rPr>
              <a:t>provando un prodotto su un elevato numero di saggi biologici;</a:t>
            </a:r>
          </a:p>
          <a:p>
            <a:pPr lvl="0"/>
            <a:endParaRPr lang="it-IT" sz="2000" dirty="0" smtClean="0">
              <a:solidFill>
                <a:schemeClr val="accent1">
                  <a:lumMod val="75000"/>
                </a:schemeClr>
              </a:solidFill>
              <a:latin typeface="Arial Black"/>
            </a:endParaRPr>
          </a:p>
          <a:p>
            <a:pPr lvl="0"/>
            <a:r>
              <a:rPr lang="it-IT" sz="2000" dirty="0" smtClean="0">
                <a:solidFill>
                  <a:schemeClr val="bg2">
                    <a:lumMod val="50000"/>
                  </a:schemeClr>
                </a:solidFill>
                <a:latin typeface="Arial Black"/>
              </a:rPr>
              <a:t>provando molti prodotti su un unico saggio biologico.</a:t>
            </a:r>
          </a:p>
          <a:p>
            <a:endParaRPr lang="it-IT" dirty="0">
              <a:solidFill>
                <a:schemeClr val="accent1">
                  <a:lumMod val="75000"/>
                </a:schemeClr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o mirato</a:t>
            </a:r>
            <a:endParaRPr lang="it-IT" sz="4000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4695" y="2027016"/>
            <a:ext cx="857494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Il primo di questi approcci è stato usato e perfezionato da Paul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Jansen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che  ha utilizzato una batteria di recettori per eseguire prove di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binding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su molecole di sintesi ottenute per combinazione di diversi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farmacofori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. Da questa ricerca sono derivate molte molecole, ottimizzate  successivamente in farmaci di successo quali l’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aloperidolo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(neurolettico) e il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fentanile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(analgesico). </a:t>
            </a:r>
            <a:endParaRPr lang="it-IT" dirty="0">
              <a:solidFill>
                <a:schemeClr val="accent3">
                  <a:lumMod val="75000"/>
                </a:schemeClr>
              </a:solidFill>
              <a:latin typeface="Arial Black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71" y="3907506"/>
            <a:ext cx="4711156" cy="2663166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1261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o mirato</a:t>
            </a:r>
            <a:endParaRPr lang="it-IT" sz="4000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864" y="1539186"/>
            <a:ext cx="8409625" cy="307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Il secondo approccio è quello attualmente più utilizzato, soprattutto nella ricerca sui farmaci  dei recettori. Quando un test biologico è stato messo a punto, ad esempio un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binding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se si tratta di recettori, è possibile provare centinaia e migliaia di composti in tempi relativamente brevi. </a:t>
            </a:r>
          </a:p>
          <a:p>
            <a:pPr algn="just"/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Un esempio di questo approccio è lo sviluppo di un farmaco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anti-Alzheimer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, E-2020 (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Donepezil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), un prodotto con attività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anticolinesterasica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. Lo screening a tappeto dei prodotti della collezione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Eisai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sull’enzima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acetilcolinesterasi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ha permesso di individuare un derivato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piperazinico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con IC</a:t>
            </a:r>
            <a:r>
              <a:rPr lang="it-IT" sz="1600" baseline="-250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50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nel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range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micromolare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che è stato successivamente ottimizzato al prodotto finale che ha attività </a:t>
            </a:r>
            <a:r>
              <a:rPr lang="it-IT" sz="16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nanomolare</a:t>
            </a:r>
            <a:r>
              <a:rPr lang="it-IT" sz="16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436" y="4248724"/>
            <a:ext cx="3726964" cy="2499933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85800" y="12369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o mirato</a:t>
            </a:r>
            <a:endParaRPr lang="it-IT" sz="4000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00267" y="1463489"/>
            <a:ext cx="86640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Lo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screenig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 può riguardare anche miscele di prodotti. Si può trattare di miscele ottenute attraverso metodologie di sintesi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combinatoriale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 (librerie sintetiche), ma anche di miscele di origine naturale (librerie naturali) come ad esempio i liquidi di fermentazione di microorganismi. L’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asperlicina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, ad esempio è un prodotto di fermentazione dell’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Aspergillus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alliaceus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 che ha dato origine alla prima molecola non peptidica in grado di bloccare i recettori della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colecistochinina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</a:rPr>
              <a:t> A (CCK-A) e che è stato identificato in questo modo.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066" y="3796425"/>
            <a:ext cx="2685619" cy="28725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Times" charset="0"/>
              <a:buChar char="•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Terapia genica</a:t>
            </a:r>
          </a:p>
          <a:p>
            <a:pPr>
              <a:buFont typeface="Times" charset="0"/>
              <a:buNone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it-IT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la terapia genica si vogliono 			somministrare geni sani in organi o 			tessuti dove sono presenti geni mutati, 		responsabili di una determinata malattia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70000"/>
              </a:spcBef>
              <a:buFont typeface="Times" charset="0"/>
              <a:buChar char="•"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Farmaci orfani e malattie rare</a:t>
            </a:r>
          </a:p>
          <a:p>
            <a:pPr>
              <a:spcBef>
                <a:spcPct val="70000"/>
              </a:spcBef>
              <a:buFont typeface="Times" charset="0"/>
              <a:buChar char="•"/>
            </a:pP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Drugs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neglected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diseases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o mirato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3505200" y="1905000"/>
            <a:ext cx="5562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tasso e' una pianta molto diffusa anche nei nostri giardini: non perde le foglie, produce delle belle bacche rosse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 1962 l'estratto da un campione di corteccia di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Taxus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brevifolia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rivelò proprietà citotossiche. Fu identificato il principio attivo (il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taxolo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Attualmente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paclitaxel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(il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taxolo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originale) e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docetaxel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(un derivato semisintetico) sono tra i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piu'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importanti agenti antitumorali in commercio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7" descr="Tass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981200"/>
            <a:ext cx="2133600" cy="2133600"/>
          </a:xfrm>
          <a:noFill/>
          <a:ln/>
        </p:spPr>
      </p:pic>
      <p:pic>
        <p:nvPicPr>
          <p:cNvPr id="5" name="Picture 10" descr="tax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495800"/>
            <a:ext cx="32004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o mirato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5800" y="2060659"/>
            <a:ext cx="75223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Arial Black"/>
              </a:rPr>
              <a:t>Il problema principale delle librerie naturali rispetto a quello sintetiche è l’isolamento e la determinazione della struttura del prodotto attivo che, malgrado l’enorme progresso fatto dalle relative metodologie negli ultimi anni, è ancora un processo lento, difficile e costoso. Il vantaggio è quello di offrire una enorme varietà di strutture, difficilmente immaginabili e realizzabili dal chimico sintetico.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o mirato</a:t>
            </a:r>
          </a:p>
        </p:txBody>
      </p:sp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La popolarità del </a:t>
            </a:r>
            <a:r>
              <a:rPr lang="it-IT" sz="2800" b="1" dirty="0" err="1">
                <a:solidFill>
                  <a:schemeClr val="accent3">
                    <a:lumMod val="75000"/>
                  </a:schemeClr>
                </a:solidFill>
              </a:rPr>
              <a:t>random</a:t>
            </a: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 screening e' andata via via diminuendo. Durante gli anni `80 questa tecnica e' stata progressivamente sostituita da una ricerca </a:t>
            </a:r>
            <a:r>
              <a:rPr lang="it-IT" sz="2800" b="1" dirty="0" err="1">
                <a:solidFill>
                  <a:schemeClr val="accent3">
                    <a:lumMod val="75000"/>
                  </a:schemeClr>
                </a:solidFill>
              </a:rPr>
              <a:t>piu'</a:t>
            </a: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 mirata </a:t>
            </a:r>
          </a:p>
          <a:p>
            <a:pPr lvl="1" algn="just"/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solo alcune classi di composti vengono prese in considerazione per i test farmacologici</a:t>
            </a:r>
          </a:p>
          <a:p>
            <a:pPr lvl="1" algn="just"/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solo alcune attività biologiche vengono prese in considerazione per lo screening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o mirato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66700" y="1752600"/>
            <a:ext cx="8610600" cy="523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lang="it-IT" sz="2800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partire dagli anni ‘90</a:t>
            </a:r>
          </a:p>
          <a:p>
            <a:pPr>
              <a:spcBef>
                <a:spcPct val="20000"/>
              </a:spcBef>
              <a:buClr>
                <a:srgbClr val="F2E810"/>
              </a:buClr>
              <a:buSzPct val="75000"/>
              <a:buFont typeface="Monotype Sorts" charset="2"/>
              <a:buNone/>
            </a:pPr>
            <a:r>
              <a:rPr lang="it-IT" sz="2800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HTS - Screening di collezioni molto vaste (Company </a:t>
            </a:r>
            <a:r>
              <a:rPr lang="it-IT" sz="2800" b="1" i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collection</a:t>
            </a:r>
            <a:r>
              <a:rPr lang="it-IT" sz="2800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>
              <a:spcBef>
                <a:spcPct val="20000"/>
              </a:spcBef>
              <a:buClr>
                <a:srgbClr val="F2E810"/>
              </a:buClr>
              <a:buSzPct val="100000"/>
              <a:buFontTx/>
              <a:buChar char="–"/>
            </a:pPr>
            <a:r>
              <a:rPr lang="it-IT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300.000 -1.200.000 composti</a:t>
            </a:r>
          </a:p>
          <a:p>
            <a:pPr lvl="1">
              <a:spcBef>
                <a:spcPct val="20000"/>
              </a:spcBef>
              <a:buClr>
                <a:srgbClr val="F2E810"/>
              </a:buClr>
              <a:buSzPct val="100000"/>
              <a:buFontTx/>
              <a:buChar char="–"/>
            </a:pPr>
            <a:r>
              <a:rPr lang="it-IT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Composti sintetizzati per progetti precedenti</a:t>
            </a:r>
          </a:p>
          <a:p>
            <a:pPr lvl="1">
              <a:spcBef>
                <a:spcPct val="20000"/>
              </a:spcBef>
              <a:buClr>
                <a:srgbClr val="F2E810"/>
              </a:buClr>
              <a:buSzPct val="100000"/>
              <a:buFontTx/>
              <a:buChar char="–"/>
            </a:pPr>
            <a:r>
              <a:rPr lang="it-IT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Composti acquisiti da Istituti scientifici/Università</a:t>
            </a:r>
          </a:p>
          <a:p>
            <a:pPr lvl="1">
              <a:spcBef>
                <a:spcPct val="20000"/>
              </a:spcBef>
              <a:buClr>
                <a:srgbClr val="F2E810"/>
              </a:buClr>
              <a:buSzPct val="100000"/>
              <a:buFontTx/>
              <a:buChar char="–"/>
            </a:pPr>
            <a:r>
              <a:rPr lang="it-IT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Prodotti naturali</a:t>
            </a:r>
          </a:p>
          <a:p>
            <a:pPr lvl="1">
              <a:spcBef>
                <a:spcPct val="20000"/>
              </a:spcBef>
              <a:buClr>
                <a:srgbClr val="F2E810"/>
              </a:buClr>
              <a:buSzPct val="100000"/>
              <a:buFontTx/>
              <a:buChar char="–"/>
            </a:pPr>
            <a:r>
              <a:rPr lang="it-IT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Composti generati attraverso tecniche di chimica combinatoria</a:t>
            </a:r>
          </a:p>
          <a:p>
            <a:pPr lvl="2">
              <a:spcBef>
                <a:spcPct val="20000"/>
              </a:spcBef>
              <a:buClr>
                <a:srgbClr val="F2E810"/>
              </a:buClr>
              <a:buSzPct val="65000"/>
              <a:buFont typeface="Monotype Sorts" charset="2"/>
              <a:buChar char="F"/>
            </a:pPr>
            <a:r>
              <a:rPr lang="it-IT" sz="2000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Librerie </a:t>
            </a:r>
            <a:r>
              <a:rPr lang="it-IT" sz="2000" b="1" i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random</a:t>
            </a:r>
            <a:endParaRPr lang="it-IT" sz="2000" b="1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spcBef>
                <a:spcPct val="20000"/>
              </a:spcBef>
              <a:buClr>
                <a:srgbClr val="F2E810"/>
              </a:buClr>
              <a:buSzPct val="65000"/>
              <a:buFont typeface="Monotype Sorts" charset="2"/>
              <a:buChar char="F"/>
            </a:pPr>
            <a:r>
              <a:rPr lang="it-IT" sz="2000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Librerie </a:t>
            </a:r>
            <a:r>
              <a:rPr lang="it-IT" sz="2000" b="1" i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targeted</a:t>
            </a:r>
            <a:r>
              <a:rPr lang="it-IT" sz="2000" b="1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it-IT" sz="2000" b="1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based</a:t>
            </a:r>
            <a:endParaRPr lang="en-US" sz="2000" b="1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i="0" dirty="0">
              <a:solidFill>
                <a:srgbClr val="F2E81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o mirato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Librerie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</a:t>
            </a:r>
            <a:endParaRPr kumimoji="0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Mancanza di conoscenze circa la struttura del target molecolare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Grande diversità rispetto alla collezione dei composti pre-esistenti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Facilità di realizzazione chimica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Molto spesso realizzate in fase solida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Alto numero di componenti (1.000 - 100.000)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Composti singoli (raramente miscele)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Saggiate per l’attività farmacologica primaria </a:t>
            </a:r>
            <a:r>
              <a:rPr kumimoji="0" lang="it-IT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ca.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1-10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µM</a:t>
            </a:r>
            <a:endParaRPr kumimoji="0" lang="it-IT" sz="24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Screening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random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o mirato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7526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Librerie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Targeted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</a:t>
            </a:r>
            <a:endParaRPr kumimoji="0" lang="it-IT" sz="22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Conoscenze circa la struttura del target molecolare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Contengono motivi strutturali ritenuti cruciali per l’interazione con il target molecolare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Facilità di realizzazione chimica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Molto spesso realizzate in fase solida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Alto numero di componenti (1.000 - 100.000)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Composti singoli (raramente miscele)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Saggiate per l’attività farmacologica primaria </a:t>
            </a:r>
            <a:r>
              <a:rPr kumimoji="0" lang="it-IT" sz="2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ca.</a:t>
            </a: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1-10 </a:t>
            </a:r>
            <a:r>
              <a:rPr kumimoji="0" lang="it-IT" sz="22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µM</a:t>
            </a:r>
            <a:endParaRPr kumimoji="0" lang="it-IT" sz="22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Dovrebbero produrre un maggiore hit rate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sz="22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</a:rPr>
              <a:t>Alcuni composti saggiati anche per la selettività</a:t>
            </a:r>
            <a:endParaRPr kumimoji="0" lang="it-IT" sz="22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 smtClean="0">
                <a:solidFill>
                  <a:srgbClr val="D9701A"/>
                </a:solidFill>
              </a:rPr>
              <a:t> </a:t>
            </a:r>
            <a:r>
              <a:rPr lang="it-IT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Composti di Origine Naturale</a:t>
            </a:r>
            <a:endParaRPr lang="it-IT" sz="2400" dirty="0">
              <a:solidFill>
                <a:schemeClr val="tx2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49353" y="2144768"/>
            <a:ext cx="82972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I prodotti di origine naturale, in particolare quelli derivati dal regno vegetale, sono la fonte più antica di sostanze biologicamente attive e di farmaci. Sono innumerevoli i metaboliti secondari dotati di attività biologica che possono essere utilizzati dall’uomo, direttamente o dopo opportune manipolazioni. </a:t>
            </a:r>
          </a:p>
          <a:p>
            <a:pPr algn="just"/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La scoperta e l’isolamento di prodotti quali </a:t>
            </a:r>
            <a:r>
              <a:rPr lang="it-IT" sz="20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atropina, reserpina, chinina, morfina, efedrina, </a:t>
            </a:r>
            <a:r>
              <a:rPr lang="it-IT" sz="200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d-tubocurarina</a:t>
            </a:r>
            <a:r>
              <a:rPr lang="it-IT" sz="200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, digitossina,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 ha rappresentato una tappa fondamentale nella medicina e ha prodotto moltissimi derivati di importanza fondamentale nella pratica terapeutica e nello studio dei meccanismi fisiologici degli animali viventi. 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Arial Black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954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 smtClean="0">
                <a:solidFill>
                  <a:srgbClr val="D9701A"/>
                </a:solidFill>
              </a:rPr>
              <a:t> </a:t>
            </a:r>
            <a:r>
              <a:rPr lang="it-IT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Composti di Origine Naturale</a:t>
            </a:r>
            <a:endParaRPr lang="it-IT" sz="2400" dirty="0">
              <a:solidFill>
                <a:schemeClr val="tx2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87617" y="1571954"/>
            <a:ext cx="822443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Tra le scoperte più recenti nel campo delle sostanze di origine vegetale ci sono l’</a:t>
            </a:r>
            <a:r>
              <a:rPr lang="it-IT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artemisina</a:t>
            </a:r>
            <a:r>
              <a:rPr lang="it-I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(antimalarico) il </a:t>
            </a:r>
            <a:r>
              <a:rPr lang="it-IT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tassolo</a:t>
            </a:r>
            <a:r>
              <a:rPr lang="it-I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(antitumorale); tra i prodotti isolati da brodi di coltura di microrganismi ci sono la </a:t>
            </a:r>
            <a:r>
              <a:rPr lang="it-IT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asperlicina</a:t>
            </a:r>
            <a:r>
              <a:rPr lang="it-I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 (antagonista al recettore CCK-A) e la lovastatina (inibitore della sintesi del colesterolo); tra i veleni di origine animale la tetrodotossina (bloccante dei canali del sodio), la </a:t>
            </a:r>
            <a:r>
              <a:rPr lang="it-I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  <a:sym typeface="Symbol"/>
              </a:rPr>
              <a:t></a:t>
            </a:r>
            <a:r>
              <a:rPr lang="it-IT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-bungarotossina (antagonista dei recettori nicotinici) e la epibatina (agonista nicotinico). Questi prodotti sono utilizzati come farmaci o come mezzi di indagine farmacologica o come modelli per lo sviluppo di nuovi farmaci. </a:t>
            </a:r>
            <a:endParaRPr lang="it-IT" dirty="0">
              <a:solidFill>
                <a:schemeClr val="tx2">
                  <a:lumMod val="75000"/>
                  <a:lumOff val="25000"/>
                </a:schemeClr>
              </a:solidFill>
              <a:latin typeface="Arial Black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23" y="4434277"/>
            <a:ext cx="5043471" cy="2331927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FF6600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FF6600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FF6600"/>
                </a:solidFill>
                <a:latin typeface="Arial Black"/>
              </a:rPr>
              <a:t>)</a:t>
            </a: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/>
            </a:r>
            <a:b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</a:b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Osservazioni cliniche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8588" y="213584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Praticamente tutti i farmaci, oltre all’azione biologica per la quale sono stati progettati, provocano un certo numero di effetti collaterali, in genere indesiderati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volte l'effetto collaterale inatteso e' di interesse clinico, e può suggerire nuovi composti o nuove applicazioni</a:t>
            </a:r>
            <a:endParaRPr kumimoji="0" lang="it-IT" sz="3200" b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FF6600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FF6600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FF6600"/>
                </a:solidFill>
                <a:latin typeface="Arial Black"/>
              </a:rPr>
              <a:t>)</a:t>
            </a: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/>
            </a:r>
            <a:b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</a:b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Osservazioni cliniche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90800" y="1981200"/>
            <a:ext cx="6324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minoxidil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è stato registrato nel 1979 come antiipertensivo. I suoi effetti collaterali (tra i quali l'ipertricosi) e la sua potenza ne limitano ora l'uso a pochi casi di ipertensione grave resistente ad altri farmaci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 1988 il farmaco ha scoperto una nuova vita: è stato registrato come rimedio contro la caduta dei capelli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0" descr="minoxidi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2590800"/>
            <a:ext cx="2444750" cy="304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533400" y="533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800" dirty="0">
                <a:solidFill>
                  <a:srgbClr val="D9701A"/>
                </a:solidFill>
                <a:latin typeface="Arial Black"/>
              </a:rPr>
              <a:t>Definizione attuale di farmaco orfano</a:t>
            </a:r>
            <a:endParaRPr lang="it-IT" sz="2800" u="sng" dirty="0">
              <a:solidFill>
                <a:schemeClr val="accent1"/>
              </a:solidFill>
              <a:latin typeface="Arial Black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152400" y="1467878"/>
            <a:ext cx="883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farmaco non diffuso dall'industria farmaceutica ma che risponde a un bisogno di salute pubblica</a:t>
            </a:r>
          </a:p>
          <a:p>
            <a:pPr>
              <a:lnSpc>
                <a:spcPct val="40000"/>
              </a:lnSpc>
              <a:spcBef>
                <a:spcPct val="0"/>
              </a:spcBef>
              <a:buFontTx/>
              <a:buNone/>
            </a:pPr>
            <a:endParaRPr lang="it-IT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Concretamente possono presentarsi tre casi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i prodotti destinati al trattamento delle malattie rare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i prodotti ritirati dal mercato per ragioni economiche e terapeutiche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i prodotti non diffusi (sviluppati):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sia perché derivano da un processo di ricerca non brevettabile;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sia perché riguardano mercati importanti ma non solvibili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FF6600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FF6600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FF6600"/>
                </a:solidFill>
                <a:latin typeface="Arial Black"/>
              </a:rPr>
              <a:t>)</a:t>
            </a: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/>
            </a:r>
            <a:b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</a:b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Osservazioni cliniche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190999" y="2133600"/>
            <a:ext cx="479011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sildenafil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(Viagra) è stato sviluppato come farmaco per il trattamento dell'angina pectoris: solo in seguito ci si è accorti che funziona molto meglio per il trattamento dell'impotenza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12" descr="sildenafi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466975"/>
            <a:ext cx="3810000" cy="3143250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FF6600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FF6600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FF6600"/>
                </a:solidFill>
                <a:latin typeface="Arial Black"/>
              </a:rPr>
              <a:t>)</a:t>
            </a: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/>
            </a:r>
            <a:b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</a:b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Osservazioni cliniche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77536" y="1752600"/>
            <a:ext cx="865410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I sulfamidici hanno rappresentato una vera e propria miniera per lo sviluppo di nuovi farmaci. Gli ipoglicemizzanti orali del tipo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solfoniluree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e i diuretici </a:t>
            </a:r>
            <a:r>
              <a:rPr lang="it-IT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tiadiazinici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rappresentano classi di farmaci di importanza fondamentale ottenute dalla manipolazione chimica di sulfamidici in seguito all’osservazione clinica dei loro effetti secondari ipoglicemizzanti e diuretici. </a:t>
            </a:r>
            <a:endParaRPr lang="it-IT" dirty="0">
              <a:solidFill>
                <a:schemeClr val="accent3">
                  <a:lumMod val="75000"/>
                </a:schemeClr>
              </a:solidFill>
              <a:latin typeface="Arial Black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19" y="3722582"/>
            <a:ext cx="6932671" cy="2644834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6147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FF6600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FF6600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FF6600"/>
                </a:solidFill>
                <a:latin typeface="Arial Black"/>
              </a:rPr>
              <a:t>)</a:t>
            </a: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/>
            </a:r>
            <a:b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</a:b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  <a:latin typeface="Arial Black"/>
              </a:rPr>
              <a:t>Osservazioni cliniche</a:t>
            </a:r>
          </a:p>
        </p:txBody>
      </p:sp>
      <p:sp>
        <p:nvSpPr>
          <p:cNvPr id="6" name="Rettangolo 5"/>
          <p:cNvSpPr/>
          <p:nvPr/>
        </p:nvSpPr>
        <p:spPr>
          <a:xfrm>
            <a:off x="256879" y="1618024"/>
            <a:ext cx="87168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Nel campo dei farmaci che interagiscono con i recettori, un esempio classico è quello della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clorpromazina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, il primo farmaco neurolettico sviluppato per il trattamento della schizofrenia. Questa molecola è il frutto dell’osservazione dell’effetto tranquillizzante degli antistaminici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fenotiazinici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, in particolare della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prometazina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. Il dott.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Laborit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, un chirurgo della marina militare francese, utilizzava infatti la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prometazina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 nella speranza di prevenire lo shock chirurgico inibendo l'azione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vasodilatatoria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 dell'istamina. La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prometazina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 non portava all'effetto sperato, ma i pazienti che la ricevevano sembravano perdere ogni preoccupazione circa l'esito dell'intervento ed entravano in camera operatoria allegri e rilassati. Questo "effetto collaterale inatteso" si dimostrò in seguito molto evidente con la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clorpromazina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, un analogo clorurato della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prometazina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. 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Arial Black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749" y="4665012"/>
            <a:ext cx="6342003" cy="1993992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Me-too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compounds</a:t>
            </a:r>
            <a:endParaRPr lang="it-IT" sz="2400" dirty="0">
              <a:solidFill>
                <a:schemeClr val="tx2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29634" y="1981200"/>
            <a:ext cx="891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L'utilizzazione di farmaci già noti come modelli da modificare per ottenere altre molecole attive è una pratica ancora largamente utilizzata, soprattutto a livello industriale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prodotti così ottenuti cadono spesso nella categoria dei cosiddetti “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me-too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compounds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che permettono a più ditte farmaceutiche di accedere, con limitati investimenti, a settori di mercato particolarmente remunerativi</a:t>
            </a:r>
            <a:endParaRPr kumimoji="0" lang="it-IT" sz="32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818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Me-too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compounds</a:t>
            </a:r>
            <a:endParaRPr lang="it-IT" sz="2400" dirty="0">
              <a:solidFill>
                <a:schemeClr val="tx2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1913189"/>
            <a:ext cx="868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Sebbene talvolta criticato, questo approccio conduce in molti casi a prodotti con caratteristiche farmacologiche, farmacocinetiche e tossicologiche migliori di quelle del prodotto di partenza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Inoltre il lavoro fatto permette di stabilire tutta una serie di relazioni tra la struttura e l'attività che sono spesso essenziali per la definizione del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farmacoforo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del meccanismo di azione</a:t>
            </a:r>
            <a:endParaRPr kumimoji="0" lang="it-IT" sz="32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3558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Me-too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compounds</a:t>
            </a:r>
            <a:endParaRPr lang="it-IT" sz="2400" dirty="0">
              <a:solidFill>
                <a:schemeClr val="tx2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228600" y="1596558"/>
            <a:ext cx="891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esempio di questo approccio sono i numerosi farmaci anti-H</a:t>
            </a:r>
            <a:r>
              <a:rPr kumimoji="0" lang="it-IT" sz="2800" b="1" u="none" strike="noStrike" kern="0" cap="none" spc="0" normalizeH="0" baseline="-1500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derivati dalla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cimetidina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tra i quali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ranitidina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nizatidina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famotidina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12" descr="antiistaminici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3562350"/>
            <a:ext cx="7239000" cy="3052763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818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Me-too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compounds</a:t>
            </a:r>
            <a:endParaRPr lang="it-IT" sz="2400" dirty="0">
              <a:solidFill>
                <a:schemeClr val="tx2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876800" y="2054482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Può accadere che durante la ricerca di analoghi di un farmaco già noto, le modificazioni introdotte producano caratteristiche farmacologiche del tutto diverse</a:t>
            </a:r>
          </a:p>
        </p:txBody>
      </p:sp>
      <p:pic>
        <p:nvPicPr>
          <p:cNvPr id="4" name="Picture 8" descr="clorpromaz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0794"/>
            <a:ext cx="48768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7592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Me-too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 </a:t>
            </a:r>
            <a:r>
              <a:rPr lang="it-IT" sz="24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compounds</a:t>
            </a:r>
            <a:endParaRPr lang="it-IT" sz="2400" dirty="0">
              <a:solidFill>
                <a:schemeClr val="tx2">
                  <a:lumMod val="50000"/>
                  <a:lumOff val="50000"/>
                </a:schemeClr>
              </a:solidFill>
              <a:latin typeface="Arial Black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67000" y="2061693"/>
            <a:ext cx="6248400" cy="407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caso particolare di questo approccio può essere considerato l'identificazione e lo studio di metaboliti che è del resto una delle tappe fondamentali nello sviluppo di un farmaco.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Poiché in genere i metaboliti sono meno tossici, la loro eventuale alta attività farmacologica può portare all'individuazione di una nuova entità molecolare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10" descr="profarmac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447800"/>
            <a:ext cx="2265363" cy="5202238"/>
          </a:xfr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Scoperta casuale (</a:t>
            </a:r>
            <a:r>
              <a:rPr lang="it-IT" sz="24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serendipity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)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09800" y="2209800"/>
            <a:ext cx="6705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Serendipity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faculty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phenomenon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finding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valuable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agreeable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things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sought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Webster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Molte scoperte sono state fatte "per caso", ma il caso non basta. Si deve essere in grado di riconoscere il diamante trovato quando non lo si cerca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7" descr="diama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64000"/>
            <a:ext cx="2590800" cy="2379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Scoperta casuale (</a:t>
            </a:r>
            <a:r>
              <a:rPr lang="it-IT" sz="24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serendipity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990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Malattie rare: </a:t>
            </a:r>
            <a:b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una priorità per la salute pubblica</a:t>
            </a:r>
            <a:endParaRPr kumimoji="0" lang="it-IT" sz="3900" b="0" i="0" u="sng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5146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La salute pubblica si pone l’obiettivo di assicurare la salute ed il benessere dell’intera popolazione.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Tutti i mezzi messi in atto per raggiungere questo obiettivo devono perciò soddisfare più persone possibili...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Scoperta casuale (</a:t>
            </a:r>
            <a:r>
              <a:rPr lang="it-IT" sz="24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serendipity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)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648200" y="24384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Certamente la scoperta del primo antibiotico scaturì da una serie di coincidenze fortunate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7" descr="stafilococc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981200"/>
            <a:ext cx="2328863" cy="2233613"/>
          </a:xfrm>
        </p:spPr>
      </p:pic>
      <p:pic>
        <p:nvPicPr>
          <p:cNvPr id="5" name="Picture 10" descr="Pe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0" y="4495800"/>
            <a:ext cx="33004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3624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Scoperta casuale (</a:t>
            </a:r>
            <a:r>
              <a:rPr lang="it-IT" sz="24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serendipity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)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0" y="1937929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 1928 mancavano le tecniche necessarie per sviluppare in breve tempo un farmaco utilizzabile clinicamente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partendo dall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'osservazione di Fleming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Probabilmente anche l'aspetto economico della scoperta fu considerato di scarso interesse: sulfamidici (1930)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Solo nel 1939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Chain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Florey</a:t>
            </a: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Abraham a Oxford furono in grado di produrre penicillina in una forma utilizzabile per la sperimentazione clinica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 la seconda guerra mondiale il prodotto diventò di importanza strategica</a:t>
            </a:r>
            <a:endParaRPr kumimoji="0" lang="it-IT" sz="24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3624"/>
            <a:ext cx="7772400" cy="1143000"/>
          </a:xfrm>
        </p:spPr>
        <p:txBody>
          <a:bodyPr/>
          <a:lstStyle/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Scoperta casuale (</a:t>
            </a:r>
            <a:r>
              <a:rPr lang="it-IT" sz="2400" i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serendipity</a:t>
            </a:r>
            <a:r>
              <a:rPr lang="it-IT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Arial Black"/>
              </a:rPr>
              <a:t>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49565" y="186721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Anche la storia delle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benzodiazepine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 avuto un’origine “casuale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F2E8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10" descr="benzodiazepin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3048000"/>
            <a:ext cx="6629400" cy="348615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38100" y="1905000"/>
            <a:ext cx="9067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Tentativi di arrivare ad un farmaco o ad un </a:t>
            </a:r>
            <a:r>
              <a:rPr lang="it-IT" sz="2800" b="1" dirty="0" err="1">
                <a:solidFill>
                  <a:schemeClr val="accent5">
                    <a:lumMod val="75000"/>
                  </a:schemeClr>
                </a:solidFill>
              </a:rPr>
              <a:t>lead</a:t>
            </a: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 attendibile a partire da conoscenze fisiologiche, fisiopatologiche, biochimiche, farmacologiche, chimiche, strutturali ben precise</a:t>
            </a:r>
          </a:p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Il termine “razionale” è probabilmente esagerato, visti gli insuccessi frequenti anche in questi casi</a:t>
            </a:r>
          </a:p>
          <a:p>
            <a:r>
              <a:rPr lang="it-IT" sz="2800" b="1" dirty="0">
                <a:solidFill>
                  <a:schemeClr val="accent5">
                    <a:lumMod val="75000"/>
                  </a:schemeClr>
                </a:solidFill>
              </a:rPr>
              <a:t>Sono tentativi che poggiano su basi più solide rispetto ai metodi precedenti, pur non riuscendo a garantire maggiori probabilità di successo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685800" y="2247900"/>
            <a:ext cx="777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Genomica</a:t>
            </a:r>
          </a:p>
          <a:p>
            <a:pPr>
              <a:lnSpc>
                <a:spcPct val="90000"/>
              </a:lnSpc>
            </a:pPr>
            <a:r>
              <a:rPr lang="it-IT" sz="2800" b="1" dirty="0" err="1">
                <a:solidFill>
                  <a:schemeClr val="accent2">
                    <a:lumMod val="75000"/>
                  </a:schemeClr>
                </a:solidFill>
              </a:rPr>
              <a:t>Proteomica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Bioinformatica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Modellistica molecolare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717" y="670719"/>
            <a:ext cx="77216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17284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28600" y="1509098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it-IT" sz="2800" b="1" dirty="0">
                <a:solidFill>
                  <a:srgbClr val="F20F1F"/>
                </a:solidFill>
              </a:rPr>
              <a:t>genomica</a:t>
            </a:r>
            <a:r>
              <a:rPr lang="it-IT" sz="2800" b="1" dirty="0">
                <a:solidFill>
                  <a:srgbClr val="F2E810"/>
                </a:solidFill>
              </a:rPr>
              <a:t>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è una branca della biologia molecolare che si occupa dello studio del </a:t>
            </a:r>
            <a:r>
              <a:rPr lang="it-IT" sz="2800" b="1" dirty="0">
                <a:solidFill>
                  <a:srgbClr val="F20F1F"/>
                </a:solidFill>
              </a:rPr>
              <a:t>genoma</a:t>
            </a:r>
            <a:r>
              <a:rPr lang="it-IT" sz="2800" b="1" dirty="0">
                <a:solidFill>
                  <a:srgbClr val="F2E810"/>
                </a:solidFill>
              </a:rPr>
              <a:t>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degli organismi viventi. In particolare si occupa della struttura, contenuto, funzione ed evoluzione del genoma</a:t>
            </a:r>
          </a:p>
          <a:p>
            <a:pPr algn="just">
              <a:lnSpc>
                <a:spcPct val="90000"/>
              </a:lnSpc>
            </a:pP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ll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genoma umano è composto da un numero, ancora non del tutto confermato, di circa 30.000 </a:t>
            </a:r>
            <a:r>
              <a:rPr lang="it-IT" sz="2800" b="1" dirty="0">
                <a:solidFill>
                  <a:srgbClr val="F20F1F"/>
                </a:solidFill>
              </a:rPr>
              <a:t>geni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presenti su 23 coppie di cromosomi presenti nel nucleo di ciascuna cellula</a:t>
            </a:r>
          </a:p>
          <a:p>
            <a:pPr algn="just"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Ogni gene è formato da un tratto di </a:t>
            </a:r>
            <a:r>
              <a:rPr lang="it-IT" sz="2800" b="1" dirty="0">
                <a:solidFill>
                  <a:srgbClr val="F20F1F"/>
                </a:solidFill>
              </a:rPr>
              <a:t>DNA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 contiene una sequenza di coppie di </a:t>
            </a:r>
            <a:r>
              <a:rPr lang="it-IT" sz="2800" b="1" dirty="0">
                <a:solidFill>
                  <a:srgbClr val="F20F1F"/>
                </a:solidFill>
              </a:rPr>
              <a:t>basi azotate</a:t>
            </a:r>
            <a:endParaRPr lang="it-IT" b="1" dirty="0">
              <a:solidFill>
                <a:srgbClr val="F2E810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85800" y="3837041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endParaRPr lang="it-IT" sz="2800">
              <a:latin typeface="Helvetica" charset="0"/>
            </a:endParaRPr>
          </a:p>
          <a:p>
            <a:endParaRPr lang="it-IT" sz="2800"/>
          </a:p>
        </p:txBody>
      </p:sp>
      <p:pic>
        <p:nvPicPr>
          <p:cNvPr id="5" name="Picture 7" descr="Human_genome_to_genes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3188" y="1551041"/>
            <a:ext cx="639603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04800" y="5715000"/>
            <a:ext cx="861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i="0" dirty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Dal gene al genoma: i successivi livelli di organizzazione dell'informazione genetica nel DNA di un organismo</a:t>
            </a:r>
          </a:p>
          <a:p>
            <a:endParaRPr lang="it-IT" i="0" dirty="0">
              <a:latin typeface="Helvetica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20583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3" name="Rectangle 4"/>
          <p:cNvSpPr>
            <a:spLocks noGrp="1" noChangeArrowheads="1"/>
          </p:cNvSpPr>
          <p:nvPr/>
        </p:nvSpPr>
        <p:spPr bwMode="auto">
          <a:xfrm>
            <a:off x="304800" y="1830724"/>
            <a:ext cx="85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it-IT" sz="2600" b="1" dirty="0" err="1">
                <a:solidFill>
                  <a:srgbClr val="F20F1F"/>
                </a:solidFill>
              </a:rPr>
              <a:t>proteomica</a:t>
            </a:r>
            <a:r>
              <a:rPr lang="it-IT" sz="2600" b="1" dirty="0">
                <a:solidFill>
                  <a:srgbClr val="F2E810"/>
                </a:solidFill>
              </a:rPr>
              <a:t> </a:t>
            </a: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studia l’insieme di tutte le proteine di un organismo, con l'obbiettivo di determinarne la sequenza, la funzione, la struttura 3D e le interazioni</a:t>
            </a:r>
          </a:p>
          <a:p>
            <a:pPr algn="just">
              <a:lnSpc>
                <a:spcPct val="90000"/>
              </a:lnSpc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Molti dei farmaci di uso corrente  si prefiggono di curare le malattie sopprimendo, aumentando o regolando le funzioni di specifiche proteine.</a:t>
            </a:r>
          </a:p>
          <a:p>
            <a:pPr algn="just">
              <a:lnSpc>
                <a:spcPct val="90000"/>
              </a:lnSpc>
            </a:pP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conoscenza di un numero sempre maggiore di strutture di proteine faciliterà la predizione delle strutture delle proteine bersaglio di farmaci, un’informazione basilare per il </a:t>
            </a:r>
            <a:r>
              <a:rPr lang="it-IT" sz="2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drug</a:t>
            </a:r>
            <a:r>
              <a:rPr lang="it-IT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design</a:t>
            </a:r>
          </a:p>
          <a:p>
            <a:pPr>
              <a:lnSpc>
                <a:spcPct val="90000"/>
              </a:lnSpc>
            </a:pPr>
            <a:endParaRPr lang="it-IT" sz="2800" dirty="0">
              <a:latin typeface="Helvetica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28600" y="1892050"/>
            <a:ext cx="33686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Progetti di </a:t>
            </a:r>
            <a:r>
              <a:rPr lang="it-IT" sz="2000" i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sequenziamento</a:t>
            </a:r>
            <a:endParaRPr lang="it-IT" sz="200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genoma</a:t>
            </a:r>
          </a:p>
          <a:p>
            <a:endParaRPr lang="it-IT" i="0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105400" y="1804737"/>
            <a:ext cx="3810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Sforzi sperimentali per determinare la struttura e le funzioni di molecole biologiche</a:t>
            </a:r>
          </a:p>
          <a:p>
            <a:pPr algn="ctr"/>
            <a:endParaRPr lang="it-IT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819400" y="3263650"/>
            <a:ext cx="3686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Massa di dati senza precedenti</a:t>
            </a:r>
          </a:p>
        </p:txBody>
      </p:sp>
      <p:cxnSp>
        <p:nvCxnSpPr>
          <p:cNvPr id="22" name="AutoShape 7"/>
          <p:cNvCxnSpPr>
            <a:cxnSpLocks noChangeShapeType="1"/>
          </p:cNvCxnSpPr>
          <p:nvPr/>
        </p:nvCxnSpPr>
        <p:spPr bwMode="auto">
          <a:xfrm rot="16200000" flipH="1">
            <a:off x="1766888" y="2809625"/>
            <a:ext cx="715962" cy="627062"/>
          </a:xfrm>
          <a:prstGeom prst="bentConnector2">
            <a:avLst/>
          </a:prstGeom>
          <a:noFill/>
          <a:ln w="76200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</p:spPr>
      </p:cxnSp>
      <p:cxnSp>
        <p:nvCxnSpPr>
          <p:cNvPr id="23" name="AutoShape 8"/>
          <p:cNvCxnSpPr>
            <a:cxnSpLocks noChangeShapeType="1"/>
          </p:cNvCxnSpPr>
          <p:nvPr/>
        </p:nvCxnSpPr>
        <p:spPr bwMode="auto">
          <a:xfrm rot="5400000">
            <a:off x="6969919" y="2831056"/>
            <a:ext cx="487362" cy="812800"/>
          </a:xfrm>
          <a:prstGeom prst="bentConnector2">
            <a:avLst/>
          </a:prstGeom>
          <a:noFill/>
          <a:ln w="76200">
            <a:solidFill>
              <a:srgbClr val="FF0000"/>
            </a:solidFill>
            <a:miter lim="800000"/>
            <a:headEnd type="none" w="sm" len="sm"/>
            <a:tailEnd type="triangle" w="sm" len="sm"/>
          </a:ln>
          <a:effectLst/>
        </p:spPr>
      </p:cxnSp>
      <p:cxnSp>
        <p:nvCxnSpPr>
          <p:cNvPr id="24" name="AutoShape 9"/>
          <p:cNvCxnSpPr>
            <a:cxnSpLocks noChangeShapeType="1"/>
          </p:cNvCxnSpPr>
          <p:nvPr/>
        </p:nvCxnSpPr>
        <p:spPr bwMode="auto">
          <a:xfrm>
            <a:off x="4546600" y="3755775"/>
            <a:ext cx="1511300" cy="715962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25" name="AutoShape 10"/>
          <p:cNvCxnSpPr>
            <a:cxnSpLocks noChangeShapeType="1"/>
          </p:cNvCxnSpPr>
          <p:nvPr/>
        </p:nvCxnSpPr>
        <p:spPr bwMode="auto">
          <a:xfrm flipH="1">
            <a:off x="2882900" y="3744662"/>
            <a:ext cx="1689100" cy="803275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93725" y="4014537"/>
            <a:ext cx="2149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DB di biologia molecolare</a:t>
            </a:r>
          </a:p>
          <a:p>
            <a:pPr algn="ctr"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(geni e proteine)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6156325" y="4330450"/>
            <a:ext cx="2225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interpretazione</a:t>
            </a:r>
          </a:p>
          <a:p>
            <a:endParaRPr lang="it-IT" i="0" dirty="0"/>
          </a:p>
        </p:txBody>
      </p:sp>
      <p:cxnSp>
        <p:nvCxnSpPr>
          <p:cNvPr id="28" name="AutoShape 14"/>
          <p:cNvCxnSpPr>
            <a:cxnSpLocks noChangeShapeType="1"/>
          </p:cNvCxnSpPr>
          <p:nvPr/>
        </p:nvCxnSpPr>
        <p:spPr bwMode="auto">
          <a:xfrm rot="5400000">
            <a:off x="6591301" y="5195637"/>
            <a:ext cx="944562" cy="198437"/>
          </a:xfrm>
          <a:prstGeom prst="bentConnector2">
            <a:avLst/>
          </a:prstGeom>
          <a:noFill/>
          <a:ln w="76200">
            <a:solidFill>
              <a:srgbClr val="00FF00"/>
            </a:solidFill>
            <a:miter lim="800000"/>
            <a:headEnd type="none" w="sm" len="sm"/>
            <a:tailEnd type="triangle" w="sm" len="sm"/>
          </a:ln>
          <a:effectLst/>
        </p:spPr>
      </p:cxn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2286000" y="5522662"/>
            <a:ext cx="472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Tecniche, strumenti, algoritmi per</a:t>
            </a:r>
          </a:p>
          <a:p>
            <a:pPr algn="ctr" eaLnBrk="1" hangingPunct="1"/>
            <a:r>
              <a:rPr lang="it-IT" sz="200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analizzare, confrontare, classificare</a:t>
            </a:r>
          </a:p>
        </p:txBody>
      </p:sp>
      <p:cxnSp>
        <p:nvCxnSpPr>
          <p:cNvPr id="30" name="AutoShape 18"/>
          <p:cNvCxnSpPr>
            <a:cxnSpLocks noChangeShapeType="1"/>
          </p:cNvCxnSpPr>
          <p:nvPr/>
        </p:nvCxnSpPr>
        <p:spPr bwMode="auto">
          <a:xfrm rot="10800000">
            <a:off x="1631950" y="5214687"/>
            <a:ext cx="806450" cy="552450"/>
          </a:xfrm>
          <a:prstGeom prst="bentConnector2">
            <a:avLst/>
          </a:prstGeom>
          <a:noFill/>
          <a:ln w="76200">
            <a:solidFill>
              <a:srgbClr val="00FF00"/>
            </a:solidFill>
            <a:miter lim="800000"/>
            <a:headEnd type="none" w="sm" len="sm"/>
            <a:tailEnd type="triangle" w="sm" len="sm"/>
          </a:ln>
          <a:effectLst/>
        </p:spPr>
      </p:cxn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3124200" y="4905125"/>
            <a:ext cx="2714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i="0">
                <a:solidFill>
                  <a:srgbClr val="F20F1F"/>
                </a:solidFill>
              </a:rPr>
              <a:t>bioinformatica</a:t>
            </a:r>
            <a:endParaRPr lang="it-IT" i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125" y="188913"/>
            <a:ext cx="842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b="1" dirty="0">
                <a:solidFill>
                  <a:srgbClr val="16D557"/>
                </a:solidFill>
              </a:rPr>
              <a:t>Aspetti economici, scientifici, etici e sociali della ricerca di nuovi farmaci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D9701A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Malattie rare: un problema sociale</a:t>
            </a:r>
            <a:endParaRPr kumimoji="0" lang="it-IT" sz="2800" b="0" i="0" u="sng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…invece</a:t>
            </a: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bisogni dei pazienti con malattie rare non sono soddisfatti.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t-IT" sz="28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Essi sono due volte sfortunati: sono malati ed hanno una malattia che non si conosce, orfana di cure: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33600" y="5246688"/>
            <a:ext cx="53261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it-IT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Sono gli “orfani” della Sanità</a:t>
            </a:r>
            <a:endParaRPr kumimoji="1" lang="it-IT" sz="2600" b="1" dirty="0">
              <a:solidFill>
                <a:schemeClr val="tx2">
                  <a:lumMod val="50000"/>
                  <a:lumOff val="50000"/>
                </a:schemeClr>
              </a:solidFill>
              <a:latin typeface="Comic Sans MS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RGET2"/>
          <p:cNvPicPr>
            <a:picLocks noChangeAspect="1" noChangeArrowheads="1"/>
          </p:cNvPicPr>
          <p:nvPr/>
        </p:nvPicPr>
        <p:blipFill>
          <a:blip r:embed="rId2"/>
          <a:srcRect t="272" b="68694"/>
          <a:stretch>
            <a:fillRect/>
          </a:stretch>
        </p:blipFill>
        <p:spPr bwMode="auto">
          <a:xfrm>
            <a:off x="0" y="321469"/>
            <a:ext cx="9144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18171" y="3960618"/>
            <a:ext cx="82993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A genomics approach attempts to identify novel disease targets at the level of gene expression through the comparison of normal and diseased tissues. For these studies, gene microarray chips containing a collection of oligonucleotides are used for the rapid and parallel determination of messenger RNA expression in an RNA sample. </a:t>
            </a:r>
            <a:endParaRPr lang="it-IT" sz="2400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TARGET2"/>
          <p:cNvPicPr>
            <a:picLocks noChangeAspect="1" noChangeArrowheads="1"/>
          </p:cNvPicPr>
          <p:nvPr/>
        </p:nvPicPr>
        <p:blipFill>
          <a:blip r:embed="rId2"/>
          <a:srcRect t="29160" b="35182"/>
          <a:stretch>
            <a:fillRect/>
          </a:stretch>
        </p:blipFill>
        <p:spPr bwMode="auto">
          <a:xfrm>
            <a:off x="0" y="0"/>
            <a:ext cx="9144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04760" y="2829332"/>
            <a:ext cx="7895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In its broadest interpretation, proteomics attempts to understand cellular function through the measurement of protein expression, activity and interaction with other biological macromolecules. This has been traditionally undertaken using two-dimensional gel electrophoresis to separate the proteins, which are subsequently cut from the gel, enzymatically cleaved into fragments and possibly fractionated by liquid chromatography before identification using mass spectroscopy. </a:t>
            </a:r>
            <a:endParaRPr lang="it-IT" sz="2400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RGET2"/>
          <p:cNvPicPr>
            <a:picLocks noChangeAspect="1" noChangeArrowheads="1"/>
          </p:cNvPicPr>
          <p:nvPr/>
        </p:nvPicPr>
        <p:blipFill>
          <a:blip r:embed="rId2"/>
          <a:srcRect t="62970" b="9004"/>
          <a:stretch>
            <a:fillRect/>
          </a:stretch>
        </p:blipFill>
        <p:spPr bwMode="auto">
          <a:xfrm>
            <a:off x="0" y="124214"/>
            <a:ext cx="91440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75" y="2318642"/>
            <a:ext cx="6475271" cy="35132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0837" y="5839277"/>
            <a:ext cx="8097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/>
                <a:cs typeface="Times New Roman"/>
              </a:rPr>
              <a:t>In an attempt to identify an association between the </a:t>
            </a:r>
            <a:r>
              <a:rPr lang="en-US" sz="1400" b="1" dirty="0" smtClean="0">
                <a:latin typeface="Times New Roman"/>
                <a:cs typeface="Times New Roman"/>
              </a:rPr>
              <a:t>SNP (</a:t>
            </a:r>
            <a:r>
              <a:rPr lang="en-US" sz="1400" b="1" dirty="0">
                <a:latin typeface="Times New Roman"/>
                <a:cs typeface="Times New Roman"/>
              </a:rPr>
              <a:t>single nucleotide polymorphism </a:t>
            </a:r>
            <a:r>
              <a:rPr lang="en-US" sz="1400" b="1" dirty="0" smtClean="0">
                <a:latin typeface="Times New Roman"/>
                <a:cs typeface="Times New Roman"/>
              </a:rPr>
              <a:t>) </a:t>
            </a:r>
            <a:r>
              <a:rPr lang="en-US" sz="1400" b="1" dirty="0">
                <a:latin typeface="Times New Roman"/>
                <a:cs typeface="Times New Roman"/>
              </a:rPr>
              <a:t>and disease, comparisons are </a:t>
            </a:r>
            <a:r>
              <a:rPr lang="en-US" sz="1400" b="1" dirty="0" smtClean="0">
                <a:latin typeface="Times New Roman"/>
                <a:cs typeface="Times New Roman"/>
              </a:rPr>
              <a:t>made </a:t>
            </a:r>
            <a:r>
              <a:rPr lang="en-US" sz="1400" b="1" dirty="0">
                <a:latin typeface="Times New Roman"/>
                <a:cs typeface="Times New Roman"/>
              </a:rPr>
              <a:t>of the distribution between the genotyped </a:t>
            </a:r>
            <a:r>
              <a:rPr lang="en-US" sz="1400" b="1" dirty="0" smtClean="0">
                <a:latin typeface="Times New Roman"/>
                <a:cs typeface="Times New Roman"/>
              </a:rPr>
              <a:t>control </a:t>
            </a:r>
            <a:r>
              <a:rPr lang="en-US" sz="1400" b="1" dirty="0">
                <a:latin typeface="Times New Roman"/>
                <a:cs typeface="Times New Roman"/>
              </a:rPr>
              <a:t>and diseased populations, either through examination of groups of case-controls, </a:t>
            </a:r>
            <a:r>
              <a:rPr lang="en-US" sz="1400" b="1" dirty="0" smtClean="0">
                <a:latin typeface="Times New Roman"/>
                <a:cs typeface="Times New Roman"/>
              </a:rPr>
              <a:t>retrospective </a:t>
            </a:r>
            <a:r>
              <a:rPr lang="en-US" sz="1400" b="1" dirty="0">
                <a:latin typeface="Times New Roman"/>
                <a:cs typeface="Times New Roman"/>
              </a:rPr>
              <a:t>investigation of cohort studies or family-based association.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RGET3"/>
          <p:cNvPicPr>
            <a:picLocks noChangeAspect="1" noChangeArrowheads="1"/>
          </p:cNvPicPr>
          <p:nvPr/>
        </p:nvPicPr>
        <p:blipFill>
          <a:blip r:embed="rId2"/>
          <a:srcRect b="41591"/>
          <a:stretch>
            <a:fillRect/>
          </a:stretch>
        </p:blipFill>
        <p:spPr bwMode="auto">
          <a:xfrm>
            <a:off x="727075" y="393979"/>
            <a:ext cx="7214907" cy="61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9477" y="460604"/>
            <a:ext cx="8017912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/>
                <a:cs typeface="Times New Roman"/>
              </a:rPr>
              <a:t>Forward genetics (that is, going from phenotype to gene) can be performed using both cell and animal models, and is dependent on the provision of a method to disrupt the phenotype, a reliable and normally high-throughput biological assay and a strategy for the identification of hits or novel targets. </a:t>
            </a:r>
            <a:endParaRPr lang="it-IT" b="1" dirty="0">
              <a:latin typeface="Times New Roman"/>
              <a:cs typeface="Times New Roman"/>
            </a:endParaRPr>
          </a:p>
          <a:p>
            <a:pPr algn="just"/>
            <a:endParaRPr lang="en-US" b="1" dirty="0" smtClean="0">
              <a:latin typeface="Times New Roman"/>
              <a:cs typeface="Times New Roman"/>
            </a:endParaRPr>
          </a:p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Using </a:t>
            </a:r>
            <a:r>
              <a:rPr lang="en-US" b="1" dirty="0">
                <a:latin typeface="Times New Roman"/>
                <a:cs typeface="Times New Roman"/>
              </a:rPr>
              <a:t>cellular models, a library of ‘chemical’ or ‘biological’ agents is used to randomly modulate the phenotypic response. </a:t>
            </a:r>
            <a:endParaRPr lang="en-US" b="1" dirty="0" smtClean="0">
              <a:latin typeface="Times New Roman"/>
              <a:cs typeface="Times New Roman"/>
            </a:endParaRPr>
          </a:p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Forward </a:t>
            </a:r>
            <a:r>
              <a:rPr lang="en-US" b="1" dirty="0">
                <a:latin typeface="Times New Roman"/>
                <a:cs typeface="Times New Roman"/>
              </a:rPr>
              <a:t>‘chemical’ genetics uses chemical libraries derived from a variety of sources, including commercial collections, natural products and diversity-orientated synthesis. Although the process of hit identification is laborious, being traditionally performed with </a:t>
            </a:r>
            <a:r>
              <a:rPr lang="en-US" b="1" dirty="0" err="1">
                <a:latin typeface="Times New Roman"/>
                <a:cs typeface="Times New Roman"/>
              </a:rPr>
              <a:t>labelled</a:t>
            </a:r>
            <a:r>
              <a:rPr lang="en-US" b="1" dirty="0">
                <a:latin typeface="Times New Roman"/>
                <a:cs typeface="Times New Roman"/>
              </a:rPr>
              <a:t> compounds, this approach has the advantage of giving a lead compound for drug development</a:t>
            </a:r>
            <a:r>
              <a:rPr lang="en-US" b="1" dirty="0" smtClean="0">
                <a:latin typeface="Times New Roman"/>
                <a:cs typeface="Times New Roman"/>
              </a:rPr>
              <a:t>. </a:t>
            </a:r>
          </a:p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Biological </a:t>
            </a:r>
            <a:r>
              <a:rPr lang="en-US" b="1" dirty="0">
                <a:latin typeface="Times New Roman"/>
                <a:cs typeface="Times New Roman"/>
              </a:rPr>
              <a:t>screening has been most commonly performed using </a:t>
            </a:r>
            <a:r>
              <a:rPr lang="en-US" b="1" dirty="0" err="1">
                <a:latin typeface="Times New Roman"/>
                <a:cs typeface="Times New Roman"/>
              </a:rPr>
              <a:t>cDNA</a:t>
            </a:r>
            <a:r>
              <a:rPr lang="en-US" b="1" dirty="0">
                <a:latin typeface="Times New Roman"/>
                <a:cs typeface="Times New Roman"/>
              </a:rPr>
              <a:t> libraries constructed from a variety of sources, </a:t>
            </a:r>
            <a:r>
              <a:rPr lang="en-US" b="1" dirty="0" smtClean="0">
                <a:latin typeface="Times New Roman"/>
                <a:cs typeface="Times New Roman"/>
              </a:rPr>
              <a:t>including </a:t>
            </a:r>
            <a:r>
              <a:rPr lang="en-US" b="1" dirty="0">
                <a:latin typeface="Times New Roman"/>
                <a:cs typeface="Times New Roman"/>
              </a:rPr>
              <a:t>diseased tissues, and delivered and expressed from a viral vector. Because this causes protein overexpression (gain-of- function), such vectors are normally used for the discovery of negative modulators of a phenotypic response and the identification of secreted proteins/modulators. </a:t>
            </a:r>
            <a:endParaRPr lang="en-US" b="1" dirty="0" smtClean="0">
              <a:latin typeface="Times New Roman"/>
              <a:cs typeface="Times New Roman"/>
            </a:endParaRPr>
          </a:p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In </a:t>
            </a:r>
            <a:r>
              <a:rPr lang="en-US" b="1" dirty="0">
                <a:latin typeface="Times New Roman"/>
                <a:cs typeface="Times New Roman"/>
              </a:rPr>
              <a:t>animal models, forward genetics has been most extensively performed using the chemical mutagen </a:t>
            </a:r>
            <a:r>
              <a:rPr lang="en-US" b="1" dirty="0" err="1">
                <a:latin typeface="Times New Roman"/>
                <a:cs typeface="Times New Roman"/>
              </a:rPr>
              <a:t>ethylnitrosourea</a:t>
            </a:r>
            <a:r>
              <a:rPr lang="en-US" b="1" dirty="0">
                <a:latin typeface="Times New Roman"/>
                <a:cs typeface="Times New Roman"/>
              </a:rPr>
              <a:t> (ENU) to produce mouse mutations. </a:t>
            </a:r>
            <a:r>
              <a:rPr lang="en-US" dirty="0"/>
              <a:t>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086168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RGET3"/>
          <p:cNvPicPr>
            <a:picLocks noChangeAspect="1" noChangeArrowheads="1"/>
          </p:cNvPicPr>
          <p:nvPr/>
        </p:nvPicPr>
        <p:blipFill>
          <a:blip r:embed="rId2"/>
          <a:srcRect t="57855"/>
          <a:stretch>
            <a:fillRect/>
          </a:stretch>
        </p:blipFill>
        <p:spPr bwMode="auto">
          <a:xfrm>
            <a:off x="291449" y="416754"/>
            <a:ext cx="8563841" cy="524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54165" y="5758407"/>
            <a:ext cx="71736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Of particular interest has been the attempt by companies such as Lexicon Inc. to construct and characterize 5,000 knockout animals.</a:t>
            </a:r>
            <a:endParaRPr lang="it-IT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238324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modellistica molecolare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E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molecular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modeling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crea i modelli attraverso i quali spiegare in termini molecolari la complicata realtà dell’interazione farmaco-recettore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Structure-based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design</a:t>
            </a:r>
            <a:endParaRPr kumimoji="0" lang="it-IT" sz="2800" b="1" u="none" strike="noStrike" kern="0" cap="none" spc="0" normalizeH="0" baseline="0" noProof="0" dirty="0" smtClean="0">
              <a:ln>
                <a:noFill/>
              </a:ln>
              <a:solidFill>
                <a:srgbClr val="F2E8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Ligand-based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design</a:t>
            </a:r>
            <a:endParaRPr kumimoji="0" lang="it-IT" sz="32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1707027"/>
            <a:ext cx="876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Structure-based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rgbClr val="F20F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design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Progettazione di un farmaco sulla base della conoscenza della struttura 3D del sito di interazione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 possibile collocare virtualmente una molecola nel sito attivo di una proteina e calcolare l’energia di interazione tra esse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 valore delle energie di interazione si stabilisce quale complesso è più stabile e quindi quale molecola ha maggiore affinità per la proteina target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Esempio: inibitori della </a:t>
            </a:r>
            <a:r>
              <a:rPr kumimoji="0" lang="it-IT" sz="2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proteasi</a:t>
            </a:r>
            <a:r>
              <a:rPr kumimoji="0" lang="it-IT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 HIV-1</a:t>
            </a:r>
            <a:endParaRPr kumimoji="0" lang="it-IT" sz="2800" b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pic>
        <p:nvPicPr>
          <p:cNvPr id="3" name="Picture 5" descr="Structure_Based_Drug_Design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09081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477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3200" dirty="0">
                <a:solidFill>
                  <a:srgbClr val="D9701A"/>
                </a:solidFill>
                <a:latin typeface="Arial Black"/>
              </a:rPr>
              <a:t>Scoperta di nuovi composti bioattivi (</a:t>
            </a:r>
            <a:r>
              <a:rPr lang="it-IT" sz="3200" dirty="0" err="1">
                <a:solidFill>
                  <a:srgbClr val="D9701A"/>
                </a:solidFill>
                <a:latin typeface="Arial Black"/>
              </a:rPr>
              <a:t>hits</a:t>
            </a:r>
            <a:r>
              <a:rPr lang="it-IT" sz="3200" dirty="0">
                <a:solidFill>
                  <a:srgbClr val="D9701A"/>
                </a:solidFill>
                <a:latin typeface="Arial Black"/>
              </a:rPr>
              <a:t>)</a:t>
            </a:r>
            <a:r>
              <a:rPr lang="it-IT" sz="3200" dirty="0">
                <a:solidFill>
                  <a:srgbClr val="D9701A"/>
                </a:solidFill>
              </a:rPr>
              <a:t/>
            </a:r>
            <a:br>
              <a:rPr lang="it-IT" sz="3200" dirty="0">
                <a:solidFill>
                  <a:srgbClr val="D9701A"/>
                </a:solidFill>
              </a:rPr>
            </a:br>
            <a:r>
              <a:rPr lang="it-IT" sz="3200" dirty="0">
                <a:solidFill>
                  <a:srgbClr val="D9701A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/>
              </a:rPr>
              <a:t>Metodi razionali</a:t>
            </a:r>
          </a:p>
        </p:txBody>
      </p:sp>
      <p:sp>
        <p:nvSpPr>
          <p:cNvPr id="3" name="Rectangle 4"/>
          <p:cNvSpPr>
            <a:spLocks noGrp="1" noChangeArrowheads="1"/>
          </p:cNvSpPr>
          <p:nvPr/>
        </p:nvSpPr>
        <p:spPr bwMode="auto">
          <a:xfrm>
            <a:off x="152400" y="1863710"/>
            <a:ext cx="883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it-IT" sz="2800" b="1" dirty="0" err="1">
                <a:solidFill>
                  <a:srgbClr val="F20F1F"/>
                </a:solidFill>
              </a:rPr>
              <a:t>Ligand-based</a:t>
            </a:r>
            <a:r>
              <a:rPr lang="it-IT" sz="2800" b="1" dirty="0">
                <a:solidFill>
                  <a:srgbClr val="F20F1F"/>
                </a:solidFill>
              </a:rPr>
              <a:t> </a:t>
            </a:r>
            <a:r>
              <a:rPr lang="it-IT" sz="2800" b="1" dirty="0" err="1">
                <a:solidFill>
                  <a:srgbClr val="F20F1F"/>
                </a:solidFill>
              </a:rPr>
              <a:t>drug</a:t>
            </a:r>
            <a:r>
              <a:rPr lang="it-IT" sz="2800" b="1" dirty="0">
                <a:solidFill>
                  <a:srgbClr val="F20F1F"/>
                </a:solidFill>
              </a:rPr>
              <a:t> design</a:t>
            </a:r>
            <a:endParaRPr lang="it-IT" sz="2400" b="1" dirty="0">
              <a:solidFill>
                <a:srgbClr val="F20F1F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non è nota la struttura 3D del target, la conoscenza delle caratteristiche tridimensionali comuni ad una serie di molecole attive permette di definire il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farmacoforo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farmacoforo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è l’insieme delle caratteristiche steriche ed elettroniche necessarie per assicurare l’interazione ottimale di un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ligando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 una specifica struttura bersaglio</a:t>
            </a:r>
          </a:p>
          <a:p>
            <a:pPr algn="just">
              <a:lnSpc>
                <a:spcPct val="90000"/>
              </a:lnSpc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E’ un concetto puramente astratto 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800" i="1" dirty="0">
              <a:solidFill>
                <a:srgbClr val="F20F1F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zza">
  <a:themeElements>
    <a:clrScheme name="Brezz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zza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zz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Brezza.thmx</Template>
  <TotalTime>644</TotalTime>
  <Words>5797</Words>
  <Application>Microsoft Macintosh PowerPoint</Application>
  <PresentationFormat>Presentazione su schermo (4:3)</PresentationFormat>
  <Paragraphs>635</Paragraphs>
  <Slides>122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122</vt:i4>
      </vt:variant>
    </vt:vector>
  </HeadingPairs>
  <TitlesOfParts>
    <vt:vector size="124" baseType="lpstr">
      <vt:lpstr>Brezza</vt:lpstr>
      <vt:lpstr>Grafico</vt:lpstr>
      <vt:lpstr>Presentazione di PowerPoint</vt:lpstr>
      <vt:lpstr>Overview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Costo di un nuovo farmaco</vt:lpstr>
      <vt:lpstr>Presentazione di PowerPoint</vt:lpstr>
      <vt:lpstr>Presentazione di PowerPoint</vt:lpstr>
      <vt:lpstr>Presentazione di PowerPoint</vt:lpstr>
      <vt:lpstr>Scoperta e sviluppo di un nuovo farmaco</vt:lpstr>
      <vt:lpstr>Presentazione di PowerPoint</vt:lpstr>
      <vt:lpstr>I punti critici più evidenti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Scoperta di nuovi composti bioattivi (hits)  Screening random o mirato</vt:lpstr>
      <vt:lpstr>Scoperta di nuovi composti bioattivi (hits)  Screening random o mirato</vt:lpstr>
      <vt:lpstr>Scoperta di nuovi composti bioattivi (hits)  Screening random o mirato</vt:lpstr>
      <vt:lpstr>Scoperta di nuovi composti bioattivi (hits)  Screening random o mirato</vt:lpstr>
      <vt:lpstr>Scoperta di nuovi composti bioattivi (hits)  Screening random o mirato</vt:lpstr>
      <vt:lpstr>Scoperta di nuovi composti bioattivi (hits)  Screening random o mirato</vt:lpstr>
      <vt:lpstr>Scoperta di nuovi composti bioattivi (hits)  Composti di Origine Naturale</vt:lpstr>
      <vt:lpstr>Scoperta di nuovi composti bioattivi (hits)  Composti di Origine Naturale</vt:lpstr>
      <vt:lpstr>Scoperta di nuovi composti bioattivi (hits)  Osservazioni cliniche</vt:lpstr>
      <vt:lpstr>Scoperta di nuovi composti bioattivi (hits)  Osservazioni cliniche</vt:lpstr>
      <vt:lpstr>Scoperta di nuovi composti bioattivi (hits)  Osservazioni cliniche</vt:lpstr>
      <vt:lpstr>Scoperta di nuovi composti bioattivi (hits)  Osservazioni cliniche</vt:lpstr>
      <vt:lpstr>Scoperta di nuovi composti bioattivi (hits)  Osservazioni cliniche</vt:lpstr>
      <vt:lpstr>Scoperta di nuovi composti bioattivi (hits)  Me-too compounds</vt:lpstr>
      <vt:lpstr>Scoperta di nuovi composti bioattivi (hits)  Me-too compounds</vt:lpstr>
      <vt:lpstr>Scoperta di nuovi composti bioattivi (hits)  Me-too compounds</vt:lpstr>
      <vt:lpstr>Scoperta di nuovi composti bioattivi (hits)  Me-too compounds</vt:lpstr>
      <vt:lpstr>Scoperta di nuovi composti bioattivi (hits)  Me-too compounds</vt:lpstr>
      <vt:lpstr>Scoperta di nuovi composti bioattivi (hits)  Scoperta casuale (serendipity)</vt:lpstr>
      <vt:lpstr>Scoperta di nuovi composti bioattivi (hits)  Scoperta casuale (serendipity)</vt:lpstr>
      <vt:lpstr>Scoperta di nuovi composti bioattivi (hits)  Scoperta casuale (serendipity)</vt:lpstr>
      <vt:lpstr>Scoperta di nuovi composti bioattivi (hits)  Scoperta casuale (serendipity)</vt:lpstr>
      <vt:lpstr>Scoperta di nuovi composti bioattivi (hits)  Scoperta casuale (serendipity)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Sperimentazione preclinica – Fase II Studi di cancerogenicità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…anzi, aumenta</vt:lpstr>
      <vt:lpstr>Presentazione di PowerPoint</vt:lpstr>
    </vt:vector>
  </TitlesOfParts>
  <Company>Apple Apple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Giampiero</dc:creator>
  <cp:lastModifiedBy>Giampiero</cp:lastModifiedBy>
  <cp:revision>112</cp:revision>
  <dcterms:created xsi:type="dcterms:W3CDTF">2014-03-23T16:53:15Z</dcterms:created>
  <dcterms:modified xsi:type="dcterms:W3CDTF">2021-03-21T10:15:34Z</dcterms:modified>
</cp:coreProperties>
</file>