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3"/>
  </p:notesMasterIdLst>
  <p:handoutMasterIdLst>
    <p:handoutMasterId r:id="rId184"/>
  </p:handoutMasterIdLst>
  <p:sldIdLst>
    <p:sldId id="1663" r:id="rId2"/>
    <p:sldId id="1556" r:id="rId3"/>
    <p:sldId id="1557" r:id="rId4"/>
    <p:sldId id="1673" r:id="rId5"/>
    <p:sldId id="1664" r:id="rId6"/>
    <p:sldId id="1674" r:id="rId7"/>
    <p:sldId id="1665" r:id="rId8"/>
    <p:sldId id="1676" r:id="rId9"/>
    <p:sldId id="1666" r:id="rId10"/>
    <p:sldId id="1667" r:id="rId11"/>
    <p:sldId id="1668" r:id="rId12"/>
    <p:sldId id="1385" r:id="rId13"/>
    <p:sldId id="1669" r:id="rId14"/>
    <p:sldId id="1672" r:id="rId15"/>
    <p:sldId id="1670" r:id="rId16"/>
    <p:sldId id="1675" r:id="rId17"/>
    <p:sldId id="1671" r:id="rId18"/>
    <p:sldId id="1526" r:id="rId19"/>
    <p:sldId id="1546" r:id="rId20"/>
    <p:sldId id="1527" r:id="rId21"/>
    <p:sldId id="1528" r:id="rId22"/>
    <p:sldId id="1534" r:id="rId23"/>
    <p:sldId id="1535" r:id="rId24"/>
    <p:sldId id="1536" r:id="rId25"/>
    <p:sldId id="1537" r:id="rId26"/>
    <p:sldId id="1636" r:id="rId27"/>
    <p:sldId id="1637" r:id="rId28"/>
    <p:sldId id="1642" r:id="rId29"/>
    <p:sldId id="1644" r:id="rId30"/>
    <p:sldId id="1643" r:id="rId31"/>
    <p:sldId id="1638" r:id="rId32"/>
    <p:sldId id="1639" r:id="rId33"/>
    <p:sldId id="1640" r:id="rId34"/>
    <p:sldId id="1677" r:id="rId35"/>
    <p:sldId id="1641" r:id="rId36"/>
    <p:sldId id="1645" r:id="rId37"/>
    <p:sldId id="1530" r:id="rId38"/>
    <p:sldId id="1531" r:id="rId39"/>
    <p:sldId id="1532" r:id="rId40"/>
    <p:sldId id="1533" r:id="rId41"/>
    <p:sldId id="1678" r:id="rId42"/>
    <p:sldId id="1646" r:id="rId43"/>
    <p:sldId id="1647" r:id="rId44"/>
    <p:sldId id="1655" r:id="rId45"/>
    <p:sldId id="1656" r:id="rId46"/>
    <p:sldId id="1657" r:id="rId47"/>
    <p:sldId id="1658" r:id="rId48"/>
    <p:sldId id="1648" r:id="rId49"/>
    <p:sldId id="1651" r:id="rId50"/>
    <p:sldId id="1679" r:id="rId51"/>
    <p:sldId id="1680" r:id="rId52"/>
    <p:sldId id="1681" r:id="rId53"/>
    <p:sldId id="1649" r:id="rId54"/>
    <p:sldId id="1652" r:id="rId55"/>
    <p:sldId id="1650" r:id="rId56"/>
    <p:sldId id="1653" r:id="rId57"/>
    <p:sldId id="1538" r:id="rId58"/>
    <p:sldId id="1689" r:id="rId59"/>
    <p:sldId id="1691" r:id="rId60"/>
    <p:sldId id="1700" r:id="rId61"/>
    <p:sldId id="1690" r:id="rId62"/>
    <p:sldId id="1692" r:id="rId63"/>
    <p:sldId id="1693" r:id="rId64"/>
    <p:sldId id="1694" r:id="rId65"/>
    <p:sldId id="1695" r:id="rId66"/>
    <p:sldId id="1696" r:id="rId67"/>
    <p:sldId id="1697" r:id="rId68"/>
    <p:sldId id="1698" r:id="rId69"/>
    <p:sldId id="1688" r:id="rId70"/>
    <p:sldId id="1682" r:id="rId71"/>
    <p:sldId id="1683" r:id="rId72"/>
    <p:sldId id="1687" r:id="rId73"/>
    <p:sldId id="1684" r:id="rId74"/>
    <p:sldId id="1685" r:id="rId75"/>
    <p:sldId id="1686" r:id="rId76"/>
    <p:sldId id="1701" r:id="rId77"/>
    <p:sldId id="1702" r:id="rId78"/>
    <p:sldId id="1703" r:id="rId79"/>
    <p:sldId id="1716" r:id="rId80"/>
    <p:sldId id="1704" r:id="rId81"/>
    <p:sldId id="1713" r:id="rId82"/>
    <p:sldId id="1717" r:id="rId83"/>
    <p:sldId id="1712" r:id="rId84"/>
    <p:sldId id="1705" r:id="rId85"/>
    <p:sldId id="1706" r:id="rId86"/>
    <p:sldId id="1699" r:id="rId87"/>
    <p:sldId id="1098" r:id="rId88"/>
    <p:sldId id="1208" r:id="rId89"/>
    <p:sldId id="1715" r:id="rId90"/>
    <p:sldId id="1099" r:id="rId91"/>
    <p:sldId id="1100" r:id="rId92"/>
    <p:sldId id="1707" r:id="rId93"/>
    <p:sldId id="1095" r:id="rId94"/>
    <p:sldId id="1358" r:id="rId95"/>
    <p:sldId id="1359" r:id="rId96"/>
    <p:sldId id="1442" r:id="rId97"/>
    <p:sldId id="1443" r:id="rId98"/>
    <p:sldId id="1572" r:id="rId99"/>
    <p:sldId id="1104" r:id="rId100"/>
    <p:sldId id="1105" r:id="rId101"/>
    <p:sldId id="1211" r:id="rId102"/>
    <p:sldId id="1212" r:id="rId103"/>
    <p:sldId id="1708" r:id="rId104"/>
    <p:sldId id="1439" r:id="rId105"/>
    <p:sldId id="1440" r:id="rId106"/>
    <p:sldId id="1438" r:id="rId107"/>
    <p:sldId id="1709" r:id="rId108"/>
    <p:sldId id="1574" r:id="rId109"/>
    <p:sldId id="1575" r:id="rId110"/>
    <p:sldId id="1576" r:id="rId111"/>
    <p:sldId id="1710" r:id="rId112"/>
    <p:sldId id="1729" r:id="rId113"/>
    <p:sldId id="1718" r:id="rId114"/>
    <p:sldId id="1719" r:id="rId115"/>
    <p:sldId id="1721" r:id="rId116"/>
    <p:sldId id="1722" r:id="rId117"/>
    <p:sldId id="1728" r:id="rId118"/>
    <p:sldId id="1735" r:id="rId119"/>
    <p:sldId id="1736" r:id="rId120"/>
    <p:sldId id="1723" r:id="rId121"/>
    <p:sldId id="1737" r:id="rId122"/>
    <p:sldId id="1738" r:id="rId123"/>
    <p:sldId id="1725" r:id="rId124"/>
    <p:sldId id="1724" r:id="rId125"/>
    <p:sldId id="1726" r:id="rId126"/>
    <p:sldId id="1727" r:id="rId127"/>
    <p:sldId id="1730" r:id="rId128"/>
    <p:sldId id="1731" r:id="rId129"/>
    <p:sldId id="1732" r:id="rId130"/>
    <p:sldId id="1733" r:id="rId131"/>
    <p:sldId id="1734" r:id="rId132"/>
    <p:sldId id="1571" r:id="rId133"/>
    <p:sldId id="1711" r:id="rId134"/>
    <p:sldId id="1739" r:id="rId135"/>
    <p:sldId id="1753" r:id="rId136"/>
    <p:sldId id="1754" r:id="rId137"/>
    <p:sldId id="1752" r:id="rId138"/>
    <p:sldId id="1740" r:id="rId139"/>
    <p:sldId id="1751" r:id="rId140"/>
    <p:sldId id="1746" r:id="rId141"/>
    <p:sldId id="1741" r:id="rId142"/>
    <p:sldId id="1747" r:id="rId143"/>
    <p:sldId id="1742" r:id="rId144"/>
    <p:sldId id="1748" r:id="rId145"/>
    <p:sldId id="1743" r:id="rId146"/>
    <p:sldId id="1744" r:id="rId147"/>
    <p:sldId id="1749" r:id="rId148"/>
    <p:sldId id="1745" r:id="rId149"/>
    <p:sldId id="1761" r:id="rId150"/>
    <p:sldId id="1750" r:id="rId151"/>
    <p:sldId id="1762" r:id="rId152"/>
    <p:sldId id="1487" r:id="rId153"/>
    <p:sldId id="1488" r:id="rId154"/>
    <p:sldId id="1489" r:id="rId155"/>
    <p:sldId id="1763" r:id="rId156"/>
    <p:sldId id="1758" r:id="rId157"/>
    <p:sldId id="1759" r:id="rId158"/>
    <p:sldId id="1764" r:id="rId159"/>
    <p:sldId id="1765" r:id="rId160"/>
    <p:sldId id="1755" r:id="rId161"/>
    <p:sldId id="1756" r:id="rId162"/>
    <p:sldId id="1757" r:id="rId163"/>
    <p:sldId id="1766" r:id="rId164"/>
    <p:sldId id="1767" r:id="rId165"/>
    <p:sldId id="1760" r:id="rId166"/>
    <p:sldId id="1768" r:id="rId167"/>
    <p:sldId id="1769" r:id="rId168"/>
    <p:sldId id="1281" r:id="rId169"/>
    <p:sldId id="1279" r:id="rId170"/>
    <p:sldId id="1280" r:id="rId171"/>
    <p:sldId id="1249" r:id="rId172"/>
    <p:sldId id="1250" r:id="rId173"/>
    <p:sldId id="1251" r:id="rId174"/>
    <p:sldId id="1252" r:id="rId175"/>
    <p:sldId id="1253" r:id="rId176"/>
    <p:sldId id="1254" r:id="rId177"/>
    <p:sldId id="1255" r:id="rId178"/>
    <p:sldId id="1304" r:id="rId179"/>
    <p:sldId id="1405" r:id="rId180"/>
    <p:sldId id="1415" r:id="rId181"/>
    <p:sldId id="1635" r:id="rId182"/>
  </p:sldIdLst>
  <p:sldSz cx="9144000" cy="6858000" type="screen4x3"/>
  <p:notesSz cx="6858000" cy="9144000"/>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55" d="100"/>
          <a:sy n="55" d="100"/>
        </p:scale>
        <p:origin x="1916" y="2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23976"/>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handoutMaster" Target="handoutMasters/handout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viewProps" Target="viewProp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theme" Target="theme/theme1.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10243" name="Rectangle 3"/>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0244" name="Rectangle 4"/>
          <p:cNvSpPr>
            <a:spLocks noGrp="1" noChangeArrowheads="1"/>
          </p:cNvSpPr>
          <p:nvPr>
            <p:ph type="ftr" sz="quarter" idx="2"/>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10245" name="Rectangle 5"/>
          <p:cNvSpPr>
            <a:spLocks noGrp="1" noChangeArrowheads="1"/>
          </p:cNvSpPr>
          <p:nvPr>
            <p:ph type="sldNum" sz="quarter" idx="3"/>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E853BFD-5FEA-41FB-9443-84F73047C9DC}" type="slidenum">
              <a:rPr lang="it-IT"/>
              <a:pPr>
                <a:defRPr/>
              </a:pPr>
              <a:t>‹N›</a:t>
            </a:fld>
            <a:endParaRPr lang="it-IT"/>
          </a:p>
        </p:txBody>
      </p:sp>
    </p:spTree>
    <p:extLst>
      <p:ext uri="{BB962C8B-B14F-4D97-AF65-F5344CB8AC3E}">
        <p14:creationId xmlns:p14="http://schemas.microsoft.com/office/powerpoint/2010/main" val="1466074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9219" name="Rectangle 3"/>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61009CF-363A-4D6C-B5DA-27E8D78900DD}" type="slidenum">
              <a:rPr lang="it-IT"/>
              <a:pPr>
                <a:defRPr/>
              </a:pPr>
              <a:t>‹N›</a:t>
            </a:fld>
            <a:endParaRPr lang="it-IT"/>
          </a:p>
        </p:txBody>
      </p:sp>
    </p:spTree>
    <p:extLst>
      <p:ext uri="{BB962C8B-B14F-4D97-AF65-F5344CB8AC3E}">
        <p14:creationId xmlns:p14="http://schemas.microsoft.com/office/powerpoint/2010/main" val="23830176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51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8781108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35643328"/>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45751620"/>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0546742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F01B8-28E2-7DFC-7AFF-55DA4FE0FA5A}"/>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0C02350-F87F-F08F-19C6-A431EEADE56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103</a:t>
            </a:fld>
            <a:endParaRPr lang="it-IT"/>
          </a:p>
        </p:txBody>
      </p:sp>
      <p:sp>
        <p:nvSpPr>
          <p:cNvPr id="38914" name="Rectangle 2">
            <a:extLst>
              <a:ext uri="{FF2B5EF4-FFF2-40B4-BE49-F238E27FC236}">
                <a16:creationId xmlns:a16="http://schemas.microsoft.com/office/drawing/2014/main" id="{5785D904-9344-2D4D-64EB-785CD94316F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88A93C8-B009-E2CA-76F2-16B1F43CBDA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4561431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B883B-984B-D697-A859-31B1782E669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6BB049B-6040-0AE2-0965-711C219361C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104</a:t>
            </a:fld>
            <a:endParaRPr lang="it-IT"/>
          </a:p>
        </p:txBody>
      </p:sp>
      <p:sp>
        <p:nvSpPr>
          <p:cNvPr id="38914" name="Rectangle 2">
            <a:extLst>
              <a:ext uri="{FF2B5EF4-FFF2-40B4-BE49-F238E27FC236}">
                <a16:creationId xmlns:a16="http://schemas.microsoft.com/office/drawing/2014/main" id="{42538DD2-C745-A120-3375-AF4899775DD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E523771-8D8E-A163-27FF-5360D67AF47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4111165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10289-25CE-B0B1-F969-BF0D3619597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432FBEA-0752-ED47-123A-FD7EEAF8D1F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105</a:t>
            </a:fld>
            <a:endParaRPr lang="it-IT"/>
          </a:p>
        </p:txBody>
      </p:sp>
      <p:sp>
        <p:nvSpPr>
          <p:cNvPr id="38914" name="Rectangle 2">
            <a:extLst>
              <a:ext uri="{FF2B5EF4-FFF2-40B4-BE49-F238E27FC236}">
                <a16:creationId xmlns:a16="http://schemas.microsoft.com/office/drawing/2014/main" id="{9B03A79E-CDF5-B36B-1DC5-B5BDE1FAE453}"/>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76AF82F-C66D-95F5-1A53-6B6DCDCC195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08616285"/>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4F7BD-8AAD-7EB5-A86C-AC567CE988E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4556F1E-ED97-341B-2892-C4C96408F10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106</a:t>
            </a:fld>
            <a:endParaRPr lang="it-IT"/>
          </a:p>
        </p:txBody>
      </p:sp>
      <p:sp>
        <p:nvSpPr>
          <p:cNvPr id="38914" name="Rectangle 2">
            <a:extLst>
              <a:ext uri="{FF2B5EF4-FFF2-40B4-BE49-F238E27FC236}">
                <a16:creationId xmlns:a16="http://schemas.microsoft.com/office/drawing/2014/main" id="{953DD9D6-DFC1-706D-AEF4-67F3A67A39F3}"/>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749CE4B-6D5A-A127-864E-3C3B55942BA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7266755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ACE8C-BE22-DFFE-F2DC-033314004A1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5CC7D70-D163-E714-CC8F-5EC581ADEC3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107</a:t>
            </a:fld>
            <a:endParaRPr lang="it-IT"/>
          </a:p>
        </p:txBody>
      </p:sp>
      <p:sp>
        <p:nvSpPr>
          <p:cNvPr id="38914" name="Rectangle 2">
            <a:extLst>
              <a:ext uri="{FF2B5EF4-FFF2-40B4-BE49-F238E27FC236}">
                <a16:creationId xmlns:a16="http://schemas.microsoft.com/office/drawing/2014/main" id="{C97969A7-B035-719F-E527-E79C01EC620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DA9D35E-3632-5F77-96B3-C462ED4B4F3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6855055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9FFB6-85EE-FB03-C636-C09955AE8CA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EA0D078-DDC9-533E-C891-FE1F9DC47E3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108</a:t>
            </a:fld>
            <a:endParaRPr lang="it-IT"/>
          </a:p>
        </p:txBody>
      </p:sp>
      <p:sp>
        <p:nvSpPr>
          <p:cNvPr id="38914" name="Rectangle 2">
            <a:extLst>
              <a:ext uri="{FF2B5EF4-FFF2-40B4-BE49-F238E27FC236}">
                <a16:creationId xmlns:a16="http://schemas.microsoft.com/office/drawing/2014/main" id="{5B41C57C-EA1E-3EDC-829A-4EFC01230E3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F55D022-605D-EF4E-F6DD-9A92CB3B8E9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14794776"/>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0B4E8-3488-BB9D-9457-DDE108FC00E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EC225CC-A01D-F081-0246-327419F929F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109</a:t>
            </a:fld>
            <a:endParaRPr lang="it-IT"/>
          </a:p>
        </p:txBody>
      </p:sp>
      <p:sp>
        <p:nvSpPr>
          <p:cNvPr id="38914" name="Rectangle 2">
            <a:extLst>
              <a:ext uri="{FF2B5EF4-FFF2-40B4-BE49-F238E27FC236}">
                <a16:creationId xmlns:a16="http://schemas.microsoft.com/office/drawing/2014/main" id="{32A09EBE-D306-EEF8-8D8E-79FAA1BB6EB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8E89281-255E-4130-61BE-E0569BCFAFC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58187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74783225"/>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A6CCC-1A3C-06D7-ADE9-2E80F6CF34C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EF550A1-7E05-0C5F-6DAF-027857EB3AF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110</a:t>
            </a:fld>
            <a:endParaRPr lang="it-IT"/>
          </a:p>
        </p:txBody>
      </p:sp>
      <p:sp>
        <p:nvSpPr>
          <p:cNvPr id="38914" name="Rectangle 2">
            <a:extLst>
              <a:ext uri="{FF2B5EF4-FFF2-40B4-BE49-F238E27FC236}">
                <a16:creationId xmlns:a16="http://schemas.microsoft.com/office/drawing/2014/main" id="{9BE4E51C-DA40-E27E-18B0-E829FE8CD98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0561BC1-D53C-A98D-B557-9F867F97EAC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3638068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3AE30-8816-5D6A-8F0B-5A3E3FC02A6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BCCCABB-6765-1A6F-DF65-DFD8DAE2AE81}"/>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111</a:t>
            </a:fld>
            <a:endParaRPr lang="it-IT"/>
          </a:p>
        </p:txBody>
      </p:sp>
      <p:sp>
        <p:nvSpPr>
          <p:cNvPr id="38914" name="Rectangle 2">
            <a:extLst>
              <a:ext uri="{FF2B5EF4-FFF2-40B4-BE49-F238E27FC236}">
                <a16:creationId xmlns:a16="http://schemas.microsoft.com/office/drawing/2014/main" id="{11B59646-C402-9EEB-0DB6-016F2C5C65B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2815ED2-6E2E-4422-6E00-DE398149241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6553563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2CDEA-5C27-9084-4ADD-C94B3300FD0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389596E-1196-AFFC-0409-09178B577C4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112</a:t>
            </a:fld>
            <a:endParaRPr lang="it-IT"/>
          </a:p>
        </p:txBody>
      </p:sp>
      <p:sp>
        <p:nvSpPr>
          <p:cNvPr id="38914" name="Rectangle 2">
            <a:extLst>
              <a:ext uri="{FF2B5EF4-FFF2-40B4-BE49-F238E27FC236}">
                <a16:creationId xmlns:a16="http://schemas.microsoft.com/office/drawing/2014/main" id="{9B9175FD-5B06-876A-3173-62791E57F2B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EB3E481-E786-4764-9B79-C7E00607924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52565312"/>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E69C9-CC40-7DA8-D6BB-109E41485D8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3A6E7BDB-ADF0-E463-4F81-0EA01A24C5F1}"/>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113</a:t>
            </a:fld>
            <a:endParaRPr lang="it-IT"/>
          </a:p>
        </p:txBody>
      </p:sp>
      <p:sp>
        <p:nvSpPr>
          <p:cNvPr id="38914" name="Rectangle 2">
            <a:extLst>
              <a:ext uri="{FF2B5EF4-FFF2-40B4-BE49-F238E27FC236}">
                <a16:creationId xmlns:a16="http://schemas.microsoft.com/office/drawing/2014/main" id="{0C6B84A2-6AAD-04EA-E5E4-0DDF0B93748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158B418-050B-1DB2-BF24-1917A5D4FB0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45623603"/>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78EA4-A835-02A3-4617-AF992016463B}"/>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6D6D88A-87DC-A211-3321-A26E3A26708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114</a:t>
            </a:fld>
            <a:endParaRPr lang="it-IT"/>
          </a:p>
        </p:txBody>
      </p:sp>
      <p:sp>
        <p:nvSpPr>
          <p:cNvPr id="38914" name="Rectangle 2">
            <a:extLst>
              <a:ext uri="{FF2B5EF4-FFF2-40B4-BE49-F238E27FC236}">
                <a16:creationId xmlns:a16="http://schemas.microsoft.com/office/drawing/2014/main" id="{53B72347-DB09-F60C-05A5-5E2106384AC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7A50877-D473-CE3F-1AF7-EA1F3644CEC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93131107"/>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68AD9-1D49-1E84-2FEA-902BA394563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FB5A13B-3EB6-02DE-7BDD-9BB4E85422A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115</a:t>
            </a:fld>
            <a:endParaRPr lang="it-IT"/>
          </a:p>
        </p:txBody>
      </p:sp>
      <p:sp>
        <p:nvSpPr>
          <p:cNvPr id="38914" name="Rectangle 2">
            <a:extLst>
              <a:ext uri="{FF2B5EF4-FFF2-40B4-BE49-F238E27FC236}">
                <a16:creationId xmlns:a16="http://schemas.microsoft.com/office/drawing/2014/main" id="{1D03FB55-9660-1284-3EB1-D9F026A154B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4585703-51A5-E417-4103-46FE733CF5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75622197"/>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68AD9-1D49-1E84-2FEA-902BA394563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FB5A13B-3EB6-02DE-7BDD-9BB4E85422A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116</a:t>
            </a:fld>
            <a:endParaRPr lang="it-IT"/>
          </a:p>
        </p:txBody>
      </p:sp>
      <p:sp>
        <p:nvSpPr>
          <p:cNvPr id="38914" name="Rectangle 2">
            <a:extLst>
              <a:ext uri="{FF2B5EF4-FFF2-40B4-BE49-F238E27FC236}">
                <a16:creationId xmlns:a16="http://schemas.microsoft.com/office/drawing/2014/main" id="{1D03FB55-9660-1284-3EB1-D9F026A154B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4585703-51A5-E417-4103-46FE733CF5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67941971"/>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DF7B4-B872-1004-1CEC-CE62252B709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C38DB9B8-0E0E-D914-00F7-D9BF1701949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117</a:t>
            </a:fld>
            <a:endParaRPr lang="it-IT"/>
          </a:p>
        </p:txBody>
      </p:sp>
      <p:sp>
        <p:nvSpPr>
          <p:cNvPr id="38914" name="Rectangle 2">
            <a:extLst>
              <a:ext uri="{FF2B5EF4-FFF2-40B4-BE49-F238E27FC236}">
                <a16:creationId xmlns:a16="http://schemas.microsoft.com/office/drawing/2014/main" id="{5BF371D2-41C1-8428-D156-6ECEFE8DC8B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7C25820-CE84-E44B-5CB5-AEC6F4139E6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37193108"/>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E59FA-6580-01EA-443B-6626E42A528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D773697-0C87-6383-4433-A044E5FAC94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118</a:t>
            </a:fld>
            <a:endParaRPr lang="it-IT"/>
          </a:p>
        </p:txBody>
      </p:sp>
      <p:sp>
        <p:nvSpPr>
          <p:cNvPr id="38914" name="Rectangle 2">
            <a:extLst>
              <a:ext uri="{FF2B5EF4-FFF2-40B4-BE49-F238E27FC236}">
                <a16:creationId xmlns:a16="http://schemas.microsoft.com/office/drawing/2014/main" id="{055309F9-9DF6-1AFD-ED86-D44EAD14C04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F3F694D-5D26-DAFE-26BE-A80806CCFD3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30738375"/>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7E393-D4A8-2DC1-A955-2DB4BE00C89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42702CD3-6E2E-7562-8CAE-DE0172F55F2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119</a:t>
            </a:fld>
            <a:endParaRPr lang="it-IT"/>
          </a:p>
        </p:txBody>
      </p:sp>
      <p:sp>
        <p:nvSpPr>
          <p:cNvPr id="38914" name="Rectangle 2">
            <a:extLst>
              <a:ext uri="{FF2B5EF4-FFF2-40B4-BE49-F238E27FC236}">
                <a16:creationId xmlns:a16="http://schemas.microsoft.com/office/drawing/2014/main" id="{BDFD13F6-83E5-5895-A7F8-D382D682342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210DC0A-0D98-C644-F903-EFEE1B8A41A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63163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79225219"/>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68AD9-1D49-1E84-2FEA-902BA394563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FB5A13B-3EB6-02DE-7BDD-9BB4E85422A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120</a:t>
            </a:fld>
            <a:endParaRPr lang="it-IT"/>
          </a:p>
        </p:txBody>
      </p:sp>
      <p:sp>
        <p:nvSpPr>
          <p:cNvPr id="38914" name="Rectangle 2">
            <a:extLst>
              <a:ext uri="{FF2B5EF4-FFF2-40B4-BE49-F238E27FC236}">
                <a16:creationId xmlns:a16="http://schemas.microsoft.com/office/drawing/2014/main" id="{1D03FB55-9660-1284-3EB1-D9F026A154B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4585703-51A5-E417-4103-46FE733CF5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93408554"/>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C36D8-8BBB-62D0-739E-BACA06E3161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6E89D9A-46F6-4112-F70A-964379E3819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121</a:t>
            </a:fld>
            <a:endParaRPr lang="it-IT"/>
          </a:p>
        </p:txBody>
      </p:sp>
      <p:sp>
        <p:nvSpPr>
          <p:cNvPr id="38914" name="Rectangle 2">
            <a:extLst>
              <a:ext uri="{FF2B5EF4-FFF2-40B4-BE49-F238E27FC236}">
                <a16:creationId xmlns:a16="http://schemas.microsoft.com/office/drawing/2014/main" id="{7EFB76CE-D23F-7F74-4028-E7461689F80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59EBFBC-346D-169F-1802-F9C073803FF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18410941"/>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1C28C-9733-8FD8-4151-49080B2CACE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B23B28A-C93F-9DC2-C985-99952E866DB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122</a:t>
            </a:fld>
            <a:endParaRPr lang="it-IT"/>
          </a:p>
        </p:txBody>
      </p:sp>
      <p:sp>
        <p:nvSpPr>
          <p:cNvPr id="38914" name="Rectangle 2">
            <a:extLst>
              <a:ext uri="{FF2B5EF4-FFF2-40B4-BE49-F238E27FC236}">
                <a16:creationId xmlns:a16="http://schemas.microsoft.com/office/drawing/2014/main" id="{37371447-51F9-82E8-2DE4-373551C9537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51C1A31-D5E3-0A60-1229-6B323B5EABA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83671096"/>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68AD9-1D49-1E84-2FEA-902BA394563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FB5A13B-3EB6-02DE-7BDD-9BB4E85422A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123</a:t>
            </a:fld>
            <a:endParaRPr lang="it-IT"/>
          </a:p>
        </p:txBody>
      </p:sp>
      <p:sp>
        <p:nvSpPr>
          <p:cNvPr id="38914" name="Rectangle 2">
            <a:extLst>
              <a:ext uri="{FF2B5EF4-FFF2-40B4-BE49-F238E27FC236}">
                <a16:creationId xmlns:a16="http://schemas.microsoft.com/office/drawing/2014/main" id="{1D03FB55-9660-1284-3EB1-D9F026A154B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4585703-51A5-E417-4103-46FE733CF5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13225145"/>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68AD9-1D49-1E84-2FEA-902BA394563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FB5A13B-3EB6-02DE-7BDD-9BB4E85422A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124</a:t>
            </a:fld>
            <a:endParaRPr lang="it-IT"/>
          </a:p>
        </p:txBody>
      </p:sp>
      <p:sp>
        <p:nvSpPr>
          <p:cNvPr id="38914" name="Rectangle 2">
            <a:extLst>
              <a:ext uri="{FF2B5EF4-FFF2-40B4-BE49-F238E27FC236}">
                <a16:creationId xmlns:a16="http://schemas.microsoft.com/office/drawing/2014/main" id="{1D03FB55-9660-1284-3EB1-D9F026A154B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4585703-51A5-E417-4103-46FE733CF5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2695513"/>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68AD9-1D49-1E84-2FEA-902BA394563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FB5A13B-3EB6-02DE-7BDD-9BB4E85422A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125</a:t>
            </a:fld>
            <a:endParaRPr lang="it-IT"/>
          </a:p>
        </p:txBody>
      </p:sp>
      <p:sp>
        <p:nvSpPr>
          <p:cNvPr id="38914" name="Rectangle 2">
            <a:extLst>
              <a:ext uri="{FF2B5EF4-FFF2-40B4-BE49-F238E27FC236}">
                <a16:creationId xmlns:a16="http://schemas.microsoft.com/office/drawing/2014/main" id="{1D03FB55-9660-1284-3EB1-D9F026A154B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4585703-51A5-E417-4103-46FE733CF5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71801138"/>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68AD9-1D49-1E84-2FEA-902BA394563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FB5A13B-3EB6-02DE-7BDD-9BB4E85422A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126</a:t>
            </a:fld>
            <a:endParaRPr lang="it-IT"/>
          </a:p>
        </p:txBody>
      </p:sp>
      <p:sp>
        <p:nvSpPr>
          <p:cNvPr id="38914" name="Rectangle 2">
            <a:extLst>
              <a:ext uri="{FF2B5EF4-FFF2-40B4-BE49-F238E27FC236}">
                <a16:creationId xmlns:a16="http://schemas.microsoft.com/office/drawing/2014/main" id="{1D03FB55-9660-1284-3EB1-D9F026A154B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4585703-51A5-E417-4103-46FE733CF5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9070339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10C7C-5F3C-4E9F-E368-4315347C6F3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7E1F0EC-DA97-91BE-1A84-1C369950573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127</a:t>
            </a:fld>
            <a:endParaRPr lang="it-IT"/>
          </a:p>
        </p:txBody>
      </p:sp>
      <p:sp>
        <p:nvSpPr>
          <p:cNvPr id="38914" name="Rectangle 2">
            <a:extLst>
              <a:ext uri="{FF2B5EF4-FFF2-40B4-BE49-F238E27FC236}">
                <a16:creationId xmlns:a16="http://schemas.microsoft.com/office/drawing/2014/main" id="{27FB84FC-FAA5-33A3-13AD-8ABEEA3C595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60E2AE0-9E5E-1A1D-9E87-C83BBF2DB9C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73898930"/>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7A0C6-35BE-963B-5A9A-7EAF5E6E7B0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A2A8C0A-1099-238F-2117-02866EE990E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128</a:t>
            </a:fld>
            <a:endParaRPr lang="it-IT"/>
          </a:p>
        </p:txBody>
      </p:sp>
      <p:sp>
        <p:nvSpPr>
          <p:cNvPr id="38914" name="Rectangle 2">
            <a:extLst>
              <a:ext uri="{FF2B5EF4-FFF2-40B4-BE49-F238E27FC236}">
                <a16:creationId xmlns:a16="http://schemas.microsoft.com/office/drawing/2014/main" id="{ED057943-0070-9890-5786-4C0CC6EBA99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EFE8BC0-99F4-1EA2-DD57-29BBD007D10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85803984"/>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A9049-B67D-9E13-2B3F-BEC85F4A535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4F93853A-A486-A444-76B7-57576AE84F6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129</a:t>
            </a:fld>
            <a:endParaRPr lang="it-IT"/>
          </a:p>
        </p:txBody>
      </p:sp>
      <p:sp>
        <p:nvSpPr>
          <p:cNvPr id="38914" name="Rectangle 2">
            <a:extLst>
              <a:ext uri="{FF2B5EF4-FFF2-40B4-BE49-F238E27FC236}">
                <a16:creationId xmlns:a16="http://schemas.microsoft.com/office/drawing/2014/main" id="{D08F9EC4-1E6C-7537-526E-1DCEB9C5FF0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2DC63FA0-9F69-4A43-7B9A-D363754EAF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96634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14995597"/>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D1A1C-C897-6E18-6A43-36E48EDD1FD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3EF61E4-64E5-4EF4-B40C-342383DB863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130</a:t>
            </a:fld>
            <a:endParaRPr lang="it-IT"/>
          </a:p>
        </p:txBody>
      </p:sp>
      <p:sp>
        <p:nvSpPr>
          <p:cNvPr id="38914" name="Rectangle 2">
            <a:extLst>
              <a:ext uri="{FF2B5EF4-FFF2-40B4-BE49-F238E27FC236}">
                <a16:creationId xmlns:a16="http://schemas.microsoft.com/office/drawing/2014/main" id="{9437724F-5616-180F-47A7-9072ECFC021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4AF3771-3968-BAF6-EE38-D173FE27C7B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53303098"/>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95474-7AFE-4590-2568-4CE1194A751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8DCCC7C-1DD8-1D7B-40FE-0E23CE9879F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131</a:t>
            </a:fld>
            <a:endParaRPr lang="it-IT"/>
          </a:p>
        </p:txBody>
      </p:sp>
      <p:sp>
        <p:nvSpPr>
          <p:cNvPr id="38914" name="Rectangle 2">
            <a:extLst>
              <a:ext uri="{FF2B5EF4-FFF2-40B4-BE49-F238E27FC236}">
                <a16:creationId xmlns:a16="http://schemas.microsoft.com/office/drawing/2014/main" id="{B802AB13-4BC3-9C54-1A36-56847D8A627A}"/>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71EE3E26-C192-4E50-D5E4-04315F46F08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89432005"/>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78363116"/>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1E672-D31E-3E2B-095C-0D7DF69437A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DC4D291-E2E9-3F67-08FB-0B1BB88AEC1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133</a:t>
            </a:fld>
            <a:endParaRPr lang="it-IT"/>
          </a:p>
        </p:txBody>
      </p:sp>
      <p:sp>
        <p:nvSpPr>
          <p:cNvPr id="38914" name="Rectangle 2">
            <a:extLst>
              <a:ext uri="{FF2B5EF4-FFF2-40B4-BE49-F238E27FC236}">
                <a16:creationId xmlns:a16="http://schemas.microsoft.com/office/drawing/2014/main" id="{05508C1B-5AE6-57EC-0212-1919648BC66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23FB562-7721-7C11-DE33-B5C18A9C4B3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34374601"/>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7598D-68D1-5047-830B-5C63D0E5A21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34F6E67-EAE1-7FED-C69C-3455EA03C19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134</a:t>
            </a:fld>
            <a:endParaRPr lang="it-IT"/>
          </a:p>
        </p:txBody>
      </p:sp>
      <p:sp>
        <p:nvSpPr>
          <p:cNvPr id="38914" name="Rectangle 2">
            <a:extLst>
              <a:ext uri="{FF2B5EF4-FFF2-40B4-BE49-F238E27FC236}">
                <a16:creationId xmlns:a16="http://schemas.microsoft.com/office/drawing/2014/main" id="{1A2CB91A-FA07-42B0-3907-2F279DB7F81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7C6B2A8-D69A-325B-D844-C4956F29310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21479264"/>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E5DC4-431A-9AFE-6E57-B247F71B929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7666530-ACC4-01B3-DE6E-B1FC2DC6261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135</a:t>
            </a:fld>
            <a:endParaRPr lang="it-IT"/>
          </a:p>
        </p:txBody>
      </p:sp>
      <p:sp>
        <p:nvSpPr>
          <p:cNvPr id="38914" name="Rectangle 2">
            <a:extLst>
              <a:ext uri="{FF2B5EF4-FFF2-40B4-BE49-F238E27FC236}">
                <a16:creationId xmlns:a16="http://schemas.microsoft.com/office/drawing/2014/main" id="{B2BE5D27-5A10-E2EF-6BF1-E7A210CFD5EE}"/>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9C17E753-A12E-8F7C-C65A-EF804ABDE68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90457027"/>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D85FD-81CF-B62E-1D6F-2233A5608D3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2BA346A-C038-1317-6DD0-12A1B83836E1}"/>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136</a:t>
            </a:fld>
            <a:endParaRPr lang="it-IT"/>
          </a:p>
        </p:txBody>
      </p:sp>
      <p:sp>
        <p:nvSpPr>
          <p:cNvPr id="38914" name="Rectangle 2">
            <a:extLst>
              <a:ext uri="{FF2B5EF4-FFF2-40B4-BE49-F238E27FC236}">
                <a16:creationId xmlns:a16="http://schemas.microsoft.com/office/drawing/2014/main" id="{E19662AC-7ADF-83D8-285C-1AD5A672481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DD9C0FAC-D334-4B68-5778-7894592150D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19556229"/>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B5C61-21CA-A728-A7C4-F8939DFDFDB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C056505E-2B0C-17DF-C4CE-C63ECAD79BD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137</a:t>
            </a:fld>
            <a:endParaRPr lang="it-IT"/>
          </a:p>
        </p:txBody>
      </p:sp>
      <p:sp>
        <p:nvSpPr>
          <p:cNvPr id="38914" name="Rectangle 2">
            <a:extLst>
              <a:ext uri="{FF2B5EF4-FFF2-40B4-BE49-F238E27FC236}">
                <a16:creationId xmlns:a16="http://schemas.microsoft.com/office/drawing/2014/main" id="{2E6FDAB4-F0D3-8692-5EDB-1429ECC583D3}"/>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02D3D88-C015-DA49-82F0-D8EE60A8FFE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07424777"/>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CD800-D03D-F7D7-9E22-E1A859B3E848}"/>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2C595B6-5B63-31D0-4576-69CCB5D17971}"/>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138</a:t>
            </a:fld>
            <a:endParaRPr lang="it-IT"/>
          </a:p>
        </p:txBody>
      </p:sp>
      <p:sp>
        <p:nvSpPr>
          <p:cNvPr id="38914" name="Rectangle 2">
            <a:extLst>
              <a:ext uri="{FF2B5EF4-FFF2-40B4-BE49-F238E27FC236}">
                <a16:creationId xmlns:a16="http://schemas.microsoft.com/office/drawing/2014/main" id="{B74F4468-D5DD-FD43-19BF-75293EC444DE}"/>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59403FA-2CD4-F777-64C4-835AE27FC8F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59237971"/>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E4E51-6AAC-DC67-E2CC-01D577E07F3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90149EF-C2A5-6A75-4BC6-4F219F0AF31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139</a:t>
            </a:fld>
            <a:endParaRPr lang="it-IT"/>
          </a:p>
        </p:txBody>
      </p:sp>
      <p:sp>
        <p:nvSpPr>
          <p:cNvPr id="38914" name="Rectangle 2">
            <a:extLst>
              <a:ext uri="{FF2B5EF4-FFF2-40B4-BE49-F238E27FC236}">
                <a16:creationId xmlns:a16="http://schemas.microsoft.com/office/drawing/2014/main" id="{54FCB5D2-11FC-EACF-98F5-C386D357CB4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D0F8C98-B2AA-D722-BFC3-B4E833FBAF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444813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14ED0-75AA-0B30-C2E2-D61D33B7D28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49721335-D79B-BF29-0B07-B30C76E434D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a:t>
            </a:fld>
            <a:endParaRPr lang="it-IT"/>
          </a:p>
        </p:txBody>
      </p:sp>
      <p:sp>
        <p:nvSpPr>
          <p:cNvPr id="38914" name="Rectangle 2">
            <a:extLst>
              <a:ext uri="{FF2B5EF4-FFF2-40B4-BE49-F238E27FC236}">
                <a16:creationId xmlns:a16="http://schemas.microsoft.com/office/drawing/2014/main" id="{5D740153-C4C3-BD6A-AEA0-29727CFA910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771F0E1-B9AD-DA9B-9762-FBDF6CAB93B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95620974"/>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C44F1-5C46-3367-28B3-4EB2D2E860E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E165D64-B36A-C79A-AAE9-CAC47D53E3C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140</a:t>
            </a:fld>
            <a:endParaRPr lang="it-IT"/>
          </a:p>
        </p:txBody>
      </p:sp>
      <p:sp>
        <p:nvSpPr>
          <p:cNvPr id="38914" name="Rectangle 2">
            <a:extLst>
              <a:ext uri="{FF2B5EF4-FFF2-40B4-BE49-F238E27FC236}">
                <a16:creationId xmlns:a16="http://schemas.microsoft.com/office/drawing/2014/main" id="{7348C4F2-4FAB-7B31-FDEE-CBC05113C29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4654398-3FED-F791-BFAD-B82050B1667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11808298"/>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E00F8-E918-2F2D-93E1-2092E6AA817A}"/>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D5637D6-609C-EA58-6C1F-B51AAD3418A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141</a:t>
            </a:fld>
            <a:endParaRPr lang="it-IT"/>
          </a:p>
        </p:txBody>
      </p:sp>
      <p:sp>
        <p:nvSpPr>
          <p:cNvPr id="38914" name="Rectangle 2">
            <a:extLst>
              <a:ext uri="{FF2B5EF4-FFF2-40B4-BE49-F238E27FC236}">
                <a16:creationId xmlns:a16="http://schemas.microsoft.com/office/drawing/2014/main" id="{BDF92480-9213-46DE-E079-7948BAEC39B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76B87073-DB7A-FEA0-7608-414A3B2EB87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238674"/>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506E6-3117-623E-4805-6AD153375E8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6994C78-9036-814F-F662-B17B46B513F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142</a:t>
            </a:fld>
            <a:endParaRPr lang="it-IT"/>
          </a:p>
        </p:txBody>
      </p:sp>
      <p:sp>
        <p:nvSpPr>
          <p:cNvPr id="38914" name="Rectangle 2">
            <a:extLst>
              <a:ext uri="{FF2B5EF4-FFF2-40B4-BE49-F238E27FC236}">
                <a16:creationId xmlns:a16="http://schemas.microsoft.com/office/drawing/2014/main" id="{E4E81216-958A-8BC0-CC05-5276C10C0DE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7434012-8BE2-D905-7C35-059B6C02471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58598298"/>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07469-86D6-9E91-2ED8-436D5C1AD0F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8E42DC1-3F79-4EF1-D869-B1BB1C67E43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143</a:t>
            </a:fld>
            <a:endParaRPr lang="it-IT"/>
          </a:p>
        </p:txBody>
      </p:sp>
      <p:sp>
        <p:nvSpPr>
          <p:cNvPr id="38914" name="Rectangle 2">
            <a:extLst>
              <a:ext uri="{FF2B5EF4-FFF2-40B4-BE49-F238E27FC236}">
                <a16:creationId xmlns:a16="http://schemas.microsoft.com/office/drawing/2014/main" id="{F2053428-3EA2-FE91-D909-D11C75072D1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2426FE0-A3CA-AD6C-DCA1-A770AC710CA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88081810"/>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A7C3F-589E-5174-4BDE-2B991C36F29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35F9EF7-6A12-61CA-A218-AF1F36C1C9C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144</a:t>
            </a:fld>
            <a:endParaRPr lang="it-IT"/>
          </a:p>
        </p:txBody>
      </p:sp>
      <p:sp>
        <p:nvSpPr>
          <p:cNvPr id="38914" name="Rectangle 2">
            <a:extLst>
              <a:ext uri="{FF2B5EF4-FFF2-40B4-BE49-F238E27FC236}">
                <a16:creationId xmlns:a16="http://schemas.microsoft.com/office/drawing/2014/main" id="{D6C4C6B8-9D42-A450-4798-AC2058155ABA}"/>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76204A8-601E-2471-B647-3502AA03ADD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68756846"/>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1E422-20D4-8836-4F37-DE3199F0FAF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77D16593-C127-7943-7847-65CCA24E6C9C}"/>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145</a:t>
            </a:fld>
            <a:endParaRPr lang="it-IT"/>
          </a:p>
        </p:txBody>
      </p:sp>
      <p:sp>
        <p:nvSpPr>
          <p:cNvPr id="38914" name="Rectangle 2">
            <a:extLst>
              <a:ext uri="{FF2B5EF4-FFF2-40B4-BE49-F238E27FC236}">
                <a16:creationId xmlns:a16="http://schemas.microsoft.com/office/drawing/2014/main" id="{9BEE5448-EF6A-869C-E872-C81CF760FEF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4C3721D-539A-6E9B-E5D0-06FF08294C1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44311769"/>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579E6-AA08-DE3B-A69E-697B5973D68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4D7A40DE-2F1B-C88C-037F-6DCA8D54292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146</a:t>
            </a:fld>
            <a:endParaRPr lang="it-IT"/>
          </a:p>
        </p:txBody>
      </p:sp>
      <p:sp>
        <p:nvSpPr>
          <p:cNvPr id="38914" name="Rectangle 2">
            <a:extLst>
              <a:ext uri="{FF2B5EF4-FFF2-40B4-BE49-F238E27FC236}">
                <a16:creationId xmlns:a16="http://schemas.microsoft.com/office/drawing/2014/main" id="{E44796A2-6329-28CF-61BD-953194F2ECED}"/>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79E5304-AB48-896A-EAA2-F781A43520D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98583200"/>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02CD9-FDE8-5B93-FF2C-F2FCD1D56DE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521A270-0A14-99B9-1C8B-B4E7DADB92A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147</a:t>
            </a:fld>
            <a:endParaRPr lang="it-IT"/>
          </a:p>
        </p:txBody>
      </p:sp>
      <p:sp>
        <p:nvSpPr>
          <p:cNvPr id="38914" name="Rectangle 2">
            <a:extLst>
              <a:ext uri="{FF2B5EF4-FFF2-40B4-BE49-F238E27FC236}">
                <a16:creationId xmlns:a16="http://schemas.microsoft.com/office/drawing/2014/main" id="{655F1A18-E519-3492-AAB8-280517AA748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D6C2FA77-8A29-94E0-40F3-219183362B3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31890646"/>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C8AB1-6D3E-1EF5-8CFC-B8E27B4BD42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AF10A87-3F57-A6CD-0A08-73A2F4BAE899}"/>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148</a:t>
            </a:fld>
            <a:endParaRPr lang="it-IT"/>
          </a:p>
        </p:txBody>
      </p:sp>
      <p:sp>
        <p:nvSpPr>
          <p:cNvPr id="38914" name="Rectangle 2">
            <a:extLst>
              <a:ext uri="{FF2B5EF4-FFF2-40B4-BE49-F238E27FC236}">
                <a16:creationId xmlns:a16="http://schemas.microsoft.com/office/drawing/2014/main" id="{A88D171B-A757-1BED-C5EE-5DEA2E62C12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49EC03C-D635-70D9-4A48-5D894FFE4FF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36613198"/>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2150A-88EE-BF58-2C8C-BB4DF4863B0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732F5D71-614B-9671-24E6-81E2DC1DCB6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149</a:t>
            </a:fld>
            <a:endParaRPr lang="it-IT"/>
          </a:p>
        </p:txBody>
      </p:sp>
      <p:sp>
        <p:nvSpPr>
          <p:cNvPr id="38914" name="Rectangle 2">
            <a:extLst>
              <a:ext uri="{FF2B5EF4-FFF2-40B4-BE49-F238E27FC236}">
                <a16:creationId xmlns:a16="http://schemas.microsoft.com/office/drawing/2014/main" id="{76C3B7A9-5FFD-82FB-FB77-09E803014A1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A727844-1D32-771A-6DFA-79342ACE89A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6784677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96382335"/>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23E5D-C637-66DB-079E-FB220456F762}"/>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E826BE5-70C4-DB6A-87EA-141B9386C9B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150</a:t>
            </a:fld>
            <a:endParaRPr lang="it-IT"/>
          </a:p>
        </p:txBody>
      </p:sp>
      <p:sp>
        <p:nvSpPr>
          <p:cNvPr id="38914" name="Rectangle 2">
            <a:extLst>
              <a:ext uri="{FF2B5EF4-FFF2-40B4-BE49-F238E27FC236}">
                <a16:creationId xmlns:a16="http://schemas.microsoft.com/office/drawing/2014/main" id="{9D4EDC3F-0E74-94D6-CC18-8B23E48C0FB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36AEED7-0312-F18B-4D1E-57279A4C4C3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36280336"/>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23E5D-C637-66DB-079E-FB220456F762}"/>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E826BE5-70C4-DB6A-87EA-141B9386C9B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151</a:t>
            </a:fld>
            <a:endParaRPr lang="it-IT"/>
          </a:p>
        </p:txBody>
      </p:sp>
      <p:sp>
        <p:nvSpPr>
          <p:cNvPr id="38914" name="Rectangle 2">
            <a:extLst>
              <a:ext uri="{FF2B5EF4-FFF2-40B4-BE49-F238E27FC236}">
                <a16:creationId xmlns:a16="http://schemas.microsoft.com/office/drawing/2014/main" id="{9D4EDC3F-0E74-94D6-CC18-8B23E48C0FB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36AEED7-0312-F18B-4D1E-57279A4C4C3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260467"/>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60251009"/>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69276916"/>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774528248"/>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23E5D-C637-66DB-079E-FB220456F762}"/>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E826BE5-70C4-DB6A-87EA-141B9386C9B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155</a:t>
            </a:fld>
            <a:endParaRPr lang="it-IT"/>
          </a:p>
        </p:txBody>
      </p:sp>
      <p:sp>
        <p:nvSpPr>
          <p:cNvPr id="38914" name="Rectangle 2">
            <a:extLst>
              <a:ext uri="{FF2B5EF4-FFF2-40B4-BE49-F238E27FC236}">
                <a16:creationId xmlns:a16="http://schemas.microsoft.com/office/drawing/2014/main" id="{9D4EDC3F-0E74-94D6-CC18-8B23E48C0FB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36AEED7-0312-F18B-4D1E-57279A4C4C3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264986"/>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E8DCE-E6B7-DADE-1099-73E84D5D275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429ADF4-63FF-96A5-7880-A717F7E0DB1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156</a:t>
            </a:fld>
            <a:endParaRPr lang="it-IT"/>
          </a:p>
        </p:txBody>
      </p:sp>
      <p:sp>
        <p:nvSpPr>
          <p:cNvPr id="38914" name="Rectangle 2">
            <a:extLst>
              <a:ext uri="{FF2B5EF4-FFF2-40B4-BE49-F238E27FC236}">
                <a16:creationId xmlns:a16="http://schemas.microsoft.com/office/drawing/2014/main" id="{2B2CE1FC-1AFF-650F-1FB7-C58FF23EE3B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139FFAB-EE0C-6140-07E2-EFEB0BDCC6A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35016817"/>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43016-1445-79AC-C735-CE5483975DD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AEE7F62-3E1D-8227-C860-CAA839CFFA3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157</a:t>
            </a:fld>
            <a:endParaRPr lang="it-IT"/>
          </a:p>
        </p:txBody>
      </p:sp>
      <p:sp>
        <p:nvSpPr>
          <p:cNvPr id="38914" name="Rectangle 2">
            <a:extLst>
              <a:ext uri="{FF2B5EF4-FFF2-40B4-BE49-F238E27FC236}">
                <a16:creationId xmlns:a16="http://schemas.microsoft.com/office/drawing/2014/main" id="{D862DDE7-F35D-3931-99D6-D58E961839E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922BFAD-C6A0-9A22-3F73-3C8D9687BB9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88352646"/>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43016-1445-79AC-C735-CE5483975DD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AEE7F62-3E1D-8227-C860-CAA839CFFA3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158</a:t>
            </a:fld>
            <a:endParaRPr lang="it-IT"/>
          </a:p>
        </p:txBody>
      </p:sp>
      <p:sp>
        <p:nvSpPr>
          <p:cNvPr id="38914" name="Rectangle 2">
            <a:extLst>
              <a:ext uri="{FF2B5EF4-FFF2-40B4-BE49-F238E27FC236}">
                <a16:creationId xmlns:a16="http://schemas.microsoft.com/office/drawing/2014/main" id="{D862DDE7-F35D-3931-99D6-D58E961839E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922BFAD-C6A0-9A22-3F73-3C8D9687BB9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504048226"/>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43016-1445-79AC-C735-CE5483975DD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AEE7F62-3E1D-8227-C860-CAA839CFFA3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159</a:t>
            </a:fld>
            <a:endParaRPr lang="it-IT"/>
          </a:p>
        </p:txBody>
      </p:sp>
      <p:sp>
        <p:nvSpPr>
          <p:cNvPr id="38914" name="Rectangle 2">
            <a:extLst>
              <a:ext uri="{FF2B5EF4-FFF2-40B4-BE49-F238E27FC236}">
                <a16:creationId xmlns:a16="http://schemas.microsoft.com/office/drawing/2014/main" id="{D862DDE7-F35D-3931-99D6-D58E961839E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922BFAD-C6A0-9A22-3F73-3C8D9687BB9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46076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AEF80-E363-52F2-948E-7A833F0CB44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5583AC4-308F-5CBE-339A-59AB6A43530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a:t>
            </a:fld>
            <a:endParaRPr lang="it-IT"/>
          </a:p>
        </p:txBody>
      </p:sp>
      <p:sp>
        <p:nvSpPr>
          <p:cNvPr id="38914" name="Rectangle 2">
            <a:extLst>
              <a:ext uri="{FF2B5EF4-FFF2-40B4-BE49-F238E27FC236}">
                <a16:creationId xmlns:a16="http://schemas.microsoft.com/office/drawing/2014/main" id="{852F9879-135D-CB63-F15A-233D5927174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BB68DFF-43C2-4E9E-4404-CB704631915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2644026"/>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24551-982E-ACD4-9C85-748EB9FB8E0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28F6436-8AE3-6F5F-08C5-9C0E3BBF9BFC}"/>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160</a:t>
            </a:fld>
            <a:endParaRPr lang="it-IT"/>
          </a:p>
        </p:txBody>
      </p:sp>
      <p:sp>
        <p:nvSpPr>
          <p:cNvPr id="38914" name="Rectangle 2">
            <a:extLst>
              <a:ext uri="{FF2B5EF4-FFF2-40B4-BE49-F238E27FC236}">
                <a16:creationId xmlns:a16="http://schemas.microsoft.com/office/drawing/2014/main" id="{8AD8A884-127D-45B8-68DB-C5AA1E26D0E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DEE18D14-84DE-BAC4-3E3F-07CEB1FF748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50111078"/>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0E1EC-493A-E441-5063-62D17E2B075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32C5460-49BE-2DD9-0D97-A8B33004690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161</a:t>
            </a:fld>
            <a:endParaRPr lang="it-IT"/>
          </a:p>
        </p:txBody>
      </p:sp>
      <p:sp>
        <p:nvSpPr>
          <p:cNvPr id="38914" name="Rectangle 2">
            <a:extLst>
              <a:ext uri="{FF2B5EF4-FFF2-40B4-BE49-F238E27FC236}">
                <a16:creationId xmlns:a16="http://schemas.microsoft.com/office/drawing/2014/main" id="{8D759D9A-EC4F-F45B-C73D-D0F1444DD3C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7052050-296F-4D4D-32D4-F5E23FD61D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508258664"/>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C3F22-3159-AD31-D7DD-C773C15253E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2338D2D-6E90-1F62-AD3F-CC7C4C593AB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162</a:t>
            </a:fld>
            <a:endParaRPr lang="it-IT"/>
          </a:p>
        </p:txBody>
      </p:sp>
      <p:sp>
        <p:nvSpPr>
          <p:cNvPr id="38914" name="Rectangle 2">
            <a:extLst>
              <a:ext uri="{FF2B5EF4-FFF2-40B4-BE49-F238E27FC236}">
                <a16:creationId xmlns:a16="http://schemas.microsoft.com/office/drawing/2014/main" id="{30591DB5-2740-C970-17A6-7CB1746E3E9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E8BB919-2197-8E80-CDA4-DC5421CF6E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78735304"/>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C3F22-3159-AD31-D7DD-C773C15253E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2338D2D-6E90-1F62-AD3F-CC7C4C593AB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163</a:t>
            </a:fld>
            <a:endParaRPr lang="it-IT"/>
          </a:p>
        </p:txBody>
      </p:sp>
      <p:sp>
        <p:nvSpPr>
          <p:cNvPr id="38914" name="Rectangle 2">
            <a:extLst>
              <a:ext uri="{FF2B5EF4-FFF2-40B4-BE49-F238E27FC236}">
                <a16:creationId xmlns:a16="http://schemas.microsoft.com/office/drawing/2014/main" id="{30591DB5-2740-C970-17A6-7CB1746E3E9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E8BB919-2197-8E80-CDA4-DC5421CF6E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19364598"/>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C3F22-3159-AD31-D7DD-C773C15253E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2338D2D-6E90-1F62-AD3F-CC7C4C593AB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164</a:t>
            </a:fld>
            <a:endParaRPr lang="it-IT"/>
          </a:p>
        </p:txBody>
      </p:sp>
      <p:sp>
        <p:nvSpPr>
          <p:cNvPr id="38914" name="Rectangle 2">
            <a:extLst>
              <a:ext uri="{FF2B5EF4-FFF2-40B4-BE49-F238E27FC236}">
                <a16:creationId xmlns:a16="http://schemas.microsoft.com/office/drawing/2014/main" id="{30591DB5-2740-C970-17A6-7CB1746E3E9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E8BB919-2197-8E80-CDA4-DC5421CF6E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81355958"/>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FDA74-F45D-1B20-F72D-B1072CB8CB8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2952F03-7208-95E6-1D44-13FB8B899EA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165</a:t>
            </a:fld>
            <a:endParaRPr lang="it-IT"/>
          </a:p>
        </p:txBody>
      </p:sp>
      <p:sp>
        <p:nvSpPr>
          <p:cNvPr id="38914" name="Rectangle 2">
            <a:extLst>
              <a:ext uri="{FF2B5EF4-FFF2-40B4-BE49-F238E27FC236}">
                <a16:creationId xmlns:a16="http://schemas.microsoft.com/office/drawing/2014/main" id="{701B2D6D-31A9-34FB-CD4A-E592EF4C74A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5BAA0B2-DB88-420B-85AE-8B379D82ACD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68153127"/>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FDA74-F45D-1B20-F72D-B1072CB8CB8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2952F03-7208-95E6-1D44-13FB8B899EA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166</a:t>
            </a:fld>
            <a:endParaRPr lang="it-IT"/>
          </a:p>
        </p:txBody>
      </p:sp>
      <p:sp>
        <p:nvSpPr>
          <p:cNvPr id="38914" name="Rectangle 2">
            <a:extLst>
              <a:ext uri="{FF2B5EF4-FFF2-40B4-BE49-F238E27FC236}">
                <a16:creationId xmlns:a16="http://schemas.microsoft.com/office/drawing/2014/main" id="{701B2D6D-31A9-34FB-CD4A-E592EF4C74A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5BAA0B2-DB88-420B-85AE-8B379D82ACD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28025120"/>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FDA74-F45D-1B20-F72D-B1072CB8CB8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2952F03-7208-95E6-1D44-13FB8B899EA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167</a:t>
            </a:fld>
            <a:endParaRPr lang="it-IT"/>
          </a:p>
        </p:txBody>
      </p:sp>
      <p:sp>
        <p:nvSpPr>
          <p:cNvPr id="38914" name="Rectangle 2">
            <a:extLst>
              <a:ext uri="{FF2B5EF4-FFF2-40B4-BE49-F238E27FC236}">
                <a16:creationId xmlns:a16="http://schemas.microsoft.com/office/drawing/2014/main" id="{701B2D6D-31A9-34FB-CD4A-E592EF4C74A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5BAA0B2-DB88-420B-85AE-8B379D82ACD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14191437"/>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52759600"/>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033657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90617656"/>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78408056"/>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54203732"/>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76237008"/>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51695039"/>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98188708"/>
      </p:ext>
    </p:extLst>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5092831"/>
      </p:ext>
    </p:extLst>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8860382"/>
      </p:ext>
    </p:extLst>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87727577"/>
      </p:ext>
    </p:extLst>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10138779"/>
      </p:ext>
    </p:extLst>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27949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01235532"/>
      </p:ext>
    </p:extLst>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11379191"/>
      </p:ext>
    </p:extLst>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862248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8306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970910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709323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493402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842204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795671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938926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598011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013549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634888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639084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50227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775006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170273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529452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498327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3068732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C78A6-1F20-72B3-307F-596739ADDCA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447C037F-F1EA-77DB-5E6A-7641790D2FB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34</a:t>
            </a:fld>
            <a:endParaRPr lang="it-IT"/>
          </a:p>
        </p:txBody>
      </p:sp>
      <p:sp>
        <p:nvSpPr>
          <p:cNvPr id="38914" name="Rectangle 2">
            <a:extLst>
              <a:ext uri="{FF2B5EF4-FFF2-40B4-BE49-F238E27FC236}">
                <a16:creationId xmlns:a16="http://schemas.microsoft.com/office/drawing/2014/main" id="{6BB04269-D1BE-9180-347D-5B7746A5E2C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2E03CCF8-0E9B-689B-78E4-5C78DCFE564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737335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174402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140065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611928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921306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55431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62631656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702027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37188-E02F-5FEA-88E0-1F26FB96D9A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2DCB3F3-E02C-3120-EC00-B98CD2F15371}"/>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41</a:t>
            </a:fld>
            <a:endParaRPr lang="it-IT"/>
          </a:p>
        </p:txBody>
      </p:sp>
      <p:sp>
        <p:nvSpPr>
          <p:cNvPr id="38914" name="Rectangle 2">
            <a:extLst>
              <a:ext uri="{FF2B5EF4-FFF2-40B4-BE49-F238E27FC236}">
                <a16:creationId xmlns:a16="http://schemas.microsoft.com/office/drawing/2014/main" id="{611EBF0B-123C-4CC0-EBB7-EDC3100C4F3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2C91F416-EB21-A6E4-7247-4D042F18ECB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614898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796893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5258543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1374706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5979108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623645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6226450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940260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90643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5677702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49873-6EF0-B0B7-6308-07735D581402}"/>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CFA454D-DAC7-8005-7396-270D006CDF7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50</a:t>
            </a:fld>
            <a:endParaRPr lang="it-IT"/>
          </a:p>
        </p:txBody>
      </p:sp>
      <p:sp>
        <p:nvSpPr>
          <p:cNvPr id="38914" name="Rectangle 2">
            <a:extLst>
              <a:ext uri="{FF2B5EF4-FFF2-40B4-BE49-F238E27FC236}">
                <a16:creationId xmlns:a16="http://schemas.microsoft.com/office/drawing/2014/main" id="{C38D85F9-579A-707C-B235-8CF4A1D218A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BE70B13-D9EC-01D3-21A8-D5D1B937E27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138788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366B4-70CF-572C-524F-50427AB692D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F63B22F-905E-C266-E965-C0CA8280D8F7}"/>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51</a:t>
            </a:fld>
            <a:endParaRPr lang="it-IT"/>
          </a:p>
        </p:txBody>
      </p:sp>
      <p:sp>
        <p:nvSpPr>
          <p:cNvPr id="38914" name="Rectangle 2">
            <a:extLst>
              <a:ext uri="{FF2B5EF4-FFF2-40B4-BE49-F238E27FC236}">
                <a16:creationId xmlns:a16="http://schemas.microsoft.com/office/drawing/2014/main" id="{0B7DEDFD-F033-360A-0A36-E1AEE9053C07}"/>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E07A36C-FC23-7F39-D3E7-8105C34638B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157570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A31A5-89D8-1352-8591-93C1637F22D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B36E989-8BFE-FF05-668D-7068D947A6D7}"/>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52</a:t>
            </a:fld>
            <a:endParaRPr lang="it-IT"/>
          </a:p>
        </p:txBody>
      </p:sp>
      <p:sp>
        <p:nvSpPr>
          <p:cNvPr id="38914" name="Rectangle 2">
            <a:extLst>
              <a:ext uri="{FF2B5EF4-FFF2-40B4-BE49-F238E27FC236}">
                <a16:creationId xmlns:a16="http://schemas.microsoft.com/office/drawing/2014/main" id="{726F8417-BCEF-7DA7-3A63-99D11B1489ED}"/>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694BDF4-9F15-D21F-321C-949CD043713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406592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094760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6718704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3564760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3897810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2859281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8B23B-53F9-8A6B-3245-2A3E4B01ABFF}"/>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C50CA126-668E-A435-B6BF-F9F20AB14E2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58</a:t>
            </a:fld>
            <a:endParaRPr lang="it-IT"/>
          </a:p>
        </p:txBody>
      </p:sp>
      <p:sp>
        <p:nvSpPr>
          <p:cNvPr id="38914" name="Rectangle 2">
            <a:extLst>
              <a:ext uri="{FF2B5EF4-FFF2-40B4-BE49-F238E27FC236}">
                <a16:creationId xmlns:a16="http://schemas.microsoft.com/office/drawing/2014/main" id="{1AD0DC80-C2EC-CEAB-1D8E-CA69CA00C82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C4C445D-6D0A-9DA1-A951-600D7FD271F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1240552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237F3-B873-5F96-2610-9B2518BAB53F}"/>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05067A7-C54B-2870-E63C-66EE6DC303F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59</a:t>
            </a:fld>
            <a:endParaRPr lang="it-IT"/>
          </a:p>
        </p:txBody>
      </p:sp>
      <p:sp>
        <p:nvSpPr>
          <p:cNvPr id="38914" name="Rectangle 2">
            <a:extLst>
              <a:ext uri="{FF2B5EF4-FFF2-40B4-BE49-F238E27FC236}">
                <a16:creationId xmlns:a16="http://schemas.microsoft.com/office/drawing/2014/main" id="{37484AB1-913A-8055-E166-44D3E50D27F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2CFF296A-D66B-E6A0-3829-591C7913A8F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69774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E277A-2CF5-A7BE-1268-A8A3E5CDDC5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99278EE-FB33-C135-07B9-616EF0AC9EC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a:t>
            </a:fld>
            <a:endParaRPr lang="it-IT"/>
          </a:p>
        </p:txBody>
      </p:sp>
      <p:sp>
        <p:nvSpPr>
          <p:cNvPr id="38914" name="Rectangle 2">
            <a:extLst>
              <a:ext uri="{FF2B5EF4-FFF2-40B4-BE49-F238E27FC236}">
                <a16:creationId xmlns:a16="http://schemas.microsoft.com/office/drawing/2014/main" id="{EB332577-0144-8553-DEAA-71E4AD1DE60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C243306-60E9-6A97-FC45-AC63D13DE6C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6637539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36390-370D-0B84-472A-4482DB31555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79732E37-02A1-FBEB-55C9-DFA3C015A77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60</a:t>
            </a:fld>
            <a:endParaRPr lang="it-IT"/>
          </a:p>
        </p:txBody>
      </p:sp>
      <p:sp>
        <p:nvSpPr>
          <p:cNvPr id="38914" name="Rectangle 2">
            <a:extLst>
              <a:ext uri="{FF2B5EF4-FFF2-40B4-BE49-F238E27FC236}">
                <a16:creationId xmlns:a16="http://schemas.microsoft.com/office/drawing/2014/main" id="{256D6D94-9CEE-C9BB-9ED8-A0126019B90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0BAC0B2-3563-1845-6D9A-9A80E8EBECC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6289380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E3DAF-1182-DEEB-2607-771A287379A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8FFC62D-4F54-B02C-C6A3-41123939EAD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61</a:t>
            </a:fld>
            <a:endParaRPr lang="it-IT"/>
          </a:p>
        </p:txBody>
      </p:sp>
      <p:sp>
        <p:nvSpPr>
          <p:cNvPr id="38914" name="Rectangle 2">
            <a:extLst>
              <a:ext uri="{FF2B5EF4-FFF2-40B4-BE49-F238E27FC236}">
                <a16:creationId xmlns:a16="http://schemas.microsoft.com/office/drawing/2014/main" id="{611488B2-915C-F926-30AB-F70593EAC64E}"/>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A4D4F12-CEB3-40A9-B93E-A5B3F51494B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9046478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B823E-0BD9-E756-3905-998CE606A65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C913F5D-4CCE-9E9F-B270-E7BAF01DD15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62</a:t>
            </a:fld>
            <a:endParaRPr lang="it-IT"/>
          </a:p>
        </p:txBody>
      </p:sp>
      <p:sp>
        <p:nvSpPr>
          <p:cNvPr id="38914" name="Rectangle 2">
            <a:extLst>
              <a:ext uri="{FF2B5EF4-FFF2-40B4-BE49-F238E27FC236}">
                <a16:creationId xmlns:a16="http://schemas.microsoft.com/office/drawing/2014/main" id="{A6B8D5A3-7C6F-B9D5-D240-928911B24A3A}"/>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D05F0465-0D3E-3914-C745-3B847271B59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0654182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9BEC1-EA42-3974-5B94-B9A37BBADBB8}"/>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35689CA1-4F06-B7A3-8CF6-EEB16E04B23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63</a:t>
            </a:fld>
            <a:endParaRPr lang="it-IT"/>
          </a:p>
        </p:txBody>
      </p:sp>
      <p:sp>
        <p:nvSpPr>
          <p:cNvPr id="38914" name="Rectangle 2">
            <a:extLst>
              <a:ext uri="{FF2B5EF4-FFF2-40B4-BE49-F238E27FC236}">
                <a16:creationId xmlns:a16="http://schemas.microsoft.com/office/drawing/2014/main" id="{0EE7FC97-9D38-012F-78D9-48D7742FD16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E31A431-2098-68FF-318D-71F004CE5B2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6057960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6366B-AE0E-3802-2D01-9F814303251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0A84E98-D76D-65F6-80FA-BBA2074443E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64</a:t>
            </a:fld>
            <a:endParaRPr lang="it-IT"/>
          </a:p>
        </p:txBody>
      </p:sp>
      <p:sp>
        <p:nvSpPr>
          <p:cNvPr id="38914" name="Rectangle 2">
            <a:extLst>
              <a:ext uri="{FF2B5EF4-FFF2-40B4-BE49-F238E27FC236}">
                <a16:creationId xmlns:a16="http://schemas.microsoft.com/office/drawing/2014/main" id="{76CFC4C3-2A61-9F9B-8C00-A315980D924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49F495F-5DC5-FDE7-973A-A8A6EB0F3EA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6184075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2E9A8-F3A9-5FC7-891E-61190833E7BB}"/>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36AFF54-14EB-61A0-1053-0DE6E3E1588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65</a:t>
            </a:fld>
            <a:endParaRPr lang="it-IT"/>
          </a:p>
        </p:txBody>
      </p:sp>
      <p:sp>
        <p:nvSpPr>
          <p:cNvPr id="38914" name="Rectangle 2">
            <a:extLst>
              <a:ext uri="{FF2B5EF4-FFF2-40B4-BE49-F238E27FC236}">
                <a16:creationId xmlns:a16="http://schemas.microsoft.com/office/drawing/2014/main" id="{F1090C56-A7EE-A37E-C1A5-9DA496271CB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0C8CD3D-3BF1-8EA1-2127-E86388F509F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8340962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5766E-50C5-6570-A4BC-595096B743D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CB80AB2A-9890-CE70-F3E8-6D8395F9655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66</a:t>
            </a:fld>
            <a:endParaRPr lang="it-IT"/>
          </a:p>
        </p:txBody>
      </p:sp>
      <p:sp>
        <p:nvSpPr>
          <p:cNvPr id="38914" name="Rectangle 2">
            <a:extLst>
              <a:ext uri="{FF2B5EF4-FFF2-40B4-BE49-F238E27FC236}">
                <a16:creationId xmlns:a16="http://schemas.microsoft.com/office/drawing/2014/main" id="{A821A6A6-7FC9-9065-2D0D-694B325888F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C5258D7-EF48-DF23-C4A8-51C234B6EAC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1062799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875D0-D0BC-B656-45A6-53FFAF8FF2F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CDB4977-A78B-384A-B64E-79C7681F81D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67</a:t>
            </a:fld>
            <a:endParaRPr lang="it-IT"/>
          </a:p>
        </p:txBody>
      </p:sp>
      <p:sp>
        <p:nvSpPr>
          <p:cNvPr id="38914" name="Rectangle 2">
            <a:extLst>
              <a:ext uri="{FF2B5EF4-FFF2-40B4-BE49-F238E27FC236}">
                <a16:creationId xmlns:a16="http://schemas.microsoft.com/office/drawing/2014/main" id="{B56903AB-D0FC-832C-2D02-94951168FCFD}"/>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9E9BB2B-64F5-2127-0CBA-8AB70E52FA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8278530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A37BC-99D8-B986-9FE1-33D6647F278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096D145-6FBD-B588-8E28-88CAE9D8D56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68</a:t>
            </a:fld>
            <a:endParaRPr lang="it-IT"/>
          </a:p>
        </p:txBody>
      </p:sp>
      <p:sp>
        <p:nvSpPr>
          <p:cNvPr id="38914" name="Rectangle 2">
            <a:extLst>
              <a:ext uri="{FF2B5EF4-FFF2-40B4-BE49-F238E27FC236}">
                <a16:creationId xmlns:a16="http://schemas.microsoft.com/office/drawing/2014/main" id="{2CF24B38-FC98-401B-755C-CF1CC54A4F2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81D6E73-07FA-A5A2-A7EA-E3EF7AE3538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0021381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B788F-D5DA-A2F5-A1E5-0A9BB8D48E8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5EB1E6D-1365-ACA2-AA8A-E1C2E57C71D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69</a:t>
            </a:fld>
            <a:endParaRPr lang="it-IT"/>
          </a:p>
        </p:txBody>
      </p:sp>
      <p:sp>
        <p:nvSpPr>
          <p:cNvPr id="38914" name="Rectangle 2">
            <a:extLst>
              <a:ext uri="{FF2B5EF4-FFF2-40B4-BE49-F238E27FC236}">
                <a16:creationId xmlns:a16="http://schemas.microsoft.com/office/drawing/2014/main" id="{0BF690B6-6E0B-76D8-1D96-E3D6ECC0D68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749010D4-F3EF-5BBD-C331-CDE9AB4F9DC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94876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4522831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8C5FC-4A06-A2EE-1F60-B3B1EB458DEB}"/>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E18556F-FA3B-F0AA-A786-C33A3A39443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70</a:t>
            </a:fld>
            <a:endParaRPr lang="it-IT"/>
          </a:p>
        </p:txBody>
      </p:sp>
      <p:sp>
        <p:nvSpPr>
          <p:cNvPr id="38914" name="Rectangle 2">
            <a:extLst>
              <a:ext uri="{FF2B5EF4-FFF2-40B4-BE49-F238E27FC236}">
                <a16:creationId xmlns:a16="http://schemas.microsoft.com/office/drawing/2014/main" id="{B7F4BB5F-A397-48FC-F604-9855E56CC14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7308D74-B22A-6D3C-D9A5-2E8249F76B4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5613365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2F29E-9167-ACF3-9AA2-DF8E168C6E0B}"/>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9A4A8E4-E79E-7676-85B5-11EAA78D78D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71</a:t>
            </a:fld>
            <a:endParaRPr lang="it-IT"/>
          </a:p>
        </p:txBody>
      </p:sp>
      <p:sp>
        <p:nvSpPr>
          <p:cNvPr id="38914" name="Rectangle 2">
            <a:extLst>
              <a:ext uri="{FF2B5EF4-FFF2-40B4-BE49-F238E27FC236}">
                <a16:creationId xmlns:a16="http://schemas.microsoft.com/office/drawing/2014/main" id="{3DAF495B-90FF-D1F3-2546-BCF6536793A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175B630-5A93-A813-DCCB-F26DD85F804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0672596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52065-DCAB-DFFA-3C26-0D783AC152D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7C457DD0-DE47-4527-0371-818C7444AFD7}"/>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72</a:t>
            </a:fld>
            <a:endParaRPr lang="it-IT"/>
          </a:p>
        </p:txBody>
      </p:sp>
      <p:sp>
        <p:nvSpPr>
          <p:cNvPr id="38914" name="Rectangle 2">
            <a:extLst>
              <a:ext uri="{FF2B5EF4-FFF2-40B4-BE49-F238E27FC236}">
                <a16:creationId xmlns:a16="http://schemas.microsoft.com/office/drawing/2014/main" id="{23F269CA-A2C1-4EA5-19F5-A55919EC76E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382DA5E-3A25-226F-D34B-16A7443D663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4588938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E2A4E-D4BD-14B1-41E9-9FFFF417320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72173E3-9153-D78C-9423-3296FD33A34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73</a:t>
            </a:fld>
            <a:endParaRPr lang="it-IT"/>
          </a:p>
        </p:txBody>
      </p:sp>
      <p:sp>
        <p:nvSpPr>
          <p:cNvPr id="38914" name="Rectangle 2">
            <a:extLst>
              <a:ext uri="{FF2B5EF4-FFF2-40B4-BE49-F238E27FC236}">
                <a16:creationId xmlns:a16="http://schemas.microsoft.com/office/drawing/2014/main" id="{ABB8341A-31FA-C1EA-F46D-12A96511193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BE32E12-202A-4373-9305-4932C8B7ED6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289744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DB2F3-E640-1339-8606-5A2020C5E36A}"/>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40A3148-8210-7FC6-258D-0908AB651FB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74</a:t>
            </a:fld>
            <a:endParaRPr lang="it-IT"/>
          </a:p>
        </p:txBody>
      </p:sp>
      <p:sp>
        <p:nvSpPr>
          <p:cNvPr id="38914" name="Rectangle 2">
            <a:extLst>
              <a:ext uri="{FF2B5EF4-FFF2-40B4-BE49-F238E27FC236}">
                <a16:creationId xmlns:a16="http://schemas.microsoft.com/office/drawing/2014/main" id="{25BE9F02-0B15-BD48-8CEC-EB818E0E505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F35AD16-2079-E0FE-3B5F-F746AE908C2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6592020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CA0FE-0A57-8D0F-B088-610D24CE9CE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B049DD9-4949-9447-F8FB-2D0BD34E41C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75</a:t>
            </a:fld>
            <a:endParaRPr lang="it-IT"/>
          </a:p>
        </p:txBody>
      </p:sp>
      <p:sp>
        <p:nvSpPr>
          <p:cNvPr id="38914" name="Rectangle 2">
            <a:extLst>
              <a:ext uri="{FF2B5EF4-FFF2-40B4-BE49-F238E27FC236}">
                <a16:creationId xmlns:a16="http://schemas.microsoft.com/office/drawing/2014/main" id="{42232F4F-83E8-3945-3A64-61072422E61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91A3776D-C1FF-F93C-707B-FC9F6B8E230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9378038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CC98F-4AF9-0836-E5AA-A42DB281886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38BC192-F3BC-87DE-A9BF-010B7E100E3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76</a:t>
            </a:fld>
            <a:endParaRPr lang="it-IT"/>
          </a:p>
        </p:txBody>
      </p:sp>
      <p:sp>
        <p:nvSpPr>
          <p:cNvPr id="38914" name="Rectangle 2">
            <a:extLst>
              <a:ext uri="{FF2B5EF4-FFF2-40B4-BE49-F238E27FC236}">
                <a16:creationId xmlns:a16="http://schemas.microsoft.com/office/drawing/2014/main" id="{048028D8-F4E0-DE0A-12E2-EF09D709140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B13C285-20F8-C897-0191-212D7ADE724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3558830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02A97-7157-FDE3-71EB-8CDE0ED9F19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8EBA127-0702-8E9C-972B-645612D4C18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77</a:t>
            </a:fld>
            <a:endParaRPr lang="it-IT"/>
          </a:p>
        </p:txBody>
      </p:sp>
      <p:sp>
        <p:nvSpPr>
          <p:cNvPr id="38914" name="Rectangle 2">
            <a:extLst>
              <a:ext uri="{FF2B5EF4-FFF2-40B4-BE49-F238E27FC236}">
                <a16:creationId xmlns:a16="http://schemas.microsoft.com/office/drawing/2014/main" id="{7A367D97-B411-1F29-66CF-17A1FB439E9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4BDB721-0635-8CD2-91EB-84F84F61994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4227329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736A7-B6B1-BAE8-503A-327D737DD90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34A7418-A94F-1198-D6E7-A34F556F659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78</a:t>
            </a:fld>
            <a:endParaRPr lang="it-IT"/>
          </a:p>
        </p:txBody>
      </p:sp>
      <p:sp>
        <p:nvSpPr>
          <p:cNvPr id="38914" name="Rectangle 2">
            <a:extLst>
              <a:ext uri="{FF2B5EF4-FFF2-40B4-BE49-F238E27FC236}">
                <a16:creationId xmlns:a16="http://schemas.microsoft.com/office/drawing/2014/main" id="{78CE47A8-936A-8FDB-98B6-8D16785CC747}"/>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4EB2447-3E3A-625A-850A-41277631C48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6363193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4D6CC-B8BB-BB19-2F35-85D4B358C33F}"/>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D991772-E484-449C-BEE2-BF86A905DEE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79</a:t>
            </a:fld>
            <a:endParaRPr lang="it-IT"/>
          </a:p>
        </p:txBody>
      </p:sp>
      <p:sp>
        <p:nvSpPr>
          <p:cNvPr id="38914" name="Rectangle 2">
            <a:extLst>
              <a:ext uri="{FF2B5EF4-FFF2-40B4-BE49-F238E27FC236}">
                <a16:creationId xmlns:a16="http://schemas.microsoft.com/office/drawing/2014/main" id="{1DBE1074-453C-095B-36CB-16FA2168A94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E8CDAA5-0F5D-9331-DF49-955809B674C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740591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8E126-7D10-CF51-3210-AC42E301D24A}"/>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11B4CD1-AE8B-F532-DA37-9B89AFE16AD7}"/>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a:t>
            </a:fld>
            <a:endParaRPr lang="it-IT"/>
          </a:p>
        </p:txBody>
      </p:sp>
      <p:sp>
        <p:nvSpPr>
          <p:cNvPr id="38914" name="Rectangle 2">
            <a:extLst>
              <a:ext uri="{FF2B5EF4-FFF2-40B4-BE49-F238E27FC236}">
                <a16:creationId xmlns:a16="http://schemas.microsoft.com/office/drawing/2014/main" id="{CDA67507-B0B1-279A-A15D-DD64E420AAD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D4DB2966-52A0-F3BA-EAA7-0E5C057E6B9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8753733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00448-A7D0-5FE6-8983-EAF3E5F1DC0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16F6358-56F4-2AF3-100F-CBD47EC8BA5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80</a:t>
            </a:fld>
            <a:endParaRPr lang="it-IT"/>
          </a:p>
        </p:txBody>
      </p:sp>
      <p:sp>
        <p:nvSpPr>
          <p:cNvPr id="38914" name="Rectangle 2">
            <a:extLst>
              <a:ext uri="{FF2B5EF4-FFF2-40B4-BE49-F238E27FC236}">
                <a16:creationId xmlns:a16="http://schemas.microsoft.com/office/drawing/2014/main" id="{98FD654E-8FA3-B76E-5A3C-301BEA643C1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E673C1F-B263-5284-441C-B6B7B6B1798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8308013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93ABE-6B46-AFAB-1877-72385B67ECA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A214778-C59D-E22A-545A-2EFC5803294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81</a:t>
            </a:fld>
            <a:endParaRPr lang="it-IT"/>
          </a:p>
        </p:txBody>
      </p:sp>
      <p:sp>
        <p:nvSpPr>
          <p:cNvPr id="38914" name="Rectangle 2">
            <a:extLst>
              <a:ext uri="{FF2B5EF4-FFF2-40B4-BE49-F238E27FC236}">
                <a16:creationId xmlns:a16="http://schemas.microsoft.com/office/drawing/2014/main" id="{ACF88A79-6E89-23CA-64F2-934763A5971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56EE8E2-F57F-6820-8975-73E8A6A8CFF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4379994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FE509-DED0-B84C-7CFB-8FE86E61458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90B6833-145F-9565-15BC-995033345E0C}"/>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82</a:t>
            </a:fld>
            <a:endParaRPr lang="it-IT"/>
          </a:p>
        </p:txBody>
      </p:sp>
      <p:sp>
        <p:nvSpPr>
          <p:cNvPr id="38914" name="Rectangle 2">
            <a:extLst>
              <a:ext uri="{FF2B5EF4-FFF2-40B4-BE49-F238E27FC236}">
                <a16:creationId xmlns:a16="http://schemas.microsoft.com/office/drawing/2014/main" id="{12149920-BE57-50AB-A310-36BA61930A3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EB52957-2629-8879-95A5-A78C3A52801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7033913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51C87-6180-401B-6AF0-D102724E3A0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ECB2D76-86E7-DB99-2E54-AF61816E6DD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83</a:t>
            </a:fld>
            <a:endParaRPr lang="it-IT"/>
          </a:p>
        </p:txBody>
      </p:sp>
      <p:sp>
        <p:nvSpPr>
          <p:cNvPr id="38914" name="Rectangle 2">
            <a:extLst>
              <a:ext uri="{FF2B5EF4-FFF2-40B4-BE49-F238E27FC236}">
                <a16:creationId xmlns:a16="http://schemas.microsoft.com/office/drawing/2014/main" id="{8B7DD33F-69CD-BFDF-AF55-EC244B5605FD}"/>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456D1A0-1E2A-87F1-B641-9A88B4C020A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9353425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EA896-23F0-2A79-3AB9-3668BB07DA4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FC7C2AA-E26B-A681-BDED-FD0873B1355C}"/>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84</a:t>
            </a:fld>
            <a:endParaRPr lang="it-IT"/>
          </a:p>
        </p:txBody>
      </p:sp>
      <p:sp>
        <p:nvSpPr>
          <p:cNvPr id="38914" name="Rectangle 2">
            <a:extLst>
              <a:ext uri="{FF2B5EF4-FFF2-40B4-BE49-F238E27FC236}">
                <a16:creationId xmlns:a16="http://schemas.microsoft.com/office/drawing/2014/main" id="{51FC5A2D-E787-B8D9-B38B-42624A014AC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3FE9B67-0A0A-9AEB-90FD-F6C44E9CA2A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081790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BCEA4-0448-48FD-2085-EA26BE62D29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42B0DE8-FC74-75AA-442F-503D73F82F2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85</a:t>
            </a:fld>
            <a:endParaRPr lang="it-IT"/>
          </a:p>
        </p:txBody>
      </p:sp>
      <p:sp>
        <p:nvSpPr>
          <p:cNvPr id="38914" name="Rectangle 2">
            <a:extLst>
              <a:ext uri="{FF2B5EF4-FFF2-40B4-BE49-F238E27FC236}">
                <a16:creationId xmlns:a16="http://schemas.microsoft.com/office/drawing/2014/main" id="{F8BC5C76-292C-B115-4C53-C5C4352494A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96D14F22-39FA-6AF8-8E9A-289BD6F3FEA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4746196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E6907-0EC3-80A9-61C0-D50D994C254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9A106F5-E208-4401-3DBE-B7DCAC0FFDC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86</a:t>
            </a:fld>
            <a:endParaRPr lang="it-IT"/>
          </a:p>
        </p:txBody>
      </p:sp>
      <p:sp>
        <p:nvSpPr>
          <p:cNvPr id="38914" name="Rectangle 2">
            <a:extLst>
              <a:ext uri="{FF2B5EF4-FFF2-40B4-BE49-F238E27FC236}">
                <a16:creationId xmlns:a16="http://schemas.microsoft.com/office/drawing/2014/main" id="{7B057D6C-69E0-47B9-4C58-E2E8FAF3DCF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1B5E27C-5D8D-7F33-C18F-BAADFCEC064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2957943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5511472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5511472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BBE6A-1EBA-44C5-E405-EC7C4CB71C7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3E49532E-3189-E97A-7174-4F40D0E7B60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89</a:t>
            </a:fld>
            <a:endParaRPr lang="it-IT"/>
          </a:p>
        </p:txBody>
      </p:sp>
      <p:sp>
        <p:nvSpPr>
          <p:cNvPr id="38914" name="Rectangle 2">
            <a:extLst>
              <a:ext uri="{FF2B5EF4-FFF2-40B4-BE49-F238E27FC236}">
                <a16:creationId xmlns:a16="http://schemas.microsoft.com/office/drawing/2014/main" id="{8F94405B-DE8D-85A4-8365-0C87D15A9C17}"/>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E0F7192-13D9-D9AE-8FEF-1146D8761D1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7473911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8083087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7014824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9577886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89DD1-7423-151D-F331-7C038B8F74B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3E556509-F54C-B97A-5DEC-4C68586C490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92</a:t>
            </a:fld>
            <a:endParaRPr lang="it-IT"/>
          </a:p>
        </p:txBody>
      </p:sp>
      <p:sp>
        <p:nvSpPr>
          <p:cNvPr id="38914" name="Rectangle 2">
            <a:extLst>
              <a:ext uri="{FF2B5EF4-FFF2-40B4-BE49-F238E27FC236}">
                <a16:creationId xmlns:a16="http://schemas.microsoft.com/office/drawing/2014/main" id="{80D292D0-AD42-44E4-2FF3-5EE19A432DD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785E527-EEED-8AE6-7755-D630246CAA1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7156490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9278643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6616002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61329185"/>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06109053"/>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3350597"/>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D7840-DDE2-B60D-AAE1-36532D29578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8A43185-3023-1670-A1BE-84CDE3CB25B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98</a:t>
            </a:fld>
            <a:endParaRPr lang="it-IT"/>
          </a:p>
        </p:txBody>
      </p:sp>
      <p:sp>
        <p:nvSpPr>
          <p:cNvPr id="38914" name="Rectangle 2">
            <a:extLst>
              <a:ext uri="{FF2B5EF4-FFF2-40B4-BE49-F238E27FC236}">
                <a16:creationId xmlns:a16="http://schemas.microsoft.com/office/drawing/2014/main" id="{5D02A9A4-3B75-61F7-649F-74A9048282B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1E9FE06-18FF-2102-C143-8F108EF7086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8921830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E4E35-02A5-1B8E-55AF-83F95D89F74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A56BE6F-84AE-C87D-9EED-A335F43BFFD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99</a:t>
            </a:fld>
            <a:endParaRPr lang="it-IT"/>
          </a:p>
        </p:txBody>
      </p:sp>
      <p:sp>
        <p:nvSpPr>
          <p:cNvPr id="38914" name="Rectangle 2">
            <a:extLst>
              <a:ext uri="{FF2B5EF4-FFF2-40B4-BE49-F238E27FC236}">
                <a16:creationId xmlns:a16="http://schemas.microsoft.com/office/drawing/2014/main" id="{C07538DE-F2E4-6340-4309-5C1CA0EB51C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5F6B9FD-0D5B-A5B3-E383-29658627ED4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41864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D0F38557-D515-4054-BA39-D0B83C3B5FF0}"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A7F3D37D-2965-4F65-B5E5-830452DBC210}"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5D1CC283-11D4-4229-9E59-0AA49CAEA3C3}"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1E377E38-FFC5-4912-B14A-6495239158E0}"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7DC1574-ED26-47AE-A81D-33915812F5A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8BB70EA7-9090-4A31-BAAB-462518151A86}"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6F70E96C-4E6C-431C-A617-494545C791DF}"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85F1B5E8-91E3-4C1C-940F-FD24EAC439C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08F33693-0696-4A4A-8814-452BD568446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3C8588D2-3B7F-498F-8ADF-12944336F009}"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4D529824-3AB0-4FD7-BEC1-1E90AA95CA11}"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961FE69-D875-46D3-84C9-BDDC9F9177FB}"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bpb.de/kurz-knapp/lexika/das-junge-politik-lexikon/321450/wirtschaftsstandort/#:~:text=Ein%20Wirtschaftsstandort%20ist%20ein%20Ort,guter%20Standort%20f%C3%BCr%20das%20Unternehmen."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en-US" sz="2800" i="1" dirty="0" err="1"/>
              <a:t>Internationale</a:t>
            </a:r>
            <a:r>
              <a:rPr lang="en-US" sz="2800" i="1" dirty="0"/>
              <a:t> </a:t>
            </a:r>
            <a:r>
              <a:rPr lang="en-US" sz="2800" i="1" dirty="0" err="1"/>
              <a:t>Hightech</a:t>
            </a:r>
            <a:r>
              <a:rPr lang="en-US" sz="2800" i="1" dirty="0"/>
              <a:t>-Region </a:t>
            </a:r>
            <a:endParaRPr lang="it-IT" sz="2800" i="1" dirty="0"/>
          </a:p>
          <a:p>
            <a:r>
              <a:rPr lang="en-US" sz="2800" i="1" dirty="0"/>
              <a:t>Die Region Stuttgart </a:t>
            </a:r>
            <a:r>
              <a:rPr lang="en-US" sz="2800" i="1" dirty="0" err="1"/>
              <a:t>ist</a:t>
            </a:r>
            <a:r>
              <a:rPr lang="en-US" sz="2800" i="1" dirty="0"/>
              <a:t> </a:t>
            </a:r>
            <a:r>
              <a:rPr lang="en-US" sz="2800" i="1" dirty="0" err="1"/>
              <a:t>einer</a:t>
            </a:r>
            <a:r>
              <a:rPr lang="en-US" sz="2800" i="1" dirty="0"/>
              <a:t> der </a:t>
            </a:r>
            <a:r>
              <a:rPr lang="en-US" sz="2800" i="1" dirty="0" err="1"/>
              <a:t>bedeutendsten</a:t>
            </a:r>
            <a:r>
              <a:rPr lang="en-US" sz="2800" i="1" dirty="0"/>
              <a:t> und </a:t>
            </a:r>
            <a:r>
              <a:rPr lang="en-US" sz="2800" i="1" dirty="0" err="1"/>
              <a:t>erfolgreichsten</a:t>
            </a:r>
            <a:r>
              <a:rPr lang="en-US" sz="2800" i="1" dirty="0"/>
              <a:t> </a:t>
            </a:r>
            <a:r>
              <a:rPr lang="en-US" sz="2800" i="1" dirty="0" err="1"/>
              <a:t>Wirtschaftsstandorte</a:t>
            </a:r>
            <a:r>
              <a:rPr lang="en-US" sz="2800" i="1" dirty="0"/>
              <a:t> </a:t>
            </a:r>
            <a:r>
              <a:rPr lang="en-US" sz="2800" i="1" dirty="0" err="1"/>
              <a:t>Europas</a:t>
            </a:r>
            <a:r>
              <a:rPr lang="en-US" sz="2800" i="1" dirty="0"/>
              <a:t>. Das </a:t>
            </a:r>
            <a:r>
              <a:rPr lang="en-US" sz="2800" i="1" dirty="0" err="1"/>
              <a:t>ist</a:t>
            </a:r>
            <a:r>
              <a:rPr lang="en-US" sz="2800" i="1" dirty="0"/>
              <a:t> </a:t>
            </a:r>
            <a:r>
              <a:rPr lang="en-US" sz="2800" i="1" dirty="0" err="1"/>
              <a:t>nicht</a:t>
            </a:r>
            <a:r>
              <a:rPr lang="en-US" sz="2800" i="1" dirty="0"/>
              <a:t> </a:t>
            </a:r>
            <a:r>
              <a:rPr lang="en-US" sz="2800" i="1" dirty="0" err="1"/>
              <a:t>nur</a:t>
            </a:r>
            <a:r>
              <a:rPr lang="en-US" sz="2800" i="1" dirty="0"/>
              <a:t> den </a:t>
            </a:r>
            <a:r>
              <a:rPr lang="en-US" sz="2800" i="1" dirty="0" err="1"/>
              <a:t>Weltkonzernen</a:t>
            </a:r>
            <a:r>
              <a:rPr lang="en-US" sz="2800" i="1" dirty="0"/>
              <a:t> </a:t>
            </a:r>
            <a:r>
              <a:rPr lang="en-US" sz="2800" i="1" dirty="0" err="1"/>
              <a:t>wie</a:t>
            </a:r>
            <a:r>
              <a:rPr lang="en-US" sz="2800" i="1" dirty="0"/>
              <a:t> Daimler, Porsche, Bosch, IBM </a:t>
            </a:r>
            <a:r>
              <a:rPr lang="en-US" sz="2800" i="1" dirty="0" err="1"/>
              <a:t>oder</a:t>
            </a:r>
            <a:r>
              <a:rPr lang="en-US" sz="2800" i="1" dirty="0"/>
              <a:t> Hewlett Packard </a:t>
            </a:r>
            <a:r>
              <a:rPr lang="en-US" sz="2800" i="1" dirty="0" err="1"/>
              <a:t>zu</a:t>
            </a:r>
            <a:r>
              <a:rPr lang="en-US" sz="2800" i="1" dirty="0"/>
              <a:t> </a:t>
            </a:r>
            <a:r>
              <a:rPr lang="en-US" sz="2800" i="1" dirty="0" err="1"/>
              <a:t>verdanken</a:t>
            </a:r>
            <a:r>
              <a:rPr lang="en-US" sz="2800" i="1" dirty="0"/>
              <a:t>, die </a:t>
            </a:r>
            <a:r>
              <a:rPr lang="en-US" sz="2800" i="1" dirty="0" err="1"/>
              <a:t>hier</a:t>
            </a:r>
            <a:r>
              <a:rPr lang="en-US" sz="2800" i="1" dirty="0"/>
              <a:t> </a:t>
            </a:r>
            <a:r>
              <a:rPr lang="en-US" sz="2800" i="1" dirty="0" err="1"/>
              <a:t>ihre</a:t>
            </a:r>
            <a:r>
              <a:rPr lang="en-US" sz="2800" i="1" dirty="0"/>
              <a:t> Welt- </a:t>
            </a:r>
            <a:r>
              <a:rPr lang="en-US" sz="2800" i="1" dirty="0" err="1"/>
              <a:t>oder</a:t>
            </a:r>
            <a:r>
              <a:rPr lang="en-US" sz="2800" i="1" dirty="0"/>
              <a:t> </a:t>
            </a:r>
            <a:r>
              <a:rPr lang="en-US" sz="2800" i="1" dirty="0" err="1"/>
              <a:t>Deutschlandzentralen</a:t>
            </a:r>
            <a:r>
              <a:rPr lang="en-US" sz="2800" i="1" dirty="0"/>
              <a:t> </a:t>
            </a:r>
            <a:r>
              <a:rPr lang="en-US" sz="2800" i="1" dirty="0" err="1"/>
              <a:t>haben</a:t>
            </a:r>
            <a:r>
              <a:rPr lang="en-US" sz="2800" i="1" dirty="0"/>
              <a:t>. </a:t>
            </a:r>
          </a:p>
          <a:p>
            <a:endParaRPr lang="en-US" sz="2800" dirty="0"/>
          </a:p>
          <a:p>
            <a:r>
              <a:rPr lang="it-IT" sz="2800" dirty="0"/>
              <a:t>Una regione internazionale altamente tecnologica </a:t>
            </a:r>
          </a:p>
          <a:p>
            <a:r>
              <a:rPr lang="it-IT" sz="2800" dirty="0"/>
              <a:t>La regione di Stoccarda è uno dei più importanti siti economici di successo europei. Non lo si deve solo ai complessi internazionali quali Daimler, Porsche, Bosch, IBM o Hewlett Packard che hanno qua i loro centri tedeschi o mondiali. </a:t>
            </a:r>
          </a:p>
          <a:p>
            <a:endParaRPr lang="en-US" dirty="0"/>
          </a:p>
        </p:txBody>
      </p:sp>
    </p:spTree>
    <p:extLst>
      <p:ext uri="{BB962C8B-B14F-4D97-AF65-F5344CB8AC3E}">
        <p14:creationId xmlns:p14="http://schemas.microsoft.com/office/powerpoint/2010/main" val="15679167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en-US" sz="2600" i="1" dirty="0"/>
              <a:t>Weil die Region Stuttgart </a:t>
            </a:r>
            <a:r>
              <a:rPr lang="en-US" sz="2600" i="1" dirty="0" err="1"/>
              <a:t>ihre</a:t>
            </a:r>
            <a:r>
              <a:rPr lang="en-US" sz="2600" i="1" dirty="0"/>
              <a:t> </a:t>
            </a:r>
            <a:r>
              <a:rPr lang="en-US" sz="2600" i="1" dirty="0" err="1"/>
              <a:t>Stärken</a:t>
            </a:r>
            <a:r>
              <a:rPr lang="en-US" sz="2600" i="1" dirty="0"/>
              <a:t> und </a:t>
            </a:r>
            <a:r>
              <a:rPr lang="en-US" sz="2600" i="1" dirty="0" err="1"/>
              <a:t>Potenziale</a:t>
            </a:r>
            <a:r>
              <a:rPr lang="en-US" sz="2600" i="1" dirty="0"/>
              <a:t> in den </a:t>
            </a:r>
            <a:r>
              <a:rPr lang="en-US" sz="2600" i="1" dirty="0" err="1"/>
              <a:t>vergangenen</a:t>
            </a:r>
            <a:r>
              <a:rPr lang="en-US" sz="2600" i="1" dirty="0"/>
              <a:t> Jahren </a:t>
            </a:r>
            <a:r>
              <a:rPr lang="en-US" sz="2600" i="1" dirty="0" err="1"/>
              <a:t>konsequent</a:t>
            </a:r>
            <a:r>
              <a:rPr lang="en-US" sz="2600" i="1" dirty="0"/>
              <a:t> </a:t>
            </a:r>
            <a:r>
              <a:rPr lang="en-US" sz="2600" i="1" dirty="0" err="1"/>
              <a:t>weiter</a:t>
            </a:r>
            <a:r>
              <a:rPr lang="en-US" sz="2600" i="1" dirty="0"/>
              <a:t> </a:t>
            </a:r>
            <a:r>
              <a:rPr lang="en-US" sz="2600" i="1" dirty="0" err="1"/>
              <a:t>entwickelt</a:t>
            </a:r>
            <a:r>
              <a:rPr lang="en-US" sz="2600" i="1" dirty="0"/>
              <a:t> hat, </a:t>
            </a:r>
            <a:r>
              <a:rPr lang="en-US" sz="2600" i="1" dirty="0" err="1"/>
              <a:t>gehört</a:t>
            </a:r>
            <a:r>
              <a:rPr lang="en-US" sz="2600" i="1" dirty="0"/>
              <a:t> </a:t>
            </a:r>
            <a:r>
              <a:rPr lang="en-US" sz="2600" i="1" dirty="0" err="1"/>
              <a:t>sie</a:t>
            </a:r>
            <a:r>
              <a:rPr lang="en-US" sz="2600" i="1" dirty="0"/>
              <a:t> </a:t>
            </a:r>
            <a:r>
              <a:rPr lang="en-US" sz="2600" i="1" dirty="0" err="1"/>
              <a:t>auch</a:t>
            </a:r>
            <a:r>
              <a:rPr lang="en-US" sz="2600" i="1" dirty="0"/>
              <a:t> in den </a:t>
            </a:r>
            <a:r>
              <a:rPr lang="en-US" sz="2600" i="1" dirty="0" err="1"/>
              <a:t>wichtigen</a:t>
            </a:r>
            <a:r>
              <a:rPr lang="en-US" sz="2600" i="1" dirty="0"/>
              <a:t> </a:t>
            </a:r>
            <a:r>
              <a:rPr lang="en-US" sz="2600" i="1" dirty="0" err="1"/>
              <a:t>Zukunftsbranchen</a:t>
            </a:r>
            <a:r>
              <a:rPr lang="en-US" sz="2600" i="1" dirty="0"/>
              <a:t> und -</a:t>
            </a:r>
            <a:r>
              <a:rPr lang="en-US" sz="2600" i="1" dirty="0" err="1"/>
              <a:t>technologien</a:t>
            </a:r>
            <a:r>
              <a:rPr lang="en-US" sz="2600" i="1" dirty="0"/>
              <a:t> </a:t>
            </a:r>
            <a:r>
              <a:rPr lang="en-US" sz="2600" i="1" dirty="0" err="1"/>
              <a:t>wie</a:t>
            </a:r>
            <a:r>
              <a:rPr lang="en-US" sz="2600" i="1" dirty="0"/>
              <a:t> der </a:t>
            </a:r>
            <a:r>
              <a:rPr lang="en-US" sz="2600" i="1" dirty="0" err="1"/>
              <a:t>Informations</a:t>
            </a:r>
            <a:r>
              <a:rPr lang="en-US" sz="2600" i="1" dirty="0"/>
              <a:t>-, </a:t>
            </a:r>
            <a:r>
              <a:rPr lang="en-US" sz="2600" i="1" dirty="0" err="1"/>
              <a:t>Brennstoffzellen</a:t>
            </a:r>
            <a:r>
              <a:rPr lang="en-US" sz="2600" i="1" dirty="0"/>
              <a:t>-, Nano- und </a:t>
            </a:r>
            <a:r>
              <a:rPr lang="en-US" sz="2600" i="1" dirty="0" err="1"/>
              <a:t>Medizintechnik</a:t>
            </a:r>
            <a:r>
              <a:rPr lang="en-US" sz="2600" i="1" dirty="0"/>
              <a:t> </a:t>
            </a:r>
            <a:r>
              <a:rPr lang="en-US" sz="2600" i="1" dirty="0" err="1"/>
              <a:t>zu</a:t>
            </a:r>
            <a:r>
              <a:rPr lang="en-US" sz="2600" i="1" dirty="0"/>
              <a:t> den </a:t>
            </a:r>
            <a:r>
              <a:rPr lang="en-US" sz="2600" i="1" dirty="0" err="1"/>
              <a:t>führenden</a:t>
            </a:r>
            <a:r>
              <a:rPr lang="en-US" sz="2600" i="1" dirty="0"/>
              <a:t> </a:t>
            </a:r>
            <a:r>
              <a:rPr lang="en-US" sz="2600" i="1" dirty="0" err="1"/>
              <a:t>Standorten</a:t>
            </a:r>
            <a:r>
              <a:rPr lang="en-US" sz="2600" i="1" dirty="0"/>
              <a:t> in Europa. </a:t>
            </a:r>
            <a:r>
              <a:rPr lang="en-US" sz="2600" i="1" dirty="0" err="1"/>
              <a:t>Zahlreiche</a:t>
            </a:r>
            <a:r>
              <a:rPr lang="en-US" sz="2600" i="1" dirty="0"/>
              <a:t> </a:t>
            </a:r>
            <a:r>
              <a:rPr lang="en-US" sz="2600" i="1" dirty="0" err="1"/>
              <a:t>hochinnovative</a:t>
            </a:r>
            <a:r>
              <a:rPr lang="en-US" sz="2600" i="1" dirty="0"/>
              <a:t> </a:t>
            </a:r>
            <a:r>
              <a:rPr lang="en-US" sz="2600" i="1" dirty="0" err="1"/>
              <a:t>Unternehmen</a:t>
            </a:r>
            <a:r>
              <a:rPr lang="en-US" sz="2600" i="1" dirty="0"/>
              <a:t> </a:t>
            </a:r>
            <a:r>
              <a:rPr lang="en-US" sz="2600" i="1" dirty="0" err="1"/>
              <a:t>aus</a:t>
            </a:r>
            <a:r>
              <a:rPr lang="en-US" sz="2600" i="1" dirty="0"/>
              <a:t> </a:t>
            </a:r>
            <a:r>
              <a:rPr lang="en-US" sz="2600" i="1" dirty="0" err="1"/>
              <a:t>diesen</a:t>
            </a:r>
            <a:r>
              <a:rPr lang="en-US" sz="2600" i="1" dirty="0"/>
              <a:t> </a:t>
            </a:r>
            <a:r>
              <a:rPr lang="en-US" sz="2600" i="1" dirty="0" err="1"/>
              <a:t>Bereichen</a:t>
            </a:r>
            <a:r>
              <a:rPr lang="en-US" sz="2600" i="1" dirty="0"/>
              <a:t> </a:t>
            </a:r>
            <a:r>
              <a:rPr lang="en-US" sz="2600" i="1" dirty="0" err="1"/>
              <a:t>wurden</a:t>
            </a:r>
            <a:r>
              <a:rPr lang="en-US" sz="2600" i="1" dirty="0"/>
              <a:t> in den </a:t>
            </a:r>
            <a:r>
              <a:rPr lang="en-US" sz="2600" i="1" dirty="0" err="1"/>
              <a:t>vergangenen</a:t>
            </a:r>
            <a:r>
              <a:rPr lang="en-US" sz="2600" i="1" dirty="0"/>
              <a:t> Jahren </a:t>
            </a:r>
            <a:r>
              <a:rPr lang="en-US" sz="2600" i="1" dirty="0" err="1"/>
              <a:t>hier</a:t>
            </a:r>
            <a:r>
              <a:rPr lang="en-US" sz="2600" i="1" dirty="0"/>
              <a:t> </a:t>
            </a:r>
            <a:r>
              <a:rPr lang="en-US" sz="2600" i="1" dirty="0" err="1"/>
              <a:t>gegründet</a:t>
            </a:r>
            <a:r>
              <a:rPr lang="en-US" sz="2600" i="1" dirty="0"/>
              <a:t>.</a:t>
            </a:r>
          </a:p>
          <a:p>
            <a:endParaRPr lang="en-US" sz="2600" dirty="0"/>
          </a:p>
          <a:p>
            <a:r>
              <a:rPr lang="it-IT" sz="2600" dirty="0"/>
              <a:t>Negli scorsi anni, la regione ha costantemente continuato a investire nelle sue forze e potenzialità; di conseguenza, considerando i principali centri europei, appartiene ai settori e alle tecnologie del futuro quali l’informatica, la pila a combustibile, la nanotecnologia e la tecnologia medica. Infatti, numerose aziende altamente innovative di questi ambiti sono state fondate recentemente proprio qui.</a:t>
            </a:r>
            <a:endParaRPr lang="it-IT" dirty="0"/>
          </a:p>
        </p:txBody>
      </p:sp>
    </p:spTree>
    <p:extLst>
      <p:ext uri="{BB962C8B-B14F-4D97-AF65-F5344CB8AC3E}">
        <p14:creationId xmlns:p14="http://schemas.microsoft.com/office/powerpoint/2010/main" val="3630409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b="1" dirty="0"/>
              <a:t>Effrazione</a:t>
            </a:r>
          </a:p>
          <a:p>
            <a:r>
              <a:rPr lang="it-IT" sz="2800" dirty="0"/>
              <a:t>Scasso o rottura degli accessi dei locali o dei mezzi di custodia che contengono i beni assicurati, oppure aperture di brecce, o demolizioni di strutture murarie che contengono le cose stesse.</a:t>
            </a:r>
          </a:p>
          <a:p>
            <a:endParaRPr lang="it-IT" sz="2800" dirty="0"/>
          </a:p>
          <a:p>
            <a:endParaRPr lang="it-IT" sz="2800" b="1" dirty="0"/>
          </a:p>
          <a:p>
            <a:r>
              <a:rPr lang="it-IT" sz="2800" b="1" dirty="0"/>
              <a:t>Rapina</a:t>
            </a:r>
          </a:p>
          <a:p>
            <a:r>
              <a:rPr lang="it-IT" sz="2800" dirty="0"/>
              <a:t>Impossessamento di cosa mobile altrui, sottraendola mediante violenza o minaccia, al fine di trarne profitto.</a:t>
            </a:r>
          </a:p>
          <a:p>
            <a:endParaRPr lang="it-IT" sz="2800" dirty="0"/>
          </a:p>
        </p:txBody>
      </p:sp>
    </p:spTree>
    <p:extLst>
      <p:ext uri="{BB962C8B-B14F-4D97-AF65-F5344CB8AC3E}">
        <p14:creationId xmlns:p14="http://schemas.microsoft.com/office/powerpoint/2010/main" val="4365577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b="1" dirty="0"/>
              <a:t>Trickdiebstahl</a:t>
            </a:r>
            <a:br>
              <a:rPr lang="de-DE" sz="2800" dirty="0"/>
            </a:br>
            <a:r>
              <a:rPr lang="de-DE" sz="2800" dirty="0"/>
              <a:t>Dabei wird das sich Aneignen vom fremdem Eigentum durch eine Ablenkung oder Trick verschleiert und ist für den Bestohlenen so nicht direkt erkennbar.</a:t>
            </a:r>
          </a:p>
          <a:p>
            <a:endParaRPr lang="de-DE" sz="2800" dirty="0"/>
          </a:p>
          <a:p>
            <a:r>
              <a:rPr lang="de-DE" sz="2800" dirty="0"/>
              <a:t>Der Trickdieb wendet verschiedene Methoden an, um das Opfer abzulenken, zu täuschen oder in die Irre zu führen, um den Gewahrsam zu brechen. Dies kann u. a. durch Vortäuschung, einer Notlage mit Appell an die Hilfsbereitschaft, einer Befugnis zum Betreten der Wohnung oder einer persönlichen Beziehung</a:t>
            </a:r>
          </a:p>
          <a:p>
            <a:r>
              <a:rPr lang="de-DE" sz="2800" dirty="0"/>
              <a:t>erfolgen.</a:t>
            </a:r>
          </a:p>
          <a:p>
            <a:r>
              <a:rPr lang="de-DE" sz="2800" dirty="0"/>
              <a:t> Im deutschen Strafrecht ist die Straftat des Diebstahls von Betrug abzugrenzen. </a:t>
            </a:r>
          </a:p>
        </p:txBody>
      </p:sp>
    </p:spTree>
    <p:extLst>
      <p:ext uri="{BB962C8B-B14F-4D97-AF65-F5344CB8AC3E}">
        <p14:creationId xmlns:p14="http://schemas.microsoft.com/office/powerpoint/2010/main" val="38153526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dirty="0"/>
              <a:t>Furto con destrezza</a:t>
            </a:r>
          </a:p>
          <a:p>
            <a:endParaRPr lang="it-IT" sz="2800" dirty="0"/>
          </a:p>
          <a:p>
            <a:r>
              <a:rPr lang="it-IT" sz="2800" dirty="0"/>
              <a:t>Furto commesso con speciale abilità in modo da eludere l’attenzione del derubato o di altre persone presenti. Tale abilità può esercitarsi sia con agilità e scaltrezza di mano su cose che siano indossate dal derubato, sia con altrettanta sveltezza su cose che siano lontane dalla sua persona, eludendo l’attenzione della persona o delle persone presenti e normalmente vigilanti. </a:t>
            </a:r>
          </a:p>
          <a:p>
            <a:endParaRPr lang="it-IT" sz="2800" dirty="0"/>
          </a:p>
          <a:p>
            <a:r>
              <a:rPr lang="it-IT" sz="2800" i="1" dirty="0"/>
              <a:t>furto commesso approfittando di qualsiasi situazione soggettiva o oggettiva che consenta di eludere con abilità, non necessariamente eccezionale, la normale vigilanza dell’uomo medio.</a:t>
            </a:r>
            <a:endParaRPr lang="it-IT" sz="2800" dirty="0"/>
          </a:p>
          <a:p>
            <a:endParaRPr lang="de-DE" sz="2800" dirty="0"/>
          </a:p>
        </p:txBody>
      </p:sp>
    </p:spTree>
    <p:extLst>
      <p:ext uri="{BB962C8B-B14F-4D97-AF65-F5344CB8AC3E}">
        <p14:creationId xmlns:p14="http://schemas.microsoft.com/office/powerpoint/2010/main" val="17251380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44EAE-7000-8273-A5DD-7AF6F4872B2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B3261DB-9C6A-C97D-7389-A6F23186003A}"/>
              </a:ext>
            </a:extLst>
          </p:cNvPr>
          <p:cNvSpPr txBox="1">
            <a:spLocks noChangeArrowheads="1"/>
          </p:cNvSpPr>
          <p:nvPr/>
        </p:nvSpPr>
        <p:spPr bwMode="auto">
          <a:xfrm>
            <a:off x="301625" y="222250"/>
            <a:ext cx="8229600" cy="4770537"/>
          </a:xfrm>
          <a:prstGeom prst="rect">
            <a:avLst/>
          </a:prstGeom>
          <a:noFill/>
          <a:ln w="9525">
            <a:noFill/>
            <a:miter lim="800000"/>
            <a:headEnd/>
            <a:tailEnd/>
          </a:ln>
        </p:spPr>
        <p:txBody>
          <a:bodyPr>
            <a:spAutoFit/>
          </a:bodyPr>
          <a:lstStyle/>
          <a:p>
            <a:r>
              <a:rPr lang="de-DE" sz="2800" i="1" dirty="0"/>
              <a:t>Die Allianz zahlt auch bei grober Fahrlässigkeit. Das bedeutet: Auch bei Schäden an Ihrem Hausrat, die durch Unvorsichtigkeit entstanden sind – z. B. eine vergessene brennende Kerze – leistet die Hausratversicherung.</a:t>
            </a:r>
          </a:p>
          <a:p>
            <a:endParaRPr lang="de-DE" sz="2800" dirty="0">
              <a:latin typeface="Calibri" panose="020F0502020204030204" pitchFamily="34" charset="0"/>
              <a:cs typeface="Calibri" panose="020F0502020204030204" pitchFamily="34" charset="0"/>
            </a:endParaRPr>
          </a:p>
          <a:p>
            <a:r>
              <a:rPr lang="it-IT" sz="2800" dirty="0"/>
              <a:t>Allianz risarcisce anche in caso di colpa grave. Ciò significa che la polizza assicurativa per la casa copre i danni al tuo mobilio domestico causati da imprudenza, ad esempio una candela dimenticata accesa.</a:t>
            </a:r>
          </a:p>
          <a:p>
            <a:r>
              <a:rPr lang="it-IT" dirty="0"/>
              <a:t>·</a:t>
            </a:r>
            <a:endParaRPr lang="de-DE"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89754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BE02F-FF22-AE66-8F02-792881D8B14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4C8480E-D316-860F-6C99-A124DACD1E81}"/>
              </a:ext>
            </a:extLst>
          </p:cNvPr>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de-DE" sz="2800" dirty="0"/>
              <a:t>Fahrlässigkeit bedeutet fahrlässiges Handeln. </a:t>
            </a:r>
            <a:br>
              <a:rPr lang="de-DE" sz="2800" dirty="0"/>
            </a:br>
            <a:r>
              <a:rPr lang="de-DE" sz="2800" dirty="0"/>
              <a:t>Fahrlässig handelt derjenige, der die Sorgfalt außer Acht lässt, die von einem Angehörigen derselben Personengruppe in der jeweils konkreten Situation erwartet wird. Nach dem Grad der Fahrlässigkeit wird unterschieden zwischen leichter und grober Fahrlässigkeit.</a:t>
            </a:r>
          </a:p>
          <a:p>
            <a:r>
              <a:rPr lang="de-DE" sz="2800" dirty="0"/>
              <a:t>Die grobe Fahrlässigkeit spielt vor allem bei der Haftung für bestimmte Schäden eine Rolle.</a:t>
            </a:r>
          </a:p>
          <a:p>
            <a:r>
              <a:rPr lang="de-DE" sz="2800" b="1" dirty="0"/>
              <a:t>Grobe Fahrlässigkeit</a:t>
            </a:r>
          </a:p>
          <a:p>
            <a:r>
              <a:rPr lang="de-DE" sz="2800" dirty="0"/>
              <a:t>Verhalten, bei dem die erforderliche Sorgfalt in besonders schwerem Maße verletzt wird.</a:t>
            </a:r>
            <a:br>
              <a:rPr lang="de-DE" sz="2800" dirty="0"/>
            </a:br>
            <a:r>
              <a:rPr lang="de-DE" sz="2800" dirty="0"/>
              <a:t>Der Handelnde hat nicht beachtet, was in der Situation jedem hätte einleuchten müssen.</a:t>
            </a:r>
          </a:p>
          <a:p>
            <a:endParaRPr lang="it-IT" dirty="0"/>
          </a:p>
        </p:txBody>
      </p:sp>
    </p:spTree>
    <p:extLst>
      <p:ext uri="{BB962C8B-B14F-4D97-AF65-F5344CB8AC3E}">
        <p14:creationId xmlns:p14="http://schemas.microsoft.com/office/powerpoint/2010/main" val="3211213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ECD46-61A7-ABFA-2324-6E9B640E414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22E5AB6-208B-A7E4-026C-6A5B532BF60B}"/>
              </a:ext>
            </a:extLst>
          </p:cNvPr>
          <p:cNvSpPr txBox="1">
            <a:spLocks noChangeArrowheads="1"/>
          </p:cNvSpPr>
          <p:nvPr/>
        </p:nvSpPr>
        <p:spPr bwMode="auto">
          <a:xfrm>
            <a:off x="301625" y="222250"/>
            <a:ext cx="8229600" cy="6924973"/>
          </a:xfrm>
          <a:prstGeom prst="rect">
            <a:avLst/>
          </a:prstGeom>
          <a:noFill/>
          <a:ln w="9525">
            <a:noFill/>
            <a:miter lim="800000"/>
            <a:headEnd/>
            <a:tailEnd/>
          </a:ln>
        </p:spPr>
        <p:txBody>
          <a:bodyPr>
            <a:spAutoFit/>
          </a:bodyPr>
          <a:lstStyle/>
          <a:p>
            <a:r>
              <a:rPr lang="it-IT" sz="2800" b="1" dirty="0"/>
              <a:t>Colpa </a:t>
            </a:r>
            <a:endParaRPr lang="it-IT" sz="2800" dirty="0"/>
          </a:p>
          <a:p>
            <a:r>
              <a:rPr lang="it-IT" sz="2800" dirty="0"/>
              <a:t>È, oltre al </a:t>
            </a:r>
            <a:r>
              <a:rPr lang="it-IT" sz="2800" b="1" i="1" dirty="0"/>
              <a:t>dolo</a:t>
            </a:r>
            <a:r>
              <a:rPr lang="it-IT" sz="2800" dirty="0"/>
              <a:t>, l'elemento soggettivo che integra la fattispecie dell'atto illecito.</a:t>
            </a:r>
          </a:p>
          <a:p>
            <a:r>
              <a:rPr lang="it-IT" sz="2800" dirty="0"/>
              <a:t>Essa deriva dalla </a:t>
            </a:r>
            <a:r>
              <a:rPr lang="it-IT" sz="2800" i="1" dirty="0"/>
              <a:t>violazione dei doveri di diligenza, perizia o prudenza ovvero dall</a:t>
            </a:r>
            <a:r>
              <a:rPr lang="it-IT" sz="2800" dirty="0"/>
              <a:t>'</a:t>
            </a:r>
            <a:r>
              <a:rPr lang="it-IT" sz="2800" i="1" dirty="0"/>
              <a:t>inosservanza di leggi, regolamenti, ordini o discipline nell</a:t>
            </a:r>
            <a:r>
              <a:rPr lang="it-IT" sz="2800" dirty="0"/>
              <a:t>'</a:t>
            </a:r>
            <a:r>
              <a:rPr lang="it-IT" sz="2800" i="1" dirty="0"/>
              <a:t>esercizio di una attivit</a:t>
            </a:r>
            <a:r>
              <a:rPr lang="it-IT" sz="2800" dirty="0"/>
              <a:t>à.  Si sostanzia nella </a:t>
            </a:r>
            <a:r>
              <a:rPr lang="it-IT" sz="2800" i="1" dirty="0"/>
              <a:t>non volontariet</a:t>
            </a:r>
            <a:r>
              <a:rPr lang="it-IT" sz="2800" dirty="0"/>
              <a:t>à</a:t>
            </a:r>
            <a:r>
              <a:rPr lang="it-IT" sz="2800" i="1" dirty="0"/>
              <a:t> dell</a:t>
            </a:r>
            <a:r>
              <a:rPr lang="it-IT" sz="2800" dirty="0"/>
              <a:t>'</a:t>
            </a:r>
            <a:r>
              <a:rPr lang="it-IT" sz="2800" i="1" dirty="0"/>
              <a:t>evento</a:t>
            </a:r>
            <a:r>
              <a:rPr lang="it-IT" sz="2800" dirty="0"/>
              <a:t>, che è cagionato da un comportamento negligente, imprudente o imperito.</a:t>
            </a:r>
          </a:p>
          <a:p>
            <a:r>
              <a:rPr lang="it-IT" sz="2800" dirty="0"/>
              <a:t>In relazione al grado di diligenza richiesto si distingue tra:</a:t>
            </a:r>
          </a:p>
          <a:p>
            <a:r>
              <a:rPr lang="it-IT" sz="2800" dirty="0"/>
              <a:t>— </a:t>
            </a:r>
            <a:r>
              <a:rPr lang="it-IT" sz="2800" i="1" dirty="0"/>
              <a:t>lieve</a:t>
            </a:r>
            <a:r>
              <a:rPr lang="it-IT" sz="2800" dirty="0"/>
              <a:t>, determinata dalla violazione della diligenza media (art. 1176 c.c.);</a:t>
            </a:r>
          </a:p>
          <a:p>
            <a:r>
              <a:rPr lang="it-IT" sz="2800" dirty="0"/>
              <a:t>— </a:t>
            </a:r>
            <a:r>
              <a:rPr lang="it-IT" sz="2800" i="1" dirty="0"/>
              <a:t>grave</a:t>
            </a:r>
            <a:r>
              <a:rPr lang="it-IT" sz="2800" dirty="0"/>
              <a:t>, che deriva dalla inosservanza di quel minimo di diligenza che tutti dovrebbero avere; (…)</a:t>
            </a:r>
          </a:p>
          <a:p>
            <a:endParaRPr lang="it-IT" dirty="0"/>
          </a:p>
        </p:txBody>
      </p:sp>
    </p:spTree>
    <p:extLst>
      <p:ext uri="{BB962C8B-B14F-4D97-AF65-F5344CB8AC3E}">
        <p14:creationId xmlns:p14="http://schemas.microsoft.com/office/powerpoint/2010/main" val="33631059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9F812-37A5-A809-0E02-E55495C46FD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F34AA0C-47B8-591A-8CA2-01B84F7E0A9E}"/>
              </a:ext>
            </a:extLst>
          </p:cNvPr>
          <p:cNvSpPr txBox="1">
            <a:spLocks noChangeArrowheads="1"/>
          </p:cNvSpPr>
          <p:nvPr/>
        </p:nvSpPr>
        <p:spPr bwMode="auto">
          <a:xfrm>
            <a:off x="301625" y="222250"/>
            <a:ext cx="8229600" cy="3046988"/>
          </a:xfrm>
          <a:prstGeom prst="rect">
            <a:avLst/>
          </a:prstGeom>
          <a:noFill/>
          <a:ln w="9525">
            <a:noFill/>
            <a:miter lim="800000"/>
            <a:headEnd/>
            <a:tailEnd/>
          </a:ln>
        </p:spPr>
        <p:txBody>
          <a:bodyPr>
            <a:spAutoFit/>
          </a:bodyPr>
          <a:lstStyle/>
          <a:p>
            <a:r>
              <a:rPr lang="de-DE" sz="2800" dirty="0"/>
              <a:t>Vorsatz = das Wissen und Wollen der Tatbestandsverwirklichung bei Begehung der Tat.</a:t>
            </a:r>
          </a:p>
          <a:p>
            <a:r>
              <a:rPr lang="de-DE" sz="2800" dirty="0"/>
              <a:t>Abzugrenzen ist die vorsätzliche Begehung einer Tat von der Fahrlässigkeit.</a:t>
            </a:r>
          </a:p>
          <a:p>
            <a:endParaRPr lang="de-DE" sz="2800" dirty="0"/>
          </a:p>
          <a:p>
            <a:r>
              <a:rPr lang="it-IT" sz="2800" dirty="0"/>
              <a:t>Dolo = Volontà consapevole di commettere un reato.</a:t>
            </a:r>
          </a:p>
          <a:p>
            <a:endParaRPr lang="it-IT" dirty="0"/>
          </a:p>
        </p:txBody>
      </p:sp>
    </p:spTree>
    <p:extLst>
      <p:ext uri="{BB962C8B-B14F-4D97-AF65-F5344CB8AC3E}">
        <p14:creationId xmlns:p14="http://schemas.microsoft.com/office/powerpoint/2010/main" val="3441554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FC893-9ADF-54AE-F713-24EB5FD2192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39B6EA0-BEB1-A73A-3EC9-CB6A2DA10128}"/>
              </a:ext>
            </a:extLst>
          </p:cNvPr>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de-DE" sz="2800" i="1" dirty="0"/>
              <a:t>Eine Hausratversicherung schützt Ihren Hausrat nicht nur zu Hause, sondern weltweit. </a:t>
            </a:r>
          </a:p>
          <a:p>
            <a:pPr marL="342900" indent="-342900">
              <a:buFont typeface="Arial" panose="020B0604020202020204" pitchFamily="34" charset="0"/>
              <a:buChar char="•"/>
            </a:pPr>
            <a:r>
              <a:rPr lang="de-DE" sz="2800" i="1" dirty="0"/>
              <a:t>Schließen Sie die Allianz Hausratversicherung online ab: Wählen Sie den passenden Tarif und erweitern Sie den Schutz individuell mit Zusatzbausteinen wie Fahrradschutz oder Extremwetterschutz.</a:t>
            </a:r>
          </a:p>
          <a:p>
            <a:endParaRPr lang="de-DE" sz="2800" dirty="0"/>
          </a:p>
          <a:p>
            <a:r>
              <a:rPr lang="it-IT" sz="2800" dirty="0"/>
              <a:t>Con questa polizza proteggi le tue suppellettili domestiche non solo a casa ma in tutto il mondo.</a:t>
            </a:r>
          </a:p>
          <a:p>
            <a:r>
              <a:rPr lang="it-IT" sz="2800" dirty="0"/>
              <a:t>Stipula la tua polizza assicurativa online. Seleziona la tariffa che fa al caso tuo e ampliala selezionando in autonomia coperture </a:t>
            </a:r>
            <a:r>
              <a:rPr lang="it-IT" sz="2800" dirty="0" err="1"/>
              <a:t>agguntive</a:t>
            </a:r>
            <a:r>
              <a:rPr lang="it-IT" sz="2800" dirty="0"/>
              <a:t> come, ad esempio, l’assicurazione sulle biciclette e sulle </a:t>
            </a:r>
            <a:r>
              <a:rPr lang="it-IT" sz="2800" dirty="0" err="1"/>
              <a:t>calmità</a:t>
            </a:r>
            <a:r>
              <a:rPr lang="it-IT" sz="2800" dirty="0"/>
              <a:t> naturali.</a:t>
            </a:r>
          </a:p>
          <a:p>
            <a:endParaRPr lang="de-DE" dirty="0"/>
          </a:p>
          <a:p>
            <a:endParaRPr lang="de-DE"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782789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5D0AA-78D4-5FB6-50F6-11B50430CA9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C26CBBB-EC11-3C27-566E-9C34E402A954}"/>
              </a:ext>
            </a:extLst>
          </p:cNvPr>
          <p:cNvSpPr txBox="1">
            <a:spLocks noChangeArrowheads="1"/>
          </p:cNvSpPr>
          <p:nvPr/>
        </p:nvSpPr>
        <p:spPr bwMode="auto">
          <a:xfrm>
            <a:off x="301625" y="222250"/>
            <a:ext cx="8229600" cy="1384995"/>
          </a:xfrm>
          <a:prstGeom prst="rect">
            <a:avLst/>
          </a:prstGeom>
          <a:noFill/>
          <a:ln w="9525">
            <a:noFill/>
            <a:miter lim="800000"/>
            <a:headEnd/>
            <a:tailEnd/>
          </a:ln>
        </p:spPr>
        <p:txBody>
          <a:bodyPr>
            <a:spAutoFit/>
          </a:bodyPr>
          <a:lstStyle/>
          <a:p>
            <a:r>
              <a:rPr lang="it-IT" sz="2800" dirty="0">
                <a:latin typeface="+mj-lt"/>
                <a:cs typeface="Calibri" panose="020F0502020204030204" pitchFamily="34" charset="0"/>
              </a:rPr>
              <a:t>Le garanzie accessorie sono delle coperture assicurative che è possibile aggiungere al momento della sottoscrizione della polizza.</a:t>
            </a:r>
          </a:p>
        </p:txBody>
      </p:sp>
    </p:spTree>
    <p:extLst>
      <p:ext uri="{BB962C8B-B14F-4D97-AF65-F5344CB8AC3E}">
        <p14:creationId xmlns:p14="http://schemas.microsoft.com/office/powerpoint/2010/main" val="26217013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768E7-089F-A043-2217-9A726437D99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965ECF2-DEDC-6C0A-D8C9-D37A7FE05F5A}"/>
              </a:ext>
            </a:extLst>
          </p:cNvPr>
          <p:cNvSpPr txBox="1">
            <a:spLocks noChangeArrowheads="1"/>
          </p:cNvSpPr>
          <p:nvPr/>
        </p:nvSpPr>
        <p:spPr bwMode="auto">
          <a:xfrm>
            <a:off x="301625" y="222250"/>
            <a:ext cx="8229600" cy="2246769"/>
          </a:xfrm>
          <a:prstGeom prst="rect">
            <a:avLst/>
          </a:prstGeom>
          <a:noFill/>
          <a:ln w="9525">
            <a:noFill/>
            <a:miter lim="800000"/>
            <a:headEnd/>
            <a:tailEnd/>
          </a:ln>
        </p:spPr>
        <p:txBody>
          <a:bodyPr>
            <a:spAutoFit/>
          </a:bodyPr>
          <a:lstStyle/>
          <a:p>
            <a:r>
              <a:rPr lang="it-IT" sz="2800" dirty="0">
                <a:latin typeface="+mj-lt"/>
                <a:cs typeface="Calibri" panose="020F0502020204030204" pitchFamily="34" charset="0"/>
              </a:rPr>
              <a:t>Eventi atmosferici</a:t>
            </a:r>
          </a:p>
          <a:p>
            <a:r>
              <a:rPr lang="it-IT" sz="2800" dirty="0">
                <a:latin typeface="+mj-lt"/>
                <a:cs typeface="Calibri" panose="020F0502020204030204" pitchFamily="34" charset="0"/>
              </a:rPr>
              <a:t>Uragani, bufere, tempeste, grandine, trombe d'aria, vento e cose da esso trasportate.</a:t>
            </a:r>
          </a:p>
          <a:p>
            <a:endParaRPr lang="it-IT" sz="2800" dirty="0"/>
          </a:p>
          <a:p>
            <a:r>
              <a:rPr lang="it-IT" sz="2800" dirty="0"/>
              <a:t> </a:t>
            </a:r>
          </a:p>
        </p:txBody>
      </p:sp>
    </p:spTree>
    <p:extLst>
      <p:ext uri="{BB962C8B-B14F-4D97-AF65-F5344CB8AC3E}">
        <p14:creationId xmlns:p14="http://schemas.microsoft.com/office/powerpoint/2010/main" val="28846743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en-US" sz="2600" i="1" dirty="0"/>
              <a:t>Innovation und </a:t>
            </a:r>
            <a:r>
              <a:rPr lang="en-US" sz="2600" i="1" dirty="0" err="1"/>
              <a:t>Forschung</a:t>
            </a:r>
            <a:r>
              <a:rPr lang="en-US" sz="2600" i="1" dirty="0"/>
              <a:t> </a:t>
            </a:r>
            <a:endParaRPr lang="it-IT" sz="2600" i="1" dirty="0"/>
          </a:p>
          <a:p>
            <a:r>
              <a:rPr lang="en-US" sz="2600" i="1" dirty="0"/>
              <a:t>Die Region Stuttgart </a:t>
            </a:r>
            <a:r>
              <a:rPr lang="en-US" sz="2600" i="1" dirty="0" err="1"/>
              <a:t>verfügt</a:t>
            </a:r>
            <a:r>
              <a:rPr lang="en-US" sz="2600" i="1" dirty="0"/>
              <a:t> </a:t>
            </a:r>
            <a:r>
              <a:rPr lang="en-US" sz="2600" i="1" dirty="0" err="1"/>
              <a:t>über</a:t>
            </a:r>
            <a:r>
              <a:rPr lang="en-US" sz="2600" i="1" dirty="0"/>
              <a:t> </a:t>
            </a:r>
            <a:r>
              <a:rPr lang="en-US" sz="2600" i="1" dirty="0" err="1"/>
              <a:t>eine</a:t>
            </a:r>
            <a:r>
              <a:rPr lang="en-US" sz="2600" i="1" dirty="0"/>
              <a:t> </a:t>
            </a:r>
            <a:r>
              <a:rPr lang="en-US" sz="2600" i="1" dirty="0" err="1"/>
              <a:t>exzellente</a:t>
            </a:r>
            <a:r>
              <a:rPr lang="en-US" sz="2600" i="1" dirty="0"/>
              <a:t> </a:t>
            </a:r>
            <a:r>
              <a:rPr lang="en-US" sz="2600" i="1" dirty="0" err="1"/>
              <a:t>Forschungslandschaft</a:t>
            </a:r>
            <a:r>
              <a:rPr lang="en-US" sz="2600" i="1" dirty="0"/>
              <a:t> </a:t>
            </a:r>
            <a:r>
              <a:rPr lang="en-US" sz="2600" i="1" dirty="0" err="1"/>
              <a:t>mit</a:t>
            </a:r>
            <a:r>
              <a:rPr lang="en-US" sz="2600" i="1" dirty="0"/>
              <a:t> </a:t>
            </a:r>
            <a:r>
              <a:rPr lang="en-US" sz="2600" i="1" dirty="0" err="1"/>
              <a:t>zahlreichen</a:t>
            </a:r>
            <a:r>
              <a:rPr lang="en-US" sz="2600" i="1" dirty="0"/>
              <a:t> </a:t>
            </a:r>
            <a:r>
              <a:rPr lang="en-US" sz="2600" i="1" dirty="0" err="1"/>
              <a:t>Universitäten</a:t>
            </a:r>
            <a:r>
              <a:rPr lang="en-US" sz="2600" i="1" dirty="0"/>
              <a:t> und </a:t>
            </a:r>
            <a:r>
              <a:rPr lang="en-US" sz="2600" i="1" dirty="0" err="1"/>
              <a:t>Forschungsinstituten</a:t>
            </a:r>
            <a:r>
              <a:rPr lang="en-US" sz="2600" i="1" dirty="0"/>
              <a:t>, die </a:t>
            </a:r>
            <a:r>
              <a:rPr lang="en-US" sz="2600" i="1" dirty="0" err="1"/>
              <a:t>wegweisende</a:t>
            </a:r>
            <a:r>
              <a:rPr lang="en-US" sz="2600" i="1" dirty="0"/>
              <a:t> </a:t>
            </a:r>
            <a:r>
              <a:rPr lang="en-US" sz="2600" i="1" dirty="0" err="1"/>
              <a:t>Technologien</a:t>
            </a:r>
            <a:r>
              <a:rPr lang="en-US" sz="2600" i="1" dirty="0"/>
              <a:t> </a:t>
            </a:r>
            <a:r>
              <a:rPr lang="en-US" sz="2600" i="1" dirty="0" err="1"/>
              <a:t>entwickeln</a:t>
            </a:r>
            <a:r>
              <a:rPr lang="en-US" sz="2600" i="1" dirty="0"/>
              <a:t>. Die </a:t>
            </a:r>
            <a:r>
              <a:rPr lang="en-US" sz="2600" i="1" dirty="0" err="1"/>
              <a:t>Unternehmen</a:t>
            </a:r>
            <a:r>
              <a:rPr lang="en-US" sz="2600" i="1" dirty="0"/>
              <a:t> in der Region </a:t>
            </a:r>
            <a:r>
              <a:rPr lang="en-US" sz="2600" i="1" dirty="0" err="1"/>
              <a:t>investieren</a:t>
            </a:r>
            <a:r>
              <a:rPr lang="en-US" sz="2600" i="1" dirty="0"/>
              <a:t> so </a:t>
            </a:r>
            <a:r>
              <a:rPr lang="en-US" sz="2600" i="1" dirty="0" err="1"/>
              <a:t>viel</a:t>
            </a:r>
            <a:r>
              <a:rPr lang="en-US" sz="2600" i="1" dirty="0"/>
              <a:t> in Forschung und </a:t>
            </a:r>
            <a:r>
              <a:rPr lang="en-US" sz="2600" i="1" dirty="0" err="1"/>
              <a:t>Entwicklung</a:t>
            </a:r>
            <a:r>
              <a:rPr lang="en-US" sz="2600" i="1" dirty="0"/>
              <a:t> </a:t>
            </a:r>
            <a:r>
              <a:rPr lang="en-US" sz="2600" i="1" dirty="0" err="1"/>
              <a:t>wie</a:t>
            </a:r>
            <a:r>
              <a:rPr lang="en-US" sz="2600" i="1" dirty="0"/>
              <a:t> </a:t>
            </a:r>
            <a:r>
              <a:rPr lang="en-US" sz="2600" i="1" dirty="0" err="1"/>
              <a:t>nirgends</a:t>
            </a:r>
            <a:r>
              <a:rPr lang="en-US" sz="2600" i="1" dirty="0"/>
              <a:t> </a:t>
            </a:r>
            <a:r>
              <a:rPr lang="en-US" sz="2600" i="1" dirty="0" err="1"/>
              <a:t>sonst</a:t>
            </a:r>
            <a:r>
              <a:rPr lang="en-US" sz="2600" i="1" dirty="0"/>
              <a:t> in Deutschland: 7,1 </a:t>
            </a:r>
            <a:r>
              <a:rPr lang="en-US" sz="2600" i="1" dirty="0" err="1"/>
              <a:t>Prozent</a:t>
            </a:r>
            <a:r>
              <a:rPr lang="en-US" sz="2600" i="1" dirty="0"/>
              <a:t> der </a:t>
            </a:r>
            <a:r>
              <a:rPr lang="en-US" sz="2600" i="1" dirty="0" err="1"/>
              <a:t>gesamten</a:t>
            </a:r>
            <a:r>
              <a:rPr lang="en-US" sz="2600" i="1" dirty="0"/>
              <a:t> Wirtschaftsleistung </a:t>
            </a:r>
            <a:r>
              <a:rPr lang="en-US" sz="2600" i="1" dirty="0" err="1"/>
              <a:t>werden</a:t>
            </a:r>
            <a:r>
              <a:rPr lang="en-US" sz="2600" i="1" dirty="0"/>
              <a:t> in F&amp;E </a:t>
            </a:r>
            <a:r>
              <a:rPr lang="en-US" sz="2600" i="1" dirty="0" err="1"/>
              <a:t>investiert</a:t>
            </a:r>
            <a:r>
              <a:rPr lang="en-US" sz="2600" i="1" dirty="0"/>
              <a:t>. </a:t>
            </a:r>
          </a:p>
          <a:p>
            <a:r>
              <a:rPr lang="it-IT" sz="2600" dirty="0"/>
              <a:t>Innovazione e ricerca</a:t>
            </a:r>
          </a:p>
          <a:p>
            <a:r>
              <a:rPr lang="it-IT" sz="2600" dirty="0"/>
              <a:t>L’area metropolitana di Stoccarda dispone di un enorme panorama di ricerca con innumerevoli università e istituti di ricerca atte allo sviluppo di tecnologie pionieristiche. Le imprese locali investono molto più in ricerca e sviluppo di ogni altro posto in Germania: il 7,1% della prestazione economica generale viene investito nei due ambiti menzionati in precedenza.</a:t>
            </a:r>
            <a:endParaRPr lang="it-IT" dirty="0"/>
          </a:p>
        </p:txBody>
      </p:sp>
    </p:spTree>
    <p:extLst>
      <p:ext uri="{BB962C8B-B14F-4D97-AF65-F5344CB8AC3E}">
        <p14:creationId xmlns:p14="http://schemas.microsoft.com/office/powerpoint/2010/main" val="17930877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DFB62-BE21-42FE-7016-E2E9F1AB55C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82155AD-9C7F-6FA2-AE11-50E71EBEFD9E}"/>
              </a:ext>
            </a:extLst>
          </p:cNvPr>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b="1" dirty="0">
                <a:latin typeface="+mj-lt"/>
                <a:cs typeface="Calibri" panose="020F0502020204030204" pitchFamily="34" charset="0"/>
              </a:rPr>
              <a:t>Elementarschäden </a:t>
            </a:r>
          </a:p>
          <a:p>
            <a:r>
              <a:rPr lang="de-DE" sz="2800" dirty="0">
                <a:latin typeface="+mj-lt"/>
                <a:cs typeface="Calibri" panose="020F0502020204030204" pitchFamily="34" charset="0"/>
              </a:rPr>
              <a:t>Elementarschäden können viele Ursachen haben (z.B. Erdbeben, Hochwasser, Schneedruck, Lawinen, Vulkanausbruch, o.ä.). Gegen diese gilt es sich zu versichern. Generell werden diese Schäden nicht in der Wohngebäudeversicherung abgedeckt und müssen erst durch eine spezielle Klausel mit eingeschlossen werden. Manche Gesellschaften bieten aber auch spezielle Elementarversicherungen an.</a:t>
            </a:r>
          </a:p>
          <a:p>
            <a:endParaRPr lang="it-IT" sz="2800" dirty="0">
              <a:latin typeface="Calibri" panose="020F0502020204030204" pitchFamily="34" charset="0"/>
              <a:cs typeface="Calibri" panose="020F0502020204030204" pitchFamily="34" charset="0"/>
            </a:endParaRPr>
          </a:p>
          <a:p>
            <a:r>
              <a:rPr lang="it-IT" sz="28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1937287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3621F-6B6E-D797-2E62-DD94FBCE6AE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29924CA-7725-79A7-B431-C0637A0E5EFA}"/>
              </a:ext>
            </a:extLst>
          </p:cNvPr>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de-DE" sz="2800" i="1" dirty="0"/>
              <a:t>Darum die Hausratversicherung der Allianz wählen Neuwertentschädigung im Schadenfall </a:t>
            </a:r>
          </a:p>
          <a:p>
            <a:r>
              <a:rPr lang="de-DE" sz="2800" i="1" dirty="0"/>
              <a:t>Ein Wasserschaden hat Ihr Sofa zerstört? Die Allianz Hausratversicherung sichert Ihren Hausrat zum Neuwert ab. </a:t>
            </a:r>
          </a:p>
          <a:p>
            <a:endParaRPr lang="de-DE" sz="2800" i="1" dirty="0"/>
          </a:p>
          <a:p>
            <a:r>
              <a:rPr lang="it-IT" sz="2800" dirty="0"/>
              <a:t>Per questo motivo dovresti scegliere l’assicurazione sulla casa di Allianz.</a:t>
            </a:r>
          </a:p>
          <a:p>
            <a:r>
              <a:rPr lang="it-IT" sz="2800" dirty="0"/>
              <a:t>Risarcimento “valore a nuovo” in caso di danno</a:t>
            </a:r>
          </a:p>
          <a:p>
            <a:r>
              <a:rPr lang="it-IT" sz="2800" dirty="0"/>
              <a:t>L’acqua ha distrutto il tuo divano? L’assicurazione sulla casa di Allianz assicura le vostre suppellettili domestiche con il valore a nuovo. </a:t>
            </a:r>
            <a:endParaRPr lang="de-DE"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74401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A4AC4-FC28-6337-EA05-EDA06D821CD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2F36A7A-B3E0-FE6F-A97F-EC7AB970AA78}"/>
              </a:ext>
            </a:extLst>
          </p:cNvPr>
          <p:cNvSpPr txBox="1">
            <a:spLocks noChangeArrowheads="1"/>
          </p:cNvSpPr>
          <p:nvPr/>
        </p:nvSpPr>
        <p:spPr bwMode="auto">
          <a:xfrm>
            <a:off x="301625" y="222250"/>
            <a:ext cx="8229600" cy="3108543"/>
          </a:xfrm>
          <a:prstGeom prst="rect">
            <a:avLst/>
          </a:prstGeom>
          <a:noFill/>
          <a:ln w="9525">
            <a:noFill/>
            <a:miter lim="800000"/>
            <a:headEnd/>
            <a:tailEnd/>
          </a:ln>
        </p:spPr>
        <p:txBody>
          <a:bodyPr>
            <a:spAutoFit/>
          </a:bodyPr>
          <a:lstStyle/>
          <a:p>
            <a:r>
              <a:rPr lang="en-US" sz="2800" i="1" dirty="0"/>
              <a:t>Das </a:t>
            </a:r>
            <a:r>
              <a:rPr lang="en-US" sz="2800" i="1" dirty="0" err="1"/>
              <a:t>heißt</a:t>
            </a:r>
            <a:r>
              <a:rPr lang="en-US" sz="2800" i="1" dirty="0"/>
              <a:t>: Wir </a:t>
            </a:r>
            <a:r>
              <a:rPr lang="en-US" sz="2800" i="1" dirty="0" err="1"/>
              <a:t>ersetzen</a:t>
            </a:r>
            <a:r>
              <a:rPr lang="en-US" sz="2800" i="1" dirty="0"/>
              <a:t> Ihnen den Wert, den der </a:t>
            </a:r>
            <a:r>
              <a:rPr lang="en-US" sz="2800" i="1" dirty="0" err="1"/>
              <a:t>versicherte</a:t>
            </a:r>
            <a:r>
              <a:rPr lang="en-US" sz="2800" i="1" dirty="0"/>
              <a:t> </a:t>
            </a:r>
            <a:r>
              <a:rPr lang="en-US" sz="2800" i="1" dirty="0" err="1"/>
              <a:t>Gegenstand</a:t>
            </a:r>
            <a:r>
              <a:rPr lang="en-US" sz="2800" i="1" dirty="0"/>
              <a:t>, in </a:t>
            </a:r>
            <a:r>
              <a:rPr lang="en-US" sz="2800" i="1" dirty="0" err="1"/>
              <a:t>diesem</a:t>
            </a:r>
            <a:r>
              <a:rPr lang="en-US" sz="2800" i="1" dirty="0"/>
              <a:t> Fall das Sofa, </a:t>
            </a:r>
            <a:r>
              <a:rPr lang="en-US" sz="2800" i="1" dirty="0" err="1"/>
              <a:t>bei</a:t>
            </a:r>
            <a:r>
              <a:rPr lang="en-US" sz="2800" i="1" dirty="0"/>
              <a:t> </a:t>
            </a:r>
            <a:r>
              <a:rPr lang="en-US" sz="2800" i="1" dirty="0" err="1"/>
              <a:t>Neubeschaffung</a:t>
            </a:r>
            <a:r>
              <a:rPr lang="en-US" sz="2800" i="1" dirty="0"/>
              <a:t> </a:t>
            </a:r>
            <a:r>
              <a:rPr lang="en-US" sz="2800" i="1" dirty="0" err="1"/>
              <a:t>kostet</a:t>
            </a:r>
            <a:r>
              <a:rPr lang="en-US" sz="2800" i="1" dirty="0"/>
              <a:t> – </a:t>
            </a:r>
            <a:r>
              <a:rPr lang="en-US" sz="2800" i="1" dirty="0" err="1"/>
              <a:t>selbst</a:t>
            </a:r>
            <a:r>
              <a:rPr lang="en-US" sz="2800" i="1" dirty="0"/>
              <a:t> </a:t>
            </a:r>
            <a:r>
              <a:rPr lang="en-US" sz="2800" i="1" dirty="0" err="1"/>
              <a:t>wenn</a:t>
            </a:r>
            <a:r>
              <a:rPr lang="en-US" sz="2800" i="1" dirty="0"/>
              <a:t> es </a:t>
            </a:r>
            <a:r>
              <a:rPr lang="en-US" sz="2800" i="1" dirty="0" err="1"/>
              <a:t>schon</a:t>
            </a:r>
            <a:r>
              <a:rPr lang="en-US" sz="2800" i="1" dirty="0"/>
              <a:t> </a:t>
            </a:r>
            <a:r>
              <a:rPr lang="en-US" sz="2800" i="1" dirty="0" err="1"/>
              <a:t>älter</a:t>
            </a:r>
            <a:r>
              <a:rPr lang="en-US" sz="2800" i="1" dirty="0"/>
              <a:t> </a:t>
            </a:r>
            <a:r>
              <a:rPr lang="en-US" sz="2800" i="1" dirty="0" err="1"/>
              <a:t>ist</a:t>
            </a:r>
            <a:r>
              <a:rPr lang="en-US" sz="2800" i="1" dirty="0"/>
              <a:t>.</a:t>
            </a:r>
            <a:endParaRPr lang="it-IT" sz="2800" i="1" dirty="0"/>
          </a:p>
          <a:p>
            <a:endParaRPr lang="de-DE" sz="2800" i="1" dirty="0"/>
          </a:p>
          <a:p>
            <a:r>
              <a:rPr lang="it-IT" sz="2800" dirty="0"/>
              <a:t>Questo vuol dire che risarciamo il valore attuale dei vari oggetti. Come, ad esempio, in questo caso il tuo divano, anche se non era nuovo.</a:t>
            </a:r>
            <a:endParaRPr lang="de-DE"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20630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9C1CC-60F5-6238-37D6-86AC72476E3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1C627A5-6626-2ABC-CA17-7DB94DD2E24D}"/>
              </a:ext>
            </a:extLst>
          </p:cNvPr>
          <p:cNvSpPr txBox="1">
            <a:spLocks noChangeArrowheads="1"/>
          </p:cNvSpPr>
          <p:nvPr/>
        </p:nvSpPr>
        <p:spPr bwMode="auto">
          <a:xfrm>
            <a:off x="301625" y="222250"/>
            <a:ext cx="8229600" cy="3539430"/>
          </a:xfrm>
          <a:prstGeom prst="rect">
            <a:avLst/>
          </a:prstGeom>
          <a:noFill/>
          <a:ln w="9525">
            <a:noFill/>
            <a:miter lim="800000"/>
            <a:headEnd/>
            <a:tailEnd/>
          </a:ln>
        </p:spPr>
        <p:txBody>
          <a:bodyPr>
            <a:spAutoFit/>
          </a:bodyPr>
          <a:lstStyle/>
          <a:p>
            <a:r>
              <a:rPr lang="it-IT" sz="2800" b="1" dirty="0"/>
              <a:t>RISARCIMENTO</a:t>
            </a:r>
            <a:br>
              <a:rPr lang="it-IT" sz="2800" dirty="0"/>
            </a:br>
            <a:r>
              <a:rPr lang="it-IT" sz="2800" dirty="0"/>
              <a:t>È la somma pagata dall'assicurazione al terzo danneggiato a seguito di un sinistro coperto da una polizza di assicurazione.</a:t>
            </a:r>
          </a:p>
          <a:p>
            <a:endParaRPr lang="it-IT" sz="2800" dirty="0">
              <a:latin typeface="Calibri" panose="020F0502020204030204" pitchFamily="34" charset="0"/>
              <a:cs typeface="Calibri" panose="020F0502020204030204" pitchFamily="34" charset="0"/>
            </a:endParaRPr>
          </a:p>
          <a:p>
            <a:r>
              <a:rPr lang="it-IT" sz="2800" b="1" dirty="0"/>
              <a:t>INDENNIZZO O INDENNITÀ</a:t>
            </a:r>
            <a:br>
              <a:rPr lang="it-IT" sz="2800" dirty="0"/>
            </a:br>
            <a:r>
              <a:rPr lang="it-IT" sz="2800" dirty="0"/>
              <a:t>È la somma dovuta dall’assicuratore all'assicurato in caso di sinistro per via del contratto.</a:t>
            </a:r>
            <a:endParaRPr lang="it-IT"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591894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5F730-FB69-742F-5511-69B0A37CC94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203111B-567A-7337-5699-2A9475F5F931}"/>
              </a:ext>
            </a:extLst>
          </p:cNvPr>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en-US" sz="2800" i="1" dirty="0"/>
              <a:t>Volle </a:t>
            </a:r>
            <a:r>
              <a:rPr lang="en-US" sz="2800" i="1" dirty="0" err="1"/>
              <a:t>Absicherung</a:t>
            </a:r>
            <a:r>
              <a:rPr lang="en-US" sz="2800" i="1" dirty="0"/>
              <a:t> – </a:t>
            </a:r>
            <a:r>
              <a:rPr lang="en-US" sz="2800" i="1" dirty="0" err="1"/>
              <a:t>auch</a:t>
            </a:r>
            <a:r>
              <a:rPr lang="en-US" sz="2800" i="1" dirty="0"/>
              <a:t> </a:t>
            </a:r>
            <a:r>
              <a:rPr lang="en-US" sz="2800" i="1" dirty="0" err="1"/>
              <a:t>bei</a:t>
            </a:r>
            <a:r>
              <a:rPr lang="en-US" sz="2800" i="1" dirty="0"/>
              <a:t> </a:t>
            </a:r>
            <a:r>
              <a:rPr lang="en-US" sz="2800" i="1" dirty="0" err="1"/>
              <a:t>Unvorsichtigkeit</a:t>
            </a:r>
            <a:endParaRPr lang="it-IT" sz="2800" i="1" dirty="0"/>
          </a:p>
          <a:p>
            <a:r>
              <a:rPr lang="en-US" sz="2800" i="1" dirty="0"/>
              <a:t>Sie </a:t>
            </a:r>
            <a:r>
              <a:rPr lang="en-US" sz="2800" i="1" dirty="0" err="1"/>
              <a:t>haben</a:t>
            </a:r>
            <a:r>
              <a:rPr lang="en-US" sz="2800" i="1" dirty="0"/>
              <a:t> </a:t>
            </a:r>
            <a:r>
              <a:rPr lang="en-US" sz="2800" i="1" dirty="0" err="1"/>
              <a:t>eine</a:t>
            </a:r>
            <a:r>
              <a:rPr lang="en-US" sz="2800" i="1" dirty="0"/>
              <a:t> </a:t>
            </a:r>
            <a:r>
              <a:rPr lang="en-US" sz="2800" i="1" dirty="0" err="1"/>
              <a:t>brennende</a:t>
            </a:r>
            <a:r>
              <a:rPr lang="en-US" sz="2800" i="1" dirty="0"/>
              <a:t> </a:t>
            </a:r>
            <a:r>
              <a:rPr lang="en-US" sz="2800" i="1" dirty="0" err="1"/>
              <a:t>Kerze</a:t>
            </a:r>
            <a:r>
              <a:rPr lang="en-US" sz="2800" i="1" dirty="0"/>
              <a:t> </a:t>
            </a:r>
            <a:r>
              <a:rPr lang="en-US" sz="2800" i="1" dirty="0" err="1"/>
              <a:t>vergessen</a:t>
            </a:r>
            <a:r>
              <a:rPr lang="en-US" sz="2800" i="1" dirty="0"/>
              <a:t> und </a:t>
            </a:r>
            <a:r>
              <a:rPr lang="en-US" sz="2800" i="1" dirty="0" err="1"/>
              <a:t>dabei</a:t>
            </a:r>
            <a:r>
              <a:rPr lang="en-US" sz="2800" i="1" dirty="0"/>
              <a:t> die </a:t>
            </a:r>
            <a:r>
              <a:rPr lang="en-US" sz="2800" i="1" dirty="0" err="1"/>
              <a:t>Küche</a:t>
            </a:r>
            <a:r>
              <a:rPr lang="en-US" sz="2800" i="1" dirty="0"/>
              <a:t> in Brand </a:t>
            </a:r>
            <a:r>
              <a:rPr lang="en-US" sz="2800" i="1" dirty="0" err="1"/>
              <a:t>gesteckt</a:t>
            </a:r>
            <a:r>
              <a:rPr lang="en-US" sz="2800" i="1" dirty="0"/>
              <a:t>? Auch </a:t>
            </a:r>
            <a:r>
              <a:rPr lang="en-US" sz="2800" i="1" dirty="0" err="1"/>
              <a:t>eine</a:t>
            </a:r>
            <a:r>
              <a:rPr lang="en-US" sz="2800" i="1" dirty="0"/>
              <a:t> </a:t>
            </a:r>
            <a:r>
              <a:rPr lang="en-US" sz="2800" i="1" dirty="0" err="1"/>
              <a:t>solch</a:t>
            </a:r>
            <a:r>
              <a:rPr lang="en-US" sz="2800" i="1" dirty="0"/>
              <a:t> </a:t>
            </a:r>
            <a:r>
              <a:rPr lang="en-US" sz="2800" i="1" dirty="0" err="1"/>
              <a:t>teure</a:t>
            </a:r>
            <a:r>
              <a:rPr lang="en-US" sz="2800" i="1" dirty="0"/>
              <a:t> und </a:t>
            </a:r>
            <a:r>
              <a:rPr lang="en-US" sz="2800" i="1" dirty="0" err="1"/>
              <a:t>gefährliche</a:t>
            </a:r>
            <a:r>
              <a:rPr lang="en-US" sz="2800" i="1" dirty="0"/>
              <a:t> </a:t>
            </a:r>
            <a:r>
              <a:rPr lang="en-US" sz="2800" i="1" dirty="0" err="1"/>
              <a:t>Unvorsichtigkeit</a:t>
            </a:r>
            <a:r>
              <a:rPr lang="en-US" sz="2800" i="1" dirty="0"/>
              <a:t> </a:t>
            </a:r>
            <a:r>
              <a:rPr lang="en-US" sz="2800" i="1" dirty="0" err="1"/>
              <a:t>bekommen</a:t>
            </a:r>
            <a:r>
              <a:rPr lang="en-US" sz="2800" i="1" dirty="0"/>
              <a:t> Sie </a:t>
            </a:r>
            <a:r>
              <a:rPr lang="en-US" sz="2800" i="1" dirty="0" err="1"/>
              <a:t>bei</a:t>
            </a:r>
            <a:r>
              <a:rPr lang="en-US" sz="2800" i="1" dirty="0"/>
              <a:t> der Allianz </a:t>
            </a:r>
            <a:r>
              <a:rPr lang="en-US" sz="2800" i="1" dirty="0" err="1"/>
              <a:t>ersetzt</a:t>
            </a:r>
            <a:r>
              <a:rPr lang="en-US" sz="2800" i="1" dirty="0"/>
              <a:t>. Bei </a:t>
            </a:r>
            <a:r>
              <a:rPr lang="en-US" sz="2800" i="1" dirty="0" err="1"/>
              <a:t>uns</a:t>
            </a:r>
            <a:r>
              <a:rPr lang="en-US" sz="2800" i="1" dirty="0"/>
              <a:t> </a:t>
            </a:r>
            <a:r>
              <a:rPr lang="en-US" sz="2800" i="1" dirty="0" err="1"/>
              <a:t>sind</a:t>
            </a:r>
            <a:r>
              <a:rPr lang="en-US" sz="2800" i="1" dirty="0"/>
              <a:t> Sie </a:t>
            </a:r>
            <a:r>
              <a:rPr lang="en-US" sz="2800" i="1" dirty="0" err="1"/>
              <a:t>auch</a:t>
            </a:r>
            <a:r>
              <a:rPr lang="en-US" sz="2800" i="1" dirty="0"/>
              <a:t> </a:t>
            </a:r>
            <a:r>
              <a:rPr lang="en-US" sz="2800" i="1" dirty="0" err="1"/>
              <a:t>bei</a:t>
            </a:r>
            <a:r>
              <a:rPr lang="en-US" sz="2800" i="1" dirty="0"/>
              <a:t> </a:t>
            </a:r>
            <a:r>
              <a:rPr lang="en-US" sz="2800" i="1" dirty="0" err="1"/>
              <a:t>Schäden</a:t>
            </a:r>
            <a:r>
              <a:rPr lang="en-US" sz="2800" i="1" dirty="0"/>
              <a:t> </a:t>
            </a:r>
            <a:r>
              <a:rPr lang="en-US" sz="2800" i="1" dirty="0" err="1"/>
              <a:t>durch</a:t>
            </a:r>
            <a:r>
              <a:rPr lang="en-US" sz="2800" i="1" dirty="0"/>
              <a:t> </a:t>
            </a:r>
            <a:r>
              <a:rPr lang="en-US" sz="2800" i="1" dirty="0" err="1"/>
              <a:t>grobe</a:t>
            </a:r>
            <a:r>
              <a:rPr lang="en-US" sz="2800" i="1" dirty="0"/>
              <a:t> </a:t>
            </a:r>
            <a:r>
              <a:rPr lang="en-US" sz="2800" i="1" dirty="0" err="1"/>
              <a:t>Fahrlässigkeit</a:t>
            </a:r>
            <a:r>
              <a:rPr lang="en-US" sz="2800" i="1" dirty="0"/>
              <a:t> </a:t>
            </a:r>
            <a:r>
              <a:rPr lang="en-US" sz="2800" i="1" dirty="0" err="1"/>
              <a:t>versichert</a:t>
            </a:r>
            <a:r>
              <a:rPr lang="en-US" sz="2800" i="1" dirty="0"/>
              <a:t>.</a:t>
            </a:r>
            <a:endParaRPr lang="it-IT" sz="2800" i="1" dirty="0"/>
          </a:p>
          <a:p>
            <a:endParaRPr lang="it-IT" sz="2800" dirty="0"/>
          </a:p>
          <a:p>
            <a:r>
              <a:rPr lang="it-IT" sz="2800" dirty="0"/>
              <a:t>Assicurazione completa, anche in caso di imprudenza</a:t>
            </a:r>
          </a:p>
          <a:p>
            <a:r>
              <a:rPr lang="it-IT" sz="2800" dirty="0"/>
              <a:t>Hai dimenticato una candela accesa e ha preso fuoco la cucina? Anche un gesto così imprudente, costoso e pericoloso viene risarcito da Allianz. Con noi siete assicurati anche sui danni per colpa grave.</a:t>
            </a:r>
          </a:p>
        </p:txBody>
      </p:sp>
    </p:spTree>
    <p:extLst>
      <p:ext uri="{BB962C8B-B14F-4D97-AF65-F5344CB8AC3E}">
        <p14:creationId xmlns:p14="http://schemas.microsoft.com/office/powerpoint/2010/main" val="7705079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7E57B-238E-65BA-FF2A-A0BD59DBF6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6BED15B-77CC-C74F-A91D-17F71021E0E5}"/>
              </a:ext>
            </a:extLst>
          </p:cNvPr>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en-US" sz="2800" i="1" dirty="0" err="1"/>
              <a:t>Individueller</a:t>
            </a:r>
            <a:r>
              <a:rPr lang="en-US" sz="2800" i="1" dirty="0"/>
              <a:t> Schutz für </a:t>
            </a:r>
            <a:r>
              <a:rPr lang="en-US" sz="2800" i="1" dirty="0" err="1"/>
              <a:t>Ihre</a:t>
            </a:r>
            <a:r>
              <a:rPr lang="en-US" sz="2800" i="1" dirty="0"/>
              <a:t> </a:t>
            </a:r>
            <a:r>
              <a:rPr lang="en-US" sz="2800" i="1" dirty="0" err="1"/>
              <a:t>Lebenssituation</a:t>
            </a:r>
            <a:endParaRPr lang="it-IT" sz="2800" i="1" dirty="0"/>
          </a:p>
          <a:p>
            <a:r>
              <a:rPr lang="en-US" sz="2800" i="1" dirty="0"/>
              <a:t>Sie leben in </a:t>
            </a:r>
            <a:r>
              <a:rPr lang="en-US" sz="2800" i="1" dirty="0" err="1"/>
              <a:t>einer</a:t>
            </a:r>
            <a:r>
              <a:rPr lang="en-US" sz="2800" i="1" dirty="0"/>
              <a:t> </a:t>
            </a:r>
            <a:r>
              <a:rPr lang="en-US" sz="2800" i="1" dirty="0" err="1"/>
              <a:t>Gegend</a:t>
            </a:r>
            <a:r>
              <a:rPr lang="en-US" sz="2800" i="1" dirty="0"/>
              <a:t> </a:t>
            </a:r>
            <a:r>
              <a:rPr lang="en-US" sz="2800" i="1" dirty="0" err="1"/>
              <a:t>mit</a:t>
            </a:r>
            <a:r>
              <a:rPr lang="en-US" sz="2800" i="1" dirty="0"/>
              <a:t> </a:t>
            </a:r>
            <a:r>
              <a:rPr lang="en-US" sz="2800" i="1" dirty="0" err="1"/>
              <a:t>häufigen</a:t>
            </a:r>
            <a:r>
              <a:rPr lang="en-US" sz="2800" i="1" dirty="0"/>
              <a:t> </a:t>
            </a:r>
            <a:r>
              <a:rPr lang="en-US" sz="2800" i="1" dirty="0" err="1"/>
              <a:t>Hochwassern</a:t>
            </a:r>
            <a:r>
              <a:rPr lang="en-US" sz="2800" i="1" dirty="0"/>
              <a:t>? Oder </a:t>
            </a:r>
            <a:r>
              <a:rPr lang="en-US" sz="2800" i="1" dirty="0" err="1"/>
              <a:t>machen</a:t>
            </a:r>
            <a:r>
              <a:rPr lang="en-US" sz="2800" i="1" dirty="0"/>
              <a:t> in </a:t>
            </a:r>
            <a:r>
              <a:rPr lang="en-US" sz="2800" i="1" dirty="0" err="1"/>
              <a:t>Ihrer</a:t>
            </a:r>
            <a:r>
              <a:rPr lang="en-US" sz="2800" i="1" dirty="0"/>
              <a:t> </a:t>
            </a:r>
            <a:r>
              <a:rPr lang="en-US" sz="2800" i="1" dirty="0" err="1"/>
              <a:t>Freizeit</a:t>
            </a:r>
            <a:r>
              <a:rPr lang="en-US" sz="2800" i="1" dirty="0"/>
              <a:t> gerne </a:t>
            </a:r>
            <a:r>
              <a:rPr lang="en-US" sz="2800" i="1" dirty="0" err="1"/>
              <a:t>Fahrradausflüge</a:t>
            </a:r>
            <a:r>
              <a:rPr lang="en-US" sz="2800" i="1" dirty="0"/>
              <a:t> und </a:t>
            </a:r>
            <a:r>
              <a:rPr lang="en-US" sz="2800" i="1" dirty="0" err="1"/>
              <a:t>möchten</a:t>
            </a:r>
            <a:r>
              <a:rPr lang="en-US" sz="2800" i="1" dirty="0"/>
              <a:t> </a:t>
            </a:r>
            <a:r>
              <a:rPr lang="en-US" sz="2800" i="1" dirty="0" err="1"/>
              <a:t>Ihr</a:t>
            </a:r>
            <a:r>
              <a:rPr lang="en-US" sz="2800" i="1" dirty="0"/>
              <a:t> </a:t>
            </a:r>
            <a:r>
              <a:rPr lang="en-US" sz="2800" i="1" dirty="0" err="1"/>
              <a:t>Fahrrad</a:t>
            </a:r>
            <a:r>
              <a:rPr lang="en-US" sz="2800" i="1" dirty="0"/>
              <a:t> </a:t>
            </a:r>
            <a:r>
              <a:rPr lang="en-US" sz="2800" i="1" dirty="0" err="1"/>
              <a:t>absichern</a:t>
            </a:r>
            <a:r>
              <a:rPr lang="en-US" sz="2800" i="1" dirty="0"/>
              <a:t>? Dann </a:t>
            </a:r>
            <a:r>
              <a:rPr lang="en-US" sz="2800" i="1" dirty="0" err="1"/>
              <a:t>passen</a:t>
            </a:r>
            <a:r>
              <a:rPr lang="en-US" sz="2800" i="1" dirty="0"/>
              <a:t> Sie </a:t>
            </a:r>
            <a:r>
              <a:rPr lang="en-US" sz="2800" i="1" dirty="0" err="1"/>
              <a:t>mit</a:t>
            </a:r>
            <a:r>
              <a:rPr lang="en-US" sz="2800" i="1" dirty="0"/>
              <a:t> </a:t>
            </a:r>
            <a:r>
              <a:rPr lang="en-US" sz="2800" i="1" dirty="0" err="1"/>
              <a:t>Zusatzbausteinen</a:t>
            </a:r>
            <a:r>
              <a:rPr lang="en-US" sz="2800" i="1" dirty="0"/>
              <a:t> die </a:t>
            </a:r>
            <a:r>
              <a:rPr lang="en-US" sz="2800" i="1" dirty="0" err="1"/>
              <a:t>Hausratversicherung</a:t>
            </a:r>
            <a:r>
              <a:rPr lang="en-US" sz="2800" i="1" dirty="0"/>
              <a:t> an </a:t>
            </a:r>
            <a:r>
              <a:rPr lang="en-US" sz="2800" i="1" dirty="0" err="1"/>
              <a:t>Ihr</a:t>
            </a:r>
            <a:r>
              <a:rPr lang="en-US" sz="2800" i="1" dirty="0"/>
              <a:t> Leben an – und </a:t>
            </a:r>
            <a:r>
              <a:rPr lang="en-US" sz="2800" i="1" dirty="0" err="1"/>
              <a:t>schützen</a:t>
            </a:r>
            <a:r>
              <a:rPr lang="en-US" sz="2800" i="1" dirty="0"/>
              <a:t>, was Ihnen </a:t>
            </a:r>
            <a:r>
              <a:rPr lang="en-US" sz="2800" i="1" dirty="0" err="1"/>
              <a:t>wichtig</a:t>
            </a:r>
            <a:r>
              <a:rPr lang="en-US" sz="2800" i="1" dirty="0"/>
              <a:t> </a:t>
            </a:r>
            <a:r>
              <a:rPr lang="en-US" sz="2800" i="1" dirty="0" err="1"/>
              <a:t>ist</a:t>
            </a:r>
            <a:r>
              <a:rPr lang="en-US" sz="2800" i="1" dirty="0"/>
              <a:t>.</a:t>
            </a:r>
            <a:endParaRPr lang="it-IT" sz="2800" i="1" dirty="0"/>
          </a:p>
          <a:p>
            <a:endParaRPr lang="it-IT" sz="2800" dirty="0"/>
          </a:p>
          <a:p>
            <a:r>
              <a:rPr lang="it-IT" sz="2800" dirty="0"/>
              <a:t>Assicurazione adattabile al tuo stile di vita</a:t>
            </a:r>
          </a:p>
          <a:p>
            <a:r>
              <a:rPr lang="it-IT" sz="2800" dirty="0"/>
              <a:t>Vivi in una zona soggetta a frequenti alluvioni? Oppure nel tempo libero ti piace fare gite in bicicletta e vuoi assicurare la tua? Allora personalizza l’assicurazione sulla casa in base al tuo stile di vita e proteggi ciò che ti sta a cuore.</a:t>
            </a:r>
          </a:p>
          <a:p>
            <a:r>
              <a:rPr lang="en-US" dirty="0"/>
              <a:t> </a:t>
            </a:r>
            <a:endParaRPr lang="it-IT" dirty="0"/>
          </a:p>
        </p:txBody>
      </p:sp>
    </p:spTree>
    <p:extLst>
      <p:ext uri="{BB962C8B-B14F-4D97-AF65-F5344CB8AC3E}">
        <p14:creationId xmlns:p14="http://schemas.microsoft.com/office/powerpoint/2010/main" val="28464211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7E57B-238E-65BA-FF2A-A0BD59DBF6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6BED15B-77CC-C74F-A91D-17F71021E0E5}"/>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800" i="1" dirty="0"/>
              <a:t>1. Hausratversicherung erstattet im Schadensfall den Neuwert</a:t>
            </a:r>
            <a:endParaRPr lang="it-IT" sz="2800" i="1" dirty="0"/>
          </a:p>
          <a:p>
            <a:r>
              <a:rPr lang="de-DE" sz="2800" i="1" dirty="0"/>
              <a:t>Bei der Allianz erhalten Sie genau den Betrag, den Sie brauchen, um den beschädigten Gegenstand neu anzuschaffen – unabhängig davon, wie alt der Gegenstand zu diesem Zeitpunkt ist.</a:t>
            </a:r>
          </a:p>
          <a:p>
            <a:endParaRPr lang="de-DE" sz="2800" dirty="0"/>
          </a:p>
          <a:p>
            <a:r>
              <a:rPr lang="de-DE" sz="2800" dirty="0"/>
              <a:t> 1. </a:t>
            </a:r>
            <a:r>
              <a:rPr lang="it-IT" sz="2800" i="1" dirty="0"/>
              <a:t>L’assicurazione del contenuto domestico risarcisce il valore a nuovo in caso di danno</a:t>
            </a:r>
            <a:endParaRPr lang="it-IT" sz="2800" dirty="0"/>
          </a:p>
          <a:p>
            <a:r>
              <a:rPr lang="it-IT" sz="2800" dirty="0"/>
              <a:t>Con Allianz riceverete esattamente l’importo necessario per comprare un nuovo oggetto danneggiato, indipendentemente dall’età dell’oggetto al momento del danno. </a:t>
            </a:r>
          </a:p>
        </p:txBody>
      </p:sp>
    </p:spTree>
    <p:extLst>
      <p:ext uri="{BB962C8B-B14F-4D97-AF65-F5344CB8AC3E}">
        <p14:creationId xmlns:p14="http://schemas.microsoft.com/office/powerpoint/2010/main" val="19430991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28CAF-967D-2DB0-E34C-B1A9FE36191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833198D-F57F-39A7-6165-989F7005D37F}"/>
              </a:ext>
            </a:extLst>
          </p:cNvPr>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i="1" dirty="0"/>
              <a:t>Im Rahmen der Deckung "Beschädigungen aller Art zuhause" und "Diebstahl zuhause" in den Produktlinien Smart, Komfort und Premium ist die Allianz bei Beschädigung von Unterhaltungselektronik und Informationstechnik berechtigt, Naturalersatz zu leisten.</a:t>
            </a:r>
            <a:endParaRPr lang="it-IT" sz="2800" i="1" dirty="0"/>
          </a:p>
          <a:p>
            <a:pPr lvl="0"/>
            <a:endParaRPr lang="it-IT" sz="2800" dirty="0"/>
          </a:p>
          <a:p>
            <a:pPr lvl="0"/>
            <a:r>
              <a:rPr lang="it-IT" sz="2800" dirty="0"/>
              <a:t>Nell’ambito della copertura “Danni di ogni tipo a casa” e “Furto a casa” nelle linee di prodotti Smart, Comfort e Premium, Allianz ha il diritto di fornire la sostituzione “in natura” per danni all’elettronica di consumo e all'informatica.</a:t>
            </a:r>
          </a:p>
        </p:txBody>
      </p:sp>
    </p:spTree>
    <p:extLst>
      <p:ext uri="{BB962C8B-B14F-4D97-AF65-F5344CB8AC3E}">
        <p14:creationId xmlns:p14="http://schemas.microsoft.com/office/powerpoint/2010/main" val="25744641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81266-3CD2-9BBB-DD27-9637030CA8D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36C61DD-958E-BDE7-3129-C037AF9D16B2}"/>
              </a:ext>
            </a:extLst>
          </p:cNvPr>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r>
              <a:rPr lang="it-IT" b="1" dirty="0" err="1"/>
              <a:t>All</a:t>
            </a:r>
            <a:r>
              <a:rPr lang="it-IT" b="1" dirty="0"/>
              <a:t> Risks</a:t>
            </a:r>
          </a:p>
          <a:p>
            <a:r>
              <a:rPr lang="it-IT" dirty="0"/>
              <a:t>Con il termine </a:t>
            </a:r>
            <a:r>
              <a:rPr lang="it-IT" b="1" dirty="0" err="1"/>
              <a:t>All</a:t>
            </a:r>
            <a:r>
              <a:rPr lang="it-IT" b="1" dirty="0"/>
              <a:t> Risks</a:t>
            </a:r>
            <a:r>
              <a:rPr lang="it-IT" dirty="0"/>
              <a:t> si vuole indicare una </a:t>
            </a:r>
            <a:r>
              <a:rPr lang="it-IT" b="1" dirty="0"/>
              <a:t>specifica tipologia di polizze assicurative che contengono molteplici garanzie a copertura di rischi diversi</a:t>
            </a:r>
            <a:r>
              <a:rPr lang="it-IT" dirty="0"/>
              <a:t>. Mentre per le polizze tradizionali (dette anche a rischio nominato) la copertura è prevista solo per i rischi riportati nel contratto, per le </a:t>
            </a:r>
            <a:r>
              <a:rPr lang="it-IT" dirty="0" err="1"/>
              <a:t>All</a:t>
            </a:r>
            <a:r>
              <a:rPr lang="it-IT" dirty="0"/>
              <a:t> Risks il funzionamento è invertito. Questo significa che ci sarà il </a:t>
            </a:r>
            <a:r>
              <a:rPr lang="it-IT" b="1" dirty="0"/>
              <a:t>risarcimento del danno per tutte le situazioni rischiose che si possono verificare e che non sono specificate nel contratto</a:t>
            </a:r>
            <a:r>
              <a:rPr lang="it-IT" dirty="0"/>
              <a:t>, mentre per quelle indicate – generalmente un numero specifico e limitato – la garanzia assicurativa non è tenuta ad intervenire. </a:t>
            </a:r>
          </a:p>
        </p:txBody>
      </p:sp>
    </p:spTree>
    <p:extLst>
      <p:ext uri="{BB962C8B-B14F-4D97-AF65-F5344CB8AC3E}">
        <p14:creationId xmlns:p14="http://schemas.microsoft.com/office/powerpoint/2010/main" val="16673717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704A0-4277-FE34-3F16-54CDBBF6A23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F537A51-1221-59E1-A5F3-C75F264A6562}"/>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600" dirty="0"/>
              <a:t>Naturalersatz</a:t>
            </a:r>
          </a:p>
          <a:p>
            <a:r>
              <a:rPr lang="de-DE" sz="2600" i="1" dirty="0"/>
              <a:t>Naturalrestitution.</a:t>
            </a:r>
            <a:br>
              <a:rPr lang="de-DE" sz="2600" i="1" dirty="0"/>
            </a:br>
            <a:r>
              <a:rPr lang="de-DE" sz="2600" i="1" dirty="0"/>
              <a:t>1. Begriff: </a:t>
            </a:r>
            <a:r>
              <a:rPr lang="de-DE" sz="2600" dirty="0"/>
              <a:t>Form der Entschädigungsleistung, bei der das Versicherungsunternehmen keine Geldleistung erbringt, sondern eine Leistung „in natura“.</a:t>
            </a:r>
            <a:br>
              <a:rPr lang="de-DE" sz="2600" dirty="0"/>
            </a:br>
            <a:r>
              <a:rPr lang="de-DE" sz="2600" i="1" dirty="0"/>
              <a:t>2. Beispiel: </a:t>
            </a:r>
            <a:r>
              <a:rPr lang="de-DE" sz="2600" dirty="0"/>
              <a:t>Prominentestes Beispiel ist die Gebäudeglasversicherung (</a:t>
            </a:r>
            <a:r>
              <a:rPr lang="de-DE" sz="2600" u="sng" dirty="0"/>
              <a:t>Glasversicherung</a:t>
            </a:r>
            <a:r>
              <a:rPr lang="de-DE" sz="2600" dirty="0"/>
              <a:t>). Nach § 11 </a:t>
            </a:r>
            <a:r>
              <a:rPr lang="de-DE" sz="2600" dirty="0" err="1"/>
              <a:t>AGlB</a:t>
            </a:r>
            <a:r>
              <a:rPr lang="de-DE" sz="2600" dirty="0"/>
              <a:t> ersetzt der Versicherer die beschädigte oder zerstörte Sache durch Liefern und Montieren von Sachen oder Sachteilen gleicher Art und Güte. </a:t>
            </a:r>
          </a:p>
          <a:p>
            <a:endParaRPr lang="de-DE" sz="2600" dirty="0"/>
          </a:p>
          <a:p>
            <a:r>
              <a:rPr lang="it-IT" sz="2600" dirty="0"/>
              <a:t>Rimpiazzo: Si intende per tale la sostituzione delle cose danneggiate con altre nuove, equivalenti per valore, caratteristiche, rendimento economico</a:t>
            </a:r>
            <a:endParaRPr lang="de-DE" sz="2600" dirty="0"/>
          </a:p>
        </p:txBody>
      </p:sp>
    </p:spTree>
    <p:extLst>
      <p:ext uri="{BB962C8B-B14F-4D97-AF65-F5344CB8AC3E}">
        <p14:creationId xmlns:p14="http://schemas.microsoft.com/office/powerpoint/2010/main" val="32352933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i="1" dirty="0"/>
              <a:t>Das BIP ist ein Maß für die wirtschaftliche Leistung einer Volkswirtschaft während eines bestimmten Zeitraums. Schließlich umfasst es den Wert aller Güter und Dienstleistungen, die in einer Volkswirtschaft innerhalb dieses Zeitrahmens produziert werden. </a:t>
            </a:r>
          </a:p>
          <a:p>
            <a:endParaRPr lang="de-DE" sz="2800" i="1" dirty="0"/>
          </a:p>
          <a:p>
            <a:r>
              <a:rPr lang="it-IT" sz="2800" i="1" dirty="0"/>
              <a:t>Il PIL (Prodotto Interno Lordo) è il valore dei prodotti e servizi realizzati all'interno di uno Stato sovrano in un determinato arco di tempo. Detto valore è quello che risulta da un processo di scambio ovvero, in parole povere, dalla vendita di prodotti e servizi.</a:t>
            </a:r>
          </a:p>
        </p:txBody>
      </p:sp>
    </p:spTree>
    <p:extLst>
      <p:ext uri="{BB962C8B-B14F-4D97-AF65-F5344CB8AC3E}">
        <p14:creationId xmlns:p14="http://schemas.microsoft.com/office/powerpoint/2010/main" val="11178919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7E57B-238E-65BA-FF2A-A0BD59DBF6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6BED15B-77CC-C74F-A91D-17F71021E0E5}"/>
              </a:ext>
            </a:extLst>
          </p:cNvPr>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i="1" dirty="0"/>
              <a:t>2. Unterversicherungsverzicht garantiert vollen Schadensersatz</a:t>
            </a:r>
            <a:endParaRPr lang="it-IT" sz="2800" i="1" dirty="0"/>
          </a:p>
          <a:p>
            <a:r>
              <a:rPr lang="de-DE" sz="2800" i="1" dirty="0"/>
              <a:t>Ist die Versicherungssumme zu niedrig angesetzt, ist Ihr Hausrat unterversichert. Der Schaden wird dann nur anteilig ersetzt. Bei der Allianz wird das durch die Klausel zum Unterversicherungsverzicht vermieden. </a:t>
            </a:r>
          </a:p>
          <a:p>
            <a:endParaRPr lang="it-IT" sz="2800" dirty="0"/>
          </a:p>
          <a:p>
            <a:pPr lvl="0"/>
            <a:r>
              <a:rPr lang="it-IT" sz="2800" i="1" dirty="0"/>
              <a:t>La rinuncia alla sottoassicurazione garantisce l’intero risarcimento del danno</a:t>
            </a:r>
            <a:endParaRPr lang="it-IT" sz="2800" dirty="0"/>
          </a:p>
          <a:p>
            <a:r>
              <a:rPr lang="it-IT" sz="2800" dirty="0"/>
              <a:t>Se la somma assicurata è troppo bassa, i Vostri beni domestici sono </a:t>
            </a:r>
            <a:r>
              <a:rPr lang="it-IT" sz="2800" dirty="0" err="1"/>
              <a:t>sottoassicurati</a:t>
            </a:r>
            <a:r>
              <a:rPr lang="it-IT" sz="2800" dirty="0"/>
              <a:t> e il danno verrà dunque risarcito solo parzialmente. Con Allianz questo viene evitato dalla clausola di rinuncia della sottoassicurazione. </a:t>
            </a:r>
          </a:p>
        </p:txBody>
      </p:sp>
    </p:spTree>
    <p:extLst>
      <p:ext uri="{BB962C8B-B14F-4D97-AF65-F5344CB8AC3E}">
        <p14:creationId xmlns:p14="http://schemas.microsoft.com/office/powerpoint/2010/main" val="27507524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2F18-3FAD-4BC8-4B45-8DE8156D0F9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1727FC1-A8AF-BACA-3E62-9251B9859597}"/>
              </a:ext>
            </a:extLst>
          </p:cNvPr>
          <p:cNvSpPr txBox="1">
            <a:spLocks noChangeArrowheads="1"/>
          </p:cNvSpPr>
          <p:nvPr/>
        </p:nvSpPr>
        <p:spPr bwMode="auto">
          <a:xfrm>
            <a:off x="301625" y="222250"/>
            <a:ext cx="8229600" cy="3293209"/>
          </a:xfrm>
          <a:prstGeom prst="rect">
            <a:avLst/>
          </a:prstGeom>
          <a:noFill/>
          <a:ln w="9525">
            <a:noFill/>
            <a:miter lim="800000"/>
            <a:headEnd/>
            <a:tailEnd/>
          </a:ln>
        </p:spPr>
        <p:txBody>
          <a:bodyPr>
            <a:spAutoFit/>
          </a:bodyPr>
          <a:lstStyle/>
          <a:p>
            <a:r>
              <a:rPr lang="it-IT" sz="2600" dirty="0"/>
              <a:t>Si verifica sottoassicurazione quando il valore delle cose assicurate (valore assicurato), dichiarato in polizza, risulta inferiore al valore effettivo delle medesime (valore assicurabile). Nel caso di sottoassicurazione, se si verifica un sinistro, trova applicazione la cosiddetta regola proporzionale, a meno che non sia stato diversamente convenuto dalle parti (come ad esempio nel caso di Assicurazione a primo rischio assoluto).</a:t>
            </a:r>
          </a:p>
        </p:txBody>
      </p:sp>
    </p:spTree>
    <p:extLst>
      <p:ext uri="{BB962C8B-B14F-4D97-AF65-F5344CB8AC3E}">
        <p14:creationId xmlns:p14="http://schemas.microsoft.com/office/powerpoint/2010/main" val="12044167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8F52A-8DF3-53F4-4269-7DC631B7E7C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6D5A2B3-8FEE-9C4A-10E0-78C7BDDE783C}"/>
              </a:ext>
            </a:extLst>
          </p:cNvPr>
          <p:cNvSpPr txBox="1">
            <a:spLocks noChangeArrowheads="1"/>
          </p:cNvSpPr>
          <p:nvPr/>
        </p:nvSpPr>
        <p:spPr bwMode="auto">
          <a:xfrm>
            <a:off x="301625" y="222250"/>
            <a:ext cx="8229600" cy="3539430"/>
          </a:xfrm>
          <a:prstGeom prst="rect">
            <a:avLst/>
          </a:prstGeom>
          <a:noFill/>
          <a:ln w="9525">
            <a:noFill/>
            <a:miter lim="800000"/>
            <a:headEnd/>
            <a:tailEnd/>
          </a:ln>
        </p:spPr>
        <p:txBody>
          <a:bodyPr>
            <a:spAutoFit/>
          </a:bodyPr>
          <a:lstStyle/>
          <a:p>
            <a:r>
              <a:rPr lang="it-IT" sz="2800" b="1" dirty="0"/>
              <a:t>PRIMO RISCHIO ASSOLUTO</a:t>
            </a:r>
            <a:br>
              <a:rPr lang="it-IT" sz="2800" dirty="0"/>
            </a:br>
            <a:r>
              <a:rPr lang="it-IT" sz="2800" dirty="0"/>
              <a:t>Forma di assicurazione per la quale l’assicuratore si impegna a indennizzare il danno verificatosi fino al raggiungimento del valore assicurato, anche se quest’ultimo risulta inferiore al valore globale dei beni assicurati (valore assicurabile). Non si applica dunque, con questa forma di assicurazione, la cosiddetta regola proporzionale.</a:t>
            </a:r>
          </a:p>
        </p:txBody>
      </p:sp>
    </p:spTree>
    <p:extLst>
      <p:ext uri="{BB962C8B-B14F-4D97-AF65-F5344CB8AC3E}">
        <p14:creationId xmlns:p14="http://schemas.microsoft.com/office/powerpoint/2010/main" val="750448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7E57B-238E-65BA-FF2A-A0BD59DBF6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6BED15B-77CC-C74F-A91D-17F71021E0E5}"/>
              </a:ext>
            </a:extLst>
          </p:cNvPr>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de-DE" sz="2800" i="1" dirty="0"/>
              <a:t>Das heißt: Wenn entsprechend vereinbart, prüfen wir im Schadensfall nicht, ob eine Unterversicherung vorliegt. Sie bekommen den Schaden ohne Abzug ersetzt – maximal bis zur Höhe der vereinbarten Versicherungssumme.</a:t>
            </a:r>
            <a:endParaRPr lang="it-IT" sz="2800" i="1" dirty="0"/>
          </a:p>
          <a:p>
            <a:pPr lvl="0"/>
            <a:endParaRPr lang="it-IT" sz="2800" dirty="0"/>
          </a:p>
          <a:p>
            <a:pPr lvl="0"/>
            <a:r>
              <a:rPr lang="it-IT" sz="2800" dirty="0"/>
              <a:t>Ciò significa che, se conformemente concordato, in caso di danno non si verifica se ci sia una sottoassicurazione. Il danno viene risarcito senza detrazioni, fino ad un massimo della somma assicurata concordata. </a:t>
            </a:r>
          </a:p>
        </p:txBody>
      </p:sp>
    </p:spTree>
    <p:extLst>
      <p:ext uri="{BB962C8B-B14F-4D97-AF65-F5344CB8AC3E}">
        <p14:creationId xmlns:p14="http://schemas.microsoft.com/office/powerpoint/2010/main" val="27329461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7E57B-238E-65BA-FF2A-A0BD59DBF6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6BED15B-77CC-C74F-A91D-17F71021E0E5}"/>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de-DE" sz="2800" i="1" dirty="0"/>
              <a:t>3. Mehr Schutz durch Verzicht auf Prüfung grober Fahrlässigkeit</a:t>
            </a:r>
            <a:endParaRPr lang="it-IT" sz="2800" dirty="0"/>
          </a:p>
          <a:p>
            <a:r>
              <a:rPr lang="de-DE" sz="2800" i="1" dirty="0"/>
              <a:t>Schäden durch Unvorsichtigkeit können zu Entschädigungskürzungen führen. Schließen Sie zum Beispiel die Tür nicht ab, wenn Sie länger das Haus verlassen, kann es nach einem Einbruch zu Kürzungen kommen. </a:t>
            </a:r>
          </a:p>
          <a:p>
            <a:endParaRPr lang="de-DE" sz="2800" dirty="0"/>
          </a:p>
          <a:p>
            <a:r>
              <a:rPr lang="it-IT" sz="2800" i="1" dirty="0"/>
              <a:t>3. Protezione maggiore grazie alla rinuncia alla prova di colpa grave</a:t>
            </a:r>
            <a:endParaRPr lang="it-IT" sz="2800" dirty="0"/>
          </a:p>
          <a:p>
            <a:r>
              <a:rPr lang="it-IT" sz="2800" dirty="0"/>
              <a:t>I danni causati per imprudenza possono portare a delle riduzioni di indennità. Ad esempio, se si lascia aperta la porta di casa quando si esce per un po’ di tempo, dopo un’effrazione, potrebbero essere applicate delle riduzioni. </a:t>
            </a:r>
          </a:p>
        </p:txBody>
      </p:sp>
    </p:spTree>
    <p:extLst>
      <p:ext uri="{BB962C8B-B14F-4D97-AF65-F5344CB8AC3E}">
        <p14:creationId xmlns:p14="http://schemas.microsoft.com/office/powerpoint/2010/main" val="34538693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7E57B-238E-65BA-FF2A-A0BD59DBF6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6BED15B-77CC-C74F-A91D-17F71021E0E5}"/>
              </a:ext>
            </a:extLst>
          </p:cNvPr>
          <p:cNvSpPr txBox="1">
            <a:spLocks noChangeArrowheads="1"/>
          </p:cNvSpPr>
          <p:nvPr/>
        </p:nvSpPr>
        <p:spPr bwMode="auto">
          <a:xfrm>
            <a:off x="301625" y="222250"/>
            <a:ext cx="8229600" cy="5201424"/>
          </a:xfrm>
          <a:prstGeom prst="rect">
            <a:avLst/>
          </a:prstGeom>
          <a:noFill/>
          <a:ln w="9525">
            <a:noFill/>
            <a:miter lim="800000"/>
            <a:headEnd/>
            <a:tailEnd/>
          </a:ln>
        </p:spPr>
        <p:txBody>
          <a:bodyPr>
            <a:spAutoFit/>
          </a:bodyPr>
          <a:lstStyle/>
          <a:p>
            <a:r>
              <a:rPr lang="de-DE" sz="2800" i="1" dirty="0"/>
              <a:t>In den Produktlinien Smart, Komfort und Premium verzichtet die Allianz auf Anrechnung grober Fahrlässigkeit. Im Basis-Tarif wird grob fahrlässiges Verhalten im Schadensfall geprüft. </a:t>
            </a:r>
            <a:r>
              <a:rPr lang="it-IT" sz="2800" i="1" dirty="0" err="1"/>
              <a:t>Eventuell</a:t>
            </a:r>
            <a:r>
              <a:rPr lang="it-IT" sz="2800" i="1" dirty="0"/>
              <a:t> </a:t>
            </a:r>
            <a:r>
              <a:rPr lang="it-IT" sz="2800" i="1" dirty="0" err="1"/>
              <a:t>kann</a:t>
            </a:r>
            <a:r>
              <a:rPr lang="it-IT" sz="2800" i="1" dirty="0"/>
              <a:t> </a:t>
            </a:r>
            <a:r>
              <a:rPr lang="it-IT" sz="2800" i="1" dirty="0" err="1"/>
              <a:t>sich</a:t>
            </a:r>
            <a:r>
              <a:rPr lang="it-IT" sz="2800" i="1" dirty="0"/>
              <a:t> </a:t>
            </a:r>
            <a:r>
              <a:rPr lang="it-IT" sz="2800" i="1" dirty="0" err="1"/>
              <a:t>daraus</a:t>
            </a:r>
            <a:r>
              <a:rPr lang="it-IT" sz="2800" i="1" dirty="0"/>
              <a:t> </a:t>
            </a:r>
            <a:r>
              <a:rPr lang="it-IT" sz="2800" i="1" dirty="0" err="1"/>
              <a:t>eine</a:t>
            </a:r>
            <a:r>
              <a:rPr lang="it-IT" sz="2800" i="1" dirty="0"/>
              <a:t> </a:t>
            </a:r>
            <a:r>
              <a:rPr lang="it-IT" sz="2800" i="1" dirty="0" err="1"/>
              <a:t>Kürzung</a:t>
            </a:r>
            <a:r>
              <a:rPr lang="it-IT" sz="2800" i="1" dirty="0"/>
              <a:t> </a:t>
            </a:r>
            <a:r>
              <a:rPr lang="it-IT" sz="2800" i="1" dirty="0" err="1"/>
              <a:t>der</a:t>
            </a:r>
            <a:r>
              <a:rPr lang="it-IT" sz="2800" i="1" dirty="0"/>
              <a:t> </a:t>
            </a:r>
            <a:r>
              <a:rPr lang="it-IT" sz="2800" i="1" dirty="0" err="1"/>
              <a:t>Entschädigung</a:t>
            </a:r>
            <a:r>
              <a:rPr lang="it-IT" sz="2800" i="1" dirty="0"/>
              <a:t> </a:t>
            </a:r>
            <a:r>
              <a:rPr lang="it-IT" sz="2800" i="1" dirty="0" err="1"/>
              <a:t>ergeben</a:t>
            </a:r>
            <a:r>
              <a:rPr lang="it-IT" sz="2800" i="1" dirty="0"/>
              <a:t>.</a:t>
            </a:r>
          </a:p>
          <a:p>
            <a:pPr lvl="0"/>
            <a:endParaRPr lang="it-IT" sz="2800" dirty="0"/>
          </a:p>
          <a:p>
            <a:pPr lvl="0"/>
            <a:r>
              <a:rPr lang="it-IT" sz="2800" dirty="0"/>
              <a:t>Nelle linee di prodotti Smart, Comfort e Premium, Allianz rinuncia all’imputazione di colpa grave. Nella tariffa base, in questo caso, viene verificato il comportamento di colpa grave e ne può eventualmente risultare una riduzione di indennità. </a:t>
            </a:r>
          </a:p>
          <a:p>
            <a:endParaRPr lang="it-IT" dirty="0"/>
          </a:p>
        </p:txBody>
      </p:sp>
    </p:spTree>
    <p:extLst>
      <p:ext uri="{BB962C8B-B14F-4D97-AF65-F5344CB8AC3E}">
        <p14:creationId xmlns:p14="http://schemas.microsoft.com/office/powerpoint/2010/main" val="27952815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7E57B-238E-65BA-FF2A-A0BD59DBF6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6BED15B-77CC-C74F-A91D-17F71021E0E5}"/>
              </a:ext>
            </a:extLst>
          </p:cNvPr>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de-DE" sz="2600" dirty="0"/>
              <a:t>4</a:t>
            </a:r>
            <a:r>
              <a:rPr lang="de-DE" sz="2600" i="1" dirty="0"/>
              <a:t>. Hausrat ist auch im Ausland und auf Reisen durch die Außenversicherung abgesichert</a:t>
            </a:r>
            <a:endParaRPr lang="it-IT" sz="2600" dirty="0"/>
          </a:p>
          <a:p>
            <a:r>
              <a:rPr lang="de-DE" sz="2600" i="1" dirty="0"/>
              <a:t>Über die Außenversicherung ist Ihr Hausrat weltweit versichert, wenn er sich vorübergehend außerhalb Ihrer Wohnung befindet. Zum Beispiel unterwegs auf Reisen, im Hotelzimmer und in Ferienwohnungen. Das gilt für im Grundschutz versicherte Gefahren wie Feuer, Sturm, Hagelschäden oder Einbruchdiebstahl. </a:t>
            </a:r>
            <a:endParaRPr lang="it-IT" sz="2600" i="1" dirty="0"/>
          </a:p>
          <a:p>
            <a:r>
              <a:rPr lang="it-IT" sz="2600" dirty="0"/>
              <a:t>4. L’assicurazione fuori casa protegge i vostri beni anche all’estero e in viaggio</a:t>
            </a:r>
          </a:p>
          <a:p>
            <a:r>
              <a:rPr lang="it-IT" sz="2600" dirty="0"/>
              <a:t>Con l’assicurazione fuori casa i vostri beni sono protetti anche quando si trovano temporaneamente fuori dall’abitazione, per esempio in viaggio, nella camera dell’hotel e nella casa vacanza. L’assicurazione si applica a tutti i pericoli compresi nella polizza di base, tra cui danni da incendio o da maltempo e furto con scasso.</a:t>
            </a:r>
          </a:p>
        </p:txBody>
      </p:sp>
    </p:spTree>
    <p:extLst>
      <p:ext uri="{BB962C8B-B14F-4D97-AF65-F5344CB8AC3E}">
        <p14:creationId xmlns:p14="http://schemas.microsoft.com/office/powerpoint/2010/main" val="16413988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5CCF3-7C67-8A33-61C5-B7D2DEBDB50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1650888-DC2F-A5BA-81DE-B970EC813991}"/>
              </a:ext>
            </a:extLst>
          </p:cNvPr>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i="1" dirty="0"/>
              <a:t>Über die Außenversicherung ebenfalls abgesichert sind Wertsachen, die in einem Bankschließfach bei einer Bank in Deutschland gelagert werden (ab Tarif Komfort) und Sportsachen, wie z. B. Surfbretter oder Rennräder, die sich dauerhaft außerhalb der versicherten Wohnung befinden, sind weltweit versichert (ab Tarif Smart). </a:t>
            </a:r>
          </a:p>
          <a:p>
            <a:endParaRPr lang="it-IT" sz="2800" dirty="0"/>
          </a:p>
          <a:p>
            <a:r>
              <a:rPr lang="it-IT" sz="2800" dirty="0"/>
              <a:t>L’assicurazione fuori casa protegge anche gli oggetti di valore depositati in una cassetta di sicurezza in una banca in Germania (a partire dalla tariffa </a:t>
            </a:r>
            <a:r>
              <a:rPr lang="it-IT" sz="2800" dirty="0" err="1"/>
              <a:t>Komfort</a:t>
            </a:r>
            <a:r>
              <a:rPr lang="it-IT" sz="2800" dirty="0"/>
              <a:t>) e gli articoli sportivi, come tavolette da surf o biciclette da corsa, che si trovano permanentemente al di fuori dell’abitazione (a partire dalla tariffa Smart). </a:t>
            </a:r>
          </a:p>
        </p:txBody>
      </p:sp>
    </p:spTree>
    <p:extLst>
      <p:ext uri="{BB962C8B-B14F-4D97-AF65-F5344CB8AC3E}">
        <p14:creationId xmlns:p14="http://schemas.microsoft.com/office/powerpoint/2010/main" val="22943334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A1DAC-57DE-FEA3-A5F6-941035F5011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D84F1D0-F114-09B6-93F7-168BE0EA5F77}"/>
              </a:ext>
            </a:extLst>
          </p:cNvPr>
          <p:cNvSpPr txBox="1">
            <a:spLocks noChangeArrowheads="1"/>
          </p:cNvSpPr>
          <p:nvPr/>
        </p:nvSpPr>
        <p:spPr bwMode="auto">
          <a:xfrm>
            <a:off x="301625" y="222250"/>
            <a:ext cx="8229600" cy="3539430"/>
          </a:xfrm>
          <a:prstGeom prst="rect">
            <a:avLst/>
          </a:prstGeom>
          <a:noFill/>
          <a:ln w="9525">
            <a:noFill/>
            <a:miter lim="800000"/>
            <a:headEnd/>
            <a:tailEnd/>
          </a:ln>
        </p:spPr>
        <p:txBody>
          <a:bodyPr>
            <a:spAutoFit/>
          </a:bodyPr>
          <a:lstStyle/>
          <a:p>
            <a:r>
              <a:rPr lang="de-DE" sz="2800" i="1" dirty="0"/>
              <a:t>Voraussetzung ist, dass sich die Sachen in einem verschlossenen Raum (z. B. in einem Bootshaus) oder verschlossenen Behältnis (z. B. in einem Spind) befinden.</a:t>
            </a:r>
          </a:p>
          <a:p>
            <a:endParaRPr lang="it-IT" sz="2800" dirty="0"/>
          </a:p>
          <a:p>
            <a:r>
              <a:rPr lang="it-IT" sz="2800" dirty="0"/>
              <a:t>L’unico prerequisito è che gli articoli siano custoditi in uno spazio chiuso (come una rimessa per barche) o in un contenitore chiuso a chiave (come un armadietto)</a:t>
            </a:r>
          </a:p>
        </p:txBody>
      </p:sp>
    </p:spTree>
    <p:extLst>
      <p:ext uri="{BB962C8B-B14F-4D97-AF65-F5344CB8AC3E}">
        <p14:creationId xmlns:p14="http://schemas.microsoft.com/office/powerpoint/2010/main" val="23921379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404383-43B0-3E19-F411-2D64518BF4F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3C12F27-D879-D20A-C203-FA5FE3A499CB}"/>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800" i="1" dirty="0"/>
              <a:t>Die Außenversicherung ist für Studierende besonders praktisch. Studenten und Studentinnen sowie Azubis sind über die Hausratversicherung ihrer Eltern versichert – auch im eigenen WG-Zimmer oder während eines Auslandssemesters, solange hier kein eigener Haushalt gegründet wird.</a:t>
            </a:r>
          </a:p>
          <a:p>
            <a:endParaRPr lang="it-IT" sz="2800" dirty="0"/>
          </a:p>
          <a:p>
            <a:r>
              <a:rPr lang="it-IT" sz="2800" dirty="0"/>
              <a:t>L’assicurazione fuori casa è anche particolarmente utile sia per studenti che apprendisti, perché sono assicurati dalla polizza dei genitori. Tale assicurazione si estende anche alle proprie camere studenti e perfino durante un semestre all’estero, purché non si stabiliscano in un nucleo familiare proprio. </a:t>
            </a:r>
          </a:p>
        </p:txBody>
      </p:sp>
    </p:spTree>
    <p:extLst>
      <p:ext uri="{BB962C8B-B14F-4D97-AF65-F5344CB8AC3E}">
        <p14:creationId xmlns:p14="http://schemas.microsoft.com/office/powerpoint/2010/main" val="16020695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en-US" sz="2800" i="1" dirty="0" err="1"/>
              <a:t>Geforscht</a:t>
            </a:r>
            <a:r>
              <a:rPr lang="en-US" sz="2800" i="1" dirty="0"/>
              <a:t> </a:t>
            </a:r>
            <a:r>
              <a:rPr lang="en-US" sz="2800" i="1" dirty="0" err="1"/>
              <a:t>wird</a:t>
            </a:r>
            <a:r>
              <a:rPr lang="en-US" sz="2800" i="1" dirty="0"/>
              <a:t> in </a:t>
            </a:r>
            <a:r>
              <a:rPr lang="en-US" sz="2800" i="1" dirty="0" err="1"/>
              <a:t>einer</a:t>
            </a:r>
            <a:r>
              <a:rPr lang="en-US" sz="2800" i="1" dirty="0"/>
              <a:t> </a:t>
            </a:r>
            <a:r>
              <a:rPr lang="en-US" sz="2800" i="1" dirty="0" err="1"/>
              <a:t>Vielzahl</a:t>
            </a:r>
            <a:r>
              <a:rPr lang="en-US" sz="2800" i="1" dirty="0"/>
              <a:t> </a:t>
            </a:r>
            <a:r>
              <a:rPr lang="en-US" sz="2800" i="1" dirty="0" err="1"/>
              <a:t>wissenschaftlicher</a:t>
            </a:r>
            <a:r>
              <a:rPr lang="en-US" sz="2800" i="1" dirty="0"/>
              <a:t> und </a:t>
            </a:r>
            <a:r>
              <a:rPr lang="en-US" sz="2800" i="1" dirty="0" err="1"/>
              <a:t>anwendungsnaher</a:t>
            </a:r>
            <a:r>
              <a:rPr lang="en-US" sz="2800" i="1" dirty="0"/>
              <a:t> </a:t>
            </a:r>
            <a:r>
              <a:rPr lang="en-US" sz="2800" i="1" dirty="0" err="1"/>
              <a:t>Disziplinen</a:t>
            </a:r>
            <a:r>
              <a:rPr lang="en-US" sz="2800" i="1" dirty="0"/>
              <a:t>. Das </a:t>
            </a:r>
            <a:r>
              <a:rPr lang="en-US" sz="2800" i="1" dirty="0" err="1"/>
              <a:t>Ergebnis</a:t>
            </a:r>
            <a:r>
              <a:rPr lang="en-US" sz="2800" i="1" dirty="0"/>
              <a:t> </a:t>
            </a:r>
            <a:r>
              <a:rPr lang="en-US" sz="2800" i="1" dirty="0" err="1"/>
              <a:t>ist</a:t>
            </a:r>
            <a:r>
              <a:rPr lang="en-US" sz="2800" i="1" dirty="0"/>
              <a:t> </a:t>
            </a:r>
            <a:r>
              <a:rPr lang="en-US" sz="2800" i="1" dirty="0" err="1"/>
              <a:t>ein</a:t>
            </a:r>
            <a:r>
              <a:rPr lang="en-US" sz="2800" i="1" dirty="0"/>
              <a:t> </a:t>
            </a:r>
            <a:r>
              <a:rPr lang="en-US" sz="2800" i="1" dirty="0" err="1"/>
              <a:t>hervorragendes</a:t>
            </a:r>
            <a:r>
              <a:rPr lang="en-US" sz="2800" i="1" dirty="0"/>
              <a:t> </a:t>
            </a:r>
            <a:r>
              <a:rPr lang="en-US" sz="2800" i="1" dirty="0" err="1"/>
              <a:t>Innovationsklima</a:t>
            </a:r>
            <a:r>
              <a:rPr lang="en-US" sz="2800" i="1" dirty="0"/>
              <a:t> und </a:t>
            </a:r>
            <a:r>
              <a:rPr lang="en-US" sz="2800" i="1" dirty="0" err="1"/>
              <a:t>ein</a:t>
            </a:r>
            <a:r>
              <a:rPr lang="en-US" sz="2800" i="1" dirty="0"/>
              <a:t> </a:t>
            </a:r>
            <a:r>
              <a:rPr lang="en-US" sz="2800" i="1" dirty="0" err="1"/>
              <a:t>Spitzenplatz</a:t>
            </a:r>
            <a:r>
              <a:rPr lang="en-US" sz="2800" i="1" dirty="0"/>
              <a:t> </a:t>
            </a:r>
            <a:r>
              <a:rPr lang="en-US" sz="2800" i="1" dirty="0" err="1"/>
              <a:t>bei</a:t>
            </a:r>
            <a:r>
              <a:rPr lang="en-US" sz="2800" i="1" dirty="0"/>
              <a:t> der </a:t>
            </a:r>
            <a:r>
              <a:rPr lang="en-US" sz="2800" i="1" dirty="0" err="1"/>
              <a:t>Anzahl</a:t>
            </a:r>
            <a:r>
              <a:rPr lang="en-US" sz="2800" i="1" dirty="0"/>
              <a:t> von </a:t>
            </a:r>
            <a:r>
              <a:rPr lang="en-US" sz="2800" i="1" dirty="0" err="1"/>
              <a:t>Patentanmeldungen</a:t>
            </a:r>
            <a:r>
              <a:rPr lang="en-US" sz="2800" i="1" dirty="0"/>
              <a:t> </a:t>
            </a:r>
            <a:r>
              <a:rPr lang="en-US" sz="2800" i="1" dirty="0" err="1"/>
              <a:t>im</a:t>
            </a:r>
            <a:r>
              <a:rPr lang="en-US" sz="2800" i="1" dirty="0"/>
              <a:t> </a:t>
            </a:r>
            <a:r>
              <a:rPr lang="en-US" sz="2800" i="1" dirty="0" err="1"/>
              <a:t>europaweiten</a:t>
            </a:r>
            <a:r>
              <a:rPr lang="en-US" sz="2800" i="1" dirty="0"/>
              <a:t> </a:t>
            </a:r>
            <a:r>
              <a:rPr lang="en-US" sz="2800" i="1" dirty="0" err="1"/>
              <a:t>Vergleich</a:t>
            </a:r>
            <a:r>
              <a:rPr lang="en-US" sz="2800" i="1" dirty="0"/>
              <a:t>. </a:t>
            </a:r>
          </a:p>
          <a:p>
            <a:endParaRPr lang="en-US" sz="2800" dirty="0"/>
          </a:p>
          <a:p>
            <a:r>
              <a:rPr lang="it-IT" sz="2800" dirty="0"/>
              <a:t>La ricerca avviene nell’ambito di innumerevoli discipline pratiche e scientifiche. Il risultato è un clima innovativo eccellente e un primato nel numero di richieste di brevetto rispetto al resto d’Europa.</a:t>
            </a:r>
            <a:endParaRPr lang="en-US" sz="2800" dirty="0"/>
          </a:p>
        </p:txBody>
      </p:sp>
    </p:spTree>
    <p:extLst>
      <p:ext uri="{BB962C8B-B14F-4D97-AF65-F5344CB8AC3E}">
        <p14:creationId xmlns:p14="http://schemas.microsoft.com/office/powerpoint/2010/main" val="22381299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05EEE-F1BE-65C8-EF6B-749AD411C44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E88C124-10AB-233B-ACF9-7EC50DBA93C0}"/>
              </a:ext>
            </a:extLst>
          </p:cNvPr>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i="1" dirty="0" err="1"/>
              <a:t>Desweiteren</a:t>
            </a:r>
            <a:r>
              <a:rPr lang="de-DE" sz="2800" i="1" dirty="0"/>
              <a:t> besteht über die Hausratversicherung Versicherungsschutz bei Diebstahl aus einem verschlossenen Kraftfahrzeug, aus Gartenlauben, aus dem Garten, am Arbeitsplatz, aus </a:t>
            </a:r>
            <a:r>
              <a:rPr lang="de-DE" sz="2800" i="1" dirty="0" err="1"/>
              <a:t>Krankenkzimmern</a:t>
            </a:r>
            <a:r>
              <a:rPr lang="de-DE" sz="2800" i="1" dirty="0"/>
              <a:t> sowie Schiffskabinen und Schlafwagen (ab Tarif Smart).</a:t>
            </a:r>
          </a:p>
          <a:p>
            <a:endParaRPr lang="it-IT" sz="2800" dirty="0"/>
          </a:p>
          <a:p>
            <a:r>
              <a:rPr lang="it-IT" sz="2800" dirty="0"/>
              <a:t>Inoltre, l’assicurazione contenuto casa include protezione contro furto da veicoli chiusi, da capanni da giardino o dal giardino stesso, sul posto di lavoro, dalle stanze d’ospedale e pure dalle cabine su una nave e dai vagoni letto (a partire dalla tariffa Smart).</a:t>
            </a:r>
          </a:p>
        </p:txBody>
      </p:sp>
    </p:spTree>
    <p:extLst>
      <p:ext uri="{BB962C8B-B14F-4D97-AF65-F5344CB8AC3E}">
        <p14:creationId xmlns:p14="http://schemas.microsoft.com/office/powerpoint/2010/main" val="470131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F92E2-F7DC-C1E4-6553-EAA1F639C11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AF8E577-B3BB-D131-B4CD-14D9BD90B4D9}"/>
              </a:ext>
            </a:extLst>
          </p:cNvPr>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de-DE" sz="2600" i="1" dirty="0"/>
              <a:t>5. Erstattung von Wertgegenständen</a:t>
            </a:r>
            <a:endParaRPr lang="it-IT" sz="2600" dirty="0"/>
          </a:p>
          <a:p>
            <a:r>
              <a:rPr lang="de-DE" sz="2600" i="1" dirty="0"/>
              <a:t>Die Allianz leistet auch bei Schäden an und Diebstahl von Wertgegenständen. Dazu zählen zum Beispiel Bargeld, Urkunden, Sparbücher und Wertpapiere, Schmuck, Armband- und Taschenuhren aller Materialien, Edelsteine, Perlen, Kunstgegenstände und alles aus Gold oder Platin. Die Höhe der Erstattung hängt von der gewählten Produktlinie ab. </a:t>
            </a:r>
            <a:endParaRPr lang="it-IT" sz="2600" i="1" dirty="0"/>
          </a:p>
          <a:p>
            <a:pPr lvl="0"/>
            <a:endParaRPr lang="it-IT" sz="2600" i="1" dirty="0"/>
          </a:p>
          <a:p>
            <a:r>
              <a:rPr lang="it-IT" sz="2600" dirty="0"/>
              <a:t>5. Risarcimento per oggetti di valore</a:t>
            </a:r>
          </a:p>
          <a:p>
            <a:r>
              <a:rPr lang="it-IT" sz="2600" dirty="0"/>
              <a:t>Allianz risponde anche al danneggiamento e al furto di oggetti di valori, tra cui contanti, documenti, libretti di risparmio e titoli di credito, gioielli, orologi da polso e da taschino di qualsiasi materiale, gemme preziose, perle, oggetti d’arte e qualsiasi oggetto in oro o platino. L’importo del risarcimento dipende dalla linea di prodotti scelta.</a:t>
            </a:r>
          </a:p>
        </p:txBody>
      </p:sp>
    </p:spTree>
    <p:extLst>
      <p:ext uri="{BB962C8B-B14F-4D97-AF65-F5344CB8AC3E}">
        <p14:creationId xmlns:p14="http://schemas.microsoft.com/office/powerpoint/2010/main" val="3066595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dirty="0">
                <a:latin typeface="Calibri" panose="020F0502020204030204" pitchFamily="34" charset="0"/>
                <a:cs typeface="Calibri" panose="020F0502020204030204" pitchFamily="34" charset="0"/>
              </a:rPr>
              <a:t>Wertsachen</a:t>
            </a:r>
          </a:p>
          <a:p>
            <a:endParaRPr lang="de-DE" sz="2800" dirty="0">
              <a:latin typeface="Calibri" panose="020F0502020204030204" pitchFamily="34" charset="0"/>
              <a:cs typeface="Calibri" panose="020F0502020204030204" pitchFamily="34" charset="0"/>
            </a:endParaRPr>
          </a:p>
          <a:p>
            <a:r>
              <a:rPr lang="de-DE" sz="2800" dirty="0">
                <a:latin typeface="Calibri" panose="020F0502020204030204" pitchFamily="34" charset="0"/>
                <a:cs typeface="Calibri" panose="020F0502020204030204" pitchFamily="34" charset="0"/>
              </a:rPr>
              <a:t>Umfasst Bargeld und auf Geldkarten geladene Beträge, Urkunden einschließlich Sparbücher und sonstige Wertpapiere, Schmuck, Edelsteine, Perlen, Briefmarken und Telefonkartensammlungen, Münzen und Medaillen sowie alle Sachen aus Gold oder Platin, Pelze, Gobelins und handgeknüpfte Teppiche, Kunstgegenstände wie Gemälde, Zeichnungen, Grafiken, Plastiken und Collagen sowie sonstige Sachen, die über 100 Jahre alt sind (Antiquitäten), jedoch außer Möbelstücke. Eine Entschädigung im Rahmen der Hausratversicherung erfolgt in der Regel nur bis zu einer Höhe von 20 Prozent der Versicherungssumme.</a:t>
            </a:r>
            <a:r>
              <a:rPr lang="it-IT" sz="28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7720182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31782-1CE4-3B68-0FDF-58B4E326C98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2F6464D-B0E4-CC42-DD7F-9E0A49BCF583}"/>
              </a:ext>
            </a:extLst>
          </p:cNvPr>
          <p:cNvSpPr txBox="1">
            <a:spLocks noChangeArrowheads="1"/>
          </p:cNvSpPr>
          <p:nvPr/>
        </p:nvSpPr>
        <p:spPr bwMode="auto">
          <a:xfrm>
            <a:off x="301625" y="222250"/>
            <a:ext cx="8229600" cy="2246769"/>
          </a:xfrm>
          <a:prstGeom prst="rect">
            <a:avLst/>
          </a:prstGeom>
          <a:noFill/>
          <a:ln w="9525">
            <a:noFill/>
            <a:miter lim="800000"/>
            <a:headEnd/>
            <a:tailEnd/>
          </a:ln>
        </p:spPr>
        <p:txBody>
          <a:bodyPr>
            <a:spAutoFit/>
          </a:bodyPr>
          <a:lstStyle/>
          <a:p>
            <a:r>
              <a:rPr lang="it-IT" sz="2800" dirty="0"/>
              <a:t>Valori </a:t>
            </a:r>
          </a:p>
          <a:p>
            <a:r>
              <a:rPr lang="it-IT" sz="2800"/>
              <a:t>Termine </a:t>
            </a:r>
            <a:r>
              <a:rPr lang="it-IT" sz="2800" dirty="0"/>
              <a:t>utilizzato per distinguere oggetti in metallo prezioso, monete, biglietti di banca, titoli e simili, dalle altre tipologie di merci, nell’assicurazione dei rischi del trasporto.</a:t>
            </a:r>
          </a:p>
        </p:txBody>
      </p:sp>
    </p:spTree>
    <p:extLst>
      <p:ext uri="{BB962C8B-B14F-4D97-AF65-F5344CB8AC3E}">
        <p14:creationId xmlns:p14="http://schemas.microsoft.com/office/powerpoint/2010/main" val="14395189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52820-81B2-84EB-0445-EE44AAF2A2C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ACA7884-DB8B-BB9F-C5C8-7DBAA3AD93C3}"/>
              </a:ext>
            </a:extLst>
          </p:cNvPr>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it-IT" sz="2600" dirty="0"/>
              <a:t>La macroeconomia è lo studio del comportamento del sistema economico nel suo complesso e si prefigge di indagare le forze che influenzano contemporaneamente le varie imprese, i consumatori, i lavoratori nonché la Pubblica Amministrazione e il “resto del mondo”.</a:t>
            </a:r>
          </a:p>
          <a:p>
            <a:endParaRPr lang="it-IT" sz="2600" dirty="0"/>
          </a:p>
          <a:p>
            <a:r>
              <a:rPr lang="it-IT" sz="2600" dirty="0"/>
              <a:t>Obiettivi della politica macroeconomia di un Paese: PRODUZIONE: il primo obiettivo dell’attività economica è la produzione dei beni e dei servizi richiesti dai cittadini. La misura più accurata della produzione totale è il Prodotto Interno Lordo (</a:t>
            </a:r>
            <a:r>
              <a:rPr lang="it-IT" sz="2600"/>
              <a:t>PIL), </a:t>
            </a:r>
            <a:r>
              <a:rPr lang="it-IT" sz="2600" dirty="0"/>
              <a:t>che stima il valore di mercato di tutti i prodotti finiti e i servizi realizzati in un paese nel corso di un anno. Si può quindi affermare che l’obiettivo della politica macroeconomica è di creare le condizioni per realizzare un alto livello di produzione abbinato a un alto tasso di crescita del PIL. </a:t>
            </a:r>
          </a:p>
        </p:txBody>
      </p:sp>
    </p:spTree>
    <p:extLst>
      <p:ext uri="{BB962C8B-B14F-4D97-AF65-F5344CB8AC3E}">
        <p14:creationId xmlns:p14="http://schemas.microsoft.com/office/powerpoint/2010/main" val="30989145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A39E8-030C-86EC-5429-BC92A2DC264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1D4FFFC-477A-5C8A-F193-5D3F04DC5A71}"/>
              </a:ext>
            </a:extLst>
          </p:cNvPr>
          <p:cNvSpPr txBox="1">
            <a:spLocks noChangeArrowheads="1"/>
          </p:cNvSpPr>
          <p:nvPr/>
        </p:nvSpPr>
        <p:spPr bwMode="auto">
          <a:xfrm>
            <a:off x="301625" y="222250"/>
            <a:ext cx="8229600" cy="5293757"/>
          </a:xfrm>
          <a:prstGeom prst="rect">
            <a:avLst/>
          </a:prstGeom>
          <a:noFill/>
          <a:ln w="9525">
            <a:noFill/>
            <a:miter lim="800000"/>
            <a:headEnd/>
            <a:tailEnd/>
          </a:ln>
        </p:spPr>
        <p:txBody>
          <a:bodyPr>
            <a:spAutoFit/>
          </a:bodyPr>
          <a:lstStyle/>
          <a:p>
            <a:r>
              <a:rPr lang="it-IT" sz="2600" dirty="0"/>
              <a:t>OCCUPAZIONE: il secondo obiettivo della politica macroeconomica è l’alta occupazione e conseguentemente la bassa disoccupazione involontaria. Il tasso di disoccupazione si ottiene calcolando la percentuale dei disoccupati sul totale della forza lavoro, che comprende tutte le persone occupate e quelle disoccupate in cerca di lavoro, mentre esclude i disoccupati che non cercano lavoro. STABILITA’ DEI PREZZI: il terzo obiettivo della politica macroeconomica è assicurare la stabilità dei prezzi in mercati liberi. La variazione del livello dei prezzi è misurata mediante il tasso d’inflazione che indica il ritmo di crescita o diminuzione del livello generale di prezzi da un anno all’altro. </a:t>
            </a:r>
          </a:p>
        </p:txBody>
      </p:sp>
    </p:spTree>
    <p:extLst>
      <p:ext uri="{BB962C8B-B14F-4D97-AF65-F5344CB8AC3E}">
        <p14:creationId xmlns:p14="http://schemas.microsoft.com/office/powerpoint/2010/main" val="27925822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CFD54-52F7-CE76-F496-42869BBE3C8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5DFD66D-6D8C-1F99-AFF9-3BFE4593F4E8}"/>
              </a:ext>
            </a:extLst>
          </p:cNvPr>
          <p:cNvSpPr txBox="1">
            <a:spLocks noChangeArrowheads="1"/>
          </p:cNvSpPr>
          <p:nvPr/>
        </p:nvSpPr>
        <p:spPr bwMode="auto">
          <a:xfrm>
            <a:off x="301625" y="222250"/>
            <a:ext cx="8229600" cy="3293209"/>
          </a:xfrm>
          <a:prstGeom prst="rect">
            <a:avLst/>
          </a:prstGeom>
          <a:noFill/>
          <a:ln w="9525">
            <a:noFill/>
            <a:miter lim="800000"/>
            <a:headEnd/>
            <a:tailEnd/>
          </a:ln>
        </p:spPr>
        <p:txBody>
          <a:bodyPr>
            <a:spAutoFit/>
          </a:bodyPr>
          <a:lstStyle/>
          <a:p>
            <a:r>
              <a:rPr lang="it-IT" sz="2600" dirty="0"/>
              <a:t>COMMERCIO INTERNAZIONALE: il quarto obiettivo di un’economia aperta agli scambi è l’espansione del commercio internazionale, la cui crescita può essere regolamentata con politiche commerciali (dazi doganali e contingentamenti), con le politiche di gestione di mercati dei cambi e con il coordinamento delle politiche macroeconomiche concordate tra i responsabili delle banche centrali e i leader politici. </a:t>
            </a:r>
          </a:p>
        </p:txBody>
      </p:sp>
    </p:spTree>
    <p:extLst>
      <p:ext uri="{BB962C8B-B14F-4D97-AF65-F5344CB8AC3E}">
        <p14:creationId xmlns:p14="http://schemas.microsoft.com/office/powerpoint/2010/main" val="1397785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8E97D-189B-0C2B-E2E6-985DA5D60A7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5E4D371-F1BE-02D9-0C75-B177C52C6982}"/>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i="1" dirty="0" err="1"/>
              <a:t>ifo</a:t>
            </a:r>
            <a:r>
              <a:rPr lang="it-IT" sz="2800" b="1" i="1" dirty="0"/>
              <a:t> </a:t>
            </a:r>
            <a:r>
              <a:rPr lang="it-IT" sz="2800" b="1" i="1" dirty="0" err="1"/>
              <a:t>Konjunkturprognose</a:t>
            </a:r>
            <a:r>
              <a:rPr lang="it-IT" sz="2800" b="1" i="1" dirty="0"/>
              <a:t> Winter 2025: </a:t>
            </a:r>
            <a:r>
              <a:rPr lang="it-IT" sz="2800" b="1" i="1" dirty="0" err="1"/>
              <a:t>Der</a:t>
            </a:r>
            <a:r>
              <a:rPr lang="it-IT" sz="2800" b="1" i="1" dirty="0"/>
              <a:t> </a:t>
            </a:r>
            <a:r>
              <a:rPr lang="it-IT" sz="2800" b="1" i="1" dirty="0" err="1"/>
              <a:t>Strukturwandel</a:t>
            </a:r>
            <a:r>
              <a:rPr lang="it-IT" sz="2800" b="1" i="1" dirty="0"/>
              <a:t> </a:t>
            </a:r>
            <a:r>
              <a:rPr lang="it-IT" sz="2800" b="1" i="1" dirty="0" err="1"/>
              <a:t>hat</a:t>
            </a:r>
            <a:r>
              <a:rPr lang="it-IT" sz="2800" b="1" i="1" dirty="0"/>
              <a:t> Deutschland </a:t>
            </a:r>
            <a:r>
              <a:rPr lang="it-IT" sz="2800" b="1" i="1" dirty="0" err="1"/>
              <a:t>fest</a:t>
            </a:r>
            <a:r>
              <a:rPr lang="it-IT" sz="2800" b="1" i="1" dirty="0"/>
              <a:t> </a:t>
            </a:r>
            <a:r>
              <a:rPr lang="it-IT" sz="2800" b="1" i="1" dirty="0" err="1"/>
              <a:t>im</a:t>
            </a:r>
            <a:r>
              <a:rPr lang="it-IT" sz="2800" b="1" i="1" dirty="0"/>
              <a:t> </a:t>
            </a:r>
            <a:r>
              <a:rPr lang="it-IT" sz="2800" b="1" i="1" dirty="0" err="1"/>
              <a:t>Griff</a:t>
            </a:r>
            <a:endParaRPr lang="it-IT" sz="2800" i="1" dirty="0"/>
          </a:p>
          <a:p>
            <a:r>
              <a:rPr lang="it-IT" sz="2800" i="1" dirty="0"/>
              <a:t> Die </a:t>
            </a:r>
            <a:r>
              <a:rPr lang="it-IT" sz="2800" i="1" dirty="0" err="1"/>
              <a:t>deutsche</a:t>
            </a:r>
            <a:r>
              <a:rPr lang="it-IT" sz="2800" i="1" dirty="0"/>
              <a:t> </a:t>
            </a:r>
            <a:r>
              <a:rPr lang="it-IT" sz="2800" i="1" dirty="0" err="1"/>
              <a:t>Wirtschaft</a:t>
            </a:r>
            <a:r>
              <a:rPr lang="it-IT" sz="2800" i="1" dirty="0"/>
              <a:t> </a:t>
            </a:r>
            <a:r>
              <a:rPr lang="it-IT" sz="2800" i="1" dirty="0" err="1"/>
              <a:t>befindet</a:t>
            </a:r>
            <a:r>
              <a:rPr lang="it-IT" sz="2800" i="1" dirty="0"/>
              <a:t> </a:t>
            </a:r>
            <a:r>
              <a:rPr lang="it-IT" sz="2800" i="1" dirty="0" err="1"/>
              <a:t>sich</a:t>
            </a:r>
            <a:r>
              <a:rPr lang="it-IT" sz="2800" i="1" dirty="0"/>
              <a:t> in </a:t>
            </a:r>
            <a:r>
              <a:rPr lang="it-IT" sz="2800" i="1" dirty="0" err="1"/>
              <a:t>einem</a:t>
            </a:r>
            <a:r>
              <a:rPr lang="it-IT" sz="2800" i="1" dirty="0"/>
              <a:t> </a:t>
            </a:r>
            <a:r>
              <a:rPr lang="it-IT" sz="2800" i="1" dirty="0" err="1"/>
              <a:t>tiefgreifenden</a:t>
            </a:r>
            <a:r>
              <a:rPr lang="it-IT" sz="2800" i="1" dirty="0"/>
              <a:t> </a:t>
            </a:r>
            <a:r>
              <a:rPr lang="it-IT" sz="2800" i="1" dirty="0" err="1"/>
              <a:t>Strukturwandel</a:t>
            </a:r>
            <a:r>
              <a:rPr lang="it-IT" sz="2800" i="1" dirty="0"/>
              <a:t>, </a:t>
            </a:r>
            <a:r>
              <a:rPr lang="it-IT" sz="2800" i="1" dirty="0" err="1"/>
              <a:t>der</a:t>
            </a:r>
            <a:r>
              <a:rPr lang="it-IT" sz="2800" i="1" dirty="0"/>
              <a:t> </a:t>
            </a:r>
            <a:r>
              <a:rPr lang="it-IT" sz="2800" i="1" dirty="0" err="1"/>
              <a:t>durch</a:t>
            </a:r>
            <a:r>
              <a:rPr lang="it-IT" sz="2800" i="1" dirty="0"/>
              <a:t> </a:t>
            </a:r>
            <a:r>
              <a:rPr lang="it-IT" sz="2800" i="1" dirty="0" err="1"/>
              <a:t>Dekarbonisierung</a:t>
            </a:r>
            <a:r>
              <a:rPr lang="it-IT" sz="2800" i="1" dirty="0"/>
              <a:t>, </a:t>
            </a:r>
            <a:r>
              <a:rPr lang="it-IT" sz="2800" i="1" dirty="0" err="1"/>
              <a:t>Digitalisierung</a:t>
            </a:r>
            <a:r>
              <a:rPr lang="it-IT" sz="2800" i="1" dirty="0"/>
              <a:t>, </a:t>
            </a:r>
            <a:r>
              <a:rPr lang="it-IT" sz="2800" i="1" dirty="0" err="1"/>
              <a:t>demografische</a:t>
            </a:r>
            <a:r>
              <a:rPr lang="it-IT" sz="2800" i="1" dirty="0"/>
              <a:t> </a:t>
            </a:r>
            <a:r>
              <a:rPr lang="it-IT" sz="2800" i="1" dirty="0" err="1"/>
              <a:t>Veränderungen</a:t>
            </a:r>
            <a:r>
              <a:rPr lang="it-IT" sz="2800" i="1" dirty="0"/>
              <a:t> und </a:t>
            </a:r>
            <a:r>
              <a:rPr lang="it-IT" sz="2800" i="1" dirty="0" err="1"/>
              <a:t>geopolitische</a:t>
            </a:r>
            <a:r>
              <a:rPr lang="it-IT" sz="2800" i="1" dirty="0"/>
              <a:t> </a:t>
            </a:r>
            <a:r>
              <a:rPr lang="it-IT" sz="2800" i="1" dirty="0" err="1"/>
              <a:t>Umbrüche</a:t>
            </a:r>
            <a:r>
              <a:rPr lang="it-IT" sz="2800" i="1" dirty="0"/>
              <a:t> </a:t>
            </a:r>
            <a:r>
              <a:rPr lang="it-IT" sz="2800" i="1" dirty="0" err="1"/>
              <a:t>geprägt</a:t>
            </a:r>
            <a:r>
              <a:rPr lang="it-IT" sz="2800" i="1" dirty="0"/>
              <a:t> </a:t>
            </a:r>
            <a:r>
              <a:rPr lang="it-IT" sz="2800" i="1" dirty="0" err="1"/>
              <a:t>ist</a:t>
            </a:r>
            <a:r>
              <a:rPr lang="it-IT" sz="2800" i="1" dirty="0"/>
              <a:t>. </a:t>
            </a:r>
          </a:p>
          <a:p>
            <a:endParaRPr lang="it-IT" sz="2800" dirty="0"/>
          </a:p>
          <a:p>
            <a:r>
              <a:rPr lang="it-IT" sz="2800" b="1" dirty="0"/>
              <a:t>Previsione economica </a:t>
            </a:r>
            <a:r>
              <a:rPr lang="it-IT" sz="2800" b="1" dirty="0" err="1"/>
              <a:t>ifo</a:t>
            </a:r>
            <a:r>
              <a:rPr lang="it-IT" sz="2800" b="1" dirty="0"/>
              <a:t> Inverno 2025: la Germania è profondamente coinvolta da un cambiamento strutturale</a:t>
            </a:r>
            <a:endParaRPr lang="it-IT" sz="2800" dirty="0"/>
          </a:p>
          <a:p>
            <a:r>
              <a:rPr lang="it-IT" sz="2800" dirty="0"/>
              <a:t>L’economia tedesca si trova in una fase di profondo cambiamento strutturale, caratterizzato da decarbonizzazione, digitalizzazione, dai cambiamenti demografici e cambiamenti geopolitici.</a:t>
            </a:r>
          </a:p>
        </p:txBody>
      </p:sp>
    </p:spTree>
    <p:extLst>
      <p:ext uri="{BB962C8B-B14F-4D97-AF65-F5344CB8AC3E}">
        <p14:creationId xmlns:p14="http://schemas.microsoft.com/office/powerpoint/2010/main" val="19952761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12C2B-3EA2-4329-35C7-FC727003B0B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E257C45-5DE7-816D-4C4D-B88301441C9B}"/>
              </a:ext>
            </a:extLst>
          </p:cNvPr>
          <p:cNvSpPr txBox="1">
            <a:spLocks noChangeArrowheads="1"/>
          </p:cNvSpPr>
          <p:nvPr/>
        </p:nvSpPr>
        <p:spPr bwMode="auto">
          <a:xfrm>
            <a:off x="301625" y="222250"/>
            <a:ext cx="8229600" cy="3908762"/>
          </a:xfrm>
          <a:prstGeom prst="rect">
            <a:avLst/>
          </a:prstGeom>
          <a:noFill/>
          <a:ln w="9525">
            <a:noFill/>
            <a:miter lim="800000"/>
            <a:headEnd/>
            <a:tailEnd/>
          </a:ln>
        </p:spPr>
        <p:txBody>
          <a:bodyPr>
            <a:spAutoFit/>
          </a:bodyPr>
          <a:lstStyle/>
          <a:p>
            <a:r>
              <a:rPr lang="it-IT" sz="2800" i="1" dirty="0"/>
              <a:t>Im </a:t>
            </a:r>
            <a:r>
              <a:rPr lang="it-IT" sz="2800" i="1" dirty="0" err="1"/>
              <a:t>laufenden</a:t>
            </a:r>
            <a:r>
              <a:rPr lang="it-IT" sz="2800" i="1" dirty="0"/>
              <a:t> </a:t>
            </a:r>
            <a:r>
              <a:rPr lang="it-IT" sz="2800" i="1" dirty="0" err="1"/>
              <a:t>Jahr</a:t>
            </a:r>
            <a:r>
              <a:rPr lang="it-IT" sz="2800" i="1" dirty="0"/>
              <a:t> </a:t>
            </a:r>
            <a:r>
              <a:rPr lang="it-IT" sz="2800" i="1" dirty="0" err="1"/>
              <a:t>wird</a:t>
            </a:r>
            <a:r>
              <a:rPr lang="it-IT" sz="2800" i="1" dirty="0"/>
              <a:t> </a:t>
            </a:r>
            <a:r>
              <a:rPr lang="it-IT" sz="2800" i="1" dirty="0" err="1"/>
              <a:t>das</a:t>
            </a:r>
            <a:r>
              <a:rPr lang="it-IT" sz="2800" i="1" dirty="0"/>
              <a:t> </a:t>
            </a:r>
            <a:r>
              <a:rPr lang="it-IT" sz="2800" i="1" dirty="0" err="1"/>
              <a:t>preisbereinigte</a:t>
            </a:r>
            <a:r>
              <a:rPr lang="it-IT" sz="2800" i="1" dirty="0"/>
              <a:t> </a:t>
            </a:r>
            <a:r>
              <a:rPr lang="it-IT" sz="2800" i="1" dirty="0" err="1"/>
              <a:t>Bruttoinlandsprodukt</a:t>
            </a:r>
            <a:r>
              <a:rPr lang="it-IT" sz="2800" i="1" dirty="0"/>
              <a:t> </a:t>
            </a:r>
            <a:r>
              <a:rPr lang="it-IT" sz="2800" i="1" dirty="0" err="1"/>
              <a:t>nur</a:t>
            </a:r>
            <a:r>
              <a:rPr lang="it-IT" sz="2800" i="1" dirty="0"/>
              <a:t> </a:t>
            </a:r>
            <a:r>
              <a:rPr lang="it-IT" sz="2800" i="1" dirty="0" err="1"/>
              <a:t>um</a:t>
            </a:r>
            <a:r>
              <a:rPr lang="it-IT" sz="2800" i="1" dirty="0"/>
              <a:t> 0,1% </a:t>
            </a:r>
            <a:r>
              <a:rPr lang="it-IT" sz="2800" i="1" dirty="0" err="1"/>
              <a:t>zunehmen</a:t>
            </a:r>
            <a:r>
              <a:rPr lang="it-IT" sz="2800" i="1" dirty="0"/>
              <a:t>. In </a:t>
            </a:r>
            <a:r>
              <a:rPr lang="it-IT" sz="2800" i="1" dirty="0" err="1"/>
              <a:t>den</a:t>
            </a:r>
            <a:r>
              <a:rPr lang="it-IT" sz="2800" i="1" dirty="0"/>
              <a:t> </a:t>
            </a:r>
            <a:r>
              <a:rPr lang="it-IT" sz="2800" i="1" dirty="0" err="1"/>
              <a:t>kommenden</a:t>
            </a:r>
            <a:r>
              <a:rPr lang="it-IT" sz="2800" i="1" dirty="0"/>
              <a:t> </a:t>
            </a:r>
            <a:r>
              <a:rPr lang="it-IT" sz="2800" i="1" dirty="0" err="1"/>
              <a:t>beiden</a:t>
            </a:r>
            <a:r>
              <a:rPr lang="it-IT" sz="2800" i="1" dirty="0"/>
              <a:t> </a:t>
            </a:r>
            <a:r>
              <a:rPr lang="it-IT" sz="2800" i="1" dirty="0" err="1"/>
              <a:t>Jahren</a:t>
            </a:r>
            <a:r>
              <a:rPr lang="it-IT" sz="2800" i="1" dirty="0"/>
              <a:t> </a:t>
            </a:r>
            <a:r>
              <a:rPr lang="it-IT" sz="2800" i="1" dirty="0" err="1"/>
              <a:t>beschleunigt</a:t>
            </a:r>
            <a:r>
              <a:rPr lang="it-IT" sz="2800" i="1" dirty="0"/>
              <a:t> </a:t>
            </a:r>
            <a:r>
              <a:rPr lang="it-IT" sz="2800" i="1" dirty="0" err="1"/>
              <a:t>sich</a:t>
            </a:r>
            <a:r>
              <a:rPr lang="it-IT" sz="2800" i="1" dirty="0"/>
              <a:t> </a:t>
            </a:r>
            <a:r>
              <a:rPr lang="it-IT" sz="2800" i="1" dirty="0" err="1"/>
              <a:t>der</a:t>
            </a:r>
            <a:r>
              <a:rPr lang="it-IT" sz="2800" i="1" dirty="0"/>
              <a:t> </a:t>
            </a:r>
            <a:r>
              <a:rPr lang="it-IT" sz="2800" i="1" dirty="0" err="1"/>
              <a:t>Anstieg</a:t>
            </a:r>
            <a:r>
              <a:rPr lang="it-IT" sz="2800" i="1" dirty="0"/>
              <a:t> </a:t>
            </a:r>
            <a:r>
              <a:rPr lang="it-IT" sz="2800" i="1" dirty="0" err="1"/>
              <a:t>auf</a:t>
            </a:r>
            <a:r>
              <a:rPr lang="it-IT" sz="2800" i="1" dirty="0"/>
              <a:t> 0,8 </a:t>
            </a:r>
            <a:r>
              <a:rPr lang="it-IT" sz="2800" i="1" dirty="0" err="1"/>
              <a:t>bzw</a:t>
            </a:r>
            <a:r>
              <a:rPr lang="it-IT" sz="2800" i="1" dirty="0"/>
              <a:t>. 1,1%. </a:t>
            </a:r>
          </a:p>
          <a:p>
            <a:endParaRPr lang="it-IT" sz="2800" dirty="0"/>
          </a:p>
          <a:p>
            <a:r>
              <a:rPr lang="it-IT" sz="2800" dirty="0"/>
              <a:t>Nel 2025 la crescita economica sarà quasi stagnante: il PIL aumenterà soltanto dello 0,1%. Nei prossimi due anni, la crescita accelererà allo 0,8% e all’ 1,1%.</a:t>
            </a:r>
          </a:p>
          <a:p>
            <a:endParaRPr lang="it-IT" dirty="0"/>
          </a:p>
        </p:txBody>
      </p:sp>
    </p:spTree>
    <p:extLst>
      <p:ext uri="{BB962C8B-B14F-4D97-AF65-F5344CB8AC3E}">
        <p14:creationId xmlns:p14="http://schemas.microsoft.com/office/powerpoint/2010/main" val="34354324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E68E8-AFD5-58DA-4DBA-E7AD746E376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4DA9351-523D-9085-E8AA-08775AB1CEB2}"/>
              </a:ext>
            </a:extLst>
          </p:cNvPr>
          <p:cNvSpPr txBox="1">
            <a:spLocks noChangeArrowheads="1"/>
          </p:cNvSpPr>
          <p:nvPr/>
        </p:nvSpPr>
        <p:spPr bwMode="auto">
          <a:xfrm>
            <a:off x="301625" y="222250"/>
            <a:ext cx="8229600" cy="6032421"/>
          </a:xfrm>
          <a:prstGeom prst="rect">
            <a:avLst/>
          </a:prstGeom>
          <a:noFill/>
          <a:ln w="9525">
            <a:noFill/>
            <a:miter lim="800000"/>
            <a:headEnd/>
            <a:tailEnd/>
          </a:ln>
        </p:spPr>
        <p:txBody>
          <a:bodyPr>
            <a:spAutoFit/>
          </a:bodyPr>
          <a:lstStyle/>
          <a:p>
            <a:r>
              <a:rPr lang="it-IT" sz="2600" dirty="0"/>
              <a:t>Il </a:t>
            </a:r>
            <a:r>
              <a:rPr lang="it-IT" sz="2600" b="1" dirty="0"/>
              <a:t>PIL (Prodotto Interno Lordo)</a:t>
            </a:r>
            <a:r>
              <a:rPr lang="it-IT" sz="2600" dirty="0"/>
              <a:t> è il valore dei prodotti e servizi realizzati all'interno di uno Stato sovrano in un determinato arco di tempo. Detto valore è quello che risulta da un processo di scambio ovvero, in parole povere, dalla vendita di prodotti e servizi: questo esclude dal computo i prodotti/servizi realizzati da un soggetto per autoconsumo e i servizi resi a titolo gratuito. Nel calcolo non conta la nazionalità del produttore ma bensì la realtà geografica in cui il prodotto/servizio viene realizzato: una lavatrice prodotta in Italia da una società australiana entra nel PIL dell'Italia, mentre un corso di cucina (quindi un servizio) tenuto in Australia da una società italiana viene computato nel PIL dell'Australia. </a:t>
            </a:r>
          </a:p>
          <a:p>
            <a:endParaRPr lang="it-IT" dirty="0"/>
          </a:p>
          <a:p>
            <a:r>
              <a:rPr lang="it-IT" dirty="0"/>
              <a:t>https://www.borsaitaliana.it/</a:t>
            </a:r>
          </a:p>
        </p:txBody>
      </p:sp>
    </p:spTree>
    <p:extLst>
      <p:ext uri="{BB962C8B-B14F-4D97-AF65-F5344CB8AC3E}">
        <p14:creationId xmlns:p14="http://schemas.microsoft.com/office/powerpoint/2010/main" val="40047535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2715E-344A-F2F2-DE30-3D0A30AC53D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6FC1EC4-2AC8-3D93-648D-4CCB0B4B7356}"/>
              </a:ext>
            </a:extLst>
          </p:cNvPr>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en-US" sz="2800" i="1" dirty="0"/>
              <a:t>Daher </a:t>
            </a:r>
            <a:r>
              <a:rPr lang="en-US" sz="2800" i="1" dirty="0" err="1"/>
              <a:t>ist</a:t>
            </a:r>
            <a:r>
              <a:rPr lang="en-US" sz="2800" i="1" dirty="0"/>
              <a:t> es </a:t>
            </a:r>
            <a:r>
              <a:rPr lang="en-US" sz="2800" i="1" dirty="0" err="1"/>
              <a:t>nicht</a:t>
            </a:r>
            <a:r>
              <a:rPr lang="en-US" sz="2800" i="1" dirty="0"/>
              <a:t> </a:t>
            </a:r>
            <a:r>
              <a:rPr lang="en-US" sz="2800" i="1" dirty="0" err="1"/>
              <a:t>verwunderlich</a:t>
            </a:r>
            <a:r>
              <a:rPr lang="en-US" sz="2800" i="1" dirty="0"/>
              <a:t>, </a:t>
            </a:r>
            <a:r>
              <a:rPr lang="en-US" sz="2800" i="1" dirty="0" err="1"/>
              <a:t>dass</a:t>
            </a:r>
            <a:r>
              <a:rPr lang="en-US" sz="2800" i="1" dirty="0"/>
              <a:t> </a:t>
            </a:r>
            <a:r>
              <a:rPr lang="en-US" sz="2800" i="1" dirty="0" err="1"/>
              <a:t>viele</a:t>
            </a:r>
            <a:r>
              <a:rPr lang="en-US" sz="2800" i="1" dirty="0"/>
              <a:t> Ideen für </a:t>
            </a:r>
            <a:r>
              <a:rPr lang="en-US" sz="2800" i="1" dirty="0" err="1"/>
              <a:t>bekannte</a:t>
            </a:r>
            <a:r>
              <a:rPr lang="en-US" sz="2800" i="1" dirty="0"/>
              <a:t> </a:t>
            </a:r>
            <a:r>
              <a:rPr lang="en-US" sz="2800" i="1" dirty="0" err="1"/>
              <a:t>Alltagsprodukte</a:t>
            </a:r>
            <a:r>
              <a:rPr lang="en-US" sz="2800" i="1" dirty="0"/>
              <a:t> </a:t>
            </a:r>
            <a:r>
              <a:rPr lang="en-US" sz="2800" i="1" dirty="0" err="1"/>
              <a:t>hierher</a:t>
            </a:r>
            <a:r>
              <a:rPr lang="en-US" sz="2800" i="1" dirty="0"/>
              <a:t> </a:t>
            </a:r>
            <a:r>
              <a:rPr lang="en-US" sz="2800" i="1" dirty="0" err="1"/>
              <a:t>stammen</a:t>
            </a:r>
            <a:r>
              <a:rPr lang="en-US" sz="2800" i="1" dirty="0"/>
              <a:t>: das </a:t>
            </a:r>
            <a:r>
              <a:rPr lang="en-US" sz="2800" i="1" dirty="0" err="1"/>
              <a:t>moderne</a:t>
            </a:r>
            <a:r>
              <a:rPr lang="en-US" sz="2800" i="1" dirty="0"/>
              <a:t> </a:t>
            </a:r>
            <a:r>
              <a:rPr lang="en-US" sz="2800" i="1" dirty="0" err="1"/>
              <a:t>Windkraftwerk</a:t>
            </a:r>
            <a:r>
              <a:rPr lang="en-US" sz="2800" i="1" dirty="0"/>
              <a:t>, der </a:t>
            </a:r>
            <a:r>
              <a:rPr lang="en-US" sz="2800" i="1" dirty="0" err="1"/>
              <a:t>LeitzOrdner</a:t>
            </a:r>
            <a:r>
              <a:rPr lang="en-US" sz="2800" i="1" dirty="0"/>
              <a:t>, die </a:t>
            </a:r>
            <a:r>
              <a:rPr lang="en-US" sz="2800" i="1" dirty="0" err="1"/>
              <a:t>elektrische</a:t>
            </a:r>
            <a:r>
              <a:rPr lang="en-US" sz="2800" i="1" dirty="0"/>
              <a:t> </a:t>
            </a:r>
            <a:r>
              <a:rPr lang="en-US" sz="2800" i="1" dirty="0" err="1"/>
              <a:t>Handbohrmaschine</a:t>
            </a:r>
            <a:r>
              <a:rPr lang="en-US" sz="2800" i="1" dirty="0"/>
              <a:t> und der </a:t>
            </a:r>
            <a:r>
              <a:rPr lang="en-US" sz="2800" i="1" dirty="0" err="1"/>
              <a:t>Bürokopierer</a:t>
            </a:r>
            <a:r>
              <a:rPr lang="en-US" sz="2800" i="1" dirty="0"/>
              <a:t> </a:t>
            </a:r>
            <a:r>
              <a:rPr lang="en-US" sz="2800" i="1" dirty="0" err="1"/>
              <a:t>haben</a:t>
            </a:r>
            <a:r>
              <a:rPr lang="en-US" sz="2800" i="1" dirty="0"/>
              <a:t> </a:t>
            </a:r>
            <a:r>
              <a:rPr lang="en-US" sz="2800" i="1" dirty="0" err="1"/>
              <a:t>ihren</a:t>
            </a:r>
            <a:r>
              <a:rPr lang="en-US" sz="2800" i="1" dirty="0"/>
              <a:t> Ursprung in der Region Stuttgart. </a:t>
            </a:r>
          </a:p>
          <a:p>
            <a:endParaRPr lang="en-US" sz="2800" dirty="0"/>
          </a:p>
          <a:p>
            <a:r>
              <a:rPr lang="it-IT" sz="2800" dirty="0"/>
              <a:t>Alla luce di ciò, non c’è da sorprendersi se molte idee di prodotti che usiamo nella vita di tutti i giorni provengano da qui: le moderne centrali eoliche, i faldoni per archiviazione di documenti, il trapano a mano elettrico e la fotocopiatrice da ufficio, sono nate proprio nell’area metropolitana di Stoccarda.</a:t>
            </a:r>
            <a:endParaRPr lang="en-US" sz="2800" dirty="0"/>
          </a:p>
          <a:p>
            <a:endParaRPr lang="en-US" dirty="0"/>
          </a:p>
        </p:txBody>
      </p:sp>
    </p:spTree>
    <p:extLst>
      <p:ext uri="{BB962C8B-B14F-4D97-AF65-F5344CB8AC3E}">
        <p14:creationId xmlns:p14="http://schemas.microsoft.com/office/powerpoint/2010/main" val="1977309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7191A-33E6-BB12-039A-ED9DCBACD77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671E7C4-090B-51A9-FA8E-DCB05FF1BFE2}"/>
              </a:ext>
            </a:extLst>
          </p:cNvPr>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dirty="0"/>
              <a:t>Pil nominale (o a prezzi correnti): somma della quantità dei beni finali valutati al loro prezzo corrente </a:t>
            </a:r>
          </a:p>
          <a:p>
            <a:r>
              <a:rPr lang="it-IT" sz="2800" dirty="0"/>
              <a:t>La crescita del Pil nominale dipende da due fattori: </a:t>
            </a:r>
          </a:p>
          <a:p>
            <a:r>
              <a:rPr lang="it-IT" sz="2800" dirty="0"/>
              <a:t>➢crescita della produzione (in termini di quantità) nel tempo ➢</a:t>
            </a:r>
            <a:r>
              <a:rPr lang="it-IT" sz="2800" dirty="0" err="1"/>
              <a:t>aumentodeiprezzidei</a:t>
            </a:r>
            <a:r>
              <a:rPr lang="it-IT" sz="2800" dirty="0"/>
              <a:t> beni e servizi nel tempo </a:t>
            </a:r>
          </a:p>
          <a:p>
            <a:endParaRPr lang="it-IT" sz="2800" dirty="0"/>
          </a:p>
          <a:p>
            <a:r>
              <a:rPr lang="it-IT" sz="2800" dirty="0"/>
              <a:t> Pil reale: somma delle quantità di beni finali valutati a prezzi costanti </a:t>
            </a:r>
          </a:p>
          <a:p>
            <a:r>
              <a:rPr lang="it-IT" sz="2800" dirty="0"/>
              <a:t>➢Il Pil reale permette di misurare la produzione e le sue variazioni nel tempo, escludendo l’effetto della variazione dei prezzi</a:t>
            </a:r>
          </a:p>
        </p:txBody>
      </p:sp>
    </p:spTree>
    <p:extLst>
      <p:ext uri="{BB962C8B-B14F-4D97-AF65-F5344CB8AC3E}">
        <p14:creationId xmlns:p14="http://schemas.microsoft.com/office/powerpoint/2010/main" val="13003238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688A5-7B39-1942-4034-C3421C9D479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7274033-7604-29A0-610A-62EEF7A7CA05}"/>
              </a:ext>
            </a:extLst>
          </p:cNvPr>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it-IT" sz="2800" b="1" i="1" dirty="0"/>
              <a:t>Deutschland: </a:t>
            </a:r>
            <a:r>
              <a:rPr lang="it-IT" sz="2800" b="1" i="1" dirty="0" err="1"/>
              <a:t>Strukturwandel</a:t>
            </a:r>
            <a:r>
              <a:rPr lang="it-IT" sz="2800" b="1" i="1" dirty="0"/>
              <a:t> </a:t>
            </a:r>
            <a:r>
              <a:rPr lang="it-IT" sz="2800" b="1" i="1" dirty="0" err="1"/>
              <a:t>bremst</a:t>
            </a:r>
            <a:r>
              <a:rPr lang="it-IT" sz="2800" b="1" i="1" dirty="0"/>
              <a:t> Industrie und </a:t>
            </a:r>
            <a:r>
              <a:rPr lang="it-IT" sz="2800" b="1" i="1" dirty="0" err="1"/>
              <a:t>Produktionspotenzial</a:t>
            </a:r>
            <a:endParaRPr lang="it-IT" sz="2800" i="1" dirty="0"/>
          </a:p>
          <a:p>
            <a:r>
              <a:rPr lang="it-IT" sz="2800" i="1" dirty="0"/>
              <a:t>Die </a:t>
            </a:r>
            <a:r>
              <a:rPr lang="it-IT" sz="2800" i="1" dirty="0" err="1"/>
              <a:t>deutsche</a:t>
            </a:r>
            <a:r>
              <a:rPr lang="it-IT" sz="2800" i="1" dirty="0"/>
              <a:t> </a:t>
            </a:r>
            <a:r>
              <a:rPr lang="it-IT" sz="2800" i="1" dirty="0" err="1"/>
              <a:t>Wirtschaft</a:t>
            </a:r>
            <a:r>
              <a:rPr lang="it-IT" sz="2800" i="1" dirty="0"/>
              <a:t> </a:t>
            </a:r>
            <a:r>
              <a:rPr lang="it-IT" sz="2800" i="1" dirty="0" err="1"/>
              <a:t>befindet</a:t>
            </a:r>
            <a:r>
              <a:rPr lang="it-IT" sz="2800" i="1" dirty="0"/>
              <a:t> </a:t>
            </a:r>
            <a:r>
              <a:rPr lang="it-IT" sz="2800" i="1" dirty="0" err="1"/>
              <a:t>sich</a:t>
            </a:r>
            <a:r>
              <a:rPr lang="it-IT" sz="2800" i="1" dirty="0"/>
              <a:t> in </a:t>
            </a:r>
            <a:r>
              <a:rPr lang="it-IT" sz="2800" i="1" dirty="0" err="1"/>
              <a:t>einem</a:t>
            </a:r>
            <a:r>
              <a:rPr lang="it-IT" sz="2800" i="1" dirty="0"/>
              <a:t> </a:t>
            </a:r>
            <a:r>
              <a:rPr lang="it-IT" sz="2800" i="1" dirty="0" err="1"/>
              <a:t>tiefgreifenden</a:t>
            </a:r>
            <a:r>
              <a:rPr lang="it-IT" sz="2800" i="1" dirty="0"/>
              <a:t> </a:t>
            </a:r>
            <a:r>
              <a:rPr lang="it-IT" sz="2800" i="1" dirty="0" err="1"/>
              <a:t>Strukturwandel</a:t>
            </a:r>
            <a:r>
              <a:rPr lang="it-IT" sz="2800" i="1" dirty="0"/>
              <a:t>, </a:t>
            </a:r>
            <a:r>
              <a:rPr lang="it-IT" sz="2800" i="1" dirty="0" err="1"/>
              <a:t>der</a:t>
            </a:r>
            <a:r>
              <a:rPr lang="it-IT" sz="2800" i="1" dirty="0"/>
              <a:t> </a:t>
            </a:r>
            <a:r>
              <a:rPr lang="it-IT" sz="2800" i="1" dirty="0" err="1"/>
              <a:t>durch</a:t>
            </a:r>
            <a:r>
              <a:rPr lang="it-IT" sz="2800" i="1" dirty="0"/>
              <a:t> </a:t>
            </a:r>
            <a:r>
              <a:rPr lang="it-IT" sz="2800" i="1" dirty="0" err="1"/>
              <a:t>Dekarbonisierung</a:t>
            </a:r>
            <a:r>
              <a:rPr lang="it-IT" sz="2800" i="1" dirty="0"/>
              <a:t>, </a:t>
            </a:r>
            <a:r>
              <a:rPr lang="it-IT" sz="2800" i="1" dirty="0" err="1"/>
              <a:t>Digitalisierung</a:t>
            </a:r>
            <a:r>
              <a:rPr lang="it-IT" sz="2800" i="1" dirty="0"/>
              <a:t>, </a:t>
            </a:r>
            <a:r>
              <a:rPr lang="it-IT" sz="2800" i="1" dirty="0" err="1"/>
              <a:t>demografische</a:t>
            </a:r>
            <a:r>
              <a:rPr lang="it-IT" sz="2800" i="1" dirty="0"/>
              <a:t> </a:t>
            </a:r>
            <a:r>
              <a:rPr lang="it-IT" sz="2800" i="1" dirty="0" err="1"/>
              <a:t>Veränderungen</a:t>
            </a:r>
            <a:r>
              <a:rPr lang="it-IT" sz="2800" i="1" dirty="0"/>
              <a:t> und </a:t>
            </a:r>
            <a:r>
              <a:rPr lang="it-IT" sz="2800" i="1" dirty="0" err="1"/>
              <a:t>geopolitische</a:t>
            </a:r>
            <a:r>
              <a:rPr lang="it-IT" sz="2800" i="1" dirty="0"/>
              <a:t> </a:t>
            </a:r>
            <a:r>
              <a:rPr lang="it-IT" sz="2800" i="1" dirty="0" err="1"/>
              <a:t>Umbrüche</a:t>
            </a:r>
            <a:r>
              <a:rPr lang="it-IT" sz="2800" i="1" dirty="0"/>
              <a:t> </a:t>
            </a:r>
            <a:r>
              <a:rPr lang="it-IT" sz="2800" i="1" dirty="0" err="1"/>
              <a:t>geprägt</a:t>
            </a:r>
            <a:r>
              <a:rPr lang="it-IT" sz="2800" i="1" dirty="0"/>
              <a:t> </a:t>
            </a:r>
            <a:r>
              <a:rPr lang="it-IT" sz="2800" i="1" dirty="0" err="1"/>
              <a:t>ist</a:t>
            </a:r>
            <a:r>
              <a:rPr lang="it-IT" sz="2800" i="1" dirty="0"/>
              <a:t>. </a:t>
            </a:r>
          </a:p>
          <a:p>
            <a:endParaRPr lang="it-IT" sz="2800" i="1" dirty="0"/>
          </a:p>
          <a:p>
            <a:r>
              <a:rPr lang="it-IT" sz="2800" b="1" dirty="0"/>
              <a:t>Germania: il cambiamento strutturale rallenta l’industria e il potenziale produttivo</a:t>
            </a:r>
            <a:endParaRPr lang="it-IT" sz="2800" dirty="0"/>
          </a:p>
          <a:p>
            <a:r>
              <a:rPr lang="it-IT" sz="2800" dirty="0"/>
              <a:t>L’economia tedesca sta attraversando una fase di radicale trasformazione strutturale, caratterizzata da decarbonizzazione, digitalizzazione, dai mutamenti demografici e dagli sconvolgimenti geopolitici. </a:t>
            </a:r>
          </a:p>
        </p:txBody>
      </p:sp>
    </p:spTree>
    <p:extLst>
      <p:ext uri="{BB962C8B-B14F-4D97-AF65-F5344CB8AC3E}">
        <p14:creationId xmlns:p14="http://schemas.microsoft.com/office/powerpoint/2010/main" val="12275975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917EC-77DB-F51B-4A08-3241FBE4957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0FC651F-795C-19CF-AD07-782377009579}"/>
              </a:ext>
            </a:extLst>
          </p:cNvPr>
          <p:cNvSpPr txBox="1">
            <a:spLocks noChangeArrowheads="1"/>
          </p:cNvSpPr>
          <p:nvPr/>
        </p:nvSpPr>
        <p:spPr bwMode="auto">
          <a:xfrm>
            <a:off x="301625" y="222250"/>
            <a:ext cx="8229600" cy="3477875"/>
          </a:xfrm>
          <a:prstGeom prst="rect">
            <a:avLst/>
          </a:prstGeom>
          <a:noFill/>
          <a:ln w="9525">
            <a:noFill/>
            <a:miter lim="800000"/>
            <a:headEnd/>
            <a:tailEnd/>
          </a:ln>
        </p:spPr>
        <p:txBody>
          <a:bodyPr>
            <a:spAutoFit/>
          </a:bodyPr>
          <a:lstStyle/>
          <a:p>
            <a:r>
              <a:rPr lang="it-IT" sz="2800" i="1" dirty="0"/>
              <a:t>Im </a:t>
            </a:r>
            <a:r>
              <a:rPr lang="it-IT" sz="2800" i="1" dirty="0" err="1"/>
              <a:t>internationalen</a:t>
            </a:r>
            <a:r>
              <a:rPr lang="it-IT" sz="2800" i="1" dirty="0"/>
              <a:t> </a:t>
            </a:r>
            <a:r>
              <a:rPr lang="it-IT" sz="2800" i="1" dirty="0" err="1"/>
              <a:t>Vergleich</a:t>
            </a:r>
            <a:r>
              <a:rPr lang="it-IT" sz="2800" i="1" dirty="0"/>
              <a:t> </a:t>
            </a:r>
            <a:r>
              <a:rPr lang="it-IT" sz="2800" i="1" dirty="0" err="1"/>
              <a:t>gelingt</a:t>
            </a:r>
            <a:r>
              <a:rPr lang="it-IT" sz="2800" i="1" dirty="0"/>
              <a:t> es </a:t>
            </a:r>
            <a:r>
              <a:rPr lang="it-IT" sz="2800" i="1" dirty="0" err="1"/>
              <a:t>ihr</a:t>
            </a:r>
            <a:r>
              <a:rPr lang="it-IT" sz="2800" i="1" dirty="0"/>
              <a:t> </a:t>
            </a:r>
            <a:r>
              <a:rPr lang="it-IT" sz="2800" i="1" dirty="0" err="1"/>
              <a:t>nur</a:t>
            </a:r>
            <a:r>
              <a:rPr lang="it-IT" sz="2800" i="1" dirty="0"/>
              <a:t> </a:t>
            </a:r>
            <a:r>
              <a:rPr lang="it-IT" sz="2800" i="1" dirty="0" err="1"/>
              <a:t>langsam</a:t>
            </a:r>
            <a:r>
              <a:rPr lang="it-IT" sz="2800" i="1" dirty="0"/>
              <a:t> und </a:t>
            </a:r>
            <a:r>
              <a:rPr lang="it-IT" sz="2800" i="1" dirty="0" err="1"/>
              <a:t>kostspielig</a:t>
            </a:r>
            <a:r>
              <a:rPr lang="it-IT" sz="2800" i="1" dirty="0"/>
              <a:t>, </a:t>
            </a:r>
            <a:r>
              <a:rPr lang="it-IT" sz="2800" i="1" dirty="0" err="1"/>
              <a:t>sich</a:t>
            </a:r>
            <a:r>
              <a:rPr lang="it-IT" sz="2800" i="1" dirty="0"/>
              <a:t> </a:t>
            </a:r>
            <a:r>
              <a:rPr lang="it-IT" sz="2800" i="1" dirty="0" err="1"/>
              <a:t>durch</a:t>
            </a:r>
            <a:r>
              <a:rPr lang="it-IT" sz="2800" i="1" dirty="0"/>
              <a:t> </a:t>
            </a:r>
            <a:r>
              <a:rPr lang="it-IT" sz="2800" i="1" dirty="0" err="1"/>
              <a:t>Innovationen</a:t>
            </a:r>
            <a:r>
              <a:rPr lang="it-IT" sz="2800" i="1" dirty="0"/>
              <a:t> und </a:t>
            </a:r>
            <a:r>
              <a:rPr lang="it-IT" sz="2800" i="1" dirty="0" err="1"/>
              <a:t>neue</a:t>
            </a:r>
            <a:r>
              <a:rPr lang="it-IT" sz="2800" i="1" dirty="0"/>
              <a:t> </a:t>
            </a:r>
            <a:r>
              <a:rPr lang="it-IT" sz="2800" i="1" dirty="0" err="1"/>
              <a:t>Geschäftsmodelle</a:t>
            </a:r>
            <a:r>
              <a:rPr lang="it-IT" sz="2800" i="1" dirty="0"/>
              <a:t> </a:t>
            </a:r>
            <a:r>
              <a:rPr lang="it-IT" sz="2800" i="1" dirty="0" err="1"/>
              <a:t>anzupassen</a:t>
            </a:r>
            <a:r>
              <a:rPr lang="it-IT" sz="2800" i="1" dirty="0"/>
              <a:t>. </a:t>
            </a:r>
          </a:p>
          <a:p>
            <a:endParaRPr lang="it-IT" sz="2800" i="1" dirty="0"/>
          </a:p>
          <a:p>
            <a:r>
              <a:rPr lang="it-IT" sz="2800" dirty="0"/>
              <a:t>Nel confronto internazionale, la Germania fatica ad adattarsi a questa nuova fase attraverso l’innovazione e nuovi modelli di business, e lo fa con costi elevati.</a:t>
            </a:r>
          </a:p>
          <a:p>
            <a:endParaRPr lang="it-IT" i="1" dirty="0"/>
          </a:p>
        </p:txBody>
      </p:sp>
    </p:spTree>
    <p:extLst>
      <p:ext uri="{BB962C8B-B14F-4D97-AF65-F5344CB8AC3E}">
        <p14:creationId xmlns:p14="http://schemas.microsoft.com/office/powerpoint/2010/main" val="3066873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DB8DA-6671-699F-7875-CC4C5C282A8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5F36F8E-2FEA-8148-0FF3-E3EEB278B38B}"/>
              </a:ext>
            </a:extLst>
          </p:cNvPr>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i="1" dirty="0"/>
              <a:t>Deutschland </a:t>
            </a:r>
            <a:r>
              <a:rPr lang="it-IT" sz="2800" i="1" dirty="0" err="1"/>
              <a:t>spürt</a:t>
            </a:r>
            <a:r>
              <a:rPr lang="it-IT" sz="2800" i="1" dirty="0"/>
              <a:t> </a:t>
            </a:r>
            <a:r>
              <a:rPr lang="it-IT" sz="2800" i="1" dirty="0" err="1"/>
              <a:t>den</a:t>
            </a:r>
            <a:r>
              <a:rPr lang="it-IT" sz="2800" i="1" dirty="0"/>
              <a:t> </a:t>
            </a:r>
            <a:r>
              <a:rPr lang="it-IT" sz="2800" i="1" dirty="0" err="1"/>
              <a:t>Strukturwandel</a:t>
            </a:r>
            <a:r>
              <a:rPr lang="it-IT" sz="2800" i="1" dirty="0"/>
              <a:t> </a:t>
            </a:r>
            <a:r>
              <a:rPr lang="it-IT" sz="2800" i="1" dirty="0" err="1"/>
              <a:t>besonders</a:t>
            </a:r>
            <a:r>
              <a:rPr lang="it-IT" sz="2800" i="1" dirty="0"/>
              <a:t> </a:t>
            </a:r>
            <a:r>
              <a:rPr lang="it-IT" sz="2800" i="1" dirty="0" err="1"/>
              <a:t>intensiv</a:t>
            </a:r>
            <a:r>
              <a:rPr lang="it-IT" sz="2800" i="1" dirty="0"/>
              <a:t>, da </a:t>
            </a:r>
            <a:r>
              <a:rPr lang="it-IT" sz="2800" i="1" dirty="0" err="1"/>
              <a:t>das</a:t>
            </a:r>
            <a:r>
              <a:rPr lang="it-IT" sz="2800" i="1" dirty="0"/>
              <a:t> </a:t>
            </a:r>
            <a:r>
              <a:rPr lang="it-IT" sz="2800" i="1" dirty="0" err="1"/>
              <a:t>vorwiegend</a:t>
            </a:r>
            <a:r>
              <a:rPr lang="it-IT" sz="2800" i="1" dirty="0"/>
              <a:t> </a:t>
            </a:r>
            <a:r>
              <a:rPr lang="it-IT" sz="2800" i="1" dirty="0" err="1"/>
              <a:t>betroffene</a:t>
            </a:r>
            <a:r>
              <a:rPr lang="it-IT" sz="2800" i="1" dirty="0"/>
              <a:t> </a:t>
            </a:r>
            <a:r>
              <a:rPr lang="it-IT" sz="2800" i="1" dirty="0" err="1"/>
              <a:t>Verarbeitende</a:t>
            </a:r>
            <a:r>
              <a:rPr lang="it-IT" sz="2800" i="1" dirty="0"/>
              <a:t> </a:t>
            </a:r>
            <a:r>
              <a:rPr lang="it-IT" sz="2800" i="1" dirty="0" err="1"/>
              <a:t>Gewerbe</a:t>
            </a:r>
            <a:r>
              <a:rPr lang="it-IT" sz="2800" i="1" dirty="0"/>
              <a:t> </a:t>
            </a:r>
            <a:r>
              <a:rPr lang="it-IT" sz="2800" i="1" dirty="0" err="1"/>
              <a:t>eine</a:t>
            </a:r>
            <a:r>
              <a:rPr lang="it-IT" sz="2800" i="1" dirty="0"/>
              <a:t> </a:t>
            </a:r>
            <a:r>
              <a:rPr lang="it-IT" sz="2800" i="1" dirty="0" err="1"/>
              <a:t>große</a:t>
            </a:r>
            <a:r>
              <a:rPr lang="it-IT" sz="2800" i="1" dirty="0"/>
              <a:t> </a:t>
            </a:r>
            <a:r>
              <a:rPr lang="it-IT" sz="2800" i="1" dirty="0" err="1"/>
              <a:t>gesamtwirtschaftliche</a:t>
            </a:r>
            <a:r>
              <a:rPr lang="it-IT" sz="2800" i="1" dirty="0"/>
              <a:t> </a:t>
            </a:r>
            <a:r>
              <a:rPr lang="it-IT" sz="2800" i="1" dirty="0" err="1"/>
              <a:t>Bedeutung</a:t>
            </a:r>
            <a:r>
              <a:rPr lang="it-IT" sz="2800" i="1" dirty="0"/>
              <a:t> </a:t>
            </a:r>
            <a:r>
              <a:rPr lang="it-IT" sz="2800" i="1" dirty="0" err="1"/>
              <a:t>hat</a:t>
            </a:r>
            <a:r>
              <a:rPr lang="it-IT" sz="2800" i="1" dirty="0"/>
              <a:t> und </a:t>
            </a:r>
            <a:r>
              <a:rPr lang="it-IT" sz="2800" i="1" dirty="0" err="1"/>
              <a:t>der</a:t>
            </a:r>
            <a:r>
              <a:rPr lang="it-IT" sz="2800" i="1" dirty="0"/>
              <a:t> </a:t>
            </a:r>
            <a:r>
              <a:rPr lang="it-IT" sz="2800" i="1" dirty="0" err="1"/>
              <a:t>demografische</a:t>
            </a:r>
            <a:r>
              <a:rPr lang="it-IT" sz="2800" i="1" dirty="0"/>
              <a:t> </a:t>
            </a:r>
            <a:r>
              <a:rPr lang="it-IT" sz="2800" i="1" dirty="0" err="1"/>
              <a:t>Wandel</a:t>
            </a:r>
            <a:r>
              <a:rPr lang="it-IT" sz="2800" i="1" dirty="0"/>
              <a:t> </a:t>
            </a:r>
            <a:r>
              <a:rPr lang="it-IT" sz="2800" i="1" dirty="0" err="1"/>
              <a:t>besonders</a:t>
            </a:r>
            <a:r>
              <a:rPr lang="it-IT" sz="2800" i="1" dirty="0"/>
              <a:t> </a:t>
            </a:r>
            <a:r>
              <a:rPr lang="it-IT" sz="2800" i="1" dirty="0" err="1"/>
              <a:t>ausgeprägt</a:t>
            </a:r>
            <a:r>
              <a:rPr lang="it-IT" sz="2800" i="1" dirty="0"/>
              <a:t> </a:t>
            </a:r>
            <a:r>
              <a:rPr lang="it-IT" sz="2800" i="1" dirty="0" err="1"/>
              <a:t>ist</a:t>
            </a:r>
            <a:r>
              <a:rPr lang="it-IT" sz="2800" i="1" dirty="0"/>
              <a:t>. </a:t>
            </a:r>
          </a:p>
          <a:p>
            <a:endParaRPr lang="it-IT" sz="2800" dirty="0"/>
          </a:p>
          <a:p>
            <a:r>
              <a:rPr lang="it-IT" sz="2800" dirty="0"/>
              <a:t>La Germania avverte in modo particolarmente intenso questo cambiamento, poiché il settore manifatturiero, maggiormente colpito, riveste un ruolo centrale per l’intera economia e perché il cambiamento demografico qui è particolarmente accentuato. </a:t>
            </a:r>
          </a:p>
        </p:txBody>
      </p:sp>
    </p:spTree>
    <p:extLst>
      <p:ext uri="{BB962C8B-B14F-4D97-AF65-F5344CB8AC3E}">
        <p14:creationId xmlns:p14="http://schemas.microsoft.com/office/powerpoint/2010/main" val="31753831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6FF5F-C1B3-5B81-1517-D3A71058A5D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FE29BD3-AFC2-E0ED-FC74-986E7FE425B8}"/>
              </a:ext>
            </a:extLst>
          </p:cNvPr>
          <p:cNvSpPr txBox="1">
            <a:spLocks noChangeArrowheads="1"/>
          </p:cNvSpPr>
          <p:nvPr/>
        </p:nvSpPr>
        <p:spPr bwMode="auto">
          <a:xfrm>
            <a:off x="301625" y="222250"/>
            <a:ext cx="8229600" cy="3908762"/>
          </a:xfrm>
          <a:prstGeom prst="rect">
            <a:avLst/>
          </a:prstGeom>
          <a:noFill/>
          <a:ln w="9525">
            <a:noFill/>
            <a:miter lim="800000"/>
            <a:headEnd/>
            <a:tailEnd/>
          </a:ln>
        </p:spPr>
        <p:txBody>
          <a:bodyPr>
            <a:spAutoFit/>
          </a:bodyPr>
          <a:lstStyle/>
          <a:p>
            <a:r>
              <a:rPr lang="it-IT" sz="2800" i="1" dirty="0" err="1"/>
              <a:t>Zusätzlich</a:t>
            </a:r>
            <a:r>
              <a:rPr lang="it-IT" sz="2800" i="1" dirty="0"/>
              <a:t> </a:t>
            </a:r>
            <a:r>
              <a:rPr lang="it-IT" sz="2800" i="1" dirty="0" err="1"/>
              <a:t>werden</a:t>
            </a:r>
            <a:r>
              <a:rPr lang="it-IT" sz="2800" i="1" dirty="0"/>
              <a:t> </a:t>
            </a:r>
            <a:r>
              <a:rPr lang="it-IT" sz="2800" i="1" dirty="0" err="1"/>
              <a:t>Produktionsprozesse</a:t>
            </a:r>
            <a:r>
              <a:rPr lang="it-IT" sz="2800" i="1" dirty="0"/>
              <a:t> </a:t>
            </a:r>
            <a:r>
              <a:rPr lang="it-IT" sz="2800" i="1" dirty="0" err="1"/>
              <a:t>im</a:t>
            </a:r>
            <a:r>
              <a:rPr lang="it-IT" sz="2800" i="1" dirty="0"/>
              <a:t> </a:t>
            </a:r>
            <a:r>
              <a:rPr lang="it-IT" sz="2800" i="1" dirty="0" err="1"/>
              <a:t>Allgemeinen</a:t>
            </a:r>
            <a:r>
              <a:rPr lang="it-IT" sz="2800" i="1" dirty="0"/>
              <a:t> und </a:t>
            </a:r>
            <a:r>
              <a:rPr lang="it-IT" sz="2800" i="1" dirty="0" err="1"/>
              <a:t>Gründungsprozesse</a:t>
            </a:r>
            <a:r>
              <a:rPr lang="it-IT" sz="2800" i="1" dirty="0"/>
              <a:t> </a:t>
            </a:r>
            <a:r>
              <a:rPr lang="it-IT" sz="2800" i="1" dirty="0" err="1"/>
              <a:t>im</a:t>
            </a:r>
            <a:r>
              <a:rPr lang="it-IT" sz="2800" i="1" dirty="0"/>
              <a:t> </a:t>
            </a:r>
            <a:r>
              <a:rPr lang="it-IT" sz="2800" i="1" dirty="0" err="1"/>
              <a:t>Besonderen</a:t>
            </a:r>
            <a:r>
              <a:rPr lang="it-IT" sz="2800" i="1" dirty="0"/>
              <a:t> </a:t>
            </a:r>
            <a:r>
              <a:rPr lang="it-IT" sz="2800" i="1" dirty="0" err="1"/>
              <a:t>hierzulande</a:t>
            </a:r>
            <a:r>
              <a:rPr lang="it-IT" sz="2800" i="1" dirty="0"/>
              <a:t> </a:t>
            </a:r>
            <a:r>
              <a:rPr lang="it-IT" sz="2800" i="1" dirty="0" err="1"/>
              <a:t>strukturell</a:t>
            </a:r>
            <a:r>
              <a:rPr lang="it-IT" sz="2800" i="1" dirty="0"/>
              <a:t> </a:t>
            </a:r>
            <a:r>
              <a:rPr lang="it-IT" sz="2800" i="1" dirty="0" err="1"/>
              <a:t>durch</a:t>
            </a:r>
            <a:r>
              <a:rPr lang="it-IT" sz="2800" i="1" dirty="0"/>
              <a:t> </a:t>
            </a:r>
            <a:r>
              <a:rPr lang="it-IT" sz="2800" i="1" dirty="0" err="1"/>
              <a:t>bürokratische</a:t>
            </a:r>
            <a:r>
              <a:rPr lang="it-IT" sz="2800" i="1" dirty="0"/>
              <a:t> und </a:t>
            </a:r>
            <a:r>
              <a:rPr lang="it-IT" sz="2800" i="1" dirty="0" err="1"/>
              <a:t>infrastrukturelle</a:t>
            </a:r>
            <a:r>
              <a:rPr lang="it-IT" sz="2800" i="1" dirty="0"/>
              <a:t> </a:t>
            </a:r>
            <a:r>
              <a:rPr lang="it-IT" sz="2800" i="1" dirty="0" err="1"/>
              <a:t>Hürden</a:t>
            </a:r>
            <a:r>
              <a:rPr lang="it-IT" sz="2800" i="1" dirty="0"/>
              <a:t> </a:t>
            </a:r>
            <a:r>
              <a:rPr lang="it-IT" sz="2800" i="1" dirty="0" err="1"/>
              <a:t>behindert</a:t>
            </a:r>
            <a:r>
              <a:rPr lang="it-IT" sz="2800" i="1" dirty="0"/>
              <a:t>. </a:t>
            </a:r>
          </a:p>
          <a:p>
            <a:endParaRPr lang="it-IT" sz="2800" dirty="0"/>
          </a:p>
          <a:p>
            <a:r>
              <a:rPr lang="it-IT" sz="2800" dirty="0"/>
              <a:t>A ciò si aggiungono ostacoli strutturali di natura burocratica e infrastrutturale, che frenano sia i processi produttivi sia la nascita di nuove imprese. </a:t>
            </a:r>
          </a:p>
          <a:p>
            <a:endParaRPr lang="it-IT" dirty="0"/>
          </a:p>
        </p:txBody>
      </p:sp>
    </p:spTree>
    <p:extLst>
      <p:ext uri="{BB962C8B-B14F-4D97-AF65-F5344CB8AC3E}">
        <p14:creationId xmlns:p14="http://schemas.microsoft.com/office/powerpoint/2010/main" val="22691746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E0B07-1FBE-7A43-B7F9-F585ACE1156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D9C90E4-0216-F5DF-F213-148ACF207FB8}"/>
              </a:ext>
            </a:extLst>
          </p:cNvPr>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it-IT" sz="2800" i="1" dirty="0"/>
              <a:t>Aus </a:t>
            </a:r>
            <a:r>
              <a:rPr lang="it-IT" sz="2800" i="1" dirty="0" err="1"/>
              <a:t>gesamtwirtschaftlicher</a:t>
            </a:r>
            <a:r>
              <a:rPr lang="it-IT" sz="2800" i="1" dirty="0"/>
              <a:t> </a:t>
            </a:r>
            <a:r>
              <a:rPr lang="it-IT" sz="2800" i="1" dirty="0" err="1"/>
              <a:t>Perspektive</a:t>
            </a:r>
            <a:r>
              <a:rPr lang="it-IT" sz="2800" i="1" dirty="0"/>
              <a:t> </a:t>
            </a:r>
            <a:r>
              <a:rPr lang="it-IT" sz="2800" i="1" dirty="0" err="1"/>
              <a:t>schlägt</a:t>
            </a:r>
            <a:r>
              <a:rPr lang="it-IT" sz="2800" i="1" dirty="0"/>
              <a:t> </a:t>
            </a:r>
            <a:r>
              <a:rPr lang="it-IT" sz="2800" i="1" dirty="0" err="1"/>
              <a:t>sich</a:t>
            </a:r>
            <a:r>
              <a:rPr lang="it-IT" sz="2800" i="1" dirty="0"/>
              <a:t> </a:t>
            </a:r>
            <a:r>
              <a:rPr lang="it-IT" sz="2800" i="1" dirty="0" err="1"/>
              <a:t>der</a:t>
            </a:r>
            <a:r>
              <a:rPr lang="it-IT" sz="2800" i="1" dirty="0"/>
              <a:t> </a:t>
            </a:r>
            <a:r>
              <a:rPr lang="it-IT" sz="2800" i="1" dirty="0" err="1"/>
              <a:t>Strukturwandel</a:t>
            </a:r>
            <a:r>
              <a:rPr lang="it-IT" sz="2800" i="1" dirty="0"/>
              <a:t> </a:t>
            </a:r>
            <a:r>
              <a:rPr lang="it-IT" sz="2800" i="1" dirty="0" err="1"/>
              <a:t>sowohl</a:t>
            </a:r>
            <a:r>
              <a:rPr lang="it-IT" sz="2800" i="1" dirty="0"/>
              <a:t> in </a:t>
            </a:r>
            <a:r>
              <a:rPr lang="it-IT" sz="2800" i="1" dirty="0" err="1"/>
              <a:t>einer</a:t>
            </a:r>
            <a:r>
              <a:rPr lang="it-IT" sz="2800" i="1" dirty="0"/>
              <a:t> </a:t>
            </a:r>
            <a:r>
              <a:rPr lang="it-IT" sz="2800" i="1" dirty="0" err="1"/>
              <a:t>Verlangsamung</a:t>
            </a:r>
            <a:r>
              <a:rPr lang="it-IT" sz="2800" i="1" dirty="0"/>
              <a:t> </a:t>
            </a:r>
            <a:r>
              <a:rPr lang="it-IT" sz="2800" i="1" dirty="0" err="1"/>
              <a:t>der</a:t>
            </a:r>
            <a:r>
              <a:rPr lang="it-IT" sz="2800" i="1" dirty="0"/>
              <a:t> </a:t>
            </a:r>
            <a:r>
              <a:rPr lang="it-IT" sz="2800" i="1" dirty="0" err="1"/>
              <a:t>Potenzialwachstumsrate</a:t>
            </a:r>
            <a:r>
              <a:rPr lang="it-IT" sz="2800" i="1" dirty="0"/>
              <a:t> in </a:t>
            </a:r>
            <a:r>
              <a:rPr lang="it-IT" sz="2800" i="1" dirty="0" err="1"/>
              <a:t>den</a:t>
            </a:r>
            <a:r>
              <a:rPr lang="it-IT" sz="2800" i="1" dirty="0"/>
              <a:t> </a:t>
            </a:r>
            <a:r>
              <a:rPr lang="it-IT" sz="2800" i="1" dirty="0" err="1"/>
              <a:t>kommenden</a:t>
            </a:r>
            <a:r>
              <a:rPr lang="it-IT" sz="2800" i="1" dirty="0"/>
              <a:t> </a:t>
            </a:r>
            <a:r>
              <a:rPr lang="it-IT" sz="2800" i="1" dirty="0" err="1"/>
              <a:t>Jahren</a:t>
            </a:r>
            <a:r>
              <a:rPr lang="it-IT" sz="2800" i="1" dirty="0"/>
              <a:t> </a:t>
            </a:r>
            <a:r>
              <a:rPr lang="it-IT" sz="2800" i="1" dirty="0" err="1"/>
              <a:t>als</a:t>
            </a:r>
            <a:r>
              <a:rPr lang="it-IT" sz="2800" i="1" dirty="0"/>
              <a:t> </a:t>
            </a:r>
            <a:r>
              <a:rPr lang="it-IT" sz="2800" i="1" dirty="0" err="1"/>
              <a:t>auch</a:t>
            </a:r>
            <a:r>
              <a:rPr lang="it-IT" sz="2800" i="1" dirty="0"/>
              <a:t> in </a:t>
            </a:r>
            <a:r>
              <a:rPr lang="it-IT" sz="2800" i="1" dirty="0" err="1"/>
              <a:t>einer</a:t>
            </a:r>
            <a:r>
              <a:rPr lang="it-IT" sz="2800" i="1" dirty="0"/>
              <a:t> </a:t>
            </a:r>
            <a:r>
              <a:rPr lang="it-IT" sz="2800" i="1" dirty="0" err="1"/>
              <a:t>Abwärtsrevision</a:t>
            </a:r>
            <a:r>
              <a:rPr lang="it-IT" sz="2800" i="1" dirty="0"/>
              <a:t> </a:t>
            </a:r>
            <a:r>
              <a:rPr lang="it-IT" sz="2800" i="1" dirty="0" err="1"/>
              <a:t>des</a:t>
            </a:r>
            <a:r>
              <a:rPr lang="it-IT" sz="2800" i="1" dirty="0"/>
              <a:t> </a:t>
            </a:r>
            <a:r>
              <a:rPr lang="it-IT" sz="2800" i="1" dirty="0" err="1"/>
              <a:t>Produktionspotenzials</a:t>
            </a:r>
            <a:r>
              <a:rPr lang="it-IT" sz="2800" i="1" dirty="0"/>
              <a:t> </a:t>
            </a:r>
            <a:r>
              <a:rPr lang="it-IT" sz="2800" i="1" dirty="0" err="1"/>
              <a:t>für</a:t>
            </a:r>
            <a:r>
              <a:rPr lang="it-IT" sz="2800" i="1" dirty="0"/>
              <a:t> die </a:t>
            </a:r>
            <a:r>
              <a:rPr lang="it-IT" sz="2800" i="1" dirty="0" err="1"/>
              <a:t>vergangenen</a:t>
            </a:r>
            <a:r>
              <a:rPr lang="it-IT" sz="2800" i="1" dirty="0"/>
              <a:t> </a:t>
            </a:r>
            <a:r>
              <a:rPr lang="it-IT" sz="2800" i="1" dirty="0" err="1"/>
              <a:t>Jahre</a:t>
            </a:r>
            <a:r>
              <a:rPr lang="it-IT" sz="2800" i="1" dirty="0"/>
              <a:t> </a:t>
            </a:r>
            <a:r>
              <a:rPr lang="it-IT" sz="2800" i="1" dirty="0" err="1"/>
              <a:t>nieder</a:t>
            </a:r>
            <a:r>
              <a:rPr lang="it-IT" sz="2800" i="1" dirty="0"/>
              <a:t>. </a:t>
            </a:r>
            <a:r>
              <a:rPr lang="it-IT" sz="2800" i="1" dirty="0" err="1"/>
              <a:t>Dadurch</a:t>
            </a:r>
            <a:r>
              <a:rPr lang="it-IT" sz="2800" i="1" dirty="0"/>
              <a:t> </a:t>
            </a:r>
            <a:r>
              <a:rPr lang="it-IT" sz="2800" i="1" dirty="0" err="1"/>
              <a:t>haben</a:t>
            </a:r>
            <a:r>
              <a:rPr lang="it-IT" sz="2800" i="1" dirty="0"/>
              <a:t> </a:t>
            </a:r>
            <a:r>
              <a:rPr lang="it-IT" sz="2800" i="1" dirty="0" err="1"/>
              <a:t>sich</a:t>
            </a:r>
            <a:r>
              <a:rPr lang="it-IT" sz="2800" i="1" dirty="0"/>
              <a:t> die </a:t>
            </a:r>
            <a:r>
              <a:rPr lang="it-IT" sz="2800" i="1" dirty="0" err="1"/>
              <a:t>Erholungsspielräume</a:t>
            </a:r>
            <a:r>
              <a:rPr lang="it-IT" sz="2800" i="1" dirty="0"/>
              <a:t> </a:t>
            </a:r>
            <a:r>
              <a:rPr lang="it-IT" sz="2800" i="1" dirty="0" err="1"/>
              <a:t>deutlich</a:t>
            </a:r>
            <a:r>
              <a:rPr lang="it-IT" sz="2800" i="1" dirty="0"/>
              <a:t> </a:t>
            </a:r>
            <a:r>
              <a:rPr lang="it-IT" sz="2800" i="1" dirty="0" err="1"/>
              <a:t>reduziert</a:t>
            </a:r>
            <a:r>
              <a:rPr lang="it-IT" sz="2800" i="1" dirty="0"/>
              <a:t>.</a:t>
            </a:r>
          </a:p>
          <a:p>
            <a:endParaRPr lang="it-IT" sz="2800" dirty="0"/>
          </a:p>
          <a:p>
            <a:r>
              <a:rPr lang="it-IT" sz="2800" dirty="0"/>
              <a:t>Dal punto di vista macroeconomico, il cambiamento strutturale comporta un rallentamento del tasso di crescita potenziale nei prossimi anni e una revisione al ribasso del potenziale produttivo degli anni passati. Questo ha ridotto i margini di ripresa dell’economia.</a:t>
            </a:r>
          </a:p>
          <a:p>
            <a:endParaRPr lang="it-IT" dirty="0"/>
          </a:p>
        </p:txBody>
      </p:sp>
    </p:spTree>
    <p:extLst>
      <p:ext uri="{BB962C8B-B14F-4D97-AF65-F5344CB8AC3E}">
        <p14:creationId xmlns:p14="http://schemas.microsoft.com/office/powerpoint/2010/main" val="4614645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FBD46-957A-731E-9BC8-FA3A2110D0D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DCE2C75-6106-A018-15DD-FBB470C367B7}"/>
              </a:ext>
            </a:extLst>
          </p:cNvPr>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i="1" dirty="0"/>
              <a:t>Die </a:t>
            </a:r>
            <a:r>
              <a:rPr lang="it-IT" sz="2800" i="1" dirty="0" err="1"/>
              <a:t>bisherigen</a:t>
            </a:r>
            <a:r>
              <a:rPr lang="it-IT" sz="2800" i="1" dirty="0"/>
              <a:t> </a:t>
            </a:r>
            <a:r>
              <a:rPr lang="it-IT" sz="2800" i="1" dirty="0" err="1"/>
              <a:t>wirtschaftspolitischen</a:t>
            </a:r>
            <a:r>
              <a:rPr lang="it-IT" sz="2800" i="1" dirty="0"/>
              <a:t> </a:t>
            </a:r>
            <a:r>
              <a:rPr lang="it-IT" sz="2800" i="1" dirty="0" err="1"/>
              <a:t>Weichenstellungen</a:t>
            </a:r>
            <a:r>
              <a:rPr lang="it-IT" sz="2800" i="1" dirty="0"/>
              <a:t> </a:t>
            </a:r>
            <a:r>
              <a:rPr lang="it-IT" sz="2800" i="1" dirty="0" err="1"/>
              <a:t>werden</a:t>
            </a:r>
            <a:r>
              <a:rPr lang="it-IT" sz="2800" i="1" dirty="0"/>
              <a:t> </a:t>
            </a:r>
            <a:r>
              <a:rPr lang="it-IT" sz="2800" i="1" dirty="0" err="1"/>
              <a:t>der</a:t>
            </a:r>
            <a:r>
              <a:rPr lang="it-IT" sz="2800" i="1" dirty="0"/>
              <a:t> </a:t>
            </a:r>
            <a:r>
              <a:rPr lang="it-IT" sz="2800" i="1" dirty="0" err="1"/>
              <a:t>deutschen</a:t>
            </a:r>
            <a:r>
              <a:rPr lang="it-IT" sz="2800" i="1" dirty="0"/>
              <a:t> </a:t>
            </a:r>
            <a:r>
              <a:rPr lang="it-IT" sz="2800" i="1" dirty="0" err="1"/>
              <a:t>Wirtschaft</a:t>
            </a:r>
            <a:r>
              <a:rPr lang="it-IT" sz="2800" i="1" dirty="0"/>
              <a:t> </a:t>
            </a:r>
            <a:r>
              <a:rPr lang="it-IT" sz="2800" i="1" dirty="0" err="1"/>
              <a:t>voraussichtlich</a:t>
            </a:r>
            <a:r>
              <a:rPr lang="it-IT" sz="2800" i="1" dirty="0"/>
              <a:t> </a:t>
            </a:r>
            <a:r>
              <a:rPr lang="it-IT" sz="2800" i="1" dirty="0" err="1"/>
              <a:t>nur</a:t>
            </a:r>
            <a:r>
              <a:rPr lang="it-IT" sz="2800" i="1" dirty="0"/>
              <a:t> </a:t>
            </a:r>
            <a:r>
              <a:rPr lang="it-IT" sz="2800" i="1" dirty="0" err="1"/>
              <a:t>einen</a:t>
            </a:r>
            <a:r>
              <a:rPr lang="it-IT" sz="2800" i="1" dirty="0"/>
              <a:t> </a:t>
            </a:r>
            <a:r>
              <a:rPr lang="it-IT" sz="2800" i="1" dirty="0" err="1"/>
              <a:t>kurzfristigen</a:t>
            </a:r>
            <a:r>
              <a:rPr lang="it-IT" sz="2800" i="1" dirty="0"/>
              <a:t> </a:t>
            </a:r>
            <a:r>
              <a:rPr lang="it-IT" sz="2800" i="1" dirty="0" err="1"/>
              <a:t>konjunkturellen</a:t>
            </a:r>
            <a:r>
              <a:rPr lang="it-IT" sz="2800" i="1" dirty="0"/>
              <a:t> </a:t>
            </a:r>
            <a:r>
              <a:rPr lang="it-IT" sz="2800" i="1" dirty="0" err="1"/>
              <a:t>Schub</a:t>
            </a:r>
            <a:r>
              <a:rPr lang="it-IT" sz="2800" i="1" dirty="0"/>
              <a:t>, </a:t>
            </a:r>
            <a:r>
              <a:rPr lang="it-IT" sz="2800" i="1" dirty="0" err="1"/>
              <a:t>aber</a:t>
            </a:r>
            <a:r>
              <a:rPr lang="it-IT" sz="2800" i="1" dirty="0"/>
              <a:t> </a:t>
            </a:r>
            <a:r>
              <a:rPr lang="it-IT" sz="2800" i="1" dirty="0" err="1"/>
              <a:t>keine</a:t>
            </a:r>
            <a:r>
              <a:rPr lang="it-IT" sz="2800" i="1" dirty="0"/>
              <a:t> </a:t>
            </a:r>
            <a:r>
              <a:rPr lang="it-IT" sz="2800" i="1" dirty="0" err="1"/>
              <a:t>Impulse</a:t>
            </a:r>
            <a:r>
              <a:rPr lang="it-IT" sz="2800" i="1" dirty="0"/>
              <a:t> </a:t>
            </a:r>
            <a:r>
              <a:rPr lang="it-IT" sz="2800" i="1" dirty="0" err="1"/>
              <a:t>für</a:t>
            </a:r>
            <a:r>
              <a:rPr lang="it-IT" sz="2800" i="1" dirty="0"/>
              <a:t> </a:t>
            </a:r>
            <a:r>
              <a:rPr lang="it-IT" sz="2800" i="1" dirty="0" err="1"/>
              <a:t>ein</a:t>
            </a:r>
            <a:r>
              <a:rPr lang="it-IT" sz="2800" i="1" dirty="0"/>
              <a:t> </a:t>
            </a:r>
            <a:r>
              <a:rPr lang="it-IT" sz="2800" i="1" dirty="0" err="1"/>
              <a:t>höheres</a:t>
            </a:r>
            <a:r>
              <a:rPr lang="it-IT" sz="2800" i="1" dirty="0"/>
              <a:t> </a:t>
            </a:r>
            <a:r>
              <a:rPr lang="it-IT" sz="2800" i="1" dirty="0" err="1"/>
              <a:t>Produktionspotenzial</a:t>
            </a:r>
            <a:r>
              <a:rPr lang="it-IT" sz="2800" i="1" dirty="0"/>
              <a:t> </a:t>
            </a:r>
            <a:r>
              <a:rPr lang="it-IT" sz="2800" i="1" dirty="0" err="1"/>
              <a:t>oder</a:t>
            </a:r>
            <a:r>
              <a:rPr lang="it-IT" sz="2800" i="1" dirty="0"/>
              <a:t> </a:t>
            </a:r>
            <a:r>
              <a:rPr lang="it-IT" sz="2800" i="1" dirty="0" err="1"/>
              <a:t>eine</a:t>
            </a:r>
            <a:r>
              <a:rPr lang="it-IT" sz="2800" i="1" dirty="0"/>
              <a:t> </a:t>
            </a:r>
            <a:r>
              <a:rPr lang="it-IT" sz="2800" i="1" dirty="0" err="1"/>
              <a:t>Beschleunigung</a:t>
            </a:r>
            <a:r>
              <a:rPr lang="it-IT" sz="2800" i="1" dirty="0"/>
              <a:t> </a:t>
            </a:r>
            <a:r>
              <a:rPr lang="it-IT" sz="2800" i="1" dirty="0" err="1"/>
              <a:t>des</a:t>
            </a:r>
            <a:r>
              <a:rPr lang="it-IT" sz="2800" i="1" dirty="0"/>
              <a:t> </a:t>
            </a:r>
            <a:r>
              <a:rPr lang="it-IT" sz="2800" i="1" dirty="0" err="1"/>
              <a:t>Potenzialwachstums</a:t>
            </a:r>
            <a:r>
              <a:rPr lang="it-IT" sz="2800" i="1" dirty="0"/>
              <a:t> </a:t>
            </a:r>
            <a:r>
              <a:rPr lang="it-IT" sz="2800" i="1" dirty="0" err="1"/>
              <a:t>verleihen</a:t>
            </a:r>
            <a:r>
              <a:rPr lang="it-IT" sz="2800" i="1" dirty="0"/>
              <a:t>. </a:t>
            </a:r>
          </a:p>
          <a:p>
            <a:endParaRPr lang="it-IT" sz="2800" i="1" dirty="0"/>
          </a:p>
          <a:p>
            <a:r>
              <a:rPr lang="it-IT" sz="2800" dirty="0"/>
              <a:t>Le politiche economiche forniranno probabilmente solo uno stimolo congiunturale temporaneo, senza migliorare in modo duraturo il potenziale produttivo o accelerarne la crescita potenziale. </a:t>
            </a:r>
          </a:p>
        </p:txBody>
      </p:sp>
    </p:spTree>
    <p:extLst>
      <p:ext uri="{BB962C8B-B14F-4D97-AF65-F5344CB8AC3E}">
        <p14:creationId xmlns:p14="http://schemas.microsoft.com/office/powerpoint/2010/main" val="30936155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90D45-8405-030F-349F-90D65840269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6F450A7-23E8-B243-4DB5-61BB05A5B704}"/>
              </a:ext>
            </a:extLst>
          </p:cNvPr>
          <p:cNvSpPr txBox="1">
            <a:spLocks noChangeArrowheads="1"/>
          </p:cNvSpPr>
          <p:nvPr/>
        </p:nvSpPr>
        <p:spPr bwMode="auto">
          <a:xfrm>
            <a:off x="301625" y="222250"/>
            <a:ext cx="8229600" cy="4770537"/>
          </a:xfrm>
          <a:prstGeom prst="rect">
            <a:avLst/>
          </a:prstGeom>
          <a:noFill/>
          <a:ln w="9525">
            <a:noFill/>
            <a:miter lim="800000"/>
            <a:headEnd/>
            <a:tailEnd/>
          </a:ln>
        </p:spPr>
        <p:txBody>
          <a:bodyPr>
            <a:spAutoFit/>
          </a:bodyPr>
          <a:lstStyle/>
          <a:p>
            <a:r>
              <a:rPr lang="it-IT" sz="2800" i="1" dirty="0" err="1"/>
              <a:t>Zusätzlich</a:t>
            </a:r>
            <a:r>
              <a:rPr lang="it-IT" sz="2800" i="1" dirty="0"/>
              <a:t> </a:t>
            </a:r>
            <a:r>
              <a:rPr lang="it-IT" sz="2800" i="1" dirty="0" err="1"/>
              <a:t>belasten</a:t>
            </a:r>
            <a:r>
              <a:rPr lang="it-IT" sz="2800" i="1" dirty="0"/>
              <a:t> die </a:t>
            </a:r>
            <a:r>
              <a:rPr lang="it-IT" sz="2800" i="1" dirty="0" err="1"/>
              <a:t>Anhebungen</a:t>
            </a:r>
            <a:r>
              <a:rPr lang="it-IT" sz="2800" i="1" dirty="0"/>
              <a:t> </a:t>
            </a:r>
            <a:r>
              <a:rPr lang="it-IT" sz="2800" i="1" dirty="0" err="1"/>
              <a:t>der</a:t>
            </a:r>
            <a:r>
              <a:rPr lang="it-IT" sz="2800" i="1" dirty="0"/>
              <a:t> US-</a:t>
            </a:r>
            <a:r>
              <a:rPr lang="it-IT" sz="2800" i="1" dirty="0" err="1"/>
              <a:t>Importzölle</a:t>
            </a:r>
            <a:r>
              <a:rPr lang="it-IT" sz="2800" i="1" dirty="0"/>
              <a:t> die </a:t>
            </a:r>
            <a:r>
              <a:rPr lang="it-IT" sz="2800" i="1" dirty="0" err="1"/>
              <a:t>deutsche</a:t>
            </a:r>
            <a:r>
              <a:rPr lang="it-IT" sz="2800" i="1" dirty="0"/>
              <a:t> </a:t>
            </a:r>
            <a:r>
              <a:rPr lang="it-IT" sz="2800" i="1" dirty="0" err="1"/>
              <a:t>Exportwirtschaft</a:t>
            </a:r>
            <a:r>
              <a:rPr lang="it-IT" sz="2800" i="1" dirty="0"/>
              <a:t>. </a:t>
            </a:r>
            <a:r>
              <a:rPr lang="it-IT" sz="2800" i="1" dirty="0" err="1"/>
              <a:t>Schließlich</a:t>
            </a:r>
            <a:r>
              <a:rPr lang="it-IT" sz="2800" i="1" dirty="0"/>
              <a:t> </a:t>
            </a:r>
            <a:r>
              <a:rPr lang="it-IT" sz="2800" i="1" dirty="0" err="1"/>
              <a:t>wird</a:t>
            </a:r>
            <a:r>
              <a:rPr lang="it-IT" sz="2800" i="1" dirty="0"/>
              <a:t> </a:t>
            </a:r>
            <a:r>
              <a:rPr lang="it-IT" sz="2800" i="1" dirty="0" err="1"/>
              <a:t>angenommen</a:t>
            </a:r>
            <a:r>
              <a:rPr lang="it-IT" sz="2800" i="1" dirty="0"/>
              <a:t>, </a:t>
            </a:r>
            <a:r>
              <a:rPr lang="it-IT" sz="2800" i="1" dirty="0" err="1"/>
              <a:t>dass</a:t>
            </a:r>
            <a:r>
              <a:rPr lang="it-IT" sz="2800" i="1" dirty="0"/>
              <a:t> </a:t>
            </a:r>
            <a:r>
              <a:rPr lang="it-IT" sz="2800" i="1" dirty="0" err="1"/>
              <a:t>sich</a:t>
            </a:r>
            <a:r>
              <a:rPr lang="it-IT" sz="2800" i="1" dirty="0"/>
              <a:t> </a:t>
            </a:r>
            <a:r>
              <a:rPr lang="it-IT" sz="2800" i="1" dirty="0" err="1"/>
              <a:t>der</a:t>
            </a:r>
            <a:r>
              <a:rPr lang="it-IT" sz="2800" i="1" dirty="0"/>
              <a:t> </a:t>
            </a:r>
            <a:r>
              <a:rPr lang="it-IT" sz="2800" i="1" dirty="0" err="1"/>
              <a:t>Strukturwandel</a:t>
            </a:r>
            <a:r>
              <a:rPr lang="it-IT" sz="2800" i="1" dirty="0"/>
              <a:t> </a:t>
            </a:r>
            <a:r>
              <a:rPr lang="it-IT" sz="2800" i="1" dirty="0" err="1"/>
              <a:t>im</a:t>
            </a:r>
            <a:r>
              <a:rPr lang="it-IT" sz="2800" i="1" dirty="0"/>
              <a:t> </a:t>
            </a:r>
            <a:r>
              <a:rPr lang="it-IT" sz="2800" i="1" dirty="0" err="1"/>
              <a:t>Prognosezeitraum</a:t>
            </a:r>
            <a:r>
              <a:rPr lang="it-IT" sz="2800" i="1" dirty="0"/>
              <a:t> </a:t>
            </a:r>
            <a:r>
              <a:rPr lang="it-IT" sz="2800" i="1" dirty="0" err="1"/>
              <a:t>fortsetzen</a:t>
            </a:r>
            <a:r>
              <a:rPr lang="it-IT" sz="2800" i="1" dirty="0"/>
              <a:t> </a:t>
            </a:r>
            <a:r>
              <a:rPr lang="it-IT" sz="2800" i="1" dirty="0" err="1"/>
              <a:t>wird</a:t>
            </a:r>
            <a:r>
              <a:rPr lang="it-IT" sz="2800" i="1" dirty="0"/>
              <a:t>.</a:t>
            </a:r>
          </a:p>
          <a:p>
            <a:endParaRPr lang="it-IT" sz="2800" dirty="0"/>
          </a:p>
          <a:p>
            <a:r>
              <a:rPr lang="it-IT" sz="2800" dirty="0"/>
              <a:t>A ciò si aggiungono gli effetti negativi degli aumenti dei dazi statunitensi sulle importazioni, che gravano sulle esportazioni tedesche. Inoltre, si presuppone che il cambiamento strutturale prosegua per l’intero periodo di previsione.</a:t>
            </a:r>
          </a:p>
          <a:p>
            <a:endParaRPr lang="it-IT" dirty="0"/>
          </a:p>
        </p:txBody>
      </p:sp>
    </p:spTree>
    <p:extLst>
      <p:ext uri="{BB962C8B-B14F-4D97-AF65-F5344CB8AC3E}">
        <p14:creationId xmlns:p14="http://schemas.microsoft.com/office/powerpoint/2010/main" val="40629019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23CD8-9D42-ECDB-323D-DB997CE3B58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6F78ABC-3398-8519-9D7D-33F15096ED17}"/>
              </a:ext>
            </a:extLst>
          </p:cNvPr>
          <p:cNvSpPr txBox="1">
            <a:spLocks noChangeArrowheads="1"/>
          </p:cNvSpPr>
          <p:nvPr/>
        </p:nvSpPr>
        <p:spPr bwMode="auto">
          <a:xfrm>
            <a:off x="301625" y="222250"/>
            <a:ext cx="8229600" cy="3908762"/>
          </a:xfrm>
          <a:prstGeom prst="rect">
            <a:avLst/>
          </a:prstGeom>
          <a:noFill/>
          <a:ln w="9525">
            <a:noFill/>
            <a:miter lim="800000"/>
            <a:headEnd/>
            <a:tailEnd/>
          </a:ln>
        </p:spPr>
        <p:txBody>
          <a:bodyPr>
            <a:spAutoFit/>
          </a:bodyPr>
          <a:lstStyle/>
          <a:p>
            <a:r>
              <a:rPr lang="it-IT" sz="2800" i="1" dirty="0"/>
              <a:t>Im </a:t>
            </a:r>
            <a:r>
              <a:rPr lang="it-IT" sz="2800" i="1" dirty="0" err="1"/>
              <a:t>laufenden</a:t>
            </a:r>
            <a:r>
              <a:rPr lang="it-IT" sz="2800" i="1" dirty="0"/>
              <a:t> </a:t>
            </a:r>
            <a:r>
              <a:rPr lang="it-IT" sz="2800" i="1" dirty="0" err="1"/>
              <a:t>Jahr</a:t>
            </a:r>
            <a:r>
              <a:rPr lang="it-IT" sz="2800" i="1" dirty="0"/>
              <a:t> </a:t>
            </a:r>
            <a:r>
              <a:rPr lang="it-IT" sz="2800" i="1" dirty="0" err="1"/>
              <a:t>wird</a:t>
            </a:r>
            <a:r>
              <a:rPr lang="it-IT" sz="2800" i="1" dirty="0"/>
              <a:t> </a:t>
            </a:r>
            <a:r>
              <a:rPr lang="it-IT" sz="2800" i="1" dirty="0" err="1"/>
              <a:t>das</a:t>
            </a:r>
            <a:r>
              <a:rPr lang="it-IT" sz="2800" i="1" dirty="0"/>
              <a:t> </a:t>
            </a:r>
            <a:r>
              <a:rPr lang="it-IT" sz="2800" i="1" dirty="0" err="1"/>
              <a:t>preisbereinigte</a:t>
            </a:r>
            <a:r>
              <a:rPr lang="it-IT" sz="2800" i="1" dirty="0"/>
              <a:t> </a:t>
            </a:r>
            <a:r>
              <a:rPr lang="it-IT" sz="2800" i="1" dirty="0" err="1"/>
              <a:t>Bruttoinlandsprodukt</a:t>
            </a:r>
            <a:r>
              <a:rPr lang="it-IT" sz="2800" i="1" dirty="0"/>
              <a:t> </a:t>
            </a:r>
            <a:r>
              <a:rPr lang="it-IT" sz="2800" i="1" dirty="0" err="1"/>
              <a:t>nur</a:t>
            </a:r>
            <a:r>
              <a:rPr lang="it-IT" sz="2800" i="1" dirty="0"/>
              <a:t> </a:t>
            </a:r>
            <a:r>
              <a:rPr lang="it-IT" sz="2800" i="1" dirty="0" err="1"/>
              <a:t>um</a:t>
            </a:r>
            <a:r>
              <a:rPr lang="it-IT" sz="2800" i="1" dirty="0"/>
              <a:t> 0,1% </a:t>
            </a:r>
            <a:r>
              <a:rPr lang="it-IT" sz="2800" i="1" dirty="0" err="1"/>
              <a:t>zunehmen</a:t>
            </a:r>
            <a:r>
              <a:rPr lang="it-IT" sz="2800" i="1" dirty="0"/>
              <a:t>. In </a:t>
            </a:r>
            <a:r>
              <a:rPr lang="it-IT" sz="2800" i="1" dirty="0" err="1"/>
              <a:t>den</a:t>
            </a:r>
            <a:r>
              <a:rPr lang="it-IT" sz="2800" i="1" dirty="0"/>
              <a:t> </a:t>
            </a:r>
            <a:r>
              <a:rPr lang="it-IT" sz="2800" i="1" dirty="0" err="1"/>
              <a:t>kommenden</a:t>
            </a:r>
            <a:r>
              <a:rPr lang="it-IT" sz="2800" i="1" dirty="0"/>
              <a:t> </a:t>
            </a:r>
            <a:r>
              <a:rPr lang="it-IT" sz="2800" i="1" dirty="0" err="1"/>
              <a:t>beiden</a:t>
            </a:r>
            <a:r>
              <a:rPr lang="it-IT" sz="2800" i="1" dirty="0"/>
              <a:t> </a:t>
            </a:r>
            <a:r>
              <a:rPr lang="it-IT" sz="2800" i="1" dirty="0" err="1"/>
              <a:t>Jahren</a:t>
            </a:r>
            <a:r>
              <a:rPr lang="it-IT" sz="2800" i="1" dirty="0"/>
              <a:t> </a:t>
            </a:r>
            <a:r>
              <a:rPr lang="it-IT" sz="2800" i="1" dirty="0" err="1"/>
              <a:t>beschleunigt</a:t>
            </a:r>
            <a:r>
              <a:rPr lang="it-IT" sz="2800" i="1" dirty="0"/>
              <a:t> </a:t>
            </a:r>
            <a:r>
              <a:rPr lang="it-IT" sz="2800" i="1" dirty="0" err="1"/>
              <a:t>sich</a:t>
            </a:r>
            <a:r>
              <a:rPr lang="it-IT" sz="2800" i="1" dirty="0"/>
              <a:t> </a:t>
            </a:r>
            <a:r>
              <a:rPr lang="it-IT" sz="2800" i="1" dirty="0" err="1"/>
              <a:t>der</a:t>
            </a:r>
            <a:r>
              <a:rPr lang="it-IT" sz="2800" i="1" dirty="0"/>
              <a:t> </a:t>
            </a:r>
            <a:r>
              <a:rPr lang="it-IT" sz="2800" i="1" dirty="0" err="1"/>
              <a:t>Anstieg</a:t>
            </a:r>
            <a:r>
              <a:rPr lang="it-IT" sz="2800" i="1" dirty="0"/>
              <a:t> </a:t>
            </a:r>
            <a:r>
              <a:rPr lang="it-IT" sz="2800" i="1" dirty="0" err="1"/>
              <a:t>auf</a:t>
            </a:r>
            <a:r>
              <a:rPr lang="it-IT" sz="2800" i="1" dirty="0"/>
              <a:t> 0,8 </a:t>
            </a:r>
            <a:r>
              <a:rPr lang="it-IT" sz="2800" i="1" dirty="0" err="1"/>
              <a:t>bzw</a:t>
            </a:r>
            <a:r>
              <a:rPr lang="it-IT" sz="2800" i="1" dirty="0"/>
              <a:t>. 1,1%. </a:t>
            </a:r>
          </a:p>
          <a:p>
            <a:endParaRPr lang="it-IT" sz="2800" i="1" dirty="0"/>
          </a:p>
          <a:p>
            <a:r>
              <a:rPr lang="it-IT" sz="2800" dirty="0"/>
              <a:t>Per il 2025 la crescita prevista è dello 0,1%. Nei due anni successivi la crescita accelererà allo 0,8% e all’1,1%. </a:t>
            </a:r>
          </a:p>
          <a:p>
            <a:endParaRPr lang="it-IT" dirty="0"/>
          </a:p>
        </p:txBody>
      </p:sp>
    </p:spTree>
    <p:extLst>
      <p:ext uri="{BB962C8B-B14F-4D97-AF65-F5344CB8AC3E}">
        <p14:creationId xmlns:p14="http://schemas.microsoft.com/office/powerpoint/2010/main" val="3215878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BEF47-8DFF-05B8-7575-F5789768F62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7C38416-452F-62AD-E388-7E739276E3AD}"/>
              </a:ext>
            </a:extLst>
          </p:cNvPr>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sz="2800" dirty="0"/>
              <a:t>PRODOTTO INTERNO LORDO</a:t>
            </a:r>
          </a:p>
          <a:p>
            <a:r>
              <a:rPr lang="it-IT" sz="2800" dirty="0"/>
              <a:t>Si dice </a:t>
            </a:r>
            <a:r>
              <a:rPr lang="it-IT" sz="2800" b="1" dirty="0"/>
              <a:t>interno </a:t>
            </a:r>
            <a:r>
              <a:rPr lang="it-IT" sz="2800" dirty="0"/>
              <a:t>perché si riferisce a quello che viene prodotto nel territorio del paese. Si dice l</a:t>
            </a:r>
            <a:r>
              <a:rPr lang="it-IT" sz="2800" b="1" dirty="0"/>
              <a:t>ordo </a:t>
            </a:r>
            <a:r>
              <a:rPr lang="it-IT" sz="2800" dirty="0"/>
              <a:t>perché esso comprende gli ammortamenti, ovvero il deprezzamento di tutti gli apparati di cui il sistema produttivo si avvale e che perdono valore con il tempo e con l’utilizzo e che quindi vanno continuamente ripristinati. Il Prodotto Interno si dice </a:t>
            </a:r>
            <a:r>
              <a:rPr lang="it-IT" sz="2800" b="1" dirty="0"/>
              <a:t>netto</a:t>
            </a:r>
            <a:r>
              <a:rPr lang="it-IT" sz="2800" dirty="0"/>
              <a:t> se non comprende gli ammortamenti. Il PIL si definisce </a:t>
            </a:r>
            <a:r>
              <a:rPr lang="it-IT" sz="2800" b="1" dirty="0"/>
              <a:t>nominale </a:t>
            </a:r>
            <a:r>
              <a:rPr lang="it-IT" sz="2800" dirty="0"/>
              <a:t>quando i beni e i servizi sono considerati in base al loro prezzo corrente, e </a:t>
            </a:r>
            <a:r>
              <a:rPr lang="it-IT" sz="2800" b="1" dirty="0"/>
              <a:t>reale</a:t>
            </a:r>
            <a:r>
              <a:rPr lang="it-IT" sz="2800" dirty="0"/>
              <a:t> qualora i prezzi dei beni siano mantenuti costanti rispetto a un anno base.</a:t>
            </a:r>
            <a:endParaRPr lang="it-IT" dirty="0"/>
          </a:p>
        </p:txBody>
      </p:sp>
    </p:spTree>
    <p:extLst>
      <p:ext uri="{BB962C8B-B14F-4D97-AF65-F5344CB8AC3E}">
        <p14:creationId xmlns:p14="http://schemas.microsoft.com/office/powerpoint/2010/main" val="324404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01424"/>
          </a:xfrm>
          <a:prstGeom prst="rect">
            <a:avLst/>
          </a:prstGeom>
          <a:noFill/>
          <a:ln w="9525">
            <a:noFill/>
            <a:miter lim="800000"/>
            <a:headEnd/>
            <a:tailEnd/>
          </a:ln>
        </p:spPr>
        <p:txBody>
          <a:bodyPr>
            <a:spAutoFit/>
          </a:bodyPr>
          <a:lstStyle/>
          <a:p>
            <a:r>
              <a:rPr lang="en-US" sz="2800" i="1" dirty="0" err="1"/>
              <a:t>Besonders</a:t>
            </a:r>
            <a:r>
              <a:rPr lang="en-US" sz="2800" i="1" dirty="0"/>
              <a:t> in den </a:t>
            </a:r>
            <a:r>
              <a:rPr lang="en-US" sz="2800" i="1" dirty="0" err="1"/>
              <a:t>Ingenieur</a:t>
            </a:r>
            <a:r>
              <a:rPr lang="en-US" sz="2800" i="1" dirty="0"/>
              <a:t>- und </a:t>
            </a:r>
            <a:r>
              <a:rPr lang="en-US" sz="2800" i="1" dirty="0" err="1"/>
              <a:t>Naturwissenschaften</a:t>
            </a:r>
            <a:r>
              <a:rPr lang="en-US" sz="2800" i="1" dirty="0"/>
              <a:t> </a:t>
            </a:r>
            <a:r>
              <a:rPr lang="en-US" sz="2800" i="1" dirty="0" err="1"/>
              <a:t>genießen</a:t>
            </a:r>
            <a:r>
              <a:rPr lang="en-US" sz="2800" i="1" dirty="0"/>
              <a:t> die </a:t>
            </a:r>
            <a:r>
              <a:rPr lang="en-US" sz="2800" i="1" dirty="0" err="1"/>
              <a:t>hiesigen</a:t>
            </a:r>
            <a:r>
              <a:rPr lang="en-US" sz="2800" i="1" dirty="0"/>
              <a:t> </a:t>
            </a:r>
            <a:r>
              <a:rPr lang="en-US" sz="2800" i="1" dirty="0" err="1"/>
              <a:t>Hochschulen</a:t>
            </a:r>
            <a:r>
              <a:rPr lang="en-US" sz="2800" i="1" dirty="0"/>
              <a:t> </a:t>
            </a:r>
            <a:r>
              <a:rPr lang="en-US" sz="2800" i="1" dirty="0" err="1"/>
              <a:t>einen</a:t>
            </a:r>
            <a:r>
              <a:rPr lang="en-US" sz="2800" i="1" dirty="0"/>
              <a:t> </a:t>
            </a:r>
            <a:r>
              <a:rPr lang="en-US" sz="2800" i="1" dirty="0" err="1"/>
              <a:t>ausgezeichneten</a:t>
            </a:r>
            <a:r>
              <a:rPr lang="en-US" sz="2800" i="1" dirty="0"/>
              <a:t> Ruf – </a:t>
            </a:r>
            <a:r>
              <a:rPr lang="en-US" sz="2800" i="1" dirty="0" err="1"/>
              <a:t>aus</a:t>
            </a:r>
            <a:r>
              <a:rPr lang="en-US" sz="2800" i="1" dirty="0"/>
              <a:t> </a:t>
            </a:r>
            <a:r>
              <a:rPr lang="en-US" sz="2800" i="1" dirty="0" err="1"/>
              <a:t>gutem</a:t>
            </a:r>
            <a:r>
              <a:rPr lang="en-US" sz="2800" i="1" dirty="0"/>
              <a:t> Grund: Die </a:t>
            </a:r>
            <a:r>
              <a:rPr lang="en-US" sz="2800" i="1" dirty="0" err="1"/>
              <a:t>enge</a:t>
            </a:r>
            <a:r>
              <a:rPr lang="en-US" sz="2800" i="1" dirty="0"/>
              <a:t> </a:t>
            </a:r>
            <a:r>
              <a:rPr lang="en-US" sz="2800" i="1" dirty="0" err="1"/>
              <a:t>Kooperation</a:t>
            </a:r>
            <a:r>
              <a:rPr lang="en-US" sz="2800" i="1" dirty="0"/>
              <a:t> von Forschung, </a:t>
            </a:r>
            <a:r>
              <a:rPr lang="en-US" sz="2800" i="1" dirty="0" err="1"/>
              <a:t>Lehre</a:t>
            </a:r>
            <a:r>
              <a:rPr lang="en-US" sz="2800" i="1" dirty="0"/>
              <a:t> und </a:t>
            </a:r>
            <a:r>
              <a:rPr lang="en-US" sz="2800" i="1" dirty="0" err="1"/>
              <a:t>Unternehmen</a:t>
            </a:r>
            <a:r>
              <a:rPr lang="en-US" sz="2800" i="1" dirty="0"/>
              <a:t> </a:t>
            </a:r>
            <a:r>
              <a:rPr lang="en-US" sz="2800" i="1" dirty="0" err="1"/>
              <a:t>stärkt</a:t>
            </a:r>
            <a:r>
              <a:rPr lang="en-US" sz="2800" i="1" dirty="0"/>
              <a:t> den </a:t>
            </a:r>
            <a:r>
              <a:rPr lang="en-US" sz="2800" i="1" dirty="0" err="1"/>
              <a:t>Wirtschaftsstandort</a:t>
            </a:r>
            <a:r>
              <a:rPr lang="en-US" sz="2800" i="1" dirty="0"/>
              <a:t>. </a:t>
            </a:r>
            <a:endParaRPr lang="it-IT" sz="2800" i="1" dirty="0"/>
          </a:p>
          <a:p>
            <a:endParaRPr lang="it-IT" sz="2800" dirty="0"/>
          </a:p>
          <a:p>
            <a:r>
              <a:rPr lang="it-IT" sz="2800" dirty="0"/>
              <a:t>Specialmente nell’ambito delle scienze ingegneristiche e naturali, le scuole superiori locali godono di un’eccellente nomea, e meritatamente: l’affiatata cooperazione tra ricerca, insegnamento e imprese rafforza l’economia locale. </a:t>
            </a:r>
            <a:endParaRPr lang="it-IT" dirty="0"/>
          </a:p>
          <a:p>
            <a:endParaRPr lang="it-IT" dirty="0"/>
          </a:p>
        </p:txBody>
      </p:sp>
    </p:spTree>
    <p:extLst>
      <p:ext uri="{BB962C8B-B14F-4D97-AF65-F5344CB8AC3E}">
        <p14:creationId xmlns:p14="http://schemas.microsoft.com/office/powerpoint/2010/main" val="30908878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16665-9C6C-F04E-3276-B69EC9A75B7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FC83891-A7FB-E75A-356B-42F6716CEC5F}"/>
              </a:ext>
            </a:extLst>
          </p:cNvPr>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it-IT" sz="2800" i="1" dirty="0" err="1"/>
              <a:t>Gegenüber</a:t>
            </a:r>
            <a:r>
              <a:rPr lang="it-IT" sz="2800" i="1" dirty="0"/>
              <a:t> </a:t>
            </a:r>
            <a:r>
              <a:rPr lang="it-IT" sz="2800" i="1" dirty="0" err="1"/>
              <a:t>der</a:t>
            </a:r>
            <a:r>
              <a:rPr lang="it-IT" sz="2800" i="1" dirty="0"/>
              <a:t> </a:t>
            </a:r>
            <a:r>
              <a:rPr lang="it-IT" sz="2800" i="1" dirty="0" err="1"/>
              <a:t>ifo</a:t>
            </a:r>
            <a:r>
              <a:rPr lang="it-IT" sz="2800" i="1" dirty="0"/>
              <a:t> </a:t>
            </a:r>
            <a:r>
              <a:rPr lang="it-IT" sz="2800" i="1" dirty="0" err="1"/>
              <a:t>Konjunkturprognose</a:t>
            </a:r>
            <a:r>
              <a:rPr lang="it-IT" sz="2800" i="1" dirty="0"/>
              <a:t> </a:t>
            </a:r>
            <a:r>
              <a:rPr lang="it-IT" sz="2800" i="1" dirty="0" err="1"/>
              <a:t>vom</a:t>
            </a:r>
            <a:r>
              <a:rPr lang="it-IT" sz="2800" i="1" dirty="0"/>
              <a:t> </a:t>
            </a:r>
            <a:r>
              <a:rPr lang="it-IT" sz="2800" i="1" dirty="0" err="1"/>
              <a:t>Herbst</a:t>
            </a:r>
            <a:r>
              <a:rPr lang="it-IT" sz="2800" i="1" dirty="0"/>
              <a:t> 2025 </a:t>
            </a:r>
            <a:r>
              <a:rPr lang="it-IT" sz="2800" i="1" dirty="0" err="1"/>
              <a:t>wurden</a:t>
            </a:r>
            <a:r>
              <a:rPr lang="it-IT" sz="2800" i="1" dirty="0"/>
              <a:t> die </a:t>
            </a:r>
            <a:r>
              <a:rPr lang="it-IT" sz="2800" i="1" dirty="0" err="1"/>
              <a:t>Wachstumsraten</a:t>
            </a:r>
            <a:r>
              <a:rPr lang="it-IT" sz="2800" i="1" dirty="0"/>
              <a:t> </a:t>
            </a:r>
            <a:r>
              <a:rPr lang="it-IT" sz="2800" i="1" dirty="0" err="1"/>
              <a:t>für</a:t>
            </a:r>
            <a:r>
              <a:rPr lang="it-IT" sz="2800" i="1" dirty="0"/>
              <a:t> </a:t>
            </a:r>
            <a:r>
              <a:rPr lang="it-IT" sz="2800" i="1" dirty="0" err="1"/>
              <a:t>das</a:t>
            </a:r>
            <a:r>
              <a:rPr lang="it-IT" sz="2800" i="1" dirty="0"/>
              <a:t> </a:t>
            </a:r>
            <a:r>
              <a:rPr lang="it-IT" sz="2800" i="1" dirty="0" err="1"/>
              <a:t>laufende</a:t>
            </a:r>
            <a:r>
              <a:rPr lang="it-IT" sz="2800" i="1" dirty="0"/>
              <a:t> </a:t>
            </a:r>
            <a:r>
              <a:rPr lang="it-IT" sz="2800" i="1" dirty="0" err="1"/>
              <a:t>Jahr</a:t>
            </a:r>
            <a:r>
              <a:rPr lang="it-IT" sz="2800" i="1" dirty="0"/>
              <a:t> </a:t>
            </a:r>
            <a:r>
              <a:rPr lang="it-IT" sz="2800" i="1" dirty="0" err="1"/>
              <a:t>um</a:t>
            </a:r>
            <a:r>
              <a:rPr lang="it-IT" sz="2800" i="1" dirty="0"/>
              <a:t> 0,1 </a:t>
            </a:r>
            <a:r>
              <a:rPr lang="it-IT" sz="2800" i="1" dirty="0" err="1"/>
              <a:t>Prozentpunkte</a:t>
            </a:r>
            <a:r>
              <a:rPr lang="it-IT" sz="2800" i="1" dirty="0"/>
              <a:t> und </a:t>
            </a:r>
            <a:r>
              <a:rPr lang="it-IT" sz="2800" i="1" dirty="0" err="1"/>
              <a:t>für</a:t>
            </a:r>
            <a:r>
              <a:rPr lang="it-IT" sz="2800" i="1" dirty="0"/>
              <a:t> die </a:t>
            </a:r>
            <a:r>
              <a:rPr lang="it-IT" sz="2800" i="1" dirty="0" err="1"/>
              <a:t>kommenden</a:t>
            </a:r>
            <a:r>
              <a:rPr lang="it-IT" sz="2800" i="1" dirty="0"/>
              <a:t> </a:t>
            </a:r>
            <a:r>
              <a:rPr lang="it-IT" sz="2800" i="1" dirty="0" err="1"/>
              <a:t>beiden</a:t>
            </a:r>
            <a:r>
              <a:rPr lang="it-IT" sz="2800" i="1" dirty="0"/>
              <a:t> </a:t>
            </a:r>
            <a:r>
              <a:rPr lang="it-IT" sz="2800" i="1" dirty="0" err="1"/>
              <a:t>Jahre</a:t>
            </a:r>
            <a:r>
              <a:rPr lang="it-IT" sz="2800" i="1" dirty="0"/>
              <a:t> </a:t>
            </a:r>
            <a:r>
              <a:rPr lang="it-IT" sz="2800" i="1" dirty="0" err="1"/>
              <a:t>um</a:t>
            </a:r>
            <a:r>
              <a:rPr lang="it-IT" sz="2800" i="1" dirty="0"/>
              <a:t> </a:t>
            </a:r>
            <a:r>
              <a:rPr lang="it-IT" sz="2800" i="1" dirty="0" err="1"/>
              <a:t>jeweils</a:t>
            </a:r>
            <a:r>
              <a:rPr lang="it-IT" sz="2800" i="1" dirty="0"/>
              <a:t> 0,5 </a:t>
            </a:r>
            <a:r>
              <a:rPr lang="it-IT" sz="2800" i="1" dirty="0" err="1"/>
              <a:t>Prozentpunkte</a:t>
            </a:r>
            <a:r>
              <a:rPr lang="it-IT" sz="2800" i="1" dirty="0"/>
              <a:t> </a:t>
            </a:r>
            <a:r>
              <a:rPr lang="it-IT" sz="2800" i="1" dirty="0" err="1"/>
              <a:t>gesenkt</a:t>
            </a:r>
            <a:r>
              <a:rPr lang="it-IT" sz="2800" i="1" dirty="0"/>
              <a:t>. </a:t>
            </a:r>
            <a:r>
              <a:rPr lang="it-IT" sz="2800" i="1" dirty="0" err="1"/>
              <a:t>Zu</a:t>
            </a:r>
            <a:r>
              <a:rPr lang="it-IT" sz="2800" i="1" dirty="0"/>
              <a:t> </a:t>
            </a:r>
            <a:r>
              <a:rPr lang="it-IT" sz="2800" i="1" dirty="0" err="1"/>
              <a:t>dieser</a:t>
            </a:r>
            <a:r>
              <a:rPr lang="it-IT" sz="2800" i="1" dirty="0"/>
              <a:t> </a:t>
            </a:r>
            <a:r>
              <a:rPr lang="it-IT" sz="2800" i="1" dirty="0" err="1"/>
              <a:t>Revision</a:t>
            </a:r>
            <a:r>
              <a:rPr lang="it-IT" sz="2800" i="1" dirty="0"/>
              <a:t> </a:t>
            </a:r>
            <a:r>
              <a:rPr lang="it-IT" sz="2800" i="1" dirty="0" err="1"/>
              <a:t>hat</a:t>
            </a:r>
            <a:r>
              <a:rPr lang="it-IT" sz="2800" i="1" dirty="0"/>
              <a:t> </a:t>
            </a:r>
            <a:r>
              <a:rPr lang="it-IT" sz="2800" i="1" dirty="0" err="1"/>
              <a:t>maßgeblich</a:t>
            </a:r>
            <a:r>
              <a:rPr lang="it-IT" sz="2800" i="1" dirty="0"/>
              <a:t> </a:t>
            </a:r>
            <a:r>
              <a:rPr lang="it-IT" sz="2800" i="1" dirty="0" err="1"/>
              <a:t>eine</a:t>
            </a:r>
            <a:r>
              <a:rPr lang="it-IT" sz="2800" i="1" dirty="0"/>
              <a:t> </a:t>
            </a:r>
            <a:r>
              <a:rPr lang="it-IT" sz="2800" i="1" dirty="0" err="1"/>
              <a:t>Neueinschätzung</a:t>
            </a:r>
            <a:r>
              <a:rPr lang="it-IT" sz="2800" i="1" dirty="0"/>
              <a:t> </a:t>
            </a:r>
            <a:r>
              <a:rPr lang="it-IT" sz="2800" i="1" dirty="0" err="1"/>
              <a:t>des</a:t>
            </a:r>
            <a:r>
              <a:rPr lang="it-IT" sz="2800" i="1" dirty="0"/>
              <a:t> </a:t>
            </a:r>
            <a:r>
              <a:rPr lang="it-IT" sz="2800" i="1" dirty="0" err="1"/>
              <a:t>Produktionspotenzials</a:t>
            </a:r>
            <a:r>
              <a:rPr lang="it-IT" sz="2800" i="1" dirty="0"/>
              <a:t> </a:t>
            </a:r>
            <a:r>
              <a:rPr lang="it-IT" sz="2800" i="1" dirty="0" err="1"/>
              <a:t>beigetragen</a:t>
            </a:r>
            <a:r>
              <a:rPr lang="it-IT" sz="2800" i="1" dirty="0"/>
              <a:t>. </a:t>
            </a:r>
          </a:p>
          <a:p>
            <a:endParaRPr lang="it-IT" sz="2800" i="1" dirty="0"/>
          </a:p>
          <a:p>
            <a:r>
              <a:rPr lang="it-IT" sz="2800" dirty="0"/>
              <a:t>Rispetto alla previsione </a:t>
            </a:r>
            <a:r>
              <a:rPr lang="it-IT" sz="2800" dirty="0" err="1"/>
              <a:t>ifo</a:t>
            </a:r>
            <a:r>
              <a:rPr lang="it-IT" sz="2800" dirty="0"/>
              <a:t> dell’autunno 2025, i tassi di crescita sono stati ridotti di 0,1 punti percentuali per l’anno in corso e di 0,5 punti percentuali per ciascuno dei due anni successivi. A questa revisione ha contribuito in modo determinante una nuova valutazione del potenziale produttivo.</a:t>
            </a:r>
          </a:p>
          <a:p>
            <a:endParaRPr lang="it-IT" dirty="0"/>
          </a:p>
        </p:txBody>
      </p:sp>
    </p:spTree>
    <p:extLst>
      <p:ext uri="{BB962C8B-B14F-4D97-AF65-F5344CB8AC3E}">
        <p14:creationId xmlns:p14="http://schemas.microsoft.com/office/powerpoint/2010/main" val="12971480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16665-9C6C-F04E-3276-B69EC9A75B7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FC83891-A7FB-E75A-356B-42F6716CEC5F}"/>
              </a:ext>
            </a:extLst>
          </p:cNvPr>
          <p:cNvSpPr txBox="1">
            <a:spLocks noChangeArrowheads="1"/>
          </p:cNvSpPr>
          <p:nvPr/>
        </p:nvSpPr>
        <p:spPr bwMode="auto">
          <a:xfrm>
            <a:off x="301625" y="222250"/>
            <a:ext cx="8229600" cy="4062651"/>
          </a:xfrm>
          <a:prstGeom prst="rect">
            <a:avLst/>
          </a:prstGeom>
          <a:noFill/>
          <a:ln w="9525">
            <a:noFill/>
            <a:miter lim="800000"/>
            <a:headEnd/>
            <a:tailEnd/>
          </a:ln>
        </p:spPr>
        <p:txBody>
          <a:bodyPr>
            <a:spAutoFit/>
          </a:bodyPr>
          <a:lstStyle/>
          <a:p>
            <a:r>
              <a:rPr lang="it-IT" sz="2600" b="1" dirty="0"/>
              <a:t>Deutschland-</a:t>
            </a:r>
            <a:r>
              <a:rPr lang="it-IT" sz="2600" b="1" dirty="0" err="1"/>
              <a:t>Prognose</a:t>
            </a:r>
            <a:r>
              <a:rPr lang="it-IT" sz="2600" b="1" dirty="0"/>
              <a:t>: </a:t>
            </a:r>
            <a:r>
              <a:rPr lang="it-IT" sz="2600" b="1" dirty="0" err="1"/>
              <a:t>Wirtschaft</a:t>
            </a:r>
            <a:r>
              <a:rPr lang="it-IT" sz="2600" b="1" dirty="0"/>
              <a:t> </a:t>
            </a:r>
            <a:r>
              <a:rPr lang="it-IT" sz="2600" b="1" dirty="0" err="1"/>
              <a:t>geht</a:t>
            </a:r>
            <a:r>
              <a:rPr lang="it-IT" sz="2600" b="1" dirty="0"/>
              <a:t> </a:t>
            </a:r>
            <a:r>
              <a:rPr lang="it-IT" sz="2600" b="1" dirty="0" err="1"/>
              <a:t>allmählich</a:t>
            </a:r>
            <a:r>
              <a:rPr lang="it-IT" sz="2600" b="1" dirty="0"/>
              <a:t> </a:t>
            </a:r>
            <a:r>
              <a:rPr lang="it-IT" sz="2600" b="1" dirty="0" err="1"/>
              <a:t>wieder</a:t>
            </a:r>
            <a:r>
              <a:rPr lang="it-IT" sz="2600" b="1" dirty="0"/>
              <a:t> </a:t>
            </a:r>
            <a:r>
              <a:rPr lang="it-IT" sz="2600" b="1" dirty="0" err="1"/>
              <a:t>auf</a:t>
            </a:r>
            <a:r>
              <a:rPr lang="it-IT" sz="2600" b="1" dirty="0"/>
              <a:t> </a:t>
            </a:r>
            <a:r>
              <a:rPr lang="it-IT" sz="2600" b="1" dirty="0" err="1"/>
              <a:t>Erholungskurs</a:t>
            </a:r>
            <a:endParaRPr lang="it-IT" sz="2600" dirty="0"/>
          </a:p>
          <a:p>
            <a:r>
              <a:rPr lang="it-IT" sz="2600" b="1" dirty="0"/>
              <a:t>1 </a:t>
            </a:r>
            <a:r>
              <a:rPr lang="it-IT" sz="2600" b="1" dirty="0" err="1"/>
              <a:t>Grundzüge</a:t>
            </a:r>
            <a:r>
              <a:rPr lang="it-IT" sz="2600" b="1" dirty="0"/>
              <a:t> </a:t>
            </a:r>
            <a:r>
              <a:rPr lang="it-IT" sz="2600" b="1" dirty="0" err="1"/>
              <a:t>des</a:t>
            </a:r>
            <a:r>
              <a:rPr lang="it-IT" sz="2600" b="1" dirty="0"/>
              <a:t> </a:t>
            </a:r>
            <a:r>
              <a:rPr lang="it-IT" sz="2600" b="1" dirty="0" err="1"/>
              <a:t>makroökonomischen</a:t>
            </a:r>
            <a:r>
              <a:rPr lang="it-IT" sz="2600" b="1" dirty="0"/>
              <a:t> </a:t>
            </a:r>
            <a:r>
              <a:rPr lang="it-IT" sz="2600" b="1" dirty="0" err="1"/>
              <a:t>Ausblicks</a:t>
            </a:r>
            <a:r>
              <a:rPr lang="it-IT" sz="2600" b="1" dirty="0"/>
              <a:t> </a:t>
            </a:r>
            <a:endParaRPr lang="it-IT" sz="2600" dirty="0"/>
          </a:p>
          <a:p>
            <a:r>
              <a:rPr lang="it-IT" sz="2600" dirty="0"/>
              <a:t>Im </a:t>
            </a:r>
            <a:r>
              <a:rPr lang="it-IT" sz="2600" dirty="0" err="1"/>
              <a:t>zurückliegenden</a:t>
            </a:r>
            <a:r>
              <a:rPr lang="it-IT" sz="2600" dirty="0"/>
              <a:t> </a:t>
            </a:r>
            <a:r>
              <a:rPr lang="it-IT" sz="2600" dirty="0" err="1"/>
              <a:t>Sommerhalbjahr</a:t>
            </a:r>
            <a:r>
              <a:rPr lang="it-IT" sz="2600" dirty="0"/>
              <a:t> </a:t>
            </a:r>
            <a:r>
              <a:rPr lang="it-IT" sz="2600" dirty="0" err="1"/>
              <a:t>ging</a:t>
            </a:r>
            <a:r>
              <a:rPr lang="it-IT" sz="2600" dirty="0"/>
              <a:t> die </a:t>
            </a:r>
            <a:r>
              <a:rPr lang="it-IT" sz="2600" dirty="0" err="1"/>
              <a:t>Wirtschaftsleistung</a:t>
            </a:r>
            <a:r>
              <a:rPr lang="it-IT" sz="2600" dirty="0"/>
              <a:t> in Deutschland </a:t>
            </a:r>
            <a:r>
              <a:rPr lang="it-IT" sz="2600" dirty="0" err="1"/>
              <a:t>etwas</a:t>
            </a:r>
            <a:r>
              <a:rPr lang="it-IT" sz="2600" dirty="0"/>
              <a:t> </a:t>
            </a:r>
            <a:r>
              <a:rPr lang="it-IT" sz="2600" dirty="0" err="1"/>
              <a:t>zurück</a:t>
            </a:r>
            <a:r>
              <a:rPr lang="it-IT" sz="2600" dirty="0"/>
              <a:t>. </a:t>
            </a:r>
            <a:r>
              <a:rPr lang="it-IT" sz="2600" dirty="0" err="1"/>
              <a:t>Das</a:t>
            </a:r>
            <a:r>
              <a:rPr lang="it-IT" sz="2600" dirty="0"/>
              <a:t> reale BIP </a:t>
            </a:r>
            <a:r>
              <a:rPr lang="it-IT" sz="2600" dirty="0" err="1"/>
              <a:t>sank</a:t>
            </a:r>
            <a:r>
              <a:rPr lang="it-IT" sz="2600" dirty="0"/>
              <a:t> </a:t>
            </a:r>
            <a:r>
              <a:rPr lang="it-IT" sz="2600" dirty="0" err="1"/>
              <a:t>saisonbereinigt</a:t>
            </a:r>
            <a:r>
              <a:rPr lang="it-IT" sz="2600" dirty="0"/>
              <a:t> </a:t>
            </a:r>
            <a:r>
              <a:rPr lang="it-IT" sz="2600" dirty="0" err="1"/>
              <a:t>im</a:t>
            </a:r>
            <a:r>
              <a:rPr lang="it-IT" sz="2600" dirty="0"/>
              <a:t> </a:t>
            </a:r>
            <a:r>
              <a:rPr lang="it-IT" sz="2600" dirty="0" err="1"/>
              <a:t>zweiten</a:t>
            </a:r>
            <a:r>
              <a:rPr lang="it-IT" sz="2600" dirty="0"/>
              <a:t> und </a:t>
            </a:r>
            <a:r>
              <a:rPr lang="it-IT" sz="2600" dirty="0" err="1"/>
              <a:t>dritten</a:t>
            </a:r>
            <a:r>
              <a:rPr lang="it-IT" sz="2600" dirty="0"/>
              <a:t> </a:t>
            </a:r>
            <a:r>
              <a:rPr lang="it-IT" sz="2600" dirty="0" err="1"/>
              <a:t>Quartal</a:t>
            </a:r>
            <a:r>
              <a:rPr lang="it-IT" sz="2600" dirty="0"/>
              <a:t> </a:t>
            </a:r>
            <a:r>
              <a:rPr lang="it-IT" sz="2600" dirty="0" err="1"/>
              <a:t>kumuliert</a:t>
            </a:r>
            <a:r>
              <a:rPr lang="it-IT" sz="2600" dirty="0"/>
              <a:t> </a:t>
            </a:r>
            <a:r>
              <a:rPr lang="it-IT" sz="2600" dirty="0" err="1"/>
              <a:t>um</a:t>
            </a:r>
            <a:r>
              <a:rPr lang="it-IT" sz="2600" dirty="0"/>
              <a:t> 0,2 %, </a:t>
            </a:r>
            <a:r>
              <a:rPr lang="it-IT" sz="2600" dirty="0" err="1"/>
              <a:t>leicht</a:t>
            </a:r>
            <a:r>
              <a:rPr lang="it-IT" sz="2600" dirty="0"/>
              <a:t> </a:t>
            </a:r>
            <a:r>
              <a:rPr lang="it-IT" sz="2600" dirty="0" err="1"/>
              <a:t>stärker</a:t>
            </a:r>
            <a:r>
              <a:rPr lang="it-IT" sz="2600" dirty="0"/>
              <a:t> </a:t>
            </a:r>
            <a:r>
              <a:rPr lang="it-IT" sz="2600" dirty="0" err="1"/>
              <a:t>als</a:t>
            </a:r>
            <a:r>
              <a:rPr lang="it-IT" sz="2600" dirty="0"/>
              <a:t> in </a:t>
            </a:r>
            <a:r>
              <a:rPr lang="it-IT" sz="2600" dirty="0" err="1"/>
              <a:t>der</a:t>
            </a:r>
            <a:r>
              <a:rPr lang="it-IT" sz="2600" dirty="0"/>
              <a:t> Deutschland-</a:t>
            </a:r>
            <a:r>
              <a:rPr lang="it-IT" sz="2600" dirty="0" err="1"/>
              <a:t>Prognose</a:t>
            </a:r>
            <a:r>
              <a:rPr lang="it-IT" sz="2600" dirty="0"/>
              <a:t> </a:t>
            </a:r>
            <a:r>
              <a:rPr lang="it-IT" sz="2600" dirty="0" err="1"/>
              <a:t>der</a:t>
            </a:r>
            <a:r>
              <a:rPr lang="it-IT" sz="2600" dirty="0"/>
              <a:t> Bundesbank </a:t>
            </a:r>
            <a:r>
              <a:rPr lang="it-IT" sz="2600" dirty="0" err="1"/>
              <a:t>vom</a:t>
            </a:r>
            <a:r>
              <a:rPr lang="it-IT" sz="2600" dirty="0"/>
              <a:t> </a:t>
            </a:r>
            <a:r>
              <a:rPr lang="it-IT" sz="2600" dirty="0" err="1"/>
              <a:t>Juni</a:t>
            </a:r>
            <a:r>
              <a:rPr lang="it-IT" sz="2600" dirty="0"/>
              <a:t> 2025 </a:t>
            </a:r>
            <a:r>
              <a:rPr lang="it-IT" sz="2600" dirty="0" err="1"/>
              <a:t>erwartet</a:t>
            </a:r>
            <a:r>
              <a:rPr lang="it-IT" sz="2600" dirty="0"/>
              <a:t>. </a:t>
            </a:r>
            <a:r>
              <a:rPr lang="it-IT" sz="2600" dirty="0" err="1"/>
              <a:t>Damit</a:t>
            </a:r>
            <a:r>
              <a:rPr lang="it-IT" sz="2600" dirty="0"/>
              <a:t> </a:t>
            </a:r>
            <a:r>
              <a:rPr lang="it-IT" sz="2600" dirty="0" err="1"/>
              <a:t>erlitt</a:t>
            </a:r>
            <a:r>
              <a:rPr lang="it-IT" sz="2600" dirty="0"/>
              <a:t> die </a:t>
            </a:r>
            <a:r>
              <a:rPr lang="it-IT" sz="2600" dirty="0" err="1"/>
              <a:t>deutsche</a:t>
            </a:r>
            <a:r>
              <a:rPr lang="it-IT" sz="2600" dirty="0"/>
              <a:t> </a:t>
            </a:r>
            <a:r>
              <a:rPr lang="it-IT" sz="2600" dirty="0" err="1"/>
              <a:t>Wirtschaft</a:t>
            </a:r>
            <a:r>
              <a:rPr lang="it-IT" sz="2600" dirty="0"/>
              <a:t> </a:t>
            </a:r>
            <a:r>
              <a:rPr lang="it-IT" sz="2600" dirty="0" err="1"/>
              <a:t>einen</a:t>
            </a:r>
            <a:r>
              <a:rPr lang="it-IT" sz="2600" dirty="0"/>
              <a:t> </a:t>
            </a:r>
            <a:r>
              <a:rPr lang="it-IT" sz="2600" dirty="0" err="1"/>
              <a:t>weiteren</a:t>
            </a:r>
            <a:r>
              <a:rPr lang="it-IT" sz="2600" dirty="0"/>
              <a:t> </a:t>
            </a:r>
            <a:r>
              <a:rPr lang="it-IT" sz="2600" dirty="0" err="1"/>
              <a:t>Dämpfer</a:t>
            </a:r>
            <a:r>
              <a:rPr lang="it-IT" sz="2600" dirty="0"/>
              <a:t>. </a:t>
            </a:r>
          </a:p>
          <a:p>
            <a:endParaRPr lang="it-IT" dirty="0"/>
          </a:p>
        </p:txBody>
      </p:sp>
    </p:spTree>
    <p:extLst>
      <p:ext uri="{BB962C8B-B14F-4D97-AF65-F5344CB8AC3E}">
        <p14:creationId xmlns:p14="http://schemas.microsoft.com/office/powerpoint/2010/main" val="11751087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148508"/>
            <a:ext cx="8229600" cy="5262979"/>
          </a:xfrm>
          <a:prstGeom prst="rect">
            <a:avLst/>
          </a:prstGeom>
          <a:noFill/>
          <a:ln w="9525">
            <a:noFill/>
            <a:miter lim="800000"/>
            <a:headEnd/>
            <a:tailEnd/>
          </a:ln>
        </p:spPr>
        <p:txBody>
          <a:bodyPr>
            <a:spAutoFit/>
          </a:bodyPr>
          <a:lstStyle/>
          <a:p>
            <a:r>
              <a:rPr lang="de-DE" sz="2800" i="1" dirty="0"/>
              <a:t>Saisonbereinigung </a:t>
            </a:r>
          </a:p>
          <a:p>
            <a:endParaRPr lang="de-DE" sz="2800" i="1" dirty="0"/>
          </a:p>
          <a:p>
            <a:r>
              <a:rPr lang="de-DE" sz="2800" i="1" dirty="0"/>
              <a:t>Verfahren der Zeitreihenanalyse, bei dem die regelmäßigen jahreszeitlichen Einflüsse aus einer Monats- oder Quartalsstatistik eliminiert werden, um langfristigen Trend und Konjunkturfigur der Zeitreihe zu untersuchen. Eine Saisonbereinigung wird bspw. bei der Zahl der Arbeitslosen vorgenommen, da diese jahreszeitlichen Schwankungen bedingt durch Witterung (z.B. Land- und Forstwirtschaft, Bauwirtschaft) oder institutionelle Termine (Schuljahrestermine, Urlaubszeit) unterliegen.</a:t>
            </a:r>
          </a:p>
        </p:txBody>
      </p:sp>
    </p:spTree>
    <p:extLst>
      <p:ext uri="{BB962C8B-B14F-4D97-AF65-F5344CB8AC3E}">
        <p14:creationId xmlns:p14="http://schemas.microsoft.com/office/powerpoint/2010/main" val="17328069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447645"/>
          </a:xfrm>
          <a:prstGeom prst="rect">
            <a:avLst/>
          </a:prstGeom>
          <a:noFill/>
          <a:ln w="9525">
            <a:noFill/>
            <a:miter lim="800000"/>
            <a:headEnd/>
            <a:tailEnd/>
          </a:ln>
        </p:spPr>
        <p:txBody>
          <a:bodyPr>
            <a:spAutoFit/>
          </a:bodyPr>
          <a:lstStyle/>
          <a:p>
            <a:endParaRPr lang="de-DE" dirty="0"/>
          </a:p>
          <a:p>
            <a:r>
              <a:rPr lang="de-DE" sz="2800" i="1" dirty="0"/>
              <a:t>Die </a:t>
            </a:r>
            <a:r>
              <a:rPr lang="de-DE" sz="2800" b="1" i="1" dirty="0"/>
              <a:t>Kalenderbereinigung</a:t>
            </a:r>
            <a:r>
              <a:rPr lang="de-DE" sz="2800" i="1" dirty="0"/>
              <a:t> ist ein statistisches Verfahren, mit dem Kalendereffekte aus einer ökonomischen Zeitreihe beseitigt werden. Der </a:t>
            </a:r>
            <a:r>
              <a:rPr lang="de-DE" sz="2800" b="1" i="1" dirty="0"/>
              <a:t>Kalendereffekt</a:t>
            </a:r>
            <a:r>
              <a:rPr lang="de-DE" sz="2800" i="1" dirty="0"/>
              <a:t> ist die Veränderung, die durch die unterschiedliche Anzahl der Arbeitstage in einem Monat oder in einem anderen Zeitraum (Quartal, Jahr) verursacht wird.</a:t>
            </a:r>
          </a:p>
          <a:p>
            <a:r>
              <a:rPr lang="de-DE" sz="2800" i="1" dirty="0"/>
              <a:t>Die Kalenderbereinigung wird hauptsächlich bei der Berechnung von Konjunkturstatistiken (KS) verwendet</a:t>
            </a:r>
          </a:p>
          <a:p>
            <a:endParaRPr lang="de-DE" i="1" dirty="0"/>
          </a:p>
          <a:p>
            <a:endParaRPr lang="de-DE" i="1" dirty="0"/>
          </a:p>
          <a:p>
            <a:endParaRPr lang="de-DE" dirty="0"/>
          </a:p>
        </p:txBody>
      </p:sp>
    </p:spTree>
    <p:extLst>
      <p:ext uri="{BB962C8B-B14F-4D97-AF65-F5344CB8AC3E}">
        <p14:creationId xmlns:p14="http://schemas.microsoft.com/office/powerpoint/2010/main" val="6768123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770537"/>
          </a:xfrm>
          <a:prstGeom prst="rect">
            <a:avLst/>
          </a:prstGeom>
          <a:noFill/>
          <a:ln w="9525">
            <a:noFill/>
            <a:miter lim="800000"/>
            <a:headEnd/>
            <a:tailEnd/>
          </a:ln>
        </p:spPr>
        <p:txBody>
          <a:bodyPr>
            <a:spAutoFit/>
          </a:bodyPr>
          <a:lstStyle/>
          <a:p>
            <a:endParaRPr lang="de-DE" dirty="0"/>
          </a:p>
          <a:p>
            <a:r>
              <a:rPr lang="it-IT" sz="2800" i="1" dirty="0"/>
              <a:t>Per dati destagionalizzati si intendono i dati depurati, mediante apposite tecniche statistiche, dalle fluttuazioni attribuibili alla componente stagionale (dovute a fattori metereologici, consuetudinari, legislativi, e così via) e, se significativi, dagli effetti calendario. Questa trasformazione dei dati è la più idonea a cogliere l’evoluzione congiunturale di un indicatore</a:t>
            </a:r>
          </a:p>
          <a:p>
            <a:endParaRPr lang="it-IT" sz="2800" b="1" dirty="0"/>
          </a:p>
          <a:p>
            <a:endParaRPr lang="it-IT" sz="2800" b="1" dirty="0"/>
          </a:p>
          <a:p>
            <a:r>
              <a:rPr lang="it-IT" sz="2800" i="1" dirty="0"/>
              <a:t>Dati </a:t>
            </a:r>
            <a:r>
              <a:rPr lang="it-IT" sz="2800" i="1" dirty="0" err="1"/>
              <a:t>decalendarizzati</a:t>
            </a:r>
            <a:r>
              <a:rPr lang="it-IT" sz="2800" i="1" dirty="0"/>
              <a:t> = si parificano i giorni lavorativi </a:t>
            </a:r>
          </a:p>
        </p:txBody>
      </p:sp>
    </p:spTree>
    <p:extLst>
      <p:ext uri="{BB962C8B-B14F-4D97-AF65-F5344CB8AC3E}">
        <p14:creationId xmlns:p14="http://schemas.microsoft.com/office/powerpoint/2010/main" val="40707090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16665-9C6C-F04E-3276-B69EC9A75B7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FC83891-A7FB-E75A-356B-42F6716CEC5F}"/>
              </a:ext>
            </a:extLst>
          </p:cNvPr>
          <p:cNvSpPr txBox="1">
            <a:spLocks noChangeArrowheads="1"/>
          </p:cNvSpPr>
          <p:nvPr/>
        </p:nvSpPr>
        <p:spPr bwMode="auto">
          <a:xfrm>
            <a:off x="301625" y="222250"/>
            <a:ext cx="8229600" cy="4462760"/>
          </a:xfrm>
          <a:prstGeom prst="rect">
            <a:avLst/>
          </a:prstGeom>
          <a:noFill/>
          <a:ln w="9525">
            <a:noFill/>
            <a:miter lim="800000"/>
            <a:headEnd/>
            <a:tailEnd/>
          </a:ln>
        </p:spPr>
        <p:txBody>
          <a:bodyPr>
            <a:spAutoFit/>
          </a:bodyPr>
          <a:lstStyle/>
          <a:p>
            <a:r>
              <a:rPr lang="it-IT" sz="2600" dirty="0" err="1"/>
              <a:t>Nach</a:t>
            </a:r>
            <a:r>
              <a:rPr lang="it-IT" sz="2600" dirty="0"/>
              <a:t> </a:t>
            </a:r>
            <a:r>
              <a:rPr lang="it-IT" sz="2600" dirty="0" err="1"/>
              <a:t>den</a:t>
            </a:r>
            <a:r>
              <a:rPr lang="it-IT" sz="2600" dirty="0"/>
              <a:t> </a:t>
            </a:r>
            <a:r>
              <a:rPr lang="it-IT" sz="2600" dirty="0" err="1"/>
              <a:t>im</a:t>
            </a:r>
            <a:r>
              <a:rPr lang="it-IT" sz="2600" dirty="0"/>
              <a:t> Sommer </a:t>
            </a:r>
            <a:r>
              <a:rPr lang="it-IT" sz="2600" dirty="0" err="1"/>
              <a:t>revidierten</a:t>
            </a:r>
            <a:r>
              <a:rPr lang="it-IT" sz="2600" dirty="0"/>
              <a:t> </a:t>
            </a:r>
            <a:r>
              <a:rPr lang="it-IT" sz="2600" dirty="0" err="1"/>
              <a:t>Ergebnissen</a:t>
            </a:r>
            <a:r>
              <a:rPr lang="it-IT" sz="2600" dirty="0"/>
              <a:t> </a:t>
            </a:r>
            <a:r>
              <a:rPr lang="it-IT" sz="2600" dirty="0" err="1"/>
              <a:t>der</a:t>
            </a:r>
            <a:r>
              <a:rPr lang="it-IT" sz="2600" dirty="0"/>
              <a:t> </a:t>
            </a:r>
            <a:r>
              <a:rPr lang="it-IT" sz="2600" dirty="0" err="1"/>
              <a:t>Volkswirtschaftlichen</a:t>
            </a:r>
            <a:r>
              <a:rPr lang="it-IT" sz="2600" dirty="0"/>
              <a:t> </a:t>
            </a:r>
            <a:r>
              <a:rPr lang="it-IT" sz="2600" dirty="0" err="1"/>
              <a:t>Gesamtrechnungen</a:t>
            </a:r>
            <a:r>
              <a:rPr lang="it-IT" sz="2600" dirty="0"/>
              <a:t> </a:t>
            </a:r>
            <a:r>
              <a:rPr lang="it-IT" sz="2600" dirty="0" err="1"/>
              <a:t>befand</a:t>
            </a:r>
            <a:r>
              <a:rPr lang="it-IT" sz="2600" dirty="0"/>
              <a:t> </a:t>
            </a:r>
            <a:r>
              <a:rPr lang="it-IT" sz="2600" dirty="0" err="1"/>
              <a:t>sie</a:t>
            </a:r>
            <a:r>
              <a:rPr lang="it-IT" sz="2600" dirty="0"/>
              <a:t> </a:t>
            </a:r>
            <a:r>
              <a:rPr lang="it-IT" sz="2600" dirty="0" err="1"/>
              <a:t>sich</a:t>
            </a:r>
            <a:r>
              <a:rPr lang="it-IT" sz="2600" dirty="0"/>
              <a:t> </a:t>
            </a:r>
            <a:r>
              <a:rPr lang="it-IT" sz="2600" dirty="0" err="1"/>
              <a:t>seit</a:t>
            </a:r>
            <a:r>
              <a:rPr lang="it-IT" sz="2600" dirty="0"/>
              <a:t> </a:t>
            </a:r>
            <a:r>
              <a:rPr lang="it-IT" sz="2600" dirty="0" err="1"/>
              <a:t>Ende</a:t>
            </a:r>
            <a:r>
              <a:rPr lang="it-IT" sz="2600" dirty="0"/>
              <a:t> 2022 </a:t>
            </a:r>
            <a:r>
              <a:rPr lang="it-IT" sz="2600" dirty="0" err="1"/>
              <a:t>deutlich</a:t>
            </a:r>
            <a:r>
              <a:rPr lang="it-IT" sz="2600" dirty="0"/>
              <a:t> </a:t>
            </a:r>
            <a:r>
              <a:rPr lang="it-IT" sz="2600" dirty="0" err="1"/>
              <a:t>erkennbar</a:t>
            </a:r>
            <a:r>
              <a:rPr lang="it-IT" sz="2600" dirty="0"/>
              <a:t> in </a:t>
            </a:r>
            <a:r>
              <a:rPr lang="it-IT" sz="2600" dirty="0" err="1"/>
              <a:t>einer</a:t>
            </a:r>
            <a:r>
              <a:rPr lang="it-IT" sz="2600" dirty="0"/>
              <a:t> </a:t>
            </a:r>
            <a:r>
              <a:rPr lang="it-IT" sz="2600" dirty="0" err="1"/>
              <a:t>Rezession</a:t>
            </a:r>
            <a:r>
              <a:rPr lang="it-IT" sz="2600" dirty="0"/>
              <a:t>. </a:t>
            </a:r>
            <a:r>
              <a:rPr lang="it-IT" sz="2600" dirty="0" err="1"/>
              <a:t>Seit</a:t>
            </a:r>
            <a:r>
              <a:rPr lang="it-IT" sz="2600" dirty="0"/>
              <a:t> </a:t>
            </a:r>
            <a:r>
              <a:rPr lang="it-IT" sz="2600" dirty="0" err="1"/>
              <a:t>Mitte</a:t>
            </a:r>
            <a:r>
              <a:rPr lang="it-IT" sz="2600" dirty="0"/>
              <a:t> 2024 </a:t>
            </a:r>
            <a:r>
              <a:rPr lang="it-IT" sz="2600" dirty="0" err="1"/>
              <a:t>fing</a:t>
            </a:r>
            <a:r>
              <a:rPr lang="it-IT" sz="2600" dirty="0"/>
              <a:t> </a:t>
            </a:r>
            <a:r>
              <a:rPr lang="it-IT" sz="2600" dirty="0" err="1"/>
              <a:t>sie</a:t>
            </a:r>
            <a:r>
              <a:rPr lang="it-IT" sz="2600" dirty="0"/>
              <a:t> </a:t>
            </a:r>
            <a:r>
              <a:rPr lang="it-IT" sz="2600" dirty="0" err="1"/>
              <a:t>sich</a:t>
            </a:r>
            <a:r>
              <a:rPr lang="it-IT" sz="2600" dirty="0"/>
              <a:t> </a:t>
            </a:r>
            <a:r>
              <a:rPr lang="it-IT" sz="2600" dirty="0" err="1"/>
              <a:t>aber</a:t>
            </a:r>
            <a:r>
              <a:rPr lang="it-IT" sz="2600" dirty="0"/>
              <a:t> </a:t>
            </a:r>
            <a:r>
              <a:rPr lang="it-IT" sz="2600" dirty="0" err="1"/>
              <a:t>wieder</a:t>
            </a:r>
            <a:r>
              <a:rPr lang="it-IT" sz="2600" dirty="0"/>
              <a:t> </a:t>
            </a:r>
            <a:r>
              <a:rPr lang="it-IT" sz="2600" dirty="0" err="1"/>
              <a:t>etwas</a:t>
            </a:r>
            <a:r>
              <a:rPr lang="it-IT" sz="2600" dirty="0"/>
              <a:t>. </a:t>
            </a:r>
            <a:r>
              <a:rPr lang="it-IT" sz="2600" dirty="0" err="1"/>
              <a:t>Infolge</a:t>
            </a:r>
            <a:r>
              <a:rPr lang="it-IT" sz="2600" dirty="0"/>
              <a:t> </a:t>
            </a:r>
            <a:r>
              <a:rPr lang="it-IT" sz="2600" dirty="0" err="1"/>
              <a:t>der</a:t>
            </a:r>
            <a:r>
              <a:rPr lang="it-IT" sz="2600" dirty="0"/>
              <a:t> US-</a:t>
            </a:r>
            <a:r>
              <a:rPr lang="it-IT" sz="2600" dirty="0" err="1"/>
              <a:t>Handelspolitik</a:t>
            </a:r>
            <a:r>
              <a:rPr lang="it-IT" sz="2600" dirty="0"/>
              <a:t> und </a:t>
            </a:r>
            <a:r>
              <a:rPr lang="it-IT" sz="2600" dirty="0" err="1"/>
              <a:t>der</a:t>
            </a:r>
            <a:r>
              <a:rPr lang="it-IT" sz="2600" dirty="0"/>
              <a:t> </a:t>
            </a:r>
            <a:r>
              <a:rPr lang="it-IT" sz="2600" dirty="0" err="1"/>
              <a:t>Einführung</a:t>
            </a:r>
            <a:r>
              <a:rPr lang="it-IT" sz="2600" dirty="0"/>
              <a:t> </a:t>
            </a:r>
            <a:r>
              <a:rPr lang="it-IT" sz="2600" dirty="0" err="1"/>
              <a:t>weitreichender</a:t>
            </a:r>
            <a:r>
              <a:rPr lang="it-IT" sz="2600" dirty="0"/>
              <a:t> US-</a:t>
            </a:r>
            <a:r>
              <a:rPr lang="it-IT" sz="2600" dirty="0" err="1"/>
              <a:t>Zölle</a:t>
            </a:r>
            <a:r>
              <a:rPr lang="it-IT" sz="2600" dirty="0"/>
              <a:t> </a:t>
            </a:r>
            <a:r>
              <a:rPr lang="it-IT" sz="2600" dirty="0" err="1"/>
              <a:t>fielen</a:t>
            </a:r>
            <a:r>
              <a:rPr lang="it-IT" sz="2600" dirty="0"/>
              <a:t> </a:t>
            </a:r>
            <a:r>
              <a:rPr lang="it-IT" sz="2600" dirty="0" err="1"/>
              <a:t>im</a:t>
            </a:r>
            <a:r>
              <a:rPr lang="it-IT" sz="2600" dirty="0"/>
              <a:t> </a:t>
            </a:r>
            <a:r>
              <a:rPr lang="it-IT" sz="2600" dirty="0" err="1"/>
              <a:t>Sommerhalbjahr</a:t>
            </a:r>
            <a:r>
              <a:rPr lang="it-IT" sz="2600" dirty="0"/>
              <a:t> die </a:t>
            </a:r>
            <a:r>
              <a:rPr lang="it-IT" sz="2600" dirty="0" err="1"/>
              <a:t>Exporte</a:t>
            </a:r>
            <a:r>
              <a:rPr lang="it-IT" sz="2600" dirty="0"/>
              <a:t> in die USA </a:t>
            </a:r>
            <a:r>
              <a:rPr lang="it-IT" sz="2600" dirty="0" err="1"/>
              <a:t>stark</a:t>
            </a:r>
            <a:r>
              <a:rPr lang="it-IT" sz="2600" dirty="0"/>
              <a:t>, die </a:t>
            </a:r>
            <a:r>
              <a:rPr lang="it-IT" sz="2600" dirty="0" err="1"/>
              <a:t>Exporte</a:t>
            </a:r>
            <a:r>
              <a:rPr lang="it-IT" sz="2600" dirty="0"/>
              <a:t> </a:t>
            </a:r>
            <a:r>
              <a:rPr lang="it-IT" sz="2600" dirty="0" err="1"/>
              <a:t>insgesamt</a:t>
            </a:r>
            <a:r>
              <a:rPr lang="it-IT" sz="2600" dirty="0"/>
              <a:t> </a:t>
            </a:r>
            <a:r>
              <a:rPr lang="it-IT" sz="2600" dirty="0" err="1"/>
              <a:t>sanken</a:t>
            </a:r>
            <a:r>
              <a:rPr lang="it-IT" sz="2600" dirty="0"/>
              <a:t> </a:t>
            </a:r>
            <a:r>
              <a:rPr lang="it-IT" sz="2600" dirty="0" err="1"/>
              <a:t>aber</a:t>
            </a:r>
            <a:r>
              <a:rPr lang="it-IT" sz="2600" dirty="0"/>
              <a:t> </a:t>
            </a:r>
            <a:r>
              <a:rPr lang="it-IT" sz="2600" dirty="0" err="1"/>
              <a:t>deutlich</a:t>
            </a:r>
            <a:r>
              <a:rPr lang="it-IT" sz="2600" dirty="0"/>
              <a:t> </a:t>
            </a:r>
            <a:r>
              <a:rPr lang="it-IT" sz="2600" dirty="0" err="1"/>
              <a:t>weniger</a:t>
            </a:r>
            <a:r>
              <a:rPr lang="it-IT" sz="2600" dirty="0"/>
              <a:t> </a:t>
            </a:r>
            <a:r>
              <a:rPr lang="it-IT" sz="2600" dirty="0" err="1"/>
              <a:t>als</a:t>
            </a:r>
            <a:r>
              <a:rPr lang="it-IT" sz="2600" dirty="0"/>
              <a:t> </a:t>
            </a:r>
            <a:r>
              <a:rPr lang="it-IT" sz="2600" dirty="0" err="1"/>
              <a:t>erwartet</a:t>
            </a:r>
            <a:r>
              <a:rPr lang="it-IT" sz="2600" dirty="0"/>
              <a:t>. </a:t>
            </a:r>
            <a:r>
              <a:rPr lang="it-IT" sz="2600" dirty="0" err="1"/>
              <a:t>Auch</a:t>
            </a:r>
            <a:r>
              <a:rPr lang="it-IT" sz="2600" dirty="0"/>
              <a:t> die </a:t>
            </a:r>
            <a:r>
              <a:rPr lang="it-IT" sz="2600" dirty="0" err="1"/>
              <a:t>Unternehmensinvestitionen</a:t>
            </a:r>
            <a:r>
              <a:rPr lang="it-IT" sz="2600" dirty="0"/>
              <a:t> </a:t>
            </a:r>
            <a:r>
              <a:rPr lang="it-IT" sz="2600" dirty="0" err="1"/>
              <a:t>zeigten</a:t>
            </a:r>
            <a:r>
              <a:rPr lang="it-IT" sz="2600" dirty="0"/>
              <a:t> </a:t>
            </a:r>
            <a:r>
              <a:rPr lang="it-IT" sz="2600" dirty="0" err="1"/>
              <a:t>sich</a:t>
            </a:r>
            <a:r>
              <a:rPr lang="it-IT" sz="2600" dirty="0"/>
              <a:t> </a:t>
            </a:r>
            <a:r>
              <a:rPr lang="it-IT" sz="2600" dirty="0" err="1"/>
              <a:t>etwas</a:t>
            </a:r>
            <a:r>
              <a:rPr lang="it-IT" sz="2600" dirty="0"/>
              <a:t> </a:t>
            </a:r>
            <a:r>
              <a:rPr lang="it-IT" sz="2600" dirty="0" err="1"/>
              <a:t>robuster</a:t>
            </a:r>
            <a:r>
              <a:rPr lang="it-IT" sz="2600" dirty="0"/>
              <a:t>. Die von </a:t>
            </a:r>
            <a:r>
              <a:rPr lang="it-IT" sz="2600" dirty="0" err="1"/>
              <a:t>der</a:t>
            </a:r>
            <a:r>
              <a:rPr lang="it-IT" sz="2600" dirty="0"/>
              <a:t> US-</a:t>
            </a:r>
            <a:r>
              <a:rPr lang="it-IT" sz="2600" dirty="0" err="1"/>
              <a:t>Handelspolitik</a:t>
            </a:r>
            <a:r>
              <a:rPr lang="it-IT" sz="2600" dirty="0"/>
              <a:t> </a:t>
            </a:r>
            <a:r>
              <a:rPr lang="it-IT" sz="2600" dirty="0" err="1"/>
              <a:t>ausgehende</a:t>
            </a:r>
            <a:r>
              <a:rPr lang="it-IT" sz="2600" dirty="0"/>
              <a:t> </a:t>
            </a:r>
            <a:r>
              <a:rPr lang="it-IT" sz="2600" dirty="0" err="1"/>
              <a:t>Unsicherheit</a:t>
            </a:r>
            <a:r>
              <a:rPr lang="it-IT" sz="2600" dirty="0"/>
              <a:t> </a:t>
            </a:r>
            <a:r>
              <a:rPr lang="it-IT" sz="2600" dirty="0" err="1"/>
              <a:t>dürfte</a:t>
            </a:r>
            <a:r>
              <a:rPr lang="it-IT" sz="2600" dirty="0"/>
              <a:t> </a:t>
            </a:r>
            <a:r>
              <a:rPr lang="it-IT" sz="2600" dirty="0" err="1"/>
              <a:t>weniger</a:t>
            </a:r>
            <a:r>
              <a:rPr lang="it-IT" sz="2600" dirty="0"/>
              <a:t> </a:t>
            </a:r>
            <a:r>
              <a:rPr lang="it-IT" sz="2600" dirty="0" err="1"/>
              <a:t>gedämpft</a:t>
            </a:r>
            <a:r>
              <a:rPr lang="it-IT" sz="2600" dirty="0"/>
              <a:t> </a:t>
            </a:r>
            <a:r>
              <a:rPr lang="it-IT" sz="2600" dirty="0" err="1"/>
              <a:t>haben</a:t>
            </a:r>
            <a:r>
              <a:rPr lang="it-IT" sz="2600" dirty="0"/>
              <a:t> </a:t>
            </a:r>
            <a:r>
              <a:rPr lang="it-IT" sz="2600" dirty="0" err="1"/>
              <a:t>als</a:t>
            </a:r>
            <a:r>
              <a:rPr lang="it-IT" sz="2600" dirty="0"/>
              <a:t> </a:t>
            </a:r>
            <a:r>
              <a:rPr lang="it-IT" sz="2600" dirty="0" err="1"/>
              <a:t>befürchtet</a:t>
            </a:r>
            <a:r>
              <a:rPr lang="it-IT" sz="2600" dirty="0"/>
              <a:t>. </a:t>
            </a:r>
          </a:p>
          <a:p>
            <a:endParaRPr lang="it-IT" dirty="0"/>
          </a:p>
        </p:txBody>
      </p:sp>
    </p:spTree>
    <p:extLst>
      <p:ext uri="{BB962C8B-B14F-4D97-AF65-F5344CB8AC3E}">
        <p14:creationId xmlns:p14="http://schemas.microsoft.com/office/powerpoint/2010/main" val="24818397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773F1-A625-8478-BB6D-0C7DCCCFDE5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3043C8-1258-EDAD-CDF1-5C7C334A8E47}"/>
              </a:ext>
            </a:extLst>
          </p:cNvPr>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i="1" dirty="0"/>
              <a:t>Il Sistema dei conti economici nazionali descrive in termini quantitativi e sotto forma contabile l’attività economica e finanziaria di un paese o di sue determinate ripartizioni territoriali, per periodi di solito coincidenti con l’anno solare o per periodi temporali più brevi. Lo scopo essenziale di un sistema di contabilità macroeconomica è quello di classificare la complessa attività economica, di sintetizzarla in un ristretto numero di aggregati fondamentali e di esporla in un quadro organico d'insieme rappresentativo dei circuiti economici. </a:t>
            </a:r>
            <a:endParaRPr lang="it-IT" i="1" dirty="0"/>
          </a:p>
        </p:txBody>
      </p:sp>
    </p:spTree>
    <p:extLst>
      <p:ext uri="{BB962C8B-B14F-4D97-AF65-F5344CB8AC3E}">
        <p14:creationId xmlns:p14="http://schemas.microsoft.com/office/powerpoint/2010/main" val="2041416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D7A6B-7021-5999-59D1-DDB0EEF838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FD78BCC-275D-BCBE-4D7B-0C3AA4F16954}"/>
              </a:ext>
            </a:extLst>
          </p:cNvPr>
          <p:cNvSpPr txBox="1">
            <a:spLocks noChangeArrowheads="1"/>
          </p:cNvSpPr>
          <p:nvPr/>
        </p:nvSpPr>
        <p:spPr bwMode="auto">
          <a:xfrm>
            <a:off x="301625" y="222250"/>
            <a:ext cx="8229600" cy="3108543"/>
          </a:xfrm>
          <a:prstGeom prst="rect">
            <a:avLst/>
          </a:prstGeom>
          <a:noFill/>
          <a:ln w="9525">
            <a:noFill/>
            <a:miter lim="800000"/>
            <a:headEnd/>
            <a:tailEnd/>
          </a:ln>
        </p:spPr>
        <p:txBody>
          <a:bodyPr>
            <a:spAutoFit/>
          </a:bodyPr>
          <a:lstStyle/>
          <a:p>
            <a:r>
              <a:rPr lang="it-IT" sz="2800" i="1" dirty="0"/>
              <a:t>Conto di equilibrio dei beni e servizi </a:t>
            </a:r>
          </a:p>
          <a:p>
            <a:r>
              <a:rPr lang="it-IT" sz="2800" i="1" dirty="0"/>
              <a:t>Conto della produzione </a:t>
            </a:r>
          </a:p>
          <a:p>
            <a:r>
              <a:rPr lang="it-IT" sz="2800" i="1" dirty="0"/>
              <a:t>Conto della distribuzione del valore aggiunto </a:t>
            </a:r>
          </a:p>
          <a:p>
            <a:r>
              <a:rPr lang="it-IT" sz="2800" i="1" dirty="0"/>
              <a:t>Conto del reddito </a:t>
            </a:r>
          </a:p>
          <a:p>
            <a:r>
              <a:rPr lang="it-IT" sz="2800" i="1" dirty="0"/>
              <a:t>Conto di utilizzazione del reddito </a:t>
            </a:r>
          </a:p>
          <a:p>
            <a:r>
              <a:rPr lang="it-IT" sz="2800" i="1" dirty="0"/>
              <a:t>Conto della formazione del capitale </a:t>
            </a:r>
          </a:p>
          <a:p>
            <a:r>
              <a:rPr lang="it-IT" sz="2800" i="1" dirty="0"/>
              <a:t>Conto Finanziario </a:t>
            </a:r>
            <a:endParaRPr lang="it-IT" i="1" dirty="0"/>
          </a:p>
        </p:txBody>
      </p:sp>
    </p:spTree>
    <p:extLst>
      <p:ext uri="{BB962C8B-B14F-4D97-AF65-F5344CB8AC3E}">
        <p14:creationId xmlns:p14="http://schemas.microsoft.com/office/powerpoint/2010/main" val="31620499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D7A6B-7021-5999-59D1-DDB0EEF838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FD78BCC-275D-BCBE-4D7B-0C3AA4F16954}"/>
              </a:ext>
            </a:extLst>
          </p:cNvPr>
          <p:cNvSpPr txBox="1">
            <a:spLocks noChangeArrowheads="1"/>
          </p:cNvSpPr>
          <p:nvPr/>
        </p:nvSpPr>
        <p:spPr bwMode="auto">
          <a:xfrm>
            <a:off x="301625" y="222250"/>
            <a:ext cx="8229600" cy="3293209"/>
          </a:xfrm>
          <a:prstGeom prst="rect">
            <a:avLst/>
          </a:prstGeom>
          <a:noFill/>
          <a:ln w="9525">
            <a:noFill/>
            <a:miter lim="800000"/>
            <a:headEnd/>
            <a:tailEnd/>
          </a:ln>
        </p:spPr>
        <p:txBody>
          <a:bodyPr>
            <a:spAutoFit/>
          </a:bodyPr>
          <a:lstStyle/>
          <a:p>
            <a:r>
              <a:rPr lang="it-IT" sz="2600" dirty="0" err="1"/>
              <a:t>Gleichwohl</a:t>
            </a:r>
            <a:r>
              <a:rPr lang="it-IT" sz="2600" dirty="0"/>
              <a:t> </a:t>
            </a:r>
            <a:r>
              <a:rPr lang="it-IT" sz="2600" dirty="0" err="1"/>
              <a:t>ging</a:t>
            </a:r>
            <a:r>
              <a:rPr lang="it-IT" sz="2600" dirty="0"/>
              <a:t> die </a:t>
            </a:r>
            <a:r>
              <a:rPr lang="it-IT" sz="2600" dirty="0" err="1"/>
              <a:t>Industrieproduktion</a:t>
            </a:r>
            <a:r>
              <a:rPr lang="it-IT" sz="2600" dirty="0"/>
              <a:t> </a:t>
            </a:r>
            <a:r>
              <a:rPr lang="it-IT" sz="2600" dirty="0" err="1"/>
              <a:t>merklich</a:t>
            </a:r>
            <a:r>
              <a:rPr lang="it-IT" sz="2600" dirty="0"/>
              <a:t> </a:t>
            </a:r>
            <a:r>
              <a:rPr lang="it-IT" sz="2600" dirty="0" err="1"/>
              <a:t>zurück</a:t>
            </a:r>
            <a:r>
              <a:rPr lang="it-IT" sz="2600" dirty="0"/>
              <a:t>. </a:t>
            </a:r>
            <a:r>
              <a:rPr lang="it-IT" sz="2600" dirty="0" err="1"/>
              <a:t>Schwächer</a:t>
            </a:r>
            <a:r>
              <a:rPr lang="it-IT" sz="2600" dirty="0"/>
              <a:t> </a:t>
            </a:r>
            <a:r>
              <a:rPr lang="it-IT" sz="2600" dirty="0" err="1"/>
              <a:t>als</a:t>
            </a:r>
            <a:r>
              <a:rPr lang="it-IT" sz="2600" dirty="0"/>
              <a:t> in </a:t>
            </a:r>
            <a:r>
              <a:rPr lang="it-IT" sz="2600" dirty="0" err="1"/>
              <a:t>der</a:t>
            </a:r>
            <a:r>
              <a:rPr lang="it-IT" sz="2600" dirty="0"/>
              <a:t> </a:t>
            </a:r>
            <a:r>
              <a:rPr lang="it-IT" sz="2600" dirty="0" err="1"/>
              <a:t>Juni-Prognose</a:t>
            </a:r>
            <a:r>
              <a:rPr lang="it-IT" sz="2600" dirty="0"/>
              <a:t> </a:t>
            </a:r>
            <a:r>
              <a:rPr lang="it-IT" sz="2600" dirty="0" err="1"/>
              <a:t>erwartet</a:t>
            </a:r>
            <a:r>
              <a:rPr lang="it-IT" sz="2600" dirty="0"/>
              <a:t> </a:t>
            </a:r>
            <a:r>
              <a:rPr lang="it-IT" sz="2600" dirty="0" err="1"/>
              <a:t>zeigte</a:t>
            </a:r>
            <a:r>
              <a:rPr lang="it-IT" sz="2600" dirty="0"/>
              <a:t> </a:t>
            </a:r>
            <a:r>
              <a:rPr lang="it-IT" sz="2600" dirty="0" err="1"/>
              <a:t>sich</a:t>
            </a:r>
            <a:r>
              <a:rPr lang="it-IT" sz="2600" dirty="0"/>
              <a:t> </a:t>
            </a:r>
            <a:r>
              <a:rPr lang="it-IT" sz="2600" dirty="0" err="1"/>
              <a:t>vor</a:t>
            </a:r>
            <a:r>
              <a:rPr lang="it-IT" sz="2600" dirty="0"/>
              <a:t> </a:t>
            </a:r>
            <a:r>
              <a:rPr lang="it-IT" sz="2600" dirty="0" err="1"/>
              <a:t>allem</a:t>
            </a:r>
            <a:r>
              <a:rPr lang="it-IT" sz="2600" dirty="0"/>
              <a:t> </a:t>
            </a:r>
            <a:r>
              <a:rPr lang="it-IT" sz="2600" dirty="0" err="1"/>
              <a:t>der</a:t>
            </a:r>
            <a:r>
              <a:rPr lang="it-IT" sz="2600" dirty="0"/>
              <a:t> Bau, </a:t>
            </a:r>
            <a:r>
              <a:rPr lang="it-IT" sz="2600" dirty="0" err="1"/>
              <a:t>der</a:t>
            </a:r>
            <a:r>
              <a:rPr lang="it-IT" sz="2600" dirty="0"/>
              <a:t> </a:t>
            </a:r>
            <a:r>
              <a:rPr lang="it-IT" sz="2600" dirty="0" err="1"/>
              <a:t>unter</a:t>
            </a:r>
            <a:r>
              <a:rPr lang="it-IT" sz="2600" dirty="0"/>
              <a:t> </a:t>
            </a:r>
            <a:r>
              <a:rPr lang="it-IT" sz="2600" dirty="0" err="1"/>
              <a:t>einem</a:t>
            </a:r>
            <a:r>
              <a:rPr lang="it-IT" sz="2600" dirty="0"/>
              <a:t> </a:t>
            </a:r>
            <a:r>
              <a:rPr lang="it-IT" sz="2600" dirty="0" err="1"/>
              <a:t>weiteren</a:t>
            </a:r>
            <a:r>
              <a:rPr lang="it-IT" sz="2600" dirty="0"/>
              <a:t> </a:t>
            </a:r>
            <a:r>
              <a:rPr lang="it-IT" sz="2600" dirty="0" err="1"/>
              <a:t>kräftigen</a:t>
            </a:r>
            <a:r>
              <a:rPr lang="it-IT" sz="2600" dirty="0"/>
              <a:t> </a:t>
            </a:r>
            <a:r>
              <a:rPr lang="it-IT" sz="2600" dirty="0" err="1"/>
              <a:t>Rückgang</a:t>
            </a:r>
            <a:r>
              <a:rPr lang="it-IT" sz="2600" dirty="0"/>
              <a:t> </a:t>
            </a:r>
            <a:r>
              <a:rPr lang="it-IT" sz="2600" dirty="0" err="1"/>
              <a:t>der</a:t>
            </a:r>
            <a:r>
              <a:rPr lang="it-IT" sz="2600" dirty="0"/>
              <a:t> </a:t>
            </a:r>
            <a:r>
              <a:rPr lang="it-IT" sz="2600" dirty="0" err="1"/>
              <a:t>Wohnungsbauinvestitionen</a:t>
            </a:r>
            <a:r>
              <a:rPr lang="it-IT" sz="2600" dirty="0"/>
              <a:t> </a:t>
            </a:r>
            <a:r>
              <a:rPr lang="it-IT" sz="2600" dirty="0" err="1"/>
              <a:t>litt</a:t>
            </a:r>
            <a:r>
              <a:rPr lang="it-IT" sz="2600" dirty="0"/>
              <a:t>. </a:t>
            </a:r>
            <a:r>
              <a:rPr lang="it-IT" sz="2600" dirty="0" err="1"/>
              <a:t>Auch</a:t>
            </a:r>
            <a:r>
              <a:rPr lang="it-IT" sz="2600" dirty="0"/>
              <a:t> </a:t>
            </a:r>
            <a:r>
              <a:rPr lang="it-IT" sz="2600" dirty="0" err="1"/>
              <a:t>der</a:t>
            </a:r>
            <a:r>
              <a:rPr lang="it-IT" sz="2600" dirty="0"/>
              <a:t> private </a:t>
            </a:r>
            <a:r>
              <a:rPr lang="it-IT" sz="2600" dirty="0" err="1"/>
              <a:t>Konsum</a:t>
            </a:r>
            <a:r>
              <a:rPr lang="it-IT" sz="2600" dirty="0"/>
              <a:t> </a:t>
            </a:r>
            <a:r>
              <a:rPr lang="it-IT" sz="2600" dirty="0" err="1"/>
              <a:t>blieb</a:t>
            </a:r>
            <a:r>
              <a:rPr lang="it-IT" sz="2600" dirty="0"/>
              <a:t> </a:t>
            </a:r>
            <a:r>
              <a:rPr lang="it-IT" sz="2600" dirty="0" err="1"/>
              <a:t>hinter</a:t>
            </a:r>
            <a:r>
              <a:rPr lang="it-IT" sz="2600" dirty="0"/>
              <a:t> </a:t>
            </a:r>
            <a:r>
              <a:rPr lang="it-IT" sz="2600" dirty="0" err="1"/>
              <a:t>der</a:t>
            </a:r>
            <a:r>
              <a:rPr lang="it-IT" sz="2600" dirty="0"/>
              <a:t> </a:t>
            </a:r>
            <a:r>
              <a:rPr lang="it-IT" sz="2600" dirty="0" err="1"/>
              <a:t>Prognose</a:t>
            </a:r>
            <a:r>
              <a:rPr lang="it-IT" sz="2600" dirty="0"/>
              <a:t> </a:t>
            </a:r>
            <a:r>
              <a:rPr lang="it-IT" sz="2600" dirty="0" err="1"/>
              <a:t>zurück</a:t>
            </a:r>
            <a:r>
              <a:rPr lang="it-IT" sz="2600" dirty="0"/>
              <a:t>, </a:t>
            </a:r>
            <a:r>
              <a:rPr lang="it-IT" sz="2600" dirty="0" err="1"/>
              <a:t>obwohl</a:t>
            </a:r>
            <a:r>
              <a:rPr lang="it-IT" sz="2600" dirty="0"/>
              <a:t> </a:t>
            </a:r>
            <a:r>
              <a:rPr lang="it-IT" sz="2600" dirty="0" err="1"/>
              <a:t>sich</a:t>
            </a:r>
            <a:r>
              <a:rPr lang="it-IT" sz="2600" dirty="0"/>
              <a:t> </a:t>
            </a:r>
            <a:r>
              <a:rPr lang="it-IT" sz="2600" dirty="0" err="1"/>
              <a:t>der</a:t>
            </a:r>
            <a:r>
              <a:rPr lang="it-IT" sz="2600" dirty="0"/>
              <a:t> </a:t>
            </a:r>
            <a:r>
              <a:rPr lang="it-IT" sz="2600" dirty="0" err="1"/>
              <a:t>Arbeitsmarkt</a:t>
            </a:r>
            <a:r>
              <a:rPr lang="it-IT" sz="2600" dirty="0"/>
              <a:t> </a:t>
            </a:r>
            <a:r>
              <a:rPr lang="it-IT" sz="2600" dirty="0" err="1"/>
              <a:t>als</a:t>
            </a:r>
            <a:r>
              <a:rPr lang="it-IT" sz="2600" dirty="0"/>
              <a:t> </a:t>
            </a:r>
            <a:r>
              <a:rPr lang="it-IT" sz="2600" dirty="0" err="1"/>
              <a:t>etwas</a:t>
            </a:r>
            <a:r>
              <a:rPr lang="it-IT" sz="2600" dirty="0"/>
              <a:t> </a:t>
            </a:r>
            <a:r>
              <a:rPr lang="it-IT" sz="2600" dirty="0" err="1"/>
              <a:t>stabiler</a:t>
            </a:r>
            <a:r>
              <a:rPr lang="it-IT" sz="2600" dirty="0"/>
              <a:t> </a:t>
            </a:r>
            <a:r>
              <a:rPr lang="it-IT" sz="2600" dirty="0" err="1"/>
              <a:t>erwies</a:t>
            </a:r>
            <a:r>
              <a:rPr lang="it-IT" sz="2600" dirty="0"/>
              <a:t>. </a:t>
            </a:r>
            <a:r>
              <a:rPr lang="it-IT" sz="2600" dirty="0" err="1"/>
              <a:t>Einen</a:t>
            </a:r>
            <a:r>
              <a:rPr lang="it-IT" sz="2600" dirty="0"/>
              <a:t> </a:t>
            </a:r>
            <a:r>
              <a:rPr lang="it-IT" sz="2600" dirty="0" err="1"/>
              <a:t>weiteren</a:t>
            </a:r>
            <a:r>
              <a:rPr lang="it-IT" sz="2600" dirty="0"/>
              <a:t> </a:t>
            </a:r>
            <a:r>
              <a:rPr lang="it-IT" sz="2600" dirty="0" err="1"/>
              <a:t>Abbau</a:t>
            </a:r>
            <a:r>
              <a:rPr lang="it-IT" sz="2600" dirty="0"/>
              <a:t> </a:t>
            </a:r>
            <a:r>
              <a:rPr lang="it-IT" sz="2600" dirty="0" err="1"/>
              <a:t>der</a:t>
            </a:r>
            <a:r>
              <a:rPr lang="it-IT" sz="2600" dirty="0"/>
              <a:t> </a:t>
            </a:r>
            <a:r>
              <a:rPr lang="it-IT" sz="2600" dirty="0" err="1"/>
              <a:t>Beschäftigung</a:t>
            </a:r>
            <a:r>
              <a:rPr lang="it-IT" sz="2600" dirty="0"/>
              <a:t> in </a:t>
            </a:r>
            <a:r>
              <a:rPr lang="it-IT" sz="2600" dirty="0" err="1"/>
              <a:t>der</a:t>
            </a:r>
            <a:r>
              <a:rPr lang="it-IT" sz="2600" dirty="0"/>
              <a:t> Industrie </a:t>
            </a:r>
            <a:r>
              <a:rPr lang="it-IT" sz="2600" dirty="0" err="1"/>
              <a:t>konnten</a:t>
            </a:r>
            <a:r>
              <a:rPr lang="it-IT" sz="2600" dirty="0"/>
              <a:t> </a:t>
            </a:r>
            <a:r>
              <a:rPr lang="it-IT" sz="2600" dirty="0" err="1"/>
              <a:t>Zugewinne</a:t>
            </a:r>
            <a:r>
              <a:rPr lang="it-IT" sz="2600" dirty="0"/>
              <a:t> bei </a:t>
            </a:r>
            <a:r>
              <a:rPr lang="it-IT" sz="2600" dirty="0" err="1"/>
              <a:t>den</a:t>
            </a:r>
            <a:r>
              <a:rPr lang="it-IT" sz="2600" dirty="0"/>
              <a:t> </a:t>
            </a:r>
            <a:r>
              <a:rPr lang="it-IT" sz="2600" dirty="0" err="1"/>
              <a:t>Dienstleistern</a:t>
            </a:r>
            <a:r>
              <a:rPr lang="it-IT" sz="2600" dirty="0"/>
              <a:t> </a:t>
            </a:r>
            <a:r>
              <a:rPr lang="it-IT" sz="2600" dirty="0" err="1"/>
              <a:t>beinahe</a:t>
            </a:r>
            <a:r>
              <a:rPr lang="it-IT" sz="2600" dirty="0"/>
              <a:t> </a:t>
            </a:r>
            <a:r>
              <a:rPr lang="it-IT" sz="2600" dirty="0" err="1"/>
              <a:t>ausgleichen</a:t>
            </a:r>
            <a:r>
              <a:rPr lang="it-IT" sz="2600" dirty="0"/>
              <a:t>. </a:t>
            </a:r>
          </a:p>
        </p:txBody>
      </p:sp>
    </p:spTree>
    <p:extLst>
      <p:ext uri="{BB962C8B-B14F-4D97-AF65-F5344CB8AC3E}">
        <p14:creationId xmlns:p14="http://schemas.microsoft.com/office/powerpoint/2010/main" val="15025024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D7A6B-7021-5999-59D1-DDB0EEF838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FD78BCC-275D-BCBE-4D7B-0C3AA4F16954}"/>
              </a:ext>
            </a:extLst>
          </p:cNvPr>
          <p:cNvSpPr txBox="1">
            <a:spLocks noChangeArrowheads="1"/>
          </p:cNvSpPr>
          <p:nvPr/>
        </p:nvSpPr>
        <p:spPr bwMode="auto">
          <a:xfrm>
            <a:off x="301625" y="222250"/>
            <a:ext cx="8229600" cy="2893100"/>
          </a:xfrm>
          <a:prstGeom prst="rect">
            <a:avLst/>
          </a:prstGeom>
          <a:noFill/>
          <a:ln w="9525">
            <a:noFill/>
            <a:miter lim="800000"/>
            <a:headEnd/>
            <a:tailEnd/>
          </a:ln>
        </p:spPr>
        <p:txBody>
          <a:bodyPr>
            <a:spAutoFit/>
          </a:bodyPr>
          <a:lstStyle/>
          <a:p>
            <a:r>
              <a:rPr lang="it-IT" sz="2600" dirty="0" err="1"/>
              <a:t>Überraschend</a:t>
            </a:r>
            <a:r>
              <a:rPr lang="it-IT" sz="2600" dirty="0"/>
              <a:t> </a:t>
            </a:r>
            <a:r>
              <a:rPr lang="it-IT" sz="2600" dirty="0" err="1"/>
              <a:t>stark</a:t>
            </a:r>
            <a:r>
              <a:rPr lang="it-IT" sz="2600" dirty="0"/>
              <a:t> </a:t>
            </a:r>
            <a:r>
              <a:rPr lang="it-IT" sz="2600" dirty="0" err="1"/>
              <a:t>stiegen</a:t>
            </a:r>
            <a:r>
              <a:rPr lang="it-IT" sz="2600" dirty="0"/>
              <a:t> </a:t>
            </a:r>
            <a:r>
              <a:rPr lang="it-IT" sz="2600" dirty="0" err="1"/>
              <a:t>zugleich</a:t>
            </a:r>
            <a:r>
              <a:rPr lang="it-IT" sz="2600" dirty="0"/>
              <a:t> die </a:t>
            </a:r>
            <a:r>
              <a:rPr lang="it-IT" sz="2600" dirty="0" err="1"/>
              <a:t>Effektivlöhne</a:t>
            </a:r>
            <a:r>
              <a:rPr lang="it-IT" sz="2600" dirty="0"/>
              <a:t>. </a:t>
            </a:r>
            <a:r>
              <a:rPr lang="it-IT" sz="2600" dirty="0" err="1"/>
              <a:t>Das</a:t>
            </a:r>
            <a:r>
              <a:rPr lang="it-IT" sz="2600" dirty="0"/>
              <a:t> </a:t>
            </a:r>
            <a:r>
              <a:rPr lang="it-IT" sz="2600" dirty="0" err="1"/>
              <a:t>gilt</a:t>
            </a:r>
            <a:r>
              <a:rPr lang="it-IT" sz="2600" dirty="0"/>
              <a:t> </a:t>
            </a:r>
            <a:r>
              <a:rPr lang="it-IT" sz="2600" dirty="0" err="1"/>
              <a:t>insbesondere</a:t>
            </a:r>
            <a:r>
              <a:rPr lang="it-IT" sz="2600" dirty="0"/>
              <a:t> </a:t>
            </a:r>
            <a:r>
              <a:rPr lang="it-IT" sz="2600" dirty="0" err="1"/>
              <a:t>für</a:t>
            </a:r>
            <a:r>
              <a:rPr lang="it-IT" sz="2600" dirty="0"/>
              <a:t> </a:t>
            </a:r>
            <a:r>
              <a:rPr lang="it-IT" sz="2600" dirty="0" err="1"/>
              <a:t>einige</a:t>
            </a:r>
            <a:r>
              <a:rPr lang="it-IT" sz="2600" dirty="0"/>
              <a:t> </a:t>
            </a:r>
            <a:r>
              <a:rPr lang="it-IT" sz="2600" dirty="0" err="1"/>
              <a:t>Dienstleistungssektoren</a:t>
            </a:r>
            <a:r>
              <a:rPr lang="it-IT" sz="2600" dirty="0"/>
              <a:t> </a:t>
            </a:r>
            <a:r>
              <a:rPr lang="it-IT" sz="2600" dirty="0" err="1"/>
              <a:t>mit</a:t>
            </a:r>
            <a:r>
              <a:rPr lang="it-IT" sz="2600" dirty="0"/>
              <a:t> </a:t>
            </a:r>
            <a:r>
              <a:rPr lang="it-IT" sz="2600" dirty="0" err="1"/>
              <a:t>vergleichsweise</a:t>
            </a:r>
            <a:r>
              <a:rPr lang="it-IT" sz="2600" dirty="0"/>
              <a:t> </a:t>
            </a:r>
            <a:r>
              <a:rPr lang="it-IT" sz="2600" dirty="0" err="1"/>
              <a:t>robuster</a:t>
            </a:r>
            <a:r>
              <a:rPr lang="it-IT" sz="2600" dirty="0"/>
              <a:t> </a:t>
            </a:r>
            <a:r>
              <a:rPr lang="it-IT" sz="2600" dirty="0" err="1"/>
              <a:t>Konjunktur</a:t>
            </a:r>
            <a:r>
              <a:rPr lang="it-IT" sz="2600" dirty="0"/>
              <a:t>- und </a:t>
            </a:r>
            <a:r>
              <a:rPr lang="it-IT" sz="2600" dirty="0" err="1"/>
              <a:t>Arbeitsmarktlage</a:t>
            </a:r>
            <a:r>
              <a:rPr lang="it-IT" sz="2600" dirty="0"/>
              <a:t>. Dies </a:t>
            </a:r>
            <a:r>
              <a:rPr lang="it-IT" sz="2600" dirty="0" err="1"/>
              <a:t>dürfte</a:t>
            </a:r>
            <a:r>
              <a:rPr lang="it-IT" sz="2600" dirty="0"/>
              <a:t> </a:t>
            </a:r>
            <a:r>
              <a:rPr lang="it-IT" sz="2600" dirty="0" err="1"/>
              <a:t>dazu</a:t>
            </a:r>
            <a:r>
              <a:rPr lang="it-IT" sz="2600" dirty="0"/>
              <a:t> </a:t>
            </a:r>
            <a:r>
              <a:rPr lang="it-IT" sz="2600" dirty="0" err="1"/>
              <a:t>beigetragen</a:t>
            </a:r>
            <a:r>
              <a:rPr lang="it-IT" sz="2600" dirty="0"/>
              <a:t> </a:t>
            </a:r>
            <a:r>
              <a:rPr lang="it-IT" sz="2600" dirty="0" err="1"/>
              <a:t>haben</a:t>
            </a:r>
            <a:r>
              <a:rPr lang="it-IT" sz="2600" dirty="0"/>
              <a:t>, </a:t>
            </a:r>
            <a:r>
              <a:rPr lang="it-IT" sz="2600" dirty="0" err="1"/>
              <a:t>dass</a:t>
            </a:r>
            <a:r>
              <a:rPr lang="it-IT" sz="2600" dirty="0"/>
              <a:t> </a:t>
            </a:r>
            <a:r>
              <a:rPr lang="it-IT" sz="2600" dirty="0" err="1"/>
              <a:t>auch</a:t>
            </a:r>
            <a:r>
              <a:rPr lang="it-IT" sz="2600" dirty="0"/>
              <a:t> die HVPI-</a:t>
            </a:r>
            <a:r>
              <a:rPr lang="it-IT" sz="2600" dirty="0" err="1"/>
              <a:t>Inflationsraten</a:t>
            </a:r>
            <a:r>
              <a:rPr lang="it-IT" sz="2600" dirty="0"/>
              <a:t> </a:t>
            </a:r>
            <a:r>
              <a:rPr lang="it-IT" sz="2600" dirty="0" err="1"/>
              <a:t>zuletzt</a:t>
            </a:r>
            <a:r>
              <a:rPr lang="it-IT" sz="2600" dirty="0"/>
              <a:t> </a:t>
            </a:r>
            <a:r>
              <a:rPr lang="it-IT" sz="2600" dirty="0" err="1"/>
              <a:t>deutlich</a:t>
            </a:r>
            <a:r>
              <a:rPr lang="it-IT" sz="2600" dirty="0"/>
              <a:t> </a:t>
            </a:r>
            <a:r>
              <a:rPr lang="it-IT" sz="2600" dirty="0" err="1"/>
              <a:t>über</a:t>
            </a:r>
            <a:r>
              <a:rPr lang="it-IT" sz="2600" dirty="0"/>
              <a:t> </a:t>
            </a:r>
            <a:r>
              <a:rPr lang="it-IT" sz="2600" dirty="0" err="1"/>
              <a:t>der</a:t>
            </a:r>
            <a:r>
              <a:rPr lang="it-IT" sz="2600" dirty="0"/>
              <a:t> </a:t>
            </a:r>
            <a:r>
              <a:rPr lang="it-IT" sz="2600" dirty="0" err="1"/>
              <a:t>Juni-Prognose</a:t>
            </a:r>
            <a:r>
              <a:rPr lang="it-IT" sz="2600" dirty="0"/>
              <a:t> </a:t>
            </a:r>
            <a:r>
              <a:rPr lang="it-IT" sz="2600" dirty="0" err="1"/>
              <a:t>lagen</a:t>
            </a:r>
            <a:r>
              <a:rPr lang="it-IT" sz="2600" dirty="0"/>
              <a:t>. </a:t>
            </a:r>
            <a:r>
              <a:rPr lang="it-IT" sz="2600" dirty="0" err="1"/>
              <a:t>Vor</a:t>
            </a:r>
            <a:r>
              <a:rPr lang="it-IT" sz="2600" dirty="0"/>
              <a:t> </a:t>
            </a:r>
            <a:r>
              <a:rPr lang="it-IT" sz="2600" dirty="0" err="1"/>
              <a:t>allem</a:t>
            </a:r>
            <a:r>
              <a:rPr lang="it-IT" sz="2600" dirty="0"/>
              <a:t> die </a:t>
            </a:r>
            <a:r>
              <a:rPr lang="it-IT" sz="2600" dirty="0" err="1"/>
              <a:t>Kernrate</a:t>
            </a:r>
            <a:r>
              <a:rPr lang="it-IT" sz="2600" dirty="0"/>
              <a:t> (</a:t>
            </a:r>
            <a:r>
              <a:rPr lang="it-IT" sz="2600" dirty="0" err="1"/>
              <a:t>ohne</a:t>
            </a:r>
            <a:r>
              <a:rPr lang="it-IT" sz="2600" dirty="0"/>
              <a:t> Energie und </a:t>
            </a:r>
            <a:r>
              <a:rPr lang="it-IT" sz="2600" dirty="0" err="1"/>
              <a:t>Nahrungsmittel</a:t>
            </a:r>
            <a:r>
              <a:rPr lang="it-IT" sz="2600" dirty="0"/>
              <a:t>) </a:t>
            </a:r>
            <a:r>
              <a:rPr lang="it-IT" sz="2600" dirty="0" err="1"/>
              <a:t>überraschte</a:t>
            </a:r>
            <a:r>
              <a:rPr lang="it-IT" sz="2600" dirty="0"/>
              <a:t> </a:t>
            </a:r>
            <a:r>
              <a:rPr lang="it-IT" sz="2600" dirty="0" err="1"/>
              <a:t>nach</a:t>
            </a:r>
            <a:r>
              <a:rPr lang="it-IT" sz="2600" dirty="0"/>
              <a:t> </a:t>
            </a:r>
            <a:r>
              <a:rPr lang="it-IT" sz="2600" dirty="0" err="1"/>
              <a:t>oben</a:t>
            </a:r>
            <a:r>
              <a:rPr lang="it-IT" sz="2600" dirty="0"/>
              <a:t>.</a:t>
            </a:r>
          </a:p>
        </p:txBody>
      </p:sp>
    </p:spTree>
    <p:extLst>
      <p:ext uri="{BB962C8B-B14F-4D97-AF65-F5344CB8AC3E}">
        <p14:creationId xmlns:p14="http://schemas.microsoft.com/office/powerpoint/2010/main" val="10969932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BE98F-D37A-B4FA-8DFB-544AB382587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DE7FF33-3654-0E30-A195-92FFB9435FDA}"/>
              </a:ext>
            </a:extLst>
          </p:cNvPr>
          <p:cNvSpPr txBox="1">
            <a:spLocks noChangeArrowheads="1"/>
          </p:cNvSpPr>
          <p:nvPr/>
        </p:nvSpPr>
        <p:spPr bwMode="auto">
          <a:xfrm>
            <a:off x="301625" y="222250"/>
            <a:ext cx="8229600" cy="4708981"/>
          </a:xfrm>
          <a:prstGeom prst="rect">
            <a:avLst/>
          </a:prstGeom>
          <a:noFill/>
          <a:ln w="9525">
            <a:noFill/>
            <a:miter lim="800000"/>
            <a:headEnd/>
            <a:tailEnd/>
          </a:ln>
        </p:spPr>
        <p:txBody>
          <a:bodyPr>
            <a:spAutoFit/>
          </a:bodyPr>
          <a:lstStyle/>
          <a:p>
            <a:r>
              <a:rPr lang="en-US" sz="2800" i="1" dirty="0" err="1"/>
              <a:t>Absolventen</a:t>
            </a:r>
            <a:r>
              <a:rPr lang="en-US" sz="2800" i="1" dirty="0"/>
              <a:t> </a:t>
            </a:r>
            <a:r>
              <a:rPr lang="en-US" sz="2800" i="1" dirty="0" err="1"/>
              <a:t>sind</a:t>
            </a:r>
            <a:r>
              <a:rPr lang="en-US" sz="2800" i="1" dirty="0"/>
              <a:t> </a:t>
            </a:r>
            <a:r>
              <a:rPr lang="en-US" sz="2800" i="1" dirty="0" err="1"/>
              <a:t>mit</a:t>
            </a:r>
            <a:r>
              <a:rPr lang="en-US" sz="2800" i="1" dirty="0"/>
              <a:t> den </a:t>
            </a:r>
            <a:r>
              <a:rPr lang="en-US" sz="2800" i="1" dirty="0" err="1"/>
              <a:t>jüngsten</a:t>
            </a:r>
            <a:r>
              <a:rPr lang="en-US" sz="2800" i="1" dirty="0"/>
              <a:t> </a:t>
            </a:r>
            <a:r>
              <a:rPr lang="en-US" sz="2800" i="1" dirty="0" err="1"/>
              <a:t>wissenschaftlichen</a:t>
            </a:r>
            <a:r>
              <a:rPr lang="en-US" sz="2800" i="1" dirty="0"/>
              <a:t> </a:t>
            </a:r>
            <a:r>
              <a:rPr lang="en-US" sz="2800" i="1" dirty="0" err="1"/>
              <a:t>Erkenntnissen</a:t>
            </a:r>
            <a:r>
              <a:rPr lang="en-US" sz="2800" i="1" dirty="0"/>
              <a:t> </a:t>
            </a:r>
            <a:r>
              <a:rPr lang="en-US" sz="2800" i="1" dirty="0" err="1"/>
              <a:t>vertraut</a:t>
            </a:r>
            <a:r>
              <a:rPr lang="en-US" sz="2800" i="1" dirty="0"/>
              <a:t> und </a:t>
            </a:r>
            <a:r>
              <a:rPr lang="en-US" sz="2800" i="1" dirty="0" err="1"/>
              <a:t>verfügen</a:t>
            </a:r>
            <a:r>
              <a:rPr lang="en-US" sz="2800" i="1" dirty="0"/>
              <a:t> </a:t>
            </a:r>
            <a:r>
              <a:rPr lang="en-US" sz="2800" i="1" dirty="0" err="1"/>
              <a:t>über</a:t>
            </a:r>
            <a:r>
              <a:rPr lang="en-US" sz="2800" i="1" dirty="0"/>
              <a:t> </a:t>
            </a:r>
            <a:r>
              <a:rPr lang="en-US" sz="2800" i="1" dirty="0" err="1"/>
              <a:t>viel</a:t>
            </a:r>
            <a:r>
              <a:rPr lang="en-US" sz="2800" i="1" dirty="0"/>
              <a:t> </a:t>
            </a:r>
            <a:r>
              <a:rPr lang="en-US" sz="2800" i="1" dirty="0" err="1"/>
              <a:t>praktische</a:t>
            </a:r>
            <a:r>
              <a:rPr lang="en-US" sz="2800" i="1" dirty="0"/>
              <a:t> </a:t>
            </a:r>
            <a:r>
              <a:rPr lang="en-US" sz="2800" i="1" dirty="0" err="1"/>
              <a:t>Erfahrung</a:t>
            </a:r>
            <a:r>
              <a:rPr lang="en-US" sz="2800" i="1" dirty="0"/>
              <a:t>, die </a:t>
            </a:r>
            <a:r>
              <a:rPr lang="en-US" sz="2800" i="1" dirty="0" err="1"/>
              <a:t>sie</a:t>
            </a:r>
            <a:r>
              <a:rPr lang="en-US" sz="2800" i="1" dirty="0"/>
              <a:t> </a:t>
            </a:r>
            <a:r>
              <a:rPr lang="en-US" sz="2800" i="1" dirty="0" err="1"/>
              <a:t>im</a:t>
            </a:r>
            <a:r>
              <a:rPr lang="en-US" sz="2800" i="1" dirty="0"/>
              <a:t> </a:t>
            </a:r>
            <a:r>
              <a:rPr lang="en-US" sz="2800" i="1" dirty="0" err="1"/>
              <a:t>Berufsalltag</a:t>
            </a:r>
            <a:r>
              <a:rPr lang="en-US" sz="2800" i="1" dirty="0"/>
              <a:t> </a:t>
            </a:r>
            <a:r>
              <a:rPr lang="en-US" sz="2800" i="1" dirty="0" err="1"/>
              <a:t>anwenden</a:t>
            </a:r>
            <a:r>
              <a:rPr lang="en-US" sz="2800" i="1" dirty="0"/>
              <a:t> </a:t>
            </a:r>
            <a:r>
              <a:rPr lang="en-US" sz="2800" i="1" dirty="0" err="1"/>
              <a:t>können</a:t>
            </a:r>
            <a:r>
              <a:rPr lang="en-US" sz="2800" i="1" dirty="0"/>
              <a:t>.</a:t>
            </a:r>
            <a:endParaRPr lang="it-IT" sz="2800" i="1" dirty="0"/>
          </a:p>
          <a:p>
            <a:endParaRPr lang="it-IT" sz="2800" dirty="0"/>
          </a:p>
          <a:p>
            <a:r>
              <a:rPr lang="it-IT" sz="2800" dirty="0"/>
              <a:t>I laureandi sono abituati a lavorare con le ultime conoscenze scientifiche e dispongono di molte esperienze pratiche che possono utilizzare giornalmente al lavoro.</a:t>
            </a:r>
          </a:p>
          <a:p>
            <a:endParaRPr lang="it-IT" dirty="0"/>
          </a:p>
          <a:p>
            <a:endParaRPr lang="it-IT" dirty="0"/>
          </a:p>
        </p:txBody>
      </p:sp>
    </p:spTree>
    <p:extLst>
      <p:ext uri="{BB962C8B-B14F-4D97-AF65-F5344CB8AC3E}">
        <p14:creationId xmlns:p14="http://schemas.microsoft.com/office/powerpoint/2010/main" val="29749045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AEDDD-4516-3BD6-04D0-7DEF5D53466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7D12AF6-CD29-CA20-6D74-307A4E84CD9C}"/>
              </a:ext>
            </a:extLst>
          </p:cNvPr>
          <p:cNvSpPr txBox="1">
            <a:spLocks noChangeArrowheads="1"/>
          </p:cNvSpPr>
          <p:nvPr/>
        </p:nvSpPr>
        <p:spPr bwMode="auto">
          <a:xfrm>
            <a:off x="374848" y="222250"/>
            <a:ext cx="8229600" cy="6555641"/>
          </a:xfrm>
          <a:prstGeom prst="rect">
            <a:avLst/>
          </a:prstGeom>
          <a:noFill/>
          <a:ln w="9525">
            <a:noFill/>
            <a:miter lim="800000"/>
            <a:headEnd/>
            <a:tailEnd/>
          </a:ln>
        </p:spPr>
        <p:txBody>
          <a:bodyPr>
            <a:spAutoFit/>
          </a:bodyPr>
          <a:lstStyle/>
          <a:p>
            <a:r>
              <a:rPr lang="it-IT" sz="2800" i="1" dirty="0"/>
              <a:t>Inflazione (o inflazione primaria)</a:t>
            </a:r>
          </a:p>
          <a:p>
            <a:r>
              <a:rPr lang="it-IT" sz="2800" i="1" dirty="0"/>
              <a:t>Si tratta di uno degli indicatori più importanti per capire lo stato di salute di un’economia, poiché calcola l’incidenza dei prezzi sulla spesa dei consumatori. In particolare l’inflazione indica una crescita generalizzata e continuativa dei prezzi dei beni nel tempo. Detto in altri termini, significa che con lo stesso ammontare di moneta è oggi possibile acquistare una quantità di beni inferiore rispetto al passato.</a:t>
            </a:r>
          </a:p>
          <a:p>
            <a:r>
              <a:rPr lang="it-IT" sz="2800" i="1" dirty="0"/>
              <a:t>L’inflazione viene calcolata sulla base di un paniere di beni che in Italia è definito dall’Istat, l’Istituto nazionale di statistica. Questo indicatore non è importante soltanto per conoscere il potere di acquisto delle famiglie, ma serve anche a orientare le politiche monetarie delle banche centrali.</a:t>
            </a:r>
          </a:p>
        </p:txBody>
      </p:sp>
    </p:spTree>
    <p:extLst>
      <p:ext uri="{BB962C8B-B14F-4D97-AF65-F5344CB8AC3E}">
        <p14:creationId xmlns:p14="http://schemas.microsoft.com/office/powerpoint/2010/main" val="26309839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0BF1A-23FE-7689-DAF1-0B95D3594C3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CD6FC5B-56EF-9D5E-EBB0-865220B356F5}"/>
              </a:ext>
            </a:extLst>
          </p:cNvPr>
          <p:cNvSpPr txBox="1">
            <a:spLocks noChangeArrowheads="1"/>
          </p:cNvSpPr>
          <p:nvPr/>
        </p:nvSpPr>
        <p:spPr bwMode="auto">
          <a:xfrm>
            <a:off x="374848" y="222250"/>
            <a:ext cx="8229600" cy="3046988"/>
          </a:xfrm>
          <a:prstGeom prst="rect">
            <a:avLst/>
          </a:prstGeom>
          <a:noFill/>
          <a:ln w="9525">
            <a:noFill/>
            <a:miter lim="800000"/>
            <a:headEnd/>
            <a:tailEnd/>
          </a:ln>
        </p:spPr>
        <p:txBody>
          <a:bodyPr>
            <a:spAutoFit/>
          </a:bodyPr>
          <a:lstStyle/>
          <a:p>
            <a:r>
              <a:rPr lang="it-IT" sz="2800" i="1" dirty="0"/>
              <a:t>L’inflazione di fondo, oppure core </a:t>
            </a:r>
            <a:r>
              <a:rPr lang="it-IT" sz="2800" i="1" dirty="0" err="1"/>
              <a:t>inflation</a:t>
            </a:r>
            <a:r>
              <a:rPr lang="it-IT" sz="2800" i="1" dirty="0"/>
              <a:t> in inglese, è un indicatore che mira a fornire una visione più stabile e precisa dell’andamento dei prezzi, escludendo dall’analisi quei beni e servizi che sono particolarmente soggetti a variazioni di prezzo, come per esempio  quelli alimentari ed energetici.</a:t>
            </a:r>
          </a:p>
          <a:p>
            <a:endParaRPr lang="it-IT" dirty="0"/>
          </a:p>
        </p:txBody>
      </p:sp>
    </p:spTree>
    <p:extLst>
      <p:ext uri="{BB962C8B-B14F-4D97-AF65-F5344CB8AC3E}">
        <p14:creationId xmlns:p14="http://schemas.microsoft.com/office/powerpoint/2010/main" val="22837785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5B782-C8FB-975C-D576-5F843122E38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C3EDE22-DB2E-30E9-567D-CAF0AC52400A}"/>
              </a:ext>
            </a:extLst>
          </p:cNvPr>
          <p:cNvSpPr txBox="1">
            <a:spLocks noChangeArrowheads="1"/>
          </p:cNvSpPr>
          <p:nvPr/>
        </p:nvSpPr>
        <p:spPr bwMode="auto">
          <a:xfrm>
            <a:off x="374848" y="222250"/>
            <a:ext cx="8229600" cy="6001643"/>
          </a:xfrm>
          <a:prstGeom prst="rect">
            <a:avLst/>
          </a:prstGeom>
          <a:noFill/>
          <a:ln w="9525">
            <a:noFill/>
            <a:miter lim="800000"/>
            <a:headEnd/>
            <a:tailEnd/>
          </a:ln>
        </p:spPr>
        <p:txBody>
          <a:bodyPr>
            <a:spAutoFit/>
          </a:bodyPr>
          <a:lstStyle/>
          <a:p>
            <a:r>
              <a:rPr lang="it-IT" i="1" dirty="0" err="1"/>
              <a:t>Der</a:t>
            </a:r>
            <a:r>
              <a:rPr lang="it-IT" i="1" dirty="0"/>
              <a:t> </a:t>
            </a:r>
            <a:r>
              <a:rPr lang="it-IT" i="1" dirty="0" err="1"/>
              <a:t>Harmonisierte</a:t>
            </a:r>
            <a:r>
              <a:rPr lang="it-IT" i="1" dirty="0"/>
              <a:t> </a:t>
            </a:r>
            <a:r>
              <a:rPr lang="it-IT" i="1" dirty="0" err="1"/>
              <a:t>Verbraucherpreisindex</a:t>
            </a:r>
            <a:r>
              <a:rPr lang="it-IT" i="1" dirty="0"/>
              <a:t> (HVPI) </a:t>
            </a:r>
            <a:r>
              <a:rPr lang="it-IT" i="1" dirty="0" err="1"/>
              <a:t>ist</a:t>
            </a:r>
            <a:r>
              <a:rPr lang="it-IT" i="1" dirty="0"/>
              <a:t> die </a:t>
            </a:r>
            <a:r>
              <a:rPr lang="it-IT" i="1" dirty="0" err="1"/>
              <a:t>zentrale</a:t>
            </a:r>
            <a:r>
              <a:rPr lang="it-IT" i="1" dirty="0"/>
              <a:t> </a:t>
            </a:r>
            <a:r>
              <a:rPr lang="it-IT" i="1" dirty="0" err="1"/>
              <a:t>Messgröße</a:t>
            </a:r>
            <a:r>
              <a:rPr lang="it-IT" i="1" dirty="0"/>
              <a:t> zur </a:t>
            </a:r>
            <a:r>
              <a:rPr lang="it-IT" i="1" dirty="0" err="1"/>
              <a:t>Beurteilung</a:t>
            </a:r>
            <a:r>
              <a:rPr lang="it-IT" i="1" dirty="0"/>
              <a:t> von </a:t>
            </a:r>
            <a:r>
              <a:rPr lang="it-IT" i="1" dirty="0" err="1"/>
              <a:t>Preisstabilität</a:t>
            </a:r>
            <a:r>
              <a:rPr lang="it-IT" i="1" dirty="0"/>
              <a:t> </a:t>
            </a:r>
            <a:r>
              <a:rPr lang="it-IT" i="1" dirty="0" err="1"/>
              <a:t>im</a:t>
            </a:r>
            <a:r>
              <a:rPr lang="it-IT" i="1" dirty="0"/>
              <a:t> </a:t>
            </a:r>
            <a:r>
              <a:rPr lang="it-IT" i="1" dirty="0" err="1"/>
              <a:t>Euroraum</a:t>
            </a:r>
            <a:r>
              <a:rPr lang="it-IT" i="1" dirty="0"/>
              <a:t>. </a:t>
            </a:r>
            <a:r>
              <a:rPr lang="it-IT" i="1" dirty="0" err="1"/>
              <a:t>Der</a:t>
            </a:r>
            <a:r>
              <a:rPr lang="it-IT" i="1" dirty="0"/>
              <a:t> HVPI </a:t>
            </a:r>
            <a:r>
              <a:rPr lang="it-IT" i="1" dirty="0" err="1"/>
              <a:t>misst</a:t>
            </a:r>
            <a:r>
              <a:rPr lang="it-IT" i="1" dirty="0"/>
              <a:t> die </a:t>
            </a:r>
            <a:r>
              <a:rPr lang="it-IT" i="1" dirty="0" err="1"/>
              <a:t>durchschnittliche</a:t>
            </a:r>
            <a:r>
              <a:rPr lang="it-IT" i="1" dirty="0"/>
              <a:t> </a:t>
            </a:r>
            <a:r>
              <a:rPr lang="it-IT" i="1" dirty="0" err="1"/>
              <a:t>Preisentwicklung</a:t>
            </a:r>
            <a:r>
              <a:rPr lang="it-IT" i="1" dirty="0"/>
              <a:t> </a:t>
            </a:r>
            <a:r>
              <a:rPr lang="it-IT" i="1" dirty="0" err="1"/>
              <a:t>aller</a:t>
            </a:r>
            <a:r>
              <a:rPr lang="it-IT" i="1" dirty="0"/>
              <a:t> Waren und </a:t>
            </a:r>
            <a:r>
              <a:rPr lang="it-IT" i="1" dirty="0" err="1"/>
              <a:t>Dienstleistungen</a:t>
            </a:r>
            <a:r>
              <a:rPr lang="it-IT" i="1" dirty="0"/>
              <a:t>, die von </a:t>
            </a:r>
            <a:r>
              <a:rPr lang="it-IT" i="1" dirty="0" err="1"/>
              <a:t>privaten</a:t>
            </a:r>
            <a:r>
              <a:rPr lang="it-IT" i="1" dirty="0"/>
              <a:t> </a:t>
            </a:r>
            <a:r>
              <a:rPr lang="it-IT" i="1" dirty="0" err="1"/>
              <a:t>Haushalten</a:t>
            </a:r>
            <a:r>
              <a:rPr lang="it-IT" i="1" dirty="0"/>
              <a:t> </a:t>
            </a:r>
            <a:r>
              <a:rPr lang="it-IT" i="1" dirty="0" err="1"/>
              <a:t>für</a:t>
            </a:r>
            <a:r>
              <a:rPr lang="it-IT" i="1" dirty="0"/>
              <a:t> </a:t>
            </a:r>
            <a:r>
              <a:rPr lang="it-IT" i="1" dirty="0" err="1"/>
              <a:t>Konsumzwecke</a:t>
            </a:r>
            <a:r>
              <a:rPr lang="it-IT" i="1" dirty="0"/>
              <a:t> </a:t>
            </a:r>
            <a:r>
              <a:rPr lang="it-IT" i="1" dirty="0" err="1"/>
              <a:t>gekauft</a:t>
            </a:r>
            <a:r>
              <a:rPr lang="it-IT" i="1" dirty="0"/>
              <a:t> </a:t>
            </a:r>
            <a:r>
              <a:rPr lang="it-IT" i="1" dirty="0" err="1"/>
              <a:t>werden</a:t>
            </a:r>
            <a:r>
              <a:rPr lang="it-IT" i="1" dirty="0"/>
              <a:t>. </a:t>
            </a:r>
            <a:r>
              <a:rPr lang="it-IT" i="1" dirty="0" err="1"/>
              <a:t>Preisstabilität</a:t>
            </a:r>
            <a:r>
              <a:rPr lang="it-IT" i="1" dirty="0"/>
              <a:t> </a:t>
            </a:r>
            <a:r>
              <a:rPr lang="it-IT" i="1" dirty="0" err="1"/>
              <a:t>im</a:t>
            </a:r>
            <a:r>
              <a:rPr lang="it-IT" i="1" dirty="0"/>
              <a:t> </a:t>
            </a:r>
            <a:r>
              <a:rPr lang="it-IT" i="1" dirty="0" err="1"/>
              <a:t>Euroraum</a:t>
            </a:r>
            <a:r>
              <a:rPr lang="it-IT" i="1" dirty="0"/>
              <a:t> </a:t>
            </a:r>
            <a:r>
              <a:rPr lang="it-IT" i="1" dirty="0" err="1"/>
              <a:t>wird</a:t>
            </a:r>
            <a:r>
              <a:rPr lang="it-IT" i="1" dirty="0"/>
              <a:t> </a:t>
            </a:r>
            <a:r>
              <a:rPr lang="it-IT" i="1" dirty="0" err="1"/>
              <a:t>anhand</a:t>
            </a:r>
            <a:r>
              <a:rPr lang="it-IT" i="1" dirty="0"/>
              <a:t> </a:t>
            </a:r>
            <a:r>
              <a:rPr lang="it-IT" i="1" dirty="0" err="1"/>
              <a:t>der</a:t>
            </a:r>
            <a:r>
              <a:rPr lang="it-IT" i="1" dirty="0"/>
              <a:t> </a:t>
            </a:r>
            <a:r>
              <a:rPr lang="it-IT" i="1" dirty="0" err="1"/>
              <a:t>Veränderungsrate</a:t>
            </a:r>
            <a:r>
              <a:rPr lang="it-IT" i="1" dirty="0"/>
              <a:t> </a:t>
            </a:r>
            <a:r>
              <a:rPr lang="it-IT" i="1" dirty="0" err="1"/>
              <a:t>des</a:t>
            </a:r>
            <a:r>
              <a:rPr lang="it-IT" i="1" dirty="0"/>
              <a:t> HVPI </a:t>
            </a:r>
            <a:r>
              <a:rPr lang="it-IT" i="1" dirty="0" err="1"/>
              <a:t>gegenüber</a:t>
            </a:r>
            <a:r>
              <a:rPr lang="it-IT" i="1" dirty="0"/>
              <a:t> dem </a:t>
            </a:r>
            <a:r>
              <a:rPr lang="it-IT" i="1" dirty="0" err="1"/>
              <a:t>Vorjahr</a:t>
            </a:r>
            <a:r>
              <a:rPr lang="it-IT" i="1" dirty="0"/>
              <a:t> </a:t>
            </a:r>
            <a:r>
              <a:rPr lang="it-IT" i="1" dirty="0" err="1"/>
              <a:t>beurteilt</a:t>
            </a:r>
            <a:r>
              <a:rPr lang="it-IT" i="1" dirty="0"/>
              <a:t>. </a:t>
            </a:r>
          </a:p>
          <a:p>
            <a:endParaRPr lang="it-IT" i="1" dirty="0"/>
          </a:p>
          <a:p>
            <a:r>
              <a:rPr lang="it-IT" b="1" i="1" dirty="0"/>
              <a:t>IPCA</a:t>
            </a:r>
            <a:r>
              <a:rPr lang="it-IT" i="1" dirty="0"/>
              <a:t> (Indice dei Prezzi al Consumo Armonizzato per i Paesi dell’Unione Europea, </a:t>
            </a:r>
            <a:r>
              <a:rPr lang="it-IT" i="1" dirty="0" err="1"/>
              <a:t>ingl</a:t>
            </a:r>
            <a:r>
              <a:rPr lang="it-IT" i="1" dirty="0"/>
              <a:t>. </a:t>
            </a:r>
            <a:r>
              <a:rPr lang="it-IT" i="1" dirty="0" err="1"/>
              <a:t>Harmonised</a:t>
            </a:r>
            <a:r>
              <a:rPr lang="it-IT" i="1" dirty="0"/>
              <a:t> Index of Consumer Prices)  Media ponderata degli indici dei prezzi al consumo degli Stati membri della UE che hanno adottato l’euro. Sviluppato dall’Eurostat per fornire una misura comune per l’inflazione comparabile a livello europeo, è stato compilato secondo una metodologia armonizzata tra i Paesi dell’Unione. </a:t>
            </a:r>
          </a:p>
          <a:p>
            <a:endParaRPr lang="it-IT" dirty="0"/>
          </a:p>
        </p:txBody>
      </p:sp>
    </p:spTree>
    <p:extLst>
      <p:ext uri="{BB962C8B-B14F-4D97-AF65-F5344CB8AC3E}">
        <p14:creationId xmlns:p14="http://schemas.microsoft.com/office/powerpoint/2010/main" val="21440598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5B782-C8FB-975C-D576-5F843122E38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C3EDE22-DB2E-30E9-567D-CAF0AC52400A}"/>
              </a:ext>
            </a:extLst>
          </p:cNvPr>
          <p:cNvSpPr txBox="1">
            <a:spLocks noChangeArrowheads="1"/>
          </p:cNvSpPr>
          <p:nvPr/>
        </p:nvSpPr>
        <p:spPr bwMode="auto">
          <a:xfrm>
            <a:off x="374848" y="222250"/>
            <a:ext cx="8229600" cy="3662541"/>
          </a:xfrm>
          <a:prstGeom prst="rect">
            <a:avLst/>
          </a:prstGeom>
          <a:noFill/>
          <a:ln w="9525">
            <a:noFill/>
            <a:miter lim="800000"/>
            <a:headEnd/>
            <a:tailEnd/>
          </a:ln>
        </p:spPr>
        <p:txBody>
          <a:bodyPr>
            <a:spAutoFit/>
          </a:bodyPr>
          <a:lstStyle/>
          <a:p>
            <a:r>
              <a:rPr lang="it-IT" sz="2600" b="1" dirty="0"/>
              <a:t>Die </a:t>
            </a:r>
            <a:r>
              <a:rPr lang="it-IT" sz="2600" b="1" dirty="0" err="1"/>
              <a:t>deutsche</a:t>
            </a:r>
            <a:r>
              <a:rPr lang="it-IT" sz="2600" b="1" dirty="0"/>
              <a:t> </a:t>
            </a:r>
            <a:r>
              <a:rPr lang="it-IT" sz="2600" b="1" dirty="0" err="1"/>
              <a:t>Wirtschaft</a:t>
            </a:r>
            <a:r>
              <a:rPr lang="it-IT" sz="2600" b="1" dirty="0"/>
              <a:t> </a:t>
            </a:r>
            <a:r>
              <a:rPr lang="it-IT" sz="2600" b="1" dirty="0" err="1"/>
              <a:t>geht</a:t>
            </a:r>
            <a:r>
              <a:rPr lang="it-IT" sz="2600" b="1" dirty="0"/>
              <a:t> </a:t>
            </a:r>
            <a:r>
              <a:rPr lang="it-IT" sz="2600" b="1" dirty="0" err="1"/>
              <a:t>allmählich</a:t>
            </a:r>
            <a:r>
              <a:rPr lang="it-IT" sz="2600" b="1" dirty="0"/>
              <a:t> </a:t>
            </a:r>
            <a:r>
              <a:rPr lang="it-IT" sz="2600" b="1" dirty="0" err="1"/>
              <a:t>wieder</a:t>
            </a:r>
            <a:r>
              <a:rPr lang="it-IT" sz="2600" b="1" dirty="0"/>
              <a:t> </a:t>
            </a:r>
            <a:r>
              <a:rPr lang="it-IT" sz="2600" b="1" dirty="0" err="1"/>
              <a:t>auf</a:t>
            </a:r>
            <a:r>
              <a:rPr lang="it-IT" sz="2600" b="1" dirty="0"/>
              <a:t> </a:t>
            </a:r>
            <a:r>
              <a:rPr lang="it-IT" sz="2600" b="1" dirty="0" err="1"/>
              <a:t>Erholungskurs</a:t>
            </a:r>
            <a:r>
              <a:rPr lang="it-IT" sz="2600" dirty="0"/>
              <a:t>. </a:t>
            </a:r>
          </a:p>
          <a:p>
            <a:r>
              <a:rPr lang="it-IT" sz="2600" dirty="0"/>
              <a:t>Im </a:t>
            </a:r>
            <a:r>
              <a:rPr lang="it-IT" sz="2600" dirty="0" err="1"/>
              <a:t>Winterhalbjahr</a:t>
            </a:r>
            <a:r>
              <a:rPr lang="it-IT" sz="2600" dirty="0"/>
              <a:t> 2025/26 </a:t>
            </a:r>
            <a:r>
              <a:rPr lang="it-IT" sz="2600" dirty="0" err="1"/>
              <a:t>wird</a:t>
            </a:r>
            <a:r>
              <a:rPr lang="it-IT" sz="2600" dirty="0"/>
              <a:t> </a:t>
            </a:r>
            <a:r>
              <a:rPr lang="it-IT" sz="2600" dirty="0" err="1"/>
              <a:t>zunächst</a:t>
            </a:r>
            <a:r>
              <a:rPr lang="it-IT" sz="2600" dirty="0"/>
              <a:t> </a:t>
            </a:r>
            <a:r>
              <a:rPr lang="it-IT" sz="2600" dirty="0" err="1"/>
              <a:t>nur</a:t>
            </a:r>
            <a:r>
              <a:rPr lang="it-IT" sz="2600" dirty="0"/>
              <a:t> </a:t>
            </a:r>
            <a:r>
              <a:rPr lang="it-IT" sz="2600" dirty="0" err="1"/>
              <a:t>ein</a:t>
            </a:r>
            <a:r>
              <a:rPr lang="it-IT" sz="2600" dirty="0"/>
              <a:t> </a:t>
            </a:r>
            <a:r>
              <a:rPr lang="it-IT" sz="2600" dirty="0" err="1"/>
              <a:t>leichter</a:t>
            </a:r>
            <a:r>
              <a:rPr lang="it-IT" sz="2600" dirty="0"/>
              <a:t> </a:t>
            </a:r>
            <a:r>
              <a:rPr lang="it-IT" sz="2600" dirty="0" err="1"/>
              <a:t>Anstieg</a:t>
            </a:r>
            <a:r>
              <a:rPr lang="it-IT" sz="2600" dirty="0"/>
              <a:t> </a:t>
            </a:r>
            <a:r>
              <a:rPr lang="it-IT" sz="2600" dirty="0" err="1"/>
              <a:t>des</a:t>
            </a:r>
            <a:r>
              <a:rPr lang="it-IT" sz="2600" dirty="0"/>
              <a:t> BIP </a:t>
            </a:r>
            <a:r>
              <a:rPr lang="it-IT" sz="2600" dirty="0" err="1"/>
              <a:t>erwartet</a:t>
            </a:r>
            <a:r>
              <a:rPr lang="it-IT" sz="2600" dirty="0"/>
              <a:t>. So </a:t>
            </a:r>
            <a:r>
              <a:rPr lang="it-IT" sz="2600" dirty="0" err="1"/>
              <a:t>dürften</a:t>
            </a:r>
            <a:r>
              <a:rPr lang="it-IT" sz="2600" dirty="0"/>
              <a:t> </a:t>
            </a:r>
            <a:r>
              <a:rPr lang="it-IT" sz="2600" dirty="0" err="1"/>
              <a:t>sich</a:t>
            </a:r>
            <a:r>
              <a:rPr lang="it-IT" sz="2600" dirty="0"/>
              <a:t> </a:t>
            </a:r>
            <a:r>
              <a:rPr lang="it-IT" sz="2600" dirty="0" err="1"/>
              <a:t>zwar</a:t>
            </a:r>
            <a:r>
              <a:rPr lang="it-IT" sz="2600" dirty="0"/>
              <a:t> die </a:t>
            </a:r>
            <a:r>
              <a:rPr lang="it-IT" sz="2600" dirty="0" err="1"/>
              <a:t>Exporte</a:t>
            </a:r>
            <a:r>
              <a:rPr lang="it-IT" sz="2600" dirty="0"/>
              <a:t> </a:t>
            </a:r>
            <a:r>
              <a:rPr lang="it-IT" sz="2600" dirty="0" err="1"/>
              <a:t>nach</a:t>
            </a:r>
            <a:r>
              <a:rPr lang="it-IT" sz="2600" dirty="0"/>
              <a:t> </a:t>
            </a:r>
            <a:r>
              <a:rPr lang="it-IT" sz="2600" dirty="0" err="1"/>
              <a:t>den</a:t>
            </a:r>
            <a:r>
              <a:rPr lang="it-IT" sz="2600" dirty="0"/>
              <a:t> </a:t>
            </a:r>
            <a:r>
              <a:rPr lang="it-IT" sz="2600" dirty="0" err="1"/>
              <a:t>zollbedingten</a:t>
            </a:r>
            <a:r>
              <a:rPr lang="it-IT" sz="2600" dirty="0"/>
              <a:t> </a:t>
            </a:r>
            <a:r>
              <a:rPr lang="it-IT" sz="2600" dirty="0" err="1"/>
              <a:t>Belastungen</a:t>
            </a:r>
            <a:r>
              <a:rPr lang="it-IT" sz="2600" dirty="0"/>
              <a:t> </a:t>
            </a:r>
            <a:r>
              <a:rPr lang="it-IT" sz="2600" dirty="0" err="1"/>
              <a:t>etwas</a:t>
            </a:r>
            <a:r>
              <a:rPr lang="it-IT" sz="2600" dirty="0"/>
              <a:t> </a:t>
            </a:r>
            <a:r>
              <a:rPr lang="it-IT" sz="2600" dirty="0" err="1"/>
              <a:t>fangen</a:t>
            </a:r>
            <a:r>
              <a:rPr lang="it-IT" sz="2600" dirty="0"/>
              <a:t>, und die Industrie </a:t>
            </a:r>
            <a:r>
              <a:rPr lang="it-IT" sz="2600" dirty="0" err="1"/>
              <a:t>dürfte</a:t>
            </a:r>
            <a:r>
              <a:rPr lang="it-IT" sz="2600" dirty="0"/>
              <a:t> </a:t>
            </a:r>
            <a:r>
              <a:rPr lang="it-IT" sz="2600" dirty="0" err="1"/>
              <a:t>sich</a:t>
            </a:r>
            <a:r>
              <a:rPr lang="it-IT" sz="2600" dirty="0"/>
              <a:t> </a:t>
            </a:r>
            <a:r>
              <a:rPr lang="it-IT" sz="2600" dirty="0" err="1"/>
              <a:t>stabilisieren</a:t>
            </a:r>
            <a:r>
              <a:rPr lang="it-IT" sz="2600" dirty="0"/>
              <a:t>. </a:t>
            </a:r>
            <a:r>
              <a:rPr lang="it-IT" sz="2600" dirty="0" err="1"/>
              <a:t>Auch</a:t>
            </a:r>
            <a:r>
              <a:rPr lang="it-IT" sz="2600" dirty="0"/>
              <a:t> </a:t>
            </a:r>
            <a:r>
              <a:rPr lang="it-IT" sz="2600" dirty="0" err="1"/>
              <a:t>werden</a:t>
            </a:r>
            <a:r>
              <a:rPr lang="it-IT" sz="2600" dirty="0"/>
              <a:t> </a:t>
            </a:r>
            <a:r>
              <a:rPr lang="it-IT" sz="2600" dirty="0" err="1"/>
              <a:t>einige</a:t>
            </a:r>
            <a:r>
              <a:rPr lang="it-IT" sz="2600" dirty="0"/>
              <a:t> </a:t>
            </a:r>
            <a:r>
              <a:rPr lang="it-IT" sz="2600" dirty="0" err="1"/>
              <a:t>Dienstleister</a:t>
            </a:r>
            <a:r>
              <a:rPr lang="it-IT" sz="2600" dirty="0"/>
              <a:t> </a:t>
            </a:r>
            <a:r>
              <a:rPr lang="it-IT" sz="2600" dirty="0" err="1"/>
              <a:t>wohl</a:t>
            </a:r>
            <a:r>
              <a:rPr lang="it-IT" sz="2600" dirty="0"/>
              <a:t> </a:t>
            </a:r>
            <a:r>
              <a:rPr lang="it-IT" sz="2600" dirty="0" err="1"/>
              <a:t>weiter</a:t>
            </a:r>
            <a:r>
              <a:rPr lang="it-IT" sz="2600" dirty="0"/>
              <a:t> </a:t>
            </a:r>
            <a:r>
              <a:rPr lang="it-IT" sz="2600" dirty="0" err="1"/>
              <a:t>expandieren</a:t>
            </a:r>
            <a:r>
              <a:rPr lang="it-IT" sz="2600" dirty="0"/>
              <a:t>. Es </a:t>
            </a:r>
            <a:r>
              <a:rPr lang="it-IT" sz="2600" dirty="0" err="1"/>
              <a:t>gibt</a:t>
            </a:r>
            <a:r>
              <a:rPr lang="it-IT" sz="2600" dirty="0"/>
              <a:t> </a:t>
            </a:r>
            <a:r>
              <a:rPr lang="it-IT" sz="2600" dirty="0" err="1"/>
              <a:t>auch</a:t>
            </a:r>
            <a:r>
              <a:rPr lang="it-IT" sz="2600" dirty="0"/>
              <a:t> </a:t>
            </a:r>
            <a:r>
              <a:rPr lang="it-IT" sz="2600" dirty="0" err="1"/>
              <a:t>schon</a:t>
            </a:r>
            <a:r>
              <a:rPr lang="it-IT" sz="2600" dirty="0"/>
              <a:t> </a:t>
            </a:r>
            <a:r>
              <a:rPr lang="it-IT" sz="2600" dirty="0" err="1"/>
              <a:t>erste</a:t>
            </a:r>
            <a:r>
              <a:rPr lang="it-IT" sz="2600" dirty="0"/>
              <a:t> </a:t>
            </a:r>
            <a:r>
              <a:rPr lang="it-IT" sz="2600" dirty="0" err="1"/>
              <a:t>Anzeichen</a:t>
            </a:r>
            <a:r>
              <a:rPr lang="it-IT" sz="2600" dirty="0"/>
              <a:t> </a:t>
            </a:r>
            <a:r>
              <a:rPr lang="it-IT" sz="2600" dirty="0" err="1"/>
              <a:t>für</a:t>
            </a:r>
            <a:r>
              <a:rPr lang="it-IT" sz="2600" dirty="0"/>
              <a:t> </a:t>
            </a:r>
            <a:r>
              <a:rPr lang="it-IT" sz="2600" dirty="0" err="1"/>
              <a:t>vermehrte</a:t>
            </a:r>
            <a:r>
              <a:rPr lang="it-IT" sz="2600" dirty="0"/>
              <a:t> </a:t>
            </a:r>
            <a:r>
              <a:rPr lang="it-IT" sz="2600" dirty="0" err="1"/>
              <a:t>Staatsaufträge</a:t>
            </a:r>
            <a:r>
              <a:rPr lang="it-IT" sz="2600" dirty="0"/>
              <a:t>.</a:t>
            </a:r>
          </a:p>
          <a:p>
            <a:endParaRPr lang="it-IT" dirty="0"/>
          </a:p>
        </p:txBody>
      </p:sp>
    </p:spTree>
    <p:extLst>
      <p:ext uri="{BB962C8B-B14F-4D97-AF65-F5344CB8AC3E}">
        <p14:creationId xmlns:p14="http://schemas.microsoft.com/office/powerpoint/2010/main" val="17809683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5B782-C8FB-975C-D576-5F843122E38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C3EDE22-DB2E-30E9-567D-CAF0AC52400A}"/>
              </a:ext>
            </a:extLst>
          </p:cNvPr>
          <p:cNvSpPr txBox="1">
            <a:spLocks noChangeArrowheads="1"/>
          </p:cNvSpPr>
          <p:nvPr/>
        </p:nvSpPr>
        <p:spPr bwMode="auto">
          <a:xfrm>
            <a:off x="374848" y="222250"/>
            <a:ext cx="8229600" cy="4062651"/>
          </a:xfrm>
          <a:prstGeom prst="rect">
            <a:avLst/>
          </a:prstGeom>
          <a:noFill/>
          <a:ln w="9525">
            <a:noFill/>
            <a:miter lim="800000"/>
            <a:headEnd/>
            <a:tailEnd/>
          </a:ln>
        </p:spPr>
        <p:txBody>
          <a:bodyPr>
            <a:spAutoFit/>
          </a:bodyPr>
          <a:lstStyle/>
          <a:p>
            <a:r>
              <a:rPr lang="it-IT" sz="2600" dirty="0" err="1"/>
              <a:t>Aber</a:t>
            </a:r>
            <a:r>
              <a:rPr lang="it-IT" sz="2600" dirty="0"/>
              <a:t> die </a:t>
            </a:r>
            <a:r>
              <a:rPr lang="it-IT" sz="2600" dirty="0" err="1"/>
              <a:t>verfügbaren</a:t>
            </a:r>
            <a:r>
              <a:rPr lang="it-IT" sz="2600" dirty="0"/>
              <a:t> </a:t>
            </a:r>
            <a:r>
              <a:rPr lang="it-IT" sz="2600" dirty="0" err="1"/>
              <a:t>Frühindikatoren</a:t>
            </a:r>
            <a:r>
              <a:rPr lang="it-IT" sz="2600" dirty="0"/>
              <a:t> </a:t>
            </a:r>
            <a:r>
              <a:rPr lang="it-IT" sz="2600" dirty="0" err="1"/>
              <a:t>deuten</a:t>
            </a:r>
            <a:r>
              <a:rPr lang="it-IT" sz="2600" dirty="0"/>
              <a:t> </a:t>
            </a:r>
            <a:r>
              <a:rPr lang="it-IT" sz="2600" dirty="0" err="1"/>
              <a:t>insgesamt</a:t>
            </a:r>
            <a:r>
              <a:rPr lang="it-IT" sz="2600" dirty="0"/>
              <a:t> </a:t>
            </a:r>
            <a:r>
              <a:rPr lang="it-IT" sz="2600" dirty="0" err="1"/>
              <a:t>noch</a:t>
            </a:r>
            <a:r>
              <a:rPr lang="it-IT" sz="2600" dirty="0"/>
              <a:t> </a:t>
            </a:r>
            <a:r>
              <a:rPr lang="it-IT" sz="2600" dirty="0" err="1"/>
              <a:t>nicht</a:t>
            </a:r>
            <a:r>
              <a:rPr lang="it-IT" sz="2600" dirty="0"/>
              <a:t> </a:t>
            </a:r>
            <a:r>
              <a:rPr lang="it-IT" sz="2600" dirty="0" err="1"/>
              <a:t>auf</a:t>
            </a:r>
            <a:r>
              <a:rPr lang="it-IT" sz="2600" dirty="0"/>
              <a:t> </a:t>
            </a:r>
            <a:r>
              <a:rPr lang="it-IT" sz="2600" dirty="0" err="1"/>
              <a:t>bereits</a:t>
            </a:r>
            <a:r>
              <a:rPr lang="it-IT" sz="2600" dirty="0"/>
              <a:t> </a:t>
            </a:r>
            <a:r>
              <a:rPr lang="it-IT" sz="2600" dirty="0" err="1"/>
              <a:t>kurzfristig</a:t>
            </a:r>
            <a:r>
              <a:rPr lang="it-IT" sz="2600" dirty="0"/>
              <a:t> </a:t>
            </a:r>
            <a:r>
              <a:rPr lang="it-IT" sz="2600" dirty="0" err="1"/>
              <a:t>wirksame</a:t>
            </a:r>
            <a:r>
              <a:rPr lang="it-IT" sz="2600" dirty="0"/>
              <a:t> </a:t>
            </a:r>
            <a:r>
              <a:rPr lang="it-IT" sz="2600" dirty="0" err="1"/>
              <a:t>stärkere</a:t>
            </a:r>
            <a:r>
              <a:rPr lang="it-IT" sz="2600" dirty="0"/>
              <a:t> </a:t>
            </a:r>
            <a:r>
              <a:rPr lang="it-IT" sz="2600" dirty="0" err="1"/>
              <a:t>gesamtwirtschaftliche</a:t>
            </a:r>
            <a:r>
              <a:rPr lang="it-IT" sz="2600" dirty="0"/>
              <a:t> </a:t>
            </a:r>
            <a:r>
              <a:rPr lang="it-IT" sz="2600" dirty="0" err="1"/>
              <a:t>Impulse</a:t>
            </a:r>
            <a:r>
              <a:rPr lang="it-IT" sz="2600" dirty="0"/>
              <a:t> von </a:t>
            </a:r>
            <a:r>
              <a:rPr lang="it-IT" sz="2600" dirty="0" err="1"/>
              <a:t>der</a:t>
            </a:r>
            <a:r>
              <a:rPr lang="it-IT" sz="2600" dirty="0"/>
              <a:t> </a:t>
            </a:r>
            <a:r>
              <a:rPr lang="it-IT" sz="2600" dirty="0" err="1"/>
              <a:t>erwarteten</a:t>
            </a:r>
            <a:r>
              <a:rPr lang="it-IT" sz="2600" dirty="0"/>
              <a:t> </a:t>
            </a:r>
            <a:r>
              <a:rPr lang="it-IT" sz="2600" dirty="0" err="1"/>
              <a:t>fiskalischen</a:t>
            </a:r>
            <a:r>
              <a:rPr lang="it-IT" sz="2600" dirty="0"/>
              <a:t> </a:t>
            </a:r>
            <a:r>
              <a:rPr lang="it-IT" sz="2600" dirty="0" err="1"/>
              <a:t>Lockerung</a:t>
            </a:r>
            <a:r>
              <a:rPr lang="it-IT" sz="2600" dirty="0"/>
              <a:t> </a:t>
            </a:r>
            <a:r>
              <a:rPr lang="it-IT" sz="2600" dirty="0" err="1"/>
              <a:t>hin</a:t>
            </a:r>
            <a:r>
              <a:rPr lang="it-IT" sz="2600" dirty="0"/>
              <a:t>. Die </a:t>
            </a:r>
            <a:r>
              <a:rPr lang="it-IT" sz="2600" dirty="0" err="1"/>
              <a:t>expansive</a:t>
            </a:r>
            <a:r>
              <a:rPr lang="it-IT" sz="2600" dirty="0"/>
              <a:t> </a:t>
            </a:r>
            <a:r>
              <a:rPr lang="it-IT" sz="2600" dirty="0" err="1"/>
              <a:t>Fiskalpolitik</a:t>
            </a:r>
            <a:r>
              <a:rPr lang="it-IT" sz="2600" dirty="0"/>
              <a:t> </a:t>
            </a:r>
            <a:r>
              <a:rPr lang="it-IT" sz="2600" dirty="0" err="1"/>
              <a:t>macht</a:t>
            </a:r>
            <a:r>
              <a:rPr lang="it-IT" sz="2600" dirty="0"/>
              <a:t> </a:t>
            </a:r>
            <a:r>
              <a:rPr lang="it-IT" sz="2600" dirty="0" err="1"/>
              <a:t>sich</a:t>
            </a:r>
            <a:r>
              <a:rPr lang="it-IT" sz="2600" dirty="0"/>
              <a:t> </a:t>
            </a:r>
            <a:r>
              <a:rPr lang="it-IT" sz="2600" dirty="0" err="1"/>
              <a:t>erst</a:t>
            </a:r>
            <a:r>
              <a:rPr lang="it-IT" sz="2600" dirty="0"/>
              <a:t> </a:t>
            </a:r>
            <a:r>
              <a:rPr lang="it-IT" sz="2600" dirty="0" err="1"/>
              <a:t>im</a:t>
            </a:r>
            <a:r>
              <a:rPr lang="it-IT" sz="2600" dirty="0"/>
              <a:t> </a:t>
            </a:r>
            <a:r>
              <a:rPr lang="it-IT" sz="2600" dirty="0" err="1"/>
              <a:t>weiteren</a:t>
            </a:r>
            <a:r>
              <a:rPr lang="it-IT" sz="2600" dirty="0"/>
              <a:t> </a:t>
            </a:r>
            <a:r>
              <a:rPr lang="it-IT" sz="2600" dirty="0" err="1"/>
              <a:t>Verlauf</a:t>
            </a:r>
            <a:r>
              <a:rPr lang="it-IT" sz="2600" dirty="0"/>
              <a:t> </a:t>
            </a:r>
            <a:r>
              <a:rPr lang="it-IT" sz="2600" dirty="0" err="1"/>
              <a:t>des</a:t>
            </a:r>
            <a:r>
              <a:rPr lang="it-IT" sz="2600" dirty="0"/>
              <a:t> </a:t>
            </a:r>
            <a:r>
              <a:rPr lang="it-IT" sz="2600" dirty="0" err="1"/>
              <a:t>Prognosezeitraums</a:t>
            </a:r>
            <a:r>
              <a:rPr lang="it-IT" sz="2600" dirty="0"/>
              <a:t> </a:t>
            </a:r>
            <a:r>
              <a:rPr lang="it-IT" sz="2600" dirty="0" err="1"/>
              <a:t>deutlich</a:t>
            </a:r>
            <a:r>
              <a:rPr lang="it-IT" sz="2600" dirty="0"/>
              <a:t> </a:t>
            </a:r>
            <a:r>
              <a:rPr lang="it-IT" sz="2600" dirty="0" err="1"/>
              <a:t>bemerkbar</a:t>
            </a:r>
            <a:r>
              <a:rPr lang="it-IT" sz="2600" dirty="0"/>
              <a:t>. </a:t>
            </a:r>
            <a:r>
              <a:rPr lang="it-IT" sz="2600" dirty="0" err="1"/>
              <a:t>Zusätzliche</a:t>
            </a:r>
            <a:r>
              <a:rPr lang="it-IT" sz="2600" dirty="0"/>
              <a:t> </a:t>
            </a:r>
            <a:r>
              <a:rPr lang="it-IT" sz="2600" dirty="0" err="1"/>
              <a:t>Verteidigungs</a:t>
            </a:r>
            <a:r>
              <a:rPr lang="it-IT" sz="2600" dirty="0"/>
              <a:t>- und </a:t>
            </a:r>
            <a:r>
              <a:rPr lang="it-IT" sz="2600" dirty="0" err="1"/>
              <a:t>Infrastrukturausgaben</a:t>
            </a:r>
            <a:r>
              <a:rPr lang="it-IT" sz="2600" dirty="0"/>
              <a:t> </a:t>
            </a:r>
            <a:r>
              <a:rPr lang="it-IT" sz="2600" dirty="0" err="1"/>
              <a:t>lassen</a:t>
            </a:r>
            <a:r>
              <a:rPr lang="it-IT" sz="2600" dirty="0"/>
              <a:t> die </a:t>
            </a:r>
            <a:r>
              <a:rPr lang="it-IT" sz="2600" dirty="0" err="1"/>
              <a:t>staatlichen</a:t>
            </a:r>
            <a:r>
              <a:rPr lang="it-IT" sz="2600" dirty="0"/>
              <a:t> </a:t>
            </a:r>
            <a:r>
              <a:rPr lang="it-IT" sz="2600" dirty="0" err="1"/>
              <a:t>Investitionen</a:t>
            </a:r>
            <a:r>
              <a:rPr lang="it-IT" sz="2600" dirty="0"/>
              <a:t> </a:t>
            </a:r>
            <a:r>
              <a:rPr lang="it-IT" sz="2600" dirty="0" err="1"/>
              <a:t>stark</a:t>
            </a:r>
            <a:r>
              <a:rPr lang="it-IT" sz="2600" dirty="0"/>
              <a:t> </a:t>
            </a:r>
            <a:r>
              <a:rPr lang="it-IT" sz="2600" dirty="0" err="1"/>
              <a:t>steigen</a:t>
            </a:r>
            <a:r>
              <a:rPr lang="it-IT" sz="2600" dirty="0"/>
              <a:t>, und die </a:t>
            </a:r>
            <a:r>
              <a:rPr lang="it-IT" sz="2600" dirty="0" err="1"/>
              <a:t>zusätzlichen</a:t>
            </a:r>
            <a:r>
              <a:rPr lang="it-IT" sz="2600" dirty="0"/>
              <a:t> </a:t>
            </a:r>
            <a:r>
              <a:rPr lang="it-IT" sz="2600" dirty="0" err="1"/>
              <a:t>Verteidigungsausgaben</a:t>
            </a:r>
            <a:r>
              <a:rPr lang="it-IT" sz="2600" dirty="0"/>
              <a:t> </a:t>
            </a:r>
            <a:r>
              <a:rPr lang="it-IT" sz="2600" dirty="0" err="1"/>
              <a:t>schlagen</a:t>
            </a:r>
            <a:r>
              <a:rPr lang="it-IT" sz="2600" dirty="0"/>
              <a:t> </a:t>
            </a:r>
            <a:r>
              <a:rPr lang="it-IT" sz="2600" dirty="0" err="1"/>
              <a:t>sich</a:t>
            </a:r>
            <a:r>
              <a:rPr lang="it-IT" sz="2600" dirty="0"/>
              <a:t> </a:t>
            </a:r>
            <a:r>
              <a:rPr lang="it-IT" sz="2600" dirty="0" err="1"/>
              <a:t>auch</a:t>
            </a:r>
            <a:r>
              <a:rPr lang="it-IT" sz="2600" dirty="0"/>
              <a:t> in </a:t>
            </a:r>
            <a:r>
              <a:rPr lang="it-IT" sz="2600" dirty="0" err="1"/>
              <a:t>einem</a:t>
            </a:r>
            <a:r>
              <a:rPr lang="it-IT" sz="2600" dirty="0"/>
              <a:t> </a:t>
            </a:r>
            <a:r>
              <a:rPr lang="it-IT" sz="2600" dirty="0" err="1"/>
              <a:t>höheren</a:t>
            </a:r>
            <a:r>
              <a:rPr lang="it-IT" sz="2600" dirty="0"/>
              <a:t> </a:t>
            </a:r>
            <a:r>
              <a:rPr lang="it-IT" sz="2600" dirty="0" err="1"/>
              <a:t>Staatskonsum</a:t>
            </a:r>
            <a:r>
              <a:rPr lang="it-IT" sz="2600" dirty="0"/>
              <a:t> </a:t>
            </a:r>
            <a:r>
              <a:rPr lang="it-IT" sz="2600" dirty="0" err="1"/>
              <a:t>nieder</a:t>
            </a:r>
            <a:r>
              <a:rPr lang="it-IT" sz="2600" dirty="0"/>
              <a:t>. </a:t>
            </a:r>
          </a:p>
          <a:p>
            <a:endParaRPr lang="it-IT" dirty="0"/>
          </a:p>
        </p:txBody>
      </p:sp>
    </p:spTree>
    <p:extLst>
      <p:ext uri="{BB962C8B-B14F-4D97-AF65-F5344CB8AC3E}">
        <p14:creationId xmlns:p14="http://schemas.microsoft.com/office/powerpoint/2010/main" val="20881788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10126-435F-CEF4-1F66-C962A6BEEEA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311BECD-49AC-7FAC-F723-451997D94B2E}"/>
              </a:ext>
            </a:extLst>
          </p:cNvPr>
          <p:cNvSpPr txBox="1">
            <a:spLocks noChangeArrowheads="1"/>
          </p:cNvSpPr>
          <p:nvPr/>
        </p:nvSpPr>
        <p:spPr bwMode="auto">
          <a:xfrm>
            <a:off x="374848" y="222250"/>
            <a:ext cx="8229600" cy="4770537"/>
          </a:xfrm>
          <a:prstGeom prst="rect">
            <a:avLst/>
          </a:prstGeom>
          <a:noFill/>
          <a:ln w="9525">
            <a:noFill/>
            <a:miter lim="800000"/>
            <a:headEnd/>
            <a:tailEnd/>
          </a:ln>
        </p:spPr>
        <p:txBody>
          <a:bodyPr>
            <a:spAutoFit/>
          </a:bodyPr>
          <a:lstStyle/>
          <a:p>
            <a:r>
              <a:rPr lang="it-IT" sz="2800" i="1" dirty="0"/>
              <a:t>L'indicatore anticipato è un termine utilizzato in economia e finanza per descrivere un tipo di dato statistico che ha la capacità di prevedere l'andamento futuro dell'economia o di un settore specifico. Questi indicatori forniscono segnali preliminari sulla direzione in cui si sta muovendo l'economia, permettendo ad analisti e investitori di prendere decisioni più informate. Sono spesso utilizzati per prevedere recessioni, espansioni economiche o cambiamenti significativi nei mercati finanziari.</a:t>
            </a:r>
          </a:p>
          <a:p>
            <a:endParaRPr lang="it-IT" dirty="0"/>
          </a:p>
        </p:txBody>
      </p:sp>
    </p:spTree>
    <p:extLst>
      <p:ext uri="{BB962C8B-B14F-4D97-AF65-F5344CB8AC3E}">
        <p14:creationId xmlns:p14="http://schemas.microsoft.com/office/powerpoint/2010/main" val="23911816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10126-435F-CEF4-1F66-C962A6BEEEA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311BECD-49AC-7FAC-F723-451997D94B2E}"/>
              </a:ext>
            </a:extLst>
          </p:cNvPr>
          <p:cNvSpPr txBox="1">
            <a:spLocks noChangeArrowheads="1"/>
          </p:cNvSpPr>
          <p:nvPr/>
        </p:nvSpPr>
        <p:spPr bwMode="auto">
          <a:xfrm>
            <a:off x="374848" y="222250"/>
            <a:ext cx="8229600" cy="5663089"/>
          </a:xfrm>
          <a:prstGeom prst="rect">
            <a:avLst/>
          </a:prstGeom>
          <a:noFill/>
          <a:ln w="9525">
            <a:noFill/>
            <a:miter lim="800000"/>
            <a:headEnd/>
            <a:tailEnd/>
          </a:ln>
        </p:spPr>
        <p:txBody>
          <a:bodyPr>
            <a:spAutoFit/>
          </a:bodyPr>
          <a:lstStyle/>
          <a:p>
            <a:r>
              <a:rPr lang="it-IT" sz="2600" dirty="0" err="1"/>
              <a:t>Der</a:t>
            </a:r>
            <a:r>
              <a:rPr lang="it-IT" sz="2600" dirty="0"/>
              <a:t> </a:t>
            </a:r>
            <a:r>
              <a:rPr lang="it-IT" sz="2600" dirty="0" err="1"/>
              <a:t>Gesamteffekt</a:t>
            </a:r>
            <a:r>
              <a:rPr lang="it-IT" sz="2600" dirty="0"/>
              <a:t> </a:t>
            </a:r>
            <a:r>
              <a:rPr lang="it-IT" sz="2600" dirty="0" err="1"/>
              <a:t>aus</a:t>
            </a:r>
            <a:r>
              <a:rPr lang="it-IT" sz="2600" dirty="0"/>
              <a:t> </a:t>
            </a:r>
            <a:r>
              <a:rPr lang="it-IT" sz="2600" dirty="0" err="1"/>
              <a:t>diesen</a:t>
            </a:r>
            <a:r>
              <a:rPr lang="it-IT" sz="2600" dirty="0"/>
              <a:t> </a:t>
            </a:r>
            <a:r>
              <a:rPr lang="it-IT" sz="2600" dirty="0" err="1"/>
              <a:t>Ausgaben</a:t>
            </a:r>
            <a:r>
              <a:rPr lang="it-IT" sz="2600" dirty="0"/>
              <a:t> </a:t>
            </a:r>
            <a:r>
              <a:rPr lang="it-IT" sz="2600" dirty="0" err="1"/>
              <a:t>auf</a:t>
            </a:r>
            <a:r>
              <a:rPr lang="it-IT" sz="2600" dirty="0"/>
              <a:t> </a:t>
            </a:r>
            <a:r>
              <a:rPr lang="it-IT" sz="2600" dirty="0" err="1"/>
              <a:t>das</a:t>
            </a:r>
            <a:r>
              <a:rPr lang="it-IT" sz="2600" dirty="0"/>
              <a:t> </a:t>
            </a:r>
            <a:r>
              <a:rPr lang="it-IT" sz="2600" dirty="0" err="1"/>
              <a:t>jährliche</a:t>
            </a:r>
            <a:r>
              <a:rPr lang="it-IT" sz="2600" dirty="0"/>
              <a:t> </a:t>
            </a:r>
            <a:r>
              <a:rPr lang="it-IT" sz="2600" dirty="0" err="1"/>
              <a:t>Wachstum</a:t>
            </a:r>
            <a:r>
              <a:rPr lang="it-IT" sz="2600" dirty="0"/>
              <a:t> </a:t>
            </a:r>
            <a:r>
              <a:rPr lang="it-IT" sz="2600" dirty="0" err="1"/>
              <a:t>wird</a:t>
            </a:r>
            <a:r>
              <a:rPr lang="it-IT" sz="2600" dirty="0"/>
              <a:t> in </a:t>
            </a:r>
            <a:r>
              <a:rPr lang="it-IT" sz="2600" dirty="0" err="1"/>
              <a:t>den</a:t>
            </a:r>
            <a:r>
              <a:rPr lang="it-IT" sz="2600" dirty="0"/>
              <a:t> </a:t>
            </a:r>
            <a:r>
              <a:rPr lang="it-IT" sz="2600" dirty="0" err="1"/>
              <a:t>Jahren</a:t>
            </a:r>
            <a:r>
              <a:rPr lang="it-IT" sz="2600" dirty="0"/>
              <a:t> 2025 bis 2028 </a:t>
            </a:r>
            <a:r>
              <a:rPr lang="it-IT" sz="2600" dirty="0" err="1"/>
              <a:t>auf</a:t>
            </a:r>
            <a:r>
              <a:rPr lang="it-IT" sz="2600" dirty="0"/>
              <a:t>  </a:t>
            </a:r>
            <a:r>
              <a:rPr lang="it-IT" sz="2600" dirty="0" err="1"/>
              <a:t>kumuliert</a:t>
            </a:r>
            <a:r>
              <a:rPr lang="it-IT" sz="2600" dirty="0"/>
              <a:t> + 1,3 </a:t>
            </a:r>
            <a:r>
              <a:rPr lang="it-IT" sz="2600" dirty="0" err="1"/>
              <a:t>Prozentpunkte</a:t>
            </a:r>
            <a:r>
              <a:rPr lang="it-IT" sz="2600" dirty="0"/>
              <a:t> </a:t>
            </a:r>
            <a:r>
              <a:rPr lang="it-IT" sz="2600" dirty="0" err="1"/>
              <a:t>geschätzt</a:t>
            </a:r>
            <a:r>
              <a:rPr lang="it-IT" sz="2600" dirty="0"/>
              <a:t>. </a:t>
            </a:r>
            <a:r>
              <a:rPr lang="it-IT" sz="2600" dirty="0" err="1"/>
              <a:t>Auch</a:t>
            </a:r>
            <a:r>
              <a:rPr lang="it-IT" sz="2600" dirty="0"/>
              <a:t> </a:t>
            </a:r>
            <a:r>
              <a:rPr lang="it-IT" sz="2600" dirty="0" err="1"/>
              <a:t>über</a:t>
            </a:r>
            <a:r>
              <a:rPr lang="it-IT" sz="2600" dirty="0"/>
              <a:t> </a:t>
            </a:r>
            <a:r>
              <a:rPr lang="it-IT" sz="2600" dirty="0" err="1"/>
              <a:t>weitere</a:t>
            </a:r>
            <a:r>
              <a:rPr lang="it-IT" sz="2600" dirty="0"/>
              <a:t> </a:t>
            </a:r>
            <a:r>
              <a:rPr lang="it-IT" sz="2600" dirty="0" err="1"/>
              <a:t>Maßnahmen</a:t>
            </a:r>
            <a:r>
              <a:rPr lang="it-IT" sz="2600" dirty="0"/>
              <a:t> </a:t>
            </a:r>
            <a:r>
              <a:rPr lang="it-IT" sz="2600" dirty="0" err="1"/>
              <a:t>stützt</a:t>
            </a:r>
            <a:r>
              <a:rPr lang="it-IT" sz="2600" dirty="0"/>
              <a:t> die </a:t>
            </a:r>
            <a:r>
              <a:rPr lang="it-IT" sz="2600" dirty="0" err="1"/>
              <a:t>Fiskalpolitik</a:t>
            </a:r>
            <a:r>
              <a:rPr lang="it-IT" sz="2600" dirty="0"/>
              <a:t> die </a:t>
            </a:r>
            <a:r>
              <a:rPr lang="it-IT" sz="2600" dirty="0" err="1"/>
              <a:t>Konjunktur</a:t>
            </a:r>
            <a:r>
              <a:rPr lang="it-IT" sz="2600" dirty="0"/>
              <a:t>. Ab </a:t>
            </a:r>
            <a:r>
              <a:rPr lang="it-IT" sz="2600" dirty="0" err="1"/>
              <a:t>dem</a:t>
            </a:r>
            <a:r>
              <a:rPr lang="it-IT" sz="2600" dirty="0"/>
              <a:t> </a:t>
            </a:r>
            <a:r>
              <a:rPr lang="it-IT" sz="2600" dirty="0" err="1"/>
              <a:t>zweiten</a:t>
            </a:r>
            <a:r>
              <a:rPr lang="it-IT" sz="2600" dirty="0"/>
              <a:t> </a:t>
            </a:r>
            <a:r>
              <a:rPr lang="it-IT" sz="2600" dirty="0" err="1"/>
              <a:t>Quartal</a:t>
            </a:r>
            <a:r>
              <a:rPr lang="it-IT" sz="2600" dirty="0"/>
              <a:t> 2026 </a:t>
            </a:r>
            <a:r>
              <a:rPr lang="it-IT" sz="2600" dirty="0" err="1"/>
              <a:t>verstärkt</a:t>
            </a:r>
            <a:r>
              <a:rPr lang="it-IT" sz="2600" dirty="0"/>
              <a:t> </a:t>
            </a:r>
            <a:r>
              <a:rPr lang="it-IT" sz="2600" dirty="0" err="1"/>
              <a:t>sich</a:t>
            </a:r>
            <a:r>
              <a:rPr lang="it-IT" sz="2600" dirty="0"/>
              <a:t> </a:t>
            </a:r>
            <a:r>
              <a:rPr lang="it-IT" sz="2600" dirty="0" err="1"/>
              <a:t>das</a:t>
            </a:r>
            <a:r>
              <a:rPr lang="it-IT" sz="2600" dirty="0"/>
              <a:t> BIP-</a:t>
            </a:r>
            <a:r>
              <a:rPr lang="it-IT" sz="2600" dirty="0" err="1"/>
              <a:t>Wachstum</a:t>
            </a:r>
            <a:r>
              <a:rPr lang="it-IT" sz="2600" dirty="0"/>
              <a:t> </a:t>
            </a:r>
            <a:r>
              <a:rPr lang="it-IT" sz="2600" dirty="0" err="1"/>
              <a:t>merklich</a:t>
            </a:r>
            <a:r>
              <a:rPr lang="it-IT" sz="2600" dirty="0"/>
              <a:t>. </a:t>
            </a:r>
            <a:r>
              <a:rPr lang="it-IT" sz="2600" dirty="0" err="1"/>
              <a:t>Dafür</a:t>
            </a:r>
            <a:r>
              <a:rPr lang="it-IT" sz="2600" dirty="0"/>
              <a:t> </a:t>
            </a:r>
            <a:r>
              <a:rPr lang="it-IT" sz="2600" dirty="0" err="1"/>
              <a:t>ist</a:t>
            </a:r>
            <a:r>
              <a:rPr lang="it-IT" sz="2600" dirty="0"/>
              <a:t> </a:t>
            </a:r>
            <a:r>
              <a:rPr lang="it-IT" sz="2600" dirty="0" err="1"/>
              <a:t>neben</a:t>
            </a:r>
            <a:r>
              <a:rPr lang="it-IT" sz="2600" dirty="0"/>
              <a:t> </a:t>
            </a:r>
            <a:r>
              <a:rPr lang="it-IT" sz="2600" dirty="0" err="1"/>
              <a:t>den</a:t>
            </a:r>
            <a:r>
              <a:rPr lang="it-IT" sz="2600" dirty="0"/>
              <a:t> </a:t>
            </a:r>
            <a:r>
              <a:rPr lang="it-IT" sz="2600" dirty="0" err="1"/>
              <a:t>fiskalischen</a:t>
            </a:r>
            <a:r>
              <a:rPr lang="it-IT" sz="2600" dirty="0"/>
              <a:t> </a:t>
            </a:r>
            <a:r>
              <a:rPr lang="it-IT" sz="2600" dirty="0" err="1"/>
              <a:t>Impulsen</a:t>
            </a:r>
            <a:r>
              <a:rPr lang="it-IT" sz="2600" dirty="0"/>
              <a:t> </a:t>
            </a:r>
            <a:r>
              <a:rPr lang="it-IT" sz="2600" dirty="0" err="1"/>
              <a:t>bedeutsam</a:t>
            </a:r>
            <a:r>
              <a:rPr lang="it-IT" sz="2600" dirty="0"/>
              <a:t>, </a:t>
            </a:r>
            <a:r>
              <a:rPr lang="it-IT" sz="2600" dirty="0" err="1"/>
              <a:t>dass</a:t>
            </a:r>
            <a:r>
              <a:rPr lang="it-IT" sz="2600" dirty="0"/>
              <a:t> </a:t>
            </a:r>
            <a:r>
              <a:rPr lang="it-IT" sz="2600" dirty="0" err="1"/>
              <a:t>sich</a:t>
            </a:r>
            <a:r>
              <a:rPr lang="it-IT" sz="2600" dirty="0"/>
              <a:t> die private </a:t>
            </a:r>
            <a:r>
              <a:rPr lang="it-IT" sz="2600" dirty="0" err="1"/>
              <a:t>Nachfrage</a:t>
            </a:r>
            <a:r>
              <a:rPr lang="it-IT" sz="2600" dirty="0"/>
              <a:t> </a:t>
            </a:r>
            <a:r>
              <a:rPr lang="it-IT" sz="2600" dirty="0" err="1"/>
              <a:t>wieder</a:t>
            </a:r>
            <a:r>
              <a:rPr lang="it-IT" sz="2600" dirty="0"/>
              <a:t> </a:t>
            </a:r>
            <a:r>
              <a:rPr lang="it-IT" sz="2600" dirty="0" err="1"/>
              <a:t>belebt</a:t>
            </a:r>
            <a:r>
              <a:rPr lang="it-IT" sz="2600" dirty="0"/>
              <a:t>. So </a:t>
            </a:r>
            <a:r>
              <a:rPr lang="it-IT" sz="2600" dirty="0" err="1"/>
              <a:t>gehen</a:t>
            </a:r>
            <a:r>
              <a:rPr lang="it-IT" sz="2600" dirty="0"/>
              <a:t> die </a:t>
            </a:r>
            <a:r>
              <a:rPr lang="it-IT" sz="2600" dirty="0" err="1"/>
              <a:t>Exporte</a:t>
            </a:r>
            <a:r>
              <a:rPr lang="it-IT" sz="2600" dirty="0"/>
              <a:t> </a:t>
            </a:r>
            <a:r>
              <a:rPr lang="it-IT" sz="2600" dirty="0" err="1"/>
              <a:t>im</a:t>
            </a:r>
            <a:r>
              <a:rPr lang="it-IT" sz="2600" dirty="0"/>
              <a:t> </a:t>
            </a:r>
            <a:r>
              <a:rPr lang="it-IT" sz="2600" dirty="0" err="1"/>
              <a:t>Verlauf</a:t>
            </a:r>
            <a:r>
              <a:rPr lang="it-IT" sz="2600" dirty="0"/>
              <a:t> </a:t>
            </a:r>
            <a:r>
              <a:rPr lang="it-IT" sz="2600" dirty="0" err="1"/>
              <a:t>des</a:t>
            </a:r>
            <a:r>
              <a:rPr lang="it-IT" sz="2600" dirty="0"/>
              <a:t> </a:t>
            </a:r>
            <a:r>
              <a:rPr lang="it-IT" sz="2600" dirty="0" err="1"/>
              <a:t>kommenden</a:t>
            </a:r>
            <a:r>
              <a:rPr lang="it-IT" sz="2600" dirty="0"/>
              <a:t> </a:t>
            </a:r>
            <a:r>
              <a:rPr lang="it-IT" sz="2600" dirty="0" err="1"/>
              <a:t>Jahres</a:t>
            </a:r>
            <a:r>
              <a:rPr lang="it-IT" sz="2600" dirty="0"/>
              <a:t> </a:t>
            </a:r>
            <a:r>
              <a:rPr lang="it-IT" sz="2600" dirty="0" err="1"/>
              <a:t>langsam</a:t>
            </a:r>
            <a:r>
              <a:rPr lang="it-IT" sz="2600" dirty="0"/>
              <a:t> </a:t>
            </a:r>
            <a:r>
              <a:rPr lang="it-IT" sz="2600" dirty="0" err="1"/>
              <a:t>wieder</a:t>
            </a:r>
            <a:r>
              <a:rPr lang="it-IT" sz="2600" dirty="0"/>
              <a:t> </a:t>
            </a:r>
            <a:r>
              <a:rPr lang="it-IT" sz="2600" dirty="0" err="1"/>
              <a:t>auf</a:t>
            </a:r>
            <a:r>
              <a:rPr lang="it-IT" sz="2600" dirty="0"/>
              <a:t> </a:t>
            </a:r>
            <a:r>
              <a:rPr lang="it-IT" sz="2600" dirty="0" err="1"/>
              <a:t>Expansionskurs</a:t>
            </a:r>
            <a:r>
              <a:rPr lang="it-IT" sz="2600" dirty="0"/>
              <a:t>. </a:t>
            </a:r>
            <a:r>
              <a:rPr lang="it-IT" sz="2600" dirty="0" err="1"/>
              <a:t>Der</a:t>
            </a:r>
            <a:r>
              <a:rPr lang="it-IT" sz="2600" dirty="0"/>
              <a:t> </a:t>
            </a:r>
            <a:r>
              <a:rPr lang="it-IT" sz="2600" dirty="0" err="1"/>
              <a:t>Welthandel</a:t>
            </a:r>
            <a:r>
              <a:rPr lang="it-IT" sz="2600" dirty="0"/>
              <a:t> und die </a:t>
            </a:r>
            <a:r>
              <a:rPr lang="it-IT" sz="2600" dirty="0" err="1"/>
              <a:t>Auslandsnachfrage</a:t>
            </a:r>
            <a:r>
              <a:rPr lang="it-IT" sz="2600" dirty="0"/>
              <a:t> </a:t>
            </a:r>
            <a:r>
              <a:rPr lang="it-IT" sz="2600" dirty="0" err="1"/>
              <a:t>wachsen</a:t>
            </a:r>
            <a:r>
              <a:rPr lang="it-IT" sz="2600" dirty="0"/>
              <a:t> </a:t>
            </a:r>
            <a:r>
              <a:rPr lang="it-IT" sz="2600" dirty="0" err="1"/>
              <a:t>dann</a:t>
            </a:r>
            <a:r>
              <a:rPr lang="it-IT" sz="2600" dirty="0"/>
              <a:t> </a:t>
            </a:r>
            <a:r>
              <a:rPr lang="it-IT" sz="2600" dirty="0" err="1"/>
              <a:t>wieder</a:t>
            </a:r>
            <a:r>
              <a:rPr lang="it-IT" sz="2600" dirty="0"/>
              <a:t> </a:t>
            </a:r>
            <a:r>
              <a:rPr lang="it-IT" sz="2600" dirty="0" err="1"/>
              <a:t>deutlich</a:t>
            </a:r>
            <a:r>
              <a:rPr lang="it-IT" sz="2600" dirty="0"/>
              <a:t>. </a:t>
            </a:r>
            <a:r>
              <a:rPr lang="it-IT" sz="2600" dirty="0" err="1"/>
              <a:t>Davon</a:t>
            </a:r>
            <a:r>
              <a:rPr lang="it-IT" sz="2600" dirty="0"/>
              <a:t> </a:t>
            </a:r>
            <a:r>
              <a:rPr lang="it-IT" sz="2600" dirty="0" err="1"/>
              <a:t>profitiert</a:t>
            </a:r>
            <a:r>
              <a:rPr lang="it-IT" sz="2600" dirty="0"/>
              <a:t> die </a:t>
            </a:r>
            <a:r>
              <a:rPr lang="it-IT" sz="2600" dirty="0" err="1"/>
              <a:t>deutsche</a:t>
            </a:r>
            <a:r>
              <a:rPr lang="it-IT" sz="2600" dirty="0"/>
              <a:t> </a:t>
            </a:r>
            <a:r>
              <a:rPr lang="it-IT" sz="2600" dirty="0" err="1"/>
              <a:t>Exportwirtschaft</a:t>
            </a:r>
            <a:r>
              <a:rPr lang="it-IT" sz="2600" dirty="0"/>
              <a:t> </a:t>
            </a:r>
            <a:r>
              <a:rPr lang="it-IT" sz="2600" dirty="0" err="1"/>
              <a:t>angesichts</a:t>
            </a:r>
            <a:r>
              <a:rPr lang="it-IT" sz="2600" dirty="0"/>
              <a:t> </a:t>
            </a:r>
            <a:r>
              <a:rPr lang="it-IT" sz="2600" dirty="0" err="1"/>
              <a:t>ihrer</a:t>
            </a:r>
            <a:r>
              <a:rPr lang="it-IT" sz="2600" dirty="0"/>
              <a:t> </a:t>
            </a:r>
            <a:r>
              <a:rPr lang="it-IT" sz="2600" dirty="0" err="1"/>
              <a:t>verschlechterten</a:t>
            </a:r>
            <a:r>
              <a:rPr lang="it-IT" sz="2600" dirty="0"/>
              <a:t> </a:t>
            </a:r>
            <a:r>
              <a:rPr lang="it-IT" sz="2600" dirty="0" err="1"/>
              <a:t>Wettbewerbsfähigkeit</a:t>
            </a:r>
            <a:r>
              <a:rPr lang="it-IT" sz="2600" dirty="0"/>
              <a:t> </a:t>
            </a:r>
            <a:r>
              <a:rPr lang="it-IT" sz="2600" dirty="0" err="1"/>
              <a:t>aber</a:t>
            </a:r>
            <a:r>
              <a:rPr lang="it-IT" sz="2600" dirty="0"/>
              <a:t> </a:t>
            </a:r>
            <a:r>
              <a:rPr lang="it-IT" sz="2600" dirty="0" err="1"/>
              <a:t>nur</a:t>
            </a:r>
            <a:r>
              <a:rPr lang="it-IT" sz="2600" dirty="0"/>
              <a:t> </a:t>
            </a:r>
            <a:r>
              <a:rPr lang="it-IT" sz="2600" dirty="0" err="1"/>
              <a:t>begrenzt</a:t>
            </a:r>
            <a:r>
              <a:rPr lang="it-IT" sz="2600" dirty="0"/>
              <a:t>. </a:t>
            </a:r>
          </a:p>
          <a:p>
            <a:endParaRPr lang="it-IT" dirty="0"/>
          </a:p>
        </p:txBody>
      </p:sp>
    </p:spTree>
    <p:extLst>
      <p:ext uri="{BB962C8B-B14F-4D97-AF65-F5344CB8AC3E}">
        <p14:creationId xmlns:p14="http://schemas.microsoft.com/office/powerpoint/2010/main" val="38123216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10126-435F-CEF4-1F66-C962A6BEEEA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311BECD-49AC-7FAC-F723-451997D94B2E}"/>
              </a:ext>
            </a:extLst>
          </p:cNvPr>
          <p:cNvSpPr txBox="1">
            <a:spLocks noChangeArrowheads="1"/>
          </p:cNvSpPr>
          <p:nvPr/>
        </p:nvSpPr>
        <p:spPr bwMode="auto">
          <a:xfrm>
            <a:off x="374848" y="222250"/>
            <a:ext cx="8229600" cy="4062651"/>
          </a:xfrm>
          <a:prstGeom prst="rect">
            <a:avLst/>
          </a:prstGeom>
          <a:noFill/>
          <a:ln w="9525">
            <a:noFill/>
            <a:miter lim="800000"/>
            <a:headEnd/>
            <a:tailEnd/>
          </a:ln>
        </p:spPr>
        <p:txBody>
          <a:bodyPr>
            <a:spAutoFit/>
          </a:bodyPr>
          <a:lstStyle/>
          <a:p>
            <a:r>
              <a:rPr lang="it-IT" sz="2600" dirty="0" err="1"/>
              <a:t>Auch</a:t>
            </a:r>
            <a:r>
              <a:rPr lang="it-IT" sz="2600" dirty="0"/>
              <a:t> die </a:t>
            </a:r>
            <a:r>
              <a:rPr lang="it-IT" sz="2600" dirty="0" err="1"/>
              <a:t>privaten</a:t>
            </a:r>
            <a:r>
              <a:rPr lang="it-IT" sz="2600" dirty="0"/>
              <a:t> </a:t>
            </a:r>
            <a:r>
              <a:rPr lang="it-IT" sz="2600" dirty="0" err="1"/>
              <a:t>Wohnungsbauinvestitionen</a:t>
            </a:r>
            <a:r>
              <a:rPr lang="it-IT" sz="2600" dirty="0"/>
              <a:t> </a:t>
            </a:r>
            <a:r>
              <a:rPr lang="it-IT" sz="2600" dirty="0" err="1"/>
              <a:t>beginnen</a:t>
            </a:r>
            <a:r>
              <a:rPr lang="it-IT" sz="2600" dirty="0"/>
              <a:t> </a:t>
            </a:r>
            <a:r>
              <a:rPr lang="it-IT" sz="2600" dirty="0" err="1"/>
              <a:t>sich</a:t>
            </a:r>
            <a:r>
              <a:rPr lang="it-IT" sz="2600" dirty="0"/>
              <a:t> 2026 </a:t>
            </a:r>
            <a:r>
              <a:rPr lang="it-IT" sz="2600" dirty="0" err="1"/>
              <a:t>zu</a:t>
            </a:r>
            <a:r>
              <a:rPr lang="it-IT" sz="2600" dirty="0"/>
              <a:t> </a:t>
            </a:r>
            <a:r>
              <a:rPr lang="it-IT" sz="2600" dirty="0" err="1"/>
              <a:t>erholen</a:t>
            </a:r>
            <a:r>
              <a:rPr lang="it-IT" sz="2600" dirty="0"/>
              <a:t>. </a:t>
            </a:r>
            <a:r>
              <a:rPr lang="it-IT" sz="2600" dirty="0" err="1"/>
              <a:t>Kräftig</a:t>
            </a:r>
            <a:r>
              <a:rPr lang="it-IT" sz="2600" dirty="0"/>
              <a:t> </a:t>
            </a:r>
            <a:r>
              <a:rPr lang="it-IT" sz="2600" dirty="0" err="1"/>
              <a:t>steigende</a:t>
            </a:r>
            <a:r>
              <a:rPr lang="it-IT" sz="2600" dirty="0"/>
              <a:t> </a:t>
            </a:r>
            <a:r>
              <a:rPr lang="it-IT" sz="2600" dirty="0" err="1"/>
              <a:t>Löhne</a:t>
            </a:r>
            <a:r>
              <a:rPr lang="it-IT" sz="2600" dirty="0"/>
              <a:t> und </a:t>
            </a:r>
            <a:r>
              <a:rPr lang="it-IT" sz="2600" dirty="0" err="1"/>
              <a:t>ein</a:t>
            </a:r>
            <a:r>
              <a:rPr lang="it-IT" sz="2600" dirty="0"/>
              <a:t> </a:t>
            </a:r>
            <a:r>
              <a:rPr lang="it-IT" sz="2600" dirty="0" err="1"/>
              <a:t>sich</a:t>
            </a:r>
            <a:r>
              <a:rPr lang="it-IT" sz="2600" dirty="0"/>
              <a:t> </a:t>
            </a:r>
            <a:r>
              <a:rPr lang="it-IT" sz="2600" dirty="0" err="1"/>
              <a:t>nach</a:t>
            </a:r>
            <a:r>
              <a:rPr lang="it-IT" sz="2600" dirty="0"/>
              <a:t> und </a:t>
            </a:r>
            <a:r>
              <a:rPr lang="it-IT" sz="2600" dirty="0" err="1"/>
              <a:t>nach</a:t>
            </a:r>
            <a:r>
              <a:rPr lang="it-IT" sz="2600" dirty="0"/>
              <a:t> </a:t>
            </a:r>
            <a:r>
              <a:rPr lang="it-IT" sz="2600" dirty="0" err="1"/>
              <a:t>verbessernder</a:t>
            </a:r>
            <a:r>
              <a:rPr lang="it-IT" sz="2600" dirty="0"/>
              <a:t> </a:t>
            </a:r>
            <a:r>
              <a:rPr lang="it-IT" sz="2600" dirty="0" err="1"/>
              <a:t>Arbeitsmarkt</a:t>
            </a:r>
            <a:r>
              <a:rPr lang="it-IT" sz="2600" dirty="0"/>
              <a:t> </a:t>
            </a:r>
            <a:r>
              <a:rPr lang="it-IT" sz="2600" dirty="0" err="1"/>
              <a:t>stützen</a:t>
            </a:r>
            <a:r>
              <a:rPr lang="it-IT" sz="2600" dirty="0"/>
              <a:t> die </a:t>
            </a:r>
            <a:r>
              <a:rPr lang="it-IT" sz="2600" dirty="0" err="1"/>
              <a:t>realen</a:t>
            </a:r>
            <a:r>
              <a:rPr lang="it-IT" sz="2600" dirty="0"/>
              <a:t> </a:t>
            </a:r>
            <a:r>
              <a:rPr lang="it-IT" sz="2600" dirty="0" err="1"/>
              <a:t>verfügbaren</a:t>
            </a:r>
            <a:r>
              <a:rPr lang="it-IT" sz="2600" dirty="0"/>
              <a:t> </a:t>
            </a:r>
            <a:r>
              <a:rPr lang="it-IT" sz="2600" dirty="0" err="1"/>
              <a:t>Einkommen</a:t>
            </a:r>
            <a:r>
              <a:rPr lang="it-IT" sz="2600" dirty="0"/>
              <a:t> </a:t>
            </a:r>
            <a:r>
              <a:rPr lang="it-IT" sz="2600" dirty="0" err="1"/>
              <a:t>der</a:t>
            </a:r>
            <a:r>
              <a:rPr lang="it-IT" sz="2600" dirty="0"/>
              <a:t> </a:t>
            </a:r>
            <a:r>
              <a:rPr lang="it-IT" sz="2600" dirty="0" err="1"/>
              <a:t>privaten</a:t>
            </a:r>
            <a:r>
              <a:rPr lang="it-IT" sz="2600" dirty="0"/>
              <a:t> </a:t>
            </a:r>
            <a:r>
              <a:rPr lang="it-IT" sz="2600" dirty="0" err="1"/>
              <a:t>Haushalte</a:t>
            </a:r>
            <a:r>
              <a:rPr lang="it-IT" sz="2600" dirty="0"/>
              <a:t> und </a:t>
            </a:r>
            <a:r>
              <a:rPr lang="it-IT" sz="2600" dirty="0" err="1"/>
              <a:t>damit</a:t>
            </a:r>
            <a:r>
              <a:rPr lang="it-IT" sz="2600" dirty="0"/>
              <a:t> </a:t>
            </a:r>
            <a:r>
              <a:rPr lang="it-IT" sz="2600" dirty="0" err="1"/>
              <a:t>eine</a:t>
            </a:r>
            <a:r>
              <a:rPr lang="it-IT" sz="2600" dirty="0"/>
              <a:t> moderate Expansion </a:t>
            </a:r>
            <a:r>
              <a:rPr lang="it-IT" sz="2600" dirty="0" err="1"/>
              <a:t>ihrer</a:t>
            </a:r>
            <a:r>
              <a:rPr lang="it-IT" sz="2600" dirty="0"/>
              <a:t> </a:t>
            </a:r>
            <a:r>
              <a:rPr lang="it-IT" sz="2600" dirty="0" err="1"/>
              <a:t>Konsumausgaben</a:t>
            </a:r>
            <a:r>
              <a:rPr lang="it-IT" sz="2600" dirty="0"/>
              <a:t>. </a:t>
            </a:r>
            <a:r>
              <a:rPr lang="it-IT" sz="2600" dirty="0" err="1"/>
              <a:t>Mit</a:t>
            </a:r>
            <a:r>
              <a:rPr lang="it-IT" sz="2600" dirty="0"/>
              <a:t> </a:t>
            </a:r>
            <a:r>
              <a:rPr lang="it-IT" sz="2600" dirty="0" err="1"/>
              <a:t>steigender</a:t>
            </a:r>
            <a:r>
              <a:rPr lang="it-IT" sz="2600" dirty="0"/>
              <a:t> </a:t>
            </a:r>
            <a:r>
              <a:rPr lang="it-IT" sz="2600" dirty="0" err="1"/>
              <a:t>Kapazitätsauslastung</a:t>
            </a:r>
            <a:r>
              <a:rPr lang="it-IT" sz="2600" dirty="0"/>
              <a:t> </a:t>
            </a:r>
            <a:r>
              <a:rPr lang="it-IT" sz="2600" dirty="0" err="1"/>
              <a:t>weiten</a:t>
            </a:r>
            <a:r>
              <a:rPr lang="it-IT" sz="2600" dirty="0"/>
              <a:t> </a:t>
            </a:r>
            <a:r>
              <a:rPr lang="it-IT" sz="2600" dirty="0" err="1"/>
              <a:t>auch</a:t>
            </a:r>
            <a:r>
              <a:rPr lang="it-IT" sz="2600" dirty="0"/>
              <a:t> die </a:t>
            </a:r>
            <a:r>
              <a:rPr lang="it-IT" sz="2600" dirty="0" err="1"/>
              <a:t>Unternehmen</a:t>
            </a:r>
            <a:r>
              <a:rPr lang="it-IT" sz="2600" dirty="0"/>
              <a:t> </a:t>
            </a:r>
            <a:r>
              <a:rPr lang="it-IT" sz="2600" dirty="0" err="1"/>
              <a:t>ihre</a:t>
            </a:r>
            <a:r>
              <a:rPr lang="it-IT" sz="2600" dirty="0"/>
              <a:t> </a:t>
            </a:r>
            <a:r>
              <a:rPr lang="it-IT" sz="2600" dirty="0" err="1"/>
              <a:t>Investitionen</a:t>
            </a:r>
            <a:r>
              <a:rPr lang="it-IT" sz="2600" dirty="0"/>
              <a:t> </a:t>
            </a:r>
            <a:r>
              <a:rPr lang="it-IT" sz="2600" dirty="0" err="1"/>
              <a:t>wieder</a:t>
            </a:r>
            <a:r>
              <a:rPr lang="it-IT" sz="2600" dirty="0"/>
              <a:t> </a:t>
            </a:r>
            <a:r>
              <a:rPr lang="it-IT" sz="2600" dirty="0" err="1"/>
              <a:t>aus</a:t>
            </a:r>
            <a:r>
              <a:rPr lang="it-IT" sz="2600" dirty="0"/>
              <a:t>. Dies </a:t>
            </a:r>
            <a:r>
              <a:rPr lang="it-IT" sz="2600" dirty="0" err="1"/>
              <a:t>wird</a:t>
            </a:r>
            <a:r>
              <a:rPr lang="it-IT" sz="2600" dirty="0"/>
              <a:t> </a:t>
            </a:r>
            <a:r>
              <a:rPr lang="it-IT" sz="2600" dirty="0" err="1"/>
              <a:t>jedoch</a:t>
            </a:r>
            <a:r>
              <a:rPr lang="it-IT" sz="2600" dirty="0"/>
              <a:t> </a:t>
            </a:r>
            <a:r>
              <a:rPr lang="it-IT" sz="2600" dirty="0" err="1"/>
              <a:t>erst</a:t>
            </a:r>
            <a:r>
              <a:rPr lang="it-IT" sz="2600" dirty="0"/>
              <a:t> 2027 </a:t>
            </a:r>
            <a:r>
              <a:rPr lang="it-IT" sz="2600" dirty="0" err="1"/>
              <a:t>spürbar</a:t>
            </a:r>
            <a:r>
              <a:rPr lang="it-IT" sz="2600" dirty="0"/>
              <a:t>. </a:t>
            </a:r>
            <a:r>
              <a:rPr lang="it-IT" sz="2600" dirty="0" err="1"/>
              <a:t>Dann</a:t>
            </a:r>
            <a:r>
              <a:rPr lang="it-IT" sz="2600" dirty="0"/>
              <a:t> </a:t>
            </a:r>
            <a:r>
              <a:rPr lang="it-IT" sz="2600" dirty="0" err="1"/>
              <a:t>verstärkt</a:t>
            </a:r>
            <a:r>
              <a:rPr lang="it-IT" sz="2600" dirty="0"/>
              <a:t> </a:t>
            </a:r>
            <a:r>
              <a:rPr lang="it-IT" sz="2600" dirty="0" err="1"/>
              <a:t>sich</a:t>
            </a:r>
            <a:r>
              <a:rPr lang="it-IT" sz="2600" dirty="0"/>
              <a:t> </a:t>
            </a:r>
            <a:r>
              <a:rPr lang="it-IT" sz="2600" dirty="0" err="1"/>
              <a:t>das</a:t>
            </a:r>
            <a:r>
              <a:rPr lang="it-IT" sz="2600" dirty="0"/>
              <a:t> </a:t>
            </a:r>
            <a:r>
              <a:rPr lang="it-IT" sz="2600" dirty="0" err="1"/>
              <a:t>jahresdurchschnittliche</a:t>
            </a:r>
            <a:r>
              <a:rPr lang="it-IT" sz="2600" dirty="0"/>
              <a:t> </a:t>
            </a:r>
            <a:r>
              <a:rPr lang="it-IT" sz="2600" dirty="0" err="1"/>
              <a:t>Expansionstempo</a:t>
            </a:r>
            <a:r>
              <a:rPr lang="it-IT" sz="2600" dirty="0"/>
              <a:t> </a:t>
            </a:r>
            <a:r>
              <a:rPr lang="it-IT" sz="2600" dirty="0" err="1"/>
              <a:t>deutlich</a:t>
            </a:r>
            <a:r>
              <a:rPr lang="it-IT" sz="2600" dirty="0"/>
              <a:t>. </a:t>
            </a:r>
          </a:p>
          <a:p>
            <a:endParaRPr lang="it-IT" dirty="0"/>
          </a:p>
        </p:txBody>
      </p:sp>
    </p:spTree>
    <p:extLst>
      <p:ext uri="{BB962C8B-B14F-4D97-AF65-F5344CB8AC3E}">
        <p14:creationId xmlns:p14="http://schemas.microsoft.com/office/powerpoint/2010/main" val="41948573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en-GB" sz="2800" b="1" i="1" dirty="0" err="1"/>
              <a:t>Konsumgüter</a:t>
            </a:r>
            <a:r>
              <a:rPr lang="en-GB" sz="2800" i="1" dirty="0"/>
              <a:t> </a:t>
            </a:r>
            <a:r>
              <a:rPr lang="en-GB" sz="2800" i="1" dirty="0" err="1"/>
              <a:t>werden</a:t>
            </a:r>
            <a:r>
              <a:rPr lang="en-GB" sz="2800" i="1" dirty="0"/>
              <a:t> </a:t>
            </a:r>
            <a:r>
              <a:rPr lang="en-GB" sz="2800" i="1" dirty="0" err="1"/>
              <a:t>ausschließlich</a:t>
            </a:r>
            <a:r>
              <a:rPr lang="en-GB" sz="2800" i="1" dirty="0"/>
              <a:t> </a:t>
            </a:r>
            <a:r>
              <a:rPr lang="en-GB" sz="2800" i="1" dirty="0" err="1"/>
              <a:t>für</a:t>
            </a:r>
            <a:r>
              <a:rPr lang="en-GB" sz="2800" i="1" dirty="0"/>
              <a:t> den </a:t>
            </a:r>
            <a:r>
              <a:rPr lang="en-GB" sz="2800" i="1" dirty="0" err="1"/>
              <a:t>privaten</a:t>
            </a:r>
            <a:r>
              <a:rPr lang="en-GB" sz="2800" i="1" dirty="0"/>
              <a:t> Ge- </a:t>
            </a:r>
            <a:r>
              <a:rPr lang="en-GB" sz="2800" i="1" dirty="0" err="1"/>
              <a:t>oder</a:t>
            </a:r>
            <a:r>
              <a:rPr lang="en-GB" sz="2800" i="1" dirty="0"/>
              <a:t> </a:t>
            </a:r>
            <a:r>
              <a:rPr lang="en-GB" sz="2800" i="1" dirty="0" err="1"/>
              <a:t>Verbrauch</a:t>
            </a:r>
            <a:r>
              <a:rPr lang="en-GB" sz="2800" i="1" dirty="0"/>
              <a:t> </a:t>
            </a:r>
            <a:r>
              <a:rPr lang="en-GB" sz="2800" i="1" dirty="0" err="1"/>
              <a:t>hergestellt</a:t>
            </a:r>
            <a:r>
              <a:rPr lang="en-GB" sz="2800" i="1" dirty="0"/>
              <a:t>. Sie </a:t>
            </a:r>
            <a:r>
              <a:rPr lang="en-GB" sz="2800" i="1" dirty="0" err="1"/>
              <a:t>werden</a:t>
            </a:r>
            <a:r>
              <a:rPr lang="en-GB" sz="2800" i="1" dirty="0"/>
              <a:t> </a:t>
            </a:r>
            <a:r>
              <a:rPr lang="en-GB" sz="2800" i="1" dirty="0" err="1"/>
              <a:t>zur</a:t>
            </a:r>
            <a:r>
              <a:rPr lang="en-GB" sz="2800" i="1" dirty="0"/>
              <a:t> </a:t>
            </a:r>
            <a:r>
              <a:rPr lang="en-GB" sz="2800" i="1" dirty="0" err="1"/>
              <a:t>Befriedigung</a:t>
            </a:r>
            <a:r>
              <a:rPr lang="en-GB" sz="2800" i="1" dirty="0"/>
              <a:t> von </a:t>
            </a:r>
            <a:r>
              <a:rPr lang="en-GB" sz="2800" i="1" dirty="0" err="1"/>
              <a:t>Konsumbedürfnissen</a:t>
            </a:r>
            <a:r>
              <a:rPr lang="en-GB" sz="2800" i="1" dirty="0"/>
              <a:t> </a:t>
            </a:r>
            <a:r>
              <a:rPr lang="en-GB" sz="2800" i="1" dirty="0" err="1"/>
              <a:t>genutzt</a:t>
            </a:r>
            <a:r>
              <a:rPr lang="en-GB" sz="2800" i="1" dirty="0"/>
              <a:t> und </a:t>
            </a:r>
            <a:r>
              <a:rPr lang="en-GB" sz="2800" i="1" dirty="0" err="1"/>
              <a:t>nach</a:t>
            </a:r>
            <a:r>
              <a:rPr lang="en-GB" sz="2800" i="1" dirty="0"/>
              <a:t> </a:t>
            </a:r>
            <a:r>
              <a:rPr lang="en-GB" sz="2800" i="1" dirty="0" err="1"/>
              <a:t>dem</a:t>
            </a:r>
            <a:r>
              <a:rPr lang="en-GB" sz="2800" i="1" dirty="0"/>
              <a:t> </a:t>
            </a:r>
            <a:r>
              <a:rPr lang="en-GB" sz="2800" i="1" dirty="0" err="1"/>
              <a:t>Ablauf</a:t>
            </a:r>
            <a:r>
              <a:rPr lang="en-GB" sz="2800" i="1" dirty="0"/>
              <a:t> </a:t>
            </a:r>
            <a:r>
              <a:rPr lang="en-GB" sz="2800" i="1" dirty="0" err="1"/>
              <a:t>ihrer</a:t>
            </a:r>
            <a:r>
              <a:rPr lang="en-GB" sz="2800" i="1" dirty="0"/>
              <a:t> </a:t>
            </a:r>
            <a:r>
              <a:rPr lang="en-GB" sz="2800" i="1" dirty="0" err="1"/>
              <a:t>Nutzungsdauer</a:t>
            </a:r>
            <a:r>
              <a:rPr lang="en-GB" sz="2800" i="1" dirty="0"/>
              <a:t> </a:t>
            </a:r>
            <a:r>
              <a:rPr lang="en-GB" sz="2800" i="1" dirty="0" err="1"/>
              <a:t>entsorgt</a:t>
            </a:r>
            <a:r>
              <a:rPr lang="en-GB" sz="2800" i="1" dirty="0"/>
              <a:t>. </a:t>
            </a:r>
          </a:p>
          <a:p>
            <a:endParaRPr lang="it-IT" sz="2800" i="1" dirty="0"/>
          </a:p>
          <a:p>
            <a:r>
              <a:rPr lang="it-IT" sz="2800" i="1" dirty="0"/>
              <a:t>I </a:t>
            </a:r>
            <a:r>
              <a:rPr lang="it-IT" sz="2800" b="1" i="1" dirty="0"/>
              <a:t>beni di consumo </a:t>
            </a:r>
            <a:r>
              <a:rPr lang="it-IT" sz="2800" i="1" dirty="0"/>
              <a:t>sono beni economici in grado di soddisfare un particolare bisogno delle persone senza alcuna ulteriore trasformazione. Nel momento in cui sono offerti al consumatore consentono il soddisfacimento immediato del bisogno. I beni di consumo sono anche detti </a:t>
            </a:r>
            <a:r>
              <a:rPr lang="it-IT" sz="2800" b="1" i="1" dirty="0"/>
              <a:t>beni diretti</a:t>
            </a:r>
            <a:r>
              <a:rPr lang="it-IT" sz="2800" i="1" dirty="0"/>
              <a:t>. Esempi di beni diretti sono il gelato, il cibo, un capo di abbigliamento, l'arredamento, ecc.</a:t>
            </a:r>
            <a:endParaRPr lang="en-GB" sz="2800" i="1" dirty="0"/>
          </a:p>
          <a:p>
            <a:endParaRPr lang="it-IT" dirty="0"/>
          </a:p>
        </p:txBody>
      </p:sp>
    </p:spTree>
    <p:extLst>
      <p:ext uri="{BB962C8B-B14F-4D97-AF65-F5344CB8AC3E}">
        <p14:creationId xmlns:p14="http://schemas.microsoft.com/office/powerpoint/2010/main" val="689993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en-GB" sz="2800" i="1" dirty="0" err="1"/>
              <a:t>Im</a:t>
            </a:r>
            <a:r>
              <a:rPr lang="en-GB" sz="2800" i="1" dirty="0"/>
              <a:t> </a:t>
            </a:r>
            <a:r>
              <a:rPr lang="en-GB" sz="2800" i="1" dirty="0" err="1"/>
              <a:t>Gegensatz</a:t>
            </a:r>
            <a:r>
              <a:rPr lang="en-GB" sz="2800" i="1" dirty="0"/>
              <a:t> </a:t>
            </a:r>
            <a:r>
              <a:rPr lang="en-GB" sz="2800" i="1" dirty="0" err="1"/>
              <a:t>dazu</a:t>
            </a:r>
            <a:r>
              <a:rPr lang="en-GB" sz="2800" i="1" dirty="0"/>
              <a:t> </a:t>
            </a:r>
            <a:r>
              <a:rPr lang="en-GB" sz="2800" i="1" dirty="0" err="1"/>
              <a:t>werden</a:t>
            </a:r>
            <a:r>
              <a:rPr lang="en-GB" sz="2800" i="1" dirty="0"/>
              <a:t> </a:t>
            </a:r>
            <a:r>
              <a:rPr lang="en-GB" sz="2800" b="1" i="1" dirty="0" err="1"/>
              <a:t>Investitionsgüter</a:t>
            </a:r>
            <a:r>
              <a:rPr lang="en-GB" sz="2800" i="1" dirty="0"/>
              <a:t> </a:t>
            </a:r>
            <a:r>
              <a:rPr lang="en-GB" sz="2800" i="1" dirty="0" err="1"/>
              <a:t>im</a:t>
            </a:r>
            <a:r>
              <a:rPr lang="en-GB" sz="2800" i="1" dirty="0"/>
              <a:t> </a:t>
            </a:r>
            <a:r>
              <a:rPr lang="en-GB" sz="2800" i="1" dirty="0" err="1"/>
              <a:t>wirtschaftlichen</a:t>
            </a:r>
            <a:r>
              <a:rPr lang="en-GB" sz="2800" i="1" dirty="0"/>
              <a:t> </a:t>
            </a:r>
            <a:r>
              <a:rPr lang="en-GB" sz="2800" i="1" dirty="0" err="1"/>
              <a:t>Produktionsprozess</a:t>
            </a:r>
            <a:r>
              <a:rPr lang="en-GB" sz="2800" i="1" dirty="0"/>
              <a:t> </a:t>
            </a:r>
            <a:r>
              <a:rPr lang="en-GB" sz="2800" i="1" dirty="0" err="1"/>
              <a:t>verwendet</a:t>
            </a:r>
            <a:r>
              <a:rPr lang="en-GB" sz="2800" i="1" dirty="0"/>
              <a:t>.</a:t>
            </a:r>
          </a:p>
          <a:p>
            <a:r>
              <a:rPr lang="en-GB" sz="2800" i="1" dirty="0" err="1"/>
              <a:t>Investitionsgüter</a:t>
            </a:r>
            <a:r>
              <a:rPr lang="en-GB" sz="2800" i="1" dirty="0"/>
              <a:t> </a:t>
            </a:r>
            <a:r>
              <a:rPr lang="en-GB" sz="2800" i="1" dirty="0" err="1"/>
              <a:t>werden</a:t>
            </a:r>
            <a:r>
              <a:rPr lang="en-GB" sz="2800" i="1" dirty="0"/>
              <a:t> </a:t>
            </a:r>
            <a:r>
              <a:rPr lang="en-GB" sz="2800" i="1" dirty="0" err="1"/>
              <a:t>ebenfalls</a:t>
            </a:r>
            <a:r>
              <a:rPr lang="en-GB" sz="2800" i="1" dirty="0"/>
              <a:t> auf Basis </a:t>
            </a:r>
            <a:r>
              <a:rPr lang="en-GB" sz="2800" i="1" dirty="0" err="1"/>
              <a:t>ihrer</a:t>
            </a:r>
            <a:r>
              <a:rPr lang="en-GB" sz="2800" i="1" dirty="0"/>
              <a:t> </a:t>
            </a:r>
            <a:r>
              <a:rPr lang="en-GB" sz="2800" i="1" dirty="0" err="1"/>
              <a:t>Nutzungsdauer</a:t>
            </a:r>
            <a:r>
              <a:rPr lang="en-GB" sz="2800" i="1" dirty="0"/>
              <a:t> in </a:t>
            </a:r>
            <a:r>
              <a:rPr lang="en-GB" sz="2800" i="1" dirty="0" err="1"/>
              <a:t>zwei</a:t>
            </a:r>
            <a:r>
              <a:rPr lang="en-GB" sz="2800" i="1" dirty="0"/>
              <a:t> </a:t>
            </a:r>
            <a:r>
              <a:rPr lang="en-GB" sz="2800" i="1" dirty="0" err="1"/>
              <a:t>weitere</a:t>
            </a:r>
            <a:r>
              <a:rPr lang="en-GB" sz="2800" i="1" dirty="0"/>
              <a:t> </a:t>
            </a:r>
            <a:r>
              <a:rPr lang="en-GB" sz="2800" i="1" dirty="0" err="1"/>
              <a:t>Unterkategorien</a:t>
            </a:r>
            <a:r>
              <a:rPr lang="en-GB" sz="2800" i="1" dirty="0"/>
              <a:t> </a:t>
            </a:r>
            <a:r>
              <a:rPr lang="en-GB" sz="2800" i="1" dirty="0" err="1"/>
              <a:t>eingeteilt</a:t>
            </a:r>
            <a:r>
              <a:rPr lang="en-GB" sz="2800" i="1" dirty="0"/>
              <a:t>. </a:t>
            </a:r>
            <a:r>
              <a:rPr lang="en-GB" sz="2800" i="1" dirty="0" err="1"/>
              <a:t>Langlebige</a:t>
            </a:r>
            <a:r>
              <a:rPr lang="en-GB" sz="2800" i="1" dirty="0"/>
              <a:t> </a:t>
            </a:r>
            <a:r>
              <a:rPr lang="en-GB" sz="2800" i="1" dirty="0" err="1"/>
              <a:t>Güter</a:t>
            </a:r>
            <a:r>
              <a:rPr lang="en-GB" sz="2800" i="1" dirty="0"/>
              <a:t> </a:t>
            </a:r>
            <a:r>
              <a:rPr lang="en-GB" sz="2800" i="1" dirty="0" err="1"/>
              <a:t>werden</a:t>
            </a:r>
            <a:r>
              <a:rPr lang="en-GB" sz="2800" i="1" dirty="0"/>
              <a:t> in der Regel </a:t>
            </a:r>
            <a:r>
              <a:rPr lang="en-GB" sz="2800" i="1" dirty="0" err="1"/>
              <a:t>als</a:t>
            </a:r>
            <a:r>
              <a:rPr lang="en-GB" sz="2800" i="1" dirty="0"/>
              <a:t> </a:t>
            </a:r>
            <a:r>
              <a:rPr lang="en-GB" sz="2800" i="1" dirty="0" err="1"/>
              <a:t>tatsächliche</a:t>
            </a:r>
            <a:r>
              <a:rPr lang="en-GB" sz="2800" i="1" dirty="0"/>
              <a:t> </a:t>
            </a:r>
            <a:r>
              <a:rPr lang="en-GB" sz="2800" i="1" dirty="0" err="1"/>
              <a:t>Investitionsgüter</a:t>
            </a:r>
            <a:r>
              <a:rPr lang="en-GB" sz="2800" i="1" dirty="0"/>
              <a:t> </a:t>
            </a:r>
            <a:r>
              <a:rPr lang="en-GB" sz="2800" i="1" dirty="0" err="1"/>
              <a:t>bezeichnet</a:t>
            </a:r>
            <a:r>
              <a:rPr lang="en-GB" sz="2800" i="1" dirty="0"/>
              <a:t>. </a:t>
            </a:r>
            <a:r>
              <a:rPr lang="en-GB" sz="2800" i="1" dirty="0" err="1"/>
              <a:t>Wird</a:t>
            </a:r>
            <a:r>
              <a:rPr lang="en-GB" sz="2800" i="1" dirty="0"/>
              <a:t> </a:t>
            </a:r>
            <a:r>
              <a:rPr lang="en-GB" sz="2800" i="1" dirty="0" err="1"/>
              <a:t>ein</a:t>
            </a:r>
            <a:r>
              <a:rPr lang="en-GB" sz="2800" i="1" dirty="0"/>
              <a:t> Gut </a:t>
            </a:r>
            <a:r>
              <a:rPr lang="en-GB" sz="2800" i="1" dirty="0" err="1"/>
              <a:t>hingegen</a:t>
            </a:r>
            <a:r>
              <a:rPr lang="en-GB" sz="2800" i="1" dirty="0"/>
              <a:t> </a:t>
            </a:r>
            <a:r>
              <a:rPr lang="en-GB" sz="2800" i="1" dirty="0" err="1"/>
              <a:t>nur</a:t>
            </a:r>
            <a:r>
              <a:rPr lang="en-GB" sz="2800" i="1" dirty="0"/>
              <a:t> </a:t>
            </a:r>
            <a:r>
              <a:rPr lang="en-GB" sz="2800" i="1" dirty="0" err="1"/>
              <a:t>einmalig</a:t>
            </a:r>
            <a:r>
              <a:rPr lang="en-GB" sz="2800" i="1" dirty="0"/>
              <a:t> </a:t>
            </a:r>
            <a:r>
              <a:rPr lang="en-GB" sz="2800" i="1" dirty="0" err="1"/>
              <a:t>im</a:t>
            </a:r>
            <a:r>
              <a:rPr lang="en-GB" sz="2800" i="1" dirty="0"/>
              <a:t> </a:t>
            </a:r>
            <a:r>
              <a:rPr lang="en-GB" sz="2800" i="1" dirty="0" err="1"/>
              <a:t>Produktionsprozess</a:t>
            </a:r>
            <a:r>
              <a:rPr lang="en-GB" sz="2800" i="1" dirty="0"/>
              <a:t> </a:t>
            </a:r>
            <a:r>
              <a:rPr lang="en-GB" sz="2800" i="1" dirty="0" err="1"/>
              <a:t>eingesetzt</a:t>
            </a:r>
            <a:r>
              <a:rPr lang="en-GB" sz="2800" i="1" dirty="0"/>
              <a:t>, gilt es </a:t>
            </a:r>
            <a:r>
              <a:rPr lang="en-GB" sz="2800" i="1" dirty="0" err="1"/>
              <a:t>als</a:t>
            </a:r>
            <a:r>
              <a:rPr lang="en-GB" sz="2800" i="1" dirty="0"/>
              <a:t> </a:t>
            </a:r>
            <a:r>
              <a:rPr lang="en-GB" sz="2800" b="1" i="1" dirty="0" err="1"/>
              <a:t>Vorleistungsgut</a:t>
            </a:r>
            <a:r>
              <a:rPr lang="en-GB" sz="2800" i="1" dirty="0"/>
              <a:t>. </a:t>
            </a:r>
          </a:p>
          <a:p>
            <a:endParaRPr lang="en-GB" sz="2800" i="1" dirty="0"/>
          </a:p>
          <a:p>
            <a:r>
              <a:rPr lang="en-GB" sz="2800" i="1" dirty="0" err="1"/>
              <a:t>Beispiele</a:t>
            </a:r>
            <a:r>
              <a:rPr lang="en-GB" sz="2800" i="1" dirty="0"/>
              <a:t> </a:t>
            </a:r>
            <a:r>
              <a:rPr lang="en-GB" sz="2800" i="1" dirty="0" err="1"/>
              <a:t>für</a:t>
            </a:r>
            <a:r>
              <a:rPr lang="en-GB" sz="2800" i="1" dirty="0"/>
              <a:t> </a:t>
            </a:r>
            <a:r>
              <a:rPr lang="en-GB" sz="2800" i="1" dirty="0" err="1"/>
              <a:t>Investitionsgüter</a:t>
            </a:r>
            <a:r>
              <a:rPr lang="en-GB" sz="2800" i="1" dirty="0"/>
              <a:t>:</a:t>
            </a:r>
          </a:p>
          <a:p>
            <a:r>
              <a:rPr lang="en-GB" sz="2800" i="1" dirty="0"/>
              <a:t>- </a:t>
            </a:r>
            <a:r>
              <a:rPr lang="en-GB" sz="2800" i="1" dirty="0" err="1"/>
              <a:t>Bürogebäude</a:t>
            </a:r>
            <a:r>
              <a:rPr lang="en-GB" sz="2800" i="1" dirty="0"/>
              <a:t>, </a:t>
            </a:r>
            <a:r>
              <a:rPr lang="en-GB" sz="2800" i="1" dirty="0" err="1"/>
              <a:t>Maschinen</a:t>
            </a:r>
            <a:r>
              <a:rPr lang="en-GB" sz="2800" i="1" dirty="0"/>
              <a:t>, </a:t>
            </a:r>
            <a:r>
              <a:rPr lang="en-GB" sz="2800" i="1" dirty="0" err="1"/>
              <a:t>Produktionshallen</a:t>
            </a:r>
            <a:r>
              <a:rPr lang="en-GB" sz="2800" i="1" dirty="0"/>
              <a:t>, </a:t>
            </a:r>
            <a:r>
              <a:rPr lang="en-GB" sz="2800" i="1" dirty="0" err="1"/>
              <a:t>Lagerhallen</a:t>
            </a:r>
            <a:r>
              <a:rPr lang="en-GB" sz="2800" i="1" dirty="0"/>
              <a:t> (</a:t>
            </a:r>
            <a:r>
              <a:rPr lang="en-GB" sz="2800" i="1" dirty="0" err="1"/>
              <a:t>Langlebige</a:t>
            </a:r>
            <a:r>
              <a:rPr lang="en-GB" sz="2800" i="1" dirty="0"/>
              <a:t> </a:t>
            </a:r>
            <a:r>
              <a:rPr lang="en-GB" sz="2800" i="1" dirty="0" err="1"/>
              <a:t>Investitionsgüter</a:t>
            </a:r>
            <a:r>
              <a:rPr lang="en-GB" sz="2800" i="1" dirty="0"/>
              <a:t>)</a:t>
            </a:r>
          </a:p>
          <a:p>
            <a:r>
              <a:rPr lang="en-GB" sz="2800" i="1" dirty="0"/>
              <a:t>- </a:t>
            </a:r>
            <a:r>
              <a:rPr lang="en-GB" sz="2800" i="1" dirty="0" err="1"/>
              <a:t>Öl</a:t>
            </a:r>
            <a:r>
              <a:rPr lang="en-GB" sz="2800" i="1" dirty="0"/>
              <a:t>, </a:t>
            </a:r>
            <a:r>
              <a:rPr lang="en-GB" sz="2800" i="1" dirty="0" err="1"/>
              <a:t>Holz</a:t>
            </a:r>
            <a:r>
              <a:rPr lang="en-GB" sz="2800" i="1" dirty="0"/>
              <a:t>, </a:t>
            </a:r>
            <a:r>
              <a:rPr lang="en-GB" sz="2800" i="1" dirty="0" err="1"/>
              <a:t>Nägel</a:t>
            </a:r>
            <a:r>
              <a:rPr lang="en-GB" sz="2800" i="1" dirty="0"/>
              <a:t>, </a:t>
            </a:r>
            <a:r>
              <a:rPr lang="en-GB" sz="2800" i="1" dirty="0" err="1"/>
              <a:t>Dienstleistungen</a:t>
            </a:r>
            <a:r>
              <a:rPr lang="en-GB" sz="2800" i="1" dirty="0"/>
              <a:t> </a:t>
            </a:r>
            <a:r>
              <a:rPr lang="en-GB" sz="2800" i="1" dirty="0" err="1"/>
              <a:t>wie</a:t>
            </a:r>
            <a:r>
              <a:rPr lang="en-GB" sz="2800" i="1" dirty="0"/>
              <a:t> </a:t>
            </a:r>
            <a:r>
              <a:rPr lang="en-GB" sz="2800" i="1" dirty="0" err="1"/>
              <a:t>Bauarbeiten</a:t>
            </a:r>
            <a:r>
              <a:rPr lang="en-GB" sz="2800" i="1" dirty="0"/>
              <a:t> (</a:t>
            </a:r>
            <a:r>
              <a:rPr lang="en-GB" sz="2800" i="1" dirty="0" err="1"/>
              <a:t>Vorleistungsgüter</a:t>
            </a:r>
            <a:r>
              <a:rPr lang="en-GB" sz="2800" i="1" dirty="0"/>
              <a:t>)</a:t>
            </a:r>
          </a:p>
          <a:p>
            <a:endParaRPr lang="it-IT" dirty="0"/>
          </a:p>
        </p:txBody>
      </p:sp>
    </p:spTree>
    <p:extLst>
      <p:ext uri="{BB962C8B-B14F-4D97-AF65-F5344CB8AC3E}">
        <p14:creationId xmlns:p14="http://schemas.microsoft.com/office/powerpoint/2010/main" val="38389841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en-US" sz="2600" i="1" dirty="0" err="1"/>
              <a:t>Bodenständig</a:t>
            </a:r>
            <a:r>
              <a:rPr lang="en-US" sz="2600" i="1" dirty="0"/>
              <a:t> und </a:t>
            </a:r>
            <a:r>
              <a:rPr lang="en-US" sz="2600" i="1" dirty="0" err="1"/>
              <a:t>visionär</a:t>
            </a:r>
            <a:r>
              <a:rPr lang="en-US" sz="2600" i="1" dirty="0"/>
              <a:t>: Die Region </a:t>
            </a:r>
            <a:r>
              <a:rPr lang="en-US" sz="2600" i="1" dirty="0" err="1"/>
              <a:t>ist</a:t>
            </a:r>
            <a:r>
              <a:rPr lang="en-US" sz="2600" i="1" dirty="0"/>
              <a:t> </a:t>
            </a:r>
            <a:r>
              <a:rPr lang="en-US" sz="2600" i="1" dirty="0" err="1"/>
              <a:t>ein</a:t>
            </a:r>
            <a:r>
              <a:rPr lang="en-US" sz="2600" i="1" dirty="0"/>
              <a:t> </a:t>
            </a:r>
            <a:r>
              <a:rPr lang="en-US" sz="2600" i="1" dirty="0" err="1"/>
              <a:t>weltweit</a:t>
            </a:r>
            <a:r>
              <a:rPr lang="en-US" sz="2600" i="1" dirty="0"/>
              <a:t> </a:t>
            </a:r>
            <a:r>
              <a:rPr lang="en-US" sz="2600" i="1" dirty="0" err="1"/>
              <a:t>anerkannter</a:t>
            </a:r>
            <a:r>
              <a:rPr lang="en-US" sz="2600" i="1" dirty="0"/>
              <a:t> </a:t>
            </a:r>
            <a:r>
              <a:rPr lang="en-US" sz="2600" i="1" dirty="0" err="1"/>
              <a:t>Standort</a:t>
            </a:r>
            <a:r>
              <a:rPr lang="en-US" sz="2600" i="1" dirty="0"/>
              <a:t> für </a:t>
            </a:r>
            <a:r>
              <a:rPr lang="en-US" sz="2600" i="1" dirty="0" err="1"/>
              <a:t>Luft</a:t>
            </a:r>
            <a:r>
              <a:rPr lang="en-US" sz="2600" i="1" dirty="0"/>
              <a:t>- und </a:t>
            </a:r>
            <a:r>
              <a:rPr lang="en-US" sz="2600" i="1" dirty="0" err="1"/>
              <a:t>Raumfahrttechnik</a:t>
            </a:r>
            <a:r>
              <a:rPr lang="en-US" sz="2600" i="1" dirty="0"/>
              <a:t>. Neben dem </a:t>
            </a:r>
            <a:r>
              <a:rPr lang="en-US" sz="2600" i="1" dirty="0" err="1"/>
              <a:t>Deutschen</a:t>
            </a:r>
            <a:r>
              <a:rPr lang="en-US" sz="2600" i="1" dirty="0"/>
              <a:t> Zentrum für Luft- und </a:t>
            </a:r>
            <a:r>
              <a:rPr lang="en-US" sz="2600" i="1" dirty="0" err="1"/>
              <a:t>Raumfahrt</a:t>
            </a:r>
            <a:r>
              <a:rPr lang="en-US" sz="2600" i="1" dirty="0"/>
              <a:t> (DLR) </a:t>
            </a:r>
            <a:r>
              <a:rPr lang="en-US" sz="2600" i="1" dirty="0" err="1"/>
              <a:t>befindet</a:t>
            </a:r>
            <a:r>
              <a:rPr lang="en-US" sz="2600" i="1" dirty="0"/>
              <a:t> </a:t>
            </a:r>
            <a:r>
              <a:rPr lang="en-US" sz="2600" i="1" dirty="0" err="1"/>
              <a:t>sich</a:t>
            </a:r>
            <a:r>
              <a:rPr lang="en-US" sz="2600" i="1" dirty="0"/>
              <a:t> </a:t>
            </a:r>
            <a:r>
              <a:rPr lang="en-US" sz="2600" i="1" dirty="0" err="1"/>
              <a:t>hier</a:t>
            </a:r>
            <a:r>
              <a:rPr lang="en-US" sz="2600" i="1" dirty="0"/>
              <a:t> </a:t>
            </a:r>
            <a:r>
              <a:rPr lang="en-US" sz="2600" i="1" dirty="0" err="1"/>
              <a:t>Europas</a:t>
            </a:r>
            <a:r>
              <a:rPr lang="en-US" sz="2600" i="1" dirty="0"/>
              <a:t> </a:t>
            </a:r>
            <a:r>
              <a:rPr lang="en-US" sz="2600" i="1" dirty="0" err="1"/>
              <a:t>größte</a:t>
            </a:r>
            <a:r>
              <a:rPr lang="en-US" sz="2600" i="1" dirty="0"/>
              <a:t> Luft- und </a:t>
            </a:r>
            <a:r>
              <a:rPr lang="en-US" sz="2600" i="1" dirty="0" err="1"/>
              <a:t>Raumfahrt-Fakultät</a:t>
            </a:r>
            <a:r>
              <a:rPr lang="en-US" sz="2600" i="1" dirty="0"/>
              <a:t> an der Universität Stuttgart und das deutsche </a:t>
            </a:r>
            <a:r>
              <a:rPr lang="en-US" sz="2600" i="1" dirty="0" err="1"/>
              <a:t>Betriebszentrum</a:t>
            </a:r>
            <a:r>
              <a:rPr lang="en-US" sz="2600" i="1" dirty="0"/>
              <a:t> für die </a:t>
            </a:r>
            <a:r>
              <a:rPr lang="en-US" sz="2600" i="1" dirty="0" err="1"/>
              <a:t>fliegende</a:t>
            </a:r>
            <a:r>
              <a:rPr lang="en-US" sz="2600" i="1" dirty="0"/>
              <a:t> </a:t>
            </a:r>
            <a:r>
              <a:rPr lang="en-US" sz="2600" i="1" dirty="0" err="1"/>
              <a:t>Sternwarte</a:t>
            </a:r>
            <a:r>
              <a:rPr lang="en-US" sz="2600" i="1" dirty="0"/>
              <a:t> SOFIA.</a:t>
            </a:r>
          </a:p>
          <a:p>
            <a:endParaRPr lang="en-US" sz="2600" dirty="0"/>
          </a:p>
          <a:p>
            <a:r>
              <a:rPr lang="it-IT" sz="2600" dirty="0"/>
              <a:t>Con i piedi per terra e lo sguardo verso il futuro: la zona è celebre in tutto il mondo per la tecnica aerospaziale e aeronautica. Vicino al Centro per l’Aeronautica e l’Aerospazio Tedesco (</a:t>
            </a:r>
            <a:r>
              <a:rPr lang="it-IT" sz="2600" dirty="0" err="1"/>
              <a:t>Deutschen</a:t>
            </a:r>
            <a:r>
              <a:rPr lang="it-IT" sz="2600" dirty="0"/>
              <a:t> </a:t>
            </a:r>
            <a:r>
              <a:rPr lang="it-IT" sz="2600" dirty="0" err="1"/>
              <a:t>Zentrum</a:t>
            </a:r>
            <a:r>
              <a:rPr lang="it-IT" sz="2600" dirty="0"/>
              <a:t> </a:t>
            </a:r>
            <a:r>
              <a:rPr lang="it-IT" sz="2600" dirty="0" err="1"/>
              <a:t>für</a:t>
            </a:r>
            <a:r>
              <a:rPr lang="it-IT" sz="2600" dirty="0"/>
              <a:t> </a:t>
            </a:r>
            <a:r>
              <a:rPr lang="it-IT" sz="2600" dirty="0" err="1"/>
              <a:t>Luft</a:t>
            </a:r>
            <a:r>
              <a:rPr lang="it-IT" sz="2600" dirty="0"/>
              <a:t>- und </a:t>
            </a:r>
            <a:r>
              <a:rPr lang="it-IT" sz="2600" dirty="0" err="1"/>
              <a:t>Raumfahrt</a:t>
            </a:r>
            <a:r>
              <a:rPr lang="it-IT" sz="2600" dirty="0"/>
              <a:t> – DLR) si trova la più grande facoltà di aeronautica e aerospazio d’Europa, presso l’università di Stoccarda, ed il centro per il funzionamento dell’osservatorio astronomico aereo SOFIA.</a:t>
            </a:r>
            <a:endParaRPr lang="it-IT" dirty="0"/>
          </a:p>
        </p:txBody>
      </p:sp>
    </p:spTree>
    <p:extLst>
      <p:ext uri="{BB962C8B-B14F-4D97-AF65-F5344CB8AC3E}">
        <p14:creationId xmlns:p14="http://schemas.microsoft.com/office/powerpoint/2010/main" val="14681925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it-IT" sz="2800" i="1" dirty="0"/>
              <a:t>I </a:t>
            </a:r>
            <a:r>
              <a:rPr lang="it-IT" sz="2800" b="1" i="1" dirty="0"/>
              <a:t>beni strumentali </a:t>
            </a:r>
            <a:r>
              <a:rPr lang="it-IT" sz="2800" i="1" dirty="0"/>
              <a:t>sono quelli che non vengono consumati direttamente, ma servono per la produzione di altri beni. Essi sono detti anche </a:t>
            </a:r>
            <a:r>
              <a:rPr lang="it-IT" sz="2800" b="1" i="1" dirty="0"/>
              <a:t>beni indiretti</a:t>
            </a:r>
            <a:r>
              <a:rPr lang="it-IT" sz="2800" i="1" dirty="0"/>
              <a:t> o </a:t>
            </a:r>
            <a:r>
              <a:rPr lang="it-IT" sz="2800" b="1" i="1" dirty="0"/>
              <a:t>beni di investimento</a:t>
            </a:r>
            <a:r>
              <a:rPr lang="it-IT" sz="2800" i="1" dirty="0"/>
              <a:t> o </a:t>
            </a:r>
            <a:r>
              <a:rPr lang="it-IT" sz="2800" b="1" i="1" dirty="0"/>
              <a:t>fattori produttivi</a:t>
            </a:r>
            <a:r>
              <a:rPr lang="it-IT" sz="2800" i="1" dirty="0"/>
              <a:t> o ancora </a:t>
            </a:r>
            <a:r>
              <a:rPr lang="it-IT" sz="2800" b="1" i="1" dirty="0"/>
              <a:t>beni di produzione</a:t>
            </a:r>
            <a:r>
              <a:rPr lang="it-IT" sz="2800" i="1" dirty="0"/>
              <a:t>.</a:t>
            </a:r>
            <a:endParaRPr lang="en-GB" sz="2800" i="1" dirty="0"/>
          </a:p>
          <a:p>
            <a:endParaRPr lang="it-IT" sz="2800" i="1" dirty="0"/>
          </a:p>
          <a:p>
            <a:endParaRPr lang="it-IT" sz="2800" i="1" dirty="0"/>
          </a:p>
          <a:p>
            <a:r>
              <a:rPr lang="it-IT" sz="2800" i="1" dirty="0"/>
              <a:t>I </a:t>
            </a:r>
            <a:r>
              <a:rPr lang="it-IT" sz="2800" b="1" i="1" dirty="0"/>
              <a:t>beni intermedi</a:t>
            </a:r>
            <a:r>
              <a:rPr lang="it-IT" sz="2800" i="1" dirty="0"/>
              <a:t> sono beni economici che possono essere utilizzati soltanto in un ciclo produttivo per produrre altri beni. I beni intermedi appartengono all'insieme dei beni indiretti di cui costituiscono un sottoinsieme. I beni intermedi si distinguono da tutti gli altri beni indiretti per il fatto di poter essere utilizzati soltanto una volta nel processo produttivo.</a:t>
            </a:r>
            <a:endParaRPr lang="en-GB" sz="2800" i="1" dirty="0"/>
          </a:p>
          <a:p>
            <a:endParaRPr lang="it-IT" dirty="0"/>
          </a:p>
        </p:txBody>
      </p:sp>
    </p:spTree>
    <p:extLst>
      <p:ext uri="{BB962C8B-B14F-4D97-AF65-F5344CB8AC3E}">
        <p14:creationId xmlns:p14="http://schemas.microsoft.com/office/powerpoint/2010/main" val="870135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de-DE" sz="2800" b="1" i="1" dirty="0"/>
              <a:t>Erwerbstätige</a:t>
            </a:r>
            <a:r>
              <a:rPr lang="de-DE" sz="2800" i="1" dirty="0"/>
              <a:t>: Personen im Alter von 15 Jahren oder älter, die einer oder mehreren, auf wirtschaftlichen Erwerb gerichteten Tätigkeiten nachgehen, unabhängig von der Dauer der tatsächlich geleisteten oder vertragsmäßig zu leistenden wöchentlichen Arbeitszeit (mindestens eine Stunde)</a:t>
            </a:r>
          </a:p>
          <a:p>
            <a:endParaRPr lang="de-DE" sz="2800" i="1" dirty="0"/>
          </a:p>
          <a:p>
            <a:r>
              <a:rPr lang="it-IT" sz="2800" b="1" i="1" dirty="0"/>
              <a:t>Occupato:</a:t>
            </a:r>
            <a:r>
              <a:rPr lang="it-IT" sz="2800" i="1" dirty="0"/>
              <a:t> chi ha più di 15 anni e ha svolto almeno un’ora in un’attività che preveda un corrispettivo monetario o in natura, oppure ha svolto almeno un’ora di lavoro non retribuito nella ditta di un familiare. </a:t>
            </a:r>
          </a:p>
          <a:p>
            <a:endParaRPr lang="de-DE" sz="2800" dirty="0"/>
          </a:p>
        </p:txBody>
      </p:sp>
    </p:spTree>
    <p:extLst>
      <p:ext uri="{BB962C8B-B14F-4D97-AF65-F5344CB8AC3E}">
        <p14:creationId xmlns:p14="http://schemas.microsoft.com/office/powerpoint/2010/main" val="4569369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800" b="1" i="1" dirty="0"/>
              <a:t>Erwerbspersonen</a:t>
            </a:r>
          </a:p>
          <a:p>
            <a:endParaRPr lang="de-DE" sz="2800" i="1" dirty="0"/>
          </a:p>
          <a:p>
            <a:r>
              <a:rPr lang="de-DE" sz="2800" i="1" dirty="0"/>
              <a:t>Gemäß Labor-Force-Konzept der International Labour </a:t>
            </a:r>
            <a:r>
              <a:rPr lang="de-DE" sz="2800" i="1" dirty="0" err="1"/>
              <a:t>Organization</a:t>
            </a:r>
            <a:r>
              <a:rPr lang="de-DE" sz="2800" i="1" dirty="0"/>
              <a:t> (ILO) alle Personen, die ihren Wohnsitz im Bundesgebiet haben (Inländerkonzept) und eine unmittelbar oder mittelbar auf Erwerb gerichtete Tätigkeit ausüben oder suchen (Abhängige, Selbstständige, mithelfende Familienangehörige), unabhängig von der Bedeutung des Ertrags dieser Tätigkeit für ihren Lebensunterhalt und ohne Rücksicht auf die von ihnen tatsächlich geleistete oder vertragsmäßig zu leistende Arbeitszeit.</a:t>
            </a:r>
            <a:br>
              <a:rPr lang="de-DE" sz="2800" i="1" dirty="0"/>
            </a:br>
            <a:endParaRPr lang="de-DE" sz="2800" i="1" dirty="0"/>
          </a:p>
        </p:txBody>
      </p:sp>
    </p:spTree>
    <p:extLst>
      <p:ext uri="{BB962C8B-B14F-4D97-AF65-F5344CB8AC3E}">
        <p14:creationId xmlns:p14="http://schemas.microsoft.com/office/powerpoint/2010/main" val="41819613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i="1" dirty="0"/>
              <a:t>Zusammensetzung: Die Erwerbspersonen setzen sich zusammen aus den Erwerbstätigen und den Erwerbslosen.</a:t>
            </a:r>
            <a:br>
              <a:rPr lang="de-DE" sz="2800" i="1" dirty="0"/>
            </a:br>
            <a:br>
              <a:rPr lang="de-DE" sz="2800" i="1" dirty="0"/>
            </a:br>
            <a:r>
              <a:rPr lang="de-DE" sz="2800" i="1" dirty="0"/>
              <a:t>Gegensatz: Nichterwerbspersonen.</a:t>
            </a:r>
          </a:p>
          <a:p>
            <a:endParaRPr lang="de-DE" sz="2800" i="1" dirty="0"/>
          </a:p>
          <a:p>
            <a:r>
              <a:rPr lang="it-IT" sz="2800" b="1" i="1" dirty="0"/>
              <a:t>Popolazione attiva (o forze lavoro)</a:t>
            </a:r>
          </a:p>
          <a:p>
            <a:endParaRPr lang="it-IT" sz="2800" i="1" dirty="0"/>
          </a:p>
          <a:p>
            <a:r>
              <a:rPr lang="it-IT" sz="2800" i="1" dirty="0"/>
              <a:t>Attivi sono considerati coloro i quali risultano occupati o che sono alla ricerca di un’occupazione. </a:t>
            </a:r>
          </a:p>
          <a:p>
            <a:endParaRPr lang="it-IT" sz="2800" dirty="0"/>
          </a:p>
        </p:txBody>
      </p:sp>
    </p:spTree>
    <p:extLst>
      <p:ext uri="{BB962C8B-B14F-4D97-AF65-F5344CB8AC3E}">
        <p14:creationId xmlns:p14="http://schemas.microsoft.com/office/powerpoint/2010/main" val="37427804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b="1" i="1" dirty="0"/>
              <a:t>Nichterwerbspersonen</a:t>
            </a:r>
          </a:p>
          <a:p>
            <a:endParaRPr lang="de-DE" sz="2800" i="1" dirty="0"/>
          </a:p>
          <a:p>
            <a:r>
              <a:rPr lang="de-DE" sz="2800" i="1" dirty="0"/>
              <a:t>Personen, die weder als Erwerbstätige noch Erwerbslose gelten, weil sie schulpflichtig sind oder arbeits- bzw. berufsunfähig.</a:t>
            </a:r>
          </a:p>
          <a:p>
            <a:endParaRPr lang="it-IT" sz="2800" i="1" dirty="0"/>
          </a:p>
          <a:p>
            <a:r>
              <a:rPr lang="it-IT" sz="2800" b="1" i="1" dirty="0"/>
              <a:t>Inattivi</a:t>
            </a:r>
            <a:r>
              <a:rPr lang="it-IT" sz="2800" i="1" dirty="0"/>
              <a:t>: coloro i quali, per ragioni connesse all’età (troppo giovani o anziani) o a condizioni e scelte personali, né lavorano, né sono alla ricerca di un lavoro. </a:t>
            </a:r>
          </a:p>
          <a:p>
            <a:endParaRPr lang="it-IT" sz="2800" dirty="0"/>
          </a:p>
        </p:txBody>
      </p:sp>
    </p:spTree>
    <p:extLst>
      <p:ext uri="{BB962C8B-B14F-4D97-AF65-F5344CB8AC3E}">
        <p14:creationId xmlns:p14="http://schemas.microsoft.com/office/powerpoint/2010/main" val="36660913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b="1" i="1" dirty="0" err="1"/>
              <a:t>Erwerbslose</a:t>
            </a:r>
            <a:endParaRPr lang="it-IT" sz="2800" b="1" i="1" dirty="0"/>
          </a:p>
          <a:p>
            <a:endParaRPr lang="it-IT" sz="2800" b="1" i="1" dirty="0"/>
          </a:p>
          <a:p>
            <a:r>
              <a:rPr lang="it-IT" sz="2800" i="1" dirty="0" err="1"/>
              <a:t>Gemäß</a:t>
            </a:r>
            <a:r>
              <a:rPr lang="it-IT" sz="2800" i="1" dirty="0"/>
              <a:t> </a:t>
            </a:r>
            <a:r>
              <a:rPr lang="it-IT" sz="2800" i="1" u="sng" dirty="0" err="1"/>
              <a:t>Labor</a:t>
            </a:r>
            <a:r>
              <a:rPr lang="it-IT" sz="2800" i="1" u="sng" dirty="0"/>
              <a:t>-Force-</a:t>
            </a:r>
            <a:r>
              <a:rPr lang="it-IT" sz="2800" i="1" u="sng" dirty="0" err="1"/>
              <a:t>Konzept</a:t>
            </a:r>
            <a:r>
              <a:rPr lang="it-IT" sz="2800" i="1" dirty="0"/>
              <a:t> </a:t>
            </a:r>
            <a:r>
              <a:rPr lang="it-IT" sz="2800" i="1" dirty="0" err="1"/>
              <a:t>der</a:t>
            </a:r>
            <a:r>
              <a:rPr lang="it-IT" sz="2800" i="1" dirty="0"/>
              <a:t> International Labour Organization (</a:t>
            </a:r>
            <a:r>
              <a:rPr lang="it-IT" sz="2800" i="1" u="sng" dirty="0"/>
              <a:t>ILO</a:t>
            </a:r>
            <a:r>
              <a:rPr lang="it-IT" sz="2800" i="1" dirty="0"/>
              <a:t>) alle </a:t>
            </a:r>
            <a:r>
              <a:rPr lang="it-IT" sz="2800" i="1" dirty="0" err="1"/>
              <a:t>Personen</a:t>
            </a:r>
            <a:r>
              <a:rPr lang="it-IT" sz="2800" i="1" dirty="0"/>
              <a:t> </a:t>
            </a:r>
            <a:r>
              <a:rPr lang="it-IT" sz="2800" i="1" dirty="0" err="1"/>
              <a:t>ohne</a:t>
            </a:r>
            <a:r>
              <a:rPr lang="it-IT" sz="2800" i="1" dirty="0"/>
              <a:t> </a:t>
            </a:r>
            <a:r>
              <a:rPr lang="it-IT" sz="2800" i="1" dirty="0" err="1"/>
              <a:t>Arbeitsverhältnis</a:t>
            </a:r>
            <a:r>
              <a:rPr lang="it-IT" sz="2800" i="1" dirty="0"/>
              <a:t>, die </a:t>
            </a:r>
            <a:r>
              <a:rPr lang="it-IT" sz="2800" i="1" dirty="0" err="1"/>
              <a:t>dem</a:t>
            </a:r>
            <a:r>
              <a:rPr lang="it-IT" sz="2800" i="1" dirty="0"/>
              <a:t> </a:t>
            </a:r>
            <a:r>
              <a:rPr lang="it-IT" sz="2800" i="1" dirty="0" err="1"/>
              <a:t>Arbeitsmarkt</a:t>
            </a:r>
            <a:r>
              <a:rPr lang="it-IT" sz="2800" i="1" dirty="0"/>
              <a:t> zur </a:t>
            </a:r>
            <a:r>
              <a:rPr lang="it-IT" sz="2800" i="1" dirty="0" err="1"/>
              <a:t>Verfügung</a:t>
            </a:r>
            <a:r>
              <a:rPr lang="it-IT" sz="2800" i="1" dirty="0"/>
              <a:t> </a:t>
            </a:r>
            <a:r>
              <a:rPr lang="it-IT" sz="2800" i="1" dirty="0" err="1"/>
              <a:t>stehen</a:t>
            </a:r>
            <a:r>
              <a:rPr lang="it-IT" sz="2800" i="1" dirty="0"/>
              <a:t> und </a:t>
            </a:r>
            <a:r>
              <a:rPr lang="it-IT" sz="2800" i="1" dirty="0" err="1"/>
              <a:t>sich</a:t>
            </a:r>
            <a:r>
              <a:rPr lang="it-IT" sz="2800" i="1" dirty="0"/>
              <a:t> </a:t>
            </a:r>
            <a:r>
              <a:rPr lang="it-IT" sz="2800" i="1" dirty="0" err="1"/>
              <a:t>um</a:t>
            </a:r>
            <a:r>
              <a:rPr lang="it-IT" sz="2800" i="1" dirty="0"/>
              <a:t> </a:t>
            </a:r>
            <a:r>
              <a:rPr lang="it-IT" sz="2800" i="1" dirty="0" err="1"/>
              <a:t>einen</a:t>
            </a:r>
            <a:r>
              <a:rPr lang="it-IT" sz="2800" i="1" dirty="0"/>
              <a:t> </a:t>
            </a:r>
            <a:r>
              <a:rPr lang="it-IT" sz="2800" i="1" dirty="0" err="1"/>
              <a:t>Arbeitsplatz</a:t>
            </a:r>
            <a:r>
              <a:rPr lang="it-IT" sz="2800" i="1" dirty="0"/>
              <a:t> </a:t>
            </a:r>
            <a:r>
              <a:rPr lang="it-IT" sz="2800" i="1" dirty="0" err="1"/>
              <a:t>bemühen</a:t>
            </a:r>
            <a:r>
              <a:rPr lang="it-IT" sz="2800" i="1" dirty="0"/>
              <a:t>.</a:t>
            </a:r>
            <a:br>
              <a:rPr lang="it-IT" sz="2800" i="1" dirty="0"/>
            </a:br>
            <a:br>
              <a:rPr lang="it-IT" sz="2800" i="1" dirty="0"/>
            </a:br>
            <a:r>
              <a:rPr lang="it-IT" sz="2800" i="1" dirty="0" err="1"/>
              <a:t>Als</a:t>
            </a:r>
            <a:r>
              <a:rPr lang="it-IT" sz="2800" i="1" dirty="0"/>
              <a:t> </a:t>
            </a:r>
            <a:r>
              <a:rPr lang="it-IT" sz="2800" i="1" dirty="0" err="1"/>
              <a:t>erwerbslos</a:t>
            </a:r>
            <a:r>
              <a:rPr lang="it-IT" sz="2800" i="1" dirty="0"/>
              <a:t> </a:t>
            </a:r>
            <a:r>
              <a:rPr lang="it-IT" sz="2800" i="1" dirty="0" err="1"/>
              <a:t>zählt</a:t>
            </a:r>
            <a:r>
              <a:rPr lang="it-IT" sz="2800" i="1" dirty="0"/>
              <a:t>, </a:t>
            </a:r>
            <a:r>
              <a:rPr lang="it-IT" sz="2800" i="1" dirty="0" err="1"/>
              <a:t>wer</a:t>
            </a:r>
            <a:r>
              <a:rPr lang="it-IT" sz="2800" i="1" dirty="0"/>
              <a:t> </a:t>
            </a:r>
            <a:r>
              <a:rPr lang="it-IT" sz="2800" i="1" dirty="0" err="1"/>
              <a:t>aktiv</a:t>
            </a:r>
            <a:r>
              <a:rPr lang="it-IT" sz="2800" i="1" dirty="0"/>
              <a:t> in </a:t>
            </a:r>
            <a:r>
              <a:rPr lang="it-IT" sz="2800" i="1" dirty="0" err="1"/>
              <a:t>den</a:t>
            </a:r>
            <a:r>
              <a:rPr lang="it-IT" sz="2800" i="1" dirty="0"/>
              <a:t> </a:t>
            </a:r>
            <a:r>
              <a:rPr lang="it-IT" sz="2800" i="1" dirty="0" err="1"/>
              <a:t>vergangenen</a:t>
            </a:r>
            <a:r>
              <a:rPr lang="it-IT" sz="2800" i="1" dirty="0"/>
              <a:t> </a:t>
            </a:r>
            <a:r>
              <a:rPr lang="it-IT" sz="2800" i="1" dirty="0" err="1"/>
              <a:t>vier</a:t>
            </a:r>
            <a:r>
              <a:rPr lang="it-IT" sz="2800" i="1" dirty="0"/>
              <a:t> </a:t>
            </a:r>
            <a:r>
              <a:rPr lang="it-IT" sz="2800" i="1" dirty="0" err="1"/>
              <a:t>Wochen</a:t>
            </a:r>
            <a:r>
              <a:rPr lang="it-IT" sz="2800" i="1" dirty="0"/>
              <a:t> </a:t>
            </a:r>
            <a:r>
              <a:rPr lang="it-IT" sz="2800" i="1" dirty="0" err="1"/>
              <a:t>eine</a:t>
            </a:r>
            <a:r>
              <a:rPr lang="it-IT" sz="2800" i="1" dirty="0"/>
              <a:t> </a:t>
            </a:r>
            <a:r>
              <a:rPr lang="it-IT" sz="2800" i="1" dirty="0" err="1"/>
              <a:t>Arbeit</a:t>
            </a:r>
            <a:r>
              <a:rPr lang="it-IT" sz="2800" i="1" dirty="0"/>
              <a:t> </a:t>
            </a:r>
            <a:r>
              <a:rPr lang="it-IT" sz="2800" i="1" dirty="0" err="1"/>
              <a:t>gesucht</a:t>
            </a:r>
            <a:r>
              <a:rPr lang="it-IT" sz="2800" i="1" dirty="0"/>
              <a:t> </a:t>
            </a:r>
            <a:r>
              <a:rPr lang="it-IT" sz="2800" i="1" dirty="0" err="1"/>
              <a:t>hat</a:t>
            </a:r>
            <a:r>
              <a:rPr lang="it-IT" sz="2800" i="1" dirty="0"/>
              <a:t> und </a:t>
            </a:r>
            <a:r>
              <a:rPr lang="it-IT" sz="2800" i="1" dirty="0" err="1"/>
              <a:t>weniger</a:t>
            </a:r>
            <a:r>
              <a:rPr lang="it-IT" sz="2800" i="1" dirty="0"/>
              <a:t> </a:t>
            </a:r>
            <a:r>
              <a:rPr lang="it-IT" sz="2800" i="1" dirty="0" err="1"/>
              <a:t>als</a:t>
            </a:r>
            <a:r>
              <a:rPr lang="it-IT" sz="2800" i="1" dirty="0"/>
              <a:t> </a:t>
            </a:r>
            <a:r>
              <a:rPr lang="it-IT" sz="2800" i="1" dirty="0" err="1"/>
              <a:t>eine</a:t>
            </a:r>
            <a:r>
              <a:rPr lang="it-IT" sz="2800" i="1" dirty="0"/>
              <a:t> </a:t>
            </a:r>
            <a:r>
              <a:rPr lang="it-IT" sz="2800" i="1" dirty="0" err="1"/>
              <a:t>Stunde</a:t>
            </a:r>
            <a:r>
              <a:rPr lang="it-IT" sz="2800" i="1" dirty="0"/>
              <a:t> pro Woche </a:t>
            </a:r>
            <a:r>
              <a:rPr lang="it-IT" sz="2800" i="1" dirty="0" err="1"/>
              <a:t>vergütet</a:t>
            </a:r>
            <a:r>
              <a:rPr lang="it-IT" sz="2800" i="1" dirty="0"/>
              <a:t> </a:t>
            </a:r>
            <a:r>
              <a:rPr lang="it-IT" sz="2800" i="1" dirty="0" err="1"/>
              <a:t>tätig</a:t>
            </a:r>
            <a:r>
              <a:rPr lang="it-IT" sz="2800" i="1" dirty="0"/>
              <a:t> war. </a:t>
            </a:r>
            <a:r>
              <a:rPr lang="it-IT" sz="2800" i="1" dirty="0" err="1"/>
              <a:t>Ebenso</a:t>
            </a:r>
            <a:r>
              <a:rPr lang="it-IT" sz="2800" i="1" dirty="0"/>
              <a:t> </a:t>
            </a:r>
            <a:r>
              <a:rPr lang="it-IT" sz="2800" i="1" dirty="0" err="1"/>
              <a:t>reicht</a:t>
            </a:r>
            <a:r>
              <a:rPr lang="it-IT" sz="2800" i="1" dirty="0"/>
              <a:t> die </a:t>
            </a:r>
            <a:r>
              <a:rPr lang="it-IT" sz="2800" i="1" dirty="0" err="1"/>
              <a:t>Suche</a:t>
            </a:r>
            <a:r>
              <a:rPr lang="it-IT" sz="2800" i="1" dirty="0"/>
              <a:t> </a:t>
            </a:r>
            <a:r>
              <a:rPr lang="it-IT" sz="2800" i="1" dirty="0" err="1"/>
              <a:t>nach</a:t>
            </a:r>
            <a:r>
              <a:rPr lang="it-IT" sz="2800" i="1" dirty="0"/>
              <a:t> </a:t>
            </a:r>
            <a:r>
              <a:rPr lang="it-IT" sz="2800" i="1" dirty="0" err="1"/>
              <a:t>einer</a:t>
            </a:r>
            <a:r>
              <a:rPr lang="it-IT" sz="2800" i="1" dirty="0"/>
              <a:t> </a:t>
            </a:r>
            <a:r>
              <a:rPr lang="it-IT" sz="2800" i="1" dirty="0" err="1"/>
              <a:t>Tätigkeit</a:t>
            </a:r>
            <a:r>
              <a:rPr lang="it-IT" sz="2800" i="1" dirty="0"/>
              <a:t> von </a:t>
            </a:r>
            <a:r>
              <a:rPr lang="it-IT" sz="2800" i="1" dirty="0" err="1"/>
              <a:t>einer</a:t>
            </a:r>
            <a:r>
              <a:rPr lang="it-IT" sz="2800" i="1" dirty="0"/>
              <a:t> </a:t>
            </a:r>
            <a:r>
              <a:rPr lang="it-IT" sz="2800" i="1" dirty="0" err="1"/>
              <a:t>Stunde</a:t>
            </a:r>
            <a:r>
              <a:rPr lang="it-IT" sz="2800" i="1" dirty="0"/>
              <a:t> pro Woche </a:t>
            </a:r>
            <a:r>
              <a:rPr lang="it-IT" sz="2800" i="1" dirty="0" err="1"/>
              <a:t>aus</a:t>
            </a:r>
            <a:r>
              <a:rPr lang="it-IT" sz="2800" i="1" dirty="0"/>
              <a:t>, </a:t>
            </a:r>
            <a:r>
              <a:rPr lang="it-IT" sz="2800" i="1" dirty="0" err="1"/>
              <a:t>um</a:t>
            </a:r>
            <a:r>
              <a:rPr lang="it-IT" sz="2800" i="1" dirty="0"/>
              <a:t> </a:t>
            </a:r>
            <a:r>
              <a:rPr lang="it-IT" sz="2800" i="1" dirty="0" err="1"/>
              <a:t>als</a:t>
            </a:r>
            <a:r>
              <a:rPr lang="it-IT" sz="2800" i="1" dirty="0"/>
              <a:t> </a:t>
            </a:r>
            <a:r>
              <a:rPr lang="it-IT" sz="2800" i="1" dirty="0" err="1"/>
              <a:t>erwerbslos</a:t>
            </a:r>
            <a:r>
              <a:rPr lang="it-IT" sz="2800" i="1" dirty="0"/>
              <a:t> </a:t>
            </a:r>
            <a:r>
              <a:rPr lang="it-IT" sz="2800" i="1" dirty="0" err="1"/>
              <a:t>zu</a:t>
            </a:r>
            <a:r>
              <a:rPr lang="it-IT" sz="2800" i="1" dirty="0"/>
              <a:t> </a:t>
            </a:r>
            <a:r>
              <a:rPr lang="it-IT" sz="2800" i="1" dirty="0" err="1"/>
              <a:t>gelten</a:t>
            </a:r>
            <a:r>
              <a:rPr lang="it-IT" sz="2800" i="1" dirty="0"/>
              <a:t>.</a:t>
            </a:r>
          </a:p>
          <a:p>
            <a:endParaRPr lang="it-IT" sz="2800" dirty="0"/>
          </a:p>
        </p:txBody>
      </p:sp>
    </p:spTree>
    <p:extLst>
      <p:ext uri="{BB962C8B-B14F-4D97-AF65-F5344CB8AC3E}">
        <p14:creationId xmlns:p14="http://schemas.microsoft.com/office/powerpoint/2010/main" val="17978243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i="1" dirty="0" err="1"/>
              <a:t>Diese</a:t>
            </a:r>
            <a:r>
              <a:rPr lang="it-IT" sz="2800" i="1" dirty="0"/>
              <a:t> </a:t>
            </a:r>
            <a:r>
              <a:rPr lang="it-IT" sz="2800" i="1" dirty="0" err="1"/>
              <a:t>einheitliche</a:t>
            </a:r>
            <a:r>
              <a:rPr lang="it-IT" sz="2800" i="1" dirty="0"/>
              <a:t> </a:t>
            </a:r>
            <a:r>
              <a:rPr lang="it-IT" sz="2800" i="1" dirty="0" err="1"/>
              <a:t>Erhebung</a:t>
            </a:r>
            <a:r>
              <a:rPr lang="it-IT" sz="2800" i="1" dirty="0"/>
              <a:t> </a:t>
            </a:r>
            <a:r>
              <a:rPr lang="it-IT" sz="2800" i="1" dirty="0" err="1"/>
              <a:t>ermöglicht</a:t>
            </a:r>
            <a:r>
              <a:rPr lang="it-IT" sz="2800" i="1" dirty="0"/>
              <a:t> </a:t>
            </a:r>
            <a:r>
              <a:rPr lang="it-IT" sz="2800" i="1" dirty="0" err="1"/>
              <a:t>internationale</a:t>
            </a:r>
            <a:r>
              <a:rPr lang="it-IT" sz="2800" i="1" dirty="0"/>
              <a:t> </a:t>
            </a:r>
            <a:r>
              <a:rPr lang="it-IT" sz="2800" i="1" dirty="0" err="1"/>
              <a:t>Vergleiche</a:t>
            </a:r>
            <a:r>
              <a:rPr lang="it-IT" sz="2800" i="1" dirty="0"/>
              <a:t>, die </a:t>
            </a:r>
            <a:r>
              <a:rPr lang="it-IT" sz="2800" i="1" dirty="0" err="1"/>
              <a:t>auf</a:t>
            </a:r>
            <a:r>
              <a:rPr lang="it-IT" sz="2800" i="1" dirty="0"/>
              <a:t> </a:t>
            </a:r>
            <a:r>
              <a:rPr lang="it-IT" sz="2800" i="1" dirty="0" err="1"/>
              <a:t>Basis</a:t>
            </a:r>
            <a:r>
              <a:rPr lang="it-IT" sz="2800" i="1" dirty="0"/>
              <a:t> </a:t>
            </a:r>
            <a:r>
              <a:rPr lang="it-IT" sz="2800" i="1" dirty="0" err="1"/>
              <a:t>der</a:t>
            </a:r>
            <a:r>
              <a:rPr lang="it-IT" sz="2800" i="1" dirty="0"/>
              <a:t> </a:t>
            </a:r>
            <a:r>
              <a:rPr lang="it-IT" sz="2800" i="1" dirty="0" err="1"/>
              <a:t>Zahl</a:t>
            </a:r>
            <a:r>
              <a:rPr lang="it-IT" sz="2800" i="1" dirty="0"/>
              <a:t> </a:t>
            </a:r>
            <a:r>
              <a:rPr lang="it-IT" sz="2800" i="1" dirty="0" err="1"/>
              <a:t>der</a:t>
            </a:r>
            <a:r>
              <a:rPr lang="it-IT" sz="2800" i="1" dirty="0"/>
              <a:t> (</a:t>
            </a:r>
            <a:r>
              <a:rPr lang="it-IT" sz="2800" i="1" dirty="0" err="1"/>
              <a:t>registrierten</a:t>
            </a:r>
            <a:r>
              <a:rPr lang="it-IT" sz="2800" i="1" dirty="0"/>
              <a:t>) </a:t>
            </a:r>
            <a:r>
              <a:rPr lang="it-IT" sz="2800" i="1" u="sng" dirty="0" err="1"/>
              <a:t>Arbeitslosen</a:t>
            </a:r>
            <a:r>
              <a:rPr lang="it-IT" sz="2800" i="1" dirty="0"/>
              <a:t> </a:t>
            </a:r>
            <a:r>
              <a:rPr lang="it-IT" sz="2800" i="1" dirty="0" err="1"/>
              <a:t>aufgrund</a:t>
            </a:r>
            <a:r>
              <a:rPr lang="it-IT" sz="2800" i="1" dirty="0"/>
              <a:t> </a:t>
            </a:r>
            <a:r>
              <a:rPr lang="it-IT" sz="2800" i="1" dirty="0" err="1"/>
              <a:t>unterschiedlicher</a:t>
            </a:r>
            <a:r>
              <a:rPr lang="it-IT" sz="2800" i="1" dirty="0"/>
              <a:t> </a:t>
            </a:r>
            <a:r>
              <a:rPr lang="it-IT" sz="2800" i="1" dirty="0" err="1"/>
              <a:t>nationaler</a:t>
            </a:r>
            <a:r>
              <a:rPr lang="it-IT" sz="2800" i="1" dirty="0"/>
              <a:t> </a:t>
            </a:r>
            <a:r>
              <a:rPr lang="it-IT" sz="2800" i="1" dirty="0" err="1"/>
              <a:t>Definitionen</a:t>
            </a:r>
            <a:r>
              <a:rPr lang="it-IT" sz="2800" i="1" dirty="0"/>
              <a:t> und </a:t>
            </a:r>
            <a:r>
              <a:rPr lang="it-IT" sz="2800" i="1" dirty="0" err="1"/>
              <a:t>Erhebungsweisen</a:t>
            </a:r>
            <a:r>
              <a:rPr lang="it-IT" sz="2800" i="1" dirty="0"/>
              <a:t> </a:t>
            </a:r>
            <a:r>
              <a:rPr lang="it-IT" sz="2800" i="1" dirty="0" err="1"/>
              <a:t>nur</a:t>
            </a:r>
            <a:r>
              <a:rPr lang="it-IT" sz="2800" i="1" dirty="0"/>
              <a:t> </a:t>
            </a:r>
            <a:r>
              <a:rPr lang="it-IT" sz="2800" i="1" dirty="0" err="1"/>
              <a:t>sehr</a:t>
            </a:r>
            <a:r>
              <a:rPr lang="it-IT" sz="2800" i="1" dirty="0"/>
              <a:t> </a:t>
            </a:r>
            <a:r>
              <a:rPr lang="it-IT" sz="2800" i="1" dirty="0" err="1"/>
              <a:t>eingeschränkt</a:t>
            </a:r>
            <a:r>
              <a:rPr lang="it-IT" sz="2800" i="1" dirty="0"/>
              <a:t> </a:t>
            </a:r>
            <a:r>
              <a:rPr lang="it-IT" sz="2800" i="1" dirty="0" err="1"/>
              <a:t>durchführbar</a:t>
            </a:r>
            <a:r>
              <a:rPr lang="it-IT" sz="2800" i="1" dirty="0"/>
              <a:t> </a:t>
            </a:r>
            <a:r>
              <a:rPr lang="it-IT" sz="2800" i="1" dirty="0" err="1"/>
              <a:t>sind</a:t>
            </a:r>
            <a:r>
              <a:rPr lang="it-IT" sz="2800" i="1" dirty="0"/>
              <a:t>.</a:t>
            </a:r>
          </a:p>
          <a:p>
            <a:endParaRPr lang="it-IT" sz="2800" i="1" dirty="0"/>
          </a:p>
          <a:p>
            <a:r>
              <a:rPr lang="it-IT" sz="2800" b="1" i="1" dirty="0" err="1"/>
              <a:t>Arbeitslose</a:t>
            </a:r>
            <a:r>
              <a:rPr lang="it-IT" sz="2800" i="1" dirty="0"/>
              <a:t> </a:t>
            </a:r>
          </a:p>
          <a:p>
            <a:endParaRPr lang="it-IT" sz="2800" i="1" dirty="0"/>
          </a:p>
          <a:p>
            <a:r>
              <a:rPr lang="it-IT" sz="2800" i="1" dirty="0" err="1"/>
              <a:t>Personen</a:t>
            </a:r>
            <a:r>
              <a:rPr lang="it-IT" sz="2800" i="1" dirty="0"/>
              <a:t>, die </a:t>
            </a:r>
            <a:r>
              <a:rPr lang="it-IT" sz="2800" i="1" dirty="0" err="1"/>
              <a:t>vorübergehend</a:t>
            </a:r>
            <a:r>
              <a:rPr lang="it-IT" sz="2800" i="1" dirty="0"/>
              <a:t> </a:t>
            </a:r>
            <a:r>
              <a:rPr lang="it-IT" sz="2800" i="1" dirty="0" err="1"/>
              <a:t>nicht</a:t>
            </a:r>
            <a:r>
              <a:rPr lang="it-IT" sz="2800" i="1" dirty="0"/>
              <a:t> in </a:t>
            </a:r>
            <a:r>
              <a:rPr lang="it-IT" sz="2800" i="1" dirty="0" err="1"/>
              <a:t>einem</a:t>
            </a:r>
            <a:r>
              <a:rPr lang="it-IT" sz="2800" i="1" dirty="0"/>
              <a:t> </a:t>
            </a:r>
            <a:r>
              <a:rPr lang="it-IT" sz="2800" i="1" dirty="0" err="1"/>
              <a:t>Beschäftigungsverhältnis</a:t>
            </a:r>
            <a:r>
              <a:rPr lang="it-IT" sz="2800" i="1" dirty="0"/>
              <a:t> </a:t>
            </a:r>
            <a:r>
              <a:rPr lang="it-IT" sz="2800" i="1" dirty="0" err="1"/>
              <a:t>stehen</a:t>
            </a:r>
            <a:r>
              <a:rPr lang="it-IT" sz="2800" i="1" dirty="0"/>
              <a:t>, </a:t>
            </a:r>
            <a:r>
              <a:rPr lang="it-IT" sz="2800" i="1" dirty="0" err="1"/>
              <a:t>eine</a:t>
            </a:r>
            <a:r>
              <a:rPr lang="it-IT" sz="2800" i="1" dirty="0"/>
              <a:t> </a:t>
            </a:r>
            <a:r>
              <a:rPr lang="it-IT" sz="2800" i="1" dirty="0" err="1"/>
              <a:t>versicherungspflichtige</a:t>
            </a:r>
            <a:r>
              <a:rPr lang="it-IT" sz="2800" i="1" dirty="0"/>
              <a:t> </a:t>
            </a:r>
            <a:r>
              <a:rPr lang="it-IT" sz="2800" i="1" dirty="0" err="1"/>
              <a:t>Beschäftigung</a:t>
            </a:r>
            <a:r>
              <a:rPr lang="it-IT" sz="2800" i="1" dirty="0"/>
              <a:t> </a:t>
            </a:r>
            <a:r>
              <a:rPr lang="it-IT" sz="2800" i="1" dirty="0" err="1"/>
              <a:t>suchen</a:t>
            </a:r>
            <a:r>
              <a:rPr lang="it-IT" sz="2800" i="1" dirty="0"/>
              <a:t> und </a:t>
            </a:r>
            <a:r>
              <a:rPr lang="it-IT" sz="2800" i="1" dirty="0" err="1"/>
              <a:t>dabei</a:t>
            </a:r>
            <a:r>
              <a:rPr lang="it-IT" sz="2800" i="1" dirty="0"/>
              <a:t> </a:t>
            </a:r>
            <a:r>
              <a:rPr lang="it-IT" sz="2800" i="1" dirty="0" err="1"/>
              <a:t>den</a:t>
            </a:r>
            <a:r>
              <a:rPr lang="it-IT" sz="2800" i="1" dirty="0"/>
              <a:t> </a:t>
            </a:r>
            <a:r>
              <a:rPr lang="it-IT" sz="2800" i="1" dirty="0" err="1"/>
              <a:t>Vermittlungsbemühungen</a:t>
            </a:r>
            <a:r>
              <a:rPr lang="it-IT" sz="2800" i="1" dirty="0"/>
              <a:t> </a:t>
            </a:r>
            <a:r>
              <a:rPr lang="it-IT" sz="2800" i="1" dirty="0" err="1"/>
              <a:t>der</a:t>
            </a:r>
            <a:r>
              <a:rPr lang="it-IT" sz="2800" i="1" dirty="0"/>
              <a:t> </a:t>
            </a:r>
            <a:r>
              <a:rPr lang="it-IT" sz="2800" i="1" dirty="0" err="1"/>
              <a:t>Agentur</a:t>
            </a:r>
            <a:r>
              <a:rPr lang="it-IT" sz="2800" i="1" dirty="0"/>
              <a:t> </a:t>
            </a:r>
            <a:r>
              <a:rPr lang="it-IT" sz="2800" i="1" dirty="0" err="1"/>
              <a:t>für</a:t>
            </a:r>
            <a:r>
              <a:rPr lang="it-IT" sz="2800" i="1" dirty="0"/>
              <a:t> </a:t>
            </a:r>
            <a:r>
              <a:rPr lang="it-IT" sz="2800" i="1" dirty="0" err="1"/>
              <a:t>Arbeit</a:t>
            </a:r>
            <a:r>
              <a:rPr lang="it-IT" sz="2800" i="1" dirty="0"/>
              <a:t> </a:t>
            </a:r>
            <a:r>
              <a:rPr lang="it-IT" sz="2800" i="1" dirty="0" err="1"/>
              <a:t>zu</a:t>
            </a:r>
            <a:r>
              <a:rPr lang="it-IT" sz="2800" i="1" dirty="0"/>
              <a:t> </a:t>
            </a:r>
            <a:r>
              <a:rPr lang="it-IT" sz="2800" i="1" dirty="0" err="1"/>
              <a:t>Verfügung</a:t>
            </a:r>
            <a:r>
              <a:rPr lang="it-IT" sz="2800" i="1" dirty="0"/>
              <a:t> </a:t>
            </a:r>
            <a:r>
              <a:rPr lang="it-IT" sz="2800" i="1" dirty="0" err="1"/>
              <a:t>stehen</a:t>
            </a:r>
            <a:r>
              <a:rPr lang="it-IT" sz="2800" i="1" dirty="0"/>
              <a:t> und </a:t>
            </a:r>
            <a:r>
              <a:rPr lang="it-IT" sz="2800" i="1" dirty="0" err="1"/>
              <a:t>sich</a:t>
            </a:r>
            <a:r>
              <a:rPr lang="it-IT" sz="2800" i="1" dirty="0"/>
              <a:t> bei </a:t>
            </a:r>
            <a:r>
              <a:rPr lang="it-IT" sz="2800" i="1" dirty="0" err="1"/>
              <a:t>der</a:t>
            </a:r>
            <a:r>
              <a:rPr lang="it-IT" sz="2800" i="1" dirty="0"/>
              <a:t> </a:t>
            </a:r>
            <a:r>
              <a:rPr lang="it-IT" sz="2800" i="1" dirty="0" err="1"/>
              <a:t>Agentur</a:t>
            </a:r>
            <a:r>
              <a:rPr lang="it-IT" sz="2800" i="1" dirty="0"/>
              <a:t> </a:t>
            </a:r>
            <a:r>
              <a:rPr lang="it-IT" sz="2800" i="1" dirty="0" err="1"/>
              <a:t>für</a:t>
            </a:r>
            <a:r>
              <a:rPr lang="it-IT" sz="2800" i="1" dirty="0"/>
              <a:t> </a:t>
            </a:r>
            <a:r>
              <a:rPr lang="it-IT" sz="2800" i="1" dirty="0" err="1"/>
              <a:t>Arbeit</a:t>
            </a:r>
            <a:r>
              <a:rPr lang="it-IT" sz="2800" i="1" dirty="0"/>
              <a:t> </a:t>
            </a:r>
            <a:r>
              <a:rPr lang="it-IT" sz="2800" i="1" dirty="0" err="1"/>
              <a:t>arbeitslos</a:t>
            </a:r>
            <a:r>
              <a:rPr lang="it-IT" sz="2800" i="1" dirty="0"/>
              <a:t> </a:t>
            </a:r>
            <a:r>
              <a:rPr lang="it-IT" sz="2800" i="1" dirty="0" err="1"/>
              <a:t>gemeldet</a:t>
            </a:r>
            <a:r>
              <a:rPr lang="it-IT" sz="2800" i="1" dirty="0"/>
              <a:t> </a:t>
            </a:r>
            <a:r>
              <a:rPr lang="it-IT" sz="2800" i="1" dirty="0" err="1"/>
              <a:t>haben</a:t>
            </a:r>
            <a:r>
              <a:rPr lang="it-IT" sz="2800" i="1" dirty="0"/>
              <a:t>.</a:t>
            </a:r>
          </a:p>
          <a:p>
            <a:endParaRPr lang="it-IT" sz="2800" dirty="0"/>
          </a:p>
        </p:txBody>
      </p:sp>
    </p:spTree>
    <p:extLst>
      <p:ext uri="{BB962C8B-B14F-4D97-AF65-F5344CB8AC3E}">
        <p14:creationId xmlns:p14="http://schemas.microsoft.com/office/powerpoint/2010/main" val="20147233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740307"/>
          </a:xfrm>
          <a:prstGeom prst="rect">
            <a:avLst/>
          </a:prstGeom>
          <a:noFill/>
          <a:ln w="9525">
            <a:noFill/>
            <a:miter lim="800000"/>
            <a:headEnd/>
            <a:tailEnd/>
          </a:ln>
        </p:spPr>
        <p:txBody>
          <a:bodyPr>
            <a:spAutoFit/>
          </a:bodyPr>
          <a:lstStyle/>
          <a:p>
            <a:r>
              <a:rPr lang="it-IT" sz="2800" i="1" dirty="0"/>
              <a:t>Per essere considerati </a:t>
            </a:r>
            <a:r>
              <a:rPr lang="it-IT" sz="2800" b="1" i="1" dirty="0"/>
              <a:t>disoccupati</a:t>
            </a:r>
            <a:r>
              <a:rPr lang="it-IT" sz="2800" i="1" dirty="0"/>
              <a:t> (in cerca di occupazione) occorre soddisfare contemporaneamente due condizioni: aver effettuato almeno una azione attiva di ricerca di lavoro nelle quattro settimane precedenti ed essere disponibili a lavorare (o ad avviare un’attività autonoma) entro le due settimane successive.</a:t>
            </a:r>
          </a:p>
          <a:p>
            <a:endParaRPr lang="it-IT" sz="2800" i="1" dirty="0"/>
          </a:p>
          <a:p>
            <a:r>
              <a:rPr lang="it-IT" sz="2600" b="1" i="1" dirty="0"/>
              <a:t>Inoccupato</a:t>
            </a:r>
            <a:r>
              <a:rPr lang="it-IT" sz="2600" i="1" dirty="0"/>
              <a:t>. È inoccupato colui che non ha mai svolto un'attività lavorativa sia come lavoratore subordinato sia come lavoratore autonomo. Si trova nello status di inoccupazione la persona che non ha mai lavorato o quella che ha prestato la propria attività lavorativa nel lavoro nero. In quest'ultimo caso, essendo il lavoro nero un lavoro illecito, non può essere conteggiato nel computo dell'esperienza lavorativa. </a:t>
            </a:r>
          </a:p>
          <a:p>
            <a:endParaRPr lang="it-IT" sz="2800" dirty="0"/>
          </a:p>
        </p:txBody>
      </p:sp>
    </p:spTree>
    <p:extLst>
      <p:ext uri="{BB962C8B-B14F-4D97-AF65-F5344CB8AC3E}">
        <p14:creationId xmlns:p14="http://schemas.microsoft.com/office/powerpoint/2010/main" val="1040588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93538"/>
          </a:xfrm>
          <a:prstGeom prst="rect">
            <a:avLst/>
          </a:prstGeom>
          <a:noFill/>
          <a:ln w="9525">
            <a:noFill/>
            <a:miter lim="800000"/>
            <a:headEnd/>
            <a:tailEnd/>
          </a:ln>
        </p:spPr>
        <p:txBody>
          <a:bodyPr>
            <a:spAutoFit/>
          </a:bodyPr>
          <a:lstStyle/>
          <a:p>
            <a:pPr lvl="0"/>
            <a:r>
              <a:rPr lang="de-DE" sz="2600" i="1" dirty="0"/>
              <a:t>Unter dem Begriff </a:t>
            </a:r>
            <a:r>
              <a:rPr lang="de-DE" sz="2600" b="1" i="1" dirty="0"/>
              <a:t>Kurzarbeit</a:t>
            </a:r>
            <a:r>
              <a:rPr lang="de-DE" sz="2600" i="1" dirty="0"/>
              <a:t> versteht man eine vorübergehende Verringerung der Arbeitszeiten eines Arbeitsnehmers. Kurzarbeit kann dann eingeführt werden, wenn ein Betrieb aufgrund wirtschaftlicher Schwierigkeiten die volle Auslastung der Arbeitnehmer nicht gewährleisten kann. Dies kann sich beispielsweise auf das Fehlen von Kundenaufträgen beziehen oder auf das Fehlen der nötigen Geldmittel seitens des Arbeitgebers, um den Arbeitnehmer zu entlohnen. Folglich ist Kurzarbeit eine Möglichkeit, Kündigungen zu vermeiden und wirtschaftliche Störungen zu überbrücken.</a:t>
            </a:r>
            <a:endParaRPr lang="it-IT" sz="2600" i="1" dirty="0"/>
          </a:p>
        </p:txBody>
      </p:sp>
    </p:spTree>
    <p:extLst>
      <p:ext uri="{BB962C8B-B14F-4D97-AF65-F5344CB8AC3E}">
        <p14:creationId xmlns:p14="http://schemas.microsoft.com/office/powerpoint/2010/main" val="7529875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r>
              <a:rPr lang="it-IT" i="1" dirty="0"/>
              <a:t>Per chi la legge per la prima volta, </a:t>
            </a:r>
            <a:r>
              <a:rPr lang="it-IT" b="1" i="1" dirty="0" err="1"/>
              <a:t>Kurzarbeit</a:t>
            </a:r>
            <a:r>
              <a:rPr lang="it-IT" b="1" i="1" dirty="0"/>
              <a:t> </a:t>
            </a:r>
            <a:r>
              <a:rPr lang="it-IT" i="1" dirty="0"/>
              <a:t>è solo una parola tedesca difficile da pronunciare. Ma è naturale che non si tratti solo di questo. Letteralmente, </a:t>
            </a:r>
            <a:r>
              <a:rPr lang="it-IT" i="1" dirty="0" err="1"/>
              <a:t>Kurzarbeit</a:t>
            </a:r>
            <a:r>
              <a:rPr lang="it-IT" i="1" dirty="0"/>
              <a:t> significa “lavoro breve”.</a:t>
            </a:r>
          </a:p>
          <a:p>
            <a:r>
              <a:rPr lang="it-IT" i="1" dirty="0"/>
              <a:t>Si tratta del programma tedesco attraverso il quale i lavoratori possono </a:t>
            </a:r>
            <a:r>
              <a:rPr lang="it-IT" b="1" i="1" dirty="0"/>
              <a:t>ridurre drasticamente le proprie ore di lavoro a parità di salario</a:t>
            </a:r>
            <a:r>
              <a:rPr lang="it-IT" i="1" dirty="0"/>
              <a:t>. È lo Stato che provvede a pagare la maggior parte del loro stipendio. L’obiettivo è di consentire alle aziende di preservare posti di lavoro, rendendo più facile a se stesse e all’economia la ripresa. </a:t>
            </a:r>
            <a:r>
              <a:rPr lang="it-IT" b="1" i="1" dirty="0"/>
              <a:t>Una sorta di cassa integrazione</a:t>
            </a:r>
            <a:r>
              <a:rPr lang="it-IT" i="1" dirty="0"/>
              <a:t>, come la conosciamo in Italia, ma con requisiti specifici.</a:t>
            </a:r>
          </a:p>
        </p:txBody>
      </p:sp>
    </p:spTree>
    <p:extLst>
      <p:ext uri="{BB962C8B-B14F-4D97-AF65-F5344CB8AC3E}">
        <p14:creationId xmlns:p14="http://schemas.microsoft.com/office/powerpoint/2010/main" val="4430192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it-IT" sz="2800" b="1" i="1" dirty="0" err="1"/>
              <a:t>Girokonto</a:t>
            </a:r>
            <a:endParaRPr lang="it-IT" sz="2800" i="1" dirty="0"/>
          </a:p>
          <a:p>
            <a:r>
              <a:rPr lang="de-DE" sz="2800" i="1" dirty="0"/>
              <a:t>Ein Girokonto ist ein Konto, das für den bargeldlosen Zahlungsverkehr verwendet wird, das </a:t>
            </a:r>
            <a:endParaRPr lang="it-IT" sz="2800" i="1" dirty="0"/>
          </a:p>
          <a:p>
            <a:r>
              <a:rPr lang="de-DE" sz="2800" i="1" dirty="0"/>
              <a:t>heißt für </a:t>
            </a:r>
            <a:r>
              <a:rPr lang="de-DE" sz="2800" i="1" dirty="0" err="1"/>
              <a:t>Zahlungsein</a:t>
            </a:r>
            <a:r>
              <a:rPr lang="de-DE" sz="2800" i="1" dirty="0"/>
              <a:t>- und -ausgänge, Lastschrift sowie für Barabhebungen und Bareinzahlungen</a:t>
            </a:r>
            <a:r>
              <a:rPr lang="de-DE" sz="2800" dirty="0"/>
              <a:t>. </a:t>
            </a:r>
          </a:p>
          <a:p>
            <a:endParaRPr lang="de-DE" sz="2800" dirty="0"/>
          </a:p>
          <a:p>
            <a:r>
              <a:rPr lang="de-DE" sz="2800" dirty="0"/>
              <a:t>Conto </a:t>
            </a:r>
            <a:r>
              <a:rPr lang="de-DE" sz="2800" dirty="0" err="1"/>
              <a:t>corrente</a:t>
            </a:r>
            <a:endParaRPr lang="de-DE" sz="2800" dirty="0"/>
          </a:p>
          <a:p>
            <a:r>
              <a:rPr lang="it-IT" sz="2800" dirty="0"/>
              <a:t>Un conto corrente è un conto utilizzato per transazioni di denaro elettronico attraverso operazioni quali pagamenti in entrata e in uscita, addebito diretto, prelievo e versamento di denaro contante. </a:t>
            </a:r>
            <a:endParaRPr lang="de-DE" sz="2800" dirty="0"/>
          </a:p>
          <a:p>
            <a:endParaRPr lang="de-DE" sz="2800" dirty="0"/>
          </a:p>
          <a:p>
            <a:endParaRPr lang="de-DE" sz="2800" dirty="0"/>
          </a:p>
          <a:p>
            <a:endParaRPr lang="de-DE" sz="2800" b="1" dirty="0"/>
          </a:p>
        </p:txBody>
      </p:sp>
    </p:spTree>
    <p:extLst>
      <p:ext uri="{BB962C8B-B14F-4D97-AF65-F5344CB8AC3E}">
        <p14:creationId xmlns:p14="http://schemas.microsoft.com/office/powerpoint/2010/main" val="16540636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it-IT" i="1" dirty="0"/>
              <a:t>Se a causa di una diminuzione del volume degli ordini c'è poco da fare le aziende hanno il diritto di ridurre le ore lavorative (questo vale anche durante lo stato d'emergenza causato dal Coronavirus). </a:t>
            </a:r>
          </a:p>
          <a:p>
            <a:r>
              <a:rPr lang="it-IT" i="1" dirty="0"/>
              <a:t>In tal caso diminuisce il reddito da lavoro percepito per effetto dell'orario di lavoro ridotto. Il vantaggio di questo modello è che </a:t>
            </a:r>
            <a:r>
              <a:rPr lang="it-IT" b="1" i="1" dirty="0"/>
              <a:t>nessuno perde il suo posto di lavoro</a:t>
            </a:r>
            <a:r>
              <a:rPr lang="it-IT" i="1" dirty="0"/>
              <a:t>. L'agenzia federale del lavoro si impegna a livellare perlomeno parzialmente i salari pagandone una parte, il cosiddetto conguaglio salariale “</a:t>
            </a:r>
            <a:r>
              <a:rPr lang="it-IT" b="1" i="1" dirty="0" err="1"/>
              <a:t>Kurzarbeitergeld</a:t>
            </a:r>
            <a:r>
              <a:rPr lang="it-IT" i="1" dirty="0"/>
              <a:t>”, che ammonta al 60 % e per dipendenti con figli al 67 % dello stipendio netto. Quindi i dipendenti non perdono il diritto di previdenza sociale e sono assicurati contro gli infortuni sul lavoro.</a:t>
            </a:r>
          </a:p>
        </p:txBody>
      </p:sp>
    </p:spTree>
    <p:extLst>
      <p:ext uri="{BB962C8B-B14F-4D97-AF65-F5344CB8AC3E}">
        <p14:creationId xmlns:p14="http://schemas.microsoft.com/office/powerpoint/2010/main" val="36685987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93757"/>
          </a:xfrm>
          <a:prstGeom prst="rect">
            <a:avLst/>
          </a:prstGeom>
          <a:noFill/>
          <a:ln w="9525">
            <a:noFill/>
            <a:miter lim="800000"/>
            <a:headEnd/>
            <a:tailEnd/>
          </a:ln>
        </p:spPr>
        <p:txBody>
          <a:bodyPr>
            <a:spAutoFit/>
          </a:bodyPr>
          <a:lstStyle/>
          <a:p>
            <a:r>
              <a:rPr lang="it-IT" sz="2600" i="1" dirty="0"/>
              <a:t>Cassa integrazione guadagni (CIG)</a:t>
            </a:r>
          </a:p>
          <a:p>
            <a:endParaRPr lang="it-IT" sz="2600" i="1" dirty="0"/>
          </a:p>
          <a:p>
            <a:r>
              <a:rPr lang="it-IT" sz="2600" i="1" dirty="0"/>
              <a:t>Sistema di garanzia del reddito da lavoro, gestito dall’INPS, le cui radici storiche risalgono al 1945. Ha perseguito l’obiettivo della salvaguardia economica dei lavoratori dipendenti in caso di sospensione o riduzione dell’attività dell’impresa, determinate da eventi transitori e non imputabili alla volontà dell’imprenditore o dei lavoratori, o a situazioni temporanee di mercato (congiuntura negativa, crisi settoriali ecc.). È uno dei principali ammortizzatori sociali esistenti nel sistema economico italiano e consiste in una forma di integrazione salariale a tutela di situazioni di disoccupazione parziale. </a:t>
            </a:r>
          </a:p>
        </p:txBody>
      </p:sp>
    </p:spTree>
    <p:extLst>
      <p:ext uri="{BB962C8B-B14F-4D97-AF65-F5344CB8AC3E}">
        <p14:creationId xmlns:p14="http://schemas.microsoft.com/office/powerpoint/2010/main" val="37213733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i="1" dirty="0" err="1"/>
              <a:t>Giroconto</a:t>
            </a:r>
            <a:endParaRPr lang="it-IT" sz="2800" i="1" dirty="0"/>
          </a:p>
          <a:p>
            <a:r>
              <a:rPr lang="it-IT" sz="2800" i="1" dirty="0"/>
              <a:t>operazione bancaria che genera trasferimento di disponibilità di denaro tra due conti correnti diversi. Nella operazione di giroconto sono coinvolti il soggetto che ordina l'operazione (ordinante) ed il soggetto che riceve l'accredito di denaro in conto corrente (beneficiario).</a:t>
            </a:r>
          </a:p>
          <a:p>
            <a:endParaRPr lang="it-IT" sz="2800" i="1" dirty="0"/>
          </a:p>
          <a:p>
            <a:endParaRPr lang="it-IT" sz="2800" i="1" dirty="0"/>
          </a:p>
          <a:p>
            <a:r>
              <a:rPr lang="it-IT" sz="2800" i="1" dirty="0"/>
              <a:t>trasferimento di denaro dal conto corrente di un ordinante a quello di un beneficiario, quando entrambi sono clienti dello stesso istituto di credito</a:t>
            </a:r>
          </a:p>
          <a:p>
            <a:endParaRPr lang="it-IT" sz="2800" dirty="0"/>
          </a:p>
          <a:p>
            <a:r>
              <a:rPr lang="it-IT" sz="2800" dirty="0"/>
              <a:t> </a:t>
            </a:r>
          </a:p>
        </p:txBody>
      </p:sp>
    </p:spTree>
    <p:extLst>
      <p:ext uri="{BB962C8B-B14F-4D97-AF65-F5344CB8AC3E}">
        <p14:creationId xmlns:p14="http://schemas.microsoft.com/office/powerpoint/2010/main" val="27607183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de-DE" sz="2800" b="1" dirty="0"/>
              <a:t>Ein Ort für wirtschaftlichen Erfolg</a:t>
            </a:r>
          </a:p>
          <a:p>
            <a:r>
              <a:rPr lang="de-DE" sz="2800" dirty="0"/>
              <a:t>Ein Wirtschaftsstandort ist ein Ort, an dem eine Fabrik Güter produziert. Wenn zum Beispiel in der Nähe eine große Stadt ist, in der das, was die Fabrik herstellt, verkauft werden kann, dann ist dieser Ort ein guter Standort für das Unternehmen. Oder es ist ein Bahnhof, ein Hafen oder ein Flugplatz in der Nähe, dann kann das, was produziert wird, schnell in alle Richtungen transportiert werden. Das Unternehmen hat dann ebenfalls einen guten Standort.</a:t>
            </a:r>
          </a:p>
        </p:txBody>
      </p:sp>
    </p:spTree>
    <p:extLst>
      <p:ext uri="{BB962C8B-B14F-4D97-AF65-F5344CB8AC3E}">
        <p14:creationId xmlns:p14="http://schemas.microsoft.com/office/powerpoint/2010/main" val="29836567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it-IT" sz="2800" b="1" i="1" dirty="0"/>
              <a:t>Cos’è un giroconto:</a:t>
            </a:r>
            <a:r>
              <a:rPr lang="it-IT" sz="2800" i="1" dirty="0"/>
              <a:t> è un’operazione bancaria di trasferimento immediato fondi presenti su un conto corrente che può essere effettuata tra due conti di uno stesso intestatario.</a:t>
            </a:r>
          </a:p>
          <a:p>
            <a:endParaRPr lang="it-IT" sz="2800" i="1" dirty="0"/>
          </a:p>
          <a:p>
            <a:r>
              <a:rPr lang="it-IT" sz="2800" b="1" i="1" dirty="0"/>
              <a:t>Cos’è un bonifico:</a:t>
            </a:r>
            <a:r>
              <a:rPr lang="it-IT" sz="2800" i="1" dirty="0"/>
              <a:t> è un’operazione bancaria attraverso la quale possono essere effettuati trasferimenti di denaro verso conti di cui si è intestatari (se non abilitati al giroconto) o verso conti intestati a terzi.</a:t>
            </a:r>
          </a:p>
        </p:txBody>
      </p:sp>
    </p:spTree>
    <p:extLst>
      <p:ext uri="{BB962C8B-B14F-4D97-AF65-F5344CB8AC3E}">
        <p14:creationId xmlns:p14="http://schemas.microsoft.com/office/powerpoint/2010/main" val="6377920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endParaRPr lang="it-IT" sz="2800" dirty="0"/>
          </a:p>
          <a:p>
            <a:r>
              <a:rPr lang="it-IT" sz="2800" i="1" dirty="0" err="1"/>
              <a:t>Das</a:t>
            </a:r>
            <a:r>
              <a:rPr lang="it-IT" sz="2800" i="1" dirty="0"/>
              <a:t> </a:t>
            </a:r>
            <a:r>
              <a:rPr lang="it-IT" sz="2800" b="1" i="1" dirty="0" err="1"/>
              <a:t>Girokonto</a:t>
            </a:r>
            <a:r>
              <a:rPr lang="it-IT" sz="2800" i="1" dirty="0"/>
              <a:t> </a:t>
            </a:r>
            <a:r>
              <a:rPr lang="it-IT" sz="2800" i="1" dirty="0" err="1"/>
              <a:t>ist</a:t>
            </a:r>
            <a:r>
              <a:rPr lang="it-IT" sz="2800" i="1" dirty="0"/>
              <a:t> </a:t>
            </a:r>
            <a:r>
              <a:rPr lang="it-IT" sz="2800" i="1" dirty="0" err="1"/>
              <a:t>ein</a:t>
            </a:r>
            <a:r>
              <a:rPr lang="it-IT" sz="2800" i="1" dirty="0"/>
              <a:t> von </a:t>
            </a:r>
            <a:r>
              <a:rPr lang="it-IT" sz="2800" i="1" dirty="0" err="1"/>
              <a:t>Kreditinstituten</a:t>
            </a:r>
            <a:r>
              <a:rPr lang="it-IT" sz="2800" i="1" dirty="0"/>
              <a:t> </a:t>
            </a:r>
            <a:r>
              <a:rPr lang="it-IT" sz="2800" i="1" dirty="0" err="1"/>
              <a:t>für</a:t>
            </a:r>
            <a:r>
              <a:rPr lang="it-IT" sz="2800" i="1" dirty="0"/>
              <a:t> </a:t>
            </a:r>
            <a:r>
              <a:rPr lang="it-IT" sz="2800" i="1" dirty="0" err="1"/>
              <a:t>Bankkunden</a:t>
            </a:r>
            <a:r>
              <a:rPr lang="it-IT" sz="2800" i="1" dirty="0"/>
              <a:t> </a:t>
            </a:r>
            <a:r>
              <a:rPr lang="it-IT" sz="2800" i="1" dirty="0" err="1"/>
              <a:t>geführtes</a:t>
            </a:r>
            <a:r>
              <a:rPr lang="it-IT" sz="2800" i="1" dirty="0"/>
              <a:t> </a:t>
            </a:r>
            <a:r>
              <a:rPr lang="it-IT" sz="2800" i="1" dirty="0" err="1"/>
              <a:t>Kontokorrentkonto</a:t>
            </a:r>
            <a:r>
              <a:rPr lang="it-IT" sz="2800" i="1" dirty="0"/>
              <a:t> </a:t>
            </a:r>
            <a:r>
              <a:rPr lang="it-IT" sz="2800" i="1" dirty="0" err="1"/>
              <a:t>zur</a:t>
            </a:r>
            <a:r>
              <a:rPr lang="it-IT" sz="2800" i="1" dirty="0"/>
              <a:t> </a:t>
            </a:r>
            <a:r>
              <a:rPr lang="it-IT" sz="2800" i="1" dirty="0" err="1"/>
              <a:t>Abwicklung</a:t>
            </a:r>
            <a:r>
              <a:rPr lang="it-IT" sz="2800" i="1" dirty="0"/>
              <a:t> </a:t>
            </a:r>
            <a:r>
              <a:rPr lang="it-IT" sz="2800" i="1" dirty="0" err="1"/>
              <a:t>des</a:t>
            </a:r>
            <a:r>
              <a:rPr lang="it-IT" sz="2800" i="1" dirty="0"/>
              <a:t> </a:t>
            </a:r>
            <a:r>
              <a:rPr lang="it-IT" sz="2800" i="1" dirty="0" err="1"/>
              <a:t>Zahlungsverkehrs</a:t>
            </a:r>
            <a:r>
              <a:rPr lang="it-IT" sz="2800" i="1" dirty="0"/>
              <a:t>. </a:t>
            </a:r>
            <a:r>
              <a:rPr lang="en-US" sz="2800" i="1" dirty="0" err="1"/>
              <a:t>Zahlungen</a:t>
            </a:r>
            <a:r>
              <a:rPr lang="en-US" sz="2800" i="1" dirty="0"/>
              <a:t> </a:t>
            </a:r>
            <a:r>
              <a:rPr lang="en-US" sz="2800" i="1" dirty="0" err="1"/>
              <a:t>werden</a:t>
            </a:r>
            <a:r>
              <a:rPr lang="en-US" sz="2800" i="1" dirty="0"/>
              <a:t> </a:t>
            </a:r>
            <a:r>
              <a:rPr lang="en-US" sz="2800" i="1" dirty="0" err="1"/>
              <a:t>zu</a:t>
            </a:r>
            <a:r>
              <a:rPr lang="en-US" sz="2800" i="1" dirty="0"/>
              <a:t> </a:t>
            </a:r>
            <a:r>
              <a:rPr lang="en-US" sz="2800" i="1" dirty="0" err="1"/>
              <a:t>Gunsten</a:t>
            </a:r>
            <a:r>
              <a:rPr lang="en-US" sz="2800" i="1" dirty="0"/>
              <a:t> und </a:t>
            </a:r>
            <a:r>
              <a:rPr lang="en-US" sz="2800" i="1" dirty="0" err="1"/>
              <a:t>zu</a:t>
            </a:r>
            <a:r>
              <a:rPr lang="en-US" sz="2800" i="1" dirty="0"/>
              <a:t> </a:t>
            </a:r>
            <a:r>
              <a:rPr lang="en-US" sz="2800" i="1" dirty="0" err="1"/>
              <a:t>Lasten</a:t>
            </a:r>
            <a:r>
              <a:rPr lang="en-US" sz="2800" i="1" dirty="0"/>
              <a:t> des </a:t>
            </a:r>
            <a:r>
              <a:rPr lang="en-US" sz="2800" i="1" dirty="0" err="1"/>
              <a:t>Girokontos</a:t>
            </a:r>
            <a:r>
              <a:rPr lang="en-US" sz="2800" i="1" dirty="0"/>
              <a:t> </a:t>
            </a:r>
            <a:r>
              <a:rPr lang="en-US" sz="2800" i="1" dirty="0" err="1"/>
              <a:t>gebucht</a:t>
            </a:r>
            <a:r>
              <a:rPr lang="en-US" sz="2800" i="1" dirty="0"/>
              <a:t>.</a:t>
            </a:r>
          </a:p>
          <a:p>
            <a:endParaRPr lang="en-US" sz="2800" i="1" dirty="0"/>
          </a:p>
          <a:p>
            <a:r>
              <a:rPr lang="de-DE" sz="2800" i="1" dirty="0"/>
              <a:t>Kontokorrentkonto </a:t>
            </a:r>
          </a:p>
          <a:p>
            <a:r>
              <a:rPr lang="de-DE" sz="2800" i="1" dirty="0"/>
              <a:t>Die Abgrenzung zum Begriff Girokonto stellt darauf ab, dass das Kontokorrentkonto frü­her keine negativen Salden aufweisen konnte. Heute werden die beiden Begriffe überwiegend synonym verwandt. </a:t>
            </a:r>
          </a:p>
          <a:p>
            <a:endParaRPr lang="it-IT" sz="2800" dirty="0"/>
          </a:p>
        </p:txBody>
      </p:sp>
    </p:spTree>
    <p:extLst>
      <p:ext uri="{BB962C8B-B14F-4D97-AF65-F5344CB8AC3E}">
        <p14:creationId xmlns:p14="http://schemas.microsoft.com/office/powerpoint/2010/main" val="16537336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800" b="1" i="1" dirty="0"/>
              <a:t>Lastschriftverfahren</a:t>
            </a:r>
            <a:r>
              <a:rPr lang="de-DE" sz="2800" i="1" dirty="0"/>
              <a:t> </a:t>
            </a:r>
          </a:p>
          <a:p>
            <a:r>
              <a:rPr lang="de-DE" sz="2800" i="1" dirty="0"/>
              <a:t>bargeldloses Zahlverfahren, bei dem der Zahlungsempfänger unter Einschaltung eines Zahlungsdienstleisters einen Betrag vom Konto des Zahlers abbuchen lässt. Der bankmäßige Zahlungsvorgang wird dabei (anders als bei der Überweisung) vom Zahlungsempfänger ausgelöst. Voraussetzung hierfür ist, dass der Zahler dem Zahlungsempfänger seine Zustimmung zum Lastschrifteinzug erteilt und seinen Zahlungsdienstleister zur Einlösung der Lastschriften angewiesen hat (Mandat). </a:t>
            </a:r>
            <a:endParaRPr lang="it-IT" sz="2800" i="1" dirty="0"/>
          </a:p>
          <a:p>
            <a:endParaRPr lang="it-IT" sz="2800" b="1" dirty="0"/>
          </a:p>
        </p:txBody>
      </p:sp>
    </p:spTree>
    <p:extLst>
      <p:ext uri="{BB962C8B-B14F-4D97-AF65-F5344CB8AC3E}">
        <p14:creationId xmlns:p14="http://schemas.microsoft.com/office/powerpoint/2010/main" val="25428162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i="1" dirty="0"/>
              <a:t>Durch die Verordnung Nr. 260/2012 (SEPA-Verordnung) dürfen seit 3. August 2014 Lastschriften nur noch in den SEPA-Verfahren des European Payment </a:t>
            </a:r>
            <a:r>
              <a:rPr lang="de-DE" sz="2800" i="1" dirty="0" err="1"/>
              <a:t>Councils</a:t>
            </a:r>
            <a:r>
              <a:rPr lang="de-DE" sz="2800" i="1" dirty="0"/>
              <a:t> (EPC) abgewickelt werden.</a:t>
            </a:r>
          </a:p>
          <a:p>
            <a:endParaRPr lang="de-DE" sz="2800" i="1" dirty="0"/>
          </a:p>
          <a:p>
            <a:r>
              <a:rPr lang="en-US" sz="2800" i="1" dirty="0"/>
              <a:t>Bei </a:t>
            </a:r>
            <a:r>
              <a:rPr lang="en-US" sz="2800" i="1" dirty="0" err="1"/>
              <a:t>regelmäßig</a:t>
            </a:r>
            <a:r>
              <a:rPr lang="en-US" sz="2800" i="1" dirty="0"/>
              <a:t> </a:t>
            </a:r>
            <a:r>
              <a:rPr lang="en-US" sz="2800" i="1" dirty="0" err="1"/>
              <a:t>wiederkehrenden</a:t>
            </a:r>
            <a:r>
              <a:rPr lang="en-US" sz="2800" i="1" dirty="0"/>
              <a:t>, </a:t>
            </a:r>
            <a:r>
              <a:rPr lang="en-US" sz="2800" i="1" dirty="0" err="1"/>
              <a:t>jedoch</a:t>
            </a:r>
            <a:r>
              <a:rPr lang="en-US" sz="2800" i="1" dirty="0"/>
              <a:t> </a:t>
            </a:r>
            <a:r>
              <a:rPr lang="en-US" sz="2800" i="1" dirty="0" err="1"/>
              <a:t>unterschiedlich</a:t>
            </a:r>
            <a:r>
              <a:rPr lang="en-US" sz="2800" i="1" dirty="0"/>
              <a:t> </a:t>
            </a:r>
            <a:r>
              <a:rPr lang="en-US" sz="2800" i="1" dirty="0" err="1"/>
              <a:t>hohen</a:t>
            </a:r>
            <a:r>
              <a:rPr lang="en-US" sz="2800" i="1" dirty="0"/>
              <a:t> </a:t>
            </a:r>
            <a:r>
              <a:rPr lang="en-US" sz="2800" i="1" dirty="0" err="1"/>
              <a:t>Zahlungen</a:t>
            </a:r>
            <a:r>
              <a:rPr lang="en-US" sz="2800" i="1" dirty="0"/>
              <a:t> </a:t>
            </a:r>
            <a:r>
              <a:rPr lang="en-US" sz="2800" i="1" dirty="0" err="1"/>
              <a:t>kann</a:t>
            </a:r>
            <a:r>
              <a:rPr lang="en-US" sz="2800" i="1" dirty="0"/>
              <a:t> der </a:t>
            </a:r>
            <a:r>
              <a:rPr lang="en-US" sz="2800" i="1" dirty="0" err="1"/>
              <a:t>Kontoinhaber</a:t>
            </a:r>
            <a:r>
              <a:rPr lang="en-US" sz="2800" i="1" dirty="0"/>
              <a:t> den </a:t>
            </a:r>
            <a:r>
              <a:rPr lang="en-US" sz="2800" i="1" dirty="0" err="1"/>
              <a:t>Zahlungsempfänger</a:t>
            </a:r>
            <a:r>
              <a:rPr lang="en-US" sz="2800" i="1" dirty="0"/>
              <a:t> </a:t>
            </a:r>
            <a:r>
              <a:rPr lang="en-US" sz="2800" i="1" dirty="0" err="1"/>
              <a:t>ermächtigen</a:t>
            </a:r>
            <a:r>
              <a:rPr lang="en-US" sz="2800" i="1" dirty="0"/>
              <a:t>, </a:t>
            </a:r>
            <a:r>
              <a:rPr lang="en-US" sz="2800" i="1" dirty="0" err="1"/>
              <a:t>einen</a:t>
            </a:r>
            <a:r>
              <a:rPr lang="en-US" sz="2800" i="1" dirty="0"/>
              <a:t> </a:t>
            </a:r>
            <a:r>
              <a:rPr lang="en-US" sz="2800" i="1" dirty="0" err="1"/>
              <a:t>fälligen</a:t>
            </a:r>
            <a:r>
              <a:rPr lang="en-US" sz="2800" i="1" dirty="0"/>
              <a:t> </a:t>
            </a:r>
            <a:r>
              <a:rPr lang="en-US" sz="2800" i="1" dirty="0" err="1"/>
              <a:t>Betrag</a:t>
            </a:r>
            <a:r>
              <a:rPr lang="en-US" sz="2800" i="1" dirty="0"/>
              <a:t> von </a:t>
            </a:r>
            <a:r>
              <a:rPr lang="en-US" sz="2800" i="1" dirty="0" err="1"/>
              <a:t>seinem</a:t>
            </a:r>
            <a:r>
              <a:rPr lang="en-US" sz="2800" i="1" dirty="0"/>
              <a:t> </a:t>
            </a:r>
            <a:r>
              <a:rPr lang="en-US" sz="2800" i="1" dirty="0" err="1"/>
              <a:t>Konto</a:t>
            </a:r>
            <a:r>
              <a:rPr lang="en-US" sz="2800" i="1" dirty="0"/>
              <a:t> </a:t>
            </a:r>
            <a:r>
              <a:rPr lang="en-US" sz="2800" i="1" dirty="0" err="1"/>
              <a:t>abzurufen</a:t>
            </a:r>
            <a:r>
              <a:rPr lang="en-US" sz="2800" i="1" dirty="0"/>
              <a:t>. </a:t>
            </a:r>
            <a:r>
              <a:rPr lang="en-US" sz="2800" i="1" dirty="0" err="1"/>
              <a:t>Beispiele</a:t>
            </a:r>
            <a:r>
              <a:rPr lang="en-US" sz="2800" i="1" dirty="0"/>
              <a:t> </a:t>
            </a:r>
            <a:r>
              <a:rPr lang="en-US" sz="2800" i="1" dirty="0" err="1"/>
              <a:t>sind</a:t>
            </a:r>
            <a:r>
              <a:rPr lang="en-US" sz="2800" i="1" dirty="0"/>
              <a:t> Gas-, </a:t>
            </a:r>
            <a:r>
              <a:rPr lang="en-US" sz="2800" i="1" dirty="0" err="1"/>
              <a:t>Elektrizitäts</a:t>
            </a:r>
            <a:r>
              <a:rPr lang="en-US" sz="2800" i="1" dirty="0"/>
              <a:t>-, Wasser- und </a:t>
            </a:r>
            <a:r>
              <a:rPr lang="en-US" sz="2800" i="1" dirty="0" err="1"/>
              <a:t>Telefonrechnungen</a:t>
            </a:r>
            <a:r>
              <a:rPr lang="en-US" sz="2800" i="1" dirty="0"/>
              <a:t>. </a:t>
            </a:r>
            <a:r>
              <a:rPr lang="en-US" sz="2800" i="1" dirty="0" err="1"/>
              <a:t>Ebenso</a:t>
            </a:r>
            <a:r>
              <a:rPr lang="en-US" sz="2800" i="1" dirty="0"/>
              <a:t> </a:t>
            </a:r>
            <a:r>
              <a:rPr lang="en-US" sz="2800" i="1" dirty="0" err="1"/>
              <a:t>werden</a:t>
            </a:r>
            <a:r>
              <a:rPr lang="en-US" sz="2800" i="1" dirty="0"/>
              <a:t> </a:t>
            </a:r>
            <a:r>
              <a:rPr lang="en-US" sz="2800" i="1" dirty="0" err="1"/>
              <a:t>Verpflichtungen</a:t>
            </a:r>
            <a:r>
              <a:rPr lang="en-US" sz="2800" i="1" dirty="0"/>
              <a:t> in fester </a:t>
            </a:r>
            <a:r>
              <a:rPr lang="en-US" sz="2800" i="1" dirty="0" err="1"/>
              <a:t>Höhe</a:t>
            </a:r>
            <a:r>
              <a:rPr lang="en-US" sz="2800" i="1" dirty="0"/>
              <a:t>, </a:t>
            </a:r>
            <a:r>
              <a:rPr lang="en-US" sz="2800" i="1" dirty="0" err="1"/>
              <a:t>wie</a:t>
            </a:r>
            <a:r>
              <a:rPr lang="en-US" sz="2800" i="1" dirty="0"/>
              <a:t> </a:t>
            </a:r>
            <a:r>
              <a:rPr lang="en-US" sz="2800" i="1" dirty="0" err="1"/>
              <a:t>Versicherungs</a:t>
            </a:r>
            <a:r>
              <a:rPr lang="en-US" sz="2800" i="1" dirty="0"/>
              <a:t>- und </a:t>
            </a:r>
            <a:r>
              <a:rPr lang="en-US" sz="2800" i="1" dirty="0" err="1"/>
              <a:t>Krankenkassenbeiträge</a:t>
            </a:r>
            <a:r>
              <a:rPr lang="en-US" sz="2800" i="1" dirty="0"/>
              <a:t>, in dieses </a:t>
            </a:r>
            <a:r>
              <a:rPr lang="en-US" sz="2800" i="1" dirty="0" err="1"/>
              <a:t>Verfahren</a:t>
            </a:r>
            <a:r>
              <a:rPr lang="en-US" sz="2800" i="1" dirty="0"/>
              <a:t> </a:t>
            </a:r>
            <a:r>
              <a:rPr lang="en-US" sz="2800" i="1" dirty="0" err="1"/>
              <a:t>einbezogen</a:t>
            </a:r>
            <a:r>
              <a:rPr lang="en-US" sz="2800" dirty="0"/>
              <a:t>. </a:t>
            </a:r>
            <a:endParaRPr lang="it-IT" sz="2800" dirty="0"/>
          </a:p>
          <a:p>
            <a:endParaRPr lang="it-IT" sz="2800" b="1" dirty="0"/>
          </a:p>
        </p:txBody>
      </p:sp>
    </p:spTree>
    <p:extLst>
      <p:ext uri="{BB962C8B-B14F-4D97-AF65-F5344CB8AC3E}">
        <p14:creationId xmlns:p14="http://schemas.microsoft.com/office/powerpoint/2010/main" val="14118373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b="1" i="1" dirty="0"/>
              <a:t>Addebito Diretto SEPA </a:t>
            </a:r>
          </a:p>
          <a:p>
            <a:r>
              <a:rPr lang="it-IT" sz="2800" i="1" dirty="0"/>
              <a:t> </a:t>
            </a:r>
          </a:p>
          <a:p>
            <a:r>
              <a:rPr lang="it-IT" sz="2800" i="1" dirty="0"/>
              <a:t>L'addebito diretto SEPA […] fondato su un accordo (cosiddetto "mandato") concluso tra il pagatore (debitore) e il beneficiario (creditore), mediante il quale il primo autorizza il secondo a disporre addebiti sul proprio conto corrente per pagamenti ricorrenti (come le utenze o le rate di un prestito) o singoli (es. fatture commerciali o un acquisto qualsiasi).</a:t>
            </a:r>
          </a:p>
          <a:p>
            <a:endParaRPr lang="it-IT" sz="2800" b="1" dirty="0"/>
          </a:p>
        </p:txBody>
      </p:sp>
    </p:spTree>
    <p:extLst>
      <p:ext uri="{BB962C8B-B14F-4D97-AF65-F5344CB8AC3E}">
        <p14:creationId xmlns:p14="http://schemas.microsoft.com/office/powerpoint/2010/main" val="29188410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539430"/>
          </a:xfrm>
          <a:prstGeom prst="rect">
            <a:avLst/>
          </a:prstGeom>
          <a:noFill/>
          <a:ln w="9525">
            <a:noFill/>
            <a:miter lim="800000"/>
            <a:headEnd/>
            <a:tailEnd/>
          </a:ln>
        </p:spPr>
        <p:txBody>
          <a:bodyPr>
            <a:spAutoFit/>
          </a:bodyPr>
          <a:lstStyle/>
          <a:p>
            <a:r>
              <a:rPr lang="it-IT" sz="2800" b="1" i="1" dirty="0"/>
              <a:t>Pagamento del canone di locazione tramite domiciliazione bancaria o postale con mandato per addebito diretto "</a:t>
            </a:r>
            <a:r>
              <a:rPr lang="it-IT" sz="2800" b="1" i="1" dirty="0" err="1"/>
              <a:t>sepa</a:t>
            </a:r>
            <a:r>
              <a:rPr lang="it-IT" sz="2800" b="1" i="1" dirty="0"/>
              <a:t> </a:t>
            </a:r>
            <a:r>
              <a:rPr lang="it-IT" sz="2800" b="1" i="1" dirty="0" err="1"/>
              <a:t>direct</a:t>
            </a:r>
            <a:r>
              <a:rPr lang="it-IT" sz="2800" b="1" i="1" dirty="0"/>
              <a:t> </a:t>
            </a:r>
            <a:r>
              <a:rPr lang="it-IT" sz="2800" b="1" i="1" dirty="0" err="1"/>
              <a:t>debit</a:t>
            </a:r>
            <a:r>
              <a:rPr lang="it-IT" sz="2800" b="1" i="1" dirty="0"/>
              <a:t> core (</a:t>
            </a:r>
            <a:r>
              <a:rPr lang="it-IT" sz="2800" b="1" i="1" dirty="0" err="1"/>
              <a:t>s.d.d</a:t>
            </a:r>
            <a:r>
              <a:rPr lang="it-IT" sz="2800" b="1" i="1" dirty="0"/>
              <a:t>. core)"</a:t>
            </a:r>
          </a:p>
          <a:p>
            <a:r>
              <a:rPr lang="it-IT" sz="2800" b="1" i="1" dirty="0"/>
              <a:t> </a:t>
            </a:r>
          </a:p>
          <a:p>
            <a:r>
              <a:rPr lang="it-IT" sz="2800" i="1" dirty="0"/>
              <a:t>Il modo più comodo per pagare le bollette è la domiciliazione bancaria o postale, con l’addebito diretto sul conto corrente il giorno esatto della scadenza. </a:t>
            </a:r>
            <a:endParaRPr lang="it-IT" sz="2800" b="1" dirty="0"/>
          </a:p>
        </p:txBody>
      </p:sp>
    </p:spTree>
    <p:extLst>
      <p:ext uri="{BB962C8B-B14F-4D97-AF65-F5344CB8AC3E}">
        <p14:creationId xmlns:p14="http://schemas.microsoft.com/office/powerpoint/2010/main" val="16594064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32530"/>
          </a:xfrm>
          <a:prstGeom prst="rect">
            <a:avLst/>
          </a:prstGeom>
          <a:noFill/>
          <a:ln w="9525">
            <a:noFill/>
            <a:miter lim="800000"/>
            <a:headEnd/>
            <a:tailEnd/>
          </a:ln>
        </p:spPr>
        <p:txBody>
          <a:bodyPr>
            <a:spAutoFit/>
          </a:bodyPr>
          <a:lstStyle/>
          <a:p>
            <a:r>
              <a:rPr lang="de-DE" sz="2800" i="1" dirty="0"/>
              <a:t>Das Girokonto ist mittlerweile nahezu unverzichtbar, da beispielsweise der Lohn oder das Gehalt nicht bar ausgezahlt wird, sondern per Überweisung auf das eigene Girokonto erfolgt. Regelmäßig zu zahlende Rechnungen, beispielsweise Miete und Strom, werden heute ebenso bargeldlos gezahlt</a:t>
            </a:r>
            <a:r>
              <a:rPr lang="de-DE" sz="2800" dirty="0"/>
              <a:t>.</a:t>
            </a:r>
          </a:p>
          <a:p>
            <a:endParaRPr lang="de-DE" sz="2800" dirty="0"/>
          </a:p>
          <a:p>
            <a:r>
              <a:rPr lang="it-IT" sz="2800" dirty="0"/>
              <a:t>Oramai il conto corrente è pressoché indispensabile atteso che, per esempio, salari o stipendi non vengono corrisposti in contanti, bensì tramite bonifico sul proprio conto corrente. Attualmente le bollette da pagare mensilmente, come l’affitto o la corrente, vengono saldate anche senza l’utilizzo di contante. </a:t>
            </a:r>
          </a:p>
          <a:p>
            <a:endParaRPr lang="de-DE" b="1" dirty="0"/>
          </a:p>
          <a:p>
            <a:endParaRPr lang="it-IT" dirty="0"/>
          </a:p>
        </p:txBody>
      </p:sp>
    </p:spTree>
    <p:extLst>
      <p:ext uri="{BB962C8B-B14F-4D97-AF65-F5344CB8AC3E}">
        <p14:creationId xmlns:p14="http://schemas.microsoft.com/office/powerpoint/2010/main" val="34737866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de-DE" b="1" i="1" dirty="0"/>
              <a:t>Die Eröffnung des Girokontos – worauf sollte geachtet werden?</a:t>
            </a:r>
            <a:endParaRPr lang="it-IT" b="1" i="1" dirty="0"/>
          </a:p>
          <a:p>
            <a:r>
              <a:rPr lang="de-DE" i="1" dirty="0"/>
              <a:t>Jede geschäftsfähige Person ist grundsätzlich dazu berechtigt, ein Girokonto zu eröffnen. Wer dies schon vor dem erforderlichen Mindestalter von 18 Jahren tun möchte, weil vielleicht bereits Geld aus einem Ausbildungsverhältnis bezogen wird, benötigt das Einverständnis der Eltern. Die Voraussetzung für die Eröffnung ist meist ein regelmäßiger Eingang von Zahlungen. </a:t>
            </a:r>
          </a:p>
          <a:p>
            <a:endParaRPr lang="de-DE" dirty="0"/>
          </a:p>
          <a:p>
            <a:r>
              <a:rPr lang="it-IT" b="1" dirty="0"/>
              <a:t>Apertura di un conto corrente: a cosa si dovrebbe prestare attenzione?</a:t>
            </a:r>
            <a:endParaRPr lang="it-IT" dirty="0"/>
          </a:p>
          <a:p>
            <a:r>
              <a:rPr lang="it-IT" dirty="0"/>
              <a:t>Chiunque abbia capacità giuridica ha fondamentalmente il diritto di aprire un conto corrente. Chi ne avesse bisogno prima dell’età minima prestabilita di 18 anni, ad esempio nel caso venisse ricevuta la retribuzione prevista per un apprendistato, necessita del consenso dei genitori. Il requisito per l’apertura è perlopiù che vi sia un regolare ricevimento di pagamenti. </a:t>
            </a:r>
            <a:endParaRPr lang="de-DE" dirty="0"/>
          </a:p>
        </p:txBody>
      </p:sp>
    </p:spTree>
    <p:extLst>
      <p:ext uri="{BB962C8B-B14F-4D97-AF65-F5344CB8AC3E}">
        <p14:creationId xmlns:p14="http://schemas.microsoft.com/office/powerpoint/2010/main" val="20196386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251520" y="188640"/>
            <a:ext cx="8229600" cy="4093428"/>
          </a:xfrm>
          <a:prstGeom prst="rect">
            <a:avLst/>
          </a:prstGeom>
          <a:noFill/>
          <a:ln w="9525">
            <a:noFill/>
            <a:miter lim="800000"/>
            <a:headEnd/>
            <a:tailEnd/>
          </a:ln>
        </p:spPr>
        <p:txBody>
          <a:bodyPr>
            <a:spAutoFit/>
          </a:bodyPr>
          <a:lstStyle/>
          <a:p>
            <a:r>
              <a:rPr lang="en-US" sz="2600" b="1" i="1" dirty="0" err="1"/>
              <a:t>Geschäftsfähigkeit</a:t>
            </a:r>
            <a:endParaRPr lang="it-IT" sz="2600" b="1" i="1" dirty="0"/>
          </a:p>
          <a:p>
            <a:r>
              <a:rPr lang="en-US" sz="2600" i="1" dirty="0" err="1"/>
              <a:t>Fähigkeit</a:t>
            </a:r>
            <a:r>
              <a:rPr lang="en-US" sz="2600" i="1" dirty="0"/>
              <a:t>, </a:t>
            </a:r>
            <a:r>
              <a:rPr lang="en-US" sz="2600" i="1" dirty="0" err="1"/>
              <a:t>selbst</a:t>
            </a:r>
            <a:r>
              <a:rPr lang="en-US" sz="2600" i="1" dirty="0"/>
              <a:t> </a:t>
            </a:r>
            <a:r>
              <a:rPr lang="en-US" sz="2600" i="1" dirty="0" err="1"/>
              <a:t>mit</a:t>
            </a:r>
            <a:r>
              <a:rPr lang="en-US" sz="2600" i="1" dirty="0"/>
              <a:t> </a:t>
            </a:r>
            <a:r>
              <a:rPr lang="en-US" sz="2600" i="1" dirty="0" err="1"/>
              <a:t>voller</a:t>
            </a:r>
            <a:r>
              <a:rPr lang="en-US" sz="2600" i="1" dirty="0"/>
              <a:t> </a:t>
            </a:r>
            <a:r>
              <a:rPr lang="en-US" sz="2600" i="1" dirty="0" err="1"/>
              <a:t>Wirksamkeit</a:t>
            </a:r>
            <a:r>
              <a:rPr lang="en-US" sz="2600" i="1" dirty="0"/>
              <a:t> </a:t>
            </a:r>
            <a:r>
              <a:rPr lang="en-US" sz="2600" i="1" dirty="0" err="1"/>
              <a:t>Rechtsgeschäfte</a:t>
            </a:r>
            <a:r>
              <a:rPr lang="en-US" sz="2600" i="1" dirty="0"/>
              <a:t> </a:t>
            </a:r>
            <a:r>
              <a:rPr lang="en-US" sz="2600" i="1" dirty="0" err="1"/>
              <a:t>abschließen</a:t>
            </a:r>
            <a:r>
              <a:rPr lang="en-US" sz="2600" i="1" dirty="0"/>
              <a:t> </a:t>
            </a:r>
            <a:r>
              <a:rPr lang="en-US" sz="2600" i="1" dirty="0" err="1"/>
              <a:t>zu</a:t>
            </a:r>
            <a:r>
              <a:rPr lang="en-US" sz="2600" i="1" dirty="0"/>
              <a:t> </a:t>
            </a:r>
            <a:r>
              <a:rPr lang="en-US" sz="2600" i="1" dirty="0" err="1"/>
              <a:t>können</a:t>
            </a:r>
            <a:r>
              <a:rPr lang="en-US" sz="2600" i="1" dirty="0"/>
              <a:t>.</a:t>
            </a:r>
            <a:endParaRPr lang="it-IT" sz="2600" i="1" dirty="0"/>
          </a:p>
          <a:p>
            <a:endParaRPr lang="it-IT" sz="2600" i="1" dirty="0"/>
          </a:p>
          <a:p>
            <a:r>
              <a:rPr lang="it-IT" sz="2600" b="1" i="1" dirty="0"/>
              <a:t>Capacità di agire (o capacità legale)</a:t>
            </a:r>
          </a:p>
          <a:p>
            <a:r>
              <a:rPr lang="it-IT" sz="2600" i="1" dirty="0"/>
              <a:t> Idoneità della persona a svolgere l'attività giuridica che riguarda la sfera dei suoi interessi o attitudine a manifestare volontà che siano idonee a modificare la propria situazione giuridica o ancora idoneità ad esercitare diritti e assumere obblighi giuridici.</a:t>
            </a:r>
            <a:endParaRPr lang="it-IT" sz="2600" dirty="0"/>
          </a:p>
        </p:txBody>
      </p:sp>
    </p:spTree>
    <p:extLst>
      <p:ext uri="{BB962C8B-B14F-4D97-AF65-F5344CB8AC3E}">
        <p14:creationId xmlns:p14="http://schemas.microsoft.com/office/powerpoint/2010/main" val="14809171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093428"/>
          </a:xfrm>
          <a:prstGeom prst="rect">
            <a:avLst/>
          </a:prstGeom>
          <a:noFill/>
          <a:ln w="9525">
            <a:noFill/>
            <a:miter lim="800000"/>
            <a:headEnd/>
            <a:tailEnd/>
          </a:ln>
        </p:spPr>
        <p:txBody>
          <a:bodyPr>
            <a:spAutoFit/>
          </a:bodyPr>
          <a:lstStyle/>
          <a:p>
            <a:r>
              <a:rPr lang="en-US" sz="2600" b="1" dirty="0" err="1"/>
              <a:t>Rechtsfähigkeit</a:t>
            </a:r>
            <a:r>
              <a:rPr lang="en-US" sz="2600" dirty="0"/>
              <a:t> </a:t>
            </a:r>
          </a:p>
          <a:p>
            <a:r>
              <a:rPr lang="en-US" sz="2600" i="1" dirty="0" err="1"/>
              <a:t>Fähigkeit</a:t>
            </a:r>
            <a:r>
              <a:rPr lang="en-US" sz="2600" i="1" dirty="0"/>
              <a:t> der </a:t>
            </a:r>
            <a:r>
              <a:rPr lang="en-US" sz="2600" i="1" dirty="0" err="1"/>
              <a:t>Rechtssubjekte</a:t>
            </a:r>
            <a:r>
              <a:rPr lang="en-US" sz="2600" i="1" dirty="0"/>
              <a:t>, </a:t>
            </a:r>
            <a:r>
              <a:rPr lang="en-US" sz="2600" i="1" dirty="0" err="1"/>
              <a:t>Träger</a:t>
            </a:r>
            <a:r>
              <a:rPr lang="en-US" sz="2600" i="1" dirty="0"/>
              <a:t> von </a:t>
            </a:r>
            <a:r>
              <a:rPr lang="en-US" sz="2600" i="1" dirty="0" err="1"/>
              <a:t>Rechten</a:t>
            </a:r>
            <a:r>
              <a:rPr lang="en-US" sz="2600" i="1" dirty="0"/>
              <a:t> und </a:t>
            </a:r>
            <a:r>
              <a:rPr lang="en-US" sz="2600" i="1" dirty="0" err="1"/>
              <a:t>Pflichten</a:t>
            </a:r>
            <a:r>
              <a:rPr lang="en-US" sz="2600" i="1" dirty="0"/>
              <a:t> </a:t>
            </a:r>
            <a:r>
              <a:rPr lang="en-US" sz="2600" i="1" dirty="0" err="1"/>
              <a:t>zu</a:t>
            </a:r>
            <a:r>
              <a:rPr lang="en-US" sz="2600" i="1" dirty="0"/>
              <a:t> sein. </a:t>
            </a:r>
          </a:p>
          <a:p>
            <a:r>
              <a:rPr lang="en-US" sz="2600" i="1" dirty="0" err="1"/>
              <a:t>Nach</a:t>
            </a:r>
            <a:r>
              <a:rPr lang="en-US" sz="2600" i="1" dirty="0"/>
              <a:t> § 1 BGB </a:t>
            </a:r>
            <a:r>
              <a:rPr lang="en-US" sz="2600" i="1" dirty="0" err="1"/>
              <a:t>beginnt</a:t>
            </a:r>
            <a:r>
              <a:rPr lang="en-US" sz="2600" i="1" dirty="0"/>
              <a:t> die </a:t>
            </a:r>
            <a:r>
              <a:rPr lang="en-US" sz="2600" i="1" dirty="0" err="1"/>
              <a:t>Rechtsfähigkeit</a:t>
            </a:r>
            <a:r>
              <a:rPr lang="en-US" sz="2600" i="1" dirty="0"/>
              <a:t> </a:t>
            </a:r>
            <a:r>
              <a:rPr lang="en-US" sz="2600" i="1" dirty="0" err="1"/>
              <a:t>mit</a:t>
            </a:r>
            <a:r>
              <a:rPr lang="en-US" sz="2600" i="1" dirty="0"/>
              <a:t> der </a:t>
            </a:r>
            <a:r>
              <a:rPr lang="en-US" sz="2600" i="1" dirty="0" err="1"/>
              <a:t>Vollendung</a:t>
            </a:r>
            <a:r>
              <a:rPr lang="en-US" sz="2600" i="1" dirty="0"/>
              <a:t> der </a:t>
            </a:r>
            <a:r>
              <a:rPr lang="en-US" sz="2600" i="1" dirty="0" err="1"/>
              <a:t>Geburt</a:t>
            </a:r>
            <a:r>
              <a:rPr lang="en-US" sz="2600" i="1" dirty="0"/>
              <a:t>. </a:t>
            </a:r>
          </a:p>
          <a:p>
            <a:endParaRPr lang="en-US" sz="2600" i="1" dirty="0"/>
          </a:p>
          <a:p>
            <a:r>
              <a:rPr lang="it-IT" sz="2600" b="1" i="1" dirty="0"/>
              <a:t>Capacità giuridica</a:t>
            </a:r>
          </a:p>
          <a:p>
            <a:r>
              <a:rPr lang="it-IT" sz="2600" i="1" dirty="0"/>
              <a:t>Idoneità del soggetto ad essere titolare di diritti e di doveri.</a:t>
            </a:r>
            <a:r>
              <a:rPr lang="it-IT" sz="2600" dirty="0"/>
              <a:t> </a:t>
            </a:r>
          </a:p>
          <a:p>
            <a:r>
              <a:rPr lang="it-IT" sz="2600" i="1" dirty="0"/>
              <a:t>La capacità giuridica si acquista con la separazione del feto dell'alvo materno</a:t>
            </a:r>
            <a:endParaRPr lang="it-IT" sz="2600" dirty="0"/>
          </a:p>
        </p:txBody>
      </p:sp>
    </p:spTree>
    <p:extLst>
      <p:ext uri="{BB962C8B-B14F-4D97-AF65-F5344CB8AC3E}">
        <p14:creationId xmlns:p14="http://schemas.microsoft.com/office/powerpoint/2010/main" val="14873382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de-DE" sz="2800" dirty="0"/>
              <a:t>Die Bedeutung des Begriffs „Wirtschaftsstandort“ hat sich in den letzten Jahren gewandelt. Heute ist damit oft ein ganzes Land gemeint oder sogar mehrere Länder und Regionen, wo es gute Bedingungen gibt, damit sich kleine, mittlere und große Firmen und Konzerne ansiedeln. Solche guten Bedingungen können zum Beispiel niedrige Steuern oder ein besonders gutes Straßennetz oder gute Eisenbahnverbindungen sein. Vielleicht gibt es dort auch gut ausgebildete Arbeiter oder die Löhne sind niedriger als anderswo. Auf jeden Fall müssen an einem guten Wirtschaftsstandort die Firmen selbst auch gute Verdienstmöglichkeiten haben.</a:t>
            </a:r>
          </a:p>
          <a:p>
            <a:endParaRPr lang="de-DE" sz="2800" dirty="0"/>
          </a:p>
          <a:p>
            <a:r>
              <a:rPr lang="it-IT" sz="2800" dirty="0" err="1">
                <a:hlinkClick r:id="rId3"/>
              </a:rPr>
              <a:t>Wirtschaftsstandort</a:t>
            </a:r>
            <a:r>
              <a:rPr lang="it-IT" sz="2800" dirty="0">
                <a:hlinkClick r:id="rId3"/>
              </a:rPr>
              <a:t> | bpb.de</a:t>
            </a:r>
            <a:endParaRPr lang="de-DE" sz="2800" dirty="0"/>
          </a:p>
          <a:p>
            <a:endParaRPr lang="de-DE" dirty="0"/>
          </a:p>
        </p:txBody>
      </p:sp>
    </p:spTree>
    <p:extLst>
      <p:ext uri="{BB962C8B-B14F-4D97-AF65-F5344CB8AC3E}">
        <p14:creationId xmlns:p14="http://schemas.microsoft.com/office/powerpoint/2010/main" val="40849795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893100"/>
          </a:xfrm>
          <a:prstGeom prst="rect">
            <a:avLst/>
          </a:prstGeom>
          <a:noFill/>
          <a:ln w="9525">
            <a:noFill/>
            <a:miter lim="800000"/>
            <a:headEnd/>
            <a:tailEnd/>
          </a:ln>
        </p:spPr>
        <p:txBody>
          <a:bodyPr>
            <a:spAutoFit/>
          </a:bodyPr>
          <a:lstStyle/>
          <a:p>
            <a:r>
              <a:rPr lang="it-IT" sz="2600" b="1" i="1" dirty="0"/>
              <a:t>La capacità giuridica è definita dall’articolo 1 del Codice civile</a:t>
            </a:r>
            <a:r>
              <a:rPr lang="it-IT" sz="2600" i="1" dirty="0"/>
              <a:t>: si acquista al momento della nascita e si perde quando si muore.</a:t>
            </a:r>
          </a:p>
          <a:p>
            <a:r>
              <a:rPr lang="it-IT" sz="2600" i="1" dirty="0"/>
              <a:t>Altra cosa – ma strettamente collegata – alla capacità giuridica, è la capacità d’agire. Se la prima si acquisisce al momento della nascita, </a:t>
            </a:r>
            <a:r>
              <a:rPr lang="it-IT" sz="2600" b="1" i="1" dirty="0"/>
              <a:t>la seconda diventa effettiva al compimento della maggiore età</a:t>
            </a:r>
            <a:r>
              <a:rPr lang="it-IT" sz="2600" i="1" dirty="0"/>
              <a:t>.</a:t>
            </a:r>
          </a:p>
        </p:txBody>
      </p:sp>
    </p:spTree>
    <p:extLst>
      <p:ext uri="{BB962C8B-B14F-4D97-AF65-F5344CB8AC3E}">
        <p14:creationId xmlns:p14="http://schemas.microsoft.com/office/powerpoint/2010/main" val="2433966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86309"/>
          </a:xfrm>
          <a:prstGeom prst="rect">
            <a:avLst/>
          </a:prstGeom>
          <a:noFill/>
          <a:ln w="9525">
            <a:noFill/>
            <a:miter lim="800000"/>
            <a:headEnd/>
            <a:tailEnd/>
          </a:ln>
        </p:spPr>
        <p:txBody>
          <a:bodyPr>
            <a:spAutoFit/>
          </a:bodyPr>
          <a:lstStyle/>
          <a:p>
            <a:r>
              <a:rPr lang="de-DE" sz="2600" i="1" dirty="0"/>
              <a:t>Im Idealfall enthält das Girokonto eine kostenlose EC/Maestro sowie eine Kreditkarte. Gute Banken bieten des Weiteren den Vorteil, dass das Guthaben möglichst hoch verzinst wird. Sehr günstig ist es ebenso, wenn die Kontoführung kostenfrei ist.</a:t>
            </a:r>
          </a:p>
          <a:p>
            <a:endParaRPr lang="de-DE" sz="2600" i="1" dirty="0"/>
          </a:p>
          <a:p>
            <a:r>
              <a:rPr lang="it-IT" sz="2800" dirty="0"/>
              <a:t>Idealmente il conto corrente è provvisto di una carta EC o Maestro e di una carta di credito. […] Delle buone banche offrono peraltro il vantaggio di applicare un tasso di interesse, possibilmente elevato, al saldo. La gestione gratuita del conto è, ove possibile, un altro fattore di convenienza.</a:t>
            </a:r>
          </a:p>
          <a:p>
            <a:endParaRPr lang="de-DE" dirty="0"/>
          </a:p>
          <a:p>
            <a:endParaRPr lang="it-IT" dirty="0"/>
          </a:p>
          <a:p>
            <a:endParaRPr lang="it-IT" dirty="0"/>
          </a:p>
        </p:txBody>
      </p:sp>
    </p:spTree>
    <p:extLst>
      <p:ext uri="{BB962C8B-B14F-4D97-AF65-F5344CB8AC3E}">
        <p14:creationId xmlns:p14="http://schemas.microsoft.com/office/powerpoint/2010/main" val="14570814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740307"/>
          </a:xfrm>
          <a:prstGeom prst="rect">
            <a:avLst/>
          </a:prstGeom>
          <a:noFill/>
          <a:ln w="9525">
            <a:noFill/>
            <a:miter lim="800000"/>
            <a:headEnd/>
            <a:tailEnd/>
          </a:ln>
        </p:spPr>
        <p:txBody>
          <a:bodyPr>
            <a:spAutoFit/>
          </a:bodyPr>
          <a:lstStyle/>
          <a:p>
            <a:r>
              <a:rPr lang="en-US" b="1" i="1" dirty="0"/>
              <a:t>Ein </a:t>
            </a:r>
            <a:r>
              <a:rPr lang="en-US" b="1" i="1" dirty="0" err="1"/>
              <a:t>geeignetes</a:t>
            </a:r>
            <a:r>
              <a:rPr lang="en-US" b="1" i="1" dirty="0"/>
              <a:t> </a:t>
            </a:r>
            <a:r>
              <a:rPr lang="en-US" b="1" i="1" dirty="0" err="1"/>
              <a:t>Girokonto</a:t>
            </a:r>
            <a:r>
              <a:rPr lang="en-US" b="1" i="1" dirty="0"/>
              <a:t> </a:t>
            </a:r>
            <a:r>
              <a:rPr lang="en-US" b="1" i="1" dirty="0" err="1"/>
              <a:t>finden</a:t>
            </a:r>
            <a:endParaRPr lang="it-IT" b="1" i="1" dirty="0"/>
          </a:p>
          <a:p>
            <a:r>
              <a:rPr lang="en-US" i="1" dirty="0"/>
              <a:t>Da die </a:t>
            </a:r>
            <a:r>
              <a:rPr lang="en-US" i="1" dirty="0" err="1"/>
              <a:t>Konditionen</a:t>
            </a:r>
            <a:r>
              <a:rPr lang="en-US" i="1" dirty="0"/>
              <a:t> von Bank </a:t>
            </a:r>
            <a:r>
              <a:rPr lang="en-US" i="1" dirty="0" err="1"/>
              <a:t>zu</a:t>
            </a:r>
            <a:r>
              <a:rPr lang="en-US" i="1" dirty="0"/>
              <a:t> Bank </a:t>
            </a:r>
            <a:r>
              <a:rPr lang="en-US" i="1" dirty="0" err="1"/>
              <a:t>variieren</a:t>
            </a:r>
            <a:r>
              <a:rPr lang="en-US" i="1" dirty="0"/>
              <a:t>, </a:t>
            </a:r>
            <a:r>
              <a:rPr lang="en-US" i="1" dirty="0" err="1"/>
              <a:t>ist</a:t>
            </a:r>
            <a:r>
              <a:rPr lang="en-US" i="1" dirty="0"/>
              <a:t> es </a:t>
            </a:r>
            <a:r>
              <a:rPr lang="en-US" i="1" dirty="0" err="1"/>
              <a:t>empfehlenswert</a:t>
            </a:r>
            <a:r>
              <a:rPr lang="en-US" i="1" dirty="0"/>
              <a:t>, die </a:t>
            </a:r>
            <a:r>
              <a:rPr lang="en-US" i="1" dirty="0" err="1"/>
              <a:t>Anbieter</a:t>
            </a:r>
            <a:r>
              <a:rPr lang="en-US" i="1" dirty="0"/>
              <a:t> </a:t>
            </a:r>
            <a:r>
              <a:rPr lang="en-US" i="1" dirty="0" err="1"/>
              <a:t>vor</a:t>
            </a:r>
            <a:r>
              <a:rPr lang="en-US" i="1" dirty="0"/>
              <a:t> der </a:t>
            </a:r>
            <a:r>
              <a:rPr lang="en-US" i="1" dirty="0" err="1"/>
              <a:t>Eröffnung</a:t>
            </a:r>
            <a:r>
              <a:rPr lang="en-US" i="1" dirty="0"/>
              <a:t> des </a:t>
            </a:r>
            <a:r>
              <a:rPr lang="en-US" i="1" dirty="0" err="1"/>
              <a:t>Girokontos</a:t>
            </a:r>
            <a:r>
              <a:rPr lang="en-US" i="1" dirty="0"/>
              <a:t> </a:t>
            </a:r>
            <a:r>
              <a:rPr lang="en-US" i="1" dirty="0" err="1"/>
              <a:t>gründlich</a:t>
            </a:r>
            <a:r>
              <a:rPr lang="en-US" i="1" dirty="0"/>
              <a:t> </a:t>
            </a:r>
            <a:r>
              <a:rPr lang="en-US" i="1" dirty="0" err="1"/>
              <a:t>miteinander</a:t>
            </a:r>
            <a:r>
              <a:rPr lang="en-US" i="1" dirty="0"/>
              <a:t> </a:t>
            </a:r>
            <a:r>
              <a:rPr lang="en-US" i="1" dirty="0" err="1"/>
              <a:t>zu</a:t>
            </a:r>
            <a:r>
              <a:rPr lang="en-US" i="1" dirty="0"/>
              <a:t> </a:t>
            </a:r>
            <a:r>
              <a:rPr lang="en-US" i="1" dirty="0" err="1"/>
              <a:t>vergleichen</a:t>
            </a:r>
            <a:r>
              <a:rPr lang="en-US" i="1" dirty="0"/>
              <a:t>. </a:t>
            </a:r>
            <a:r>
              <a:rPr lang="en-US" i="1" dirty="0" err="1"/>
              <a:t>Während</a:t>
            </a:r>
            <a:r>
              <a:rPr lang="en-US" i="1" dirty="0"/>
              <a:t> für manche </a:t>
            </a:r>
            <a:r>
              <a:rPr lang="en-US" i="1" dirty="0" err="1"/>
              <a:t>Konten</a:t>
            </a:r>
            <a:r>
              <a:rPr lang="en-US" i="1" dirty="0"/>
              <a:t> </a:t>
            </a:r>
            <a:r>
              <a:rPr lang="en-US" i="1" dirty="0" err="1"/>
              <a:t>beispielsweise</a:t>
            </a:r>
            <a:r>
              <a:rPr lang="en-US" i="1" dirty="0"/>
              <a:t> </a:t>
            </a:r>
            <a:r>
              <a:rPr lang="en-US" i="1" dirty="0" err="1"/>
              <a:t>monatliche</a:t>
            </a:r>
            <a:r>
              <a:rPr lang="en-US" i="1" dirty="0"/>
              <a:t> </a:t>
            </a:r>
            <a:r>
              <a:rPr lang="en-US" i="1" dirty="0" err="1"/>
              <a:t>Kontoführungsgebühren</a:t>
            </a:r>
            <a:r>
              <a:rPr lang="en-US" i="1" dirty="0"/>
              <a:t> </a:t>
            </a:r>
            <a:r>
              <a:rPr lang="en-US" i="1" dirty="0" err="1"/>
              <a:t>gezahlt</a:t>
            </a:r>
            <a:r>
              <a:rPr lang="en-US" i="1" dirty="0"/>
              <a:t> </a:t>
            </a:r>
            <a:r>
              <a:rPr lang="en-US" i="1" dirty="0" err="1"/>
              <a:t>werden</a:t>
            </a:r>
            <a:r>
              <a:rPr lang="en-US" i="1" dirty="0"/>
              <a:t> </a:t>
            </a:r>
            <a:r>
              <a:rPr lang="en-US" i="1" dirty="0" err="1"/>
              <a:t>müssen</a:t>
            </a:r>
            <a:r>
              <a:rPr lang="en-US" i="1" dirty="0"/>
              <a:t> </a:t>
            </a:r>
            <a:r>
              <a:rPr lang="en-US" i="1" dirty="0" err="1"/>
              <a:t>oder</a:t>
            </a:r>
            <a:r>
              <a:rPr lang="en-US" i="1" dirty="0"/>
              <a:t> </a:t>
            </a:r>
            <a:r>
              <a:rPr lang="en-US" i="1" dirty="0" err="1"/>
              <a:t>sogar</a:t>
            </a:r>
            <a:r>
              <a:rPr lang="en-US" i="1" dirty="0"/>
              <a:t> für </a:t>
            </a:r>
            <a:r>
              <a:rPr lang="en-US" i="1" dirty="0" err="1"/>
              <a:t>jeden</a:t>
            </a:r>
            <a:r>
              <a:rPr lang="en-US" i="1" dirty="0"/>
              <a:t> </a:t>
            </a:r>
            <a:r>
              <a:rPr lang="en-US" i="1" dirty="0" err="1"/>
              <a:t>Buchungsposten</a:t>
            </a:r>
            <a:r>
              <a:rPr lang="en-US" i="1" dirty="0"/>
              <a:t> Kosten </a:t>
            </a:r>
            <a:r>
              <a:rPr lang="en-US" i="1" dirty="0" err="1"/>
              <a:t>anfallen</a:t>
            </a:r>
            <a:r>
              <a:rPr lang="en-US" i="1" dirty="0"/>
              <a:t>, </a:t>
            </a:r>
            <a:r>
              <a:rPr lang="en-US" i="1" dirty="0" err="1"/>
              <a:t>ist</a:t>
            </a:r>
            <a:r>
              <a:rPr lang="en-US" i="1" dirty="0"/>
              <a:t> die </a:t>
            </a:r>
            <a:r>
              <a:rPr lang="en-US" i="1" dirty="0" err="1"/>
              <a:t>Kontoführung</a:t>
            </a:r>
            <a:r>
              <a:rPr lang="en-US" i="1" dirty="0"/>
              <a:t> </a:t>
            </a:r>
            <a:r>
              <a:rPr lang="en-US" i="1" dirty="0" err="1"/>
              <a:t>bei</a:t>
            </a:r>
            <a:r>
              <a:rPr lang="en-US" i="1" dirty="0"/>
              <a:t> </a:t>
            </a:r>
            <a:r>
              <a:rPr lang="en-US" i="1" dirty="0" err="1"/>
              <a:t>anderen</a:t>
            </a:r>
            <a:r>
              <a:rPr lang="en-US" i="1" dirty="0"/>
              <a:t> </a:t>
            </a:r>
            <a:r>
              <a:rPr lang="en-US" i="1" dirty="0" err="1"/>
              <a:t>Anbietern</a:t>
            </a:r>
            <a:r>
              <a:rPr lang="en-US" i="1" dirty="0"/>
              <a:t> </a:t>
            </a:r>
            <a:r>
              <a:rPr lang="en-US" i="1" dirty="0" err="1"/>
              <a:t>kostenlos</a:t>
            </a:r>
            <a:r>
              <a:rPr lang="en-US" i="1" dirty="0"/>
              <a:t>. </a:t>
            </a:r>
          </a:p>
          <a:p>
            <a:endParaRPr lang="en-US" i="1" dirty="0"/>
          </a:p>
          <a:p>
            <a:r>
              <a:rPr lang="it-IT" b="1" dirty="0"/>
              <a:t>Trovare il conto corrente opportuno</a:t>
            </a:r>
            <a:endParaRPr lang="it-IT" dirty="0"/>
          </a:p>
          <a:p>
            <a:r>
              <a:rPr lang="it-IT" dirty="0"/>
              <a:t>Considerando che le condizioni variano da banca a banca, si consiglia di comparare accuratamente diversi offerenti prima dell’apertura del conto corrente. Per illustrare, mentre per alcuni conti è previsto il pagamento mensile di una tassa di gestione del conto, o persino di una commissione per ogni voce di bilancio, altri offerenti consentono di gestire il proprio conto gratuitamente. </a:t>
            </a:r>
            <a:endParaRPr lang="en-US" i="1" dirty="0"/>
          </a:p>
          <a:p>
            <a:endParaRPr lang="it-IT" dirty="0"/>
          </a:p>
        </p:txBody>
      </p:sp>
    </p:spTree>
    <p:extLst>
      <p:ext uri="{BB962C8B-B14F-4D97-AF65-F5344CB8AC3E}">
        <p14:creationId xmlns:p14="http://schemas.microsoft.com/office/powerpoint/2010/main" val="36998913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62870"/>
          </a:xfrm>
          <a:prstGeom prst="rect">
            <a:avLst/>
          </a:prstGeom>
          <a:noFill/>
          <a:ln w="9525">
            <a:noFill/>
            <a:miter lim="800000"/>
            <a:headEnd/>
            <a:tailEnd/>
          </a:ln>
        </p:spPr>
        <p:txBody>
          <a:bodyPr>
            <a:spAutoFit/>
          </a:bodyPr>
          <a:lstStyle/>
          <a:p>
            <a:r>
              <a:rPr lang="en-US" sz="2600" i="1" dirty="0"/>
              <a:t>Es </a:t>
            </a:r>
            <a:r>
              <a:rPr lang="en-US" sz="2600" i="1" dirty="0" err="1"/>
              <a:t>gibt</a:t>
            </a:r>
            <a:r>
              <a:rPr lang="en-US" sz="2600" i="1" dirty="0"/>
              <a:t> </a:t>
            </a:r>
            <a:r>
              <a:rPr lang="en-US" sz="2600" i="1" dirty="0" err="1"/>
              <a:t>viele</a:t>
            </a:r>
            <a:r>
              <a:rPr lang="en-US" sz="2600" i="1" dirty="0"/>
              <a:t> </a:t>
            </a:r>
            <a:r>
              <a:rPr lang="en-US" sz="2600" i="1" dirty="0" err="1"/>
              <a:t>Unterschiede</a:t>
            </a:r>
            <a:r>
              <a:rPr lang="en-US" sz="2600" i="1" dirty="0"/>
              <a:t> </a:t>
            </a:r>
            <a:r>
              <a:rPr lang="en-US" sz="2600" i="1" dirty="0" err="1"/>
              <a:t>hinsichtlich</a:t>
            </a:r>
            <a:r>
              <a:rPr lang="en-US" sz="2600" i="1" dirty="0"/>
              <a:t> der </a:t>
            </a:r>
            <a:r>
              <a:rPr lang="en-US" sz="2600" i="1" dirty="0" err="1"/>
              <a:t>Gebühren</a:t>
            </a:r>
            <a:r>
              <a:rPr lang="en-US" sz="2600" i="1" dirty="0"/>
              <a:t> und </a:t>
            </a:r>
            <a:r>
              <a:rPr lang="en-US" sz="2600" i="1" dirty="0" err="1"/>
              <a:t>Leistungen</a:t>
            </a:r>
            <a:r>
              <a:rPr lang="en-US" sz="2600" i="1" dirty="0"/>
              <a:t>, </a:t>
            </a:r>
            <a:r>
              <a:rPr lang="en-US" sz="2600" i="1" dirty="0" err="1"/>
              <a:t>sodass</a:t>
            </a:r>
            <a:r>
              <a:rPr lang="en-US" sz="2600" i="1" dirty="0"/>
              <a:t> </a:t>
            </a:r>
            <a:r>
              <a:rPr lang="en-US" sz="2600" i="1" dirty="0" err="1"/>
              <a:t>ein</a:t>
            </a:r>
            <a:r>
              <a:rPr lang="en-US" sz="2600" i="1" dirty="0"/>
              <a:t> </a:t>
            </a:r>
            <a:r>
              <a:rPr lang="en-US" sz="2600" i="1" dirty="0" err="1"/>
              <a:t>Vergleich</a:t>
            </a:r>
            <a:r>
              <a:rPr lang="en-US" sz="2600" i="1" dirty="0"/>
              <a:t> der </a:t>
            </a:r>
            <a:r>
              <a:rPr lang="en-US" sz="2600" i="1" dirty="0" err="1"/>
              <a:t>verschiedenen</a:t>
            </a:r>
            <a:r>
              <a:rPr lang="en-US" sz="2600" i="1" dirty="0"/>
              <a:t> </a:t>
            </a:r>
            <a:r>
              <a:rPr lang="en-US" sz="2600" i="1" dirty="0" err="1"/>
              <a:t>Konten</a:t>
            </a:r>
            <a:r>
              <a:rPr lang="en-US" sz="2600" i="1" dirty="0"/>
              <a:t> </a:t>
            </a:r>
            <a:r>
              <a:rPr lang="en-US" sz="2600" i="1" dirty="0" err="1"/>
              <a:t>wichtig</a:t>
            </a:r>
            <a:r>
              <a:rPr lang="en-US" sz="2600" i="1" dirty="0"/>
              <a:t> </a:t>
            </a:r>
            <a:r>
              <a:rPr lang="en-US" sz="2600" i="1" dirty="0" err="1"/>
              <a:t>ist</a:t>
            </a:r>
            <a:r>
              <a:rPr lang="en-US" sz="2600" i="1" dirty="0"/>
              <a:t>, um das </a:t>
            </a:r>
            <a:r>
              <a:rPr lang="en-US" sz="2600" i="1" dirty="0" err="1"/>
              <a:t>Angebot</a:t>
            </a:r>
            <a:r>
              <a:rPr lang="en-US" sz="2600" i="1" dirty="0"/>
              <a:t>, das den </a:t>
            </a:r>
            <a:r>
              <a:rPr lang="en-US" sz="2600" i="1" dirty="0" err="1"/>
              <a:t>eigenen</a:t>
            </a:r>
            <a:r>
              <a:rPr lang="en-US" sz="2600" i="1" dirty="0"/>
              <a:t> </a:t>
            </a:r>
            <a:r>
              <a:rPr lang="en-US" sz="2600" i="1" dirty="0" err="1"/>
              <a:t>Bedürfnissen</a:t>
            </a:r>
            <a:r>
              <a:rPr lang="en-US" sz="2600" i="1" dirty="0"/>
              <a:t> am </a:t>
            </a:r>
            <a:r>
              <a:rPr lang="en-US" sz="2600" i="1" dirty="0" err="1"/>
              <a:t>besten</a:t>
            </a:r>
            <a:r>
              <a:rPr lang="en-US" sz="2600" i="1" dirty="0"/>
              <a:t> </a:t>
            </a:r>
            <a:r>
              <a:rPr lang="en-US" sz="2600" i="1" dirty="0" err="1"/>
              <a:t>entspricht</a:t>
            </a:r>
            <a:r>
              <a:rPr lang="en-US" sz="2600" i="1" dirty="0"/>
              <a:t>, </a:t>
            </a:r>
            <a:r>
              <a:rPr lang="en-US" sz="2600" i="1" dirty="0" err="1"/>
              <a:t>auszuwählen</a:t>
            </a:r>
            <a:r>
              <a:rPr lang="en-US" sz="2600" i="1" dirty="0"/>
              <a:t>. </a:t>
            </a:r>
          </a:p>
          <a:p>
            <a:endParaRPr lang="en-US" sz="2600" i="1" dirty="0"/>
          </a:p>
          <a:p>
            <a:r>
              <a:rPr lang="it-IT" sz="2600" dirty="0"/>
              <a:t>Riguardo alle commissioni e ai servizi ci sono molte differenze, pertanto un confronto dei vari conti è decisivo al fine di optare per l’offerta che al meglio soddisfa le proprie esigenze. </a:t>
            </a:r>
            <a:endParaRPr lang="en-US" sz="2600" i="1" dirty="0"/>
          </a:p>
          <a:p>
            <a:endParaRPr lang="en-US" sz="2600" i="1" dirty="0"/>
          </a:p>
          <a:p>
            <a:endParaRPr lang="en-US" sz="2600" i="1" dirty="0"/>
          </a:p>
          <a:p>
            <a:endParaRPr lang="en-US" dirty="0"/>
          </a:p>
        </p:txBody>
      </p:sp>
    </p:spTree>
    <p:extLst>
      <p:ext uri="{BB962C8B-B14F-4D97-AF65-F5344CB8AC3E}">
        <p14:creationId xmlns:p14="http://schemas.microsoft.com/office/powerpoint/2010/main" val="37697737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4EA0A-3649-89C9-0EEF-D0E6C82683D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1F7184C-A316-564E-A8C1-327CE57D34D1}"/>
              </a:ext>
            </a:extLst>
          </p:cNvPr>
          <p:cNvSpPr txBox="1">
            <a:spLocks noChangeArrowheads="1"/>
          </p:cNvSpPr>
          <p:nvPr/>
        </p:nvSpPr>
        <p:spPr bwMode="auto">
          <a:xfrm>
            <a:off x="301625" y="222250"/>
            <a:ext cx="8229600" cy="4062651"/>
          </a:xfrm>
          <a:prstGeom prst="rect">
            <a:avLst/>
          </a:prstGeom>
          <a:noFill/>
          <a:ln w="9525">
            <a:noFill/>
            <a:miter lim="800000"/>
            <a:headEnd/>
            <a:tailEnd/>
          </a:ln>
        </p:spPr>
        <p:txBody>
          <a:bodyPr>
            <a:spAutoFit/>
          </a:bodyPr>
          <a:lstStyle/>
          <a:p>
            <a:r>
              <a:rPr lang="en-US" sz="2600" i="1" dirty="0"/>
              <a:t>Neben der </a:t>
            </a:r>
            <a:r>
              <a:rPr lang="en-US" sz="2600" i="1" dirty="0" err="1"/>
              <a:t>Kontoführung</a:t>
            </a:r>
            <a:r>
              <a:rPr lang="en-US" sz="2600" i="1" dirty="0"/>
              <a:t> </a:t>
            </a:r>
            <a:r>
              <a:rPr lang="en-US" sz="2600" i="1" dirty="0" err="1"/>
              <a:t>spielen</a:t>
            </a:r>
            <a:r>
              <a:rPr lang="en-US" sz="2600" i="1" dirty="0"/>
              <a:t> </a:t>
            </a:r>
            <a:r>
              <a:rPr lang="en-US" sz="2600" i="1" dirty="0" err="1"/>
              <a:t>zudem</a:t>
            </a:r>
            <a:r>
              <a:rPr lang="en-US" sz="2600" i="1" dirty="0"/>
              <a:t> die </a:t>
            </a:r>
            <a:r>
              <a:rPr lang="en-US" sz="2600" i="1" dirty="0" err="1"/>
              <a:t>Gebühren</a:t>
            </a:r>
            <a:r>
              <a:rPr lang="en-US" sz="2600" i="1" dirty="0"/>
              <a:t> für die </a:t>
            </a:r>
            <a:r>
              <a:rPr lang="en-US" sz="2600" i="1" dirty="0" err="1"/>
              <a:t>Kreditkarte</a:t>
            </a:r>
            <a:r>
              <a:rPr lang="en-US" sz="2600" i="1" dirty="0"/>
              <a:t> </a:t>
            </a:r>
            <a:r>
              <a:rPr lang="en-US" sz="2600" i="1" dirty="0" err="1"/>
              <a:t>eine</a:t>
            </a:r>
            <a:r>
              <a:rPr lang="en-US" sz="2600" i="1" dirty="0"/>
              <a:t> </a:t>
            </a:r>
            <a:r>
              <a:rPr lang="en-US" sz="2600" i="1" dirty="0" err="1"/>
              <a:t>wichtige</a:t>
            </a:r>
            <a:r>
              <a:rPr lang="en-US" sz="2600" i="1" dirty="0"/>
              <a:t> Rolle. Auch die </a:t>
            </a:r>
            <a:r>
              <a:rPr lang="en-US" sz="2600" i="1" dirty="0" err="1"/>
              <a:t>Anzahl</a:t>
            </a:r>
            <a:r>
              <a:rPr lang="en-US" sz="2600" i="1" dirty="0"/>
              <a:t> der </a:t>
            </a:r>
            <a:r>
              <a:rPr lang="en-US" sz="2600" i="1" dirty="0" err="1"/>
              <a:t>Geldautomaten</a:t>
            </a:r>
            <a:r>
              <a:rPr lang="en-US" sz="2600" i="1" dirty="0"/>
              <a:t>, die </a:t>
            </a:r>
            <a:r>
              <a:rPr lang="en-US" sz="2600" i="1" dirty="0" err="1"/>
              <a:t>kostenlos</a:t>
            </a:r>
            <a:r>
              <a:rPr lang="en-US" sz="2600" i="1" dirty="0"/>
              <a:t> </a:t>
            </a:r>
            <a:r>
              <a:rPr lang="en-US" sz="2600" i="1" dirty="0" err="1"/>
              <a:t>genutzt</a:t>
            </a:r>
            <a:r>
              <a:rPr lang="en-US" sz="2600" i="1" dirty="0"/>
              <a:t> </a:t>
            </a:r>
            <a:r>
              <a:rPr lang="en-US" sz="2600" i="1" dirty="0" err="1"/>
              <a:t>werden</a:t>
            </a:r>
            <a:r>
              <a:rPr lang="en-US" sz="2600" i="1" dirty="0"/>
              <a:t> </a:t>
            </a:r>
            <a:r>
              <a:rPr lang="en-US" sz="2600" i="1" dirty="0" err="1"/>
              <a:t>können</a:t>
            </a:r>
            <a:r>
              <a:rPr lang="en-US" sz="2600" i="1" dirty="0"/>
              <a:t>, </a:t>
            </a:r>
            <a:r>
              <a:rPr lang="en-US" sz="2600" i="1" dirty="0" err="1"/>
              <a:t>ist</a:t>
            </a:r>
            <a:r>
              <a:rPr lang="en-US" sz="2600" i="1" dirty="0"/>
              <a:t> </a:t>
            </a:r>
            <a:r>
              <a:rPr lang="en-US" sz="2600" i="1" dirty="0" err="1"/>
              <a:t>wichtig</a:t>
            </a:r>
            <a:r>
              <a:rPr lang="en-US" sz="2600" i="1" dirty="0"/>
              <a:t>, um </a:t>
            </a:r>
            <a:r>
              <a:rPr lang="en-US" sz="2600" i="1" dirty="0" err="1"/>
              <a:t>flexibel</a:t>
            </a:r>
            <a:r>
              <a:rPr lang="en-US" sz="2600" i="1" dirty="0"/>
              <a:t> und </a:t>
            </a:r>
            <a:r>
              <a:rPr lang="en-US" sz="2600" i="1" dirty="0" err="1"/>
              <a:t>überall</a:t>
            </a:r>
            <a:r>
              <a:rPr lang="en-US" sz="2600" i="1" dirty="0"/>
              <a:t> Geld </a:t>
            </a:r>
            <a:r>
              <a:rPr lang="en-US" sz="2600" i="1" dirty="0" err="1"/>
              <a:t>abheben</a:t>
            </a:r>
            <a:r>
              <a:rPr lang="en-US" sz="2600" i="1" dirty="0"/>
              <a:t> </a:t>
            </a:r>
            <a:r>
              <a:rPr lang="en-US" sz="2600" i="1" dirty="0" err="1"/>
              <a:t>zu</a:t>
            </a:r>
            <a:r>
              <a:rPr lang="en-US" sz="2600" i="1" dirty="0"/>
              <a:t> </a:t>
            </a:r>
            <a:r>
              <a:rPr lang="en-US" sz="2600" i="1" dirty="0" err="1"/>
              <a:t>können</a:t>
            </a:r>
            <a:r>
              <a:rPr lang="en-US" sz="2600" i="1" dirty="0"/>
              <a:t>. </a:t>
            </a:r>
          </a:p>
          <a:p>
            <a:endParaRPr lang="en-US" sz="2600" i="1" dirty="0"/>
          </a:p>
          <a:p>
            <a:r>
              <a:rPr lang="it-IT" sz="2600" dirty="0"/>
              <a:t>Oltre alla gestione del conto anche i costi per la carta di credito sono un fattore importante, così come il numero di sportelli automatici fruibili senza costi aggiuntivi per poter fare un prelievo dovunque e in modo versatile.</a:t>
            </a:r>
            <a:endParaRPr lang="en-US" sz="2600" i="1" dirty="0"/>
          </a:p>
          <a:p>
            <a:endParaRPr lang="en-US" dirty="0"/>
          </a:p>
        </p:txBody>
      </p:sp>
    </p:spTree>
    <p:extLst>
      <p:ext uri="{BB962C8B-B14F-4D97-AF65-F5344CB8AC3E}">
        <p14:creationId xmlns:p14="http://schemas.microsoft.com/office/powerpoint/2010/main" val="2574442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832640"/>
          </a:xfrm>
          <a:prstGeom prst="rect">
            <a:avLst/>
          </a:prstGeom>
          <a:noFill/>
          <a:ln w="9525">
            <a:noFill/>
            <a:miter lim="800000"/>
            <a:headEnd/>
            <a:tailEnd/>
          </a:ln>
        </p:spPr>
        <p:txBody>
          <a:bodyPr>
            <a:spAutoFit/>
          </a:bodyPr>
          <a:lstStyle/>
          <a:p>
            <a:r>
              <a:rPr lang="en-US" sz="2600" i="1" dirty="0" err="1"/>
              <a:t>Letztendlich</a:t>
            </a:r>
            <a:r>
              <a:rPr lang="en-US" sz="2600" i="1" dirty="0"/>
              <a:t> </a:t>
            </a:r>
            <a:r>
              <a:rPr lang="en-US" sz="2600" i="1" dirty="0" err="1"/>
              <a:t>sollte</a:t>
            </a:r>
            <a:r>
              <a:rPr lang="en-US" sz="2600" i="1" dirty="0"/>
              <a:t> das </a:t>
            </a:r>
            <a:r>
              <a:rPr lang="en-US" sz="2600" i="1" dirty="0" err="1"/>
              <a:t>Gesamtbild</a:t>
            </a:r>
            <a:r>
              <a:rPr lang="en-US" sz="2600" i="1" dirty="0"/>
              <a:t> </a:t>
            </a:r>
            <a:r>
              <a:rPr lang="en-US" sz="2600" i="1" dirty="0" err="1"/>
              <a:t>aus</a:t>
            </a:r>
            <a:r>
              <a:rPr lang="en-US" sz="2600" i="1" dirty="0"/>
              <a:t> den </a:t>
            </a:r>
            <a:r>
              <a:rPr lang="en-US" sz="2600" i="1" dirty="0" err="1"/>
              <a:t>verfügbaren</a:t>
            </a:r>
            <a:r>
              <a:rPr lang="en-US" sz="2600" i="1" dirty="0"/>
              <a:t> </a:t>
            </a:r>
            <a:r>
              <a:rPr lang="en-US" sz="2600" i="1" dirty="0" err="1"/>
              <a:t>Funktionen</a:t>
            </a:r>
            <a:r>
              <a:rPr lang="en-US" sz="2600" i="1" dirty="0"/>
              <a:t>, den </a:t>
            </a:r>
            <a:r>
              <a:rPr lang="en-US" sz="2600" i="1" dirty="0" err="1"/>
              <a:t>Gebühren</a:t>
            </a:r>
            <a:r>
              <a:rPr lang="en-US" sz="2600" i="1" dirty="0"/>
              <a:t> und </a:t>
            </a:r>
            <a:r>
              <a:rPr lang="en-US" sz="2600" i="1" dirty="0" err="1"/>
              <a:t>Zinsen</a:t>
            </a:r>
            <a:r>
              <a:rPr lang="en-US" sz="2600" i="1" dirty="0"/>
              <a:t> </a:t>
            </a:r>
            <a:r>
              <a:rPr lang="en-US" sz="2600" i="1" dirty="0" err="1"/>
              <a:t>stimmen</a:t>
            </a:r>
            <a:r>
              <a:rPr lang="en-US" sz="2600" i="1" dirty="0"/>
              <a:t> und </a:t>
            </a:r>
            <a:r>
              <a:rPr lang="en-US" sz="2600" i="1" dirty="0" err="1"/>
              <a:t>nur</a:t>
            </a:r>
            <a:r>
              <a:rPr lang="en-US" sz="2600" i="1" dirty="0"/>
              <a:t>, </a:t>
            </a:r>
            <a:r>
              <a:rPr lang="en-US" sz="2600" i="1" dirty="0" err="1"/>
              <a:t>wenn</a:t>
            </a:r>
            <a:r>
              <a:rPr lang="en-US" sz="2600" i="1" dirty="0"/>
              <a:t> </a:t>
            </a:r>
            <a:r>
              <a:rPr lang="en-US" sz="2600" i="1" dirty="0" err="1"/>
              <a:t>diese</a:t>
            </a:r>
            <a:r>
              <a:rPr lang="en-US" sz="2600" i="1" dirty="0"/>
              <a:t> </a:t>
            </a:r>
            <a:r>
              <a:rPr lang="en-US" sz="2600" i="1" dirty="0" err="1"/>
              <a:t>Punkte</a:t>
            </a:r>
            <a:r>
              <a:rPr lang="en-US" sz="2600" i="1" dirty="0"/>
              <a:t> den </a:t>
            </a:r>
            <a:r>
              <a:rPr lang="en-US" sz="2600" i="1" dirty="0" err="1"/>
              <a:t>eigenen</a:t>
            </a:r>
            <a:r>
              <a:rPr lang="en-US" sz="2600" i="1" dirty="0"/>
              <a:t> </a:t>
            </a:r>
            <a:r>
              <a:rPr lang="en-US" sz="2600" i="1" dirty="0" err="1"/>
              <a:t>Vorstellungen</a:t>
            </a:r>
            <a:r>
              <a:rPr lang="en-US" sz="2600" i="1" dirty="0"/>
              <a:t> </a:t>
            </a:r>
            <a:r>
              <a:rPr lang="en-US" sz="2600" i="1" dirty="0" err="1"/>
              <a:t>entsprechen</a:t>
            </a:r>
            <a:r>
              <a:rPr lang="en-US" sz="2600" i="1" dirty="0"/>
              <a:t>, </a:t>
            </a:r>
            <a:r>
              <a:rPr lang="en-US" sz="2600" i="1" dirty="0" err="1"/>
              <a:t>ist</a:t>
            </a:r>
            <a:r>
              <a:rPr lang="en-US" sz="2600" i="1" dirty="0"/>
              <a:t> es </a:t>
            </a:r>
            <a:r>
              <a:rPr lang="en-US" sz="2600" i="1" dirty="0" err="1"/>
              <a:t>ratsam</a:t>
            </a:r>
            <a:r>
              <a:rPr lang="en-US" sz="2600" i="1" dirty="0"/>
              <a:t>, </a:t>
            </a:r>
            <a:r>
              <a:rPr lang="en-US" sz="2600" i="1" dirty="0" err="1"/>
              <a:t>bei</a:t>
            </a:r>
            <a:r>
              <a:rPr lang="en-US" sz="2600" i="1" dirty="0"/>
              <a:t> der Bank </a:t>
            </a:r>
            <a:r>
              <a:rPr lang="en-US" sz="2600" i="1" dirty="0" err="1"/>
              <a:t>ein</a:t>
            </a:r>
            <a:r>
              <a:rPr lang="en-US" sz="2600" i="1" dirty="0"/>
              <a:t> </a:t>
            </a:r>
            <a:r>
              <a:rPr lang="en-US" sz="2600" i="1" dirty="0" err="1"/>
              <a:t>Girokonto</a:t>
            </a:r>
            <a:r>
              <a:rPr lang="en-US" sz="2600" i="1" dirty="0"/>
              <a:t> </a:t>
            </a:r>
            <a:r>
              <a:rPr lang="en-US" sz="2600" i="1" dirty="0" err="1"/>
              <a:t>zu</a:t>
            </a:r>
            <a:r>
              <a:rPr lang="en-US" sz="2600" i="1" dirty="0"/>
              <a:t> </a:t>
            </a:r>
            <a:r>
              <a:rPr lang="en-US" sz="2600" i="1" dirty="0" err="1"/>
              <a:t>eröffnen</a:t>
            </a:r>
            <a:r>
              <a:rPr lang="en-US" sz="2600" i="1" dirty="0"/>
              <a:t>. Der </a:t>
            </a:r>
            <a:r>
              <a:rPr lang="en-US" sz="2600" i="1" dirty="0" err="1"/>
              <a:t>Vergleich</a:t>
            </a:r>
            <a:r>
              <a:rPr lang="en-US" sz="2600" i="1" dirty="0"/>
              <a:t> </a:t>
            </a:r>
            <a:r>
              <a:rPr lang="en-US" sz="2600" i="1" dirty="0" err="1"/>
              <a:t>ist</a:t>
            </a:r>
            <a:r>
              <a:rPr lang="en-US" sz="2600" i="1" dirty="0"/>
              <a:t> </a:t>
            </a:r>
            <a:r>
              <a:rPr lang="en-US" sz="2600" i="1" dirty="0" err="1"/>
              <a:t>kostenlos</a:t>
            </a:r>
            <a:r>
              <a:rPr lang="en-US" sz="2600" i="1" dirty="0"/>
              <a:t>, </a:t>
            </a:r>
            <a:r>
              <a:rPr lang="en-US" sz="2600" i="1" dirty="0" err="1"/>
              <a:t>unverbindlich</a:t>
            </a:r>
            <a:r>
              <a:rPr lang="en-US" sz="2600" i="1" dirty="0"/>
              <a:t> und </a:t>
            </a:r>
            <a:r>
              <a:rPr lang="en-US" sz="2600" i="1" dirty="0" err="1"/>
              <a:t>dauert</a:t>
            </a:r>
            <a:r>
              <a:rPr lang="en-US" sz="2600" i="1" dirty="0"/>
              <a:t> </a:t>
            </a:r>
            <a:r>
              <a:rPr lang="en-US" sz="2600" i="1" dirty="0" err="1"/>
              <a:t>nur</a:t>
            </a:r>
            <a:r>
              <a:rPr lang="en-US" sz="2600" i="1" dirty="0"/>
              <a:t> </a:t>
            </a:r>
            <a:r>
              <a:rPr lang="en-US" sz="2600" i="1" dirty="0" err="1"/>
              <a:t>wenige</a:t>
            </a:r>
            <a:r>
              <a:rPr lang="en-US" sz="2600" i="1" dirty="0"/>
              <a:t> </a:t>
            </a:r>
            <a:r>
              <a:rPr lang="en-US" sz="2600" i="1" dirty="0" err="1"/>
              <a:t>Minuten</a:t>
            </a:r>
            <a:r>
              <a:rPr lang="en-US" sz="2600" i="1" dirty="0"/>
              <a:t>.</a:t>
            </a:r>
          </a:p>
          <a:p>
            <a:endParaRPr lang="en-US" sz="2600" i="1" dirty="0"/>
          </a:p>
          <a:p>
            <a:r>
              <a:rPr lang="it-IT" sz="2600" dirty="0"/>
              <a:t>In ultima analisi, il quadro generale delle funzioni disponibili, dei costi e degli interessi ha da essere coerente e solo se questi aspetti rispecchiano le proprie aspettative è consigliabile aprire un conto corrente in tale banca. Il confronto è gratuito, senza impegno e dura solo pochi minuti.</a:t>
            </a:r>
          </a:p>
          <a:p>
            <a:r>
              <a:rPr lang="it-IT" sz="2600" dirty="0"/>
              <a:t> </a:t>
            </a:r>
          </a:p>
          <a:p>
            <a:endParaRPr lang="it-IT" sz="2600" i="1" dirty="0"/>
          </a:p>
          <a:p>
            <a:endParaRPr lang="it-IT" i="1" dirty="0"/>
          </a:p>
          <a:p>
            <a:endParaRPr lang="it-IT" dirty="0"/>
          </a:p>
        </p:txBody>
      </p:sp>
    </p:spTree>
    <p:extLst>
      <p:ext uri="{BB962C8B-B14F-4D97-AF65-F5344CB8AC3E}">
        <p14:creationId xmlns:p14="http://schemas.microsoft.com/office/powerpoint/2010/main" val="23020197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en-US" sz="2600" i="1" dirty="0" err="1"/>
              <a:t>Tagesgeldkonto</a:t>
            </a:r>
            <a:endParaRPr lang="it-IT" sz="2600" i="1" dirty="0"/>
          </a:p>
          <a:p>
            <a:r>
              <a:rPr lang="en-US" sz="2600" i="1" dirty="0"/>
              <a:t>Das </a:t>
            </a:r>
            <a:r>
              <a:rPr lang="en-US" sz="2600" i="1" dirty="0" err="1"/>
              <a:t>Tagesgeldkonto</a:t>
            </a:r>
            <a:r>
              <a:rPr lang="en-US" sz="2600" i="1" dirty="0"/>
              <a:t> </a:t>
            </a:r>
            <a:r>
              <a:rPr lang="en-US" sz="2600" i="1" dirty="0" err="1"/>
              <a:t>gehört</a:t>
            </a:r>
            <a:r>
              <a:rPr lang="en-US" sz="2600" i="1" dirty="0"/>
              <a:t> </a:t>
            </a:r>
            <a:r>
              <a:rPr lang="en-US" sz="2600" i="1" dirty="0" err="1"/>
              <a:t>zu</a:t>
            </a:r>
            <a:r>
              <a:rPr lang="en-US" sz="2600" i="1" dirty="0"/>
              <a:t> den </a:t>
            </a:r>
            <a:r>
              <a:rPr lang="en-US" sz="2600" i="1" dirty="0" err="1"/>
              <a:t>klassischen</a:t>
            </a:r>
            <a:r>
              <a:rPr lang="en-US" sz="2600" i="1" dirty="0"/>
              <a:t> </a:t>
            </a:r>
            <a:r>
              <a:rPr lang="en-US" sz="2600" i="1" dirty="0" err="1"/>
              <a:t>Geldanlagen</a:t>
            </a:r>
            <a:r>
              <a:rPr lang="en-US" sz="2600" i="1" dirty="0"/>
              <a:t>. In </a:t>
            </a:r>
            <a:r>
              <a:rPr lang="en-US" sz="2600" i="1" dirty="0" err="1"/>
              <a:t>Zeiten</a:t>
            </a:r>
            <a:r>
              <a:rPr lang="en-US" sz="2600" i="1" dirty="0"/>
              <a:t> </a:t>
            </a:r>
            <a:r>
              <a:rPr lang="en-US" sz="2600" i="1" dirty="0" err="1"/>
              <a:t>niedriger</a:t>
            </a:r>
            <a:r>
              <a:rPr lang="en-US" sz="2600" i="1" dirty="0"/>
              <a:t> </a:t>
            </a:r>
            <a:r>
              <a:rPr lang="en-US" sz="2600" i="1" dirty="0" err="1"/>
              <a:t>Zinsen</a:t>
            </a:r>
            <a:r>
              <a:rPr lang="en-US" sz="2600" i="1" dirty="0"/>
              <a:t> </a:t>
            </a:r>
            <a:r>
              <a:rPr lang="en-US" sz="2600" i="1" dirty="0" err="1"/>
              <a:t>wird</a:t>
            </a:r>
            <a:r>
              <a:rPr lang="en-US" sz="2600" i="1" dirty="0"/>
              <a:t> </a:t>
            </a:r>
            <a:r>
              <a:rPr lang="en-US" sz="2600" i="1" dirty="0" err="1"/>
              <a:t>diese</a:t>
            </a:r>
            <a:r>
              <a:rPr lang="en-US" sz="2600" i="1" dirty="0"/>
              <a:t> </a:t>
            </a:r>
            <a:r>
              <a:rPr lang="en-US" sz="2600" i="1" dirty="0" err="1"/>
              <a:t>Anlageform</a:t>
            </a:r>
            <a:r>
              <a:rPr lang="en-US" sz="2600" i="1" dirty="0"/>
              <a:t> immer </a:t>
            </a:r>
            <a:r>
              <a:rPr lang="en-US" sz="2600" i="1" dirty="0" err="1"/>
              <a:t>beliebter</a:t>
            </a:r>
            <a:r>
              <a:rPr lang="en-US" sz="2600" i="1" dirty="0"/>
              <a:t>. Die </a:t>
            </a:r>
            <a:r>
              <a:rPr lang="en-US" sz="2600" i="1" dirty="0" err="1"/>
              <a:t>Vorzüge</a:t>
            </a:r>
            <a:r>
              <a:rPr lang="en-US" sz="2600" i="1" dirty="0"/>
              <a:t> </a:t>
            </a:r>
            <a:r>
              <a:rPr lang="en-US" sz="2600" i="1" dirty="0" err="1"/>
              <a:t>dieser</a:t>
            </a:r>
            <a:r>
              <a:rPr lang="en-US" sz="2600" i="1" dirty="0"/>
              <a:t> </a:t>
            </a:r>
            <a:r>
              <a:rPr lang="en-US" sz="2600" i="1" dirty="0" err="1"/>
              <a:t>cleveren</a:t>
            </a:r>
            <a:r>
              <a:rPr lang="en-US" sz="2600" i="1" dirty="0"/>
              <a:t> Alternative </a:t>
            </a:r>
            <a:r>
              <a:rPr lang="en-US" sz="2600" i="1" dirty="0" err="1"/>
              <a:t>sprechen</a:t>
            </a:r>
            <a:r>
              <a:rPr lang="en-US" sz="2600" i="1" dirty="0"/>
              <a:t> für </a:t>
            </a:r>
            <a:r>
              <a:rPr lang="en-US" sz="2600" i="1" dirty="0" err="1"/>
              <a:t>sich</a:t>
            </a:r>
            <a:r>
              <a:rPr lang="en-US" sz="2600" i="1" dirty="0"/>
              <a:t>: Flexible Ein- und </a:t>
            </a:r>
            <a:r>
              <a:rPr lang="en-US" sz="2600" i="1" dirty="0" err="1"/>
              <a:t>Auszahlungen</a:t>
            </a:r>
            <a:r>
              <a:rPr lang="en-US" sz="2600" i="1" dirty="0"/>
              <a:t>, </a:t>
            </a:r>
            <a:r>
              <a:rPr lang="en-US" sz="2600" i="1" dirty="0" err="1"/>
              <a:t>tägliche</a:t>
            </a:r>
            <a:r>
              <a:rPr lang="en-US" sz="2600" i="1" dirty="0"/>
              <a:t> </a:t>
            </a:r>
            <a:r>
              <a:rPr lang="en-US" sz="2600" i="1" dirty="0" err="1"/>
              <a:t>Verfügbarkeit</a:t>
            </a:r>
            <a:r>
              <a:rPr lang="en-US" sz="2600" i="1" dirty="0"/>
              <a:t> </a:t>
            </a:r>
            <a:r>
              <a:rPr lang="en-US" sz="2600" i="1" dirty="0" err="1"/>
              <a:t>ohne</a:t>
            </a:r>
            <a:r>
              <a:rPr lang="en-US" sz="2600" i="1" dirty="0"/>
              <a:t> </a:t>
            </a:r>
            <a:r>
              <a:rPr lang="en-US" sz="2600" i="1" dirty="0" err="1"/>
              <a:t>feste</a:t>
            </a:r>
            <a:r>
              <a:rPr lang="en-US" sz="2600" i="1" dirty="0"/>
              <a:t> </a:t>
            </a:r>
            <a:r>
              <a:rPr lang="en-US" sz="2600" i="1" dirty="0" err="1"/>
              <a:t>Laufzeiten</a:t>
            </a:r>
            <a:r>
              <a:rPr lang="en-US" sz="2600" i="1" dirty="0"/>
              <a:t> und </a:t>
            </a:r>
            <a:r>
              <a:rPr lang="en-US" sz="2600" i="1" dirty="0" err="1"/>
              <a:t>eine</a:t>
            </a:r>
            <a:r>
              <a:rPr lang="en-US" sz="2600" i="1" dirty="0"/>
              <a:t> </a:t>
            </a:r>
            <a:r>
              <a:rPr lang="en-US" sz="2600" i="1" dirty="0" err="1"/>
              <a:t>hohe</a:t>
            </a:r>
            <a:r>
              <a:rPr lang="en-US" sz="2600" i="1" dirty="0"/>
              <a:t> Sicherheit des </a:t>
            </a:r>
            <a:r>
              <a:rPr lang="en-US" sz="2600" i="1" dirty="0" err="1"/>
              <a:t>angelegten</a:t>
            </a:r>
            <a:r>
              <a:rPr lang="en-US" sz="2600" i="1" dirty="0"/>
              <a:t> Geldes.</a:t>
            </a:r>
          </a:p>
          <a:p>
            <a:endParaRPr lang="en-US" sz="2600" i="1" dirty="0"/>
          </a:p>
          <a:p>
            <a:r>
              <a:rPr lang="it-IT" sz="2600" dirty="0"/>
              <a:t>Conto di deposito</a:t>
            </a:r>
          </a:p>
          <a:p>
            <a:r>
              <a:rPr lang="it-IT" sz="2600" dirty="0"/>
              <a:t>Il conto di deposito a vista rientra nelle forme classiche di investimento finanziario. In periodi di interessi bassi, questa forma di investimento è stata  sempre più scelta. I pregi di questa alternativa intelligente parlano da soli: flessibilità nei prelievi e nei versamenti, disponibilità giornaliera senza scadenze fisse e  un’alta garanzia di sicurezza del denaro investito.</a:t>
            </a:r>
          </a:p>
        </p:txBody>
      </p:sp>
    </p:spTree>
    <p:extLst>
      <p:ext uri="{BB962C8B-B14F-4D97-AF65-F5344CB8AC3E}">
        <p14:creationId xmlns:p14="http://schemas.microsoft.com/office/powerpoint/2010/main" val="40494000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600" i="1" dirty="0"/>
              <a:t>Ein </a:t>
            </a:r>
            <a:r>
              <a:rPr lang="de-DE" sz="2600" b="1" i="1" dirty="0"/>
              <a:t>Tagesgeldkonto</a:t>
            </a:r>
            <a:r>
              <a:rPr lang="de-DE" sz="2600" i="1" dirty="0"/>
              <a:t> ist ein verzinstes Konto ohne festgelegte Laufzeit, der Kontoinhaber kann täglich in beliebiger Höhe über sein Guthaben verfügen.</a:t>
            </a:r>
          </a:p>
          <a:p>
            <a:endParaRPr lang="de-DE" sz="2600" i="1" dirty="0"/>
          </a:p>
          <a:p>
            <a:r>
              <a:rPr lang="de-DE" sz="2600" i="1" dirty="0"/>
              <a:t>verzinstes Konto, über dessen Guthaben der Kontoinhaber ohne Einhaltung irgendwelcher Kündigungsfristen täglich verfügen kann.</a:t>
            </a:r>
          </a:p>
          <a:p>
            <a:r>
              <a:rPr lang="de-DE" sz="2600" i="1" dirty="0"/>
              <a:t>Aufgrund der häufig recht attraktiven Verzinsung werden Tagesgeldkonten oft auch für längere Anlagelaufzeiten genutzt. </a:t>
            </a:r>
            <a:r>
              <a:rPr lang="de-DE" sz="2600" b="1" i="1" dirty="0"/>
              <a:t>Tagesgeldkonten </a:t>
            </a:r>
            <a:r>
              <a:rPr lang="de-DE" sz="2600" i="1" dirty="0"/>
              <a:t>sind im Gegensatz zu Girokonten </a:t>
            </a:r>
            <a:r>
              <a:rPr lang="de-DE" sz="2600" b="1" i="1" dirty="0"/>
              <a:t>nicht für den Zahlungsverkehr zugelassen</a:t>
            </a:r>
            <a:r>
              <a:rPr lang="de-DE" sz="2600" i="1" dirty="0"/>
              <a:t>. Überweisungen können nur auf das angegebene Referenzkonto erfolgen. Lastschriften können nicht vom Tagesgeldkonto eingezogen werden.</a:t>
            </a:r>
            <a:endParaRPr lang="it-IT" sz="2600" i="1" dirty="0"/>
          </a:p>
        </p:txBody>
      </p:sp>
    </p:spTree>
    <p:extLst>
      <p:ext uri="{BB962C8B-B14F-4D97-AF65-F5344CB8AC3E}">
        <p14:creationId xmlns:p14="http://schemas.microsoft.com/office/powerpoint/2010/main" val="42354100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de-DE" sz="2600" i="1" dirty="0"/>
              <a:t>Bei einem </a:t>
            </a:r>
            <a:r>
              <a:rPr lang="de-DE" sz="2600" b="1" i="1" dirty="0"/>
              <a:t>Festgeldkonto</a:t>
            </a:r>
            <a:r>
              <a:rPr lang="de-DE" sz="2600" i="1" dirty="0"/>
              <a:t> handelt es sich um eine Möglichkeit zur Geldanlage. Häufig kann Geld ab einer bestimmten Summe für einen fest gelegten Zeitraum von einigen Monaten oder Jahren zu einem fest geschriebenen Zins angelegt werden. </a:t>
            </a:r>
            <a:r>
              <a:rPr lang="en-US" sz="2600" i="1" dirty="0"/>
              <a:t>Das Geld </a:t>
            </a:r>
            <a:r>
              <a:rPr lang="en-US" sz="2600" i="1" dirty="0" err="1"/>
              <a:t>ist</a:t>
            </a:r>
            <a:r>
              <a:rPr lang="en-US" sz="2600" i="1" dirty="0"/>
              <a:t> </a:t>
            </a:r>
            <a:r>
              <a:rPr lang="en-US" sz="2600" i="1" dirty="0" err="1"/>
              <a:t>während</a:t>
            </a:r>
            <a:r>
              <a:rPr lang="en-US" sz="2600" i="1" dirty="0"/>
              <a:t> der </a:t>
            </a:r>
            <a:r>
              <a:rPr lang="en-US" sz="2600" i="1" dirty="0" err="1"/>
              <a:t>Laufzeit</a:t>
            </a:r>
            <a:r>
              <a:rPr lang="en-US" sz="2600" i="1" dirty="0"/>
              <a:t> </a:t>
            </a:r>
            <a:r>
              <a:rPr lang="en-US" sz="2600" i="1" dirty="0" err="1"/>
              <a:t>für</a:t>
            </a:r>
            <a:r>
              <a:rPr lang="en-US" sz="2600" i="1" dirty="0"/>
              <a:t> den Sparer </a:t>
            </a:r>
            <a:r>
              <a:rPr lang="en-US" sz="2600" i="1" dirty="0" err="1"/>
              <a:t>nicht</a:t>
            </a:r>
            <a:r>
              <a:rPr lang="en-US" sz="2600" i="1" dirty="0"/>
              <a:t> </a:t>
            </a:r>
            <a:r>
              <a:rPr lang="en-US" sz="2600" i="1" dirty="0" err="1"/>
              <a:t>zugänglich</a:t>
            </a:r>
            <a:r>
              <a:rPr lang="en-US" sz="2600" i="1" dirty="0"/>
              <a:t>. </a:t>
            </a:r>
            <a:r>
              <a:rPr lang="en-US" sz="2600" i="1" dirty="0" err="1"/>
              <a:t>D.h</a:t>
            </a:r>
            <a:r>
              <a:rPr lang="en-US" sz="2600" i="1" dirty="0"/>
              <a:t>. </a:t>
            </a:r>
            <a:r>
              <a:rPr lang="en-US" sz="2600" i="1" dirty="0" err="1"/>
              <a:t>für</a:t>
            </a:r>
            <a:r>
              <a:rPr lang="en-US" sz="2600" i="1" dirty="0"/>
              <a:t> </a:t>
            </a:r>
            <a:r>
              <a:rPr lang="en-US" sz="2600" i="1" dirty="0" err="1"/>
              <a:t>Transaktionen</a:t>
            </a:r>
            <a:r>
              <a:rPr lang="en-US" sz="2600" i="1" dirty="0"/>
              <a:t> </a:t>
            </a:r>
            <a:r>
              <a:rPr lang="en-US" sz="2600" i="1" dirty="0" err="1"/>
              <a:t>sind</a:t>
            </a:r>
            <a:r>
              <a:rPr lang="en-US" sz="2600" i="1" dirty="0"/>
              <a:t> </a:t>
            </a:r>
            <a:r>
              <a:rPr lang="en-US" sz="2600" i="1" dirty="0" err="1"/>
              <a:t>Festgeldkonten</a:t>
            </a:r>
            <a:r>
              <a:rPr lang="en-US" sz="2600" i="1" dirty="0"/>
              <a:t> </a:t>
            </a:r>
            <a:r>
              <a:rPr lang="en-US" sz="2600" i="1" dirty="0" err="1"/>
              <a:t>nicht</a:t>
            </a:r>
            <a:r>
              <a:rPr lang="en-US" sz="2600" i="1" dirty="0"/>
              <a:t> </a:t>
            </a:r>
            <a:r>
              <a:rPr lang="en-US" sz="2600" i="1" dirty="0" err="1"/>
              <a:t>gedacht</a:t>
            </a:r>
            <a:r>
              <a:rPr lang="en-US" sz="2600" i="1" dirty="0"/>
              <a:t>. </a:t>
            </a:r>
            <a:r>
              <a:rPr lang="en-US" sz="2600" i="1" dirty="0" err="1"/>
              <a:t>Mit</a:t>
            </a:r>
            <a:r>
              <a:rPr lang="en-US" sz="2600" i="1" dirty="0"/>
              <a:t> </a:t>
            </a:r>
            <a:r>
              <a:rPr lang="en-US" sz="2600" i="1" dirty="0" err="1"/>
              <a:t>einer</a:t>
            </a:r>
            <a:r>
              <a:rPr lang="en-US" sz="2600" i="1" dirty="0"/>
              <a:t> </a:t>
            </a:r>
            <a:r>
              <a:rPr lang="en-US" sz="2600" i="1" dirty="0" err="1"/>
              <a:t>außerordentlichen</a:t>
            </a:r>
            <a:r>
              <a:rPr lang="en-US" sz="2600" i="1" dirty="0"/>
              <a:t> </a:t>
            </a:r>
            <a:r>
              <a:rPr lang="en-US" sz="2600" i="1" dirty="0" err="1"/>
              <a:t>Kündigung</a:t>
            </a:r>
            <a:r>
              <a:rPr lang="en-US" sz="2600" i="1" dirty="0"/>
              <a:t> und </a:t>
            </a:r>
            <a:r>
              <a:rPr lang="en-US" sz="2600" i="1" dirty="0" err="1"/>
              <a:t>einem</a:t>
            </a:r>
            <a:r>
              <a:rPr lang="en-US" sz="2600" i="1" dirty="0"/>
              <a:t> </a:t>
            </a:r>
            <a:r>
              <a:rPr lang="en-US" sz="2600" i="1" dirty="0" err="1"/>
              <a:t>Anteilsverlust</a:t>
            </a:r>
            <a:r>
              <a:rPr lang="en-US" sz="2600" i="1" dirty="0"/>
              <a:t> </a:t>
            </a:r>
            <a:r>
              <a:rPr lang="en-US" sz="2600" i="1" dirty="0" err="1"/>
              <a:t>können</a:t>
            </a:r>
            <a:r>
              <a:rPr lang="en-US" sz="2600" i="1" dirty="0"/>
              <a:t> </a:t>
            </a:r>
            <a:r>
              <a:rPr lang="en-US" sz="2600" i="1" dirty="0" err="1"/>
              <a:t>Festgeldkonten</a:t>
            </a:r>
            <a:r>
              <a:rPr lang="en-US" sz="2600" i="1" dirty="0"/>
              <a:t> </a:t>
            </a:r>
            <a:r>
              <a:rPr lang="en-US" sz="2600" i="1" dirty="0" err="1"/>
              <a:t>auch</a:t>
            </a:r>
            <a:r>
              <a:rPr lang="en-US" sz="2600" i="1" dirty="0"/>
              <a:t> </a:t>
            </a:r>
            <a:r>
              <a:rPr lang="en-US" sz="2600" i="1" dirty="0" err="1"/>
              <a:t>innerhalb</a:t>
            </a:r>
            <a:r>
              <a:rPr lang="en-US" sz="2600" i="1" dirty="0"/>
              <a:t> der </a:t>
            </a:r>
            <a:r>
              <a:rPr lang="en-US" sz="2600" i="1" dirty="0" err="1"/>
              <a:t>Laufzeit</a:t>
            </a:r>
            <a:r>
              <a:rPr lang="en-US" sz="2600" i="1" dirty="0"/>
              <a:t> in </a:t>
            </a:r>
            <a:r>
              <a:rPr lang="en-US" sz="2600" i="1" dirty="0" err="1"/>
              <a:t>Sonderfällen</a:t>
            </a:r>
            <a:r>
              <a:rPr lang="en-US" sz="2600" i="1" dirty="0"/>
              <a:t> </a:t>
            </a:r>
            <a:r>
              <a:rPr lang="en-US" sz="2600" i="1" dirty="0" err="1"/>
              <a:t>gekündigt</a:t>
            </a:r>
            <a:r>
              <a:rPr lang="en-US" sz="2600" i="1" dirty="0"/>
              <a:t> </a:t>
            </a:r>
            <a:r>
              <a:rPr lang="en-US" sz="2600" i="1" dirty="0" err="1"/>
              <a:t>werden</a:t>
            </a:r>
            <a:r>
              <a:rPr lang="en-US" sz="2600" i="1" dirty="0"/>
              <a:t>. </a:t>
            </a:r>
            <a:r>
              <a:rPr lang="en-US" sz="2600" i="1" dirty="0" err="1"/>
              <a:t>Festgeldkonten</a:t>
            </a:r>
            <a:r>
              <a:rPr lang="en-US" sz="2600" i="1" dirty="0"/>
              <a:t> </a:t>
            </a:r>
            <a:r>
              <a:rPr lang="en-US" sz="2600" i="1" dirty="0" err="1"/>
              <a:t>sind</a:t>
            </a:r>
            <a:r>
              <a:rPr lang="en-US" sz="2600" i="1" dirty="0"/>
              <a:t> </a:t>
            </a:r>
            <a:r>
              <a:rPr lang="en-US" sz="2600" i="1" dirty="0" err="1"/>
              <a:t>zwar</a:t>
            </a:r>
            <a:r>
              <a:rPr lang="en-US" sz="2600" i="1" dirty="0"/>
              <a:t> </a:t>
            </a:r>
            <a:r>
              <a:rPr lang="en-US" sz="2600" i="1" dirty="0" err="1"/>
              <a:t>weniger</a:t>
            </a:r>
            <a:r>
              <a:rPr lang="en-US" sz="2600" i="1" dirty="0"/>
              <a:t> </a:t>
            </a:r>
            <a:r>
              <a:rPr lang="en-US" sz="2600" i="1" dirty="0" err="1"/>
              <a:t>flexibel</a:t>
            </a:r>
            <a:r>
              <a:rPr lang="en-US" sz="2600" i="1" dirty="0"/>
              <a:t> und </a:t>
            </a:r>
            <a:r>
              <a:rPr lang="en-US" sz="2600" i="1" dirty="0" err="1"/>
              <a:t>als</a:t>
            </a:r>
            <a:r>
              <a:rPr lang="en-US" sz="2600" i="1" dirty="0"/>
              <a:t> </a:t>
            </a:r>
            <a:r>
              <a:rPr lang="en-US" sz="2600" i="1" dirty="0" err="1"/>
              <a:t>langfristige</a:t>
            </a:r>
            <a:r>
              <a:rPr lang="en-US" sz="2600" i="1" dirty="0"/>
              <a:t> </a:t>
            </a:r>
            <a:r>
              <a:rPr lang="en-US" sz="2600" i="1" dirty="0" err="1"/>
              <a:t>Geldanlage</a:t>
            </a:r>
            <a:r>
              <a:rPr lang="en-US" sz="2600" i="1" dirty="0"/>
              <a:t> </a:t>
            </a:r>
            <a:r>
              <a:rPr lang="en-US" sz="2600" i="1" dirty="0" err="1"/>
              <a:t>zu</a:t>
            </a:r>
            <a:r>
              <a:rPr lang="en-US" sz="2600" i="1" dirty="0"/>
              <a:t> verstehen, </a:t>
            </a:r>
            <a:r>
              <a:rPr lang="en-US" sz="2600" i="1" dirty="0" err="1"/>
              <a:t>versprechen</a:t>
            </a:r>
            <a:r>
              <a:rPr lang="en-US" sz="2600" i="1" dirty="0"/>
              <a:t> </a:t>
            </a:r>
            <a:r>
              <a:rPr lang="en-US" sz="2600" i="1" dirty="0" err="1"/>
              <a:t>aber</a:t>
            </a:r>
            <a:r>
              <a:rPr lang="en-US" sz="2600" i="1" dirty="0"/>
              <a:t> </a:t>
            </a:r>
            <a:r>
              <a:rPr lang="en-US" sz="2600" i="1" dirty="0" err="1"/>
              <a:t>eine</a:t>
            </a:r>
            <a:r>
              <a:rPr lang="en-US" sz="2600" i="1" dirty="0"/>
              <a:t> </a:t>
            </a:r>
            <a:r>
              <a:rPr lang="en-US" sz="2600" i="1" dirty="0" err="1"/>
              <a:t>bessere</a:t>
            </a:r>
            <a:r>
              <a:rPr lang="en-US" sz="2600" i="1" dirty="0"/>
              <a:t> </a:t>
            </a:r>
            <a:r>
              <a:rPr lang="en-US" sz="2600" i="1" dirty="0" err="1"/>
              <a:t>Verzinsung</a:t>
            </a:r>
            <a:r>
              <a:rPr lang="en-US" sz="2600" i="1" dirty="0"/>
              <a:t> </a:t>
            </a:r>
            <a:r>
              <a:rPr lang="en-US" sz="2600" i="1" dirty="0" err="1"/>
              <a:t>als</a:t>
            </a:r>
            <a:r>
              <a:rPr lang="en-US" sz="2600" i="1" dirty="0"/>
              <a:t> </a:t>
            </a:r>
            <a:r>
              <a:rPr lang="en-US" sz="2600" i="1" dirty="0" err="1"/>
              <a:t>Tagesgeld</a:t>
            </a:r>
            <a:r>
              <a:rPr lang="en-US" sz="2600" i="1" dirty="0"/>
              <a:t>. </a:t>
            </a:r>
            <a:endParaRPr lang="it-IT" sz="2600" i="1" dirty="0"/>
          </a:p>
        </p:txBody>
      </p:sp>
    </p:spTree>
    <p:extLst>
      <p:ext uri="{BB962C8B-B14F-4D97-AF65-F5344CB8AC3E}">
        <p14:creationId xmlns:p14="http://schemas.microsoft.com/office/powerpoint/2010/main" val="25584540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i="1" dirty="0"/>
              <a:t>Un </a:t>
            </a:r>
            <a:r>
              <a:rPr lang="it-IT" sz="2800" b="1" i="1" dirty="0"/>
              <a:t>conto di deposito</a:t>
            </a:r>
            <a:r>
              <a:rPr lang="it-IT" sz="2800" i="1" dirty="0"/>
              <a:t> è un prodotto bancario che si distingue dal tradizionale conto corrente per essere un semplice deposito di denaro remunerato. Da esso si possono generalmente effettuare solo operazioni di prelievo e versamento, mentre sono inibite altre operazioni tipiche bancarie quali bonifico verso conti non predefiniti, pagamento assegni, prelievo con bancomat o carta di credito, eccetera.</a:t>
            </a:r>
          </a:p>
          <a:p>
            <a:endParaRPr lang="de-DE" sz="2800" dirty="0"/>
          </a:p>
          <a:p>
            <a:endParaRPr lang="de-DE" sz="2800" dirty="0"/>
          </a:p>
        </p:txBody>
      </p:sp>
    </p:spTree>
    <p:extLst>
      <p:ext uri="{BB962C8B-B14F-4D97-AF65-F5344CB8AC3E}">
        <p14:creationId xmlns:p14="http://schemas.microsoft.com/office/powerpoint/2010/main" val="21995347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it-IT" sz="2800" i="1" dirty="0"/>
              <a:t>Con sistema Paese si intendono tutte le strutture - pubbliche e private - che collaborano a sostenere l'attività internazionale - dal commercio alla produzione - di un Paese garantendo la competitività del suo sistema produttivo. Contribuiscono al sistema Paese le imprese, le istituzioni, politiche ed economiche, sia pubbliche che private, ma anche quelle scientifiche e culturali. Il Paese ottiene vantaggi competitivi quando le strutture che compongono il sistema riescono a collaborare in maniera efficiente e determinano, insieme, strategie commerciali nazionali </a:t>
            </a:r>
            <a:r>
              <a:rPr lang="it-IT" sz="2800" i="1"/>
              <a:t>e internazionali.</a:t>
            </a:r>
            <a:endParaRPr lang="it-IT" sz="2800" i="1" dirty="0"/>
          </a:p>
          <a:p>
            <a:endParaRPr lang="de-DE" dirty="0"/>
          </a:p>
        </p:txBody>
      </p:sp>
    </p:spTree>
    <p:extLst>
      <p:ext uri="{BB962C8B-B14F-4D97-AF65-F5344CB8AC3E}">
        <p14:creationId xmlns:p14="http://schemas.microsoft.com/office/powerpoint/2010/main" val="26387692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it-IT" sz="2800" i="1" dirty="0"/>
              <a:t>Nel caso di </a:t>
            </a:r>
            <a:r>
              <a:rPr lang="it-IT" sz="2800" b="1" i="1" dirty="0"/>
              <a:t>conto deposito libero</a:t>
            </a:r>
            <a:r>
              <a:rPr lang="it-IT" sz="2800" i="1" dirty="0"/>
              <a:t>, il cliente ha la facoltà in qualsiasi momento di prelevare in tutto o in parte il denaro depositato, mentre nel caso di </a:t>
            </a:r>
            <a:r>
              <a:rPr lang="it-IT" sz="2800" b="1" i="1" dirty="0"/>
              <a:t>conto deposito vincolato</a:t>
            </a:r>
            <a:r>
              <a:rPr lang="it-IT" sz="2800" i="1" dirty="0"/>
              <a:t> il cliente si impegna a lasciare in giacenza presso la banca una determinata somma di denaro per un determinato periodo di tempo. Il conto vincolato, a fronte di una minore operatività sulla giacenza, garantisce interessi più elevati.</a:t>
            </a:r>
          </a:p>
          <a:p>
            <a:endParaRPr lang="de-DE" sz="2800" dirty="0"/>
          </a:p>
        </p:txBody>
      </p:sp>
    </p:spTree>
    <p:extLst>
      <p:ext uri="{BB962C8B-B14F-4D97-AF65-F5344CB8AC3E}">
        <p14:creationId xmlns:p14="http://schemas.microsoft.com/office/powerpoint/2010/main" val="29790197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37064-C9A3-59F0-0156-208E12FB58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7A1E062-79C2-F4D6-F267-85B1AEB6FDB1}"/>
              </a:ext>
            </a:extLst>
          </p:cNvPr>
          <p:cNvSpPr txBox="1">
            <a:spLocks noChangeArrowheads="1"/>
          </p:cNvSpPr>
          <p:nvPr/>
        </p:nvSpPr>
        <p:spPr bwMode="auto">
          <a:xfrm>
            <a:off x="374848" y="222250"/>
            <a:ext cx="8229600" cy="1384995"/>
          </a:xfrm>
          <a:prstGeom prst="rect">
            <a:avLst/>
          </a:prstGeom>
          <a:noFill/>
          <a:ln w="9525">
            <a:noFill/>
            <a:miter lim="800000"/>
            <a:headEnd/>
            <a:tailEnd/>
          </a:ln>
        </p:spPr>
        <p:txBody>
          <a:bodyPr>
            <a:spAutoFit/>
          </a:bodyPr>
          <a:lstStyle/>
          <a:p>
            <a:endParaRPr lang="de-DE" sz="2800" dirty="0"/>
          </a:p>
          <a:p>
            <a:endParaRPr lang="de-DE" sz="2800" dirty="0"/>
          </a:p>
          <a:p>
            <a:r>
              <a:rPr lang="de-DE" sz="2800" dirty="0"/>
              <a:t>https://banken-ratgeber.de/girokonto/</a:t>
            </a:r>
          </a:p>
        </p:txBody>
      </p:sp>
    </p:spTree>
    <p:extLst>
      <p:ext uri="{BB962C8B-B14F-4D97-AF65-F5344CB8AC3E}">
        <p14:creationId xmlns:p14="http://schemas.microsoft.com/office/powerpoint/2010/main" val="115433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en-US" b="1" i="1" dirty="0"/>
              <a:t> </a:t>
            </a:r>
            <a:r>
              <a:rPr lang="en-US" sz="2600" b="1" i="1" dirty="0"/>
              <a:t>Wie </a:t>
            </a:r>
            <a:r>
              <a:rPr lang="en-US" sz="2600" b="1" i="1" dirty="0" err="1"/>
              <a:t>funktionieren</a:t>
            </a:r>
            <a:r>
              <a:rPr lang="en-US" sz="2600" b="1" i="1" dirty="0"/>
              <a:t> </a:t>
            </a:r>
            <a:r>
              <a:rPr lang="en-US" sz="2600" b="1" i="1" dirty="0" err="1"/>
              <a:t>Tagesgeldkonten</a:t>
            </a:r>
            <a:r>
              <a:rPr lang="en-US" sz="2600" b="1" i="1" dirty="0"/>
              <a:t>?</a:t>
            </a:r>
            <a:endParaRPr lang="it-IT" sz="2600" b="1" i="1" dirty="0"/>
          </a:p>
          <a:p>
            <a:r>
              <a:rPr lang="en-US" sz="2600" i="1" dirty="0"/>
              <a:t>Ein </a:t>
            </a:r>
            <a:r>
              <a:rPr lang="en-US" sz="2600" i="1" dirty="0" err="1"/>
              <a:t>Tagesgeldkonto</a:t>
            </a:r>
            <a:r>
              <a:rPr lang="en-US" sz="2600" i="1" dirty="0"/>
              <a:t> </a:t>
            </a:r>
            <a:r>
              <a:rPr lang="en-US" sz="2600" i="1" dirty="0" err="1"/>
              <a:t>ist</a:t>
            </a:r>
            <a:r>
              <a:rPr lang="en-US" sz="2600" i="1" dirty="0"/>
              <a:t> </a:t>
            </a:r>
            <a:r>
              <a:rPr lang="en-US" sz="2600" i="1" dirty="0" err="1"/>
              <a:t>eine</a:t>
            </a:r>
            <a:r>
              <a:rPr lang="en-US" sz="2600" i="1" dirty="0"/>
              <a:t> </a:t>
            </a:r>
            <a:r>
              <a:rPr lang="en-US" sz="2600" i="1" dirty="0" err="1"/>
              <a:t>Geldanlage</a:t>
            </a:r>
            <a:r>
              <a:rPr lang="en-US" sz="2600" i="1" dirty="0"/>
              <a:t> </a:t>
            </a:r>
            <a:r>
              <a:rPr lang="en-US" sz="2600" i="1" dirty="0" err="1"/>
              <a:t>ohne</a:t>
            </a:r>
            <a:r>
              <a:rPr lang="en-US" sz="2600" i="1" dirty="0"/>
              <a:t> </a:t>
            </a:r>
            <a:r>
              <a:rPr lang="en-US" sz="2600" i="1" dirty="0" err="1"/>
              <a:t>eine</a:t>
            </a:r>
            <a:r>
              <a:rPr lang="en-US" sz="2600" i="1" dirty="0"/>
              <a:t> </a:t>
            </a:r>
            <a:r>
              <a:rPr lang="en-US" sz="2600" i="1" dirty="0" err="1"/>
              <a:t>feste</a:t>
            </a:r>
            <a:r>
              <a:rPr lang="en-US" sz="2600" i="1" dirty="0"/>
              <a:t> </a:t>
            </a:r>
            <a:r>
              <a:rPr lang="en-US" sz="2600" i="1" dirty="0" err="1"/>
              <a:t>Laufzeit</a:t>
            </a:r>
            <a:r>
              <a:rPr lang="en-US" sz="2600" i="1" dirty="0"/>
              <a:t>. Ein- und </a:t>
            </a:r>
            <a:r>
              <a:rPr lang="en-US" sz="2600" i="1" dirty="0" err="1"/>
              <a:t>Auszahlungen</a:t>
            </a:r>
            <a:r>
              <a:rPr lang="en-US" sz="2600" i="1" dirty="0"/>
              <a:t> </a:t>
            </a:r>
            <a:r>
              <a:rPr lang="en-US" sz="2600" i="1" dirty="0" err="1"/>
              <a:t>sind</a:t>
            </a:r>
            <a:r>
              <a:rPr lang="en-US" sz="2600" i="1" dirty="0"/>
              <a:t> </a:t>
            </a:r>
            <a:r>
              <a:rPr lang="en-US" sz="2600" i="1" dirty="0" err="1"/>
              <a:t>jederzeit</a:t>
            </a:r>
            <a:r>
              <a:rPr lang="en-US" sz="2600" i="1" dirty="0"/>
              <a:t> in </a:t>
            </a:r>
            <a:r>
              <a:rPr lang="en-US" sz="2600" i="1" dirty="0" err="1"/>
              <a:t>beliebiger</a:t>
            </a:r>
            <a:r>
              <a:rPr lang="en-US" sz="2600" i="1" dirty="0"/>
              <a:t> </a:t>
            </a:r>
            <a:r>
              <a:rPr lang="en-US" sz="2600" i="1" dirty="0" err="1"/>
              <a:t>Höhe</a:t>
            </a:r>
            <a:r>
              <a:rPr lang="en-US" sz="2600" i="1" dirty="0"/>
              <a:t> </a:t>
            </a:r>
            <a:r>
              <a:rPr lang="en-US" sz="2600" i="1" dirty="0" err="1"/>
              <a:t>möglich</a:t>
            </a:r>
            <a:r>
              <a:rPr lang="en-US" sz="2600" i="1" dirty="0"/>
              <a:t>. Wie der Name </a:t>
            </a:r>
            <a:r>
              <a:rPr lang="en-US" sz="2600" i="1" dirty="0" err="1"/>
              <a:t>bereits</a:t>
            </a:r>
            <a:r>
              <a:rPr lang="en-US" sz="2600" i="1" dirty="0"/>
              <a:t> </a:t>
            </a:r>
            <a:r>
              <a:rPr lang="en-US" sz="2600" i="1" dirty="0" err="1"/>
              <a:t>andeutet</a:t>
            </a:r>
            <a:r>
              <a:rPr lang="en-US" sz="2600" i="1" dirty="0"/>
              <a:t>, </a:t>
            </a:r>
            <a:r>
              <a:rPr lang="en-US" sz="2600" i="1" dirty="0" err="1"/>
              <a:t>kann</a:t>
            </a:r>
            <a:r>
              <a:rPr lang="en-US" sz="2600" i="1" dirty="0"/>
              <a:t> der Kunde </a:t>
            </a:r>
            <a:r>
              <a:rPr lang="en-US" sz="2600" i="1" dirty="0" err="1"/>
              <a:t>täglich</a:t>
            </a:r>
            <a:r>
              <a:rPr lang="en-US" sz="2600" i="1" dirty="0"/>
              <a:t> </a:t>
            </a:r>
            <a:r>
              <a:rPr lang="en-US" sz="2600" i="1" dirty="0" err="1"/>
              <a:t>über</a:t>
            </a:r>
            <a:r>
              <a:rPr lang="en-US" sz="2600" i="1" dirty="0"/>
              <a:t> sein </a:t>
            </a:r>
            <a:r>
              <a:rPr lang="en-US" sz="2600" i="1" dirty="0" err="1"/>
              <a:t>Vermögen</a:t>
            </a:r>
            <a:r>
              <a:rPr lang="en-US" sz="2600" i="1" dirty="0"/>
              <a:t> </a:t>
            </a:r>
            <a:r>
              <a:rPr lang="en-US" sz="2600" i="1" dirty="0" err="1"/>
              <a:t>oder</a:t>
            </a:r>
            <a:r>
              <a:rPr lang="en-US" sz="2600" i="1" dirty="0"/>
              <a:t> </a:t>
            </a:r>
            <a:r>
              <a:rPr lang="en-US" sz="2600" i="1" dirty="0" err="1"/>
              <a:t>einen</a:t>
            </a:r>
            <a:r>
              <a:rPr lang="en-US" sz="2600" i="1" dirty="0"/>
              <a:t> </a:t>
            </a:r>
            <a:r>
              <a:rPr lang="en-US" sz="2600" i="1" dirty="0" err="1"/>
              <a:t>Teilbetrag</a:t>
            </a:r>
            <a:r>
              <a:rPr lang="en-US" sz="2600" i="1" dirty="0"/>
              <a:t> </a:t>
            </a:r>
            <a:r>
              <a:rPr lang="en-US" sz="2600" i="1" dirty="0" err="1"/>
              <a:t>verfügen</a:t>
            </a:r>
            <a:r>
              <a:rPr lang="en-US" sz="2600" i="1" dirty="0"/>
              <a:t>. Es </a:t>
            </a:r>
            <a:r>
              <a:rPr lang="en-US" sz="2600" i="1" dirty="0" err="1"/>
              <a:t>gibt</a:t>
            </a:r>
            <a:r>
              <a:rPr lang="en-US" sz="2600" i="1" dirty="0"/>
              <a:t> </a:t>
            </a:r>
            <a:r>
              <a:rPr lang="en-US" sz="2600" i="1" dirty="0" err="1"/>
              <a:t>keine</a:t>
            </a:r>
            <a:r>
              <a:rPr lang="en-US" sz="2600" i="1" dirty="0"/>
              <a:t> </a:t>
            </a:r>
            <a:r>
              <a:rPr lang="en-US" sz="2600" i="1" dirty="0" err="1"/>
              <a:t>Kündigungsfrist</a:t>
            </a:r>
            <a:r>
              <a:rPr lang="en-US" sz="2600" i="1" dirty="0"/>
              <a:t>. </a:t>
            </a:r>
          </a:p>
          <a:p>
            <a:endParaRPr lang="en-US" sz="2600" i="1" dirty="0"/>
          </a:p>
          <a:p>
            <a:r>
              <a:rPr lang="it-IT" sz="2600" b="1" dirty="0"/>
              <a:t>Come funzionano i conti a deposito?</a:t>
            </a:r>
            <a:endParaRPr lang="it-IT" sz="2600" dirty="0"/>
          </a:p>
          <a:p>
            <a:r>
              <a:rPr lang="it-IT" sz="2600" dirty="0"/>
              <a:t>Un conto a deposito è un investimento finanziario senza una scadenza fissa. Prelievi e  versamenti sono possibili per qualsiasi cifra e in qualsiasi  momento. Già come suggerito dal nome, il cliente può disporre tutti i giorni dei propri beni o di una parte di essi senza termini di disdetta. </a:t>
            </a:r>
            <a:endParaRPr lang="en-US" sz="2600" i="1" dirty="0"/>
          </a:p>
          <a:p>
            <a:endParaRPr lang="en-US" sz="2600" dirty="0"/>
          </a:p>
        </p:txBody>
      </p:sp>
    </p:spTree>
    <p:extLst>
      <p:ext uri="{BB962C8B-B14F-4D97-AF65-F5344CB8AC3E}">
        <p14:creationId xmlns:p14="http://schemas.microsoft.com/office/powerpoint/2010/main" val="3397423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93976"/>
          </a:xfrm>
          <a:prstGeom prst="rect">
            <a:avLst/>
          </a:prstGeom>
          <a:noFill/>
          <a:ln w="9525">
            <a:noFill/>
            <a:miter lim="800000"/>
            <a:headEnd/>
            <a:tailEnd/>
          </a:ln>
        </p:spPr>
        <p:txBody>
          <a:bodyPr>
            <a:spAutoFit/>
          </a:bodyPr>
          <a:lstStyle/>
          <a:p>
            <a:r>
              <a:rPr lang="en-US" sz="2600" i="1" dirty="0"/>
              <a:t>Eine </a:t>
            </a:r>
            <a:r>
              <a:rPr lang="en-US" sz="2600" i="1" dirty="0" err="1"/>
              <a:t>Besonderheit</a:t>
            </a:r>
            <a:r>
              <a:rPr lang="en-US" sz="2600" i="1" dirty="0"/>
              <a:t> der </a:t>
            </a:r>
            <a:r>
              <a:rPr lang="en-US" sz="2600" i="1" dirty="0" err="1"/>
              <a:t>Tagesgeldkonten</a:t>
            </a:r>
            <a:r>
              <a:rPr lang="en-US" sz="2600" i="1" dirty="0"/>
              <a:t> </a:t>
            </a:r>
            <a:r>
              <a:rPr lang="en-US" sz="2600" i="1" dirty="0" err="1"/>
              <a:t>ist</a:t>
            </a:r>
            <a:r>
              <a:rPr lang="en-US" sz="2600" i="1" dirty="0"/>
              <a:t> </a:t>
            </a:r>
            <a:r>
              <a:rPr lang="en-US" sz="2600" i="1" dirty="0" err="1"/>
              <a:t>deren</a:t>
            </a:r>
            <a:r>
              <a:rPr lang="en-US" sz="2600" i="1" dirty="0"/>
              <a:t> </a:t>
            </a:r>
            <a:r>
              <a:rPr lang="en-US" sz="2600" i="1" dirty="0" err="1"/>
              <a:t>variabler</a:t>
            </a:r>
            <a:r>
              <a:rPr lang="en-US" sz="2600" i="1" dirty="0"/>
              <a:t> </a:t>
            </a:r>
            <a:r>
              <a:rPr lang="en-US" sz="2600" i="1" dirty="0" err="1"/>
              <a:t>Zinssatz</a:t>
            </a:r>
            <a:r>
              <a:rPr lang="en-US" sz="2600" i="1" dirty="0"/>
              <a:t>. </a:t>
            </a:r>
            <a:r>
              <a:rPr lang="en-US" sz="2600" i="1" dirty="0" err="1"/>
              <a:t>Theoretisch</a:t>
            </a:r>
            <a:r>
              <a:rPr lang="en-US" sz="2600" i="1" dirty="0"/>
              <a:t> </a:t>
            </a:r>
            <a:r>
              <a:rPr lang="en-US" sz="2600" i="1" dirty="0" err="1"/>
              <a:t>kann</a:t>
            </a:r>
            <a:r>
              <a:rPr lang="en-US" sz="2600" i="1" dirty="0"/>
              <a:t> </a:t>
            </a:r>
            <a:r>
              <a:rPr lang="en-US" sz="2600" i="1" dirty="0" err="1"/>
              <a:t>dieser</a:t>
            </a:r>
            <a:r>
              <a:rPr lang="en-US" sz="2600" i="1" dirty="0"/>
              <a:t> </a:t>
            </a:r>
            <a:r>
              <a:rPr lang="en-US" sz="2600" i="1" dirty="0" err="1"/>
              <a:t>täglich</a:t>
            </a:r>
            <a:r>
              <a:rPr lang="en-US" sz="2600" i="1" dirty="0"/>
              <a:t> </a:t>
            </a:r>
            <a:r>
              <a:rPr lang="en-US" sz="2600" i="1" dirty="0" err="1"/>
              <a:t>seitens</a:t>
            </a:r>
            <a:r>
              <a:rPr lang="en-US" sz="2600" i="1" dirty="0"/>
              <a:t> des </a:t>
            </a:r>
            <a:r>
              <a:rPr lang="en-US" sz="2600" i="1" dirty="0" err="1"/>
              <a:t>Kreditinstitutes</a:t>
            </a:r>
            <a:r>
              <a:rPr lang="en-US" sz="2600" i="1" dirty="0"/>
              <a:t> </a:t>
            </a:r>
            <a:r>
              <a:rPr lang="en-US" sz="2600" i="1" dirty="0" err="1"/>
              <a:t>geändert</a:t>
            </a:r>
            <a:r>
              <a:rPr lang="en-US" sz="2600" i="1" dirty="0"/>
              <a:t> </a:t>
            </a:r>
            <a:r>
              <a:rPr lang="en-US" sz="2600" i="1" dirty="0" err="1"/>
              <a:t>werden</a:t>
            </a:r>
            <a:r>
              <a:rPr lang="en-US" sz="2600" i="1" dirty="0"/>
              <a:t>. In der Praxis </a:t>
            </a:r>
            <a:r>
              <a:rPr lang="en-US" sz="2600" i="1" dirty="0" err="1"/>
              <a:t>wird</a:t>
            </a:r>
            <a:r>
              <a:rPr lang="en-US" sz="2600" i="1" dirty="0"/>
              <a:t> von </a:t>
            </a:r>
            <a:r>
              <a:rPr lang="en-US" sz="2600" i="1" dirty="0" err="1"/>
              <a:t>einer</a:t>
            </a:r>
            <a:r>
              <a:rPr lang="en-US" sz="2600" i="1" dirty="0"/>
              <a:t> </a:t>
            </a:r>
            <a:r>
              <a:rPr lang="en-US" sz="2600" i="1" dirty="0" err="1"/>
              <a:t>Zinsänderung</a:t>
            </a:r>
            <a:r>
              <a:rPr lang="en-US" sz="2600" i="1" dirty="0"/>
              <a:t> </a:t>
            </a:r>
            <a:r>
              <a:rPr lang="en-US" sz="2600" i="1" dirty="0" err="1"/>
              <a:t>nur</a:t>
            </a:r>
            <a:r>
              <a:rPr lang="en-US" sz="2600" i="1" dirty="0"/>
              <a:t> in </a:t>
            </a:r>
            <a:r>
              <a:rPr lang="en-US" sz="2600" i="1" dirty="0" err="1"/>
              <a:t>größeren</a:t>
            </a:r>
            <a:r>
              <a:rPr lang="en-US" sz="2600" i="1" dirty="0"/>
              <a:t> </a:t>
            </a:r>
            <a:r>
              <a:rPr lang="en-US" sz="2600" i="1" dirty="0" err="1"/>
              <a:t>Zeitabständen</a:t>
            </a:r>
            <a:r>
              <a:rPr lang="en-US" sz="2600" i="1" dirty="0"/>
              <a:t> </a:t>
            </a:r>
            <a:r>
              <a:rPr lang="en-US" sz="2600" i="1" dirty="0" err="1"/>
              <a:t>Gebrauch</a:t>
            </a:r>
            <a:r>
              <a:rPr lang="en-US" sz="2600" i="1" dirty="0"/>
              <a:t> </a:t>
            </a:r>
            <a:r>
              <a:rPr lang="en-US" sz="2600" i="1" dirty="0" err="1"/>
              <a:t>gemacht</a:t>
            </a:r>
            <a:r>
              <a:rPr lang="en-US" sz="2600" i="1" dirty="0"/>
              <a:t>, die </a:t>
            </a:r>
            <a:r>
              <a:rPr lang="en-US" sz="2600" i="1" dirty="0" err="1"/>
              <a:t>sich</a:t>
            </a:r>
            <a:r>
              <a:rPr lang="en-US" sz="2600" i="1" dirty="0"/>
              <a:t> an der </a:t>
            </a:r>
            <a:r>
              <a:rPr lang="en-US" sz="2600" i="1" dirty="0" err="1"/>
              <a:t>Entwicklung</a:t>
            </a:r>
            <a:r>
              <a:rPr lang="en-US" sz="2600" i="1" dirty="0"/>
              <a:t> des </a:t>
            </a:r>
            <a:r>
              <a:rPr lang="en-US" sz="2600" i="1" dirty="0" err="1"/>
              <a:t>Leitzinses</a:t>
            </a:r>
            <a:r>
              <a:rPr lang="en-US" sz="2600" i="1" dirty="0"/>
              <a:t> der </a:t>
            </a:r>
            <a:r>
              <a:rPr lang="en-US" sz="2600" i="1" dirty="0" err="1"/>
              <a:t>europäischen</a:t>
            </a:r>
            <a:r>
              <a:rPr lang="en-US" sz="2600" i="1" dirty="0"/>
              <a:t> </a:t>
            </a:r>
            <a:r>
              <a:rPr lang="en-US" sz="2600" i="1" dirty="0" err="1"/>
              <a:t>Zentralbank</a:t>
            </a:r>
            <a:r>
              <a:rPr lang="en-US" sz="2600" i="1" dirty="0"/>
              <a:t> </a:t>
            </a:r>
            <a:r>
              <a:rPr lang="en-US" sz="2600" i="1" dirty="0" err="1"/>
              <a:t>orientiert</a:t>
            </a:r>
            <a:r>
              <a:rPr lang="en-US" sz="2600" i="1" dirty="0"/>
              <a:t>. </a:t>
            </a:r>
          </a:p>
          <a:p>
            <a:endParaRPr lang="en-US" sz="2600" i="1" dirty="0"/>
          </a:p>
          <a:p>
            <a:r>
              <a:rPr lang="it-IT" sz="2600" dirty="0"/>
              <a:t>Una particolarità dei conti a deposito è il loro tasso d’interesse variabile. In teoria, quest’ultimo può essere cambiato da parte dell’istituto di credito ma di fatto il ricorso a questo strumento finanziario  viene adottato esclusivamente per i periodi di tempo più lunghi,  e adeguato sulla base dello sviluppo dei tassi guida della Banca Centrale europea. </a:t>
            </a:r>
            <a:endParaRPr lang="en-US" sz="2600" i="1" dirty="0"/>
          </a:p>
          <a:p>
            <a:endParaRPr lang="en-US" sz="2600" dirty="0"/>
          </a:p>
        </p:txBody>
      </p:sp>
    </p:spTree>
    <p:extLst>
      <p:ext uri="{BB962C8B-B14F-4D97-AF65-F5344CB8AC3E}">
        <p14:creationId xmlns:p14="http://schemas.microsoft.com/office/powerpoint/2010/main" val="2117119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677656"/>
          </a:xfrm>
          <a:prstGeom prst="rect">
            <a:avLst/>
          </a:prstGeom>
          <a:noFill/>
          <a:ln w="9525">
            <a:noFill/>
            <a:miter lim="800000"/>
            <a:headEnd/>
            <a:tailEnd/>
          </a:ln>
        </p:spPr>
        <p:txBody>
          <a:bodyPr>
            <a:spAutoFit/>
          </a:bodyPr>
          <a:lstStyle/>
          <a:p>
            <a:r>
              <a:rPr lang="it-IT" sz="2800" i="1" dirty="0"/>
              <a:t>Dal 1° gennaio 1999, il TUR (</a:t>
            </a:r>
            <a:r>
              <a:rPr lang="it-IT" sz="2800" b="1" i="1" dirty="0"/>
              <a:t>tasso ufficiale di riferimento</a:t>
            </a:r>
            <a:r>
              <a:rPr lang="it-IT" sz="2800" i="1" dirty="0"/>
              <a:t>) sostituisce il </a:t>
            </a:r>
            <a:r>
              <a:rPr lang="it-IT" sz="2800" b="1" i="1" dirty="0"/>
              <a:t>Tasso Ufficiale di Sconto</a:t>
            </a:r>
            <a:r>
              <a:rPr lang="it-IT" sz="2800" i="1" dirty="0"/>
              <a:t> (TUS), fissato dalla Banca d'Italia ed applicato nelle sue operazioni di rifinanziamento nei confronti del sistema bancario: è il tasso a cui la Banca centrale concede prestiti alle altre banche.</a:t>
            </a:r>
          </a:p>
        </p:txBody>
      </p:sp>
    </p:spTree>
    <p:extLst>
      <p:ext uri="{BB962C8B-B14F-4D97-AF65-F5344CB8AC3E}">
        <p14:creationId xmlns:p14="http://schemas.microsoft.com/office/powerpoint/2010/main" val="40783925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477875"/>
          </a:xfrm>
          <a:prstGeom prst="rect">
            <a:avLst/>
          </a:prstGeom>
          <a:noFill/>
          <a:ln w="9525">
            <a:noFill/>
            <a:miter lim="800000"/>
            <a:headEnd/>
            <a:tailEnd/>
          </a:ln>
        </p:spPr>
        <p:txBody>
          <a:bodyPr>
            <a:spAutoFit/>
          </a:bodyPr>
          <a:lstStyle/>
          <a:p>
            <a:r>
              <a:rPr lang="it-IT" sz="2800" b="1" i="1" dirty="0"/>
              <a:t>Cos’è il tasso Bce?</a:t>
            </a:r>
          </a:p>
          <a:p>
            <a:r>
              <a:rPr lang="it-IT" sz="2800" i="1" dirty="0"/>
              <a:t>Il tasso Bce, detto anche Refi (abbreviazione del termine inglese </a:t>
            </a:r>
            <a:r>
              <a:rPr lang="it-IT" sz="2800" i="1" dirty="0" err="1"/>
              <a:t>refinancing</a:t>
            </a:r>
            <a:r>
              <a:rPr lang="it-IT" sz="2800" i="1" dirty="0"/>
              <a:t>), è il tasso per le operazioni di rifinanziamento della Banca centrale europea. In pratica è il valore che le banche europee devono pagare quando prendono del denaro in prestito dalla Bce.</a:t>
            </a:r>
          </a:p>
          <a:p>
            <a:endParaRPr lang="it-IT" sz="2800" dirty="0"/>
          </a:p>
          <a:p>
            <a:endParaRPr lang="it-IT" dirty="0"/>
          </a:p>
        </p:txBody>
      </p:sp>
    </p:spTree>
    <p:extLst>
      <p:ext uri="{BB962C8B-B14F-4D97-AF65-F5344CB8AC3E}">
        <p14:creationId xmlns:p14="http://schemas.microsoft.com/office/powerpoint/2010/main" val="34857327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894195"/>
          </a:xfrm>
          <a:prstGeom prst="rect">
            <a:avLst/>
          </a:prstGeom>
          <a:noFill/>
          <a:ln w="9525">
            <a:noFill/>
            <a:miter lim="800000"/>
            <a:headEnd/>
            <a:tailEnd/>
          </a:ln>
        </p:spPr>
        <p:txBody>
          <a:bodyPr>
            <a:spAutoFit/>
          </a:bodyPr>
          <a:lstStyle/>
          <a:p>
            <a:r>
              <a:rPr lang="it-IT" sz="2600" i="1" dirty="0"/>
              <a:t>Il tasso sulle operazioni di rifinanziamento principali è uno dei tre tassi di riferimento che la BCE fissa ogni sei settimane nel quadro della sua azione tesa a mantenere stabili i prezzi nell’area dell’euro.</a:t>
            </a:r>
          </a:p>
          <a:p>
            <a:r>
              <a:rPr lang="it-IT" sz="2600" i="1" dirty="0"/>
              <a:t>Gli altri due tassi sono: 1) il </a:t>
            </a:r>
            <a:r>
              <a:rPr lang="it-IT" sz="2600" i="1" u="sng" dirty="0"/>
              <a:t>tasso sulle operazioni di rifinanziamento marginale</a:t>
            </a:r>
            <a:r>
              <a:rPr lang="it-IT" sz="2600" i="1" dirty="0"/>
              <a:t>, ovvero il tasso di interesse corrisposto dalle banche quando assumono prestiti dalla BCE overnight (“overnight” significa che lo scambio di fondi è effettuato nella giornata di negoziazione con rientro nella giornata lavorativa successiva); questi comportano per le banche un costo superiore rispetto ai prestiti per la durata di una settimana; e 2) il </a:t>
            </a:r>
            <a:r>
              <a:rPr lang="it-IT" sz="2600" i="1" u="sng" dirty="0"/>
              <a:t>tasso sui depositi presso la banca centrale</a:t>
            </a:r>
            <a:r>
              <a:rPr lang="it-IT" sz="2600" i="1" dirty="0"/>
              <a:t>, che definisce l’interesse che le banche percepiscono, o devono versare in caso di tassi di interesse negativi, sui propri depositi overnight presso la BCE.</a:t>
            </a:r>
          </a:p>
          <a:p>
            <a:endParaRPr lang="it-IT" sz="2800" dirty="0"/>
          </a:p>
          <a:p>
            <a:endParaRPr lang="it-IT" dirty="0"/>
          </a:p>
        </p:txBody>
      </p:sp>
    </p:spTree>
    <p:extLst>
      <p:ext uri="{BB962C8B-B14F-4D97-AF65-F5344CB8AC3E}">
        <p14:creationId xmlns:p14="http://schemas.microsoft.com/office/powerpoint/2010/main" val="34815073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it-IT" i="1" dirty="0"/>
              <a:t>L’uso delle iniziali maiuscole dovrebbe per quanto possibile essere limitato: la pratica consistente nel voler mettere in risalto un termine tramite l’iniziale maiuscola (a volte persino per mezzo dell’iniziale «di rispetto») deturpa, livella e appesantisce la presentazione di un testo, come è mostrato chiaramente dalla contrapposizione dei testi che seguono.</a:t>
            </a:r>
          </a:p>
          <a:p>
            <a:endParaRPr lang="it-IT" sz="2600" i="1" dirty="0"/>
          </a:p>
          <a:p>
            <a:r>
              <a:rPr lang="it-IT" i="1" dirty="0"/>
              <a:t>Edward </a:t>
            </a:r>
            <a:r>
              <a:rPr lang="it-IT" i="1" dirty="0" err="1"/>
              <a:t>Prosser</a:t>
            </a:r>
            <a:r>
              <a:rPr lang="it-IT" i="1" dirty="0"/>
              <a:t>, ex Direttore Aggiunto dell’Uffi­cio di Cooperazione per l’Educazione, è stato nominato Direttore dell’Unità d’Assistenza Tecnica per il nuovo Programma </a:t>
            </a:r>
            <a:r>
              <a:rPr lang="it-IT" i="1" dirty="0" err="1"/>
              <a:t>Comett</a:t>
            </a:r>
            <a:r>
              <a:rPr lang="it-IT" i="1" dirty="0"/>
              <a:t>.</a:t>
            </a:r>
          </a:p>
          <a:p>
            <a:endParaRPr lang="it-IT" sz="2600" i="1" dirty="0"/>
          </a:p>
          <a:p>
            <a:r>
              <a:rPr lang="it-IT" i="1" dirty="0"/>
              <a:t>Edward </a:t>
            </a:r>
            <a:r>
              <a:rPr lang="it-IT" i="1" dirty="0" err="1"/>
              <a:t>Prosser</a:t>
            </a:r>
            <a:r>
              <a:rPr lang="it-IT" i="1" dirty="0"/>
              <a:t>, ex direttore aggiunto dell’Uffi­cio di cooperazione per l’educazione, è stato nominato direttore dell’unità d’assistenza tecnica per il nuovo programma </a:t>
            </a:r>
            <a:r>
              <a:rPr lang="it-IT" i="1" dirty="0" err="1"/>
              <a:t>Comett</a:t>
            </a:r>
            <a:r>
              <a:rPr lang="it-IT" i="1" dirty="0"/>
              <a:t>.</a:t>
            </a:r>
          </a:p>
          <a:p>
            <a:endParaRPr lang="it-IT" sz="2600" i="1" dirty="0"/>
          </a:p>
          <a:p>
            <a:r>
              <a:rPr lang="it-IT" sz="2600" i="1" dirty="0"/>
              <a:t>(Dal Manuale interistituzionale di convenzioni redazionali)</a:t>
            </a:r>
            <a:endParaRPr lang="de-DE" sz="2600" i="1" dirty="0"/>
          </a:p>
        </p:txBody>
      </p:sp>
    </p:spTree>
    <p:extLst>
      <p:ext uri="{BB962C8B-B14F-4D97-AF65-F5344CB8AC3E}">
        <p14:creationId xmlns:p14="http://schemas.microsoft.com/office/powerpoint/2010/main" val="9216874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en-US" sz="2600" i="1" dirty="0" err="1"/>
              <a:t>Tagesgeldkonten</a:t>
            </a:r>
            <a:r>
              <a:rPr lang="en-US" sz="2600" i="1" dirty="0"/>
              <a:t> </a:t>
            </a:r>
            <a:r>
              <a:rPr lang="en-US" sz="2600" i="1" dirty="0" err="1"/>
              <a:t>sind</a:t>
            </a:r>
            <a:r>
              <a:rPr lang="en-US" sz="2600" i="1" dirty="0"/>
              <a:t> ideal für das </a:t>
            </a:r>
            <a:r>
              <a:rPr lang="en-US" sz="2600" i="1" dirty="0" err="1"/>
              <a:t>Parken</a:t>
            </a:r>
            <a:r>
              <a:rPr lang="en-US" sz="2600" i="1" dirty="0"/>
              <a:t> von </a:t>
            </a:r>
            <a:r>
              <a:rPr lang="en-US" sz="2600" i="1" dirty="0" err="1"/>
              <a:t>nicht</a:t>
            </a:r>
            <a:r>
              <a:rPr lang="en-US" sz="2600" i="1" dirty="0"/>
              <a:t> </a:t>
            </a:r>
            <a:r>
              <a:rPr lang="en-US" sz="2600" i="1" dirty="0" err="1"/>
              <a:t>unmittelbar</a:t>
            </a:r>
            <a:r>
              <a:rPr lang="en-US" sz="2600" i="1" dirty="0"/>
              <a:t> </a:t>
            </a:r>
            <a:r>
              <a:rPr lang="en-US" sz="2600" i="1" dirty="0" err="1"/>
              <a:t>benötigtem</a:t>
            </a:r>
            <a:r>
              <a:rPr lang="en-US" sz="2600" i="1" dirty="0"/>
              <a:t> Geld. Sie </a:t>
            </a:r>
            <a:r>
              <a:rPr lang="en-US" sz="2600" i="1" dirty="0" err="1"/>
              <a:t>dienen</a:t>
            </a:r>
            <a:r>
              <a:rPr lang="en-US" sz="2600" i="1" dirty="0"/>
              <a:t> </a:t>
            </a:r>
            <a:r>
              <a:rPr lang="en-US" sz="2600" i="1" dirty="0" err="1"/>
              <a:t>jedoch</a:t>
            </a:r>
            <a:r>
              <a:rPr lang="en-US" sz="2600" i="1" dirty="0"/>
              <a:t> </a:t>
            </a:r>
            <a:r>
              <a:rPr lang="en-US" sz="2600" i="1" dirty="0" err="1"/>
              <a:t>nicht</a:t>
            </a:r>
            <a:r>
              <a:rPr lang="en-US" sz="2600" i="1" dirty="0"/>
              <a:t> dem </a:t>
            </a:r>
            <a:r>
              <a:rPr lang="en-US" sz="2600" i="1" dirty="0" err="1"/>
              <a:t>üblichen</a:t>
            </a:r>
            <a:r>
              <a:rPr lang="en-US" sz="2600" i="1" dirty="0"/>
              <a:t> </a:t>
            </a:r>
            <a:r>
              <a:rPr lang="en-US" sz="2600" i="1" dirty="0" err="1"/>
              <a:t>Zahlungsverkehr</a:t>
            </a:r>
            <a:r>
              <a:rPr lang="en-US" sz="2600" i="1" dirty="0"/>
              <a:t> und </a:t>
            </a:r>
            <a:r>
              <a:rPr lang="en-US" sz="2600" i="1" dirty="0" err="1"/>
              <a:t>sind</a:t>
            </a:r>
            <a:r>
              <a:rPr lang="en-US" sz="2600" i="1" dirty="0"/>
              <a:t> </a:t>
            </a:r>
            <a:r>
              <a:rPr lang="en-US" sz="2600" i="1" dirty="0" err="1"/>
              <a:t>reine</a:t>
            </a:r>
            <a:r>
              <a:rPr lang="en-US" sz="2600" i="1" dirty="0"/>
              <a:t> </a:t>
            </a:r>
            <a:r>
              <a:rPr lang="en-US" sz="2600" i="1" dirty="0" err="1"/>
              <a:t>Guthabenkonten</a:t>
            </a:r>
            <a:r>
              <a:rPr lang="en-US" sz="2600" i="1" dirty="0"/>
              <a:t>. Um </a:t>
            </a:r>
            <a:r>
              <a:rPr lang="en-US" sz="2600" i="1" dirty="0" err="1"/>
              <a:t>ein</a:t>
            </a:r>
            <a:r>
              <a:rPr lang="en-US" sz="2600" i="1" dirty="0"/>
              <a:t> </a:t>
            </a:r>
            <a:r>
              <a:rPr lang="en-US" sz="2600" i="1" dirty="0" err="1"/>
              <a:t>Tagesgeldkonto</a:t>
            </a:r>
            <a:r>
              <a:rPr lang="en-US" sz="2600" i="1" dirty="0"/>
              <a:t> </a:t>
            </a:r>
            <a:r>
              <a:rPr lang="en-US" sz="2600" i="1" dirty="0" err="1"/>
              <a:t>einrichten</a:t>
            </a:r>
            <a:r>
              <a:rPr lang="en-US" sz="2600" i="1" dirty="0"/>
              <a:t> </a:t>
            </a:r>
            <a:r>
              <a:rPr lang="en-US" sz="2600" i="1" dirty="0" err="1"/>
              <a:t>zu</a:t>
            </a:r>
            <a:r>
              <a:rPr lang="en-US" sz="2600" i="1" dirty="0"/>
              <a:t> </a:t>
            </a:r>
            <a:r>
              <a:rPr lang="en-US" sz="2600" i="1" dirty="0" err="1"/>
              <a:t>können</a:t>
            </a:r>
            <a:r>
              <a:rPr lang="en-US" sz="2600" i="1" dirty="0"/>
              <a:t>, </a:t>
            </a:r>
            <a:r>
              <a:rPr lang="en-US" sz="2600" i="1" dirty="0" err="1"/>
              <a:t>wird</a:t>
            </a:r>
            <a:r>
              <a:rPr lang="en-US" sz="2600" i="1" dirty="0"/>
              <a:t> </a:t>
            </a:r>
            <a:r>
              <a:rPr lang="en-US" sz="2600" i="1" dirty="0" err="1"/>
              <a:t>ein</a:t>
            </a:r>
            <a:r>
              <a:rPr lang="en-US" sz="2600" i="1" dirty="0"/>
              <a:t> </a:t>
            </a:r>
            <a:r>
              <a:rPr lang="en-US" sz="2600" i="1" dirty="0" err="1"/>
              <a:t>Girokonto</a:t>
            </a:r>
            <a:r>
              <a:rPr lang="en-US" sz="2600" i="1" dirty="0"/>
              <a:t> </a:t>
            </a:r>
            <a:r>
              <a:rPr lang="en-US" sz="2600" i="1" dirty="0" err="1"/>
              <a:t>als</a:t>
            </a:r>
            <a:r>
              <a:rPr lang="en-US" sz="2600" i="1" dirty="0"/>
              <a:t> </a:t>
            </a:r>
            <a:r>
              <a:rPr lang="en-US" sz="2600" i="1" dirty="0" err="1"/>
              <a:t>sogenanntes</a:t>
            </a:r>
            <a:r>
              <a:rPr lang="en-US" sz="2600" i="1" dirty="0"/>
              <a:t> </a:t>
            </a:r>
            <a:r>
              <a:rPr lang="en-US" sz="2600" i="1" dirty="0" err="1"/>
              <a:t>Referenzkonto</a:t>
            </a:r>
            <a:r>
              <a:rPr lang="en-US" sz="2600" i="1" dirty="0"/>
              <a:t> </a:t>
            </a:r>
            <a:r>
              <a:rPr lang="en-US" sz="2600" i="1" dirty="0" err="1"/>
              <a:t>benötigt</a:t>
            </a:r>
            <a:r>
              <a:rPr lang="en-US" sz="2600" i="1" dirty="0"/>
              <a:t>, </a:t>
            </a:r>
            <a:r>
              <a:rPr lang="en-US" sz="2600" i="1" dirty="0" err="1"/>
              <a:t>über</a:t>
            </a:r>
            <a:r>
              <a:rPr lang="en-US" sz="2600" i="1" dirty="0"/>
              <a:t> das alle </a:t>
            </a:r>
            <a:r>
              <a:rPr lang="en-US" sz="2600" i="1" dirty="0" err="1"/>
              <a:t>Überweisungen</a:t>
            </a:r>
            <a:r>
              <a:rPr lang="en-US" sz="2600" i="1" dirty="0"/>
              <a:t> </a:t>
            </a:r>
            <a:r>
              <a:rPr lang="en-US" sz="2600" i="1" dirty="0" err="1"/>
              <a:t>getätigt</a:t>
            </a:r>
            <a:r>
              <a:rPr lang="en-US" sz="2600" i="1" dirty="0"/>
              <a:t> </a:t>
            </a:r>
            <a:r>
              <a:rPr lang="en-US" sz="2600" i="1" dirty="0" err="1"/>
              <a:t>werden</a:t>
            </a:r>
            <a:r>
              <a:rPr lang="en-US" sz="2600" i="1" dirty="0"/>
              <a:t>. </a:t>
            </a:r>
          </a:p>
          <a:p>
            <a:endParaRPr lang="en-US" sz="2600" i="1" dirty="0"/>
          </a:p>
          <a:p>
            <a:r>
              <a:rPr lang="it-IT" sz="2600" dirty="0"/>
              <a:t>I conti a deposito sono l’ideale per depositare il denaro non strettamente necessario. Questi, tuttavia, non servono per le consuete transazioni economiche ma sono dei veri e propri conti prepagati. Per poter aprire un conto a deposito, è necessario un giroconto che faccia da cosiddetto  conto di riferimento sul quale vengono effettuati tutti i versamenti. </a:t>
            </a:r>
            <a:endParaRPr lang="en-US" sz="2600" i="1" dirty="0"/>
          </a:p>
          <a:p>
            <a:endParaRPr lang="it-IT" sz="2600" dirty="0"/>
          </a:p>
        </p:txBody>
      </p:sp>
    </p:spTree>
    <p:extLst>
      <p:ext uri="{BB962C8B-B14F-4D97-AF65-F5344CB8AC3E}">
        <p14:creationId xmlns:p14="http://schemas.microsoft.com/office/powerpoint/2010/main" val="22073282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en-US" sz="2600" i="1" dirty="0" err="1"/>
              <a:t>Tagesgeldkonten</a:t>
            </a:r>
            <a:r>
              <a:rPr lang="en-US" sz="2600" i="1" dirty="0"/>
              <a:t> </a:t>
            </a:r>
            <a:r>
              <a:rPr lang="en-US" sz="2600" i="1" dirty="0" err="1"/>
              <a:t>gehören</a:t>
            </a:r>
            <a:r>
              <a:rPr lang="en-US" sz="2600" i="1" dirty="0"/>
              <a:t> </a:t>
            </a:r>
            <a:r>
              <a:rPr lang="en-US" sz="2600" i="1" dirty="0" err="1"/>
              <a:t>zu</a:t>
            </a:r>
            <a:r>
              <a:rPr lang="en-US" sz="2600" i="1" dirty="0"/>
              <a:t> den </a:t>
            </a:r>
            <a:r>
              <a:rPr lang="en-US" sz="2600" i="1" dirty="0" err="1"/>
              <a:t>sichersten</a:t>
            </a:r>
            <a:r>
              <a:rPr lang="en-US" sz="2600" i="1" dirty="0"/>
              <a:t> </a:t>
            </a:r>
            <a:r>
              <a:rPr lang="en-US" sz="2600" i="1" dirty="0" err="1"/>
              <a:t>Geldanlagen</a:t>
            </a:r>
            <a:r>
              <a:rPr lang="en-US" sz="2600" i="1" dirty="0"/>
              <a:t>. Sie </a:t>
            </a:r>
            <a:r>
              <a:rPr lang="en-US" sz="2600" i="1" dirty="0" err="1"/>
              <a:t>unterliegen</a:t>
            </a:r>
            <a:r>
              <a:rPr lang="en-US" sz="2600" i="1" dirty="0"/>
              <a:t> </a:t>
            </a:r>
            <a:r>
              <a:rPr lang="en-US" sz="2600" i="1" dirty="0" err="1"/>
              <a:t>keinen</a:t>
            </a:r>
            <a:r>
              <a:rPr lang="en-US" sz="2600" i="1" dirty="0"/>
              <a:t> </a:t>
            </a:r>
            <a:r>
              <a:rPr lang="en-US" sz="2600" i="1" dirty="0" err="1"/>
              <a:t>Kursschwankungen</a:t>
            </a:r>
            <a:r>
              <a:rPr lang="en-US" sz="2600" i="1" dirty="0"/>
              <a:t> und </a:t>
            </a:r>
            <a:r>
              <a:rPr lang="en-US" sz="2600" i="1" dirty="0" err="1"/>
              <a:t>auch</a:t>
            </a:r>
            <a:r>
              <a:rPr lang="en-US" sz="2600" i="1" dirty="0"/>
              <a:t> </a:t>
            </a:r>
            <a:r>
              <a:rPr lang="en-US" sz="2600" i="1" dirty="0" err="1"/>
              <a:t>ein</a:t>
            </a:r>
            <a:r>
              <a:rPr lang="en-US" sz="2600" i="1" dirty="0"/>
              <a:t> </a:t>
            </a:r>
            <a:r>
              <a:rPr lang="en-US" sz="2600" i="1" dirty="0" err="1"/>
              <a:t>Emittentenrisiko</a:t>
            </a:r>
            <a:r>
              <a:rPr lang="en-US" sz="2600" i="1" dirty="0"/>
              <a:t> </a:t>
            </a:r>
            <a:r>
              <a:rPr lang="en-US" sz="2600" i="1" dirty="0" err="1"/>
              <a:t>ist</a:t>
            </a:r>
            <a:r>
              <a:rPr lang="en-US" sz="2600" i="1" dirty="0"/>
              <a:t> </a:t>
            </a:r>
            <a:r>
              <a:rPr lang="en-US" sz="2600" i="1" dirty="0" err="1"/>
              <a:t>ausgeschlossen</a:t>
            </a:r>
            <a:r>
              <a:rPr lang="en-US" sz="2600" i="1" dirty="0"/>
              <a:t>. Mit der in der EU </a:t>
            </a:r>
            <a:r>
              <a:rPr lang="en-US" sz="2600" i="1" dirty="0" err="1"/>
              <a:t>gesetzlich</a:t>
            </a:r>
            <a:r>
              <a:rPr lang="en-US" sz="2600" i="1" dirty="0"/>
              <a:t> </a:t>
            </a:r>
            <a:r>
              <a:rPr lang="en-US" sz="2600" i="1" dirty="0" err="1"/>
              <a:t>vorgeschrieben</a:t>
            </a:r>
            <a:r>
              <a:rPr lang="en-US" sz="2600" i="1" dirty="0"/>
              <a:t> </a:t>
            </a:r>
            <a:r>
              <a:rPr lang="en-US" sz="2600" i="1" dirty="0" err="1"/>
              <a:t>Einlagensicherung</a:t>
            </a:r>
            <a:r>
              <a:rPr lang="en-US" sz="2600" i="1" dirty="0"/>
              <a:t> </a:t>
            </a:r>
            <a:r>
              <a:rPr lang="en-US" sz="2600" i="1" dirty="0" err="1"/>
              <a:t>sind</a:t>
            </a:r>
            <a:r>
              <a:rPr lang="en-US" sz="2600" i="1" dirty="0"/>
              <a:t> </a:t>
            </a:r>
            <a:r>
              <a:rPr lang="en-US" sz="2600" i="1" dirty="0" err="1"/>
              <a:t>diese</a:t>
            </a:r>
            <a:r>
              <a:rPr lang="en-US" sz="2600" i="1" dirty="0"/>
              <a:t> </a:t>
            </a:r>
            <a:r>
              <a:rPr lang="en-US" sz="2600" i="1" dirty="0" err="1"/>
              <a:t>zu</a:t>
            </a:r>
            <a:r>
              <a:rPr lang="en-US" sz="2600" i="1" dirty="0"/>
              <a:t> 100% bis </a:t>
            </a:r>
            <a:r>
              <a:rPr lang="en-US" sz="2600" i="1" dirty="0" err="1"/>
              <a:t>zu</a:t>
            </a:r>
            <a:r>
              <a:rPr lang="en-US" sz="2600" i="1" dirty="0"/>
              <a:t> </a:t>
            </a:r>
            <a:r>
              <a:rPr lang="en-US" sz="2600" i="1" dirty="0" err="1"/>
              <a:t>einem</a:t>
            </a:r>
            <a:r>
              <a:rPr lang="en-US" sz="2600" i="1" dirty="0"/>
              <a:t> </a:t>
            </a:r>
            <a:r>
              <a:rPr lang="en-US" sz="2600" i="1" dirty="0" err="1"/>
              <a:t>Betrag</a:t>
            </a:r>
            <a:r>
              <a:rPr lang="en-US" sz="2600" i="1" dirty="0"/>
              <a:t> von 100.000 EUR </a:t>
            </a:r>
            <a:r>
              <a:rPr lang="en-US" sz="2600" i="1" dirty="0" err="1"/>
              <a:t>geschützt</a:t>
            </a:r>
            <a:r>
              <a:rPr lang="en-US" sz="2600" i="1" dirty="0"/>
              <a:t>.</a:t>
            </a:r>
          </a:p>
          <a:p>
            <a:endParaRPr lang="en-US" sz="2600" i="1" dirty="0"/>
          </a:p>
          <a:p>
            <a:r>
              <a:rPr lang="it-IT" sz="2600" dirty="0"/>
              <a:t>I conti a deposito sono considerati tra gli investimenti finanziari più sicuri in quanto non sono sottoposti alle fluttuazioni dei prezzi e anche il rischio che l’emittente non adempia ai suoi obblighi è da escludere . Con una garanzia dei depositi imposta per legge dall’Unione Europea, questi conti sono protetti dal 100% fino ad un importo di 100 euro. </a:t>
            </a:r>
          </a:p>
          <a:p>
            <a:endParaRPr lang="it-IT" sz="2600" i="1" dirty="0"/>
          </a:p>
          <a:p>
            <a:endParaRPr lang="it-IT" sz="2600" dirty="0"/>
          </a:p>
        </p:txBody>
      </p:sp>
    </p:spTree>
    <p:extLst>
      <p:ext uri="{BB962C8B-B14F-4D97-AF65-F5344CB8AC3E}">
        <p14:creationId xmlns:p14="http://schemas.microsoft.com/office/powerpoint/2010/main" val="1484162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32530"/>
          </a:xfrm>
          <a:prstGeom prst="rect">
            <a:avLst/>
          </a:prstGeom>
          <a:noFill/>
          <a:ln w="9525">
            <a:noFill/>
            <a:miter lim="800000"/>
            <a:headEnd/>
            <a:tailEnd/>
          </a:ln>
        </p:spPr>
        <p:txBody>
          <a:bodyPr>
            <a:spAutoFit/>
          </a:bodyPr>
          <a:lstStyle/>
          <a:p>
            <a:r>
              <a:rPr lang="en-US" sz="2800" i="1" dirty="0" err="1"/>
              <a:t>Charakteristisch</a:t>
            </a:r>
            <a:r>
              <a:rPr lang="en-US" sz="2800" i="1" dirty="0"/>
              <a:t> für die Region </a:t>
            </a:r>
            <a:r>
              <a:rPr lang="en-US" sz="2800" i="1" dirty="0" err="1"/>
              <a:t>ist</a:t>
            </a:r>
            <a:r>
              <a:rPr lang="en-US" sz="2800" i="1" dirty="0"/>
              <a:t> die </a:t>
            </a:r>
            <a:r>
              <a:rPr lang="en-US" sz="2800" i="1" dirty="0" err="1"/>
              <a:t>Mischung</a:t>
            </a:r>
            <a:r>
              <a:rPr lang="en-US" sz="2800" i="1" dirty="0"/>
              <a:t> </a:t>
            </a:r>
            <a:r>
              <a:rPr lang="en-US" sz="2800" i="1" dirty="0" err="1"/>
              <a:t>aus</a:t>
            </a:r>
            <a:r>
              <a:rPr lang="en-US" sz="2800" i="1" dirty="0"/>
              <a:t> Global </a:t>
            </a:r>
            <a:r>
              <a:rPr lang="en-US" sz="2800" i="1" dirty="0" err="1"/>
              <a:t>Playern</a:t>
            </a:r>
            <a:r>
              <a:rPr lang="en-US" sz="2800" i="1" dirty="0"/>
              <a:t> und </a:t>
            </a:r>
            <a:r>
              <a:rPr lang="en-US" sz="2800" i="1" dirty="0" err="1"/>
              <a:t>außergewöhnlich</a:t>
            </a:r>
            <a:r>
              <a:rPr lang="en-US" sz="2800" i="1" dirty="0"/>
              <a:t> </a:t>
            </a:r>
            <a:r>
              <a:rPr lang="en-US" sz="2800" i="1" dirty="0" err="1"/>
              <a:t>innovativen</a:t>
            </a:r>
            <a:r>
              <a:rPr lang="en-US" sz="2800" i="1" dirty="0"/>
              <a:t> und </a:t>
            </a:r>
            <a:r>
              <a:rPr lang="en-US" sz="2800" i="1" dirty="0" err="1"/>
              <a:t>qualitätsbewussten</a:t>
            </a:r>
            <a:r>
              <a:rPr lang="en-US" sz="2800" i="1" dirty="0"/>
              <a:t> </a:t>
            </a:r>
            <a:r>
              <a:rPr lang="en-US" sz="2800" i="1" dirty="0" err="1"/>
              <a:t>Mittelständlern</a:t>
            </a:r>
            <a:r>
              <a:rPr lang="en-US" sz="2800" i="1" dirty="0"/>
              <a:t>. Zudem </a:t>
            </a:r>
            <a:r>
              <a:rPr lang="en-US" sz="2800" i="1" dirty="0" err="1"/>
              <a:t>zeichnet</a:t>
            </a:r>
            <a:r>
              <a:rPr lang="en-US" sz="2800" i="1" dirty="0"/>
              <a:t> </a:t>
            </a:r>
            <a:r>
              <a:rPr lang="en-US" sz="2800" i="1" dirty="0" err="1"/>
              <a:t>sich</a:t>
            </a:r>
            <a:r>
              <a:rPr lang="en-US" sz="2800" i="1" dirty="0"/>
              <a:t> die </a:t>
            </a:r>
            <a:r>
              <a:rPr lang="en-US" sz="2800" i="1" dirty="0" err="1"/>
              <a:t>hiesige</a:t>
            </a:r>
            <a:r>
              <a:rPr lang="en-US" sz="2800" i="1" dirty="0"/>
              <a:t> </a:t>
            </a:r>
            <a:r>
              <a:rPr lang="en-US" sz="2800" i="1" dirty="0" err="1"/>
              <a:t>Wirtschaft</a:t>
            </a:r>
            <a:r>
              <a:rPr lang="en-US" sz="2800" i="1" dirty="0"/>
              <a:t> </a:t>
            </a:r>
            <a:r>
              <a:rPr lang="en-US" sz="2800" i="1" dirty="0" err="1"/>
              <a:t>durch</a:t>
            </a:r>
            <a:r>
              <a:rPr lang="en-US" sz="2800" i="1" dirty="0"/>
              <a:t> </a:t>
            </a:r>
            <a:r>
              <a:rPr lang="en-US" sz="2800" i="1" dirty="0" err="1"/>
              <a:t>ihre</a:t>
            </a:r>
            <a:r>
              <a:rPr lang="en-US" sz="2800" i="1" dirty="0"/>
              <a:t> </a:t>
            </a:r>
            <a:r>
              <a:rPr lang="en-US" sz="2800" i="1" dirty="0" err="1"/>
              <a:t>Exportstärke</a:t>
            </a:r>
            <a:r>
              <a:rPr lang="en-US" sz="2800" i="1" dirty="0"/>
              <a:t> </a:t>
            </a:r>
            <a:r>
              <a:rPr lang="en-US" sz="2800" i="1" dirty="0" err="1"/>
              <a:t>aus</a:t>
            </a:r>
            <a:r>
              <a:rPr lang="en-US" sz="2800" i="1" dirty="0"/>
              <a:t>: Mehr </a:t>
            </a:r>
            <a:r>
              <a:rPr lang="en-US" sz="2800" i="1" dirty="0" err="1"/>
              <a:t>als</a:t>
            </a:r>
            <a:r>
              <a:rPr lang="en-US" sz="2800" i="1" dirty="0"/>
              <a:t> </a:t>
            </a:r>
            <a:r>
              <a:rPr lang="en-US" sz="2800" i="1" dirty="0" err="1"/>
              <a:t>jeden</a:t>
            </a:r>
            <a:r>
              <a:rPr lang="en-US" sz="2800" i="1" dirty="0"/>
              <a:t> </a:t>
            </a:r>
            <a:r>
              <a:rPr lang="en-US" sz="2800" i="1" dirty="0" err="1"/>
              <a:t>zweiten</a:t>
            </a:r>
            <a:r>
              <a:rPr lang="en-US" sz="2800" i="1" dirty="0"/>
              <a:t> Euro </a:t>
            </a:r>
            <a:r>
              <a:rPr lang="en-US" sz="2800" i="1" dirty="0" err="1"/>
              <a:t>verdient</a:t>
            </a:r>
            <a:r>
              <a:rPr lang="en-US" sz="2800" i="1" dirty="0"/>
              <a:t> die </a:t>
            </a:r>
            <a:r>
              <a:rPr lang="en-US" sz="2800" i="1" dirty="0" err="1"/>
              <a:t>regionale</a:t>
            </a:r>
            <a:r>
              <a:rPr lang="en-US" sz="2800" i="1" dirty="0"/>
              <a:t> Industrie </a:t>
            </a:r>
            <a:r>
              <a:rPr lang="en-US" sz="2800" i="1" dirty="0" err="1"/>
              <a:t>im</a:t>
            </a:r>
            <a:r>
              <a:rPr lang="en-US" sz="2800" i="1" dirty="0"/>
              <a:t> Ausland. </a:t>
            </a:r>
          </a:p>
          <a:p>
            <a:endParaRPr lang="en-US" sz="2800" dirty="0"/>
          </a:p>
          <a:p>
            <a:r>
              <a:rPr lang="it-IT" sz="2800" dirty="0"/>
              <a:t>Ciò che è caratteristico per la regione è la miscela di colossi mondiali e ceti medi straordinariamente innovativi e consapevoli della propria qualità. L'economia locale si distingue inoltre per la sua forza nel settore delle esportazioni: più di metà del guadagno dell'industria regionale proviene dall'estero.</a:t>
            </a:r>
            <a:endParaRPr lang="en-US" sz="2800" dirty="0"/>
          </a:p>
          <a:p>
            <a:endParaRPr lang="en-US" dirty="0"/>
          </a:p>
          <a:p>
            <a:endParaRPr lang="it-IT" dirty="0"/>
          </a:p>
        </p:txBody>
      </p:sp>
    </p:spTree>
    <p:extLst>
      <p:ext uri="{BB962C8B-B14F-4D97-AF65-F5344CB8AC3E}">
        <p14:creationId xmlns:p14="http://schemas.microsoft.com/office/powerpoint/2010/main" val="39354956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7E1AA-437E-93B4-D00D-3EC54E90F16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295C7EA-FCF0-7776-3216-85F1D0A9D680}"/>
              </a:ext>
            </a:extLst>
          </p:cNvPr>
          <p:cNvSpPr txBox="1">
            <a:spLocks noChangeArrowheads="1"/>
          </p:cNvSpPr>
          <p:nvPr/>
        </p:nvSpPr>
        <p:spPr bwMode="auto">
          <a:xfrm>
            <a:off x="301625" y="222250"/>
            <a:ext cx="8229600" cy="5293757"/>
          </a:xfrm>
          <a:prstGeom prst="rect">
            <a:avLst/>
          </a:prstGeom>
          <a:noFill/>
          <a:ln w="9525">
            <a:noFill/>
            <a:miter lim="800000"/>
            <a:headEnd/>
            <a:tailEnd/>
          </a:ln>
        </p:spPr>
        <p:txBody>
          <a:bodyPr>
            <a:spAutoFit/>
          </a:bodyPr>
          <a:lstStyle/>
          <a:p>
            <a:r>
              <a:rPr lang="de-DE" sz="2600" dirty="0"/>
              <a:t>Das Emittentenrisiko gehört definitiv zu den Risiken, mit denen die meisten Anlageformen ausgestattet sind. </a:t>
            </a:r>
            <a:r>
              <a:rPr lang="it-IT" sz="2800" dirty="0"/>
              <a:t>[…]</a:t>
            </a:r>
          </a:p>
          <a:p>
            <a:r>
              <a:rPr lang="de-DE" sz="2600" dirty="0"/>
              <a:t>Dies beinhaltet, dass die kontoführende Bank zahlungsunfähig werden könnte, sodass Sie als Anleger Ihr Guthaben auf dem Tagesgeldkonto vielleicht nicht zurück erhalten, weil dies in die Insolvenzmasse fällt.</a:t>
            </a:r>
          </a:p>
          <a:p>
            <a:r>
              <a:rPr lang="de-DE" sz="2600" dirty="0"/>
              <a:t>Insbesondere beim Tagesgeld gibt es jedoch einen guten Schutz im Hinblick auf dieses Emittentenrisiko, nämlich die gesetzliche Einlagensicherung. Diese greift bei allen Banken, die ihren Hauptsitz innerhalb der Europäischen Union haben.</a:t>
            </a:r>
          </a:p>
          <a:p>
            <a:endParaRPr lang="it-IT" sz="2600" i="1" dirty="0"/>
          </a:p>
          <a:p>
            <a:endParaRPr lang="it-IT" sz="2600" dirty="0"/>
          </a:p>
        </p:txBody>
      </p:sp>
    </p:spTree>
    <p:extLst>
      <p:ext uri="{BB962C8B-B14F-4D97-AF65-F5344CB8AC3E}">
        <p14:creationId xmlns:p14="http://schemas.microsoft.com/office/powerpoint/2010/main" val="1474561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864CA-FCA5-AB4E-19E3-108CABB8243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1DD695B-B2E2-ECCE-DBF2-5A7DF612C737}"/>
              </a:ext>
            </a:extLst>
          </p:cNvPr>
          <p:cNvSpPr txBox="1">
            <a:spLocks noChangeArrowheads="1"/>
          </p:cNvSpPr>
          <p:nvPr/>
        </p:nvSpPr>
        <p:spPr bwMode="auto">
          <a:xfrm>
            <a:off x="301625" y="222250"/>
            <a:ext cx="8229600" cy="4493538"/>
          </a:xfrm>
          <a:prstGeom prst="rect">
            <a:avLst/>
          </a:prstGeom>
          <a:noFill/>
          <a:ln w="9525">
            <a:noFill/>
            <a:miter lim="800000"/>
            <a:headEnd/>
            <a:tailEnd/>
          </a:ln>
        </p:spPr>
        <p:txBody>
          <a:bodyPr>
            <a:spAutoFit/>
          </a:bodyPr>
          <a:lstStyle/>
          <a:p>
            <a:r>
              <a:rPr lang="de-DE" sz="2600" dirty="0"/>
              <a:t>Die Einlagensicherung beläuft sich innerhalb der EU per Gesetz auf 100.000 Euro je Kontoinhaber bzw. Gläubiger. Vom Emittentenrisiko können Sie bei der Tagesgeldanlage also nur dann betroffen sein, wenn Sie entweder mehr als 100.000 Euro Guthaben auf dem Konto besitzen oder sich für eine Bank entscheiden, die im Ausland ansässig sind und falls es im entsprechenden Land keine gesetzliche Einlagensicherung gibt.</a:t>
            </a:r>
          </a:p>
          <a:p>
            <a:endParaRPr lang="de-DE" sz="2600" dirty="0"/>
          </a:p>
          <a:p>
            <a:endParaRPr lang="it-IT" sz="2600" i="1" dirty="0"/>
          </a:p>
          <a:p>
            <a:endParaRPr lang="it-IT" sz="2600" dirty="0"/>
          </a:p>
        </p:txBody>
      </p:sp>
    </p:spTree>
    <p:extLst>
      <p:ext uri="{BB962C8B-B14F-4D97-AF65-F5344CB8AC3E}">
        <p14:creationId xmlns:p14="http://schemas.microsoft.com/office/powerpoint/2010/main" val="2503077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AA3DA-DF77-68F5-2E16-9F1C8BD3A2A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6D6C9EC-7A66-BC04-1A1D-8E99C45BA9D1}"/>
              </a:ext>
            </a:extLst>
          </p:cNvPr>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it-IT" sz="2600" b="1" dirty="0"/>
              <a:t>Rischi principali</a:t>
            </a:r>
            <a:endParaRPr lang="it-IT" sz="2600" dirty="0"/>
          </a:p>
          <a:p>
            <a:r>
              <a:rPr lang="it-IT" sz="2600" b="1" dirty="0"/>
              <a:t>Rischio emittente</a:t>
            </a:r>
            <a:r>
              <a:rPr lang="it-IT" sz="2600" dirty="0"/>
              <a:t>: come per qualsiasi prodotto bancario, esiste il rischio – seppur remoto – che l’istituto presso cui è aperto il conto deposito entri in difficoltà. In questo scenario, il cliente potrebbe avere problemi nel recuperare i fondi. […]</a:t>
            </a:r>
          </a:p>
          <a:p>
            <a:endParaRPr lang="it-IT" sz="2600" b="1" dirty="0"/>
          </a:p>
          <a:p>
            <a:r>
              <a:rPr lang="it-IT" sz="2600" b="1" dirty="0"/>
              <a:t>Le principali tutele</a:t>
            </a:r>
            <a:endParaRPr lang="it-IT" sz="2600" dirty="0"/>
          </a:p>
          <a:p>
            <a:r>
              <a:rPr lang="it-IT" sz="2600" dirty="0"/>
              <a:t>Il sistema bancario italiano prevede una forma di protezione molto solida: il </a:t>
            </a:r>
            <a:r>
              <a:rPr lang="it-IT" sz="2600" b="1" dirty="0"/>
              <a:t>Fondo Interbancario di Tutela dei Depositi (FITD)</a:t>
            </a:r>
            <a:r>
              <a:rPr lang="it-IT" sz="2600" dirty="0"/>
              <a:t>. Questa garanzia copre fino a </a:t>
            </a:r>
            <a:r>
              <a:rPr lang="it-IT" sz="2600" b="1" dirty="0"/>
              <a:t>100.000 euro per depositante, per banca </a:t>
            </a:r>
            <a:r>
              <a:rPr lang="it-IT" sz="2600" dirty="0"/>
              <a:t>(anche in caso di appartenenza allo stesso gruppo bancario), offrendo un elevato livello di sicurezza anche in caso di insolvenza dell’istituto.</a:t>
            </a:r>
          </a:p>
          <a:p>
            <a:endParaRPr lang="it-IT" sz="2600" dirty="0"/>
          </a:p>
        </p:txBody>
      </p:sp>
    </p:spTree>
    <p:extLst>
      <p:ext uri="{BB962C8B-B14F-4D97-AF65-F5344CB8AC3E}">
        <p14:creationId xmlns:p14="http://schemas.microsoft.com/office/powerpoint/2010/main" val="32993275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en-US" sz="2600" b="1" i="1" dirty="0"/>
              <a:t>Was </a:t>
            </a:r>
            <a:r>
              <a:rPr lang="en-US" sz="2600" b="1" i="1" dirty="0" err="1"/>
              <a:t>macht</a:t>
            </a:r>
            <a:r>
              <a:rPr lang="en-US" sz="2600" b="1" i="1" dirty="0"/>
              <a:t> </a:t>
            </a:r>
            <a:r>
              <a:rPr lang="en-US" sz="2600" b="1" i="1" dirty="0" err="1"/>
              <a:t>Tagesgeldkonten</a:t>
            </a:r>
            <a:r>
              <a:rPr lang="en-US" sz="2600" b="1" i="1" dirty="0"/>
              <a:t> </a:t>
            </a:r>
            <a:r>
              <a:rPr lang="en-US" sz="2600" b="1" i="1" dirty="0" err="1"/>
              <a:t>gegenwärtig</a:t>
            </a:r>
            <a:r>
              <a:rPr lang="en-US" sz="2600" b="1" i="1" dirty="0"/>
              <a:t> so </a:t>
            </a:r>
            <a:r>
              <a:rPr lang="en-US" sz="2600" b="1" i="1" dirty="0" err="1"/>
              <a:t>attraktiv</a:t>
            </a:r>
            <a:r>
              <a:rPr lang="en-US" sz="2600" b="1" i="1" dirty="0"/>
              <a:t>?</a:t>
            </a:r>
            <a:endParaRPr lang="it-IT" sz="2600" i="1" dirty="0"/>
          </a:p>
          <a:p>
            <a:r>
              <a:rPr lang="en-US" sz="2600" i="1" dirty="0"/>
              <a:t>Die </a:t>
            </a:r>
            <a:r>
              <a:rPr lang="en-US" sz="2600" i="1" dirty="0" err="1"/>
              <a:t>schon</a:t>
            </a:r>
            <a:r>
              <a:rPr lang="en-US" sz="2600" i="1" dirty="0"/>
              <a:t> </a:t>
            </a:r>
            <a:r>
              <a:rPr lang="en-US" sz="2600" i="1" dirty="0" err="1"/>
              <a:t>länger</a:t>
            </a:r>
            <a:r>
              <a:rPr lang="en-US" sz="2600" i="1" dirty="0"/>
              <a:t> </a:t>
            </a:r>
            <a:r>
              <a:rPr lang="en-US" sz="2600" i="1" dirty="0" err="1"/>
              <a:t>bestehende</a:t>
            </a:r>
            <a:r>
              <a:rPr lang="en-US" sz="2600" i="1" dirty="0"/>
              <a:t> </a:t>
            </a:r>
            <a:r>
              <a:rPr lang="en-US" sz="2600" i="1" dirty="0" err="1"/>
              <a:t>Niedrigzinspolitik</a:t>
            </a:r>
            <a:r>
              <a:rPr lang="en-US" sz="2600" i="1" dirty="0"/>
              <a:t> der </a:t>
            </a:r>
            <a:r>
              <a:rPr lang="en-US" sz="2600" i="1" dirty="0" err="1"/>
              <a:t>europäischen</a:t>
            </a:r>
            <a:r>
              <a:rPr lang="en-US" sz="2600" i="1" dirty="0"/>
              <a:t> </a:t>
            </a:r>
            <a:r>
              <a:rPr lang="en-US" sz="2600" i="1" dirty="0" err="1"/>
              <a:t>Zentralbank</a:t>
            </a:r>
            <a:r>
              <a:rPr lang="en-US" sz="2600" i="1" dirty="0"/>
              <a:t> hat </a:t>
            </a:r>
            <a:r>
              <a:rPr lang="en-US" sz="2600" i="1" dirty="0" err="1"/>
              <a:t>dahin</a:t>
            </a:r>
            <a:r>
              <a:rPr lang="en-US" sz="2600" i="1" dirty="0"/>
              <a:t> </a:t>
            </a:r>
            <a:r>
              <a:rPr lang="en-US" sz="2600" i="1" dirty="0" err="1"/>
              <a:t>geführt</a:t>
            </a:r>
            <a:r>
              <a:rPr lang="en-US" sz="2600" i="1" dirty="0"/>
              <a:t>, </a:t>
            </a:r>
            <a:r>
              <a:rPr lang="en-US" sz="2600" i="1" dirty="0" err="1"/>
              <a:t>dass</a:t>
            </a:r>
            <a:r>
              <a:rPr lang="en-US" sz="2600" i="1" dirty="0"/>
              <a:t> </a:t>
            </a:r>
            <a:r>
              <a:rPr lang="en-US" sz="2600" i="1" dirty="0" err="1"/>
              <a:t>Sparpläne</a:t>
            </a:r>
            <a:r>
              <a:rPr lang="en-US" sz="2600" i="1" dirty="0"/>
              <a:t> und </a:t>
            </a:r>
            <a:r>
              <a:rPr lang="en-US" sz="2600" i="1" dirty="0" err="1"/>
              <a:t>Festgeldanlagen</a:t>
            </a:r>
            <a:r>
              <a:rPr lang="en-US" sz="2600" i="1" dirty="0"/>
              <a:t> </a:t>
            </a:r>
            <a:r>
              <a:rPr lang="en-US" sz="2600" i="1" dirty="0" err="1"/>
              <a:t>nur</a:t>
            </a:r>
            <a:r>
              <a:rPr lang="en-US" sz="2600" i="1" dirty="0"/>
              <a:t> </a:t>
            </a:r>
            <a:r>
              <a:rPr lang="en-US" sz="2600" i="1" dirty="0" err="1"/>
              <a:t>mit</a:t>
            </a:r>
            <a:r>
              <a:rPr lang="en-US" sz="2600" i="1" dirty="0"/>
              <a:t> </a:t>
            </a:r>
            <a:r>
              <a:rPr lang="en-US" sz="2600" i="1" dirty="0" err="1"/>
              <a:t>sehr</a:t>
            </a:r>
            <a:r>
              <a:rPr lang="en-US" sz="2600" i="1" dirty="0"/>
              <a:t> </a:t>
            </a:r>
            <a:r>
              <a:rPr lang="en-US" sz="2600" i="1" dirty="0" err="1"/>
              <a:t>mageren</a:t>
            </a:r>
            <a:r>
              <a:rPr lang="en-US" sz="2600" i="1" dirty="0"/>
              <a:t> </a:t>
            </a:r>
            <a:r>
              <a:rPr lang="en-US" sz="2600" i="1" dirty="0" err="1"/>
              <a:t>Zinsen</a:t>
            </a:r>
            <a:r>
              <a:rPr lang="en-US" sz="2600" i="1" dirty="0"/>
              <a:t> </a:t>
            </a:r>
            <a:r>
              <a:rPr lang="en-US" sz="2600" i="1" dirty="0" err="1"/>
              <a:t>bedient</a:t>
            </a:r>
            <a:r>
              <a:rPr lang="en-US" sz="2600" i="1" dirty="0"/>
              <a:t> </a:t>
            </a:r>
            <a:r>
              <a:rPr lang="en-US" sz="2600" i="1" dirty="0" err="1"/>
              <a:t>werden</a:t>
            </a:r>
            <a:r>
              <a:rPr lang="en-US" sz="2600" i="1" dirty="0"/>
              <a:t>. In </a:t>
            </a:r>
            <a:r>
              <a:rPr lang="en-US" sz="2600" i="1" dirty="0" err="1"/>
              <a:t>Kombination</a:t>
            </a:r>
            <a:r>
              <a:rPr lang="en-US" sz="2600" i="1" dirty="0"/>
              <a:t> </a:t>
            </a:r>
            <a:r>
              <a:rPr lang="en-US" sz="2600" i="1" dirty="0" err="1"/>
              <a:t>mit</a:t>
            </a:r>
            <a:r>
              <a:rPr lang="en-US" sz="2600" i="1" dirty="0"/>
              <a:t> </a:t>
            </a:r>
            <a:r>
              <a:rPr lang="en-US" sz="2600" i="1" dirty="0" err="1"/>
              <a:t>langen</a:t>
            </a:r>
            <a:r>
              <a:rPr lang="en-US" sz="2600" i="1" dirty="0"/>
              <a:t> </a:t>
            </a:r>
            <a:r>
              <a:rPr lang="en-US" sz="2600" i="1" dirty="0" err="1"/>
              <a:t>Laufzeiten</a:t>
            </a:r>
            <a:r>
              <a:rPr lang="en-US" sz="2600" i="1" dirty="0"/>
              <a:t> </a:t>
            </a:r>
            <a:r>
              <a:rPr lang="en-US" sz="2600" i="1" dirty="0" err="1"/>
              <a:t>haben</a:t>
            </a:r>
            <a:r>
              <a:rPr lang="en-US" sz="2600" i="1" dirty="0"/>
              <a:t> </a:t>
            </a:r>
            <a:r>
              <a:rPr lang="en-US" sz="2600" i="1" dirty="0" err="1"/>
              <a:t>diese</a:t>
            </a:r>
            <a:r>
              <a:rPr lang="en-US" sz="2600" i="1" dirty="0"/>
              <a:t> </a:t>
            </a:r>
            <a:r>
              <a:rPr lang="en-US" sz="2600" i="1" dirty="0" err="1"/>
              <a:t>Anlageformen</a:t>
            </a:r>
            <a:r>
              <a:rPr lang="en-US" sz="2600" i="1" dirty="0"/>
              <a:t> </a:t>
            </a:r>
            <a:r>
              <a:rPr lang="en-US" sz="2600" i="1" dirty="0" err="1"/>
              <a:t>zunehmend</a:t>
            </a:r>
            <a:r>
              <a:rPr lang="en-US" sz="2600" i="1" dirty="0"/>
              <a:t> an </a:t>
            </a:r>
            <a:r>
              <a:rPr lang="en-US" sz="2600" i="1" dirty="0" err="1"/>
              <a:t>Beliebtheit</a:t>
            </a:r>
            <a:r>
              <a:rPr lang="en-US" sz="2600" i="1" dirty="0"/>
              <a:t> </a:t>
            </a:r>
            <a:r>
              <a:rPr lang="en-US" sz="2600" i="1" dirty="0" err="1"/>
              <a:t>eingebüßt</a:t>
            </a:r>
            <a:r>
              <a:rPr lang="en-US" sz="2600" i="1" dirty="0"/>
              <a:t>. </a:t>
            </a:r>
          </a:p>
          <a:p>
            <a:endParaRPr lang="en-US" sz="2600" i="1" dirty="0"/>
          </a:p>
          <a:p>
            <a:r>
              <a:rPr lang="it-IT" sz="2600" b="1" dirty="0"/>
              <a:t>Cosa rende i conti a deposito così attraenti?</a:t>
            </a:r>
            <a:endParaRPr lang="it-IT" sz="2600" dirty="0"/>
          </a:p>
          <a:p>
            <a:r>
              <a:rPr lang="it-IT" sz="2600" dirty="0"/>
              <a:t>La politica degli interessi bassi della Banca Centrale Europea, già esistente da qualche tempo, ha portato ad una situazione in cui, i piani di risparmio e i depositi vincolati vengono ripagati solamente con interessi piuttosto esigui. A causa dei periodi di scadenza molto lunghi, queste forme di investimento hanno perso sempre di più in popolarità. </a:t>
            </a:r>
            <a:endParaRPr lang="en-US" sz="2600" dirty="0"/>
          </a:p>
        </p:txBody>
      </p:sp>
    </p:spTree>
    <p:extLst>
      <p:ext uri="{BB962C8B-B14F-4D97-AF65-F5344CB8AC3E}">
        <p14:creationId xmlns:p14="http://schemas.microsoft.com/office/powerpoint/2010/main" val="29249384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616648"/>
          </a:xfrm>
          <a:prstGeom prst="rect">
            <a:avLst/>
          </a:prstGeom>
          <a:noFill/>
          <a:ln w="9525">
            <a:noFill/>
            <a:miter lim="800000"/>
            <a:headEnd/>
            <a:tailEnd/>
          </a:ln>
        </p:spPr>
        <p:txBody>
          <a:bodyPr>
            <a:spAutoFit/>
          </a:bodyPr>
          <a:lstStyle/>
          <a:p>
            <a:r>
              <a:rPr lang="en-US" sz="2600" i="1" dirty="0"/>
              <a:t>So </a:t>
            </a:r>
            <a:r>
              <a:rPr lang="en-US" sz="2600" i="1" dirty="0" err="1"/>
              <a:t>ist</a:t>
            </a:r>
            <a:r>
              <a:rPr lang="en-US" sz="2600" i="1" dirty="0"/>
              <a:t> es für den </a:t>
            </a:r>
            <a:r>
              <a:rPr lang="en-US" sz="2600" i="1" dirty="0" err="1"/>
              <a:t>Verbraucher</a:t>
            </a:r>
            <a:r>
              <a:rPr lang="en-US" sz="2600" i="1" dirty="0"/>
              <a:t> </a:t>
            </a:r>
            <a:r>
              <a:rPr lang="en-US" sz="2600" i="1" dirty="0" err="1"/>
              <a:t>wichtig</a:t>
            </a:r>
            <a:r>
              <a:rPr lang="en-US" sz="2600" i="1" dirty="0"/>
              <a:t> </a:t>
            </a:r>
            <a:r>
              <a:rPr lang="en-US" sz="2600" i="1" dirty="0" err="1"/>
              <a:t>zu</a:t>
            </a:r>
            <a:r>
              <a:rPr lang="en-US" sz="2600" i="1" dirty="0"/>
              <a:t> </a:t>
            </a:r>
            <a:r>
              <a:rPr lang="en-US" sz="2600" i="1" dirty="0" err="1"/>
              <a:t>wissen</a:t>
            </a:r>
            <a:r>
              <a:rPr lang="en-US" sz="2600" i="1" dirty="0"/>
              <a:t>, </a:t>
            </a:r>
            <a:r>
              <a:rPr lang="en-US" sz="2600" i="1" dirty="0" err="1"/>
              <a:t>dass</a:t>
            </a:r>
            <a:r>
              <a:rPr lang="en-US" sz="2600" i="1" dirty="0"/>
              <a:t> die </a:t>
            </a:r>
            <a:r>
              <a:rPr lang="en-US" sz="2600" i="1" dirty="0" err="1"/>
              <a:t>Zinssätze</a:t>
            </a:r>
            <a:r>
              <a:rPr lang="en-US" sz="2600" i="1" dirty="0"/>
              <a:t> von </a:t>
            </a:r>
            <a:r>
              <a:rPr lang="en-US" sz="2600" i="1" dirty="0" err="1"/>
              <a:t>Festgeldanlagen</a:t>
            </a:r>
            <a:r>
              <a:rPr lang="en-US" sz="2600" i="1" dirty="0"/>
              <a:t> </a:t>
            </a:r>
            <a:r>
              <a:rPr lang="en-US" sz="2600" i="1" dirty="0" err="1"/>
              <a:t>zurzeit</a:t>
            </a:r>
            <a:r>
              <a:rPr lang="en-US" sz="2600" i="1" dirty="0"/>
              <a:t> </a:t>
            </a:r>
            <a:r>
              <a:rPr lang="en-US" sz="2600" i="1" dirty="0" err="1"/>
              <a:t>entweder</a:t>
            </a:r>
            <a:r>
              <a:rPr lang="en-US" sz="2600" i="1" dirty="0"/>
              <a:t> in </a:t>
            </a:r>
            <a:r>
              <a:rPr lang="en-US" sz="2600" i="1" dirty="0" err="1"/>
              <a:t>gleicher</a:t>
            </a:r>
            <a:r>
              <a:rPr lang="en-US" sz="2600" i="1" dirty="0"/>
              <a:t> </a:t>
            </a:r>
            <a:r>
              <a:rPr lang="en-US" sz="2600" i="1" dirty="0" err="1"/>
              <a:t>Höhe</a:t>
            </a:r>
            <a:r>
              <a:rPr lang="en-US" sz="2600" i="1" dirty="0"/>
              <a:t> </a:t>
            </a:r>
            <a:r>
              <a:rPr lang="en-US" sz="2600" i="1" dirty="0" err="1"/>
              <a:t>wie</a:t>
            </a:r>
            <a:r>
              <a:rPr lang="en-US" sz="2600" i="1" dirty="0"/>
              <a:t> </a:t>
            </a:r>
            <a:r>
              <a:rPr lang="en-US" sz="2600" i="1" dirty="0" err="1"/>
              <a:t>beim</a:t>
            </a:r>
            <a:r>
              <a:rPr lang="en-US" sz="2600" i="1" dirty="0"/>
              <a:t> </a:t>
            </a:r>
            <a:r>
              <a:rPr lang="en-US" sz="2600" i="1" dirty="0" err="1"/>
              <a:t>Tagesgeldkonto</a:t>
            </a:r>
            <a:r>
              <a:rPr lang="en-US" sz="2600" i="1" dirty="0"/>
              <a:t> </a:t>
            </a:r>
            <a:r>
              <a:rPr lang="en-US" sz="2600" i="1" dirty="0" err="1"/>
              <a:t>liegen</a:t>
            </a:r>
            <a:r>
              <a:rPr lang="en-US" sz="2600" i="1" dirty="0"/>
              <a:t>, </a:t>
            </a:r>
            <a:r>
              <a:rPr lang="en-US" sz="2600" i="1" dirty="0" err="1"/>
              <a:t>teilweise</a:t>
            </a:r>
            <a:r>
              <a:rPr lang="en-US" sz="2600" i="1" dirty="0"/>
              <a:t> </a:t>
            </a:r>
            <a:r>
              <a:rPr lang="en-US" sz="2600" i="1" dirty="0" err="1"/>
              <a:t>sogar</a:t>
            </a:r>
            <a:r>
              <a:rPr lang="en-US" sz="2600" i="1" dirty="0"/>
              <a:t> </a:t>
            </a:r>
            <a:r>
              <a:rPr lang="en-US" sz="2600" i="1" dirty="0" err="1"/>
              <a:t>noch</a:t>
            </a:r>
            <a:r>
              <a:rPr lang="en-US" sz="2600" i="1" dirty="0"/>
              <a:t> </a:t>
            </a:r>
            <a:r>
              <a:rPr lang="en-US" sz="2600" i="1" dirty="0" err="1"/>
              <a:t>darunter</a:t>
            </a:r>
            <a:r>
              <a:rPr lang="en-US" sz="2600" i="1" dirty="0"/>
              <a:t>. </a:t>
            </a:r>
          </a:p>
          <a:p>
            <a:endParaRPr lang="en-US" sz="2600" i="1" dirty="0"/>
          </a:p>
          <a:p>
            <a:r>
              <a:rPr lang="it-IT" sz="2800" dirty="0"/>
              <a:t>Perciò è importante che gli utenti sappiano che i tassi d’interesse dei depositi vincolati  restano al momento uguali come per i conti a deposito, oppure sono ,in parte, ancora più bassi. </a:t>
            </a:r>
            <a:endParaRPr lang="en-US" sz="3200" i="1" dirty="0"/>
          </a:p>
          <a:p>
            <a:endParaRPr lang="en-US" sz="2600" i="1" dirty="0"/>
          </a:p>
          <a:p>
            <a:endParaRPr lang="it-IT" sz="2600" dirty="0"/>
          </a:p>
        </p:txBody>
      </p:sp>
    </p:spTree>
    <p:extLst>
      <p:ext uri="{BB962C8B-B14F-4D97-AF65-F5344CB8AC3E}">
        <p14:creationId xmlns:p14="http://schemas.microsoft.com/office/powerpoint/2010/main" val="18217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93976"/>
          </a:xfrm>
          <a:prstGeom prst="rect">
            <a:avLst/>
          </a:prstGeom>
          <a:noFill/>
          <a:ln w="9525">
            <a:noFill/>
            <a:miter lim="800000"/>
            <a:headEnd/>
            <a:tailEnd/>
          </a:ln>
        </p:spPr>
        <p:txBody>
          <a:bodyPr>
            <a:spAutoFit/>
          </a:bodyPr>
          <a:lstStyle/>
          <a:p>
            <a:r>
              <a:rPr lang="en-US" sz="2600" i="1" dirty="0"/>
              <a:t>Eine </a:t>
            </a:r>
            <a:r>
              <a:rPr lang="en-US" sz="2600" i="1" dirty="0" err="1"/>
              <a:t>ähnliche</a:t>
            </a:r>
            <a:r>
              <a:rPr lang="en-US" sz="2600" i="1" dirty="0"/>
              <a:t> Situation </a:t>
            </a:r>
            <a:r>
              <a:rPr lang="en-US" sz="2600" i="1" dirty="0" err="1"/>
              <a:t>ergibt</a:t>
            </a:r>
            <a:r>
              <a:rPr lang="en-US" sz="2600" i="1" dirty="0"/>
              <a:t> </a:t>
            </a:r>
            <a:r>
              <a:rPr lang="en-US" sz="2600" i="1" dirty="0" err="1"/>
              <a:t>sich</a:t>
            </a:r>
            <a:r>
              <a:rPr lang="en-US" sz="2600" i="1" dirty="0"/>
              <a:t> </a:t>
            </a:r>
            <a:r>
              <a:rPr lang="en-US" sz="2600" i="1" dirty="0" err="1"/>
              <a:t>bei</a:t>
            </a:r>
            <a:r>
              <a:rPr lang="en-US" sz="2600" i="1" dirty="0"/>
              <a:t> </a:t>
            </a:r>
            <a:r>
              <a:rPr lang="en-US" sz="2600" i="1" dirty="0" err="1"/>
              <a:t>Sparplänen</a:t>
            </a:r>
            <a:r>
              <a:rPr lang="en-US" sz="2600" i="1" dirty="0"/>
              <a:t>. Eine </a:t>
            </a:r>
            <a:r>
              <a:rPr lang="en-US" sz="2600" i="1" dirty="0" err="1"/>
              <a:t>nur</a:t>
            </a:r>
            <a:r>
              <a:rPr lang="en-US" sz="2600" i="1" dirty="0"/>
              <a:t> </a:t>
            </a:r>
            <a:r>
              <a:rPr lang="en-US" sz="2600" i="1" dirty="0" err="1"/>
              <a:t>wenige</a:t>
            </a:r>
            <a:r>
              <a:rPr lang="en-US" sz="2600" i="1" dirty="0"/>
              <a:t> </a:t>
            </a:r>
            <a:r>
              <a:rPr lang="en-US" sz="2600" i="1" dirty="0" err="1"/>
              <a:t>Zehnerprozentpunkte</a:t>
            </a:r>
            <a:r>
              <a:rPr lang="en-US" sz="2600" i="1" dirty="0"/>
              <a:t> </a:t>
            </a:r>
            <a:r>
              <a:rPr lang="en-US" sz="2600" i="1" dirty="0" err="1"/>
              <a:t>höher</a:t>
            </a:r>
            <a:r>
              <a:rPr lang="en-US" sz="2600" i="1" dirty="0"/>
              <a:t> </a:t>
            </a:r>
            <a:r>
              <a:rPr lang="en-US" sz="2600" i="1" dirty="0" err="1"/>
              <a:t>liegende</a:t>
            </a:r>
            <a:r>
              <a:rPr lang="en-US" sz="2600" i="1" dirty="0"/>
              <a:t> </a:t>
            </a:r>
            <a:r>
              <a:rPr lang="en-US" sz="2600" i="1" dirty="0" err="1"/>
              <a:t>Verzinsung</a:t>
            </a:r>
            <a:r>
              <a:rPr lang="en-US" sz="2600" i="1" dirty="0"/>
              <a:t> </a:t>
            </a:r>
            <a:r>
              <a:rPr lang="en-US" sz="2600" i="1" dirty="0" err="1"/>
              <a:t>erkauft</a:t>
            </a:r>
            <a:r>
              <a:rPr lang="en-US" sz="2600" i="1" dirty="0"/>
              <a:t> </a:t>
            </a:r>
            <a:r>
              <a:rPr lang="en-US" sz="2600" i="1" dirty="0" err="1"/>
              <a:t>sich</a:t>
            </a:r>
            <a:r>
              <a:rPr lang="en-US" sz="2600" i="1" dirty="0"/>
              <a:t> der Sparer </a:t>
            </a:r>
            <a:r>
              <a:rPr lang="en-US" sz="2600" i="1" dirty="0" err="1"/>
              <a:t>mit</a:t>
            </a:r>
            <a:r>
              <a:rPr lang="en-US" sz="2600" i="1" dirty="0"/>
              <a:t> </a:t>
            </a:r>
            <a:r>
              <a:rPr lang="en-US" sz="2600" i="1" dirty="0" err="1"/>
              <a:t>langen</a:t>
            </a:r>
            <a:r>
              <a:rPr lang="en-US" sz="2600" i="1" dirty="0"/>
              <a:t> </a:t>
            </a:r>
            <a:r>
              <a:rPr lang="en-US" sz="2600" i="1" dirty="0" err="1"/>
              <a:t>Laufzeiten</a:t>
            </a:r>
            <a:r>
              <a:rPr lang="en-US" sz="2600" i="1" dirty="0"/>
              <a:t> von </a:t>
            </a:r>
            <a:r>
              <a:rPr lang="en-US" sz="2600" i="1" dirty="0" err="1"/>
              <a:t>zwei</a:t>
            </a:r>
            <a:r>
              <a:rPr lang="en-US" sz="2600" i="1" dirty="0"/>
              <a:t> bis </a:t>
            </a:r>
            <a:r>
              <a:rPr lang="en-US" sz="2600" i="1" dirty="0" err="1"/>
              <a:t>zu</a:t>
            </a:r>
            <a:r>
              <a:rPr lang="en-US" sz="2600" i="1" dirty="0"/>
              <a:t> </a:t>
            </a:r>
            <a:r>
              <a:rPr lang="en-US" sz="2600" i="1" dirty="0" err="1"/>
              <a:t>fünf</a:t>
            </a:r>
            <a:r>
              <a:rPr lang="en-US" sz="2600" i="1" dirty="0"/>
              <a:t> Jahren. Es </a:t>
            </a:r>
            <a:r>
              <a:rPr lang="en-US" sz="2600" i="1" dirty="0" err="1"/>
              <a:t>macht</a:t>
            </a:r>
            <a:r>
              <a:rPr lang="en-US" sz="2600" i="1" dirty="0"/>
              <a:t> </a:t>
            </a:r>
            <a:r>
              <a:rPr lang="en-US" sz="2600" i="1" dirty="0" err="1"/>
              <a:t>praktisch</a:t>
            </a:r>
            <a:r>
              <a:rPr lang="en-US" sz="2600" i="1" dirty="0"/>
              <a:t> </a:t>
            </a:r>
            <a:r>
              <a:rPr lang="en-US" sz="2600" i="1" dirty="0" err="1"/>
              <a:t>wenig</a:t>
            </a:r>
            <a:r>
              <a:rPr lang="en-US" sz="2600" i="1" dirty="0"/>
              <a:t> Sinn, </a:t>
            </a:r>
            <a:r>
              <a:rPr lang="en-US" sz="2600" i="1" dirty="0" err="1"/>
              <a:t>sich</a:t>
            </a:r>
            <a:r>
              <a:rPr lang="en-US" sz="2600" i="1" dirty="0"/>
              <a:t> in </a:t>
            </a:r>
            <a:r>
              <a:rPr lang="en-US" sz="2600" i="1" dirty="0" err="1"/>
              <a:t>Zeiten</a:t>
            </a:r>
            <a:r>
              <a:rPr lang="en-US" sz="2600" i="1" dirty="0"/>
              <a:t> </a:t>
            </a:r>
            <a:r>
              <a:rPr lang="en-US" sz="2600" i="1" dirty="0" err="1"/>
              <a:t>historisch</a:t>
            </a:r>
            <a:r>
              <a:rPr lang="en-US" sz="2600" i="1" dirty="0"/>
              <a:t> </a:t>
            </a:r>
            <a:r>
              <a:rPr lang="en-US" sz="2600" i="1" dirty="0" err="1"/>
              <a:t>niedriger</a:t>
            </a:r>
            <a:r>
              <a:rPr lang="en-US" sz="2600" i="1" dirty="0"/>
              <a:t> </a:t>
            </a:r>
            <a:r>
              <a:rPr lang="en-US" sz="2600" i="1" dirty="0" err="1"/>
              <a:t>Zinsen</a:t>
            </a:r>
            <a:r>
              <a:rPr lang="en-US" sz="2600" i="1" dirty="0"/>
              <a:t> auf </a:t>
            </a:r>
            <a:r>
              <a:rPr lang="en-US" sz="2600" i="1" dirty="0" err="1"/>
              <a:t>eine</a:t>
            </a:r>
            <a:r>
              <a:rPr lang="en-US" sz="2600" i="1" dirty="0"/>
              <a:t> </a:t>
            </a:r>
            <a:r>
              <a:rPr lang="en-US" sz="2600" i="1" dirty="0" err="1"/>
              <a:t>langfristige</a:t>
            </a:r>
            <a:r>
              <a:rPr lang="en-US" sz="2600" i="1" dirty="0"/>
              <a:t> </a:t>
            </a:r>
            <a:r>
              <a:rPr lang="en-US" sz="2600" i="1" dirty="0" err="1"/>
              <a:t>Geldanlage</a:t>
            </a:r>
            <a:r>
              <a:rPr lang="en-US" sz="2600" i="1" dirty="0"/>
              <a:t> </a:t>
            </a:r>
            <a:r>
              <a:rPr lang="en-US" sz="2600" i="1" dirty="0" err="1"/>
              <a:t>festzulegen</a:t>
            </a:r>
            <a:r>
              <a:rPr lang="en-US" sz="2600" i="1" dirty="0"/>
              <a:t>. </a:t>
            </a:r>
          </a:p>
          <a:p>
            <a:endParaRPr lang="en-US" sz="2600" i="1" dirty="0"/>
          </a:p>
          <a:p>
            <a:r>
              <a:rPr lang="it-IT" sz="2600" dirty="0"/>
              <a:t>Una situazione simile si rileva per i piani di risparmio.  Di dieci punti percentuali, i risparmiatori riescono a comprare solo una minima parte di interessi alti e con lunghi periodi di scadenza che vanno dai due ai cinque anni. A livello pratico dunque, impegnare denaro a lungo termine non è molto sensato, soprattutto in periodi con interessi storicamente bassi.</a:t>
            </a:r>
            <a:endParaRPr lang="en-US" sz="2600" i="1" dirty="0"/>
          </a:p>
          <a:p>
            <a:endParaRPr lang="en-US" sz="2600" dirty="0"/>
          </a:p>
        </p:txBody>
      </p:sp>
    </p:spTree>
    <p:extLst>
      <p:ext uri="{BB962C8B-B14F-4D97-AF65-F5344CB8AC3E}">
        <p14:creationId xmlns:p14="http://schemas.microsoft.com/office/powerpoint/2010/main" val="7545381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63308"/>
          </a:xfrm>
          <a:prstGeom prst="rect">
            <a:avLst/>
          </a:prstGeom>
          <a:noFill/>
          <a:ln w="9525">
            <a:noFill/>
            <a:miter lim="800000"/>
            <a:headEnd/>
            <a:tailEnd/>
          </a:ln>
        </p:spPr>
        <p:txBody>
          <a:bodyPr>
            <a:spAutoFit/>
          </a:bodyPr>
          <a:lstStyle/>
          <a:p>
            <a:r>
              <a:rPr lang="en-US" sz="2600" i="1" dirty="0"/>
              <a:t>Anders </a:t>
            </a:r>
            <a:r>
              <a:rPr lang="en-US" sz="2600" i="1" dirty="0" err="1"/>
              <a:t>beim</a:t>
            </a:r>
            <a:r>
              <a:rPr lang="en-US" sz="2600" i="1" dirty="0"/>
              <a:t> </a:t>
            </a:r>
            <a:r>
              <a:rPr lang="en-US" sz="2600" i="1" dirty="0" err="1"/>
              <a:t>Tagesgeldkonto</a:t>
            </a:r>
            <a:r>
              <a:rPr lang="en-US" sz="2600" i="1" dirty="0"/>
              <a:t>. </a:t>
            </a:r>
            <a:r>
              <a:rPr lang="en-US" sz="2600" i="1" dirty="0" err="1"/>
              <a:t>Hier</a:t>
            </a:r>
            <a:r>
              <a:rPr lang="en-US" sz="2600" i="1" dirty="0"/>
              <a:t> </a:t>
            </a:r>
            <a:r>
              <a:rPr lang="en-US" sz="2600" i="1" dirty="0" err="1"/>
              <a:t>kann</a:t>
            </a:r>
            <a:r>
              <a:rPr lang="en-US" sz="2600" i="1" dirty="0"/>
              <a:t> der Kunde </a:t>
            </a:r>
            <a:r>
              <a:rPr lang="en-US" sz="2600" i="1" dirty="0" err="1"/>
              <a:t>ohne</a:t>
            </a:r>
            <a:r>
              <a:rPr lang="en-US" sz="2600" i="1" dirty="0"/>
              <a:t> </a:t>
            </a:r>
            <a:r>
              <a:rPr lang="en-US" sz="2600" i="1" dirty="0" err="1"/>
              <a:t>Einbuße</a:t>
            </a:r>
            <a:r>
              <a:rPr lang="en-US" sz="2600" i="1" dirty="0"/>
              <a:t> an </a:t>
            </a:r>
            <a:r>
              <a:rPr lang="en-US" sz="2600" i="1" dirty="0" err="1"/>
              <a:t>Zinsen</a:t>
            </a:r>
            <a:r>
              <a:rPr lang="en-US" sz="2600" i="1" dirty="0"/>
              <a:t> </a:t>
            </a:r>
            <a:r>
              <a:rPr lang="en-US" sz="2600" i="1" dirty="0" err="1"/>
              <a:t>jederzeit</a:t>
            </a:r>
            <a:r>
              <a:rPr lang="en-US" sz="2600" i="1" dirty="0"/>
              <a:t> </a:t>
            </a:r>
            <a:r>
              <a:rPr lang="en-US" sz="2600" i="1" dirty="0" err="1"/>
              <a:t>über</a:t>
            </a:r>
            <a:r>
              <a:rPr lang="en-US" sz="2600" i="1" dirty="0"/>
              <a:t> sein Geld </a:t>
            </a:r>
            <a:r>
              <a:rPr lang="en-US" sz="2600" i="1" dirty="0" err="1"/>
              <a:t>verfügen</a:t>
            </a:r>
            <a:r>
              <a:rPr lang="en-US" sz="2600" i="1" dirty="0"/>
              <a:t>. Da es </a:t>
            </a:r>
            <a:r>
              <a:rPr lang="en-US" sz="2600" i="1" dirty="0" err="1"/>
              <a:t>keine</a:t>
            </a:r>
            <a:r>
              <a:rPr lang="en-US" sz="2600" i="1" dirty="0"/>
              <a:t> </a:t>
            </a:r>
            <a:r>
              <a:rPr lang="en-US" sz="2600" i="1" dirty="0" err="1"/>
              <a:t>Kündigungsfristen</a:t>
            </a:r>
            <a:r>
              <a:rPr lang="en-US" sz="2600" i="1" dirty="0"/>
              <a:t> </a:t>
            </a:r>
            <a:r>
              <a:rPr lang="en-US" sz="2600" i="1" dirty="0" err="1"/>
              <a:t>gibt</a:t>
            </a:r>
            <a:r>
              <a:rPr lang="en-US" sz="2600" i="1" dirty="0"/>
              <a:t>, </a:t>
            </a:r>
            <a:r>
              <a:rPr lang="en-US" sz="2600" i="1" dirty="0" err="1"/>
              <a:t>ist</a:t>
            </a:r>
            <a:r>
              <a:rPr lang="en-US" sz="2600" i="1" dirty="0"/>
              <a:t> </a:t>
            </a:r>
            <a:r>
              <a:rPr lang="en-US" sz="2600" i="1" dirty="0" err="1"/>
              <a:t>ein</a:t>
            </a:r>
            <a:r>
              <a:rPr lang="en-US" sz="2600" i="1" dirty="0"/>
              <a:t> </a:t>
            </a:r>
            <a:r>
              <a:rPr lang="en-US" sz="2600" i="1" dirty="0" err="1"/>
              <a:t>Wechsel</a:t>
            </a:r>
            <a:r>
              <a:rPr lang="en-US" sz="2600" i="1" dirty="0"/>
              <a:t> </a:t>
            </a:r>
            <a:r>
              <a:rPr lang="en-US" sz="2600" i="1" dirty="0" err="1"/>
              <a:t>zu</a:t>
            </a:r>
            <a:r>
              <a:rPr lang="en-US" sz="2600" i="1" dirty="0"/>
              <a:t> </a:t>
            </a:r>
            <a:r>
              <a:rPr lang="en-US" sz="2600" i="1" dirty="0" err="1"/>
              <a:t>einem</a:t>
            </a:r>
            <a:r>
              <a:rPr lang="en-US" sz="2600" i="1" dirty="0"/>
              <a:t> </a:t>
            </a:r>
            <a:r>
              <a:rPr lang="en-US" sz="2600" i="1" dirty="0" err="1"/>
              <a:t>attraktiveren</a:t>
            </a:r>
            <a:r>
              <a:rPr lang="en-US" sz="2600" i="1" dirty="0"/>
              <a:t> </a:t>
            </a:r>
            <a:r>
              <a:rPr lang="en-US" sz="2600" i="1" dirty="0" err="1"/>
              <a:t>Angebot</a:t>
            </a:r>
            <a:r>
              <a:rPr lang="en-US" sz="2600" i="1" dirty="0"/>
              <a:t> </a:t>
            </a:r>
            <a:r>
              <a:rPr lang="en-US" sz="2600" i="1" dirty="0" err="1"/>
              <a:t>jederzeit</a:t>
            </a:r>
            <a:r>
              <a:rPr lang="en-US" sz="2600" i="1" dirty="0"/>
              <a:t> </a:t>
            </a:r>
            <a:r>
              <a:rPr lang="en-US" sz="2600" i="1" dirty="0" err="1"/>
              <a:t>möglich</a:t>
            </a:r>
            <a:r>
              <a:rPr lang="en-US" sz="2600" i="1" dirty="0"/>
              <a:t>. Die in der Regel </a:t>
            </a:r>
            <a:r>
              <a:rPr lang="en-US" sz="2600" i="1" dirty="0" err="1"/>
              <a:t>kostenlose</a:t>
            </a:r>
            <a:r>
              <a:rPr lang="en-US" sz="2600" i="1" dirty="0"/>
              <a:t> </a:t>
            </a:r>
            <a:r>
              <a:rPr lang="en-US" sz="2600" i="1" dirty="0" err="1"/>
              <a:t>Kontoführung</a:t>
            </a:r>
            <a:r>
              <a:rPr lang="en-US" sz="2600" i="1" dirty="0"/>
              <a:t> </a:t>
            </a:r>
            <a:r>
              <a:rPr lang="en-US" sz="2600" i="1" dirty="0" err="1"/>
              <a:t>ist</a:t>
            </a:r>
            <a:r>
              <a:rPr lang="en-US" sz="2600" i="1" dirty="0"/>
              <a:t> </a:t>
            </a:r>
            <a:r>
              <a:rPr lang="en-US" sz="2600" i="1" dirty="0" err="1"/>
              <a:t>ein</a:t>
            </a:r>
            <a:r>
              <a:rPr lang="en-US" sz="2600" i="1" dirty="0"/>
              <a:t> </a:t>
            </a:r>
            <a:r>
              <a:rPr lang="en-US" sz="2600" i="1" dirty="0" err="1"/>
              <a:t>weiterer</a:t>
            </a:r>
            <a:r>
              <a:rPr lang="en-US" sz="2600" i="1" dirty="0"/>
              <a:t> </a:t>
            </a:r>
            <a:r>
              <a:rPr lang="en-US" sz="2600" i="1" dirty="0" err="1"/>
              <a:t>Pluspunkt</a:t>
            </a:r>
            <a:r>
              <a:rPr lang="en-US" sz="2600" i="1" dirty="0"/>
              <a:t>.</a:t>
            </a:r>
          </a:p>
          <a:p>
            <a:endParaRPr lang="en-US" sz="2600" i="1" dirty="0"/>
          </a:p>
          <a:p>
            <a:r>
              <a:rPr lang="it-IT" sz="2600" dirty="0"/>
              <a:t>Diversa è invece la situazione per quanto riguarda i conti a deposito, attraverso i quali il cliente può disporre del proprio denaro in ogni momento senza perdita di interessi. Non essendoci  termini di disdetta, il passaggio ad un’offerta più attraente è sempre possibile. Inoltre la gestione ,di norma gratuita, del conto è un altro punto a favore di questo tipo di conto corrente.  </a:t>
            </a:r>
          </a:p>
          <a:p>
            <a:r>
              <a:rPr lang="en-US" dirty="0"/>
              <a:t> </a:t>
            </a:r>
            <a:endParaRPr lang="it-IT" dirty="0"/>
          </a:p>
          <a:p>
            <a:endParaRPr lang="it-IT" sz="2600" i="1" dirty="0"/>
          </a:p>
          <a:p>
            <a:endParaRPr lang="it-IT" sz="2600" dirty="0"/>
          </a:p>
        </p:txBody>
      </p:sp>
    </p:spTree>
    <p:extLst>
      <p:ext uri="{BB962C8B-B14F-4D97-AF65-F5344CB8AC3E}">
        <p14:creationId xmlns:p14="http://schemas.microsoft.com/office/powerpoint/2010/main" val="31166048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524863"/>
          </a:xfrm>
          <a:prstGeom prst="rect">
            <a:avLst/>
          </a:prstGeom>
          <a:noFill/>
          <a:ln w="9525">
            <a:noFill/>
            <a:miter lim="800000"/>
            <a:headEnd/>
            <a:tailEnd/>
          </a:ln>
        </p:spPr>
        <p:txBody>
          <a:bodyPr>
            <a:spAutoFit/>
          </a:bodyPr>
          <a:lstStyle/>
          <a:p>
            <a:r>
              <a:rPr lang="de-DE" sz="2600" i="1" dirty="0"/>
              <a:t>VERSICHERUNGEN EINFACH ERKLÄRT - PRIVATE HAFTPFLICHT UND KRANKENVERSICHERUNG </a:t>
            </a:r>
          </a:p>
          <a:p>
            <a:r>
              <a:rPr lang="de-DE" sz="2600" i="1" dirty="0"/>
              <a:t>ACHTUNG! Diese kurze Information enthält nur die wichtigsten Hinweise. Weitere Informationen finden Sie auf unserer Homepage unter www.vz-bw.de/beratung oder in unseren Ratgebern. Im Einzelfall empfehlen wir eine persönliche Beratung.</a:t>
            </a:r>
          </a:p>
          <a:p>
            <a:endParaRPr lang="it-IT" sz="2600" b="1" dirty="0"/>
          </a:p>
          <a:p>
            <a:r>
              <a:rPr lang="it-IT" sz="2600" b="1" dirty="0"/>
              <a:t>ASSICURAZIONI: GUIDA SEMPLICE</a:t>
            </a:r>
            <a:endParaRPr lang="it-IT" sz="2600" dirty="0"/>
          </a:p>
          <a:p>
            <a:r>
              <a:rPr lang="it-IT" sz="2600" b="1" dirty="0"/>
              <a:t>Responsabilità civile privata e assicurazione sanitaria</a:t>
            </a:r>
            <a:endParaRPr lang="it-IT" sz="2600" dirty="0"/>
          </a:p>
          <a:p>
            <a:r>
              <a:rPr lang="it-IT" sz="2600" dirty="0"/>
              <a:t>ATTENZIONE!</a:t>
            </a:r>
          </a:p>
          <a:p>
            <a:r>
              <a:rPr lang="it-IT" sz="2600" dirty="0"/>
              <a:t>Questa breve informazione include solo le indicazioni più importanti. Ulteriori informazioni sono disponibili sul nostro sito www.vz-bw.de/beratung o nelle nostre guide. In casi specifici si consiglia una consulenza personalizzata.</a:t>
            </a:r>
          </a:p>
          <a:p>
            <a:endParaRPr lang="it-IT" sz="2800" b="1" dirty="0"/>
          </a:p>
        </p:txBody>
      </p:sp>
    </p:spTree>
    <p:extLst>
      <p:ext uri="{BB962C8B-B14F-4D97-AF65-F5344CB8AC3E}">
        <p14:creationId xmlns:p14="http://schemas.microsoft.com/office/powerpoint/2010/main" val="4877509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B7B57-9FB8-4C3B-8646-9F957B06360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1BDB8D6-45E8-10F3-4E8E-B464ABB9FB72}"/>
              </a:ext>
            </a:extLst>
          </p:cNvPr>
          <p:cNvSpPr txBox="1">
            <a:spLocks noChangeArrowheads="1"/>
          </p:cNvSpPr>
          <p:nvPr/>
        </p:nvSpPr>
        <p:spPr bwMode="auto">
          <a:xfrm>
            <a:off x="301625" y="222250"/>
            <a:ext cx="8229600" cy="5324535"/>
          </a:xfrm>
          <a:prstGeom prst="rect">
            <a:avLst/>
          </a:prstGeom>
          <a:noFill/>
          <a:ln w="9525">
            <a:noFill/>
            <a:miter lim="800000"/>
            <a:headEnd/>
            <a:tailEnd/>
          </a:ln>
        </p:spPr>
        <p:txBody>
          <a:bodyPr>
            <a:spAutoFit/>
          </a:bodyPr>
          <a:lstStyle/>
          <a:p>
            <a:r>
              <a:rPr lang="de-DE" sz="2600" i="1" dirty="0"/>
              <a:t>SPRACHLICHE BARRIEREN </a:t>
            </a:r>
          </a:p>
          <a:p>
            <a:r>
              <a:rPr lang="de-DE" sz="2600" i="1" dirty="0"/>
              <a:t>Gerade für Asylsuchende und Geduldete ist wichtig zu wissen: Schon aus rechtlichen Gründen können wir unsere Rechtsberatung nur in deutscher Sprache durchführen, um Missverständnisse auszuschließen. </a:t>
            </a:r>
          </a:p>
          <a:p>
            <a:endParaRPr lang="de-DE" sz="2600" b="1" dirty="0"/>
          </a:p>
          <a:p>
            <a:r>
              <a:rPr lang="it-IT" sz="2600" dirty="0"/>
              <a:t>BARRIERE LINGUISTICHE</a:t>
            </a:r>
          </a:p>
          <a:p>
            <a:r>
              <a:rPr lang="it-IT" sz="2600" dirty="0"/>
              <a:t>Per i richiedenti asilo e per le persone con permesso di soggiorno temporaneo* è particolarmente importante sapere che, per ragioni giuridiche, possiamo svolgere la nostra consulenza legale solo in lingua tedesca, al fine di evitare malintesi. </a:t>
            </a:r>
          </a:p>
          <a:p>
            <a:endParaRPr lang="it-IT" sz="2800" b="1" dirty="0"/>
          </a:p>
        </p:txBody>
      </p:sp>
    </p:spTree>
    <p:extLst>
      <p:ext uri="{BB962C8B-B14F-4D97-AF65-F5344CB8AC3E}">
        <p14:creationId xmlns:p14="http://schemas.microsoft.com/office/powerpoint/2010/main" val="38054237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B1F1E-4662-FFF9-6747-47807B27503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3B3B7C4-29AB-C34D-260D-F92A08A38DAE}"/>
              </a:ext>
            </a:extLst>
          </p:cNvPr>
          <p:cNvSpPr txBox="1">
            <a:spLocks noChangeArrowheads="1"/>
          </p:cNvSpPr>
          <p:nvPr/>
        </p:nvSpPr>
        <p:spPr bwMode="auto">
          <a:xfrm>
            <a:off x="301625" y="222250"/>
            <a:ext cx="8229600" cy="6463308"/>
          </a:xfrm>
          <a:prstGeom prst="rect">
            <a:avLst/>
          </a:prstGeom>
          <a:noFill/>
          <a:ln w="9525">
            <a:noFill/>
            <a:miter lim="800000"/>
            <a:headEnd/>
            <a:tailEnd/>
          </a:ln>
        </p:spPr>
        <p:txBody>
          <a:bodyPr>
            <a:spAutoFit/>
          </a:bodyPr>
          <a:lstStyle/>
          <a:p>
            <a:r>
              <a:rPr lang="it-IT" dirty="0"/>
              <a:t>*Persone con permesso di soggiorno temporaneo: persone che non hanno un permesso di soggiorno regolare, ma che non possono essere espulse (ad esempio per motivi umanitari, mancanza di documenti, conflitti nel Paese d’origine). La persona non è legalmente residente, ma la sua permanenza è “sospesa” e consentita.</a:t>
            </a:r>
          </a:p>
          <a:p>
            <a:endParaRPr lang="it-IT" sz="2800" b="1" dirty="0"/>
          </a:p>
          <a:p>
            <a:pPr fontAlgn="auto"/>
            <a:r>
              <a:rPr lang="it-IT" sz="2600" dirty="0"/>
              <a:t>[</a:t>
            </a:r>
            <a:r>
              <a:rPr lang="it-IT" dirty="0"/>
              <a:t>Il soggiorno tollerato è una sospensione temporanea dell'espulsione e non un permesso di soggiorno legale.</a:t>
            </a:r>
          </a:p>
          <a:p>
            <a:r>
              <a:rPr lang="it-IT" dirty="0"/>
              <a:t>Il miglioramento delle competenze linguistiche e il lavoro volontario aumentano le possibilità di ottenere un permesso di soggiorno.</a:t>
            </a:r>
          </a:p>
          <a:p>
            <a:r>
              <a:rPr lang="it-IT" dirty="0"/>
              <a:t>Un posto di formazione o un contratto di lavoro possono portare a un permesso di soggiorno.</a:t>
            </a:r>
          </a:p>
          <a:p>
            <a:r>
              <a:rPr lang="it-IT" dirty="0"/>
              <a:t>Le condanne precedenti rendono molto più difficile il passaggio dallo status di tolleranza al diritto di soggiorno.</a:t>
            </a:r>
          </a:p>
          <a:p>
            <a:r>
              <a:rPr lang="it-IT" dirty="0"/>
              <a:t>Tratto da www.migrando.de]</a:t>
            </a:r>
            <a:endParaRPr lang="it-IT" sz="2800" b="1" dirty="0"/>
          </a:p>
        </p:txBody>
      </p:sp>
    </p:spTree>
    <p:extLst>
      <p:ext uri="{BB962C8B-B14F-4D97-AF65-F5344CB8AC3E}">
        <p14:creationId xmlns:p14="http://schemas.microsoft.com/office/powerpoint/2010/main" val="750867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9AF9A-E9B6-4D81-253C-8E54C0DD9DC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8FC719E-DE91-4894-17B0-129F38F08E6D}"/>
              </a:ext>
            </a:extLst>
          </p:cNvPr>
          <p:cNvSpPr txBox="1">
            <a:spLocks noChangeArrowheads="1"/>
          </p:cNvSpPr>
          <p:nvPr/>
        </p:nvSpPr>
        <p:spPr bwMode="auto">
          <a:xfrm>
            <a:off x="301625" y="222250"/>
            <a:ext cx="8229600" cy="3046988"/>
          </a:xfrm>
          <a:prstGeom prst="rect">
            <a:avLst/>
          </a:prstGeom>
          <a:noFill/>
          <a:ln w="9525">
            <a:noFill/>
            <a:miter lim="800000"/>
            <a:headEnd/>
            <a:tailEnd/>
          </a:ln>
        </p:spPr>
        <p:txBody>
          <a:bodyPr>
            <a:spAutoFit/>
          </a:bodyPr>
          <a:lstStyle/>
          <a:p>
            <a:r>
              <a:rPr lang="it-IT" sz="2800" b="1" dirty="0"/>
              <a:t>Profitto</a:t>
            </a:r>
          </a:p>
          <a:p>
            <a:r>
              <a:rPr lang="it-IT" sz="2800" dirty="0"/>
              <a:t>In economia indica il guadagno che si ottiene da un’attività economica (commerciale, finanziaria o produttiva) dalla differenza tra il ricavo totale sul prodotto ed il suo costo totale di produzione.</a:t>
            </a:r>
          </a:p>
          <a:p>
            <a:endParaRPr lang="en-US" sz="2800" dirty="0"/>
          </a:p>
          <a:p>
            <a:endParaRPr lang="it-IT" dirty="0"/>
          </a:p>
        </p:txBody>
      </p:sp>
    </p:spTree>
    <p:extLst>
      <p:ext uri="{BB962C8B-B14F-4D97-AF65-F5344CB8AC3E}">
        <p14:creationId xmlns:p14="http://schemas.microsoft.com/office/powerpoint/2010/main" val="27827403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E5D0B-A073-272A-94AC-02836F61532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535517A-052A-120D-EDAF-AC4AB5D39901}"/>
              </a:ext>
            </a:extLst>
          </p:cNvPr>
          <p:cNvSpPr txBox="1">
            <a:spLocks noChangeArrowheads="1"/>
          </p:cNvSpPr>
          <p:nvPr/>
        </p:nvSpPr>
        <p:spPr bwMode="auto">
          <a:xfrm>
            <a:off x="301625" y="222250"/>
            <a:ext cx="8229600" cy="1815882"/>
          </a:xfrm>
          <a:prstGeom prst="rect">
            <a:avLst/>
          </a:prstGeom>
          <a:noFill/>
          <a:ln w="9525">
            <a:noFill/>
            <a:miter lim="800000"/>
            <a:headEnd/>
            <a:tailEnd/>
          </a:ln>
        </p:spPr>
        <p:txBody>
          <a:bodyPr>
            <a:spAutoFit/>
          </a:bodyPr>
          <a:lstStyle/>
          <a:p>
            <a:endParaRPr lang="it-IT" sz="2800" b="1" dirty="0"/>
          </a:p>
          <a:p>
            <a:endParaRPr lang="it-IT" sz="2800" b="1" dirty="0"/>
          </a:p>
          <a:p>
            <a:r>
              <a:rPr lang="it-IT" sz="2800" b="1"/>
              <a:t>https://libertaciviliimmigrazione.dlci.interno.gov.it/sites/default/files/2025-04/v_rapporto_emn.pdf</a:t>
            </a:r>
            <a:endParaRPr lang="it-IT" sz="2800" b="1" dirty="0"/>
          </a:p>
        </p:txBody>
      </p:sp>
    </p:spTree>
    <p:extLst>
      <p:ext uri="{BB962C8B-B14F-4D97-AF65-F5344CB8AC3E}">
        <p14:creationId xmlns:p14="http://schemas.microsoft.com/office/powerpoint/2010/main" val="2804044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97547-B49E-C6B7-8AC9-E016660671D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C22F8A5-D325-C513-AB76-456706C91B9A}"/>
              </a:ext>
            </a:extLst>
          </p:cNvPr>
          <p:cNvSpPr txBox="1">
            <a:spLocks noChangeArrowheads="1"/>
          </p:cNvSpPr>
          <p:nvPr/>
        </p:nvSpPr>
        <p:spPr bwMode="auto">
          <a:xfrm>
            <a:off x="301625" y="222250"/>
            <a:ext cx="8229600" cy="3724096"/>
          </a:xfrm>
          <a:prstGeom prst="rect">
            <a:avLst/>
          </a:prstGeom>
          <a:noFill/>
          <a:ln w="9525">
            <a:noFill/>
            <a:miter lim="800000"/>
            <a:headEnd/>
            <a:tailEnd/>
          </a:ln>
        </p:spPr>
        <p:txBody>
          <a:bodyPr>
            <a:spAutoFit/>
          </a:bodyPr>
          <a:lstStyle/>
          <a:p>
            <a:r>
              <a:rPr lang="de-DE" sz="2600" i="1" dirty="0"/>
              <a:t>Menschen, die unsere Beratung aufsuchen, sollten daher unbedingt ausreichende Kenntnisse der deutschen Sprache haben oder einen volljährigen Übersetzer mitbringen. </a:t>
            </a:r>
          </a:p>
          <a:p>
            <a:endParaRPr lang="de-DE" sz="2600" b="1" dirty="0"/>
          </a:p>
          <a:p>
            <a:r>
              <a:rPr lang="it-IT" sz="2600" dirty="0"/>
              <a:t>Le persone che desiderano usufruire della nostra consulenza devono pertanto avere una conoscenza sufficiente della lingua tedesca o presentarsi accompagnati da un interprete maggiorenne.</a:t>
            </a:r>
          </a:p>
          <a:p>
            <a:endParaRPr lang="it-IT" sz="2800" b="1" dirty="0"/>
          </a:p>
        </p:txBody>
      </p:sp>
    </p:spTree>
    <p:extLst>
      <p:ext uri="{BB962C8B-B14F-4D97-AF65-F5344CB8AC3E}">
        <p14:creationId xmlns:p14="http://schemas.microsoft.com/office/powerpoint/2010/main" val="29102787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B5C97-C613-E3EF-285E-CE992EA1001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4C2B69E-C0E7-AD29-FD35-A1345FB7282A}"/>
              </a:ext>
            </a:extLst>
          </p:cNvPr>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de-DE" i="1" dirty="0"/>
              <a:t>UNSER ANGEBOT </a:t>
            </a:r>
          </a:p>
          <a:p>
            <a:r>
              <a:rPr lang="de-DE" i="1" dirty="0"/>
              <a:t>Mit der Ankunft in Deutschland sind Flüchtlinge – auch als Verbraucher – mit vielen Fragen und Problemen konfrontiert. Kommt es zu Missverständnissen zwischen Flüchtlingen und Unternehmen, sind Flüchtlingshelfer oft die ersten Ansprechpartner. Die Verbraucherzentrale informiert und unterstützt Helfer und Flüchtlinge daher mit verschiedenen Angeboten: </a:t>
            </a:r>
          </a:p>
          <a:p>
            <a:endParaRPr lang="de-DE" b="1" dirty="0"/>
          </a:p>
          <a:p>
            <a:r>
              <a:rPr lang="it-IT" dirty="0"/>
              <a:t>LA NOSTRA OFFERTA</a:t>
            </a:r>
          </a:p>
          <a:p>
            <a:r>
              <a:rPr lang="it-IT" dirty="0"/>
              <a:t>Con l'arrivo in Germania, i rifugiati – anche in qualità di consumatori – devono confrontarsi con molte domande e problemi. Quando sorgono incomprensioni tra rifugiati e aziende, gli operatori che assistono i rifugiati sono spesso i primi referenti. Per questo motivo, il Centro di tutela dei consumatori informa e sostiene sia gli assistenti sia i rifugiati con diverse iniziative:</a:t>
            </a:r>
            <a:endParaRPr lang="it-IT" sz="2800" dirty="0"/>
          </a:p>
        </p:txBody>
      </p:sp>
    </p:spTree>
    <p:extLst>
      <p:ext uri="{BB962C8B-B14F-4D97-AF65-F5344CB8AC3E}">
        <p14:creationId xmlns:p14="http://schemas.microsoft.com/office/powerpoint/2010/main" val="36181290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69D95-0C20-5B0D-C9D1-8BB2D7FC9ED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59954C5-6F76-33D8-BC43-5EDE8F4866A6}"/>
              </a:ext>
            </a:extLst>
          </p:cNvPr>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pPr marL="342900" indent="-342900">
              <a:buFont typeface="Arial" panose="020B0604020202020204" pitchFamily="34" charset="0"/>
              <a:buChar char="•"/>
            </a:pPr>
            <a:r>
              <a:rPr lang="de-DE" i="1" dirty="0"/>
              <a:t>Schulung und Information haupt- und ehrenamtlicher Flüchtlingsbetreuer </a:t>
            </a:r>
          </a:p>
          <a:p>
            <a:pPr marL="342900" indent="-342900">
              <a:buFont typeface="Arial" panose="020B0604020202020204" pitchFamily="34" charset="0"/>
              <a:buChar char="•"/>
            </a:pPr>
            <a:r>
              <a:rPr lang="de-DE" i="1" dirty="0"/>
              <a:t>Mehrsprachige Informationen für Flüchtlinge im Internet, unter anderem auf Arabisch, Englisch, und Farsi </a:t>
            </a:r>
          </a:p>
          <a:p>
            <a:r>
              <a:rPr lang="de-DE" i="1" dirty="0"/>
              <a:t>• Allgemeine Informationen zu Verbraucherthemen für Flüchtlingshelfer in unseren Beratungsstellen </a:t>
            </a:r>
          </a:p>
          <a:p>
            <a:r>
              <a:rPr lang="de-DE" i="1" dirty="0"/>
              <a:t>• Infostände </a:t>
            </a:r>
          </a:p>
          <a:p>
            <a:endParaRPr lang="de-DE" b="1" dirty="0"/>
          </a:p>
          <a:p>
            <a:r>
              <a:rPr lang="it-IT" b="1" dirty="0"/>
              <a:t>• </a:t>
            </a:r>
            <a:r>
              <a:rPr lang="it-IT" dirty="0"/>
              <a:t>Formazione e informazione per assistenti ai rifugiati dipendenti e volontari</a:t>
            </a:r>
          </a:p>
          <a:p>
            <a:r>
              <a:rPr lang="it-IT" dirty="0"/>
              <a:t>• Informazioni multilingue per i rifugiati su Internet, tra cui in arabo, inglese e farsi</a:t>
            </a:r>
          </a:p>
          <a:p>
            <a:r>
              <a:rPr lang="it-IT" dirty="0"/>
              <a:t>• Informazioni generali su temi di tutela dei consumatori per gli assistenti dei rifugiati nelle nostre sedi di consulenza</a:t>
            </a:r>
          </a:p>
          <a:p>
            <a:r>
              <a:rPr lang="it-IT" dirty="0"/>
              <a:t>• Stand informativi</a:t>
            </a:r>
          </a:p>
          <a:p>
            <a:endParaRPr lang="it-IT" sz="2800" b="1" dirty="0"/>
          </a:p>
        </p:txBody>
      </p:sp>
    </p:spTree>
    <p:extLst>
      <p:ext uri="{BB962C8B-B14F-4D97-AF65-F5344CB8AC3E}">
        <p14:creationId xmlns:p14="http://schemas.microsoft.com/office/powerpoint/2010/main" val="4013264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D7506-9503-568F-FEF8-03F2632DA4B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F60367D-1833-0481-C0B5-A17FC17DFD84}"/>
              </a:ext>
            </a:extLst>
          </p:cNvPr>
          <p:cNvSpPr txBox="1">
            <a:spLocks noChangeArrowheads="1"/>
          </p:cNvSpPr>
          <p:nvPr/>
        </p:nvSpPr>
        <p:spPr bwMode="auto">
          <a:xfrm>
            <a:off x="301625" y="222250"/>
            <a:ext cx="8229600" cy="3724096"/>
          </a:xfrm>
          <a:prstGeom prst="rect">
            <a:avLst/>
          </a:prstGeom>
          <a:noFill/>
          <a:ln w="9525">
            <a:noFill/>
            <a:miter lim="800000"/>
            <a:headEnd/>
            <a:tailEnd/>
          </a:ln>
        </p:spPr>
        <p:txBody>
          <a:bodyPr>
            <a:spAutoFit/>
          </a:bodyPr>
          <a:lstStyle/>
          <a:p>
            <a:r>
              <a:rPr lang="de-DE" sz="2600" i="1" dirty="0"/>
              <a:t>Weitere Infos zu wichtigen Verbraucherthemen speziell für Flüchtlinge und Flüchtlingshelfer unter: www.vz-bw.de/fluechtlingshilfe </a:t>
            </a:r>
          </a:p>
          <a:p>
            <a:endParaRPr lang="de-DE" sz="2600" dirty="0"/>
          </a:p>
          <a:p>
            <a:r>
              <a:rPr lang="it-IT" sz="2600" dirty="0"/>
              <a:t>Ulteriori informazioni sui principali temi di tutela, specificamente per i rifugiati e gli assistenti dei rifugiati, sono disponibili all'indirizzo: www.vz-bw.de/fluechtlingshilfe</a:t>
            </a:r>
          </a:p>
          <a:p>
            <a:endParaRPr lang="it-IT" sz="2800" b="1" dirty="0"/>
          </a:p>
        </p:txBody>
      </p:sp>
    </p:spTree>
    <p:extLst>
      <p:ext uri="{BB962C8B-B14F-4D97-AF65-F5344CB8AC3E}">
        <p14:creationId xmlns:p14="http://schemas.microsoft.com/office/powerpoint/2010/main" val="25764373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A0221-7760-4A4A-4651-D91F9E9C11C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A6DE06C-B76A-152E-4CB8-7E4BE6192BBB}"/>
              </a:ext>
            </a:extLst>
          </p:cNvPr>
          <p:cNvSpPr txBox="1">
            <a:spLocks noChangeArrowheads="1"/>
          </p:cNvSpPr>
          <p:nvPr/>
        </p:nvSpPr>
        <p:spPr bwMode="auto">
          <a:xfrm>
            <a:off x="301625" y="222250"/>
            <a:ext cx="8229600" cy="6524863"/>
          </a:xfrm>
          <a:prstGeom prst="rect">
            <a:avLst/>
          </a:prstGeom>
          <a:noFill/>
          <a:ln w="9525">
            <a:noFill/>
            <a:miter lim="800000"/>
            <a:headEnd/>
            <a:tailEnd/>
          </a:ln>
        </p:spPr>
        <p:txBody>
          <a:bodyPr>
            <a:spAutoFit/>
          </a:bodyPr>
          <a:lstStyle/>
          <a:p>
            <a:r>
              <a:rPr lang="de-DE" sz="2600" i="1" dirty="0"/>
              <a:t>PROJEKT FLÜCHTLINGSHILFE Die Mitarbeiter des Projekts Flüchtlingshilfe erreichen Sie direkt unter  fluechtlingshilfe@vz-bw.de Schreiben Sie uns, wenn Sie generelle Fragen zum Verbraucherschutz für Flüchtlinge haben, Sie auf Verbraucherprobleme von Flüchtlingen stoßen oder Sie uns unseriöse Maschen oder andere Probleme mitteilen wollen. </a:t>
            </a:r>
          </a:p>
          <a:p>
            <a:endParaRPr lang="de-DE" sz="2600" b="1" dirty="0"/>
          </a:p>
          <a:p>
            <a:r>
              <a:rPr lang="it-IT" sz="2600" dirty="0"/>
              <a:t>PROGETTO ASSISTENZA AI RIFUGIATI</a:t>
            </a:r>
          </a:p>
          <a:p>
            <a:r>
              <a:rPr lang="it-IT" sz="2600" dirty="0"/>
              <a:t>Potete contattare direttamente i collaboratori del progetto “Assistenza ai rifugiati” all'indirizzo fluechtlingshilfe@vz-bw.de . Scriveteci se avete domande generali sulla tutela dei consumatori per i rifugiati, se riscontrate problemi di consumo che riguardano i rifugiati o se desiderate segnalarci pratiche scorrette o altri problemi.</a:t>
            </a:r>
          </a:p>
          <a:p>
            <a:endParaRPr lang="it-IT" sz="2800" b="1" dirty="0"/>
          </a:p>
        </p:txBody>
      </p:sp>
    </p:spTree>
    <p:extLst>
      <p:ext uri="{BB962C8B-B14F-4D97-AF65-F5344CB8AC3E}">
        <p14:creationId xmlns:p14="http://schemas.microsoft.com/office/powerpoint/2010/main" val="2494149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D582D-381F-3626-A92D-1AE3C3294A0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205C555-A5E4-43E6-7A17-F03187A5D580}"/>
              </a:ext>
            </a:extLst>
          </p:cNvPr>
          <p:cNvSpPr txBox="1">
            <a:spLocks noChangeArrowheads="1"/>
          </p:cNvSpPr>
          <p:nvPr/>
        </p:nvSpPr>
        <p:spPr bwMode="auto">
          <a:xfrm>
            <a:off x="301625" y="222250"/>
            <a:ext cx="8229600" cy="5324535"/>
          </a:xfrm>
          <a:prstGeom prst="rect">
            <a:avLst/>
          </a:prstGeom>
          <a:noFill/>
          <a:ln w="9525">
            <a:noFill/>
            <a:miter lim="800000"/>
            <a:headEnd/>
            <a:tailEnd/>
          </a:ln>
        </p:spPr>
        <p:txBody>
          <a:bodyPr>
            <a:spAutoFit/>
          </a:bodyPr>
          <a:lstStyle/>
          <a:p>
            <a:r>
              <a:rPr lang="de-DE" i="1" dirty="0"/>
              <a:t>TERMIN- UND INFOTELEFON </a:t>
            </a:r>
          </a:p>
          <a:p>
            <a:r>
              <a:rPr lang="de-DE" i="1" dirty="0"/>
              <a:t>Bei konkreten Verbraucherproblemen beraten und informieren wir Sie auch gerne persönlich. Terminvereinbarung unter (0711) 66 91 10 Montag bis Donnerstag 10–18 Uhr | Freitag 10–14 Uhr Übersicht der Beratungsstellen: www.vz-bw.de/beratung-vor-ort </a:t>
            </a:r>
          </a:p>
          <a:p>
            <a:endParaRPr lang="de-DE" b="1" dirty="0"/>
          </a:p>
          <a:p>
            <a:r>
              <a:rPr lang="it-IT" dirty="0"/>
              <a:t>TELEFONO PER APPUNTAMENTI E INFORMAZIONI</a:t>
            </a:r>
          </a:p>
          <a:p>
            <a:r>
              <a:rPr lang="it-IT" dirty="0"/>
              <a:t>In caso di problemi concreti da parte dei consumatori, saremo lieti di fornirvi consulenza e informazioni personalmente.</a:t>
            </a:r>
          </a:p>
          <a:p>
            <a:r>
              <a:rPr lang="it-IT" dirty="0"/>
              <a:t>Per fissare un appuntamento contattare il numero (0711) 66 91 10</a:t>
            </a:r>
          </a:p>
          <a:p>
            <a:r>
              <a:rPr lang="it-IT" dirty="0"/>
              <a:t>da lunedì a giovedì: 10-18 | venerdì:10-14</a:t>
            </a:r>
          </a:p>
          <a:p>
            <a:r>
              <a:rPr lang="it-IT" dirty="0"/>
              <a:t>Panoramica dei centri di consulenza: www.vz-bw.de/beratung-vor-ort</a:t>
            </a:r>
          </a:p>
          <a:p>
            <a:endParaRPr lang="it-IT" sz="2800" b="1" dirty="0"/>
          </a:p>
        </p:txBody>
      </p:sp>
    </p:spTree>
    <p:extLst>
      <p:ext uri="{BB962C8B-B14F-4D97-AF65-F5344CB8AC3E}">
        <p14:creationId xmlns:p14="http://schemas.microsoft.com/office/powerpoint/2010/main" val="7676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CF4CC-CEC7-2748-49F7-EB2D2D3C508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9CEE38C-BC11-B323-184A-8D1B694C58B7}"/>
              </a:ext>
            </a:extLst>
          </p:cNvPr>
          <p:cNvSpPr txBox="1">
            <a:spLocks noChangeArrowheads="1"/>
          </p:cNvSpPr>
          <p:nvPr/>
        </p:nvSpPr>
        <p:spPr bwMode="auto">
          <a:xfrm>
            <a:off x="301625" y="222250"/>
            <a:ext cx="8229600" cy="4924425"/>
          </a:xfrm>
          <a:prstGeom prst="rect">
            <a:avLst/>
          </a:prstGeom>
          <a:noFill/>
          <a:ln w="9525">
            <a:noFill/>
            <a:miter lim="800000"/>
            <a:headEnd/>
            <a:tailEnd/>
          </a:ln>
        </p:spPr>
        <p:txBody>
          <a:bodyPr>
            <a:spAutoFit/>
          </a:bodyPr>
          <a:lstStyle/>
          <a:p>
            <a:r>
              <a:rPr lang="de-DE" sz="2600" i="1" dirty="0"/>
              <a:t>Wer welche Versicherung braucht und welche </a:t>
            </a:r>
            <a:r>
              <a:rPr lang="de-DE" sz="2600" i="1" dirty="0" err="1"/>
              <a:t>Versicherun</a:t>
            </a:r>
            <a:r>
              <a:rPr lang="de-DE" sz="2600" i="1" dirty="0"/>
              <a:t>- gen teuer und überflüssig sind, zeigt auch der Ratgeber der Verbraucherzentrale „Richtig versichert“ (184 Seiten, Buch 16,90 Euro / zzgl. Versandkosten, E-Book 13,99 Euro. Alle Preise inkl. MwSt.): www.vz-bw.de/ratgeber </a:t>
            </a:r>
          </a:p>
          <a:p>
            <a:endParaRPr lang="de-DE" sz="2600" dirty="0"/>
          </a:p>
          <a:p>
            <a:r>
              <a:rPr lang="it-IT" sz="2600" dirty="0"/>
              <a:t>Quali assicurazioni sono davvero necessarie e quali invece risultano costose e superflue lo illustra anche la guida del Centro di tutela dei consumatori “</a:t>
            </a:r>
            <a:r>
              <a:rPr lang="it-IT" sz="2600" dirty="0" err="1"/>
              <a:t>Richtig</a:t>
            </a:r>
            <a:r>
              <a:rPr lang="it-IT" sz="2600" dirty="0"/>
              <a:t> </a:t>
            </a:r>
            <a:r>
              <a:rPr lang="it-IT" sz="2600" dirty="0" err="1"/>
              <a:t>versichert</a:t>
            </a:r>
            <a:r>
              <a:rPr lang="it-IT" sz="2600" dirty="0"/>
              <a:t>" (184 pagine, libro 16,90 euro + spese di spedizione, e-book 13,99 euro. Tutti i prezzi IVA inclusa): www.vz-bw.de/ratgeber</a:t>
            </a:r>
          </a:p>
          <a:p>
            <a:endParaRPr lang="it-IT" sz="2800" b="1" dirty="0"/>
          </a:p>
        </p:txBody>
      </p:sp>
    </p:spTree>
    <p:extLst>
      <p:ext uri="{BB962C8B-B14F-4D97-AF65-F5344CB8AC3E}">
        <p14:creationId xmlns:p14="http://schemas.microsoft.com/office/powerpoint/2010/main" val="33603800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082C9-ED06-148D-7C83-6081EEF47A7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312D32D-EDC0-877F-7952-521EB08A7B97}"/>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i="1" dirty="0"/>
              <a:t>IMPRESSUM </a:t>
            </a:r>
            <a:r>
              <a:rPr lang="it-IT" i="1" dirty="0" err="1"/>
              <a:t>Verbraucherzentrale</a:t>
            </a:r>
            <a:r>
              <a:rPr lang="it-IT" i="1" dirty="0"/>
              <a:t> Baden-Württemberg e. V. </a:t>
            </a:r>
            <a:r>
              <a:rPr lang="it-IT" i="1" dirty="0" err="1"/>
              <a:t>Paulinenstraße</a:t>
            </a:r>
            <a:r>
              <a:rPr lang="it-IT" i="1" dirty="0"/>
              <a:t> 47 | 70178 Stuttgart Tel. (07 11) 66 91 10 | Fax (07 11) 66 91 50 info@vz-bw.de | www.vz-bw.de </a:t>
            </a:r>
            <a:r>
              <a:rPr lang="it-IT" i="1" dirty="0" err="1"/>
              <a:t>Titelfoto</a:t>
            </a:r>
            <a:r>
              <a:rPr lang="it-IT" i="1" dirty="0"/>
              <a:t>: </a:t>
            </a:r>
            <a:r>
              <a:rPr lang="it-IT" i="1" dirty="0" err="1"/>
              <a:t>T.Dallas</a:t>
            </a:r>
            <a:r>
              <a:rPr lang="it-IT" i="1" dirty="0"/>
              <a:t> / </a:t>
            </a:r>
            <a:r>
              <a:rPr lang="it-IT" i="1" dirty="0" err="1"/>
              <a:t>Shutterstock</a:t>
            </a:r>
            <a:r>
              <a:rPr lang="it-IT" i="1" dirty="0"/>
              <a:t> </a:t>
            </a:r>
            <a:r>
              <a:rPr lang="it-IT" i="1" dirty="0" err="1"/>
              <a:t>Gefördert</a:t>
            </a:r>
            <a:r>
              <a:rPr lang="it-IT" i="1" dirty="0"/>
              <a:t> </a:t>
            </a:r>
            <a:r>
              <a:rPr lang="it-IT" i="1" dirty="0" err="1"/>
              <a:t>vom</a:t>
            </a:r>
            <a:r>
              <a:rPr lang="it-IT" i="1" dirty="0"/>
              <a:t> Ministerium </a:t>
            </a:r>
            <a:r>
              <a:rPr lang="it-IT" i="1" dirty="0" err="1"/>
              <a:t>für</a:t>
            </a:r>
            <a:r>
              <a:rPr lang="it-IT" i="1" dirty="0"/>
              <a:t> </a:t>
            </a:r>
            <a:r>
              <a:rPr lang="it-IT" i="1" dirty="0" err="1"/>
              <a:t>Ländlichen</a:t>
            </a:r>
            <a:r>
              <a:rPr lang="it-IT" i="1" dirty="0"/>
              <a:t> </a:t>
            </a:r>
            <a:r>
              <a:rPr lang="it-IT" i="1" dirty="0" err="1"/>
              <a:t>Raum</a:t>
            </a:r>
            <a:r>
              <a:rPr lang="it-IT" i="1" dirty="0"/>
              <a:t> und </a:t>
            </a:r>
            <a:r>
              <a:rPr lang="it-IT" i="1" dirty="0" err="1"/>
              <a:t>Verbraucherschutz</a:t>
            </a:r>
            <a:r>
              <a:rPr lang="it-IT" i="1" dirty="0"/>
              <a:t> Baden-Württemberg </a:t>
            </a:r>
          </a:p>
          <a:p>
            <a:endParaRPr lang="it-IT" b="1" dirty="0"/>
          </a:p>
          <a:p>
            <a:r>
              <a:rPr lang="it-IT" dirty="0"/>
              <a:t>COLOPHON</a:t>
            </a:r>
          </a:p>
          <a:p>
            <a:r>
              <a:rPr lang="it-IT" dirty="0"/>
              <a:t>Centro per i consumatori del Baden-Württemberg.</a:t>
            </a:r>
          </a:p>
          <a:p>
            <a:r>
              <a:rPr lang="it-IT" dirty="0" err="1"/>
              <a:t>Paulinenstraße</a:t>
            </a:r>
            <a:r>
              <a:rPr lang="it-IT" dirty="0"/>
              <a:t> 47 | 70178 Stoccarda</a:t>
            </a:r>
          </a:p>
          <a:p>
            <a:r>
              <a:rPr lang="it-IT" dirty="0"/>
              <a:t>Telefono (07 11) 66 91 10 | Fax (07 11) 66 91 50</a:t>
            </a:r>
          </a:p>
          <a:p>
            <a:r>
              <a:rPr lang="it-IT" dirty="0"/>
              <a:t>info@vz-bw.de | www.vz-bw.de</a:t>
            </a:r>
          </a:p>
          <a:p>
            <a:r>
              <a:rPr lang="it-IT" dirty="0"/>
              <a:t>Foto di copertina: </a:t>
            </a:r>
            <a:r>
              <a:rPr lang="it-IT" dirty="0" err="1"/>
              <a:t>T.Dallas</a:t>
            </a:r>
            <a:r>
              <a:rPr lang="it-IT" dirty="0"/>
              <a:t> / </a:t>
            </a:r>
            <a:r>
              <a:rPr lang="it-IT" dirty="0" err="1"/>
              <a:t>Shutterstock</a:t>
            </a:r>
            <a:endParaRPr lang="it-IT" dirty="0"/>
          </a:p>
          <a:p>
            <a:r>
              <a:rPr lang="it-IT" dirty="0"/>
              <a:t>Finanziato dal Ministero per lo sviluppo rurale e tutela dei consumatori Baden-Württemberg</a:t>
            </a:r>
          </a:p>
          <a:p>
            <a:endParaRPr lang="it-IT" sz="2800" b="1" dirty="0"/>
          </a:p>
        </p:txBody>
      </p:sp>
    </p:spTree>
    <p:extLst>
      <p:ext uri="{BB962C8B-B14F-4D97-AF65-F5344CB8AC3E}">
        <p14:creationId xmlns:p14="http://schemas.microsoft.com/office/powerpoint/2010/main" val="17732538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8D3B6-8388-DC8D-7C02-3D76416E7BB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01A6C05-3925-5047-43F0-BD73E2BFFE9B}"/>
              </a:ext>
            </a:extLst>
          </p:cNvPr>
          <p:cNvSpPr txBox="1">
            <a:spLocks noChangeArrowheads="1"/>
          </p:cNvSpPr>
          <p:nvPr/>
        </p:nvSpPr>
        <p:spPr bwMode="auto">
          <a:xfrm>
            <a:off x="301625" y="222250"/>
            <a:ext cx="8229600" cy="6924973"/>
          </a:xfrm>
          <a:prstGeom prst="rect">
            <a:avLst/>
          </a:prstGeom>
          <a:noFill/>
          <a:ln w="9525">
            <a:noFill/>
            <a:miter lim="800000"/>
            <a:headEnd/>
            <a:tailEnd/>
          </a:ln>
        </p:spPr>
        <p:txBody>
          <a:bodyPr>
            <a:spAutoFit/>
          </a:bodyPr>
          <a:lstStyle/>
          <a:p>
            <a:r>
              <a:rPr lang="de-DE" sz="2600" i="1" dirty="0"/>
              <a:t>VERSICHERUNGEN EINFACH ERKLÄRT - PRIVATE HAFTPFLICHT UND KRANKENVERSICHERUNG </a:t>
            </a:r>
          </a:p>
          <a:p>
            <a:r>
              <a:rPr lang="de-DE" sz="2600" i="1" dirty="0"/>
              <a:t>In Deutschland kann man sich gegen sehr viele Schäden versichern. Aber welche Versicherung ist besonders wichtig und von wem kann ich mich dazu gut beraten lassen? Denn Vorsicht: Vertrag ist Vertrag und dieser sollte nicht voreilig abgeschlossen werden.</a:t>
            </a:r>
          </a:p>
          <a:p>
            <a:endParaRPr lang="de-DE" sz="2600" b="1" dirty="0"/>
          </a:p>
          <a:p>
            <a:r>
              <a:rPr lang="it-IT" sz="2600" b="1" dirty="0"/>
              <a:t>ASSICURAZIONI IN PAROLE SEMPLICI</a:t>
            </a:r>
            <a:endParaRPr lang="it-IT" sz="2600" dirty="0"/>
          </a:p>
          <a:p>
            <a:r>
              <a:rPr lang="it-IT" sz="2600" b="1" dirty="0"/>
              <a:t>ASSICURAZIONE RESPONSABILITÀ CIVILE PRIVATA E ASSICURAZIONE SANITARIA </a:t>
            </a:r>
            <a:endParaRPr lang="it-IT" sz="2600" dirty="0"/>
          </a:p>
          <a:p>
            <a:r>
              <a:rPr lang="it-IT" sz="2600" dirty="0"/>
              <a:t>In Germania ci si può assicurare per molteplici danni. Ma quale assicurazione è veramente importante e chi ci può consigliare al meglio? Attenzione però: un contratto è pur sempre un contratto e non dovrebbe essere firmato precipitosamente. </a:t>
            </a:r>
          </a:p>
          <a:p>
            <a:endParaRPr lang="it-IT" sz="2800" b="1" dirty="0"/>
          </a:p>
        </p:txBody>
      </p:sp>
    </p:spTree>
    <p:extLst>
      <p:ext uri="{BB962C8B-B14F-4D97-AF65-F5344CB8AC3E}">
        <p14:creationId xmlns:p14="http://schemas.microsoft.com/office/powerpoint/2010/main" val="40295068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63308"/>
          </a:xfrm>
          <a:prstGeom prst="rect">
            <a:avLst/>
          </a:prstGeom>
          <a:noFill/>
          <a:ln w="9525">
            <a:noFill/>
            <a:miter lim="800000"/>
            <a:headEnd/>
            <a:tailEnd/>
          </a:ln>
        </p:spPr>
        <p:txBody>
          <a:bodyPr>
            <a:spAutoFit/>
          </a:bodyPr>
          <a:lstStyle/>
          <a:p>
            <a:r>
              <a:rPr lang="en-US" sz="2600" i="1" dirty="0"/>
              <a:t>Auf </a:t>
            </a:r>
            <a:r>
              <a:rPr lang="en-US" sz="2600" i="1" dirty="0" err="1"/>
              <a:t>Weltniveau</a:t>
            </a:r>
            <a:r>
              <a:rPr lang="en-US" sz="2600" i="1" dirty="0"/>
              <a:t> </a:t>
            </a:r>
            <a:r>
              <a:rPr lang="en-US" sz="2600" i="1" dirty="0" err="1"/>
              <a:t>arbeiten</a:t>
            </a:r>
            <a:r>
              <a:rPr lang="en-US" sz="2600" i="1" dirty="0"/>
              <a:t> die </a:t>
            </a:r>
            <a:r>
              <a:rPr lang="en-US" sz="2600" i="1" dirty="0" err="1"/>
              <a:t>zahlreichen</a:t>
            </a:r>
            <a:r>
              <a:rPr lang="en-US" sz="2600" i="1" dirty="0"/>
              <a:t> </a:t>
            </a:r>
            <a:r>
              <a:rPr lang="en-US" sz="2600" i="1" dirty="0" err="1"/>
              <a:t>Unternehmen</a:t>
            </a:r>
            <a:r>
              <a:rPr lang="en-US" sz="2600" i="1" dirty="0"/>
              <a:t> des </a:t>
            </a:r>
            <a:r>
              <a:rPr lang="en-US" sz="2600" i="1" dirty="0" err="1"/>
              <a:t>Maschinenbaus</a:t>
            </a:r>
            <a:r>
              <a:rPr lang="en-US" sz="2600" i="1" dirty="0"/>
              <a:t> und </a:t>
            </a:r>
            <a:r>
              <a:rPr lang="en-US" sz="2600" i="1" dirty="0" err="1"/>
              <a:t>Zulieferer</a:t>
            </a:r>
            <a:r>
              <a:rPr lang="en-US" sz="2600" i="1" dirty="0"/>
              <a:t> der </a:t>
            </a:r>
            <a:r>
              <a:rPr lang="en-US" sz="2600" i="1" dirty="0" err="1"/>
              <a:t>Automobilindustrie</a:t>
            </a:r>
            <a:r>
              <a:rPr lang="en-US" sz="2600" i="1" dirty="0"/>
              <a:t>, </a:t>
            </a:r>
            <a:r>
              <a:rPr lang="en-US" sz="2600" i="1" dirty="0" err="1"/>
              <a:t>viele</a:t>
            </a:r>
            <a:r>
              <a:rPr lang="en-US" sz="2600" i="1" dirty="0"/>
              <a:t> von </a:t>
            </a:r>
            <a:r>
              <a:rPr lang="en-US" sz="2600" i="1" dirty="0" err="1"/>
              <a:t>ihnen</a:t>
            </a:r>
            <a:r>
              <a:rPr lang="en-US" sz="2600" i="1" dirty="0"/>
              <a:t> </a:t>
            </a:r>
            <a:r>
              <a:rPr lang="en-US" sz="2600" i="1" dirty="0" err="1"/>
              <a:t>sind</a:t>
            </a:r>
            <a:r>
              <a:rPr lang="en-US" sz="2600" i="1" dirty="0"/>
              <a:t> </a:t>
            </a:r>
            <a:r>
              <a:rPr lang="en-US" sz="2600" i="1" dirty="0" err="1"/>
              <a:t>Weltmarktführer</a:t>
            </a:r>
            <a:r>
              <a:rPr lang="en-US" sz="2600" i="1" dirty="0"/>
              <a:t>. </a:t>
            </a:r>
            <a:r>
              <a:rPr lang="en-US" sz="2600" i="1" dirty="0" err="1"/>
              <a:t>Darüberhinaus</a:t>
            </a:r>
            <a:r>
              <a:rPr lang="en-US" sz="2600" i="1" dirty="0"/>
              <a:t> </a:t>
            </a:r>
            <a:r>
              <a:rPr lang="en-US" sz="2600" i="1" dirty="0" err="1"/>
              <a:t>ist</a:t>
            </a:r>
            <a:r>
              <a:rPr lang="en-US" sz="2600" i="1" dirty="0"/>
              <a:t> die </a:t>
            </a:r>
            <a:r>
              <a:rPr lang="en-US" sz="2600" i="1" dirty="0" err="1"/>
              <a:t>Kreativwirtschaft</a:t>
            </a:r>
            <a:r>
              <a:rPr lang="en-US" sz="2600" i="1" dirty="0"/>
              <a:t> </a:t>
            </a:r>
            <a:r>
              <a:rPr lang="en-US" sz="2600" i="1" dirty="0" err="1"/>
              <a:t>ein</a:t>
            </a:r>
            <a:r>
              <a:rPr lang="en-US" sz="2600" i="1" dirty="0"/>
              <a:t> </a:t>
            </a:r>
            <a:r>
              <a:rPr lang="en-US" sz="2600" i="1" dirty="0" err="1"/>
              <a:t>bedeutender</a:t>
            </a:r>
            <a:r>
              <a:rPr lang="en-US" sz="2600" i="1" dirty="0"/>
              <a:t> </a:t>
            </a:r>
            <a:r>
              <a:rPr lang="en-US" sz="2600" i="1" dirty="0" err="1"/>
              <a:t>Wirtschaftsfaktor</a:t>
            </a:r>
            <a:r>
              <a:rPr lang="en-US" sz="2600" i="1" dirty="0"/>
              <a:t>. Mit </a:t>
            </a:r>
            <a:r>
              <a:rPr lang="en-US" sz="2600" i="1" dirty="0" err="1"/>
              <a:t>einem</a:t>
            </a:r>
            <a:r>
              <a:rPr lang="en-US" sz="2600" i="1" dirty="0"/>
              <a:t> </a:t>
            </a:r>
            <a:r>
              <a:rPr lang="en-US" sz="2600" i="1" dirty="0" err="1"/>
              <a:t>Anteil</a:t>
            </a:r>
            <a:r>
              <a:rPr lang="en-US" sz="2600" i="1" dirty="0"/>
              <a:t> von 6,3 </a:t>
            </a:r>
            <a:r>
              <a:rPr lang="en-US" sz="2600" i="1" dirty="0" err="1"/>
              <a:t>Prozent</a:t>
            </a:r>
            <a:r>
              <a:rPr lang="en-US" sz="2600" i="1" dirty="0"/>
              <a:t> </a:t>
            </a:r>
            <a:r>
              <a:rPr lang="en-US" sz="2600" i="1" dirty="0" err="1"/>
              <a:t>aller</a:t>
            </a:r>
            <a:r>
              <a:rPr lang="en-US" sz="2600" i="1" dirty="0"/>
              <a:t> </a:t>
            </a:r>
            <a:r>
              <a:rPr lang="en-US" sz="2600" i="1" dirty="0" err="1"/>
              <a:t>Beschäftigten</a:t>
            </a:r>
            <a:r>
              <a:rPr lang="en-US" sz="2600" i="1" dirty="0"/>
              <a:t> </a:t>
            </a:r>
            <a:r>
              <a:rPr lang="en-US" sz="2600" i="1" dirty="0" err="1"/>
              <a:t>ist</a:t>
            </a:r>
            <a:r>
              <a:rPr lang="en-US" sz="2600" i="1" dirty="0"/>
              <a:t> Stuttgart die Stadt </a:t>
            </a:r>
            <a:r>
              <a:rPr lang="en-US" sz="2600" i="1" dirty="0" err="1"/>
              <a:t>mit</a:t>
            </a:r>
            <a:r>
              <a:rPr lang="en-US" sz="2600" i="1" dirty="0"/>
              <a:t> dem </a:t>
            </a:r>
            <a:r>
              <a:rPr lang="en-US" sz="2600" i="1" dirty="0" err="1"/>
              <a:t>höchsten</a:t>
            </a:r>
            <a:r>
              <a:rPr lang="en-US" sz="2600" i="1" dirty="0"/>
              <a:t> </a:t>
            </a:r>
            <a:r>
              <a:rPr lang="en-US" sz="2600" i="1" dirty="0" err="1"/>
              <a:t>Anteil</a:t>
            </a:r>
            <a:r>
              <a:rPr lang="en-US" sz="2600" i="1" dirty="0"/>
              <a:t> an </a:t>
            </a:r>
            <a:r>
              <a:rPr lang="en-US" sz="2600" i="1" dirty="0" err="1"/>
              <a:t>Kulturschaffenden</a:t>
            </a:r>
            <a:r>
              <a:rPr lang="en-US" sz="2600" i="1" dirty="0"/>
              <a:t> </a:t>
            </a:r>
            <a:r>
              <a:rPr lang="en-US" sz="2600" i="1" dirty="0" err="1"/>
              <a:t>bundesweit</a:t>
            </a:r>
            <a:r>
              <a:rPr lang="en-US" sz="2600" i="1" dirty="0"/>
              <a:t>.</a:t>
            </a:r>
          </a:p>
          <a:p>
            <a:endParaRPr lang="en-US" sz="2600" dirty="0"/>
          </a:p>
          <a:p>
            <a:r>
              <a:rPr lang="it-IT" sz="2600" dirty="0"/>
              <a:t>Le numerose aziende di ingegneria meccanica lavorano a livello mondiale. Molte di queste fornitrici dell’industria automobilistica sono vere e proprie leader sul mercato internazionale. Inoltre, la creatività è un fattore economico significativo; con una quota del 6,3% di tutti i dipendenti, Stoccarda è la città con la più alta percentuale di lavoratori nel settore culturale a livello nazionale.</a:t>
            </a:r>
            <a:endParaRPr lang="en-US" sz="2600" dirty="0"/>
          </a:p>
          <a:p>
            <a:endParaRPr lang="en-US" dirty="0"/>
          </a:p>
        </p:txBody>
      </p:sp>
    </p:spTree>
    <p:extLst>
      <p:ext uri="{BB962C8B-B14F-4D97-AF65-F5344CB8AC3E}">
        <p14:creationId xmlns:p14="http://schemas.microsoft.com/office/powerpoint/2010/main" val="11402964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533E8-20EF-7146-DB11-BC0808FB758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E33DECE-7DCD-C908-42FC-FCBF487E459F}"/>
              </a:ext>
            </a:extLst>
          </p:cNvPr>
          <p:cNvSpPr txBox="1">
            <a:spLocks noChangeArrowheads="1"/>
          </p:cNvSpPr>
          <p:nvPr/>
        </p:nvSpPr>
        <p:spPr bwMode="auto">
          <a:xfrm>
            <a:off x="301625" y="222250"/>
            <a:ext cx="8229600" cy="6924973"/>
          </a:xfrm>
          <a:prstGeom prst="rect">
            <a:avLst/>
          </a:prstGeom>
          <a:noFill/>
          <a:ln w="9525">
            <a:noFill/>
            <a:miter lim="800000"/>
            <a:headEnd/>
            <a:tailEnd/>
          </a:ln>
        </p:spPr>
        <p:txBody>
          <a:bodyPr>
            <a:spAutoFit/>
          </a:bodyPr>
          <a:lstStyle/>
          <a:p>
            <a:r>
              <a:rPr lang="de-DE" sz="2600" i="1" dirty="0"/>
              <a:t>Wichtig sind vor allem die Krankenversicherung und die private Haftpflichtversicherung. Je nach Aufenthaltsstatus und Unterbringung kann es sein, dass Sie von staatlicher Seite abgesichert sind oder von Stadt oder Gemeinde Angebote wie Gruppenversicherungen bestehen. Fragen Sie deshalb vor Abschluss eines Vertrages nach, ob </a:t>
            </a:r>
            <a:r>
              <a:rPr lang="de-DE" sz="2600" i="1" dirty="0" err="1"/>
              <a:t>Versiche-rungsschutz</a:t>
            </a:r>
            <a:r>
              <a:rPr lang="de-DE" sz="2600" i="1" dirty="0"/>
              <a:t> besteht.</a:t>
            </a:r>
          </a:p>
          <a:p>
            <a:endParaRPr lang="de-DE" sz="2600" b="1" dirty="0"/>
          </a:p>
          <a:p>
            <a:r>
              <a:rPr lang="it-IT" sz="2600" b="1" dirty="0"/>
              <a:t>L’assicurazione sanitaria</a:t>
            </a:r>
            <a:r>
              <a:rPr lang="it-IT" sz="2600" dirty="0"/>
              <a:t> e </a:t>
            </a:r>
            <a:r>
              <a:rPr lang="it-IT" sz="2600" b="1" dirty="0"/>
              <a:t>l’assicurazione responsabilità civile privata</a:t>
            </a:r>
            <a:r>
              <a:rPr lang="it-IT" sz="2600" dirty="0"/>
              <a:t> hanno una particolare rilevanza. A seconda del titolo di soggiorno e del tipo di sistemazione può essere che si venga assicurati dallo Stato oppure che da parte della città o del comune ci siano delle offerte, come assicurazioni collettive. Prima della stipulazione del contratto bisogna quindi informarsi sulla possibile esistenza di una copertura assicurativa. </a:t>
            </a:r>
          </a:p>
          <a:p>
            <a:endParaRPr lang="it-IT" sz="2800" b="1" dirty="0"/>
          </a:p>
        </p:txBody>
      </p:sp>
    </p:spTree>
    <p:extLst>
      <p:ext uri="{BB962C8B-B14F-4D97-AF65-F5344CB8AC3E}">
        <p14:creationId xmlns:p14="http://schemas.microsoft.com/office/powerpoint/2010/main" val="244133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330CF-C847-EA88-5F04-DF26265C5E0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1A982A2-3C02-06B6-CD9A-B0C18A820DBD}"/>
              </a:ext>
            </a:extLst>
          </p:cNvPr>
          <p:cNvSpPr txBox="1">
            <a:spLocks noChangeArrowheads="1"/>
          </p:cNvSpPr>
          <p:nvPr/>
        </p:nvSpPr>
        <p:spPr bwMode="auto">
          <a:xfrm>
            <a:off x="301625" y="222250"/>
            <a:ext cx="8229600" cy="4124206"/>
          </a:xfrm>
          <a:prstGeom prst="rect">
            <a:avLst/>
          </a:prstGeom>
          <a:noFill/>
          <a:ln w="9525">
            <a:noFill/>
            <a:miter lim="800000"/>
            <a:headEnd/>
            <a:tailEnd/>
          </a:ln>
        </p:spPr>
        <p:txBody>
          <a:bodyPr>
            <a:spAutoFit/>
          </a:bodyPr>
          <a:lstStyle/>
          <a:p>
            <a:r>
              <a:rPr lang="de-DE" sz="2600" i="1" dirty="0"/>
              <a:t>WAS BEDEUTET HAFTPFLICHT? Nach den deutschen Gesetzen müssen Sie Schäden ersetzen, die Sie anderen Menschen zufügen. Das nennt man Haftpflicht oder mit anderen Worten: Sie haften für den Schaden.</a:t>
            </a:r>
          </a:p>
          <a:p>
            <a:endParaRPr lang="de-DE" sz="2600" b="1" dirty="0"/>
          </a:p>
          <a:p>
            <a:r>
              <a:rPr lang="it-IT" sz="2600" b="1" dirty="0"/>
              <a:t>COSA SIGNIFICA</a:t>
            </a:r>
            <a:r>
              <a:rPr lang="it-IT" sz="2600" dirty="0"/>
              <a:t> </a:t>
            </a:r>
            <a:r>
              <a:rPr lang="it-IT" sz="2600" b="1" dirty="0"/>
              <a:t>RESPONSABILITÀ CIVILE?</a:t>
            </a:r>
            <a:endParaRPr lang="it-IT" sz="2600" dirty="0"/>
          </a:p>
          <a:p>
            <a:r>
              <a:rPr lang="it-IT" sz="2600" dirty="0"/>
              <a:t>Secondo la legge tedesca bisogna risarcire i danni provocati a terzi. Questo si chiama responsabilità civile. In altre parole si è responsabili del danno. </a:t>
            </a:r>
          </a:p>
          <a:p>
            <a:endParaRPr lang="it-IT" sz="2800" b="1" dirty="0"/>
          </a:p>
        </p:txBody>
      </p:sp>
    </p:spTree>
    <p:extLst>
      <p:ext uri="{BB962C8B-B14F-4D97-AF65-F5344CB8AC3E}">
        <p14:creationId xmlns:p14="http://schemas.microsoft.com/office/powerpoint/2010/main" val="42799399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41E69-B92F-8E58-8985-0DA50C84F1A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2B40085-1ADA-E3B7-D512-42680B7D7892}"/>
              </a:ext>
            </a:extLst>
          </p:cNvPr>
          <p:cNvSpPr txBox="1">
            <a:spLocks noChangeArrowheads="1"/>
          </p:cNvSpPr>
          <p:nvPr/>
        </p:nvSpPr>
        <p:spPr bwMode="auto">
          <a:xfrm>
            <a:off x="301625" y="222250"/>
            <a:ext cx="8229600" cy="5324535"/>
          </a:xfrm>
          <a:prstGeom prst="rect">
            <a:avLst/>
          </a:prstGeom>
          <a:noFill/>
          <a:ln w="9525">
            <a:noFill/>
            <a:miter lim="800000"/>
            <a:headEnd/>
            <a:tailEnd/>
          </a:ln>
        </p:spPr>
        <p:txBody>
          <a:bodyPr>
            <a:spAutoFit/>
          </a:bodyPr>
          <a:lstStyle/>
          <a:p>
            <a:r>
              <a:rPr lang="de-DE" sz="2600" i="1" dirty="0"/>
              <a:t>MUSS ICH IMMER UND ALLE SCHÄDEN ERSETZEN? Nein. Sie müssen einen Schaden nur ersetzen, wenn Sie nicht richtig aufgepasst haben. Sie haben den Schaden dann verschuldet. Wenn Sie einen Schaden nicht verhindern können, müssen Sie ihn auch nicht bezahlen.</a:t>
            </a:r>
          </a:p>
          <a:p>
            <a:endParaRPr lang="de-DE" sz="2600" b="1" dirty="0"/>
          </a:p>
          <a:p>
            <a:r>
              <a:rPr lang="it-IT" sz="2600" b="1" dirty="0"/>
              <a:t>DEVO RISARCIRE SEMPRE E COMUNQUE TUTTI I DANNI?</a:t>
            </a:r>
            <a:endParaRPr lang="it-IT" sz="2600" dirty="0"/>
          </a:p>
          <a:p>
            <a:r>
              <a:rPr lang="it-IT" sz="2600" dirty="0"/>
              <a:t>No. Si deve risarcire un danno solo nel momento in cui non sia stata prestata la dovuta attenzione e si è quindi responsabili del danno. Se non si può prevenire un danno, non si è neanche tenuti a pagarlo. </a:t>
            </a:r>
          </a:p>
          <a:p>
            <a:endParaRPr lang="it-IT" sz="2800" b="1" dirty="0"/>
          </a:p>
        </p:txBody>
      </p:sp>
    </p:spTree>
    <p:extLst>
      <p:ext uri="{BB962C8B-B14F-4D97-AF65-F5344CB8AC3E}">
        <p14:creationId xmlns:p14="http://schemas.microsoft.com/office/powerpoint/2010/main" val="41792769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54A92-6CF1-E628-40AE-B9FD7DAA0A8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3CB72B1-17BE-2C9A-3641-5F2FB8C9A9B3}"/>
              </a:ext>
            </a:extLst>
          </p:cNvPr>
          <p:cNvSpPr txBox="1">
            <a:spLocks noChangeArrowheads="1"/>
          </p:cNvSpPr>
          <p:nvPr/>
        </p:nvSpPr>
        <p:spPr bwMode="auto">
          <a:xfrm>
            <a:off x="301625" y="222250"/>
            <a:ext cx="8229600" cy="6524863"/>
          </a:xfrm>
          <a:prstGeom prst="rect">
            <a:avLst/>
          </a:prstGeom>
          <a:noFill/>
          <a:ln w="9525">
            <a:noFill/>
            <a:miter lim="800000"/>
            <a:headEnd/>
            <a:tailEnd/>
          </a:ln>
        </p:spPr>
        <p:txBody>
          <a:bodyPr>
            <a:spAutoFit/>
          </a:bodyPr>
          <a:lstStyle/>
          <a:p>
            <a:r>
              <a:rPr lang="de-DE" sz="2600" i="1" dirty="0"/>
              <a:t>Erstes Beispiel: Sie fahren mit einem Fahrrad und bremsen zu spät. Dabei stoßen Sie gegen ein Auto und zerkratzen den Lack. Diesen Schaden müssen Sie bezahlen.</a:t>
            </a:r>
          </a:p>
          <a:p>
            <a:r>
              <a:rPr lang="de-DE" sz="2600" i="1" dirty="0"/>
              <a:t>Zweites Beispiel: Jemand schaut auf sein Smartphone und läuft Ihnen, ohne aufzupassen, ins Fahrrad. Das Handy fällt herunter und geht zu Bruch. Diesen Schaden müssen Sie nicht bezahlen, denn Sie haben ihn nicht verschuldet.</a:t>
            </a:r>
          </a:p>
          <a:p>
            <a:endParaRPr lang="de-DE" sz="2600" b="1" dirty="0"/>
          </a:p>
          <a:p>
            <a:r>
              <a:rPr lang="it-IT" sz="2600" b="1" dirty="0"/>
              <a:t>Esempio 1</a:t>
            </a:r>
            <a:r>
              <a:rPr lang="it-IT" sz="2600" dirty="0"/>
              <a:t>: State andando in bici e frenate in ritardo, sbattendo su una macchina e graffiandone la vernice. Questo danno è da risarcire. </a:t>
            </a:r>
          </a:p>
          <a:p>
            <a:r>
              <a:rPr lang="it-IT" sz="2600" b="1" dirty="0"/>
              <a:t>Esempio 2</a:t>
            </a:r>
            <a:r>
              <a:rPr lang="it-IT" sz="2600" dirty="0"/>
              <a:t>: Una persona guarda il proprio cellulare e, senza prestare attenzione, viene addosso alla vostra bici. Il cellulare cade e si rompe. Questo danno non è da risarcire in quanto non è stato causato da voi. </a:t>
            </a:r>
            <a:r>
              <a:rPr lang="it-IT" dirty="0"/>
              <a:t> </a:t>
            </a:r>
          </a:p>
          <a:p>
            <a:endParaRPr lang="it-IT" sz="2800" b="1" dirty="0"/>
          </a:p>
        </p:txBody>
      </p:sp>
    </p:spTree>
    <p:extLst>
      <p:ext uri="{BB962C8B-B14F-4D97-AF65-F5344CB8AC3E}">
        <p14:creationId xmlns:p14="http://schemas.microsoft.com/office/powerpoint/2010/main" val="1443064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0DB25-C796-4FE7-B3AD-D3BB63920F6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CE343B-9C64-E784-5021-883431FE739F}"/>
              </a:ext>
            </a:extLst>
          </p:cNvPr>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de-DE" sz="2600" i="1" dirty="0"/>
              <a:t>WAS IST EINE PRIVATE HAFTPFLICHT VERSICHERUNG? Diese Versicherung bezahlt die Schäden, die Sie verschuldet haben und für die Sie haften. Im ersten Beispiel sind dies die Kosten für die neue Lackierung. Die Haftpflichtversicherung hilft auch, wenn jemand ohne Grund von Ihnen den Ersatz eines Schadens fordert. Das nennt man Rechtsschutz.</a:t>
            </a:r>
          </a:p>
          <a:p>
            <a:endParaRPr lang="de-DE" sz="2600" b="1" dirty="0"/>
          </a:p>
          <a:p>
            <a:r>
              <a:rPr lang="it-IT" sz="2600" b="1" dirty="0"/>
              <a:t>COS’È UN’ASSICURAZIONE RESPONSABILITÀ CIVILE PRIVATA?</a:t>
            </a:r>
            <a:endParaRPr lang="it-IT" sz="2600" dirty="0"/>
          </a:p>
          <a:p>
            <a:r>
              <a:rPr lang="it-IT" sz="2600" dirty="0"/>
              <a:t>Questa assicurazione paga i danni da voi causati e i quali dovete risarcire. Nel </a:t>
            </a:r>
            <a:r>
              <a:rPr lang="it-IT" sz="2600" b="1" dirty="0"/>
              <a:t>primo esempio</a:t>
            </a:r>
            <a:r>
              <a:rPr lang="it-IT" sz="2600" dirty="0"/>
              <a:t> questo corrisponderebbe ai costi per una nuova verniciatura. </a:t>
            </a:r>
          </a:p>
          <a:p>
            <a:r>
              <a:rPr lang="it-IT" sz="2600" dirty="0"/>
              <a:t>L’assicurazione responsabilità civile aiuta anche nel caso in cui venga chiesto il risarcimento immotivato di un danno. Questo viene chiamato tutela legale. </a:t>
            </a:r>
            <a:endParaRPr lang="it-IT" sz="2800" b="1" dirty="0"/>
          </a:p>
        </p:txBody>
      </p:sp>
    </p:spTree>
    <p:extLst>
      <p:ext uri="{BB962C8B-B14F-4D97-AF65-F5344CB8AC3E}">
        <p14:creationId xmlns:p14="http://schemas.microsoft.com/office/powerpoint/2010/main" val="33851660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B0A16-24B4-565C-203C-B4CEC2B0F93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95D00F3-744E-7CC2-26BB-9CCE7988B254}"/>
              </a:ext>
            </a:extLst>
          </p:cNvPr>
          <p:cNvSpPr txBox="1">
            <a:spLocks noChangeArrowheads="1"/>
          </p:cNvSpPr>
          <p:nvPr/>
        </p:nvSpPr>
        <p:spPr bwMode="auto">
          <a:xfrm>
            <a:off x="301625" y="222250"/>
            <a:ext cx="8229600" cy="6463308"/>
          </a:xfrm>
          <a:prstGeom prst="rect">
            <a:avLst/>
          </a:prstGeom>
          <a:noFill/>
          <a:ln w="9525">
            <a:noFill/>
            <a:miter lim="800000"/>
            <a:headEnd/>
            <a:tailEnd/>
          </a:ln>
        </p:spPr>
        <p:txBody>
          <a:bodyPr>
            <a:spAutoFit/>
          </a:bodyPr>
          <a:lstStyle/>
          <a:p>
            <a:r>
              <a:rPr lang="de-DE" sz="2600" i="1" dirty="0"/>
              <a:t>Im zweiten Beispiel verlangt der Besitzer des Smartphones Geld für ein neues Handy, obwohl Sie dieses nicht bezahlen müssen. Die Versicherung hilft Ihnen, sich dagegen zu wehren. Die Versicherung kümmert sich um die Schreiben. Falls Sie einen Rechtsanwalt brauchen, bezahlt ihn die Versicherung.</a:t>
            </a:r>
          </a:p>
          <a:p>
            <a:endParaRPr lang="de-DE" sz="2600" dirty="0"/>
          </a:p>
          <a:p>
            <a:r>
              <a:rPr lang="it-IT" sz="2600" dirty="0"/>
              <a:t>Nel </a:t>
            </a:r>
            <a:r>
              <a:rPr lang="it-IT" sz="2600" b="1" dirty="0"/>
              <a:t>secondo esempio</a:t>
            </a:r>
            <a:r>
              <a:rPr lang="it-IT" sz="2600" dirty="0"/>
              <a:t> il proprietario del cellulare pretende i soldi per la sostituzione di quest’ultimo, nonostante voi non siate tenuti a pagarlo. L’assicurazione vi aiuta a non dover sostenere i costi e si occupa delle comunicazioni scritte. Nel caso in cui ci sia bisogno di un avvocato, questo sarà pagato dall’assicurazione. </a:t>
            </a:r>
          </a:p>
          <a:p>
            <a:endParaRPr lang="it-IT" dirty="0"/>
          </a:p>
          <a:p>
            <a:r>
              <a:rPr lang="it-IT" dirty="0"/>
              <a:t>. </a:t>
            </a:r>
          </a:p>
          <a:p>
            <a:endParaRPr lang="it-IT" sz="2800" b="1" dirty="0"/>
          </a:p>
        </p:txBody>
      </p:sp>
    </p:spTree>
    <p:extLst>
      <p:ext uri="{BB962C8B-B14F-4D97-AF65-F5344CB8AC3E}">
        <p14:creationId xmlns:p14="http://schemas.microsoft.com/office/powerpoint/2010/main" val="36674525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509FC-AD31-6D0A-1C1C-D130C90FD41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AA11137-ECEC-3F2A-3F5F-85D0176D50FB}"/>
              </a:ext>
            </a:extLst>
          </p:cNvPr>
          <p:cNvSpPr txBox="1">
            <a:spLocks noChangeArrowheads="1"/>
          </p:cNvSpPr>
          <p:nvPr/>
        </p:nvSpPr>
        <p:spPr bwMode="auto">
          <a:xfrm>
            <a:off x="301625" y="222250"/>
            <a:ext cx="8229600" cy="6463308"/>
          </a:xfrm>
          <a:prstGeom prst="rect">
            <a:avLst/>
          </a:prstGeom>
          <a:noFill/>
          <a:ln w="9525">
            <a:noFill/>
            <a:miter lim="800000"/>
            <a:headEnd/>
            <a:tailEnd/>
          </a:ln>
        </p:spPr>
        <p:txBody>
          <a:bodyPr>
            <a:spAutoFit/>
          </a:bodyPr>
          <a:lstStyle/>
          <a:p>
            <a:r>
              <a:rPr lang="de-DE" sz="2600" i="1" dirty="0"/>
              <a:t>IST EINE PRIVATE HAFTPFLICHTVERSICHERUNG WICHTIG? Die private Haftpflichtversicherung ist die wichtigste private Versicherung. Nach deutschem Recht haften Sie ohne finanzielle Begrenzung. Was das konkret bedeutet, zeigt das folgende Beispiel:</a:t>
            </a:r>
          </a:p>
          <a:p>
            <a:endParaRPr lang="de-DE" sz="2600" dirty="0"/>
          </a:p>
          <a:p>
            <a:r>
              <a:rPr lang="it-IT" sz="2600" dirty="0"/>
              <a:t>È importante avere un’assicurazione di responsabilità civile verso terzi?</a:t>
            </a:r>
          </a:p>
          <a:p>
            <a:r>
              <a:rPr lang="it-IT" sz="2600" dirty="0"/>
              <a:t>L’assicurazione di responsabilità civile verso terzi è la più importante assicurazione privata. Secondo la legge tedesca, sei responsabile dei danni causati senza alcun limite finanziario.</a:t>
            </a:r>
          </a:p>
          <a:p>
            <a:r>
              <a:rPr lang="it-IT" sz="2600" dirty="0"/>
              <a:t>Il seguente esempio spiega cosa ciò significa concretamente.</a:t>
            </a:r>
          </a:p>
          <a:p>
            <a:endParaRPr lang="it-IT" dirty="0"/>
          </a:p>
          <a:p>
            <a:r>
              <a:rPr lang="it-IT" dirty="0"/>
              <a:t>. </a:t>
            </a:r>
          </a:p>
          <a:p>
            <a:endParaRPr lang="it-IT" sz="2800" b="1" dirty="0"/>
          </a:p>
        </p:txBody>
      </p:sp>
    </p:spTree>
    <p:extLst>
      <p:ext uri="{BB962C8B-B14F-4D97-AF65-F5344CB8AC3E}">
        <p14:creationId xmlns:p14="http://schemas.microsoft.com/office/powerpoint/2010/main" val="30950610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1D21A-5771-A8D0-084C-B13364B68E2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B9EC761-A70C-89F5-265C-7B5F081C27AE}"/>
              </a:ext>
            </a:extLst>
          </p:cNvPr>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de-DE" i="1" dirty="0"/>
              <a:t>D</a:t>
            </a:r>
            <a:r>
              <a:rPr lang="de-DE" sz="2600" i="1" dirty="0"/>
              <a:t>rittes Beispiel: Sie laufen über die Straße. Sie schauen sich nicht um. Ein Bus weicht aus. Der Bus kommt ins Schleudern und fährt gegen einen Baum. Viele Menschen werden verletzt. Der Bus kann nicht mehr repariert werden. Ohne eine private Haftpflichtversicherung müssten Sie den ganzen Schaden selbst bezahlen. Das kann sehr teuer werden. Im schlimmsten Fall bezahlen Sie ein ganzes Leben lang dafür.</a:t>
            </a:r>
          </a:p>
          <a:p>
            <a:endParaRPr lang="it-IT" sz="2600" dirty="0"/>
          </a:p>
          <a:p>
            <a:r>
              <a:rPr lang="it-IT" sz="2600" dirty="0"/>
              <a:t>Terzo esempio:</a:t>
            </a:r>
          </a:p>
          <a:p>
            <a:r>
              <a:rPr lang="it-IT" sz="2600" dirty="0"/>
              <a:t>Stai attraversando la strada. Non ti guardi intorno. Il bus sterza bruscamente e sbanda contro un albero. Ci sono molti feriti. Il bus non può più essere riparato. Senza un’assicurazione privata dovresti risarcire l’intero danno a tue spese. Il costo potrebbe rivelarsi molto elevato. Nel peggiore dei casi dovrai pagare il danno per tutta la vita.</a:t>
            </a:r>
            <a:endParaRPr lang="it-IT" dirty="0"/>
          </a:p>
        </p:txBody>
      </p:sp>
    </p:spTree>
    <p:extLst>
      <p:ext uri="{BB962C8B-B14F-4D97-AF65-F5344CB8AC3E}">
        <p14:creationId xmlns:p14="http://schemas.microsoft.com/office/powerpoint/2010/main" val="27243384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297FE-44BB-5886-4A9E-10DDAC05913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B0C04C3-8F1B-43B4-5068-8C48C427049A}"/>
              </a:ext>
            </a:extLst>
          </p:cNvPr>
          <p:cNvSpPr txBox="1">
            <a:spLocks noChangeArrowheads="1"/>
          </p:cNvSpPr>
          <p:nvPr/>
        </p:nvSpPr>
        <p:spPr bwMode="auto">
          <a:xfrm>
            <a:off x="301625" y="222250"/>
            <a:ext cx="8229600" cy="6432530"/>
          </a:xfrm>
          <a:prstGeom prst="rect">
            <a:avLst/>
          </a:prstGeom>
          <a:noFill/>
          <a:ln w="9525">
            <a:noFill/>
            <a:miter lim="800000"/>
            <a:headEnd/>
            <a:tailEnd/>
          </a:ln>
        </p:spPr>
        <p:txBody>
          <a:bodyPr>
            <a:spAutoFit/>
          </a:bodyPr>
          <a:lstStyle/>
          <a:p>
            <a:r>
              <a:rPr lang="de-DE" i="1" dirty="0"/>
              <a:t>WER IST VERSICHERT? </a:t>
            </a:r>
          </a:p>
          <a:p>
            <a:r>
              <a:rPr lang="de-DE" i="1" dirty="0"/>
              <a:t>In einer Familien-Haftpflichtversicherung ist die ganze Familie versichert. Kinder sind mit der Familien-Haftpflichtversicherung bis zum Ende der ersten Ausbildung versichert. In der Single-Haftpflichtversicherung können sich Erwachsene allein versichern. Sie sind Single, wenn Sie nicht verheiratet sind.</a:t>
            </a:r>
          </a:p>
          <a:p>
            <a:endParaRPr lang="de-DE" dirty="0"/>
          </a:p>
          <a:p>
            <a:r>
              <a:rPr lang="it-IT" dirty="0"/>
              <a:t>Chi è assicurato?</a:t>
            </a:r>
          </a:p>
          <a:p>
            <a:r>
              <a:rPr lang="it-IT" dirty="0"/>
              <a:t>Con un’assicurazione familiare (</a:t>
            </a:r>
            <a:r>
              <a:rPr lang="it-IT" dirty="0" err="1"/>
              <a:t>Familien-Haftpflichtversicherung</a:t>
            </a:r>
            <a:r>
              <a:rPr lang="it-IT" dirty="0"/>
              <a:t>) è assicurata tutta la famiglia.</a:t>
            </a:r>
          </a:p>
          <a:p>
            <a:r>
              <a:rPr lang="it-IT" dirty="0"/>
              <a:t>I figli sono assicurati fino alla fine della prima ‘‘</a:t>
            </a:r>
            <a:r>
              <a:rPr lang="it-IT" dirty="0" err="1"/>
              <a:t>Ausbildung</a:t>
            </a:r>
            <a:r>
              <a:rPr lang="it-IT" dirty="0"/>
              <a:t>’’ (formazione professionale di circa 3 anni che combina teoria nelle scuole professionali ed esperienza pratica nelle aziende).</a:t>
            </a:r>
          </a:p>
          <a:p>
            <a:r>
              <a:rPr lang="it-IT" dirty="0"/>
              <a:t>Con un’assicurazione individuale (Single-</a:t>
            </a:r>
            <a:r>
              <a:rPr lang="it-IT" dirty="0" err="1"/>
              <a:t>Haftpflichtversicherung</a:t>
            </a:r>
            <a:r>
              <a:rPr lang="it-IT" dirty="0"/>
              <a:t>) può assicurarsi una singola persona adulta non sposata.</a:t>
            </a:r>
          </a:p>
          <a:p>
            <a:endParaRPr lang="it-IT" sz="2800" b="1" dirty="0"/>
          </a:p>
        </p:txBody>
      </p:sp>
    </p:spTree>
    <p:extLst>
      <p:ext uri="{BB962C8B-B14F-4D97-AF65-F5344CB8AC3E}">
        <p14:creationId xmlns:p14="http://schemas.microsoft.com/office/powerpoint/2010/main" val="28511556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2D498-59FE-3466-EE9E-99596C18700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C00EDE7-0964-A198-615C-FC2C81008611}"/>
              </a:ext>
            </a:extLst>
          </p:cNvPr>
          <p:cNvSpPr txBox="1">
            <a:spLocks noChangeArrowheads="1"/>
          </p:cNvSpPr>
          <p:nvPr/>
        </p:nvSpPr>
        <p:spPr bwMode="auto">
          <a:xfrm>
            <a:off x="301625" y="222250"/>
            <a:ext cx="8229600" cy="5324535"/>
          </a:xfrm>
          <a:prstGeom prst="rect">
            <a:avLst/>
          </a:prstGeom>
          <a:noFill/>
          <a:ln w="9525">
            <a:noFill/>
            <a:miter lim="800000"/>
            <a:headEnd/>
            <a:tailEnd/>
          </a:ln>
        </p:spPr>
        <p:txBody>
          <a:bodyPr>
            <a:spAutoFit/>
          </a:bodyPr>
          <a:lstStyle/>
          <a:p>
            <a:r>
              <a:rPr lang="it-IT" dirty="0" err="1"/>
              <a:t>Während</a:t>
            </a:r>
            <a:r>
              <a:rPr lang="it-IT" dirty="0"/>
              <a:t> </a:t>
            </a:r>
            <a:r>
              <a:rPr lang="it-IT" dirty="0" err="1"/>
              <a:t>der</a:t>
            </a:r>
            <a:r>
              <a:rPr lang="it-IT" dirty="0"/>
              <a:t> </a:t>
            </a:r>
            <a:r>
              <a:rPr lang="it-IT" b="1" dirty="0" err="1"/>
              <a:t>Schulzeit</a:t>
            </a:r>
            <a:r>
              <a:rPr lang="it-IT" b="1" dirty="0"/>
              <a:t> </a:t>
            </a:r>
            <a:r>
              <a:rPr lang="it-IT" dirty="0"/>
              <a:t>und </a:t>
            </a:r>
            <a:r>
              <a:rPr lang="it-IT" dirty="0" err="1"/>
              <a:t>der</a:t>
            </a:r>
            <a:r>
              <a:rPr lang="it-IT" dirty="0"/>
              <a:t> </a:t>
            </a:r>
            <a:r>
              <a:rPr lang="it-IT" b="1" dirty="0" err="1"/>
              <a:t>ersten</a:t>
            </a:r>
            <a:r>
              <a:rPr lang="it-IT" b="1" dirty="0"/>
              <a:t> </a:t>
            </a:r>
            <a:r>
              <a:rPr lang="it-IT" b="1" dirty="0" err="1"/>
              <a:t>beruflichen</a:t>
            </a:r>
            <a:r>
              <a:rPr lang="it-IT" b="1" dirty="0"/>
              <a:t> </a:t>
            </a:r>
            <a:r>
              <a:rPr lang="it-IT" b="1" dirty="0" err="1"/>
              <a:t>Ausbildung</a:t>
            </a:r>
            <a:r>
              <a:rPr lang="it-IT" dirty="0"/>
              <a:t> </a:t>
            </a:r>
            <a:r>
              <a:rPr lang="it-IT" dirty="0" err="1"/>
              <a:t>schließt</a:t>
            </a:r>
            <a:r>
              <a:rPr lang="it-IT" dirty="0"/>
              <a:t> </a:t>
            </a:r>
            <a:r>
              <a:rPr lang="it-IT" dirty="0" err="1"/>
              <a:t>eine</a:t>
            </a:r>
            <a:r>
              <a:rPr lang="it-IT" dirty="0"/>
              <a:t> </a:t>
            </a:r>
            <a:r>
              <a:rPr lang="it-IT" dirty="0" err="1"/>
              <a:t>Familienhaftpflichtversicherung</a:t>
            </a:r>
            <a:r>
              <a:rPr lang="it-IT" dirty="0"/>
              <a:t> </a:t>
            </a:r>
            <a:r>
              <a:rPr lang="it-IT" dirty="0" err="1"/>
              <a:t>sowohl</a:t>
            </a:r>
            <a:r>
              <a:rPr lang="it-IT" dirty="0"/>
              <a:t> </a:t>
            </a:r>
            <a:r>
              <a:rPr lang="it-IT" dirty="0" err="1"/>
              <a:t>minderjährige</a:t>
            </a:r>
            <a:r>
              <a:rPr lang="it-IT" dirty="0"/>
              <a:t> </a:t>
            </a:r>
            <a:r>
              <a:rPr lang="it-IT" dirty="0" err="1"/>
              <a:t>als</a:t>
            </a:r>
            <a:r>
              <a:rPr lang="it-IT" dirty="0"/>
              <a:t> </a:t>
            </a:r>
            <a:r>
              <a:rPr lang="it-IT" dirty="0" err="1"/>
              <a:t>auch</a:t>
            </a:r>
            <a:r>
              <a:rPr lang="it-IT" dirty="0"/>
              <a:t> </a:t>
            </a:r>
            <a:r>
              <a:rPr lang="it-IT" dirty="0" err="1"/>
              <a:t>erwachsene</a:t>
            </a:r>
            <a:r>
              <a:rPr lang="it-IT" dirty="0"/>
              <a:t> Kinder </a:t>
            </a:r>
            <a:r>
              <a:rPr lang="it-IT" dirty="0" err="1"/>
              <a:t>ein</a:t>
            </a:r>
            <a:r>
              <a:rPr lang="it-IT" dirty="0"/>
              <a:t> – </a:t>
            </a:r>
            <a:r>
              <a:rPr lang="it-IT" dirty="0" err="1"/>
              <a:t>sogar</a:t>
            </a:r>
            <a:r>
              <a:rPr lang="it-IT" dirty="0"/>
              <a:t> </a:t>
            </a:r>
            <a:r>
              <a:rPr lang="it-IT" dirty="0" err="1"/>
              <a:t>wenn</a:t>
            </a:r>
            <a:r>
              <a:rPr lang="it-IT" dirty="0"/>
              <a:t> </a:t>
            </a:r>
            <a:r>
              <a:rPr lang="it-IT" dirty="0" err="1"/>
              <a:t>der</a:t>
            </a:r>
            <a:r>
              <a:rPr lang="it-IT" dirty="0"/>
              <a:t> </a:t>
            </a:r>
            <a:r>
              <a:rPr lang="it-IT" dirty="0" err="1"/>
              <a:t>Nachwuchs</a:t>
            </a:r>
            <a:r>
              <a:rPr lang="it-IT" dirty="0"/>
              <a:t> </a:t>
            </a:r>
            <a:r>
              <a:rPr lang="it-IT" dirty="0" err="1"/>
              <a:t>nicht</a:t>
            </a:r>
            <a:r>
              <a:rPr lang="it-IT" dirty="0"/>
              <a:t> </a:t>
            </a:r>
            <a:r>
              <a:rPr lang="it-IT" dirty="0" err="1"/>
              <a:t>mehr</a:t>
            </a:r>
            <a:r>
              <a:rPr lang="it-IT" dirty="0"/>
              <a:t> </a:t>
            </a:r>
            <a:r>
              <a:rPr lang="it-IT" dirty="0" err="1"/>
              <a:t>zuhause</a:t>
            </a:r>
            <a:r>
              <a:rPr lang="it-IT" dirty="0"/>
              <a:t> </a:t>
            </a:r>
            <a:r>
              <a:rPr lang="it-IT" dirty="0" err="1"/>
              <a:t>wohnt</a:t>
            </a:r>
            <a:r>
              <a:rPr lang="it-IT" dirty="0"/>
              <a:t>. </a:t>
            </a:r>
            <a:r>
              <a:rPr lang="en-US" dirty="0"/>
              <a:t>Als </a:t>
            </a:r>
            <a:r>
              <a:rPr lang="en-US" dirty="0" err="1"/>
              <a:t>erste</a:t>
            </a:r>
            <a:r>
              <a:rPr lang="en-US" dirty="0"/>
              <a:t> </a:t>
            </a:r>
            <a:r>
              <a:rPr lang="en-US" dirty="0" err="1"/>
              <a:t>berufliche</a:t>
            </a:r>
            <a:r>
              <a:rPr lang="en-US" dirty="0"/>
              <a:t> </a:t>
            </a:r>
            <a:r>
              <a:rPr lang="en-US" dirty="0" err="1"/>
              <a:t>Ausbildung</a:t>
            </a:r>
            <a:r>
              <a:rPr lang="en-US" dirty="0"/>
              <a:t> </a:t>
            </a:r>
            <a:r>
              <a:rPr lang="en-US" dirty="0" err="1"/>
              <a:t>gelten</a:t>
            </a:r>
            <a:r>
              <a:rPr lang="en-US" dirty="0"/>
              <a:t> </a:t>
            </a:r>
            <a:r>
              <a:rPr lang="en-US" dirty="0" err="1"/>
              <a:t>Lehre</a:t>
            </a:r>
            <a:r>
              <a:rPr lang="en-US" dirty="0"/>
              <a:t> und Studium, die </a:t>
            </a:r>
            <a:r>
              <a:rPr lang="en-US" dirty="0" err="1"/>
              <a:t>ohne</a:t>
            </a:r>
            <a:r>
              <a:rPr lang="en-US" dirty="0"/>
              <a:t> </a:t>
            </a:r>
            <a:r>
              <a:rPr lang="en-US" dirty="0" err="1"/>
              <a:t>Unterbrechung</a:t>
            </a:r>
            <a:r>
              <a:rPr lang="en-US" dirty="0"/>
              <a:t> </a:t>
            </a:r>
            <a:r>
              <a:rPr lang="en-US" dirty="0" err="1"/>
              <a:t>aufeinander</a:t>
            </a:r>
            <a:r>
              <a:rPr lang="en-US" dirty="0"/>
              <a:t> </a:t>
            </a:r>
            <a:r>
              <a:rPr lang="en-US" dirty="0" err="1"/>
              <a:t>folgen</a:t>
            </a:r>
            <a:r>
              <a:rPr lang="en-US" dirty="0"/>
              <a:t>. </a:t>
            </a:r>
            <a:r>
              <a:rPr lang="en-US" dirty="0" err="1"/>
              <a:t>Wer</a:t>
            </a:r>
            <a:r>
              <a:rPr lang="en-US" dirty="0"/>
              <a:t> </a:t>
            </a:r>
            <a:r>
              <a:rPr lang="en-US" dirty="0" err="1"/>
              <a:t>als</a:t>
            </a:r>
            <a:r>
              <a:rPr lang="en-US" dirty="0"/>
              <a:t> Student </a:t>
            </a:r>
            <a:r>
              <a:rPr lang="en-US" dirty="0" err="1"/>
              <a:t>nach</a:t>
            </a:r>
            <a:r>
              <a:rPr lang="en-US" dirty="0"/>
              <a:t> dem Bachelor </a:t>
            </a:r>
            <a:r>
              <a:rPr lang="en-US" dirty="0" err="1"/>
              <a:t>direkt</a:t>
            </a:r>
            <a:r>
              <a:rPr lang="en-US" dirty="0"/>
              <a:t> </a:t>
            </a:r>
            <a:r>
              <a:rPr lang="en-US" dirty="0" err="1"/>
              <a:t>einen</a:t>
            </a:r>
            <a:r>
              <a:rPr lang="en-US" dirty="0"/>
              <a:t> Master </a:t>
            </a:r>
            <a:r>
              <a:rPr lang="en-US" dirty="0" err="1"/>
              <a:t>macht</a:t>
            </a:r>
            <a:r>
              <a:rPr lang="en-US" dirty="0"/>
              <a:t>, </a:t>
            </a:r>
            <a:r>
              <a:rPr lang="en-US" dirty="0" err="1"/>
              <a:t>ist</a:t>
            </a:r>
            <a:r>
              <a:rPr lang="en-US" dirty="0"/>
              <a:t> </a:t>
            </a:r>
            <a:r>
              <a:rPr lang="en-US" dirty="0" err="1"/>
              <a:t>ebenfalls</a:t>
            </a:r>
            <a:r>
              <a:rPr lang="en-US" dirty="0"/>
              <a:t> </a:t>
            </a:r>
            <a:r>
              <a:rPr lang="en-US" dirty="0" err="1"/>
              <a:t>abgesichert</a:t>
            </a:r>
            <a:r>
              <a:rPr lang="en-US" dirty="0"/>
              <a:t>. Aber </a:t>
            </a:r>
            <a:r>
              <a:rPr lang="en-US" dirty="0" err="1"/>
              <a:t>sobald</a:t>
            </a:r>
            <a:r>
              <a:rPr lang="en-US" dirty="0"/>
              <a:t> es </a:t>
            </a:r>
            <a:r>
              <a:rPr lang="en-US" dirty="0" err="1"/>
              <a:t>danach</a:t>
            </a:r>
            <a:r>
              <a:rPr lang="en-US" dirty="0"/>
              <a:t> in den </a:t>
            </a:r>
            <a:r>
              <a:rPr lang="en-US" dirty="0" err="1"/>
              <a:t>Vorbereitungsdienst</a:t>
            </a:r>
            <a:r>
              <a:rPr lang="en-US" dirty="0"/>
              <a:t> (</a:t>
            </a:r>
            <a:r>
              <a:rPr lang="en-US" dirty="0" err="1"/>
              <a:t>Referendariat</a:t>
            </a:r>
            <a:r>
              <a:rPr lang="en-US" dirty="0"/>
              <a:t>) </a:t>
            </a:r>
            <a:r>
              <a:rPr lang="en-US" dirty="0" err="1"/>
              <a:t>geht</a:t>
            </a:r>
            <a:r>
              <a:rPr lang="en-US" dirty="0"/>
              <a:t>, fallen </a:t>
            </a:r>
            <a:r>
              <a:rPr lang="en-US" dirty="0" err="1"/>
              <a:t>sie</a:t>
            </a:r>
            <a:r>
              <a:rPr lang="en-US" dirty="0"/>
              <a:t> </a:t>
            </a:r>
            <a:r>
              <a:rPr lang="en-US" dirty="0" err="1"/>
              <a:t>aus</a:t>
            </a:r>
            <a:r>
              <a:rPr lang="en-US" dirty="0"/>
              <a:t> der </a:t>
            </a:r>
            <a:r>
              <a:rPr lang="en-US" dirty="0" err="1"/>
              <a:t>Fa­mi­lien­ver­si­che­rung</a:t>
            </a:r>
            <a:r>
              <a:rPr lang="en-US" dirty="0"/>
              <a:t> </a:t>
            </a:r>
            <a:r>
              <a:rPr lang="en-US" dirty="0" err="1"/>
              <a:t>raus</a:t>
            </a:r>
            <a:r>
              <a:rPr lang="en-US" dirty="0"/>
              <a:t>.</a:t>
            </a:r>
          </a:p>
          <a:p>
            <a:endParaRPr lang="it-IT" dirty="0"/>
          </a:p>
          <a:p>
            <a:r>
              <a:rPr lang="en-US" b="1" dirty="0"/>
              <a:t>Erste </a:t>
            </a:r>
            <a:r>
              <a:rPr lang="en-US" b="1" dirty="0" err="1"/>
              <a:t>Ausbildung</a:t>
            </a:r>
            <a:r>
              <a:rPr lang="en-US" b="1" dirty="0"/>
              <a:t> – was </a:t>
            </a:r>
            <a:r>
              <a:rPr lang="en-US" b="1" dirty="0" err="1"/>
              <a:t>heißt</a:t>
            </a:r>
            <a:r>
              <a:rPr lang="en-US" b="1" dirty="0"/>
              <a:t> das?</a:t>
            </a:r>
            <a:endParaRPr lang="it-IT" b="1" dirty="0"/>
          </a:p>
          <a:p>
            <a:r>
              <a:rPr lang="en-US" dirty="0" err="1"/>
              <a:t>Gemeint</a:t>
            </a:r>
            <a:r>
              <a:rPr lang="en-US" dirty="0"/>
              <a:t> </a:t>
            </a:r>
            <a:r>
              <a:rPr lang="en-US" dirty="0" err="1"/>
              <a:t>ist</a:t>
            </a:r>
            <a:r>
              <a:rPr lang="en-US" dirty="0"/>
              <a:t> in </a:t>
            </a:r>
            <a:r>
              <a:rPr lang="en-US" dirty="0" err="1"/>
              <a:t>aller</a:t>
            </a:r>
            <a:r>
              <a:rPr lang="en-US" dirty="0"/>
              <a:t> Regel die </a:t>
            </a:r>
            <a:r>
              <a:rPr lang="en-US" dirty="0" err="1"/>
              <a:t>erste</a:t>
            </a:r>
            <a:r>
              <a:rPr lang="en-US" dirty="0"/>
              <a:t> </a:t>
            </a:r>
            <a:r>
              <a:rPr lang="en-US" dirty="0" err="1"/>
              <a:t>Berufsausbildung</a:t>
            </a:r>
            <a:r>
              <a:rPr lang="en-US" dirty="0"/>
              <a:t> </a:t>
            </a:r>
            <a:r>
              <a:rPr lang="en-US" dirty="0" err="1"/>
              <a:t>oder</a:t>
            </a:r>
            <a:r>
              <a:rPr lang="en-US" dirty="0"/>
              <a:t> das </a:t>
            </a:r>
            <a:r>
              <a:rPr lang="en-US" dirty="0" err="1"/>
              <a:t>erste</a:t>
            </a:r>
            <a:r>
              <a:rPr lang="en-US" dirty="0"/>
              <a:t> Studium.</a:t>
            </a:r>
            <a:endParaRPr lang="it-IT" dirty="0"/>
          </a:p>
          <a:p>
            <a:endParaRPr lang="it-IT" sz="2800" b="1" dirty="0"/>
          </a:p>
        </p:txBody>
      </p:sp>
    </p:spTree>
    <p:extLst>
      <p:ext uri="{BB962C8B-B14F-4D97-AF65-F5344CB8AC3E}">
        <p14:creationId xmlns:p14="http://schemas.microsoft.com/office/powerpoint/2010/main" val="15093066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8446C-E070-B2A1-EEAA-4FCBC7DAF30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5B9C4C9-0B7A-9475-A61B-AFC92CCBDABE}"/>
              </a:ext>
            </a:extLst>
          </p:cNvPr>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de-DE" sz="2600" dirty="0"/>
              <a:t>Zulieferer werden solche Unternehmen genannt, die für einen bestimmten Produktionsprozess benötigte Teile zuliefern. Alternativ wird auch von Unterlieferanten gesprochen. Der starke Fokus auf effiziente Arbeitsteilung und spezialisierte Unternehmen zur Produktion von Spezialteilen für die Produktion hat in den letzten Jahrzehnten zu einer enormen Zunahme der Bedeutung von Zulieferern im gesamten Produktionsprozess geführt. Heute werden kaum noch Produkte vollständig in einem Unternehmen an einem Standort gefertigt. Vielmehr wird ein Großteil aller verarbeiteten Teile von Zulieferern hergestellt und an die produzierende Fabrik geliefert.</a:t>
            </a:r>
            <a:endParaRPr lang="en-US" sz="2600" dirty="0"/>
          </a:p>
        </p:txBody>
      </p:sp>
    </p:spTree>
    <p:extLst>
      <p:ext uri="{BB962C8B-B14F-4D97-AF65-F5344CB8AC3E}">
        <p14:creationId xmlns:p14="http://schemas.microsoft.com/office/powerpoint/2010/main" val="34157472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B064D-96D0-D662-7598-163EC7BF432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48547E1-4C43-AF49-0722-A75FE82A455C}"/>
              </a:ext>
            </a:extLst>
          </p:cNvPr>
          <p:cNvSpPr txBox="1">
            <a:spLocks noChangeArrowheads="1"/>
          </p:cNvSpPr>
          <p:nvPr/>
        </p:nvSpPr>
        <p:spPr bwMode="auto">
          <a:xfrm>
            <a:off x="301625" y="222250"/>
            <a:ext cx="8229600" cy="4955203"/>
          </a:xfrm>
          <a:prstGeom prst="rect">
            <a:avLst/>
          </a:prstGeom>
          <a:noFill/>
          <a:ln w="9525">
            <a:noFill/>
            <a:miter lim="800000"/>
            <a:headEnd/>
            <a:tailEnd/>
          </a:ln>
        </p:spPr>
        <p:txBody>
          <a:bodyPr>
            <a:spAutoFit/>
          </a:bodyPr>
          <a:lstStyle/>
          <a:p>
            <a:r>
              <a:rPr lang="de-DE" i="1" dirty="0"/>
              <a:t>WIE HOCH SOLLTE DIE VERSICHERUNGSSUMME SEIN? Die Versicherungssumme ist der Betrag, der nach einem Schaden maximal gezahlt wird. Die Versicherungssumme sollte mindestens 5 Millionen Euro betragen, besser mehr. In Beispiel drei würde die Versicherung also bis zu 5 Millionen Euro bezahlen. </a:t>
            </a:r>
          </a:p>
          <a:p>
            <a:endParaRPr lang="it-IT" dirty="0"/>
          </a:p>
          <a:p>
            <a:r>
              <a:rPr lang="it-IT" dirty="0"/>
              <a:t>A quanto ammonta la somma assicurata?</a:t>
            </a:r>
          </a:p>
          <a:p>
            <a:r>
              <a:rPr lang="it-IT" dirty="0"/>
              <a:t>La somma assicurata corrisponde all’importo massimo che l’assicurazione si impegna a risarcire. Dovrebbe consistere in almeno 5 milioni di euro, ancora meglio se l’importo è superiore.</a:t>
            </a:r>
          </a:p>
          <a:p>
            <a:r>
              <a:rPr lang="it-IT" dirty="0"/>
              <a:t>Nell’esempio tre l’assicurazione risarcirebbe fino a 5 milioni di euro.</a:t>
            </a:r>
          </a:p>
          <a:p>
            <a:endParaRPr lang="it-IT" sz="2800" b="1" dirty="0"/>
          </a:p>
        </p:txBody>
      </p:sp>
    </p:spTree>
    <p:extLst>
      <p:ext uri="{BB962C8B-B14F-4D97-AF65-F5344CB8AC3E}">
        <p14:creationId xmlns:p14="http://schemas.microsoft.com/office/powerpoint/2010/main" val="20036431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40FF7-CB3D-A0DF-DA2E-79EE3572D00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BE32528-01AA-1806-8361-8CD56139054A}"/>
              </a:ext>
            </a:extLst>
          </p:cNvPr>
          <p:cNvSpPr txBox="1">
            <a:spLocks noChangeArrowheads="1"/>
          </p:cNvSpPr>
          <p:nvPr/>
        </p:nvSpPr>
        <p:spPr bwMode="auto">
          <a:xfrm>
            <a:off x="301625" y="222250"/>
            <a:ext cx="8229600" cy="4770537"/>
          </a:xfrm>
          <a:prstGeom prst="rect">
            <a:avLst/>
          </a:prstGeom>
          <a:noFill/>
          <a:ln w="9525">
            <a:noFill/>
            <a:miter lim="800000"/>
            <a:headEnd/>
            <a:tailEnd/>
          </a:ln>
        </p:spPr>
        <p:txBody>
          <a:bodyPr>
            <a:spAutoFit/>
          </a:bodyPr>
          <a:lstStyle/>
          <a:p>
            <a:endParaRPr lang="de-DE" dirty="0"/>
          </a:p>
          <a:p>
            <a:r>
              <a:rPr lang="it-IT" sz="2800" b="1" dirty="0" err="1"/>
              <a:t>Versicherungssumme</a:t>
            </a:r>
            <a:endParaRPr lang="it-IT" sz="2800" b="1" dirty="0"/>
          </a:p>
          <a:p>
            <a:endParaRPr lang="de-DE" sz="2800" dirty="0"/>
          </a:p>
          <a:p>
            <a:r>
              <a:rPr lang="de-DE" sz="2800" dirty="0"/>
              <a:t>Bei Eintritt des Versicherungsfalls wird der im Versicherungsvertrag vereinbarte Betrag an den Bezugsberechtigten gezahlt (z.B. in der Lebensversicherung). Je nach Versicherungssparte ist damit aber auch die maximale Deckungssumme gemeint, die im Schadenfall durch den Versicherer gezahlt wird (z.B. Haftpflicht).</a:t>
            </a:r>
          </a:p>
          <a:p>
            <a:endParaRPr lang="it-IT" sz="2800" b="1" dirty="0"/>
          </a:p>
        </p:txBody>
      </p:sp>
    </p:spTree>
    <p:extLst>
      <p:ext uri="{BB962C8B-B14F-4D97-AF65-F5344CB8AC3E}">
        <p14:creationId xmlns:p14="http://schemas.microsoft.com/office/powerpoint/2010/main" val="37501709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58B26-F8CB-28E1-9E81-8FA376ECB14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C5FFBE6-7464-6BA4-7E15-AD69C2907F5B}"/>
              </a:ext>
            </a:extLst>
          </p:cNvPr>
          <p:cNvSpPr txBox="1">
            <a:spLocks noChangeArrowheads="1"/>
          </p:cNvSpPr>
          <p:nvPr/>
        </p:nvSpPr>
        <p:spPr bwMode="auto">
          <a:xfrm>
            <a:off x="301625" y="222250"/>
            <a:ext cx="8229600" cy="4339650"/>
          </a:xfrm>
          <a:prstGeom prst="rect">
            <a:avLst/>
          </a:prstGeom>
          <a:noFill/>
          <a:ln w="9525">
            <a:noFill/>
            <a:miter lim="800000"/>
            <a:headEnd/>
            <a:tailEnd/>
          </a:ln>
        </p:spPr>
        <p:txBody>
          <a:bodyPr>
            <a:spAutoFit/>
          </a:bodyPr>
          <a:lstStyle/>
          <a:p>
            <a:endParaRPr lang="de-DE" dirty="0"/>
          </a:p>
          <a:p>
            <a:r>
              <a:rPr lang="it-IT" sz="2800" b="1" dirty="0"/>
              <a:t>Massimale</a:t>
            </a:r>
          </a:p>
          <a:p>
            <a:endParaRPr lang="it-IT" sz="2800" dirty="0"/>
          </a:p>
          <a:p>
            <a:r>
              <a:rPr lang="it-IT" sz="2800" dirty="0"/>
              <a:t>Somma massima liquidabile dall’assicuratore a titolo di risarcimento del danno nelle assicurazioni del patrimonio o di spese. Il massimale si applica, in particolare, nelle assicurazioni della responsabilità civile in quanto per esse, non essendo di regola possibile riferire il danno ad un bene determinato, non esiste un valore assicurabile.</a:t>
            </a:r>
            <a:endParaRPr lang="it-IT" sz="2800" b="1" dirty="0"/>
          </a:p>
        </p:txBody>
      </p:sp>
    </p:spTree>
    <p:extLst>
      <p:ext uri="{BB962C8B-B14F-4D97-AF65-F5344CB8AC3E}">
        <p14:creationId xmlns:p14="http://schemas.microsoft.com/office/powerpoint/2010/main" val="24400716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99225-139C-B63D-1F15-263645BE31E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C3AF9F2-BB2C-03E3-FD77-2048A60656F0}"/>
              </a:ext>
            </a:extLst>
          </p:cNvPr>
          <p:cNvSpPr txBox="1">
            <a:spLocks noChangeArrowheads="1"/>
          </p:cNvSpPr>
          <p:nvPr/>
        </p:nvSpPr>
        <p:spPr bwMode="auto">
          <a:xfrm>
            <a:off x="301625" y="222250"/>
            <a:ext cx="8229600" cy="3108543"/>
          </a:xfrm>
          <a:prstGeom prst="rect">
            <a:avLst/>
          </a:prstGeom>
          <a:noFill/>
          <a:ln w="9525">
            <a:noFill/>
            <a:miter lim="800000"/>
            <a:headEnd/>
            <a:tailEnd/>
          </a:ln>
        </p:spPr>
        <p:txBody>
          <a:bodyPr>
            <a:spAutoFit/>
          </a:bodyPr>
          <a:lstStyle/>
          <a:p>
            <a:r>
              <a:rPr lang="de-DE" i="1" dirty="0"/>
              <a:t>WAS KOSTET DIE PRIVATE HAFTPFLICHT VERSICHERUNG? Eine günstige Versicherung mit guten Bedingungen kostet etwa 50 bis 80 Euro im Jahr.</a:t>
            </a:r>
          </a:p>
          <a:p>
            <a:endParaRPr lang="it-IT" dirty="0"/>
          </a:p>
          <a:p>
            <a:r>
              <a:rPr lang="it-IT" dirty="0"/>
              <a:t>Quanto costa l’assicurazione di responsabilità civile verso terzi?</a:t>
            </a:r>
          </a:p>
          <a:p>
            <a:r>
              <a:rPr lang="it-IT" dirty="0"/>
              <a:t>Un’assicurazione economica ma con buone condizioni costa circa 50-80€ all’anno. </a:t>
            </a:r>
          </a:p>
          <a:p>
            <a:endParaRPr lang="it-IT" sz="2800" b="1" dirty="0"/>
          </a:p>
        </p:txBody>
      </p:sp>
    </p:spTree>
    <p:extLst>
      <p:ext uri="{BB962C8B-B14F-4D97-AF65-F5344CB8AC3E}">
        <p14:creationId xmlns:p14="http://schemas.microsoft.com/office/powerpoint/2010/main" val="31648663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6645B-7141-19B1-C369-0C1622F37DC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3522CE8-8F87-004E-766B-EF787CA51D34}"/>
              </a:ext>
            </a:extLst>
          </p:cNvPr>
          <p:cNvSpPr txBox="1">
            <a:spLocks noChangeArrowheads="1"/>
          </p:cNvSpPr>
          <p:nvPr/>
        </p:nvSpPr>
        <p:spPr bwMode="auto">
          <a:xfrm>
            <a:off x="301625" y="222250"/>
            <a:ext cx="8229600" cy="6093976"/>
          </a:xfrm>
          <a:prstGeom prst="rect">
            <a:avLst/>
          </a:prstGeom>
          <a:noFill/>
          <a:ln w="9525">
            <a:noFill/>
            <a:miter lim="800000"/>
            <a:headEnd/>
            <a:tailEnd/>
          </a:ln>
        </p:spPr>
        <p:txBody>
          <a:bodyPr>
            <a:spAutoFit/>
          </a:bodyPr>
          <a:lstStyle/>
          <a:p>
            <a:r>
              <a:rPr lang="de-DE" sz="2600" i="1" dirty="0"/>
              <a:t>BRAUCHE ICH EINE KRANKEN-VERSICHERUNG? </a:t>
            </a:r>
          </a:p>
          <a:p>
            <a:r>
              <a:rPr lang="de-DE" sz="2600" i="1" dirty="0"/>
              <a:t>In Deutschland besteht eine Krankenversicherungspflicht für jede Person mit Wohnsitz im Inland. Asylbewerber haben nach dem Asylbewerberleistungsgesetz das Recht, bei akuten Erkrankungen und Schmerzzuständen die erforderliche ärztliche und zahnärztliche Behandlung gewährt zu bekommen. </a:t>
            </a:r>
          </a:p>
          <a:p>
            <a:endParaRPr lang="de-DE" sz="2600" dirty="0"/>
          </a:p>
          <a:p>
            <a:r>
              <a:rPr lang="it-IT" sz="2600" dirty="0"/>
              <a:t>Ho bisogno di un’assicurazione sanitaria?</a:t>
            </a:r>
          </a:p>
          <a:p>
            <a:r>
              <a:rPr lang="it-IT" sz="2600" dirty="0"/>
              <a:t>In Germania l’assicurazione sanitaria è obbligatoria per ogni persona residente nel Paese.</a:t>
            </a:r>
          </a:p>
          <a:p>
            <a:r>
              <a:rPr lang="it-IT" sz="2600" dirty="0"/>
              <a:t>I richiedenti asilo hanno il diritto di ricevere cure mediche necessarie in caso di malattie acute e dolori. </a:t>
            </a:r>
          </a:p>
          <a:p>
            <a:endParaRPr lang="it-IT" dirty="0"/>
          </a:p>
          <a:p>
            <a:endParaRPr lang="it-IT" sz="2800" b="1" dirty="0"/>
          </a:p>
        </p:txBody>
      </p:sp>
    </p:spTree>
    <p:extLst>
      <p:ext uri="{BB962C8B-B14F-4D97-AF65-F5344CB8AC3E}">
        <p14:creationId xmlns:p14="http://schemas.microsoft.com/office/powerpoint/2010/main" val="11273915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AD9E8-BB29-B2BE-4B60-3DDAA7ED06A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EF76DA5-2AB4-D933-A380-4D99166D0F80}"/>
              </a:ext>
            </a:extLst>
          </p:cNvPr>
          <p:cNvSpPr txBox="1">
            <a:spLocks noChangeArrowheads="1"/>
          </p:cNvSpPr>
          <p:nvPr/>
        </p:nvSpPr>
        <p:spPr bwMode="auto">
          <a:xfrm>
            <a:off x="301625" y="222250"/>
            <a:ext cx="8229600" cy="6432530"/>
          </a:xfrm>
          <a:prstGeom prst="rect">
            <a:avLst/>
          </a:prstGeom>
          <a:noFill/>
          <a:ln w="9525">
            <a:noFill/>
            <a:miter lim="800000"/>
            <a:headEnd/>
            <a:tailEnd/>
          </a:ln>
        </p:spPr>
        <p:txBody>
          <a:bodyPr>
            <a:spAutoFit/>
          </a:bodyPr>
          <a:lstStyle/>
          <a:p>
            <a:r>
              <a:rPr lang="de-DE" sz="2600" i="1" dirty="0"/>
              <a:t>Das schließt die Versorgung mit Arznei- und Verbandmitteln sowie sonstiger zur Genesung, zur Besserung oder zur Linderung von Krankheiten oder Krankheitsfolgen erforderlichen Leistungen ein. Eine Versorgung mit Zahnersatz erfolgt nur, soweit dies im Einzelfall aus medizinischen Gründen unaufschiebbar ist.</a:t>
            </a:r>
          </a:p>
          <a:p>
            <a:endParaRPr lang="de-DE" sz="2600" dirty="0"/>
          </a:p>
          <a:p>
            <a:r>
              <a:rPr lang="it-IT" sz="2600" dirty="0"/>
              <a:t>Ciò comprende farmaci e materiali per medicazioni e altri servizi necessari per la guarigione e il miglioramento delle malattie e le loro conseguenze. La fornitura di protesi dentaria è prevista solo quando, in singoli casi, è assolutamente necessaria per motivi medici.</a:t>
            </a:r>
          </a:p>
          <a:p>
            <a:endParaRPr lang="it-IT" dirty="0"/>
          </a:p>
          <a:p>
            <a:endParaRPr lang="it-IT" dirty="0"/>
          </a:p>
          <a:p>
            <a:r>
              <a:rPr lang="it-IT" dirty="0"/>
              <a:t>. </a:t>
            </a:r>
          </a:p>
          <a:p>
            <a:endParaRPr lang="it-IT" sz="2800" b="1" dirty="0"/>
          </a:p>
        </p:txBody>
      </p:sp>
    </p:spTree>
    <p:extLst>
      <p:ext uri="{BB962C8B-B14F-4D97-AF65-F5344CB8AC3E}">
        <p14:creationId xmlns:p14="http://schemas.microsoft.com/office/powerpoint/2010/main" val="25770454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756FC-0DF3-CB16-9F99-DD83A98D4AD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80C6CD3-B82B-0267-1ACC-71AD04976D2F}"/>
              </a:ext>
            </a:extLst>
          </p:cNvPr>
          <p:cNvSpPr txBox="1">
            <a:spLocks noChangeArrowheads="1"/>
          </p:cNvSpPr>
          <p:nvPr/>
        </p:nvSpPr>
        <p:spPr bwMode="auto">
          <a:xfrm>
            <a:off x="457200" y="404664"/>
            <a:ext cx="8229600" cy="5786199"/>
          </a:xfrm>
          <a:prstGeom prst="rect">
            <a:avLst/>
          </a:prstGeom>
          <a:noFill/>
          <a:ln w="9525">
            <a:noFill/>
            <a:miter lim="800000"/>
            <a:headEnd/>
            <a:tailEnd/>
          </a:ln>
        </p:spPr>
        <p:txBody>
          <a:bodyPr>
            <a:spAutoFit/>
          </a:bodyPr>
          <a:lstStyle/>
          <a:p>
            <a:r>
              <a:rPr lang="de-DE" sz="2600" dirty="0"/>
              <a:t>https://www.italia-qui.com/vivere-in-germania/primi-passi-in-baviera/assicurazione-sanitaria-krankenversicherung</a:t>
            </a:r>
          </a:p>
          <a:p>
            <a:endParaRPr lang="de-DE" sz="2600" b="1" i="1" dirty="0"/>
          </a:p>
          <a:p>
            <a:endParaRPr lang="de-DE" sz="2600" b="1" i="1" dirty="0"/>
          </a:p>
          <a:p>
            <a:r>
              <a:rPr lang="de-DE" sz="2600" dirty="0"/>
              <a:t>https://www.aok.de/fm/it-it/</a:t>
            </a:r>
          </a:p>
          <a:p>
            <a:endParaRPr lang="de-DE" sz="2600" dirty="0"/>
          </a:p>
          <a:p>
            <a:r>
              <a:rPr lang="it-IT" sz="2600" dirty="0"/>
              <a:t>https://germansuperfast.com/15-tipi-di-assicurazione-in-germania-che-dovresti-avere/?lang=it#Liability-insurance-in-Germany</a:t>
            </a:r>
            <a:endParaRPr lang="de-DE" sz="2600" dirty="0"/>
          </a:p>
          <a:p>
            <a:endParaRPr lang="de-DE" sz="2600" dirty="0"/>
          </a:p>
          <a:p>
            <a:endParaRPr lang="de-DE" sz="2600" dirty="0"/>
          </a:p>
          <a:p>
            <a:r>
              <a:rPr lang="de-DE" sz="2800" dirty="0"/>
              <a:t>https://www.dieversicherer.de/versicherer/versicherungen-in-leichter-sprache/private-haft-pflicht-versicherung-leichte-sprache</a:t>
            </a:r>
            <a:endParaRPr lang="it-IT" sz="2800" dirty="0"/>
          </a:p>
        </p:txBody>
      </p:sp>
    </p:spTree>
    <p:extLst>
      <p:ext uri="{BB962C8B-B14F-4D97-AF65-F5344CB8AC3E}">
        <p14:creationId xmlns:p14="http://schemas.microsoft.com/office/powerpoint/2010/main" val="31360929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b="1" dirty="0"/>
              <a:t>https://www.intermediariassicurativi.it/Glossario-Assicurativo-Tecnico-Completo/all/</a:t>
            </a:r>
          </a:p>
          <a:p>
            <a:endParaRPr lang="it-IT" sz="2800" b="1" dirty="0"/>
          </a:p>
          <a:p>
            <a:endParaRPr lang="it-IT" sz="2800" b="1" dirty="0"/>
          </a:p>
          <a:p>
            <a:r>
              <a:rPr lang="it-IT" sz="2800" b="1" dirty="0"/>
              <a:t>https://ivwkoeln.web.th-koeln.de/versicherungslexikon</a:t>
            </a:r>
          </a:p>
          <a:p>
            <a:endParaRPr lang="it-IT" sz="2800" b="1" dirty="0"/>
          </a:p>
          <a:p>
            <a:endParaRPr lang="it-IT" sz="2800" b="1" dirty="0"/>
          </a:p>
          <a:p>
            <a:r>
              <a:rPr lang="it-IT" sz="2800" b="1" dirty="0"/>
              <a:t>Parti definitorie nei contratti assicurativi!</a:t>
            </a:r>
          </a:p>
          <a:p>
            <a:endParaRPr lang="it-IT" sz="2800" b="1" dirty="0"/>
          </a:p>
          <a:p>
            <a:endParaRPr lang="de-DE" sz="2800" dirty="0"/>
          </a:p>
        </p:txBody>
      </p:sp>
    </p:spTree>
    <p:extLst>
      <p:ext uri="{BB962C8B-B14F-4D97-AF65-F5344CB8AC3E}">
        <p14:creationId xmlns:p14="http://schemas.microsoft.com/office/powerpoint/2010/main" val="13963309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b="1" dirty="0"/>
              <a:t>Vetro antisfondamento</a:t>
            </a:r>
          </a:p>
          <a:p>
            <a:r>
              <a:rPr lang="it-IT" sz="2800" dirty="0"/>
              <a:t>Manufatto che offre una particolare resistenza ai tentativi di sfondamento attuati con corpi contundenti come mazze, spranghe e simili. È costituito da più strati di vetro accoppiati tra loro rigidamente, con interposto, tra vetro e vetro, uno strato di materiale plastico, in modo da ottenere uno spessore totale massiccio non inferiore a mm. 6, oppure da un unico strato di materiale sintetico dello stesso spessore.</a:t>
            </a:r>
          </a:p>
          <a:p>
            <a:endParaRPr lang="it-IT" sz="2800" dirty="0"/>
          </a:p>
          <a:p>
            <a:endParaRPr lang="de-DE" sz="2800" dirty="0"/>
          </a:p>
        </p:txBody>
      </p:sp>
    </p:spTree>
    <p:extLst>
      <p:ext uri="{BB962C8B-B14F-4D97-AF65-F5344CB8AC3E}">
        <p14:creationId xmlns:p14="http://schemas.microsoft.com/office/powerpoint/2010/main" val="16621301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9444F-2600-9616-DF03-E479292ACF0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6DC9C33-8789-53C1-4CFE-45ED719A8C78}"/>
              </a:ext>
            </a:extLst>
          </p:cNvPr>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endParaRPr lang="it-IT" sz="2800" dirty="0"/>
          </a:p>
          <a:p>
            <a:r>
              <a:rPr lang="it-IT" sz="2800" b="1" dirty="0"/>
              <a:t>Tromba d’aria</a:t>
            </a:r>
            <a:r>
              <a:rPr lang="it-IT" sz="2800" dirty="0"/>
              <a:t>: violenti vortici d’aria che giungono a toccare il suolo con velocità dei venti superiori agli 89 km/h</a:t>
            </a:r>
          </a:p>
          <a:p>
            <a:endParaRPr lang="it-IT" sz="2800" dirty="0"/>
          </a:p>
          <a:p>
            <a:endParaRPr lang="it-IT" sz="2800" dirty="0"/>
          </a:p>
          <a:p>
            <a:r>
              <a:rPr lang="it-IT" sz="2800" b="1" dirty="0"/>
              <a:t>Tempesta</a:t>
            </a:r>
            <a:r>
              <a:rPr lang="it-IT" sz="2800" dirty="0"/>
              <a:t>: vento con velocità registrata pari o superiore a 50 km/h </a:t>
            </a:r>
          </a:p>
          <a:p>
            <a:endParaRPr lang="it-IT" sz="2800" dirty="0"/>
          </a:p>
          <a:p>
            <a:endParaRPr lang="it-IT" sz="2800" dirty="0"/>
          </a:p>
          <a:p>
            <a:endParaRPr lang="de-DE" sz="2800" dirty="0"/>
          </a:p>
          <a:p>
            <a:endParaRPr lang="de-DE" sz="2800" dirty="0"/>
          </a:p>
        </p:txBody>
      </p:sp>
    </p:spTree>
    <p:extLst>
      <p:ext uri="{BB962C8B-B14F-4D97-AF65-F5344CB8AC3E}">
        <p14:creationId xmlns:p14="http://schemas.microsoft.com/office/powerpoint/2010/main" val="35503334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078313"/>
          </a:xfrm>
          <a:prstGeom prst="rect">
            <a:avLst/>
          </a:prstGeom>
          <a:noFill/>
          <a:ln w="9525">
            <a:noFill/>
            <a:miter lim="800000"/>
            <a:headEnd/>
            <a:tailEnd/>
          </a:ln>
        </p:spPr>
        <p:txBody>
          <a:bodyPr>
            <a:spAutoFit/>
          </a:bodyPr>
          <a:lstStyle/>
          <a:p>
            <a:r>
              <a:rPr lang="en-US" sz="2800" i="1" dirty="0"/>
              <a:t>Als </a:t>
            </a:r>
            <a:r>
              <a:rPr lang="en-US" sz="2800" i="1" dirty="0" err="1"/>
              <a:t>Kreativ</a:t>
            </a:r>
            <a:r>
              <a:rPr lang="en-US" sz="2800" i="1" dirty="0"/>
              <a:t>-, </a:t>
            </a:r>
            <a:r>
              <a:rPr lang="en-US" sz="2800" i="1" dirty="0" err="1"/>
              <a:t>Verlags</a:t>
            </a:r>
            <a:r>
              <a:rPr lang="en-US" sz="2800" i="1" dirty="0"/>
              <a:t>- und </a:t>
            </a:r>
            <a:r>
              <a:rPr lang="en-US" sz="2800" i="1" dirty="0" err="1"/>
              <a:t>Medienstandort</a:t>
            </a:r>
            <a:r>
              <a:rPr lang="en-US" sz="2800" i="1" dirty="0"/>
              <a:t> </a:t>
            </a:r>
            <a:r>
              <a:rPr lang="en-US" sz="2800" i="1" dirty="0" err="1"/>
              <a:t>kann</a:t>
            </a:r>
            <a:r>
              <a:rPr lang="en-US" sz="2800" i="1" dirty="0"/>
              <a:t> die Region Stuttgart auf </a:t>
            </a:r>
            <a:r>
              <a:rPr lang="en-US" sz="2800" i="1" dirty="0" err="1"/>
              <a:t>eine</a:t>
            </a:r>
            <a:r>
              <a:rPr lang="en-US" sz="2800" i="1" dirty="0"/>
              <a:t> </a:t>
            </a:r>
            <a:r>
              <a:rPr lang="en-US" sz="2800" i="1" dirty="0" err="1"/>
              <a:t>lange</a:t>
            </a:r>
            <a:r>
              <a:rPr lang="en-US" sz="2800" i="1" dirty="0"/>
              <a:t> Tradition </a:t>
            </a:r>
            <a:r>
              <a:rPr lang="en-US" sz="2800" i="1" dirty="0" err="1"/>
              <a:t>zurückblicken</a:t>
            </a:r>
            <a:r>
              <a:rPr lang="en-US" sz="2800" i="1" dirty="0"/>
              <a:t> und </a:t>
            </a:r>
            <a:r>
              <a:rPr lang="en-US" sz="2800" i="1" dirty="0" err="1"/>
              <a:t>ist</a:t>
            </a:r>
            <a:r>
              <a:rPr lang="en-US" sz="2800" i="1" dirty="0"/>
              <a:t> </a:t>
            </a:r>
            <a:r>
              <a:rPr lang="en-US" sz="2800" i="1" dirty="0" err="1"/>
              <a:t>aufgrund</a:t>
            </a:r>
            <a:r>
              <a:rPr lang="en-US" sz="2800" i="1" dirty="0"/>
              <a:t> </a:t>
            </a:r>
            <a:r>
              <a:rPr lang="en-US" sz="2800" i="1" dirty="0" err="1"/>
              <a:t>ihrer</a:t>
            </a:r>
            <a:r>
              <a:rPr lang="en-US" sz="2800" i="1" dirty="0"/>
              <a:t> </a:t>
            </a:r>
            <a:r>
              <a:rPr lang="en-US" sz="2800" i="1" dirty="0" err="1"/>
              <a:t>Offenheit</a:t>
            </a:r>
            <a:r>
              <a:rPr lang="en-US" sz="2800" i="1" dirty="0"/>
              <a:t> für </a:t>
            </a:r>
            <a:r>
              <a:rPr lang="en-US" sz="2800" i="1" dirty="0" err="1"/>
              <a:t>neue</a:t>
            </a:r>
            <a:r>
              <a:rPr lang="en-US" sz="2800" i="1" dirty="0"/>
              <a:t> </a:t>
            </a:r>
            <a:r>
              <a:rPr lang="en-US" sz="2800" i="1" dirty="0" err="1"/>
              <a:t>Entwicklungen</a:t>
            </a:r>
            <a:r>
              <a:rPr lang="en-US" sz="2800" i="1" dirty="0"/>
              <a:t> </a:t>
            </a:r>
            <a:r>
              <a:rPr lang="en-US" sz="2800" i="1" dirty="0" err="1"/>
              <a:t>gewappnet</a:t>
            </a:r>
            <a:r>
              <a:rPr lang="en-US" sz="2800" i="1" dirty="0"/>
              <a:t> für die Zukunft </a:t>
            </a:r>
            <a:r>
              <a:rPr lang="en-US" sz="2800" i="1" dirty="0" err="1"/>
              <a:t>im</a:t>
            </a:r>
            <a:r>
              <a:rPr lang="en-US" sz="2800" i="1" dirty="0"/>
              <a:t> </a:t>
            </a:r>
            <a:r>
              <a:rPr lang="en-US" sz="2800" i="1" dirty="0" err="1"/>
              <a:t>digitalen</a:t>
            </a:r>
            <a:r>
              <a:rPr lang="en-US" sz="2800" i="1" dirty="0"/>
              <a:t> </a:t>
            </a:r>
            <a:r>
              <a:rPr lang="en-US" sz="2800" i="1" dirty="0" err="1"/>
              <a:t>Zeitalter</a:t>
            </a:r>
            <a:r>
              <a:rPr lang="en-US" sz="2800" i="1" dirty="0"/>
              <a:t>. </a:t>
            </a:r>
          </a:p>
          <a:p>
            <a:endParaRPr lang="en-US" sz="2800" dirty="0"/>
          </a:p>
          <a:p>
            <a:r>
              <a:rPr lang="it-IT" sz="2800" dirty="0"/>
              <a:t>La regione vanta una lunga tradizione come centro creativo, editoriale e mediatico e, grazie alla sua larghezza di vedute, è preparata a nuovi sviluppi per il futuro in questa era digitale.</a:t>
            </a:r>
          </a:p>
          <a:p>
            <a:endParaRPr lang="en-US" dirty="0"/>
          </a:p>
          <a:p>
            <a:endParaRPr lang="en-US" dirty="0"/>
          </a:p>
          <a:p>
            <a:endParaRPr lang="it-IT" dirty="0"/>
          </a:p>
        </p:txBody>
      </p:sp>
    </p:spTree>
    <p:extLst>
      <p:ext uri="{BB962C8B-B14F-4D97-AF65-F5344CB8AC3E}">
        <p14:creationId xmlns:p14="http://schemas.microsoft.com/office/powerpoint/2010/main" val="31723345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800" b="1" dirty="0"/>
              <a:t>Verpuffung</a:t>
            </a:r>
          </a:p>
          <a:p>
            <a:r>
              <a:rPr lang="de-DE" sz="2800" dirty="0"/>
              <a:t>Eine leichte Art einer Explosion, physikalisch gemessen an der Verbrennungsgeschwindigkeit von cm/sec.</a:t>
            </a:r>
          </a:p>
          <a:p>
            <a:endParaRPr lang="de-DE" sz="2800" dirty="0"/>
          </a:p>
          <a:p>
            <a:endParaRPr lang="de-DE" sz="2800" dirty="0"/>
          </a:p>
          <a:p>
            <a:r>
              <a:rPr lang="de-DE" sz="2800" dirty="0"/>
              <a:t>Man spricht von einer Verpuffung, wenn es zu einer plötzlichen Entzündung kommt, die sich mit Druck ausbreitet. Ursache für die schlagartige Ausbreitung sind Gase, die sich plötzlich entzünden. Aufgrund der starken Ausbreitung kann es dabei zu einem Knall bzw. zu einer Geräuschentwicklung kommen. </a:t>
            </a:r>
          </a:p>
          <a:p>
            <a:endParaRPr lang="de-DE" sz="2800" dirty="0">
              <a:solidFill>
                <a:srgbClr val="FF0000"/>
              </a:solidFill>
            </a:endParaRPr>
          </a:p>
          <a:p>
            <a:endParaRPr lang="it-IT" sz="2800" dirty="0">
              <a:solidFill>
                <a:srgbClr val="FF0000"/>
              </a:solidFill>
            </a:endParaRPr>
          </a:p>
        </p:txBody>
      </p:sp>
    </p:spTree>
    <p:extLst>
      <p:ext uri="{BB962C8B-B14F-4D97-AF65-F5344CB8AC3E}">
        <p14:creationId xmlns:p14="http://schemas.microsoft.com/office/powerpoint/2010/main" val="15864572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sz="2800" b="1" dirty="0"/>
              <a:t>Esplosione</a:t>
            </a:r>
          </a:p>
          <a:p>
            <a:r>
              <a:rPr lang="it-IT" sz="2800" dirty="0"/>
              <a:t>Sviluppo di gas o di vapori ad alta temperatura e pressione, dovuto ad una reazione chimica, che si </a:t>
            </a:r>
            <a:r>
              <a:rPr lang="it-IT" sz="2800" dirty="0" err="1"/>
              <a:t>autopropaga</a:t>
            </a:r>
            <a:r>
              <a:rPr lang="it-IT" sz="2800" dirty="0"/>
              <a:t> con elevata velocità.</a:t>
            </a:r>
          </a:p>
          <a:p>
            <a:endParaRPr lang="it-IT" sz="2800" dirty="0">
              <a:solidFill>
                <a:srgbClr val="FF0000"/>
              </a:solidFill>
            </a:endParaRPr>
          </a:p>
          <a:p>
            <a:endParaRPr lang="it-IT" sz="2800" dirty="0">
              <a:solidFill>
                <a:srgbClr val="FF0000"/>
              </a:solidFill>
            </a:endParaRPr>
          </a:p>
          <a:p>
            <a:r>
              <a:rPr lang="it-IT" sz="2800" b="1" dirty="0"/>
              <a:t>Scoppio</a:t>
            </a:r>
          </a:p>
          <a:p>
            <a:r>
              <a:rPr lang="it-IT" sz="2800" dirty="0"/>
              <a:t>Repentino dirompersi di contenitori per eccesso di pressione interna di fluidi, non dovuto a esplosione. Gli effetti del gelo o del colpo d'ariete non sono considerati scoppio.	</a:t>
            </a:r>
            <a:endParaRPr lang="de-DE" sz="2800" dirty="0">
              <a:solidFill>
                <a:srgbClr val="FF0000"/>
              </a:solidFill>
            </a:endParaRPr>
          </a:p>
          <a:p>
            <a:endParaRPr lang="it-IT" sz="2800" dirty="0">
              <a:solidFill>
                <a:srgbClr val="FF0000"/>
              </a:solidFill>
            </a:endParaRPr>
          </a:p>
        </p:txBody>
      </p:sp>
    </p:spTree>
    <p:extLst>
      <p:ext uri="{BB962C8B-B14F-4D97-AF65-F5344CB8AC3E}">
        <p14:creationId xmlns:p14="http://schemas.microsoft.com/office/powerpoint/2010/main" val="2119574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4F3A8-57A0-72CC-EA88-E66D982271D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2B3AE4D-9108-6293-CFB4-BF4AD87438AD}"/>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de-DE" sz="2800" i="1" dirty="0"/>
              <a:t>Hausratversicherung: Das Wichtigste in Kürze </a:t>
            </a:r>
          </a:p>
          <a:p>
            <a:r>
              <a:rPr lang="de-DE" sz="2800" i="1" dirty="0"/>
              <a:t>In einer Wohnung oder einem Haus sammeln sich beispielsweise mit Möbel, Kleidung oder Schmuck große Werte an. Die Allianz Hausratversicherung sichert Ihren Besitz gegen Schäden durch Leitungswasser, Brand oder Einbruchdiebstahl ab.</a:t>
            </a:r>
          </a:p>
          <a:p>
            <a:endParaRPr lang="de-DE" sz="2800" dirty="0"/>
          </a:p>
          <a:p>
            <a:r>
              <a:rPr lang="it-IT" sz="2800" dirty="0"/>
              <a:t>Polizza assicurativa “danni alla casa e al contenuto”: spiegata in breve</a:t>
            </a:r>
          </a:p>
          <a:p>
            <a:r>
              <a:rPr lang="it-IT" sz="2800" dirty="0"/>
              <a:t>In un appartamento o in una casa si </a:t>
            </a:r>
            <a:r>
              <a:rPr lang="it-IT" sz="2800" dirty="0" err="1"/>
              <a:t>accumolano</a:t>
            </a:r>
            <a:r>
              <a:rPr lang="it-IT" sz="2800" dirty="0"/>
              <a:t> grandi quantità di mobili, vestiti o gioielli.</a:t>
            </a:r>
          </a:p>
          <a:p>
            <a:r>
              <a:rPr lang="it-IT" sz="2800" dirty="0"/>
              <a:t>L’assicurazione “danni casa e contenuto” di Allianz assicura contro i danni alla tua </a:t>
            </a:r>
            <a:r>
              <a:rPr lang="it-IT" sz="2800" dirty="0" err="1"/>
              <a:t>propietà</a:t>
            </a:r>
            <a:r>
              <a:rPr lang="it-IT" sz="2800" dirty="0"/>
              <a:t> causati dall’acqua, incendio e furto con scasso.</a:t>
            </a:r>
          </a:p>
          <a:p>
            <a:endParaRPr lang="de-DE"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213551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b="1" dirty="0" err="1">
                <a:latin typeface="+mj-lt"/>
                <a:cs typeface="Calibri" panose="020F0502020204030204" pitchFamily="34" charset="0"/>
              </a:rPr>
              <a:t>Hausrat</a:t>
            </a:r>
            <a:r>
              <a:rPr lang="it-IT" sz="2800" b="1" dirty="0">
                <a:latin typeface="+mj-lt"/>
                <a:cs typeface="Calibri" panose="020F0502020204030204" pitchFamily="34" charset="0"/>
              </a:rPr>
              <a:t> vs. </a:t>
            </a:r>
            <a:r>
              <a:rPr lang="de-DE" sz="2800" b="1" dirty="0">
                <a:latin typeface="+mj-lt"/>
                <a:cs typeface="Calibri" panose="020F0502020204030204" pitchFamily="34" charset="0"/>
              </a:rPr>
              <a:t>Privat-Haftpflicht vs. Wohngebäude: Das sind die wesentlichen Unterschiede</a:t>
            </a:r>
          </a:p>
          <a:p>
            <a:br>
              <a:rPr lang="de-DE" sz="2800" dirty="0">
                <a:latin typeface="+mj-lt"/>
                <a:cs typeface="Calibri" panose="020F0502020204030204" pitchFamily="34" charset="0"/>
              </a:rPr>
            </a:br>
            <a:r>
              <a:rPr lang="de-DE" sz="2800" dirty="0">
                <a:latin typeface="+mj-lt"/>
                <a:cs typeface="Calibri" panose="020F0502020204030204" pitchFamily="34" charset="0"/>
              </a:rPr>
              <a:t>Die Hausratversicherung deckt finanzielle Verluste durch Schäden ab, die durch Gefahren wie Einbruchdiebstahl, Brand oder Sturm an Ihrem Hausrat entstehen. Eine Haftpflichtversicherung schützt Sie, wenn andere Personen oder fremdes Eigentum durch Sie zu Schaden kommen. Die Wohngebäudeversicherung hilft, wenn Ihr Haus beispielsweise durch ein Unwetter beschädigt wird.</a:t>
            </a:r>
            <a:endParaRPr lang="it-IT" sz="2800" dirty="0">
              <a:latin typeface="+mj-lt"/>
              <a:cs typeface="Calibri" panose="020F0502020204030204" pitchFamily="34" charset="0"/>
            </a:endParaRPr>
          </a:p>
        </p:txBody>
      </p:sp>
    </p:spTree>
    <p:extLst>
      <p:ext uri="{BB962C8B-B14F-4D97-AF65-F5344CB8AC3E}">
        <p14:creationId xmlns:p14="http://schemas.microsoft.com/office/powerpoint/2010/main" val="16642415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dirty="0">
                <a:latin typeface="+mj-lt"/>
                <a:cs typeface="Calibri" panose="020F0502020204030204" pitchFamily="34" charset="0"/>
              </a:rPr>
              <a:t>Contenuto/Effetti domestici </a:t>
            </a:r>
          </a:p>
          <a:p>
            <a:r>
              <a:rPr lang="it-IT" sz="2800" dirty="0"/>
              <a:t>Il contenuto dell’abitazione costituito da: </a:t>
            </a:r>
          </a:p>
          <a:p>
            <a:r>
              <a:rPr lang="it-IT" sz="2800" dirty="0"/>
              <a:t>• mobilio, arredamento, quadri e oggetti d’arte, raccolte e collezioni, argenteria, elettrodomestici, audiovisivi ed altri apparecchi elettrici ed elettronici per uso di casa e personale (compresi gli impianti di allarme e le antenne non centralizzate per la ricezione radiotelevisiva). </a:t>
            </a:r>
          </a:p>
          <a:p>
            <a:r>
              <a:rPr lang="it-IT" sz="2800" dirty="0"/>
              <a:t>• vestiti, pellicce, libri, cineprese e macchine fotografiche. </a:t>
            </a:r>
          </a:p>
          <a:p>
            <a:r>
              <a:rPr lang="it-IT" sz="2800" dirty="0"/>
              <a:t>• tutto quanto serve per uso personale e di casa. </a:t>
            </a:r>
          </a:p>
          <a:p>
            <a:r>
              <a:rPr lang="it-IT" sz="2800" dirty="0"/>
              <a:t>• attrezzatura, arredamento, documenti e tutto quanto serve per ufficio privato o studio professionale intercomunicante con l’abitazione.</a:t>
            </a:r>
            <a:endParaRPr lang="it-IT" sz="2800" dirty="0">
              <a:latin typeface="+mj-lt"/>
              <a:cs typeface="Calibri" panose="020F0502020204030204" pitchFamily="34" charset="0"/>
            </a:endParaRPr>
          </a:p>
        </p:txBody>
      </p:sp>
    </p:spTree>
    <p:extLst>
      <p:ext uri="{BB962C8B-B14F-4D97-AF65-F5344CB8AC3E}">
        <p14:creationId xmlns:p14="http://schemas.microsoft.com/office/powerpoint/2010/main" val="1006987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251520" y="222250"/>
            <a:ext cx="8229600" cy="5262979"/>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r>
              <a:rPr lang="it-IT" sz="2800" dirty="0"/>
              <a:t>mobilio, arredamento, attrezzatura, vestiario, provviste, attrezzi cicli e ciclomotori: il tutto nelle dipendenze anche staccate site negli spazi adiacenti e pertinenti all’immobile. Nonché se i locali sono in affitto: </a:t>
            </a:r>
          </a:p>
          <a:p>
            <a:r>
              <a:rPr lang="it-IT" sz="2800" dirty="0"/>
              <a:t>• tappezzerie, rivestimenti di pareti e di pavimenti, serramenti. </a:t>
            </a:r>
          </a:p>
          <a:p>
            <a:r>
              <a:rPr lang="it-IT" sz="2800" dirty="0"/>
              <a:t>• apparecchiature di riscaldamento e condizionamento. quando questi sono stati aggiunti dall’Assicurato.</a:t>
            </a:r>
          </a:p>
          <a:p>
            <a:endParaRPr lang="it-IT" sz="2800" dirty="0">
              <a:latin typeface="+mj-lt"/>
              <a:cs typeface="Calibri" panose="020F0502020204030204" pitchFamily="34" charset="0"/>
            </a:endParaRPr>
          </a:p>
          <a:p>
            <a:r>
              <a:rPr lang="it-IT" sz="2800" dirty="0">
                <a:latin typeface="+mj-lt"/>
                <a:cs typeface="Calibri" panose="020F0502020204030204" pitchFamily="34" charset="0"/>
              </a:rPr>
              <a:t>(Generali Sei a Casa</a:t>
            </a:r>
          </a:p>
          <a:p>
            <a:r>
              <a:rPr lang="it-IT" sz="2800" dirty="0">
                <a:latin typeface="+mj-lt"/>
                <a:cs typeface="Calibri" panose="020F0502020204030204" pitchFamily="34" charset="0"/>
              </a:rPr>
              <a:t>https://assets.generali.it/w3g/269287.pdf)</a:t>
            </a:r>
          </a:p>
        </p:txBody>
      </p:sp>
    </p:spTree>
    <p:extLst>
      <p:ext uri="{BB962C8B-B14F-4D97-AF65-F5344CB8AC3E}">
        <p14:creationId xmlns:p14="http://schemas.microsoft.com/office/powerpoint/2010/main" val="6761823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b="1" dirty="0">
                <a:latin typeface="+mj-lt"/>
                <a:cs typeface="Calibri" panose="020F0502020204030204" pitchFamily="34" charset="0"/>
              </a:rPr>
              <a:t>Danno</a:t>
            </a:r>
            <a:endParaRPr lang="it-IT" sz="2800" dirty="0">
              <a:latin typeface="+mj-lt"/>
              <a:cs typeface="Calibri" panose="020F0502020204030204" pitchFamily="34" charset="0"/>
            </a:endParaRPr>
          </a:p>
          <a:p>
            <a:r>
              <a:rPr lang="it-IT" sz="2800" dirty="0">
                <a:latin typeface="+mj-lt"/>
                <a:cs typeface="Calibri" panose="020F0502020204030204" pitchFamily="34" charset="0"/>
              </a:rPr>
              <a:t>Pregiudizio subito dall’assicurato in conseguenza di un sinistro. </a:t>
            </a:r>
            <a:br>
              <a:rPr lang="it-IT" sz="2800" dirty="0">
                <a:latin typeface="+mj-lt"/>
                <a:cs typeface="Calibri" panose="020F0502020204030204" pitchFamily="34" charset="0"/>
              </a:rPr>
            </a:br>
            <a:r>
              <a:rPr lang="it-IT" sz="2800" dirty="0">
                <a:latin typeface="+mj-lt"/>
                <a:cs typeface="Calibri" panose="020F0502020204030204" pitchFamily="34" charset="0"/>
              </a:rPr>
              <a:t>Il danno può essere di natura patrimoniale, se incide sul patrimonio o sulla salute (danno biologico), oppure di natura non patrimoniale (danno morale).</a:t>
            </a:r>
          </a:p>
          <a:p>
            <a:r>
              <a:rPr lang="en-US" sz="2800" b="1" dirty="0" err="1">
                <a:latin typeface="+mj-lt"/>
                <a:cs typeface="Calibri" panose="020F0502020204030204" pitchFamily="34" charset="0"/>
              </a:rPr>
              <a:t>Schaden</a:t>
            </a:r>
            <a:br>
              <a:rPr lang="en-US" sz="2800" b="1" dirty="0">
                <a:latin typeface="+mj-lt"/>
                <a:cs typeface="Calibri" panose="020F0502020204030204" pitchFamily="34" charset="0"/>
              </a:rPr>
            </a:br>
            <a:r>
              <a:rPr lang="en-US" sz="2800" dirty="0" err="1">
                <a:latin typeface="+mj-lt"/>
                <a:cs typeface="Calibri" panose="020F0502020204030204" pitchFamily="34" charset="0"/>
              </a:rPr>
              <a:t>Einbuße</a:t>
            </a:r>
            <a:r>
              <a:rPr lang="en-US" sz="2800" dirty="0">
                <a:latin typeface="+mj-lt"/>
                <a:cs typeface="Calibri" panose="020F0502020204030204" pitchFamily="34" charset="0"/>
              </a:rPr>
              <a:t> an </a:t>
            </a:r>
            <a:r>
              <a:rPr lang="en-US" sz="2800" dirty="0" err="1">
                <a:latin typeface="+mj-lt"/>
                <a:cs typeface="Calibri" panose="020F0502020204030204" pitchFamily="34" charset="0"/>
              </a:rPr>
              <a:t>Rechtsgütern</a:t>
            </a:r>
            <a:r>
              <a:rPr lang="en-US" sz="2800" dirty="0">
                <a:latin typeface="+mj-lt"/>
                <a:cs typeface="Calibri" panose="020F0502020204030204" pitchFamily="34" charset="0"/>
              </a:rPr>
              <a:t>. Man </a:t>
            </a:r>
            <a:r>
              <a:rPr lang="en-US" sz="2800" dirty="0" err="1">
                <a:latin typeface="+mj-lt"/>
                <a:cs typeface="Calibri" panose="020F0502020204030204" pitchFamily="34" charset="0"/>
              </a:rPr>
              <a:t>unterscheidet</a:t>
            </a:r>
            <a:r>
              <a:rPr lang="en-US" sz="2800" dirty="0">
                <a:latin typeface="+mj-lt"/>
                <a:cs typeface="Calibri" panose="020F0502020204030204" pitchFamily="34" charset="0"/>
              </a:rPr>
              <a:t> </a:t>
            </a:r>
            <a:r>
              <a:rPr lang="en-US" sz="2800" dirty="0" err="1">
                <a:latin typeface="+mj-lt"/>
                <a:cs typeface="Calibri" panose="020F0502020204030204" pitchFamily="34" charset="0"/>
              </a:rPr>
              <a:t>zwischen</a:t>
            </a:r>
            <a:r>
              <a:rPr lang="en-US" sz="2800" dirty="0">
                <a:latin typeface="+mj-lt"/>
                <a:cs typeface="Calibri" panose="020F0502020204030204" pitchFamily="34" charset="0"/>
              </a:rPr>
              <a:t> </a:t>
            </a:r>
            <a:r>
              <a:rPr lang="en-US" sz="2800" dirty="0" err="1">
                <a:latin typeface="+mj-lt"/>
                <a:cs typeface="Calibri" panose="020F0502020204030204" pitchFamily="34" charset="0"/>
              </a:rPr>
              <a:t>materiellen</a:t>
            </a:r>
            <a:r>
              <a:rPr lang="en-US" sz="2800" dirty="0">
                <a:latin typeface="+mj-lt"/>
                <a:cs typeface="Calibri" panose="020F0502020204030204" pitchFamily="34" charset="0"/>
              </a:rPr>
              <a:t> (</a:t>
            </a:r>
            <a:r>
              <a:rPr lang="en-US" sz="2800" dirty="0" err="1">
                <a:latin typeface="+mj-lt"/>
                <a:cs typeface="Calibri" panose="020F0502020204030204" pitchFamily="34" charset="0"/>
              </a:rPr>
              <a:t>z.B.</a:t>
            </a:r>
            <a:r>
              <a:rPr lang="en-US" sz="2800" dirty="0">
                <a:latin typeface="+mj-lt"/>
                <a:cs typeface="Calibri" panose="020F0502020204030204" pitchFamily="34" charset="0"/>
              </a:rPr>
              <a:t> </a:t>
            </a:r>
            <a:r>
              <a:rPr lang="en-US" sz="2800" dirty="0" err="1">
                <a:latin typeface="+mj-lt"/>
                <a:cs typeface="Calibri" panose="020F0502020204030204" pitchFamily="34" charset="0"/>
              </a:rPr>
              <a:t>Vermögensminderung</a:t>
            </a:r>
            <a:r>
              <a:rPr lang="en-US" sz="2800" dirty="0">
                <a:latin typeface="+mj-lt"/>
                <a:cs typeface="Calibri" panose="020F0502020204030204" pitchFamily="34" charset="0"/>
              </a:rPr>
              <a:t>) und </a:t>
            </a:r>
            <a:r>
              <a:rPr lang="en-US" sz="2800" dirty="0" err="1">
                <a:latin typeface="+mj-lt"/>
                <a:cs typeface="Calibri" panose="020F0502020204030204" pitchFamily="34" charset="0"/>
              </a:rPr>
              <a:t>immateriellen</a:t>
            </a:r>
            <a:r>
              <a:rPr lang="en-US" sz="2800" dirty="0">
                <a:latin typeface="+mj-lt"/>
                <a:cs typeface="Calibri" panose="020F0502020204030204" pitchFamily="34" charset="0"/>
              </a:rPr>
              <a:t> </a:t>
            </a:r>
            <a:r>
              <a:rPr lang="en-US" sz="2800" dirty="0" err="1">
                <a:latin typeface="+mj-lt"/>
                <a:cs typeface="Calibri" panose="020F0502020204030204" pitchFamily="34" charset="0"/>
              </a:rPr>
              <a:t>Schaden</a:t>
            </a:r>
            <a:r>
              <a:rPr lang="en-US" sz="2800" dirty="0">
                <a:latin typeface="+mj-lt"/>
                <a:cs typeface="Calibri" panose="020F0502020204030204" pitchFamily="34" charset="0"/>
              </a:rPr>
              <a:t> (</a:t>
            </a:r>
            <a:r>
              <a:rPr lang="en-US" sz="2800" dirty="0" err="1">
                <a:latin typeface="+mj-lt"/>
                <a:cs typeface="Calibri" panose="020F0502020204030204" pitchFamily="34" charset="0"/>
              </a:rPr>
              <a:t>z.B.</a:t>
            </a:r>
            <a:r>
              <a:rPr lang="en-US" sz="2800" dirty="0">
                <a:latin typeface="+mj-lt"/>
                <a:cs typeface="Calibri" panose="020F0502020204030204" pitchFamily="34" charset="0"/>
              </a:rPr>
              <a:t> </a:t>
            </a:r>
            <a:r>
              <a:rPr lang="en-US" sz="2800" dirty="0" err="1">
                <a:latin typeface="+mj-lt"/>
                <a:cs typeface="Calibri" panose="020F0502020204030204" pitchFamily="34" charset="0"/>
              </a:rPr>
              <a:t>Ehre</a:t>
            </a:r>
            <a:r>
              <a:rPr lang="en-US" sz="2800" dirty="0">
                <a:latin typeface="+mj-lt"/>
                <a:cs typeface="Calibri" panose="020F0502020204030204" pitchFamily="34" charset="0"/>
              </a:rPr>
              <a:t>, </a:t>
            </a:r>
            <a:r>
              <a:rPr lang="en-US" sz="2800" dirty="0" err="1">
                <a:latin typeface="+mj-lt"/>
                <a:cs typeface="Calibri" panose="020F0502020204030204" pitchFamily="34" charset="0"/>
              </a:rPr>
              <a:t>Freiheit</a:t>
            </a:r>
            <a:r>
              <a:rPr lang="en-US" sz="2800" dirty="0">
                <a:latin typeface="+mj-lt"/>
                <a:cs typeface="Calibri" panose="020F0502020204030204" pitchFamily="34" charset="0"/>
              </a:rPr>
              <a:t>). </a:t>
            </a:r>
            <a:r>
              <a:rPr lang="it-IT" sz="2800" dirty="0" err="1">
                <a:latin typeface="+mj-lt"/>
                <a:cs typeface="Calibri" panose="020F0502020204030204" pitchFamily="34" charset="0"/>
              </a:rPr>
              <a:t>Zentraler</a:t>
            </a:r>
            <a:r>
              <a:rPr lang="it-IT" sz="2800" dirty="0">
                <a:latin typeface="+mj-lt"/>
                <a:cs typeface="Calibri" panose="020F0502020204030204" pitchFamily="34" charset="0"/>
              </a:rPr>
              <a:t> </a:t>
            </a:r>
            <a:r>
              <a:rPr lang="it-IT" sz="2800" dirty="0" err="1">
                <a:latin typeface="+mj-lt"/>
                <a:cs typeface="Calibri" panose="020F0502020204030204" pitchFamily="34" charset="0"/>
              </a:rPr>
              <a:t>Begriff</a:t>
            </a:r>
            <a:r>
              <a:rPr lang="it-IT" sz="2800" dirty="0">
                <a:latin typeface="+mj-lt"/>
                <a:cs typeface="Calibri" panose="020F0502020204030204" pitchFamily="34" charset="0"/>
              </a:rPr>
              <a:t> </a:t>
            </a:r>
            <a:r>
              <a:rPr lang="it-IT" sz="2800" dirty="0" err="1">
                <a:latin typeface="+mj-lt"/>
                <a:cs typeface="Calibri" panose="020F0502020204030204" pitchFamily="34" charset="0"/>
              </a:rPr>
              <a:t>im</a:t>
            </a:r>
            <a:r>
              <a:rPr lang="it-IT" sz="2800" dirty="0">
                <a:latin typeface="+mj-lt"/>
                <a:cs typeface="Calibri" panose="020F0502020204030204" pitchFamily="34" charset="0"/>
              </a:rPr>
              <a:t> </a:t>
            </a:r>
            <a:r>
              <a:rPr lang="it-IT" sz="2800" dirty="0" err="1">
                <a:latin typeface="+mj-lt"/>
                <a:cs typeface="Calibri" panose="020F0502020204030204" pitchFamily="34" charset="0"/>
              </a:rPr>
              <a:t>Versicherungsrecht</a:t>
            </a:r>
            <a:r>
              <a:rPr lang="it-IT" sz="2800" dirty="0">
                <a:latin typeface="+mj-lt"/>
                <a:cs typeface="Calibri" panose="020F0502020204030204" pitchFamily="34" charset="0"/>
              </a:rPr>
              <a:t> (</a:t>
            </a:r>
            <a:r>
              <a:rPr lang="it-IT" sz="2800" dirty="0" err="1">
                <a:latin typeface="+mj-lt"/>
                <a:cs typeface="Calibri" panose="020F0502020204030204" pitchFamily="34" charset="0"/>
              </a:rPr>
              <a:t>Schadenversicherung</a:t>
            </a:r>
            <a:r>
              <a:rPr lang="it-IT" sz="2800" dirty="0">
                <a:latin typeface="+mj-lt"/>
                <a:cs typeface="Calibri" panose="020F0502020204030204" pitchFamily="34" charset="0"/>
              </a:rPr>
              <a:t>).</a:t>
            </a:r>
          </a:p>
        </p:txBody>
      </p:sp>
    </p:spTree>
    <p:extLst>
      <p:ext uri="{BB962C8B-B14F-4D97-AF65-F5344CB8AC3E}">
        <p14:creationId xmlns:p14="http://schemas.microsoft.com/office/powerpoint/2010/main" val="39025929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b="1" dirty="0">
                <a:latin typeface="+mj-lt"/>
                <a:cs typeface="Calibri" panose="020F0502020204030204" pitchFamily="34" charset="0"/>
              </a:rPr>
              <a:t>Sinistro</a:t>
            </a:r>
            <a:endParaRPr lang="it-IT" sz="2800" dirty="0">
              <a:latin typeface="+mj-lt"/>
              <a:cs typeface="Calibri" panose="020F0502020204030204" pitchFamily="34" charset="0"/>
            </a:endParaRPr>
          </a:p>
          <a:p>
            <a:r>
              <a:rPr lang="it-IT" sz="2800" dirty="0">
                <a:latin typeface="+mj-lt"/>
                <a:cs typeface="Calibri" panose="020F0502020204030204" pitchFamily="34" charset="0"/>
              </a:rPr>
              <a:t>Il verificarsi del rischio per il quale è prestata la garanzia nel tempo e nelle condizioni previste in polizza che concreta l'obbligo dell'Assicuratore di indennizzare all'Assicurato i conseguenti danni, secondo le pattuizioni contrattuali.</a:t>
            </a:r>
          </a:p>
          <a:p>
            <a:r>
              <a:rPr lang="it-IT" sz="2800" b="1" dirty="0" err="1">
                <a:latin typeface="+mj-lt"/>
                <a:cs typeface="Calibri" panose="020F0502020204030204" pitchFamily="34" charset="0"/>
              </a:rPr>
              <a:t>Schadensfall</a:t>
            </a:r>
            <a:endParaRPr lang="it-IT" sz="2800" b="1" dirty="0">
              <a:latin typeface="+mj-lt"/>
              <a:cs typeface="Calibri" panose="020F0502020204030204" pitchFamily="34" charset="0"/>
            </a:endParaRPr>
          </a:p>
          <a:p>
            <a:r>
              <a:rPr lang="it-IT" sz="2800" dirty="0" err="1">
                <a:latin typeface="+mj-lt"/>
                <a:cs typeface="Calibri" panose="020F0502020204030204" pitchFamily="34" charset="0"/>
              </a:rPr>
              <a:t>Der</a:t>
            </a:r>
            <a:r>
              <a:rPr lang="it-IT" sz="2800" dirty="0">
                <a:latin typeface="+mj-lt"/>
                <a:cs typeface="Calibri" panose="020F0502020204030204" pitchFamily="34" charset="0"/>
              </a:rPr>
              <a:t> </a:t>
            </a:r>
            <a:r>
              <a:rPr lang="it-IT" sz="2800" b="1" dirty="0" err="1">
                <a:latin typeface="+mj-lt"/>
                <a:cs typeface="Calibri" panose="020F0502020204030204" pitchFamily="34" charset="0"/>
              </a:rPr>
              <a:t>Schadensfall</a:t>
            </a:r>
            <a:r>
              <a:rPr lang="it-IT" sz="2800" dirty="0">
                <a:latin typeface="+mj-lt"/>
                <a:cs typeface="Calibri" panose="020F0502020204030204" pitchFamily="34" charset="0"/>
              </a:rPr>
              <a:t> </a:t>
            </a:r>
            <a:r>
              <a:rPr lang="it-IT" sz="2800" dirty="0" err="1">
                <a:latin typeface="+mj-lt"/>
                <a:cs typeface="Calibri" panose="020F0502020204030204" pitchFamily="34" charset="0"/>
              </a:rPr>
              <a:t>oder</a:t>
            </a:r>
            <a:r>
              <a:rPr lang="it-IT" sz="2800" dirty="0">
                <a:latin typeface="+mj-lt"/>
                <a:cs typeface="Calibri" panose="020F0502020204030204" pitchFamily="34" charset="0"/>
              </a:rPr>
              <a:t> </a:t>
            </a:r>
            <a:r>
              <a:rPr lang="it-IT" sz="2800" dirty="0" err="1">
                <a:latin typeface="+mj-lt"/>
                <a:cs typeface="Calibri" panose="020F0502020204030204" pitchFamily="34" charset="0"/>
              </a:rPr>
              <a:t>auch</a:t>
            </a:r>
            <a:r>
              <a:rPr lang="it-IT" sz="2800" dirty="0">
                <a:latin typeface="+mj-lt"/>
                <a:cs typeface="Calibri" panose="020F0502020204030204" pitchFamily="34" charset="0"/>
              </a:rPr>
              <a:t> </a:t>
            </a:r>
            <a:r>
              <a:rPr lang="it-IT" sz="2800" dirty="0" err="1">
                <a:latin typeface="+mj-lt"/>
                <a:cs typeface="Calibri" panose="020F0502020204030204" pitchFamily="34" charset="0"/>
              </a:rPr>
              <a:t>Versicherungsfall</a:t>
            </a:r>
            <a:r>
              <a:rPr lang="it-IT" sz="2800" dirty="0">
                <a:latin typeface="+mj-lt"/>
                <a:cs typeface="Calibri" panose="020F0502020204030204" pitchFamily="34" charset="0"/>
              </a:rPr>
              <a:t> </a:t>
            </a:r>
            <a:r>
              <a:rPr lang="it-IT" sz="2800" dirty="0" err="1">
                <a:latin typeface="+mj-lt"/>
                <a:cs typeface="Calibri" panose="020F0502020204030204" pitchFamily="34" charset="0"/>
              </a:rPr>
              <a:t>kommt</a:t>
            </a:r>
            <a:r>
              <a:rPr lang="it-IT" sz="2800" dirty="0">
                <a:latin typeface="+mj-lt"/>
                <a:cs typeface="Calibri" panose="020F0502020204030204" pitchFamily="34" charset="0"/>
              </a:rPr>
              <a:t> </a:t>
            </a:r>
            <a:r>
              <a:rPr lang="it-IT" sz="2800" dirty="0" err="1">
                <a:latin typeface="+mj-lt"/>
                <a:cs typeface="Calibri" panose="020F0502020204030204" pitchFamily="34" charset="0"/>
              </a:rPr>
              <a:t>dann</a:t>
            </a:r>
            <a:r>
              <a:rPr lang="it-IT" sz="2800" dirty="0">
                <a:latin typeface="+mj-lt"/>
                <a:cs typeface="Calibri" panose="020F0502020204030204" pitchFamily="34" charset="0"/>
              </a:rPr>
              <a:t> </a:t>
            </a:r>
            <a:r>
              <a:rPr lang="it-IT" sz="2800" dirty="0" err="1">
                <a:latin typeface="+mj-lt"/>
                <a:cs typeface="Calibri" panose="020F0502020204030204" pitchFamily="34" charset="0"/>
              </a:rPr>
              <a:t>zustande</a:t>
            </a:r>
            <a:r>
              <a:rPr lang="it-IT" sz="2800" dirty="0">
                <a:latin typeface="+mj-lt"/>
                <a:cs typeface="Calibri" panose="020F0502020204030204" pitchFamily="34" charset="0"/>
              </a:rPr>
              <a:t>, </a:t>
            </a:r>
            <a:r>
              <a:rPr lang="it-IT" sz="2800" dirty="0" err="1">
                <a:latin typeface="+mj-lt"/>
                <a:cs typeface="Calibri" panose="020F0502020204030204" pitchFamily="34" charset="0"/>
              </a:rPr>
              <a:t>wenn</a:t>
            </a:r>
            <a:r>
              <a:rPr lang="it-IT" sz="2800" dirty="0">
                <a:latin typeface="+mj-lt"/>
                <a:cs typeface="Calibri" panose="020F0502020204030204" pitchFamily="34" charset="0"/>
              </a:rPr>
              <a:t> </a:t>
            </a:r>
            <a:r>
              <a:rPr lang="it-IT" sz="2800" dirty="0" err="1">
                <a:latin typeface="+mj-lt"/>
                <a:cs typeface="Calibri" panose="020F0502020204030204" pitchFamily="34" charset="0"/>
              </a:rPr>
              <a:t>das</a:t>
            </a:r>
            <a:r>
              <a:rPr lang="it-IT" sz="2800" dirty="0">
                <a:latin typeface="+mj-lt"/>
                <a:cs typeface="Calibri" panose="020F0502020204030204" pitchFamily="34" charset="0"/>
              </a:rPr>
              <a:t> </a:t>
            </a:r>
            <a:r>
              <a:rPr lang="it-IT" sz="2800" dirty="0" err="1">
                <a:latin typeface="+mj-lt"/>
                <a:cs typeface="Calibri" panose="020F0502020204030204" pitchFamily="34" charset="0"/>
              </a:rPr>
              <a:t>Schadensereignis</a:t>
            </a:r>
            <a:r>
              <a:rPr lang="it-IT" sz="2800" dirty="0">
                <a:latin typeface="+mj-lt"/>
                <a:cs typeface="Calibri" panose="020F0502020204030204" pitchFamily="34" charset="0"/>
              </a:rPr>
              <a:t> </a:t>
            </a:r>
            <a:r>
              <a:rPr lang="it-IT" sz="2800" dirty="0" err="1">
                <a:latin typeface="+mj-lt"/>
                <a:cs typeface="Calibri" panose="020F0502020204030204" pitchFamily="34" charset="0"/>
              </a:rPr>
              <a:t>eintritt</a:t>
            </a:r>
            <a:r>
              <a:rPr lang="it-IT" sz="2800" dirty="0">
                <a:latin typeface="+mj-lt"/>
                <a:cs typeface="Calibri" panose="020F0502020204030204" pitchFamily="34" charset="0"/>
              </a:rPr>
              <a:t>, </a:t>
            </a:r>
            <a:r>
              <a:rPr lang="it-IT" sz="2800" dirty="0" err="1">
                <a:latin typeface="+mj-lt"/>
                <a:cs typeface="Calibri" panose="020F0502020204030204" pitchFamily="34" charset="0"/>
              </a:rPr>
              <a:t>für</a:t>
            </a:r>
            <a:r>
              <a:rPr lang="it-IT" sz="2800" dirty="0">
                <a:latin typeface="+mj-lt"/>
                <a:cs typeface="Calibri" panose="020F0502020204030204" pitchFamily="34" charset="0"/>
              </a:rPr>
              <a:t> </a:t>
            </a:r>
            <a:r>
              <a:rPr lang="it-IT" sz="2800" dirty="0" err="1">
                <a:latin typeface="+mj-lt"/>
                <a:cs typeface="Calibri" panose="020F0502020204030204" pitchFamily="34" charset="0"/>
              </a:rPr>
              <a:t>das</a:t>
            </a:r>
            <a:r>
              <a:rPr lang="it-IT" sz="2800" dirty="0">
                <a:latin typeface="+mj-lt"/>
                <a:cs typeface="Calibri" panose="020F0502020204030204" pitchFamily="34" charset="0"/>
              </a:rPr>
              <a:t> </a:t>
            </a:r>
            <a:r>
              <a:rPr lang="it-IT" sz="2800" dirty="0" err="1">
                <a:latin typeface="+mj-lt"/>
                <a:cs typeface="Calibri" panose="020F0502020204030204" pitchFamily="34" charset="0"/>
              </a:rPr>
              <a:t>der</a:t>
            </a:r>
            <a:r>
              <a:rPr lang="it-IT" sz="2800" dirty="0">
                <a:latin typeface="+mj-lt"/>
                <a:cs typeface="Calibri" panose="020F0502020204030204" pitchFamily="34" charset="0"/>
              </a:rPr>
              <a:t> </a:t>
            </a:r>
            <a:r>
              <a:rPr lang="it-IT" sz="2800" dirty="0" err="1">
                <a:latin typeface="+mj-lt"/>
                <a:cs typeface="Calibri" panose="020F0502020204030204" pitchFamily="34" charset="0"/>
              </a:rPr>
              <a:t>Versicherer</a:t>
            </a:r>
            <a:r>
              <a:rPr lang="it-IT" sz="2800" dirty="0">
                <a:latin typeface="+mj-lt"/>
                <a:cs typeface="Calibri" panose="020F0502020204030204" pitchFamily="34" charset="0"/>
              </a:rPr>
              <a:t> in </a:t>
            </a:r>
            <a:r>
              <a:rPr lang="it-IT" sz="2800" dirty="0" err="1">
                <a:latin typeface="+mj-lt"/>
                <a:cs typeface="Calibri" panose="020F0502020204030204" pitchFamily="34" charset="0"/>
              </a:rPr>
              <a:t>der</a:t>
            </a:r>
            <a:r>
              <a:rPr lang="it-IT" sz="2800" dirty="0">
                <a:latin typeface="+mj-lt"/>
                <a:cs typeface="Calibri" panose="020F0502020204030204" pitchFamily="34" charset="0"/>
              </a:rPr>
              <a:t> </a:t>
            </a:r>
            <a:r>
              <a:rPr lang="it-IT" sz="2800" dirty="0" err="1">
                <a:latin typeface="+mj-lt"/>
                <a:cs typeface="Calibri" panose="020F0502020204030204" pitchFamily="34" charset="0"/>
              </a:rPr>
              <a:t>Leistungspflicht</a:t>
            </a:r>
            <a:r>
              <a:rPr lang="it-IT" sz="2800" dirty="0">
                <a:latin typeface="+mj-lt"/>
                <a:cs typeface="Calibri" panose="020F0502020204030204" pitchFamily="34" charset="0"/>
              </a:rPr>
              <a:t> </a:t>
            </a:r>
            <a:r>
              <a:rPr lang="it-IT" sz="2800" dirty="0" err="1">
                <a:latin typeface="+mj-lt"/>
                <a:cs typeface="Calibri" panose="020F0502020204030204" pitchFamily="34" charset="0"/>
              </a:rPr>
              <a:t>steht</a:t>
            </a:r>
            <a:r>
              <a:rPr lang="it-IT" sz="2800" dirty="0">
                <a:latin typeface="+mj-lt"/>
                <a:cs typeface="Calibri" panose="020F0502020204030204" pitchFamily="34" charset="0"/>
              </a:rPr>
              <a:t>. </a:t>
            </a:r>
          </a:p>
          <a:p>
            <a:r>
              <a:rPr lang="en-US" sz="2800" dirty="0">
                <a:latin typeface="+mj-lt"/>
                <a:cs typeface="Calibri" panose="020F0502020204030204" pitchFamily="34" charset="0"/>
              </a:rPr>
              <a:t>Auf </a:t>
            </a:r>
            <a:r>
              <a:rPr lang="en-US" sz="2800" dirty="0" err="1">
                <a:latin typeface="+mj-lt"/>
                <a:cs typeface="Calibri" panose="020F0502020204030204" pitchFamily="34" charset="0"/>
              </a:rPr>
              <a:t>Grundlage</a:t>
            </a:r>
            <a:r>
              <a:rPr lang="en-US" sz="2800" dirty="0">
                <a:latin typeface="+mj-lt"/>
                <a:cs typeface="Calibri" panose="020F0502020204030204" pitchFamily="34" charset="0"/>
              </a:rPr>
              <a:t> der </a:t>
            </a:r>
            <a:r>
              <a:rPr lang="en-US" sz="2800" dirty="0" err="1">
                <a:latin typeface="+mj-lt"/>
                <a:cs typeface="Calibri" panose="020F0502020204030204" pitchFamily="34" charset="0"/>
              </a:rPr>
              <a:t>Schadensfall</a:t>
            </a:r>
            <a:r>
              <a:rPr lang="en-US" sz="2800" dirty="0">
                <a:latin typeface="+mj-lt"/>
                <a:cs typeface="Calibri" panose="020F0502020204030204" pitchFamily="34" charset="0"/>
              </a:rPr>
              <a:t>-Definition </a:t>
            </a:r>
            <a:r>
              <a:rPr lang="en-US" sz="2800" dirty="0" err="1">
                <a:latin typeface="+mj-lt"/>
                <a:cs typeface="Calibri" panose="020F0502020204030204" pitchFamily="34" charset="0"/>
              </a:rPr>
              <a:t>ist</a:t>
            </a:r>
            <a:r>
              <a:rPr lang="en-US" sz="2800" dirty="0">
                <a:latin typeface="+mj-lt"/>
                <a:cs typeface="Calibri" panose="020F0502020204030204" pitchFamily="34" charset="0"/>
              </a:rPr>
              <a:t> </a:t>
            </a:r>
            <a:r>
              <a:rPr lang="en-US" sz="2800" dirty="0" err="1">
                <a:latin typeface="+mj-lt"/>
                <a:cs typeface="Calibri" panose="020F0502020204030204" pitchFamily="34" charset="0"/>
              </a:rPr>
              <a:t>beispielsweise</a:t>
            </a:r>
            <a:r>
              <a:rPr lang="en-US" sz="2800" dirty="0">
                <a:latin typeface="+mj-lt"/>
                <a:cs typeface="Calibri" panose="020F0502020204030204" pitchFamily="34" charset="0"/>
              </a:rPr>
              <a:t> </a:t>
            </a:r>
            <a:r>
              <a:rPr lang="en-US" sz="2800" dirty="0" err="1">
                <a:latin typeface="+mj-lt"/>
                <a:cs typeface="Calibri" panose="020F0502020204030204" pitchFamily="34" charset="0"/>
              </a:rPr>
              <a:t>ein</a:t>
            </a:r>
            <a:r>
              <a:rPr lang="en-US" sz="2800" dirty="0">
                <a:latin typeface="+mj-lt"/>
                <a:cs typeface="Calibri" panose="020F0502020204030204" pitchFamily="34" charset="0"/>
              </a:rPr>
              <a:t> </a:t>
            </a:r>
            <a:r>
              <a:rPr lang="en-US" sz="2800" dirty="0" err="1">
                <a:latin typeface="+mj-lt"/>
                <a:cs typeface="Calibri" panose="020F0502020204030204" pitchFamily="34" charset="0"/>
              </a:rPr>
              <a:t>Autounfall</a:t>
            </a:r>
            <a:r>
              <a:rPr lang="en-US" sz="2800" dirty="0">
                <a:latin typeface="+mj-lt"/>
                <a:cs typeface="Calibri" panose="020F0502020204030204" pitchFamily="34" charset="0"/>
              </a:rPr>
              <a:t> </a:t>
            </a:r>
            <a:r>
              <a:rPr lang="en-US" sz="2800" dirty="0" err="1">
                <a:latin typeface="+mj-lt"/>
                <a:cs typeface="Calibri" panose="020F0502020204030204" pitchFamily="34" charset="0"/>
              </a:rPr>
              <a:t>ein</a:t>
            </a:r>
            <a:r>
              <a:rPr lang="en-US" sz="2800" dirty="0">
                <a:latin typeface="+mj-lt"/>
                <a:cs typeface="Calibri" panose="020F0502020204030204" pitchFamily="34" charset="0"/>
              </a:rPr>
              <a:t> </a:t>
            </a:r>
            <a:r>
              <a:rPr lang="en-US" sz="2800" dirty="0" err="1">
                <a:latin typeface="+mj-lt"/>
                <a:cs typeface="Calibri" panose="020F0502020204030204" pitchFamily="34" charset="0"/>
              </a:rPr>
              <a:t>Schadensfall</a:t>
            </a:r>
            <a:r>
              <a:rPr lang="en-US" sz="2800" dirty="0">
                <a:latin typeface="+mj-lt"/>
                <a:cs typeface="Calibri" panose="020F0502020204030204" pitchFamily="34" charset="0"/>
              </a:rPr>
              <a:t> für die </a:t>
            </a:r>
            <a:r>
              <a:rPr lang="en-US" sz="2800" dirty="0" err="1">
                <a:latin typeface="+mj-lt"/>
                <a:cs typeface="Calibri" panose="020F0502020204030204" pitchFamily="34" charset="0"/>
              </a:rPr>
              <a:t>Kfz-Versicherung</a:t>
            </a:r>
            <a:r>
              <a:rPr lang="en-US" sz="2800" dirty="0">
                <a:latin typeface="+mj-lt"/>
                <a:cs typeface="Calibri" panose="020F0502020204030204" pitchFamily="34" charset="0"/>
              </a:rPr>
              <a:t> </a:t>
            </a:r>
            <a:endParaRPr lang="it-IT" sz="2800" dirty="0">
              <a:latin typeface="+mj-lt"/>
              <a:cs typeface="Calibri" panose="020F0502020204030204" pitchFamily="34" charset="0"/>
            </a:endParaRPr>
          </a:p>
        </p:txBody>
      </p:sp>
    </p:spTree>
    <p:extLst>
      <p:ext uri="{BB962C8B-B14F-4D97-AF65-F5344CB8AC3E}">
        <p14:creationId xmlns:p14="http://schemas.microsoft.com/office/powerpoint/2010/main" val="15816244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D879D-C8E3-A4E8-E6C7-E51F123A504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C62C7F9-B1A5-8A00-FFAD-58BEABD987B3}"/>
              </a:ext>
            </a:extLst>
          </p:cNvPr>
          <p:cNvSpPr txBox="1">
            <a:spLocks noChangeArrowheads="1"/>
          </p:cNvSpPr>
          <p:nvPr/>
        </p:nvSpPr>
        <p:spPr bwMode="auto">
          <a:xfrm>
            <a:off x="301625" y="222250"/>
            <a:ext cx="8229600" cy="5293757"/>
          </a:xfrm>
          <a:prstGeom prst="rect">
            <a:avLst/>
          </a:prstGeom>
          <a:noFill/>
          <a:ln w="9525">
            <a:noFill/>
            <a:miter lim="800000"/>
            <a:headEnd/>
            <a:tailEnd/>
          </a:ln>
        </p:spPr>
        <p:txBody>
          <a:bodyPr>
            <a:spAutoFit/>
          </a:bodyPr>
          <a:lstStyle/>
          <a:p>
            <a:r>
              <a:rPr lang="de-DE" sz="2600" b="1" dirty="0">
                <a:latin typeface="+mj-lt"/>
                <a:cs typeface="Calibri" panose="020F0502020204030204" pitchFamily="34" charset="0"/>
              </a:rPr>
              <a:t>Leitungswasser</a:t>
            </a:r>
          </a:p>
          <a:p>
            <a:r>
              <a:rPr lang="de-DE" sz="2600" dirty="0">
                <a:latin typeface="+mj-lt"/>
                <a:cs typeface="Calibri" panose="020F0502020204030204" pitchFamily="34" charset="0"/>
              </a:rPr>
              <a:t>Gemäß den Allgemeinen Hausratversicherungsbedingungen handelt es sich hierbei um Wasser, welches bestimmungswidrig aus dem geschlossenen Rohrleitungssystem austritt.</a:t>
            </a:r>
            <a:r>
              <a:rPr lang="it-IT" sz="2600" dirty="0">
                <a:latin typeface="+mj-lt"/>
                <a:cs typeface="Calibri" panose="020F0502020204030204" pitchFamily="34" charset="0"/>
              </a:rPr>
              <a:t> </a:t>
            </a:r>
          </a:p>
          <a:p>
            <a:endParaRPr lang="it-IT" sz="2600" dirty="0">
              <a:latin typeface="+mj-lt"/>
              <a:cs typeface="Calibri" panose="020F0502020204030204" pitchFamily="34" charset="0"/>
            </a:endParaRPr>
          </a:p>
          <a:p>
            <a:r>
              <a:rPr lang="it-IT" sz="2600" b="1" dirty="0">
                <a:latin typeface="+mj-lt"/>
                <a:cs typeface="Calibri" panose="020F0502020204030204" pitchFamily="34" charset="0"/>
              </a:rPr>
              <a:t>Acqua condotta</a:t>
            </a:r>
          </a:p>
          <a:p>
            <a:r>
              <a:rPr lang="it-IT" sz="2600" dirty="0">
                <a:latin typeface="+mj-lt"/>
                <a:cs typeface="Calibri" panose="020F0502020204030204" pitchFamily="34" charset="0"/>
              </a:rPr>
              <a:t>E' l'acqua potabile, piovana o di scarico che è contenuta o che scorre, cioè è "condotta" negli impianti idrici, igienici, di riscaldamento e di condizionamento al servizio del fabbricato. Si ha fuoriuscita di acqua condotta quando a seguito di rottura accidentale di impianti si verificano danni materiali alle cose assicurate. </a:t>
            </a:r>
            <a:endParaRPr lang="it-IT"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136409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E0BD3-34FB-024C-AC66-21C3049B435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FE9121D-2347-2D1E-323A-236B7E167EF6}"/>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b="1" dirty="0"/>
              <a:t>Furto </a:t>
            </a:r>
          </a:p>
          <a:p>
            <a:r>
              <a:rPr lang="it-IT" sz="2800" dirty="0"/>
              <a:t>Impossessamento di cose mobili altrui, sottraendole a chi le detiene, al fine di trarne profitto per sé o per altri.</a:t>
            </a:r>
          </a:p>
          <a:p>
            <a:endParaRPr lang="it-IT" sz="2800" b="1" dirty="0"/>
          </a:p>
          <a:p>
            <a:r>
              <a:rPr lang="it-IT" sz="2800" b="1" dirty="0"/>
              <a:t>Furto con scasso (o con rottura)</a:t>
            </a:r>
          </a:p>
          <a:p>
            <a:r>
              <a:rPr lang="it-IT" sz="2800" dirty="0"/>
              <a:t>Furto commesso mediante rottura o forzamento delle serrature e dei mezzi di chiusura dei locali e dei mobili contenenti le cose assicurate, oppure praticando una breccia nei muri o nei soffitti dei locali stessi.</a:t>
            </a:r>
          </a:p>
          <a:p>
            <a:endParaRPr lang="it-IT" sz="2800" dirty="0"/>
          </a:p>
          <a:p>
            <a:endParaRPr lang="it-IT" sz="2800" dirty="0"/>
          </a:p>
          <a:p>
            <a:endParaRPr lang="it-IT" sz="2800" dirty="0"/>
          </a:p>
          <a:p>
            <a:endParaRPr lang="it-IT" sz="2800" dirty="0"/>
          </a:p>
        </p:txBody>
      </p:sp>
    </p:spTree>
    <p:extLst>
      <p:ext uri="{BB962C8B-B14F-4D97-AF65-F5344CB8AC3E}">
        <p14:creationId xmlns:p14="http://schemas.microsoft.com/office/powerpoint/2010/main" val="40933598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14925</Words>
  <Application>Microsoft Office PowerPoint</Application>
  <PresentationFormat>Presentazione su schermo (4:3)</PresentationFormat>
  <Paragraphs>866</Paragraphs>
  <Slides>181</Slides>
  <Notes>181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181</vt:i4>
      </vt:variant>
    </vt:vector>
  </HeadingPairs>
  <TitlesOfParts>
    <vt:vector size="185" baseType="lpstr">
      <vt:lpstr>Arial</vt:lpstr>
      <vt:lpstr>Calibri</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Enoa</dc:creator>
  <cp:lastModifiedBy>Autore</cp:lastModifiedBy>
  <cp:revision>448</cp:revision>
  <dcterms:created xsi:type="dcterms:W3CDTF">2009-11-29T10:38:01Z</dcterms:created>
  <dcterms:modified xsi:type="dcterms:W3CDTF">2026-02-03T15:41:43Z</dcterms:modified>
</cp:coreProperties>
</file>