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60" r:id="rId4"/>
    <p:sldId id="291" r:id="rId5"/>
    <p:sldId id="347" r:id="rId6"/>
    <p:sldId id="310" r:id="rId7"/>
    <p:sldId id="335" r:id="rId8"/>
    <p:sldId id="308" r:id="rId9"/>
    <p:sldId id="317" r:id="rId10"/>
    <p:sldId id="318" r:id="rId11"/>
    <p:sldId id="315" r:id="rId12"/>
    <p:sldId id="316" r:id="rId13"/>
    <p:sldId id="312" r:id="rId14"/>
    <p:sldId id="336" r:id="rId15"/>
    <p:sldId id="313" r:id="rId16"/>
    <p:sldId id="337" r:id="rId17"/>
    <p:sldId id="338" r:id="rId18"/>
    <p:sldId id="351" r:id="rId19"/>
    <p:sldId id="339" r:id="rId20"/>
    <p:sldId id="340" r:id="rId21"/>
    <p:sldId id="341" r:id="rId22"/>
    <p:sldId id="342" r:id="rId23"/>
    <p:sldId id="323" r:id="rId24"/>
    <p:sldId id="344" r:id="rId25"/>
    <p:sldId id="348" r:id="rId26"/>
    <p:sldId id="349" r:id="rId27"/>
    <p:sldId id="350" r:id="rId28"/>
    <p:sldId id="346" r:id="rId29"/>
    <p:sldId id="343" r:id="rId30"/>
    <p:sldId id="352" r:id="rId31"/>
    <p:sldId id="353" r:id="rId32"/>
    <p:sldId id="354" r:id="rId33"/>
    <p:sldId id="357" r:id="rId34"/>
    <p:sldId id="355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4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6478C-FC95-4D85-A8BD-8BC694725DFE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E6AEA-9645-45C1-AB92-2770B361A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0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CF549-1E62-E247-B99A-50275514DA94}" type="datetimeFigureOut">
              <a:rPr lang="it-IT" smtClean="0"/>
              <a:t>17/01/25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41CD9-DB40-C848-9878-FF51900DDC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36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Parità diversa: le funzioni d’onda devono essere pari e dispari o dispari e pari.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1CD9-DB40-C848-9878-FF51900DDCB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16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 stato eccitato è </a:t>
            </a:r>
            <a:r>
              <a:rPr lang="it-IT" b="1" dirty="0"/>
              <a:t>meno polare</a:t>
            </a:r>
            <a:r>
              <a:rPr lang="it-IT" dirty="0"/>
              <a:t> dello stato fondamentale </a:t>
            </a:r>
            <a:r>
              <a:rPr lang="it-IT" b="1" dirty="0"/>
              <a:t>solventi polari</a:t>
            </a:r>
            <a:r>
              <a:rPr lang="it-IT" dirty="0"/>
              <a:t> causano un effetto ipsocromo, quelli apolari </a:t>
            </a:r>
            <a:r>
              <a:rPr lang="it-IT" dirty="0" err="1"/>
              <a:t>batocromico</a:t>
            </a:r>
            <a:r>
              <a:rPr lang="it-IT" dirty="0"/>
              <a:t>.</a:t>
            </a:r>
            <a:endParaRPr lang="en-US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1CD9-DB40-C848-9878-FF51900DDCB9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34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C27C-CA93-4F9F-9F30-D3A72219228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45C8-8F95-43E2-9EA0-1BB6B6E3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C27C-CA93-4F9F-9F30-D3A72219228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45C8-8F95-43E2-9EA0-1BB6B6E3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C27C-CA93-4F9F-9F30-D3A72219228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45C8-8F95-43E2-9EA0-1BB6B6E3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2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C27C-CA93-4F9F-9F30-D3A72219228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45C8-8F95-43E2-9EA0-1BB6B6E3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C27C-CA93-4F9F-9F30-D3A72219228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45C8-8F95-43E2-9EA0-1BB6B6E3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7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C27C-CA93-4F9F-9F30-D3A72219228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45C8-8F95-43E2-9EA0-1BB6B6E3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2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C27C-CA93-4F9F-9F30-D3A72219228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45C8-8F95-43E2-9EA0-1BB6B6E3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C27C-CA93-4F9F-9F30-D3A72219228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45C8-8F95-43E2-9EA0-1BB6B6E3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9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C27C-CA93-4F9F-9F30-D3A72219228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45C8-8F95-43E2-9EA0-1BB6B6E3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3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C27C-CA93-4F9F-9F30-D3A72219228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45C8-8F95-43E2-9EA0-1BB6B6E3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C27C-CA93-4F9F-9F30-D3A72219228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45C8-8F95-43E2-9EA0-1BB6B6E3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9C27C-CA93-4F9F-9F30-D3A72219228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845C8-8F95-43E2-9EA0-1BB6B6E3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7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2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emf"/><Relationship Id="rId11" Type="http://schemas.openxmlformats.org/officeDocument/2006/relationships/image" Target="../media/image46.e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43.emf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05918" y="3198167"/>
            <a:ext cx="7180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0" i="0" cap="all">
                <a:solidFill>
                  <a:srgbClr val="215580"/>
                </a:solidFill>
                <a:effectLst/>
                <a:latin typeface="Open Sans"/>
              </a:rPr>
              <a:t>BREve introduzione e SPETTROSCOPIA UV-Vis</a:t>
            </a:r>
          </a:p>
        </p:txBody>
      </p:sp>
    </p:spTree>
    <p:extLst>
      <p:ext uri="{BB962C8B-B14F-4D97-AF65-F5344CB8AC3E}">
        <p14:creationId xmlns:p14="http://schemas.microsoft.com/office/powerpoint/2010/main" val="37012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37185" y="506369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n→ </a:t>
            </a:r>
            <a:r>
              <a:rPr lang="el-GR" dirty="0"/>
              <a:t>π</a:t>
            </a:r>
            <a:r>
              <a:rPr lang="it-IT" dirty="0"/>
              <a:t>*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90965" y="5063698"/>
            <a:ext cx="726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Sono  in genere </a:t>
            </a:r>
            <a:r>
              <a:rPr lang="it-IT" b="1" dirty="0"/>
              <a:t>proibite</a:t>
            </a:r>
            <a:r>
              <a:rPr lang="it-IT" dirty="0"/>
              <a:t>, tuttavia si osservano ed </a:t>
            </a:r>
            <a:r>
              <a:rPr lang="el-GR" dirty="0"/>
              <a:t>ε</a:t>
            </a:r>
            <a:r>
              <a:rPr lang="it-IT" dirty="0"/>
              <a:t> vale circa 100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77922" y="452417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it-IT" dirty="0"/>
              <a:t>→ </a:t>
            </a:r>
            <a:r>
              <a:rPr lang="el-GR" dirty="0"/>
              <a:t>π</a:t>
            </a:r>
            <a:r>
              <a:rPr lang="it-IT" dirty="0"/>
              <a:t>*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141808" y="4488518"/>
            <a:ext cx="687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Sono  </a:t>
            </a:r>
            <a:r>
              <a:rPr lang="it-IT" b="1" dirty="0"/>
              <a:t>permesse</a:t>
            </a:r>
            <a:r>
              <a:rPr lang="it-IT" dirty="0"/>
              <a:t>, </a:t>
            </a:r>
            <a:r>
              <a:rPr lang="el-GR" dirty="0"/>
              <a:t>ε</a:t>
            </a:r>
            <a:r>
              <a:rPr lang="it-IT" dirty="0"/>
              <a:t> &gt; 1000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r>
              <a:rPr lang="it-IT" dirty="0"/>
              <a:t> e cresce se il sistema </a:t>
            </a:r>
            <a:r>
              <a:rPr lang="el-GR" dirty="0"/>
              <a:t>π</a:t>
            </a:r>
            <a:r>
              <a:rPr lang="it-IT" dirty="0"/>
              <a:t> è coniugato</a:t>
            </a:r>
            <a:endParaRPr lang="en-US" dirty="0"/>
          </a:p>
        </p:txBody>
      </p:sp>
      <p:sp>
        <p:nvSpPr>
          <p:cNvPr id="14" name="Rettangolo 13"/>
          <p:cNvSpPr/>
          <p:nvPr/>
        </p:nvSpPr>
        <p:spPr>
          <a:xfrm>
            <a:off x="399799" y="1598721"/>
            <a:ext cx="10197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• Non ci sia variazione del momento angolare di spin e della molteplicità di spin della molecola (imperativo)</a:t>
            </a:r>
            <a:endParaRPr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378410" y="2059827"/>
            <a:ext cx="10323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• Le funzioni d’onda </a:t>
            </a:r>
            <a:r>
              <a:rPr lang="el-GR" dirty="0"/>
              <a:t>Ψ</a:t>
            </a:r>
            <a:r>
              <a:rPr lang="it-IT" dirty="0"/>
              <a:t>1 e </a:t>
            </a:r>
            <a:r>
              <a:rPr lang="el-GR" dirty="0"/>
              <a:t>Ψ</a:t>
            </a:r>
            <a:r>
              <a:rPr lang="it-IT" dirty="0"/>
              <a:t>0  devono avere </a:t>
            </a:r>
            <a:r>
              <a:rPr lang="it-IT" b="1" dirty="0"/>
              <a:t>parità</a:t>
            </a:r>
            <a:r>
              <a:rPr lang="it-IT" dirty="0"/>
              <a:t> diversa (se così non è si parla di esclusione per simmetria)</a:t>
            </a:r>
            <a:endParaRPr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395408" y="2564253"/>
            <a:ext cx="6195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• Ci sia sovrapposizione tra gli orbitali coinvolti nella transizione </a:t>
            </a:r>
          </a:p>
          <a:p>
            <a:r>
              <a:rPr lang="it-IT" dirty="0"/>
              <a:t>(se manca si parla di esclusione per mancata sovrapposizione)</a:t>
            </a:r>
            <a:endParaRPr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78410" y="1051974"/>
            <a:ext cx="591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Transizioni </a:t>
            </a:r>
            <a:r>
              <a:rPr lang="it-IT" b="1" dirty="0"/>
              <a:t>permesse</a:t>
            </a:r>
            <a:r>
              <a:rPr lang="it-IT" dirty="0"/>
              <a:t> e non </a:t>
            </a:r>
            <a:r>
              <a:rPr lang="it-IT" b="1" dirty="0"/>
              <a:t>permesse (proibite)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78166" y="3416432"/>
            <a:ext cx="5170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Transizioni rilevanti in spettroscopia UV-Vis organica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78166" y="3907104"/>
            <a:ext cx="741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Le transizioni elettroniche rilevanti in spettroscopia UV-Vis organica sono </a:t>
            </a:r>
            <a:r>
              <a:rPr lang="it-IT" b="1" dirty="0"/>
              <a:t>due:</a:t>
            </a:r>
            <a:endParaRPr lang="en-US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975557" y="39071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n→ </a:t>
            </a:r>
            <a:r>
              <a:rPr lang="el-GR" b="1" dirty="0"/>
              <a:t>π</a:t>
            </a:r>
            <a:r>
              <a:rPr lang="it-IT" b="1" dirty="0"/>
              <a:t>*</a:t>
            </a:r>
            <a:endParaRPr lang="en-US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980330" y="390710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π</a:t>
            </a:r>
            <a:r>
              <a:rPr lang="it-IT" b="1" dirty="0"/>
              <a:t>→ </a:t>
            </a:r>
            <a:r>
              <a:rPr lang="el-GR" b="1" dirty="0"/>
              <a:t>π</a:t>
            </a:r>
            <a:r>
              <a:rPr lang="it-IT" b="1" dirty="0"/>
              <a:t>*</a:t>
            </a:r>
            <a:endParaRPr lang="en-US" b="1" dirty="0"/>
          </a:p>
        </p:txBody>
      </p:sp>
      <p:sp>
        <p:nvSpPr>
          <p:cNvPr id="25" name="Rettangolo 24"/>
          <p:cNvSpPr/>
          <p:nvPr/>
        </p:nvSpPr>
        <p:spPr>
          <a:xfrm>
            <a:off x="1809126" y="5858913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σ → </a:t>
            </a:r>
            <a:r>
              <a:rPr lang="el-GR" dirty="0"/>
              <a:t>σ</a:t>
            </a:r>
            <a:r>
              <a:rPr lang="it-IT" dirty="0"/>
              <a:t>*</a:t>
            </a:r>
            <a:endParaRPr lang="en-US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803276" y="5858913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 → </a:t>
            </a:r>
            <a:r>
              <a:rPr lang="el-GR" dirty="0"/>
              <a:t>σ</a:t>
            </a:r>
            <a:r>
              <a:rPr lang="it-IT" dirty="0"/>
              <a:t>*</a:t>
            </a:r>
            <a:endParaRPr lang="en-US" dirty="0"/>
          </a:p>
        </p:txBody>
      </p:sp>
      <p:sp>
        <p:nvSpPr>
          <p:cNvPr id="27" name="Rettangolo 26"/>
          <p:cNvSpPr/>
          <p:nvPr/>
        </p:nvSpPr>
        <p:spPr>
          <a:xfrm>
            <a:off x="337185" y="5858913"/>
            <a:ext cx="147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Le transizioni </a:t>
            </a:r>
            <a:endParaRPr lang="en-US" dirty="0"/>
          </a:p>
        </p:txBody>
      </p:sp>
      <p:sp>
        <p:nvSpPr>
          <p:cNvPr id="28" name="Rettangolo 27"/>
          <p:cNvSpPr/>
          <p:nvPr/>
        </p:nvSpPr>
        <p:spPr>
          <a:xfrm>
            <a:off x="3797426" y="5845123"/>
            <a:ext cx="649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Cadono in una regione dello spettro difficile da analizzare &lt; 200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3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8409" y="1204473"/>
            <a:ext cx="765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Come è fatto uno spettro di assorbimento UV-Vis (detto anche spettro ottico)?</a:t>
            </a:r>
          </a:p>
        </p:txBody>
      </p:sp>
      <p:sp>
        <p:nvSpPr>
          <p:cNvPr id="7" name="Rettangolo 6"/>
          <p:cNvSpPr/>
          <p:nvPr/>
        </p:nvSpPr>
        <p:spPr>
          <a:xfrm>
            <a:off x="4568118" y="2844671"/>
            <a:ext cx="6917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Uno spettro UV-Vis viene generalmente presentato come un grafico che</a:t>
            </a:r>
          </a:p>
          <a:p>
            <a:r>
              <a:rPr lang="it-IT" dirty="0"/>
              <a:t>riporta la lunghezza d’onda sull’asse x e l’assorbanza sull’asse y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4568118" y="3631001"/>
            <a:ext cx="6990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E’ caratterizzato da </a:t>
            </a:r>
            <a:r>
              <a:rPr lang="it-IT" b="1" dirty="0"/>
              <a:t>bande larghe</a:t>
            </a:r>
            <a:r>
              <a:rPr lang="it-IT" dirty="0"/>
              <a:t> ogni banda corrisponde, in genere a un</a:t>
            </a:r>
          </a:p>
          <a:p>
            <a:r>
              <a:rPr lang="it-IT" dirty="0"/>
              <a:t>tipo  differente di transizione</a:t>
            </a:r>
            <a:endParaRPr lang="en-US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54" y="2047834"/>
            <a:ext cx="4141134" cy="227563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78409" y="4629926"/>
            <a:ext cx="113086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L’assorbanza è una </a:t>
            </a:r>
            <a:r>
              <a:rPr lang="it-IT" b="1" dirty="0"/>
              <a:t>proprietà estensiva</a:t>
            </a:r>
            <a:r>
              <a:rPr lang="it-IT" dirty="0"/>
              <a:t> dipende cioè dalla concentrazione dell’</a:t>
            </a:r>
            <a:r>
              <a:rPr lang="it-IT" dirty="0" err="1"/>
              <a:t>analita</a:t>
            </a:r>
            <a:r>
              <a:rPr lang="it-IT" dirty="0"/>
              <a:t> oltre che dal cammino ottico.</a:t>
            </a:r>
          </a:p>
          <a:p>
            <a:r>
              <a:rPr lang="it-IT" dirty="0"/>
              <a:t>Il suo valore è legato ad un parametro che è invece tipico dell’</a:t>
            </a:r>
            <a:r>
              <a:rPr lang="it-IT" dirty="0" err="1"/>
              <a:t>analita</a:t>
            </a:r>
            <a:r>
              <a:rPr lang="it-IT" dirty="0"/>
              <a:t> (è una </a:t>
            </a:r>
            <a:r>
              <a:rPr lang="it-IT" b="1" dirty="0"/>
              <a:t>proprietà intensiva</a:t>
            </a:r>
            <a:r>
              <a:rPr lang="it-IT" dirty="0"/>
              <a:t>) , questo parametro è il</a:t>
            </a:r>
          </a:p>
          <a:p>
            <a:r>
              <a:rPr lang="it-IT" b="1" dirty="0"/>
              <a:t>coefficiente di estinzione molare</a:t>
            </a:r>
            <a:r>
              <a:rPr lang="it-IT" dirty="0"/>
              <a:t> </a:t>
            </a:r>
            <a:r>
              <a:rPr lang="el-GR" b="1" dirty="0"/>
              <a:t>ε</a:t>
            </a:r>
            <a:r>
              <a:rPr lang="it-IT" dirty="0"/>
              <a:t> </a:t>
            </a:r>
            <a:endParaRPr lang="en-US" b="1" dirty="0"/>
          </a:p>
        </p:txBody>
      </p:sp>
      <p:sp>
        <p:nvSpPr>
          <p:cNvPr id="11" name="Rettangolo 10"/>
          <p:cNvSpPr/>
          <p:nvPr/>
        </p:nvSpPr>
        <p:spPr>
          <a:xfrm>
            <a:off x="4568117" y="1847644"/>
            <a:ext cx="7139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Uno spettro UV-Vis viene generalmente registrato in soluzione, il solvente </a:t>
            </a:r>
          </a:p>
          <a:p>
            <a:r>
              <a:rPr lang="it-IT" dirty="0"/>
              <a:t>deve essere </a:t>
            </a:r>
            <a:r>
              <a:rPr lang="it-IT" b="1" dirty="0"/>
              <a:t>otticamente trasparente</a:t>
            </a:r>
            <a:r>
              <a:rPr lang="it-IT" dirty="0"/>
              <a:t>, cioè non assorbire lui stesso </a:t>
            </a:r>
          </a:p>
          <a:p>
            <a:r>
              <a:rPr lang="it-IT" dirty="0"/>
              <a:t>nella regione di interesse</a:t>
            </a: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78409" y="5859259"/>
            <a:ext cx="11094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La lunghezza d’onda alla quale cade il massimo di assorbimento si indica </a:t>
            </a:r>
            <a:r>
              <a:rPr lang="el-GR" b="1" dirty="0"/>
              <a:t>λ</a:t>
            </a:r>
            <a:r>
              <a:rPr lang="it-IT" b="1" baseline="-25000" dirty="0"/>
              <a:t>max</a:t>
            </a:r>
            <a:r>
              <a:rPr lang="it-IT" dirty="0"/>
              <a:t> ed il coefficiente di estinzione a questa </a:t>
            </a:r>
          </a:p>
          <a:p>
            <a:r>
              <a:rPr lang="it-IT" dirty="0"/>
              <a:t>lunghezza d’onda si indica </a:t>
            </a:r>
            <a:r>
              <a:rPr lang="el-GR" b="1" dirty="0"/>
              <a:t>ε</a:t>
            </a:r>
            <a:r>
              <a:rPr lang="it-IT" b="1" baseline="-25000" dirty="0"/>
              <a:t>max</a:t>
            </a:r>
            <a:r>
              <a:rPr lang="it-I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2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8410" y="1193465"/>
            <a:ext cx="245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Legge di Lambert e </a:t>
            </a:r>
            <a:r>
              <a:rPr lang="it-IT" dirty="0" err="1"/>
              <a:t>Beer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378410" y="255613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 = </a:t>
            </a:r>
            <a:r>
              <a:rPr lang="el-GR" dirty="0"/>
              <a:t>ε</a:t>
            </a:r>
            <a:r>
              <a:rPr lang="it-IT" dirty="0" err="1"/>
              <a:t>bC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378410" y="1640962"/>
            <a:ext cx="11527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L’assorbanza di una soluzione di un </a:t>
            </a:r>
            <a:r>
              <a:rPr lang="it-IT" dirty="0" err="1"/>
              <a:t>analita</a:t>
            </a:r>
            <a:r>
              <a:rPr lang="it-IT" dirty="0"/>
              <a:t> alla concentrazione molare C, determinata in una </a:t>
            </a:r>
            <a:r>
              <a:rPr lang="it-IT" dirty="0" err="1"/>
              <a:t>cuvetta</a:t>
            </a:r>
            <a:r>
              <a:rPr lang="it-IT" dirty="0"/>
              <a:t> di cammino ottico b </a:t>
            </a:r>
          </a:p>
          <a:p>
            <a:r>
              <a:rPr lang="it-IT" dirty="0"/>
              <a:t>è data da: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378409" y="3194317"/>
            <a:ext cx="11813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Come detto il coefficiente di estinzione molare </a:t>
            </a:r>
            <a:r>
              <a:rPr lang="el-GR" dirty="0"/>
              <a:t>ε</a:t>
            </a:r>
            <a:r>
              <a:rPr lang="it-IT" dirty="0"/>
              <a:t> dipende solo dalla natura dell’</a:t>
            </a:r>
            <a:r>
              <a:rPr lang="it-IT" dirty="0" err="1"/>
              <a:t>analita</a:t>
            </a:r>
            <a:r>
              <a:rPr lang="it-IT" dirty="0"/>
              <a:t>.</a:t>
            </a:r>
          </a:p>
          <a:p>
            <a:r>
              <a:rPr lang="it-IT" dirty="0"/>
              <a:t>I valori di </a:t>
            </a:r>
            <a:r>
              <a:rPr lang="el-GR" dirty="0"/>
              <a:t>ε</a:t>
            </a:r>
            <a:r>
              <a:rPr lang="it-IT" dirty="0"/>
              <a:t> sono in genere </a:t>
            </a:r>
            <a:r>
              <a:rPr lang="it-IT" b="1" dirty="0"/>
              <a:t>piccoli</a:t>
            </a:r>
            <a:r>
              <a:rPr lang="it-IT" dirty="0"/>
              <a:t> (&lt;1000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r>
              <a:rPr lang="it-IT" dirty="0"/>
              <a:t>)per transizioni </a:t>
            </a:r>
            <a:r>
              <a:rPr lang="it-IT" b="1" dirty="0"/>
              <a:t>non permesse</a:t>
            </a:r>
            <a:r>
              <a:rPr lang="it-IT" dirty="0"/>
              <a:t> mentre assumono valori notevoli (≈ 10000-100000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r>
              <a:rPr lang="it-IT" dirty="0"/>
              <a:t>) per </a:t>
            </a:r>
            <a:r>
              <a:rPr lang="it-IT" b="1" dirty="0"/>
              <a:t>transizioni permesse</a:t>
            </a:r>
            <a:endParaRPr lang="en-US" b="1" dirty="0"/>
          </a:p>
        </p:txBody>
      </p:sp>
      <p:sp>
        <p:nvSpPr>
          <p:cNvPr id="9" name="Rettangolo 8"/>
          <p:cNvSpPr/>
          <p:nvPr/>
        </p:nvSpPr>
        <p:spPr>
          <a:xfrm>
            <a:off x="378410" y="4386493"/>
            <a:ext cx="114739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La dipendenza lineare dell’assorbanza dalla concentrazione permette l’analisi quantitativa della concentrazione incognita</a:t>
            </a:r>
          </a:p>
          <a:p>
            <a:r>
              <a:rPr lang="it-IT" dirty="0"/>
              <a:t>di una soluzione di un </a:t>
            </a:r>
            <a:r>
              <a:rPr lang="it-IT" dirty="0" err="1"/>
              <a:t>analita</a:t>
            </a:r>
            <a:r>
              <a:rPr lang="it-IT" dirty="0"/>
              <a:t> previa costruzione di una </a:t>
            </a:r>
            <a:r>
              <a:rPr lang="it-IT" b="1" dirty="0"/>
              <a:t>curva di calibrazione</a:t>
            </a:r>
            <a:r>
              <a:rPr lang="it-IT" dirty="0"/>
              <a:t>. </a:t>
            </a:r>
          </a:p>
          <a:p>
            <a:r>
              <a:rPr lang="it-IT" dirty="0"/>
              <a:t>La pendenza di questa retta è proprio il coefficiente di estinzione molare.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5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8410" y="1124228"/>
            <a:ext cx="468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Gruppi Auxocromi (che ‘incrementano il colore’)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1500" y="1675848"/>
            <a:ext cx="11226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Sono gruppi che quando sono legati al cromoforo ne modificano le proprietà di assorbimento.</a:t>
            </a:r>
          </a:p>
          <a:p>
            <a:r>
              <a:rPr lang="it-IT" dirty="0"/>
              <a:t>Un auxocromo è un gruppo funzionale di atomi con una o più coppie solitarie di elettroni che quando legati </a:t>
            </a:r>
          </a:p>
          <a:p>
            <a:r>
              <a:rPr lang="it-IT" dirty="0"/>
              <a:t>a un cromoforo alterano sia la lunghezza d'onda che l'intensità dell'assorbimento. Aumentano sia la lunghezza d’onda </a:t>
            </a:r>
          </a:p>
          <a:p>
            <a:r>
              <a:rPr lang="it-IT" dirty="0"/>
              <a:t>di assorbimento  sia il coefficiente di estinzione molare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571500" y="2960591"/>
            <a:ext cx="10762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auxocromi</a:t>
            </a:r>
            <a:r>
              <a:rPr lang="en-US" dirty="0"/>
              <a:t> ci </a:t>
            </a:r>
            <a:r>
              <a:rPr lang="en-US" dirty="0" err="1"/>
              <a:t>sono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idrossile</a:t>
            </a:r>
            <a:r>
              <a:rPr lang="en-US" dirty="0"/>
              <a:t> (−OH), </a:t>
            </a:r>
            <a:r>
              <a:rPr lang="en-US" dirty="0" err="1"/>
              <a:t>amminico</a:t>
            </a:r>
            <a:r>
              <a:rPr lang="en-US" dirty="0"/>
              <a:t> (−NH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en-US" dirty="0" err="1"/>
              <a:t>aldeide</a:t>
            </a:r>
            <a:r>
              <a:rPr lang="en-US" dirty="0"/>
              <a:t> (−CHO), </a:t>
            </a:r>
            <a:r>
              <a:rPr lang="en-US" dirty="0" err="1"/>
              <a:t>mercapto</a:t>
            </a:r>
            <a:r>
              <a:rPr lang="en-US" dirty="0"/>
              <a:t> (−SH) etc.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1500" y="4038956"/>
            <a:ext cx="10737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combinazione di un cromoforo ed un gruppo auxocromo genera un nuovo cromoforo con proprietà diverse rispetto a quello di partenza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778318"/>
              </p:ext>
            </p:extLst>
          </p:nvPr>
        </p:nvGraphicFramePr>
        <p:xfrm>
          <a:off x="4008082" y="5133181"/>
          <a:ext cx="552657" cy="62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6" name="CS ChemDraw Drawing" r:id="rId3" imgW="368438" imgH="418875" progId="ChemDraw.Document.6.0">
                  <p:embed/>
                </p:oleObj>
              </mc:Choice>
              <mc:Fallback>
                <p:oleObj name="CS ChemDraw Drawing" r:id="rId3" imgW="368438" imgH="4188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8082" y="5133181"/>
                        <a:ext cx="552657" cy="62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689908" y="5907268"/>
            <a:ext cx="344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max</a:t>
            </a:r>
            <a:r>
              <a:rPr lang="it-IT" dirty="0"/>
              <a:t> = 256 nm </a:t>
            </a:r>
            <a:r>
              <a:rPr lang="el-GR" dirty="0"/>
              <a:t>ε</a:t>
            </a:r>
            <a:r>
              <a:rPr lang="it-IT" baseline="-25000" dirty="0"/>
              <a:t>max</a:t>
            </a:r>
            <a:r>
              <a:rPr lang="it-IT" dirty="0"/>
              <a:t> = 200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endParaRPr lang="en-US" baseline="30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685438" y="5907268"/>
            <a:ext cx="343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max</a:t>
            </a:r>
            <a:r>
              <a:rPr lang="it-IT" dirty="0"/>
              <a:t> = 280 nm </a:t>
            </a:r>
            <a:r>
              <a:rPr lang="el-GR" dirty="0"/>
              <a:t>ε</a:t>
            </a:r>
            <a:r>
              <a:rPr lang="it-IT" baseline="-25000" dirty="0"/>
              <a:t>max</a:t>
            </a:r>
            <a:r>
              <a:rPr lang="it-IT" dirty="0"/>
              <a:t> = 1430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endParaRPr lang="en-US" baseline="30000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842988"/>
              </p:ext>
            </p:extLst>
          </p:nvPr>
        </p:nvGraphicFramePr>
        <p:xfrm>
          <a:off x="8009607" y="4824484"/>
          <a:ext cx="594071" cy="97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7" name="CS ChemDraw Drawing" r:id="rId5" imgW="396047" imgH="652007" progId="ChemDraw.Document.6.0">
                  <p:embed/>
                </p:oleObj>
              </mc:Choice>
              <mc:Fallback>
                <p:oleObj name="CS ChemDraw Drawing" r:id="rId5" imgW="396047" imgH="6520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9607" y="4824484"/>
                        <a:ext cx="594071" cy="978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571500" y="3523850"/>
            <a:ext cx="822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Un gruppo auxocromo non necessariamente dà assorbimenti rilevanti quando isolato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8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8410" y="1270000"/>
            <a:ext cx="408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Esempi di molecole con gruppi auxocromi</a:t>
            </a:r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727836"/>
              </p:ext>
            </p:extLst>
          </p:nvPr>
        </p:nvGraphicFramePr>
        <p:xfrm>
          <a:off x="622524" y="2034364"/>
          <a:ext cx="1738893" cy="103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56" name="CS ChemDraw Drawing" r:id="rId3" imgW="1159262" imgH="691445" progId="ChemDraw.Document.6.0">
                  <p:embed/>
                </p:oleObj>
              </mc:Choice>
              <mc:Fallback>
                <p:oleObj name="CS ChemDraw Drawing" r:id="rId3" imgW="1159262" imgH="6914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524" y="2034364"/>
                        <a:ext cx="1738893" cy="1037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544294" y="3649898"/>
            <a:ext cx="1476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diazobenzene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6304994" y="1480630"/>
            <a:ext cx="201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gruppo auxocromo</a:t>
            </a:r>
            <a:endParaRPr lang="en-US" dirty="0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5263949" y="1709293"/>
            <a:ext cx="961150" cy="180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176958"/>
              </p:ext>
            </p:extLst>
          </p:nvPr>
        </p:nvGraphicFramePr>
        <p:xfrm>
          <a:off x="3750577" y="4196240"/>
          <a:ext cx="765437" cy="1343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57" name="CS ChemDraw Drawing" r:id="rId5" imgW="510291" imgH="895953" progId="ChemDraw.Document.6.0">
                  <p:embed/>
                </p:oleObj>
              </mc:Choice>
              <mc:Fallback>
                <p:oleObj name="CS ChemDraw Drawing" r:id="rId5" imgW="510291" imgH="8959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0577" y="4196240"/>
                        <a:ext cx="765437" cy="1343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/>
          <p:cNvSpPr/>
          <p:nvPr/>
        </p:nvSpPr>
        <p:spPr>
          <a:xfrm>
            <a:off x="3221105" y="5657592"/>
            <a:ext cx="2078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max</a:t>
            </a:r>
            <a:r>
              <a:rPr lang="it-IT" dirty="0"/>
              <a:t> = 275 nm </a:t>
            </a:r>
          </a:p>
          <a:p>
            <a:r>
              <a:rPr lang="el-GR" dirty="0"/>
              <a:t>ε</a:t>
            </a:r>
            <a:r>
              <a:rPr lang="it-IT" baseline="-25000" dirty="0"/>
              <a:t>max</a:t>
            </a:r>
            <a:r>
              <a:rPr lang="it-IT" dirty="0"/>
              <a:t> ≈ 1000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endParaRPr lang="en-US" baseline="30000" dirty="0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695009"/>
              </p:ext>
            </p:extLst>
          </p:nvPr>
        </p:nvGraphicFramePr>
        <p:xfrm>
          <a:off x="1213488" y="4822880"/>
          <a:ext cx="552657" cy="62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58" name="CS ChemDraw Drawing" r:id="rId7" imgW="368438" imgH="418875" progId="ChemDraw.Document.6.0">
                  <p:embed/>
                </p:oleObj>
              </mc:Choice>
              <mc:Fallback>
                <p:oleObj name="CS ChemDraw Drawing" r:id="rId7" imgW="368438" imgH="418875" progId="ChemDraw.Document.6.0">
                  <p:embed/>
                  <p:pic>
                    <p:nvPicPr>
                      <p:cNvPr id="3" name="Oggetto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3488" y="4822880"/>
                        <a:ext cx="552657" cy="62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759202" y="5656268"/>
            <a:ext cx="2013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max</a:t>
            </a:r>
            <a:r>
              <a:rPr lang="it-IT" dirty="0"/>
              <a:t> = 256 nm</a:t>
            </a:r>
          </a:p>
          <a:p>
            <a:r>
              <a:rPr lang="el-GR" dirty="0"/>
              <a:t>ε</a:t>
            </a:r>
            <a:r>
              <a:rPr lang="it-IT" baseline="-25000" dirty="0"/>
              <a:t>max</a:t>
            </a:r>
            <a:r>
              <a:rPr lang="it-IT" dirty="0"/>
              <a:t> = 200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endParaRPr lang="en-US" baseline="30000" dirty="0"/>
          </a:p>
        </p:txBody>
      </p:sp>
      <p:sp>
        <p:nvSpPr>
          <p:cNvPr id="17" name="Rettangolo 16"/>
          <p:cNvSpPr/>
          <p:nvPr/>
        </p:nvSpPr>
        <p:spPr>
          <a:xfrm>
            <a:off x="5744524" y="4059848"/>
            <a:ext cx="201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gruppo auxocromo</a:t>
            </a:r>
            <a:endParaRPr lang="en-US" dirty="0"/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4582936" y="4285176"/>
            <a:ext cx="961150" cy="180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425367"/>
              </p:ext>
            </p:extLst>
          </p:nvPr>
        </p:nvGraphicFramePr>
        <p:xfrm>
          <a:off x="3055806" y="1650678"/>
          <a:ext cx="2342483" cy="142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59" name="CS ChemDraw Drawing" r:id="rId9" imgW="1561655" imgH="949068" progId="ChemDraw.Document.6.0">
                  <p:embed/>
                </p:oleObj>
              </mc:Choice>
              <mc:Fallback>
                <p:oleObj name="CS ChemDraw Drawing" r:id="rId9" imgW="1561655" imgH="9490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55806" y="1650678"/>
                        <a:ext cx="2342483" cy="1423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tangolo 19"/>
          <p:cNvSpPr/>
          <p:nvPr/>
        </p:nvSpPr>
        <p:spPr>
          <a:xfrm>
            <a:off x="3221105" y="3250317"/>
            <a:ext cx="3471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max</a:t>
            </a:r>
            <a:r>
              <a:rPr lang="it-IT" dirty="0"/>
              <a:t> = 389 nm (dipendente dal </a:t>
            </a:r>
            <a:r>
              <a:rPr lang="it-IT" dirty="0" err="1"/>
              <a:t>pH</a:t>
            </a:r>
            <a:r>
              <a:rPr lang="it-IT" dirty="0"/>
              <a:t>) 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49377" y="3280566"/>
            <a:ext cx="153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max</a:t>
            </a:r>
            <a:r>
              <a:rPr lang="it-IT" dirty="0"/>
              <a:t> = 365 nm </a:t>
            </a:r>
          </a:p>
        </p:txBody>
      </p:sp>
    </p:spTree>
    <p:extLst>
      <p:ext uri="{BB962C8B-B14F-4D97-AF65-F5344CB8AC3E}">
        <p14:creationId xmlns:p14="http://schemas.microsoft.com/office/powerpoint/2010/main" val="295041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8407" y="1654226"/>
            <a:ext cx="11038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Quando un gruppo legato ad un cromoforo sposta il massimo di assorbimento a lunghezze d’onda </a:t>
            </a:r>
            <a:r>
              <a:rPr lang="it-IT" b="1" dirty="0"/>
              <a:t>maggiori</a:t>
            </a:r>
            <a:r>
              <a:rPr lang="it-IT" dirty="0"/>
              <a:t> rispetto al sistema non sostituito si dice che ha un effetto </a:t>
            </a:r>
            <a:r>
              <a:rPr lang="it-IT" b="1" dirty="0"/>
              <a:t>batocromo</a:t>
            </a:r>
            <a:r>
              <a:rPr lang="it-IT" dirty="0"/>
              <a:t> e che causa uno </a:t>
            </a:r>
            <a:r>
              <a:rPr lang="it-IT" b="1" dirty="0"/>
              <a:t>spostamento </a:t>
            </a:r>
            <a:r>
              <a:rPr lang="it-IT" b="1" dirty="0" err="1"/>
              <a:t>batocromico</a:t>
            </a:r>
            <a:r>
              <a:rPr lang="it-IT" dirty="0"/>
              <a:t> o spostamento verso il rosso o </a:t>
            </a:r>
            <a:r>
              <a:rPr lang="it-IT" dirty="0" err="1"/>
              <a:t>red</a:t>
            </a:r>
            <a:r>
              <a:rPr lang="it-IT" dirty="0"/>
              <a:t> </a:t>
            </a:r>
            <a:r>
              <a:rPr lang="it-IT" dirty="0" err="1"/>
              <a:t>shift</a:t>
            </a:r>
            <a:r>
              <a:rPr lang="it-IT" dirty="0"/>
              <a:t>. Dipende dalla coniugazione ed è influenzato dal solvente.</a:t>
            </a:r>
            <a:endParaRPr lang="en-US" b="1" dirty="0"/>
          </a:p>
        </p:txBody>
      </p:sp>
      <p:sp>
        <p:nvSpPr>
          <p:cNvPr id="6" name="Rettangolo 5"/>
          <p:cNvSpPr/>
          <p:nvPr/>
        </p:nvSpPr>
        <p:spPr>
          <a:xfrm>
            <a:off x="387768" y="3249199"/>
            <a:ext cx="11038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Quando un gruppo legato ad un cromoforo sposta il massimo di assorbimento a lunghezze </a:t>
            </a:r>
            <a:r>
              <a:rPr lang="it-IT" b="1" dirty="0"/>
              <a:t>inferiori</a:t>
            </a:r>
            <a:r>
              <a:rPr lang="it-IT" dirty="0"/>
              <a:t> d’onda maggiori rispetto al sistema non sostituito si dice che ha un effetto </a:t>
            </a:r>
            <a:r>
              <a:rPr lang="it-IT" b="1" dirty="0"/>
              <a:t>ipsocromo</a:t>
            </a:r>
            <a:r>
              <a:rPr lang="it-IT" dirty="0"/>
              <a:t> e che causa uno </a:t>
            </a:r>
            <a:r>
              <a:rPr lang="it-IT" b="1" dirty="0"/>
              <a:t>spostamento </a:t>
            </a:r>
            <a:r>
              <a:rPr lang="it-IT" b="1" dirty="0" err="1"/>
              <a:t>ipsocromico</a:t>
            </a:r>
            <a:r>
              <a:rPr lang="it-IT" dirty="0"/>
              <a:t> o spostamento verso il blue o blue </a:t>
            </a:r>
            <a:r>
              <a:rPr lang="it-IT" dirty="0" err="1"/>
              <a:t>shift</a:t>
            </a:r>
            <a:r>
              <a:rPr lang="it-IT" dirty="0"/>
              <a:t>. Dipende dalla coniugazione ed è influenzato dal solvente.</a:t>
            </a:r>
            <a:endParaRPr lang="en-US" b="1" dirty="0"/>
          </a:p>
        </p:txBody>
      </p:sp>
      <p:sp>
        <p:nvSpPr>
          <p:cNvPr id="7" name="Rettangolo 6"/>
          <p:cNvSpPr/>
          <p:nvPr/>
        </p:nvSpPr>
        <p:spPr>
          <a:xfrm>
            <a:off x="378407" y="4660947"/>
            <a:ext cx="11038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Quando un gruppo legato ad un cromoforo </a:t>
            </a:r>
            <a:r>
              <a:rPr lang="it-IT" b="1" dirty="0"/>
              <a:t>aumenta</a:t>
            </a:r>
            <a:r>
              <a:rPr lang="it-IT" dirty="0"/>
              <a:t> il coefficiente di estinzione molare rispetto al sistema non sostituito si dice che ha un effetto </a:t>
            </a:r>
            <a:r>
              <a:rPr lang="it-IT" b="1" dirty="0"/>
              <a:t>ipercromico</a:t>
            </a:r>
            <a:r>
              <a:rPr lang="it-IT" dirty="0"/>
              <a:t> e questo è in genere dovuto ad un aumento della coniugazione.</a:t>
            </a:r>
            <a:endParaRPr lang="en-US" b="1" dirty="0"/>
          </a:p>
        </p:txBody>
      </p:sp>
      <p:sp>
        <p:nvSpPr>
          <p:cNvPr id="8" name="Rettangolo 7"/>
          <p:cNvSpPr/>
          <p:nvPr/>
        </p:nvSpPr>
        <p:spPr>
          <a:xfrm>
            <a:off x="378409" y="5861093"/>
            <a:ext cx="11038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Quando un gruppo legato ad un cromoforo </a:t>
            </a:r>
            <a:r>
              <a:rPr lang="it-IT" b="1" dirty="0"/>
              <a:t>diminuisce</a:t>
            </a:r>
            <a:r>
              <a:rPr lang="it-IT" dirty="0"/>
              <a:t> il coefficiente di estinzione molare rispetto al sistema non sostituito si dice che ha un effetto </a:t>
            </a:r>
            <a:r>
              <a:rPr lang="it-IT" b="1" dirty="0"/>
              <a:t>ipocromico</a:t>
            </a:r>
            <a:r>
              <a:rPr lang="it-IT" dirty="0"/>
              <a:t> e questo è in genere dovuto ad una diminuzione della coniugazione.</a:t>
            </a:r>
            <a:endParaRPr lang="en-US" b="1" dirty="0"/>
          </a:p>
        </p:txBody>
      </p:sp>
      <p:sp>
        <p:nvSpPr>
          <p:cNvPr id="9" name="Rettangolo 8"/>
          <p:cNvSpPr/>
          <p:nvPr/>
        </p:nvSpPr>
        <p:spPr>
          <a:xfrm>
            <a:off x="378406" y="1281492"/>
            <a:ext cx="193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Effetto batocromo</a:t>
            </a:r>
            <a:endParaRPr lang="en-US" b="1" dirty="0"/>
          </a:p>
        </p:txBody>
      </p:sp>
      <p:sp>
        <p:nvSpPr>
          <p:cNvPr id="10" name="Rettangolo 9"/>
          <p:cNvSpPr/>
          <p:nvPr/>
        </p:nvSpPr>
        <p:spPr>
          <a:xfrm>
            <a:off x="387768" y="2779182"/>
            <a:ext cx="1923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Effetto ipsocromo </a:t>
            </a:r>
            <a:endParaRPr lang="en-US" b="1" dirty="0"/>
          </a:p>
        </p:txBody>
      </p:sp>
      <p:sp>
        <p:nvSpPr>
          <p:cNvPr id="11" name="Rettangolo 10"/>
          <p:cNvSpPr/>
          <p:nvPr/>
        </p:nvSpPr>
        <p:spPr>
          <a:xfrm>
            <a:off x="387768" y="4226300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Effetto ipercromico</a:t>
            </a:r>
            <a:endParaRPr lang="en-US" b="1" dirty="0"/>
          </a:p>
        </p:txBody>
      </p:sp>
      <p:sp>
        <p:nvSpPr>
          <p:cNvPr id="12" name="Rettangolo 11"/>
          <p:cNvSpPr/>
          <p:nvPr/>
        </p:nvSpPr>
        <p:spPr>
          <a:xfrm>
            <a:off x="387768" y="5397828"/>
            <a:ext cx="194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Effetto ipocromico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954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8407" y="1654226"/>
            <a:ext cx="11038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Quando un gruppo legato ad un cromoforo sposta il massimo di assorbimento a lunghezze d’onda </a:t>
            </a:r>
            <a:r>
              <a:rPr lang="it-IT" b="1" dirty="0"/>
              <a:t>maggiori</a:t>
            </a:r>
            <a:r>
              <a:rPr lang="it-IT" dirty="0"/>
              <a:t> rispetto al sistema non sostituito si dice che ha un effetto </a:t>
            </a:r>
            <a:r>
              <a:rPr lang="it-IT" b="1" dirty="0"/>
              <a:t>batocromo</a:t>
            </a:r>
            <a:r>
              <a:rPr lang="it-IT" dirty="0"/>
              <a:t> e che causa uno </a:t>
            </a:r>
            <a:r>
              <a:rPr lang="it-IT" b="1" dirty="0"/>
              <a:t>spostamento </a:t>
            </a:r>
            <a:r>
              <a:rPr lang="it-IT" b="1" dirty="0" err="1"/>
              <a:t>batocromico</a:t>
            </a:r>
            <a:r>
              <a:rPr lang="it-IT" dirty="0"/>
              <a:t> o spostamento verso il rosso o </a:t>
            </a:r>
            <a:r>
              <a:rPr lang="it-IT" dirty="0" err="1"/>
              <a:t>red</a:t>
            </a:r>
            <a:r>
              <a:rPr lang="it-IT" dirty="0"/>
              <a:t> </a:t>
            </a:r>
            <a:r>
              <a:rPr lang="it-IT" dirty="0" err="1"/>
              <a:t>shift</a:t>
            </a:r>
            <a:r>
              <a:rPr lang="it-IT" dirty="0"/>
              <a:t>.</a:t>
            </a:r>
            <a:endParaRPr lang="en-US" b="1" dirty="0"/>
          </a:p>
        </p:txBody>
      </p:sp>
      <p:sp>
        <p:nvSpPr>
          <p:cNvPr id="6" name="Rettangolo 5"/>
          <p:cNvSpPr/>
          <p:nvPr/>
        </p:nvSpPr>
        <p:spPr>
          <a:xfrm>
            <a:off x="378406" y="1281492"/>
            <a:ext cx="193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Effetto batocromo</a:t>
            </a:r>
            <a:endParaRPr lang="en-US" b="1" dirty="0"/>
          </a:p>
        </p:txBody>
      </p:sp>
      <p:sp>
        <p:nvSpPr>
          <p:cNvPr id="7" name="Rettangolo 6"/>
          <p:cNvSpPr/>
          <p:nvPr/>
        </p:nvSpPr>
        <p:spPr>
          <a:xfrm>
            <a:off x="378406" y="2770452"/>
            <a:ext cx="10486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Lo spostamento del massimo di assorbimento a lunghezze d’onda maggiori è dovuto ad una diminuzione della</a:t>
            </a:r>
          </a:p>
          <a:p>
            <a:r>
              <a:rPr lang="it-IT" dirty="0"/>
              <a:t>differenze di energia tra gli orbitali coinvolti nella transizione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378406" y="3497465"/>
            <a:ext cx="944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Si osserva quando la </a:t>
            </a:r>
            <a:r>
              <a:rPr lang="it-IT" b="1" dirty="0"/>
              <a:t>coniugazione aumenta</a:t>
            </a:r>
            <a:r>
              <a:rPr lang="it-IT" dirty="0"/>
              <a:t> o per introduzione di un sostituente </a:t>
            </a:r>
            <a:r>
              <a:rPr lang="it-IT" b="1" dirty="0" err="1"/>
              <a:t>elettron</a:t>
            </a:r>
            <a:r>
              <a:rPr lang="it-IT" b="1" dirty="0"/>
              <a:t> donatore</a:t>
            </a:r>
            <a:endParaRPr lang="en-US" b="1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269388"/>
              </p:ext>
            </p:extLst>
          </p:nvPr>
        </p:nvGraphicFramePr>
        <p:xfrm>
          <a:off x="2465771" y="4536411"/>
          <a:ext cx="552657" cy="62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0" name="CS ChemDraw Drawing" r:id="rId3" imgW="368438" imgH="418875" progId="ChemDraw.Document.6.0">
                  <p:embed/>
                </p:oleObj>
              </mc:Choice>
              <mc:Fallback>
                <p:oleObj name="CS ChemDraw Drawing" r:id="rId3" imgW="368438" imgH="418875" progId="ChemDraw.Document.6.0">
                  <p:embed/>
                  <p:pic>
                    <p:nvPicPr>
                      <p:cNvPr id="15" name="Oggetto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5771" y="4536411"/>
                        <a:ext cx="552657" cy="62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011485" y="5369799"/>
            <a:ext cx="2013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max</a:t>
            </a:r>
            <a:r>
              <a:rPr lang="it-IT" dirty="0"/>
              <a:t> = 256 nm</a:t>
            </a:r>
          </a:p>
          <a:p>
            <a:r>
              <a:rPr lang="el-GR" dirty="0"/>
              <a:t>ε</a:t>
            </a:r>
            <a:r>
              <a:rPr lang="it-IT" baseline="-25000" dirty="0"/>
              <a:t>max</a:t>
            </a:r>
            <a:r>
              <a:rPr lang="it-IT" dirty="0"/>
              <a:t> = 200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endParaRPr lang="en-US" baseline="300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8835"/>
              </p:ext>
            </p:extLst>
          </p:nvPr>
        </p:nvGraphicFramePr>
        <p:xfrm>
          <a:off x="4947982" y="4539275"/>
          <a:ext cx="1025819" cy="62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1" name="CS ChemDraw Drawing" r:id="rId5" imgW="683879" imgH="416966" progId="ChemDraw.Document.6.0">
                  <p:embed/>
                </p:oleObj>
              </mc:Choice>
              <mc:Fallback>
                <p:oleObj name="CS ChemDraw Drawing" r:id="rId5" imgW="683879" imgH="4169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7982" y="4539275"/>
                        <a:ext cx="1025819" cy="625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483088"/>
              </p:ext>
            </p:extLst>
          </p:nvPr>
        </p:nvGraphicFramePr>
        <p:xfrm>
          <a:off x="7555982" y="4538798"/>
          <a:ext cx="1498980" cy="62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2" name="CS ChemDraw Drawing" r:id="rId7" imgW="999320" imgH="417284" progId="ChemDraw.Document.6.0">
                  <p:embed/>
                </p:oleObj>
              </mc:Choice>
              <mc:Fallback>
                <p:oleObj name="CS ChemDraw Drawing" r:id="rId7" imgW="999320" imgH="4172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982" y="4538798"/>
                        <a:ext cx="1498980" cy="625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4598832" y="5334025"/>
            <a:ext cx="207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max</a:t>
            </a:r>
            <a:r>
              <a:rPr lang="it-IT" dirty="0"/>
              <a:t> = 275 nm</a:t>
            </a:r>
          </a:p>
          <a:p>
            <a:r>
              <a:rPr lang="el-GR" dirty="0"/>
              <a:t>ε</a:t>
            </a:r>
            <a:r>
              <a:rPr lang="it-IT" baseline="-25000" dirty="0"/>
              <a:t>max</a:t>
            </a:r>
            <a:r>
              <a:rPr lang="it-IT" dirty="0"/>
              <a:t> = 5700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endParaRPr lang="en-US" baseline="30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298530" y="5356352"/>
            <a:ext cx="207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max</a:t>
            </a:r>
            <a:r>
              <a:rPr lang="it-IT" dirty="0"/>
              <a:t> = 357 nm</a:t>
            </a:r>
          </a:p>
          <a:p>
            <a:r>
              <a:rPr lang="el-GR" dirty="0"/>
              <a:t>ε</a:t>
            </a:r>
            <a:r>
              <a:rPr lang="it-IT" baseline="-25000" dirty="0"/>
              <a:t>max</a:t>
            </a:r>
            <a:r>
              <a:rPr lang="it-IT" dirty="0"/>
              <a:t> = 6400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76920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8406" y="1069460"/>
            <a:ext cx="193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Effetto batocromo</a:t>
            </a:r>
            <a:endParaRPr lang="en-US" b="1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962165"/>
              </p:ext>
            </p:extLst>
          </p:nvPr>
        </p:nvGraphicFramePr>
        <p:xfrm>
          <a:off x="776771" y="1766265"/>
          <a:ext cx="333213" cy="255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4" name="CS ChemDraw Drawing" r:id="rId3" imgW="222142" imgH="170476" progId="ChemDraw.Document.6.0">
                  <p:embed/>
                </p:oleObj>
              </mc:Choice>
              <mc:Fallback>
                <p:oleObj name="CS ChemDraw Drawing" r:id="rId3" imgW="222142" imgH="1704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771" y="1766265"/>
                        <a:ext cx="333213" cy="255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044969"/>
              </p:ext>
            </p:extLst>
          </p:nvPr>
        </p:nvGraphicFramePr>
        <p:xfrm>
          <a:off x="3522232" y="1583040"/>
          <a:ext cx="1021058" cy="29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5" name="CS ChemDraw Drawing" r:id="rId5" imgW="680705" imgH="197510" progId="ChemDraw.Document.6.0">
                  <p:embed/>
                </p:oleObj>
              </mc:Choice>
              <mc:Fallback>
                <p:oleObj name="CS ChemDraw Drawing" r:id="rId5" imgW="680705" imgH="1975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2232" y="1583040"/>
                        <a:ext cx="1021058" cy="29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423204"/>
              </p:ext>
            </p:extLst>
          </p:nvPr>
        </p:nvGraphicFramePr>
        <p:xfrm>
          <a:off x="7078555" y="1583040"/>
          <a:ext cx="1256687" cy="29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6" name="CS ChemDraw Drawing" r:id="rId7" imgW="837791" imgH="197510" progId="ChemDraw.Document.6.0">
                  <p:embed/>
                </p:oleObj>
              </mc:Choice>
              <mc:Fallback>
                <p:oleObj name="CS ChemDraw Drawing" r:id="rId7" imgW="837791" imgH="1975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78555" y="1583040"/>
                        <a:ext cx="1256687" cy="29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972302"/>
              </p:ext>
            </p:extLst>
          </p:nvPr>
        </p:nvGraphicFramePr>
        <p:xfrm>
          <a:off x="5832825" y="4109319"/>
          <a:ext cx="5540846" cy="116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7" name="CS ChemDraw Drawing" r:id="rId9" imgW="3693897" imgH="778592" progId="ChemDraw.Document.6.0">
                  <p:embed/>
                </p:oleObj>
              </mc:Choice>
              <mc:Fallback>
                <p:oleObj name="CS ChemDraw Drawing" r:id="rId9" imgW="3693897" imgH="7785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32825" y="4109319"/>
                        <a:ext cx="5540846" cy="116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510814" y="2308719"/>
            <a:ext cx="83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etilene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81401" y="2217304"/>
            <a:ext cx="150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1,3-butadiene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955538" y="2182212"/>
            <a:ext cx="159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1,3,5-esatriene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804247" y="5292435"/>
            <a:ext cx="121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it-IT" dirty="0"/>
              <a:t>-carotene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97871" y="2844648"/>
            <a:ext cx="219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max</a:t>
            </a:r>
            <a:r>
              <a:rPr lang="it-IT" dirty="0"/>
              <a:t> = 170 nm</a:t>
            </a:r>
          </a:p>
          <a:p>
            <a:r>
              <a:rPr lang="el-GR" dirty="0"/>
              <a:t>ε</a:t>
            </a:r>
            <a:r>
              <a:rPr lang="it-IT" baseline="-25000" dirty="0"/>
              <a:t>max</a:t>
            </a:r>
            <a:r>
              <a:rPr lang="it-IT" dirty="0"/>
              <a:t> = 15500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endParaRPr lang="en-US" baseline="30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281401" y="2844649"/>
            <a:ext cx="219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max</a:t>
            </a:r>
            <a:r>
              <a:rPr lang="it-IT" dirty="0"/>
              <a:t> = 217 nm</a:t>
            </a:r>
          </a:p>
          <a:p>
            <a:r>
              <a:rPr lang="el-GR" dirty="0"/>
              <a:t>ε</a:t>
            </a:r>
            <a:r>
              <a:rPr lang="it-IT" baseline="-25000" dirty="0"/>
              <a:t>max</a:t>
            </a:r>
            <a:r>
              <a:rPr lang="it-IT" dirty="0"/>
              <a:t> = 20900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endParaRPr lang="en-US" baseline="30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797304" y="2844648"/>
            <a:ext cx="219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max</a:t>
            </a:r>
            <a:r>
              <a:rPr lang="it-IT" dirty="0"/>
              <a:t> = 274 nm</a:t>
            </a:r>
          </a:p>
          <a:p>
            <a:r>
              <a:rPr lang="el-GR" dirty="0"/>
              <a:t>ε</a:t>
            </a:r>
            <a:r>
              <a:rPr lang="it-IT" baseline="-25000" dirty="0"/>
              <a:t>max</a:t>
            </a:r>
            <a:r>
              <a:rPr lang="it-IT" dirty="0"/>
              <a:t> = 50000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endParaRPr lang="en-US" baseline="30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706898" y="5895547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it-IT" baseline="-25000" dirty="0"/>
              <a:t>1</a:t>
            </a:r>
            <a:r>
              <a:rPr lang="it-IT" dirty="0"/>
              <a:t> = 425 nm; 477 nm</a:t>
            </a:r>
          </a:p>
          <a:p>
            <a:r>
              <a:rPr lang="el-GR" dirty="0"/>
              <a:t>ε</a:t>
            </a:r>
            <a:r>
              <a:rPr lang="it-IT" baseline="-25000" dirty="0"/>
              <a:t>1</a:t>
            </a:r>
            <a:r>
              <a:rPr lang="it-IT" dirty="0"/>
              <a:t> = 1,3 x 10</a:t>
            </a:r>
            <a:r>
              <a:rPr lang="it-IT" baseline="30000" dirty="0"/>
              <a:t>5</a:t>
            </a:r>
            <a:r>
              <a:rPr lang="it-IT" dirty="0"/>
              <a:t> M</a:t>
            </a:r>
            <a:r>
              <a:rPr lang="it-IT" baseline="30000" dirty="0"/>
              <a:t>-1</a:t>
            </a:r>
            <a:r>
              <a:rPr lang="it-IT" dirty="0"/>
              <a:t> cm</a:t>
            </a:r>
            <a:r>
              <a:rPr lang="it-IT" baseline="30000" dirty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65136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8406" y="1069460"/>
            <a:ext cx="325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Origine dell’ effetto batocromo</a:t>
            </a:r>
            <a:endParaRPr lang="en-US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000" t="2448" r="3637" b="2448"/>
          <a:stretch/>
        </p:blipFill>
        <p:spPr>
          <a:xfrm>
            <a:off x="1655497" y="2110740"/>
            <a:ext cx="3954780" cy="355092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408077" y="1438792"/>
            <a:ext cx="51544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Consideriamo l’etene come esempio e immaginiamo </a:t>
            </a:r>
          </a:p>
          <a:p>
            <a:r>
              <a:rPr lang="it-IT" dirty="0"/>
              <a:t>di legare ad uno degli atomi di carbonio un gruppo</a:t>
            </a:r>
          </a:p>
          <a:p>
            <a:r>
              <a:rPr lang="it-IT" dirty="0"/>
              <a:t>che possieda dei doppietti liberi, cioè elettroni in </a:t>
            </a:r>
          </a:p>
          <a:p>
            <a:r>
              <a:rPr lang="it-IT" dirty="0"/>
              <a:t>orbitali </a:t>
            </a:r>
            <a:r>
              <a:rPr lang="it-IT" i="1" dirty="0"/>
              <a:t>n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6408077" y="2819101"/>
            <a:ext cx="4436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La presenza di orbitali </a:t>
            </a:r>
            <a:r>
              <a:rPr lang="it-IT" i="1" dirty="0"/>
              <a:t>n</a:t>
            </a:r>
            <a:r>
              <a:rPr lang="it-IT" dirty="0"/>
              <a:t> perturba la struttura </a:t>
            </a:r>
          </a:p>
          <a:p>
            <a:r>
              <a:rPr lang="it-IT" dirty="0"/>
              <a:t>elettronica dell’etene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6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1619182"/>
            <a:ext cx="11038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Quando un gruppo legato ad un cromoforo sposta il massimo di assorbimento a lunghezze d’onda </a:t>
            </a:r>
            <a:r>
              <a:rPr lang="it-IT" b="1" dirty="0"/>
              <a:t>inferiori</a:t>
            </a:r>
            <a:r>
              <a:rPr lang="it-IT" dirty="0"/>
              <a:t> rispetto al sistema non sostituito si dice che ha un effetto </a:t>
            </a:r>
            <a:r>
              <a:rPr lang="it-IT" b="1" dirty="0"/>
              <a:t>ipsocromo</a:t>
            </a:r>
            <a:r>
              <a:rPr lang="it-IT" dirty="0"/>
              <a:t> e che causa uno </a:t>
            </a:r>
            <a:r>
              <a:rPr lang="it-IT" b="1" dirty="0"/>
              <a:t>spostamento </a:t>
            </a:r>
            <a:r>
              <a:rPr lang="it-IT" b="1" dirty="0" err="1"/>
              <a:t>ipsocromico</a:t>
            </a:r>
            <a:r>
              <a:rPr lang="it-IT" dirty="0"/>
              <a:t> o spostamento verso il blue o blue </a:t>
            </a:r>
            <a:r>
              <a:rPr lang="it-IT" dirty="0" err="1"/>
              <a:t>shift</a:t>
            </a:r>
            <a:r>
              <a:rPr lang="it-IT" dirty="0"/>
              <a:t>.</a:t>
            </a:r>
            <a:endParaRPr lang="en-US" b="1" dirty="0"/>
          </a:p>
        </p:txBody>
      </p:sp>
      <p:sp>
        <p:nvSpPr>
          <p:cNvPr id="5" name="Rettangolo 4"/>
          <p:cNvSpPr/>
          <p:nvPr/>
        </p:nvSpPr>
        <p:spPr>
          <a:xfrm>
            <a:off x="378410" y="1149165"/>
            <a:ext cx="1923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Effetto ipsocromo </a:t>
            </a:r>
            <a:endParaRPr lang="en-US" b="1" dirty="0"/>
          </a:p>
        </p:txBody>
      </p:sp>
      <p:sp>
        <p:nvSpPr>
          <p:cNvPr id="6" name="Rettangolo 5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8405" y="2770452"/>
            <a:ext cx="11038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Lo spostamento del massimo di assorbimento a lunghezze d’onda maggiori è dovuto ad un </a:t>
            </a:r>
            <a:r>
              <a:rPr lang="it-IT" b="1" dirty="0"/>
              <a:t>aumento</a:t>
            </a:r>
            <a:r>
              <a:rPr lang="it-IT" dirty="0"/>
              <a:t> delle</a:t>
            </a:r>
          </a:p>
          <a:p>
            <a:r>
              <a:rPr lang="it-IT" dirty="0"/>
              <a:t>differenze di energia tra gli orbitali coinvolti nella transizione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378406" y="3497465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Si osserva quando la </a:t>
            </a:r>
            <a:r>
              <a:rPr lang="it-IT" b="1" dirty="0"/>
              <a:t>coniugazione diminuisce</a:t>
            </a:r>
            <a:endParaRPr lang="en-US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04" y="3794467"/>
            <a:ext cx="8839966" cy="284098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952383" y="6481560"/>
            <a:ext cx="2008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Nat Sci. </a:t>
            </a:r>
            <a:r>
              <a:rPr lang="en-US" sz="1400" dirty="0"/>
              <a:t>2023;3; e220020</a:t>
            </a:r>
          </a:p>
        </p:txBody>
      </p:sp>
    </p:spTree>
    <p:extLst>
      <p:ext uri="{BB962C8B-B14F-4D97-AF65-F5344CB8AC3E}">
        <p14:creationId xmlns:p14="http://schemas.microsoft.com/office/powerpoint/2010/main" val="284726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50741" y="603030"/>
            <a:ext cx="3216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Argomenti principali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4239" y="2173417"/>
            <a:ext cx="236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Spettrometria di massa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4239" y="1645052"/>
            <a:ext cx="551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Spettroscopia Infrarossa (IR) – Spettroscopia vibrazionale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5784" y="2803246"/>
            <a:ext cx="526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Spettroscopia di Risonanza Magnetica Nucleare (NMR)</a:t>
            </a:r>
            <a:endParaRPr lang="en-US" dirty="0"/>
          </a:p>
        </p:txBody>
      </p:sp>
      <p:grpSp>
        <p:nvGrpSpPr>
          <p:cNvPr id="12" name="Gruppo 11"/>
          <p:cNvGrpSpPr/>
          <p:nvPr/>
        </p:nvGrpSpPr>
        <p:grpSpPr>
          <a:xfrm>
            <a:off x="6333563" y="1122366"/>
            <a:ext cx="5701553" cy="2151530"/>
            <a:chOff x="726140" y="3765177"/>
            <a:chExt cx="5701553" cy="2151530"/>
          </a:xfrm>
        </p:grpSpPr>
        <p:sp>
          <p:nvSpPr>
            <p:cNvPr id="8" name="Rettangolo 7"/>
            <p:cNvSpPr/>
            <p:nvPr/>
          </p:nvSpPr>
          <p:spPr>
            <a:xfrm>
              <a:off x="726140" y="3765177"/>
              <a:ext cx="5701553" cy="21515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822448" y="3987514"/>
              <a:ext cx="3700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Aspetti teorici (principio del metodo) </a:t>
              </a:r>
              <a:endParaRPr lang="en-US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822448" y="4636563"/>
              <a:ext cx="1976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Aspetti strumentali</a:t>
              </a:r>
              <a:endParaRPr lang="en-US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822448" y="5255130"/>
              <a:ext cx="5369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Interpretazione del dato spettroscopico/spettrometrico</a:t>
              </a:r>
              <a:endParaRPr lang="en-US" dirty="0"/>
            </a:p>
          </p:txBody>
        </p:sp>
      </p:grpSp>
      <p:sp>
        <p:nvSpPr>
          <p:cNvPr id="13" name="Rettangolo 12"/>
          <p:cNvSpPr/>
          <p:nvPr/>
        </p:nvSpPr>
        <p:spPr>
          <a:xfrm>
            <a:off x="1031965" y="4402182"/>
            <a:ext cx="4379162" cy="1489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Spettroscopie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90700" y="4402182"/>
            <a:ext cx="4379162" cy="14891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Spettrometrie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4239" y="1108160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Spettroscopia UV-Vis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59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1149165"/>
            <a:ext cx="532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Effetti batocromo e ipsocromo, influenza del solvente </a:t>
            </a:r>
            <a:endParaRPr lang="en-US" b="1" dirty="0"/>
          </a:p>
        </p:txBody>
      </p:sp>
      <p:sp>
        <p:nvSpPr>
          <p:cNvPr id="5" name="Rettangolo 4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78409" y="1867404"/>
            <a:ext cx="10329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Se lo stato eccitato è </a:t>
            </a:r>
            <a:r>
              <a:rPr lang="it-IT" b="1" dirty="0"/>
              <a:t>più polare</a:t>
            </a:r>
            <a:r>
              <a:rPr lang="it-IT" dirty="0"/>
              <a:t> dello stato fondamentale </a:t>
            </a:r>
            <a:r>
              <a:rPr lang="it-IT" b="1" dirty="0"/>
              <a:t>solventi polari</a:t>
            </a:r>
            <a:r>
              <a:rPr lang="it-IT" dirty="0"/>
              <a:t> causano un effetto batocromo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378408" y="2400977"/>
            <a:ext cx="10329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Se lo stato eccitato è </a:t>
            </a:r>
            <a:r>
              <a:rPr lang="it-IT" b="1" dirty="0"/>
              <a:t>meno polare</a:t>
            </a:r>
            <a:r>
              <a:rPr lang="it-IT" dirty="0"/>
              <a:t> dello stato fondamentale </a:t>
            </a:r>
            <a:r>
              <a:rPr lang="it-IT" b="1" dirty="0"/>
              <a:t>solventi polari</a:t>
            </a:r>
            <a:r>
              <a:rPr lang="it-IT" dirty="0"/>
              <a:t> causano un effetto ipsocromo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96217" y="3155443"/>
            <a:ext cx="237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π</a:t>
            </a:r>
            <a:r>
              <a:rPr lang="it-IT" b="1" dirty="0"/>
              <a:t>→ </a:t>
            </a:r>
            <a:r>
              <a:rPr lang="el-GR" b="1" dirty="0"/>
              <a:t>π</a:t>
            </a:r>
            <a:r>
              <a:rPr lang="it-IT" b="1" dirty="0"/>
              <a:t>*</a:t>
            </a:r>
            <a:r>
              <a:rPr lang="it-IT" dirty="0"/>
              <a:t> (effetto piccolo)</a:t>
            </a:r>
            <a:endParaRPr lang="en-US" b="1" dirty="0"/>
          </a:p>
        </p:txBody>
      </p:sp>
      <p:sp>
        <p:nvSpPr>
          <p:cNvPr id="10" name="Rettangolo 9"/>
          <p:cNvSpPr/>
          <p:nvPr/>
        </p:nvSpPr>
        <p:spPr>
          <a:xfrm>
            <a:off x="1422306" y="3155443"/>
            <a:ext cx="117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Transizioni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400553" y="315544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n→ </a:t>
            </a:r>
            <a:r>
              <a:rPr lang="el-GR" b="1" dirty="0"/>
              <a:t>π</a:t>
            </a:r>
            <a:r>
              <a:rPr lang="it-IT" b="1" dirty="0"/>
              <a:t>*</a:t>
            </a:r>
            <a:endParaRPr lang="en-US" b="1" dirty="0"/>
          </a:p>
        </p:txBody>
      </p:sp>
      <p:sp>
        <p:nvSpPr>
          <p:cNvPr id="12" name="Rettangolo 11"/>
          <p:cNvSpPr/>
          <p:nvPr/>
        </p:nvSpPr>
        <p:spPr>
          <a:xfrm>
            <a:off x="7226642" y="3155443"/>
            <a:ext cx="117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Transizioni</a:t>
            </a:r>
            <a:endParaRPr lang="en-US" dirty="0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96797"/>
              </p:ext>
            </p:extLst>
          </p:nvPr>
        </p:nvGraphicFramePr>
        <p:xfrm>
          <a:off x="378408" y="3340109"/>
          <a:ext cx="3446368" cy="2773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54" name="CS ChemDraw Drawing" r:id="rId3" imgW="1723184" imgH="1386707" progId="ChemDraw.Document.6.0">
                  <p:embed/>
                </p:oleObj>
              </mc:Choice>
              <mc:Fallback>
                <p:oleObj name="CS ChemDraw Drawing" r:id="rId3" imgW="1723184" imgH="13867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08" y="3340109"/>
                        <a:ext cx="3446368" cy="2773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293854"/>
              </p:ext>
            </p:extLst>
          </p:nvPr>
        </p:nvGraphicFramePr>
        <p:xfrm>
          <a:off x="6394799" y="3173506"/>
          <a:ext cx="3461600" cy="2772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55" name="CS ChemDraw Drawing" r:id="rId5" imgW="1730800" imgH="1386389" progId="ChemDraw.Document.6.0">
                  <p:embed/>
                </p:oleObj>
              </mc:Choice>
              <mc:Fallback>
                <p:oleObj name="CS ChemDraw Drawing" r:id="rId5" imgW="1730800" imgH="13863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94799" y="3173506"/>
                        <a:ext cx="3461600" cy="2772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ttore 2 17"/>
          <p:cNvCxnSpPr/>
          <p:nvPr/>
        </p:nvCxnSpPr>
        <p:spPr>
          <a:xfrm>
            <a:off x="1285461" y="6113523"/>
            <a:ext cx="23591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7226642" y="6102955"/>
            <a:ext cx="23591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832561" y="6113523"/>
            <a:ext cx="352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Aumento della polarità del solvente</a:t>
            </a:r>
            <a:endParaRPr lang="en-US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908683" y="6113523"/>
            <a:ext cx="352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Aumento della polarità del solvente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8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8" y="290042"/>
            <a:ext cx="5389331" cy="11095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79" y="1821332"/>
            <a:ext cx="4695929" cy="4406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1008" y="6334310"/>
            <a:ext cx="406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J. Am. Chem. Soc.</a:t>
            </a:r>
            <a:r>
              <a:rPr lang="en-US" dirty="0"/>
              <a:t> 1960, 82, 6, 1317–1322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6879" y="150578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n→ </a:t>
            </a:r>
            <a:r>
              <a:rPr lang="el-GR" b="1" dirty="0"/>
              <a:t>π</a:t>
            </a:r>
            <a:r>
              <a:rPr lang="it-IT" b="1" dirty="0"/>
              <a:t>*</a:t>
            </a:r>
            <a:endParaRPr lang="en-US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76022" y="1505788"/>
            <a:ext cx="14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benzofenone</a:t>
            </a:r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515" y="1669630"/>
            <a:ext cx="5368941" cy="3597163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7297463" y="1244781"/>
            <a:ext cx="188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Effetto batocromo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9674467" y="5836247"/>
            <a:ext cx="184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Effetto ipsocromo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 flipV="1">
            <a:off x="9369667" y="4551176"/>
            <a:ext cx="609600" cy="128507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7666763" y="1669630"/>
            <a:ext cx="470453" cy="89359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2672396" y="4684833"/>
            <a:ext cx="15240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2597616" y="4315501"/>
            <a:ext cx="184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Effetto ipsocromo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459089" y="5605532"/>
            <a:ext cx="1681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____ cicloesano</a:t>
            </a:r>
          </a:p>
          <a:p>
            <a:r>
              <a:rPr lang="it-IT" dirty="0"/>
              <a:t>_ _ _ etanolo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7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1149165"/>
            <a:ext cx="882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Un caso speciale di effetto del solvente, l’esempio delle bande a trasferimento di carica (CT)</a:t>
            </a:r>
            <a:endParaRPr lang="en-US" b="1" dirty="0"/>
          </a:p>
        </p:txBody>
      </p:sp>
      <p:sp>
        <p:nvSpPr>
          <p:cNvPr id="5" name="Rettangolo 4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232197"/>
              </p:ext>
            </p:extLst>
          </p:nvPr>
        </p:nvGraphicFramePr>
        <p:xfrm>
          <a:off x="788160" y="2109650"/>
          <a:ext cx="47847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0" name="CS ChemDraw Drawing" r:id="rId4" imgW="4784930" imgH="1866648" progId="ChemDraw.Document.6.0">
                  <p:embed/>
                </p:oleObj>
              </mc:Choice>
              <mc:Fallback>
                <p:oleObj name="CS ChemDraw Drawing" r:id="rId4" imgW="4784930" imgH="18666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8160" y="2109650"/>
                        <a:ext cx="4784725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378410" y="4198371"/>
            <a:ext cx="203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fondamentale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4107356" y="4198371"/>
            <a:ext cx="146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eccitato</a:t>
            </a:r>
            <a:endParaRPr lang="en-US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37111"/>
              </p:ext>
            </p:extLst>
          </p:nvPr>
        </p:nvGraphicFramePr>
        <p:xfrm>
          <a:off x="6838121" y="2109650"/>
          <a:ext cx="417001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009">
                  <a:extLst>
                    <a:ext uri="{9D8B030D-6E8A-4147-A177-3AD203B41FA5}">
                      <a16:colId xmlns:a16="http://schemas.microsoft.com/office/drawing/2014/main" val="3391645971"/>
                    </a:ext>
                  </a:extLst>
                </a:gridCol>
                <a:gridCol w="2085009">
                  <a:extLst>
                    <a:ext uri="{9D8B030D-6E8A-4147-A177-3AD203B41FA5}">
                      <a16:colId xmlns:a16="http://schemas.microsoft.com/office/drawing/2014/main" val="557251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solvente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λ</a:t>
                      </a:r>
                      <a:r>
                        <a:rPr lang="it-IT" baseline="-25000" dirty="0"/>
                        <a:t>max </a:t>
                      </a:r>
                      <a:r>
                        <a:rPr lang="it-IT" baseline="0" dirty="0"/>
                        <a:t> (nm)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67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Metanolo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6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Etanolo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63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DMSO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03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Acetone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19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o</a:t>
                      </a:r>
                      <a:r>
                        <a:rPr lang="it-IT" dirty="0"/>
                        <a:t>-xilene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744947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489947" y="5377934"/>
            <a:ext cx="422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Perché si osserva questo comportamento?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1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822" t="22183" r="26013"/>
          <a:stretch/>
        </p:blipFill>
        <p:spPr>
          <a:xfrm>
            <a:off x="273250" y="2351672"/>
            <a:ext cx="3606419" cy="265208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8410" y="1065910"/>
            <a:ext cx="212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Composti carbonilici</a:t>
            </a:r>
            <a:endParaRPr lang="en-US" b="1" dirty="0"/>
          </a:p>
        </p:txBody>
      </p:sp>
      <p:sp>
        <p:nvSpPr>
          <p:cNvPr id="6" name="Rettangolo 5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78410" y="1615012"/>
            <a:ext cx="591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 composti carbonilici hanno due principali transizioni UV-Vis: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85340" y="160195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π</a:t>
            </a:r>
            <a:r>
              <a:rPr lang="it-IT" b="1" dirty="0"/>
              <a:t>→ </a:t>
            </a:r>
            <a:r>
              <a:rPr lang="el-GR" b="1" dirty="0"/>
              <a:t>π</a:t>
            </a:r>
            <a:r>
              <a:rPr lang="it-IT" b="1" dirty="0"/>
              <a:t>*</a:t>
            </a:r>
            <a:endParaRPr lang="en-US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099997" y="160195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n→ </a:t>
            </a:r>
            <a:r>
              <a:rPr lang="el-GR" b="1" dirty="0"/>
              <a:t>π</a:t>
            </a:r>
            <a:r>
              <a:rPr lang="it-IT" b="1" dirty="0"/>
              <a:t>*</a:t>
            </a:r>
            <a:endParaRPr lang="en-US" b="1" dirty="0"/>
          </a:p>
        </p:txBody>
      </p:sp>
      <p:sp>
        <p:nvSpPr>
          <p:cNvPr id="3" name="Rettangolo 2"/>
          <p:cNvSpPr/>
          <p:nvPr/>
        </p:nvSpPr>
        <p:spPr>
          <a:xfrm>
            <a:off x="7003207" y="1601950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permessa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8913040" y="1586973"/>
            <a:ext cx="917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proibita</a:t>
            </a:r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86" y="2285809"/>
            <a:ext cx="5346655" cy="3054361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5507946" y="3867869"/>
            <a:ext cx="4937760" cy="12017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273250" y="5550853"/>
            <a:ext cx="735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Sostituenti con doppietti elettronici hanno un effetto </a:t>
            </a:r>
            <a:r>
              <a:rPr lang="it-IT" b="1" dirty="0">
                <a:solidFill>
                  <a:srgbClr val="FF0000"/>
                </a:solidFill>
              </a:rPr>
              <a:t>ipsocromo</a:t>
            </a:r>
            <a:r>
              <a:rPr lang="it-IT" dirty="0"/>
              <a:t> sulla banda 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413898" y="555356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n→ </a:t>
            </a:r>
            <a:r>
              <a:rPr lang="el-GR" b="1" dirty="0"/>
              <a:t>π</a:t>
            </a:r>
            <a:r>
              <a:rPr lang="it-IT" b="1" dirty="0"/>
              <a:t>*</a:t>
            </a:r>
            <a:endParaRPr lang="en-US" b="1" dirty="0"/>
          </a:p>
        </p:txBody>
      </p:sp>
      <p:sp>
        <p:nvSpPr>
          <p:cNvPr id="17" name="Rettangolo 16"/>
          <p:cNvSpPr/>
          <p:nvPr/>
        </p:nvSpPr>
        <p:spPr>
          <a:xfrm>
            <a:off x="255037" y="5920185"/>
            <a:ext cx="11727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Questi sostituenti aumentano l’energia degli orbitali </a:t>
            </a:r>
            <a:r>
              <a:rPr lang="el-GR" dirty="0"/>
              <a:t>π</a:t>
            </a:r>
            <a:r>
              <a:rPr lang="it-IT" dirty="0"/>
              <a:t> e </a:t>
            </a:r>
            <a:r>
              <a:rPr lang="el-GR" dirty="0"/>
              <a:t>π</a:t>
            </a:r>
            <a:r>
              <a:rPr lang="it-IT" dirty="0"/>
              <a:t>* (fungono da donatori </a:t>
            </a:r>
            <a:r>
              <a:rPr lang="el-GR" dirty="0"/>
              <a:t>π</a:t>
            </a:r>
            <a:r>
              <a:rPr lang="it-IT" dirty="0"/>
              <a:t>) e diminuiscono l’energia degli orbitali n</a:t>
            </a:r>
          </a:p>
          <a:p>
            <a:r>
              <a:rPr lang="it-IT" dirty="0"/>
              <a:t>(fungono da </a:t>
            </a:r>
            <a:r>
              <a:rPr lang="el-GR" dirty="0"/>
              <a:t>σ</a:t>
            </a:r>
            <a:r>
              <a:rPr lang="it-IT" dirty="0"/>
              <a:t> accettori) in risultato è una energia di transizione maggiore rispetto ad un gruppo carbonilico non sostituito.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00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8410" y="1065910"/>
            <a:ext cx="237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Il cromoforo benzenico</a:t>
            </a:r>
            <a:endParaRPr lang="en-US" b="1" dirty="0"/>
          </a:p>
        </p:txBody>
      </p:sp>
      <p:sp>
        <p:nvSpPr>
          <p:cNvPr id="5" name="Rettangolo 4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864312" y="1284224"/>
            <a:ext cx="6931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noProof="1"/>
              <a:t>Se si escludono le transizioni </a:t>
            </a:r>
            <a:r>
              <a:rPr lang="el-GR" noProof="1"/>
              <a:t>σ</a:t>
            </a:r>
            <a:r>
              <a:rPr lang="it-IT" noProof="1"/>
              <a:t>-</a:t>
            </a:r>
            <a:r>
              <a:rPr lang="el-GR" noProof="1"/>
              <a:t>σ</a:t>
            </a:r>
            <a:r>
              <a:rPr lang="it-IT" noProof="1"/>
              <a:t>*, lo spettro UV-Vis del cromoforo benzenico consiste di </a:t>
            </a:r>
            <a:r>
              <a:rPr lang="it-IT" b="1" noProof="1"/>
              <a:t>tre bande</a:t>
            </a:r>
            <a:r>
              <a:rPr lang="it-IT" noProof="1"/>
              <a:t> </a:t>
            </a:r>
          </a:p>
          <a:p>
            <a:r>
              <a:rPr lang="it-IT" noProof="1"/>
              <a:t>Sono tutte e tre sono transizioni </a:t>
            </a:r>
            <a:r>
              <a:rPr lang="el-GR" noProof="1"/>
              <a:t>π</a:t>
            </a:r>
            <a:r>
              <a:rPr lang="it-IT" noProof="1"/>
              <a:t>-</a:t>
            </a:r>
            <a:r>
              <a:rPr lang="el-GR" noProof="1"/>
              <a:t>π</a:t>
            </a:r>
            <a:r>
              <a:rPr lang="it-IT" noProof="1"/>
              <a:t>* (la spiegazione per perché ciò accade è fuori dall’ambito di questo insegnamento).</a:t>
            </a:r>
            <a:endParaRPr lang="en-US" b="1" dirty="0"/>
          </a:p>
        </p:txBody>
      </p:sp>
      <p:sp>
        <p:nvSpPr>
          <p:cNvPr id="7" name="Rettangolo 6"/>
          <p:cNvSpPr/>
          <p:nvPr/>
        </p:nvSpPr>
        <p:spPr>
          <a:xfrm>
            <a:off x="4864312" y="4167982"/>
            <a:ext cx="6617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noProof="1"/>
              <a:t>Queste tre bande cadono a 184 e 202 nm (bande primarie o bande K o E1 ed E1) e 255 nm (banda secondaria)</a:t>
            </a:r>
            <a:endParaRPr lang="en-US" b="1" dirty="0"/>
          </a:p>
        </p:txBody>
      </p:sp>
      <p:sp>
        <p:nvSpPr>
          <p:cNvPr id="8" name="Rettangolo 7"/>
          <p:cNvSpPr/>
          <p:nvPr/>
        </p:nvSpPr>
        <p:spPr>
          <a:xfrm>
            <a:off x="4864312" y="2778355"/>
            <a:ext cx="6388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noProof="1"/>
              <a:t>Solo la banda a 184 nm è dovuta a una transizione permessa (</a:t>
            </a:r>
            <a:r>
              <a:rPr lang="el-GR" noProof="1"/>
              <a:t>ε</a:t>
            </a:r>
            <a:r>
              <a:rPr lang="it-IT" noProof="1"/>
              <a:t> = 60,000); le altre due sono proibite per simmetria. </a:t>
            </a:r>
          </a:p>
          <a:p>
            <a:r>
              <a:rPr lang="it-IT" noProof="1"/>
              <a:t>Per la banda a 202 nm si ha </a:t>
            </a:r>
            <a:r>
              <a:rPr lang="el-GR" noProof="1"/>
              <a:t>ε</a:t>
            </a:r>
            <a:r>
              <a:rPr lang="it-IT" noProof="1"/>
              <a:t> = 8,000, per la banda a 255 nm si ha </a:t>
            </a:r>
            <a:r>
              <a:rPr lang="el-GR" noProof="1"/>
              <a:t>ε</a:t>
            </a:r>
            <a:r>
              <a:rPr lang="it-IT" noProof="1"/>
              <a:t> = 200. 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34" t="1475" r="2279" b="645"/>
          <a:stretch/>
        </p:blipFill>
        <p:spPr>
          <a:xfrm>
            <a:off x="561703" y="1763486"/>
            <a:ext cx="3331028" cy="455893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864313" y="5003611"/>
            <a:ext cx="6931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banda secondaria ha una ‘struttura fine’ dovuta all’accoppiamento con le Vibrazioni molecolari, questa particolarità viene persa in solventi polari o per introduzione di un sostituente.</a:t>
            </a:r>
          </a:p>
        </p:txBody>
      </p:sp>
    </p:spTree>
    <p:extLst>
      <p:ext uri="{BB962C8B-B14F-4D97-AF65-F5344CB8AC3E}">
        <p14:creationId xmlns:p14="http://schemas.microsoft.com/office/powerpoint/2010/main" val="2657907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8410" y="1065910"/>
            <a:ext cx="707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Il cromoforo benzenico, </a:t>
            </a:r>
            <a:r>
              <a:rPr lang="it-IT" dirty="0"/>
              <a:t>effetto dei sostituenti con </a:t>
            </a:r>
            <a:r>
              <a:rPr lang="it-IT" b="1" dirty="0"/>
              <a:t>elettroni non condivisi</a:t>
            </a:r>
            <a:endParaRPr lang="en-US" b="1" dirty="0"/>
          </a:p>
        </p:txBody>
      </p:sp>
      <p:sp>
        <p:nvSpPr>
          <p:cNvPr id="5" name="Rettangolo 4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57574"/>
              </p:ext>
            </p:extLst>
          </p:nvPr>
        </p:nvGraphicFramePr>
        <p:xfrm>
          <a:off x="1828801" y="1779210"/>
          <a:ext cx="78667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348">
                  <a:extLst>
                    <a:ext uri="{9D8B030D-6E8A-4147-A177-3AD203B41FA5}">
                      <a16:colId xmlns:a16="http://schemas.microsoft.com/office/drawing/2014/main" val="1346556723"/>
                    </a:ext>
                  </a:extLst>
                </a:gridCol>
                <a:gridCol w="1573348">
                  <a:extLst>
                    <a:ext uri="{9D8B030D-6E8A-4147-A177-3AD203B41FA5}">
                      <a16:colId xmlns:a16="http://schemas.microsoft.com/office/drawing/2014/main" val="2200250362"/>
                    </a:ext>
                  </a:extLst>
                </a:gridCol>
                <a:gridCol w="1573348">
                  <a:extLst>
                    <a:ext uri="{9D8B030D-6E8A-4147-A177-3AD203B41FA5}">
                      <a16:colId xmlns:a16="http://schemas.microsoft.com/office/drawing/2014/main" val="3842006148"/>
                    </a:ext>
                  </a:extLst>
                </a:gridCol>
                <a:gridCol w="1573348">
                  <a:extLst>
                    <a:ext uri="{9D8B030D-6E8A-4147-A177-3AD203B41FA5}">
                      <a16:colId xmlns:a16="http://schemas.microsoft.com/office/drawing/2014/main" val="2044963004"/>
                    </a:ext>
                  </a:extLst>
                </a:gridCol>
                <a:gridCol w="1573348">
                  <a:extLst>
                    <a:ext uri="{9D8B030D-6E8A-4147-A177-3AD203B41FA5}">
                      <a16:colId xmlns:a16="http://schemas.microsoft.com/office/drawing/2014/main" val="3646062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Sostituente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Primaria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Secondaria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61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  <a:r>
                        <a:rPr lang="it-IT" dirty="0" err="1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  <a:r>
                        <a:rPr lang="it-IT" dirty="0" err="1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86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-H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7400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254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18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453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-NH</a:t>
                      </a:r>
                      <a:r>
                        <a:rPr lang="it-IT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59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38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-COOH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28186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2578318" y="4719058"/>
            <a:ext cx="636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Causano un effetto batocromo sulle bande primaria e secondaria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8410" y="1065910"/>
            <a:ext cx="823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Il cromoforo benzenico, </a:t>
            </a:r>
            <a:r>
              <a:rPr lang="it-IT" dirty="0"/>
              <a:t>effetto dei sostituenti </a:t>
            </a:r>
            <a:r>
              <a:rPr lang="it-IT" b="1" dirty="0" err="1"/>
              <a:t>elettron</a:t>
            </a:r>
            <a:r>
              <a:rPr lang="it-IT" b="1" dirty="0"/>
              <a:t> donatori </a:t>
            </a:r>
            <a:r>
              <a:rPr lang="it-IT" dirty="0"/>
              <a:t>ed </a:t>
            </a:r>
            <a:r>
              <a:rPr lang="it-IT" b="1" dirty="0" err="1"/>
              <a:t>elettron</a:t>
            </a:r>
            <a:r>
              <a:rPr lang="it-IT" b="1" dirty="0"/>
              <a:t> attrattori</a:t>
            </a:r>
            <a:endParaRPr lang="en-US" b="1" dirty="0"/>
          </a:p>
        </p:txBody>
      </p:sp>
      <p:sp>
        <p:nvSpPr>
          <p:cNvPr id="6" name="Rettangolo 5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74138"/>
              </p:ext>
            </p:extLst>
          </p:nvPr>
        </p:nvGraphicFramePr>
        <p:xfrm>
          <a:off x="2011485" y="2240576"/>
          <a:ext cx="8128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8908735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5675860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35734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2604506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34626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Sostituente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dirty="0"/>
                        <a:t>Primaria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dirty="0"/>
                        <a:t>Secondaria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61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  <a:r>
                        <a:rPr lang="it-IT" dirty="0" err="1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  <a:r>
                        <a:rPr lang="it-IT" dirty="0" err="1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96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-H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7400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254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87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-CH</a:t>
                      </a:r>
                      <a:r>
                        <a:rPr lang="it-IT" baseline="-25000" dirty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04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00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00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00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-OCH</a:t>
                      </a:r>
                      <a:r>
                        <a:rPr lang="it-IT" baseline="-25000" dirty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4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-NH</a:t>
                      </a:r>
                      <a:r>
                        <a:rPr lang="it-IT" baseline="-25000" dirty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419067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353837" y="1735968"/>
            <a:ext cx="764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Elettron</a:t>
            </a:r>
            <a:r>
              <a:rPr lang="it-IT" b="1" dirty="0">
                <a:solidFill>
                  <a:srgbClr val="FF0000"/>
                </a:solidFill>
              </a:rPr>
              <a:t> donatori</a:t>
            </a:r>
            <a:r>
              <a:rPr lang="it-IT" dirty="0">
                <a:solidFill>
                  <a:srgbClr val="FF0000"/>
                </a:solidFill>
              </a:rPr>
              <a:t>, sono donatori ma </a:t>
            </a:r>
            <a:r>
              <a:rPr lang="it-IT" b="1" dirty="0">
                <a:solidFill>
                  <a:srgbClr val="FF0000"/>
                </a:solidFill>
              </a:rPr>
              <a:t>non estendono il sistema 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della molecola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53831" y="5856673"/>
            <a:ext cx="7884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Effetto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batocromo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sulle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primaria</a:t>
            </a:r>
            <a:r>
              <a:rPr lang="en-US" b="1" dirty="0">
                <a:solidFill>
                  <a:srgbClr val="FF0000"/>
                </a:solidFill>
              </a:rPr>
              <a:t> e </a:t>
            </a:r>
            <a:r>
              <a:rPr lang="en-US" b="1" dirty="0" err="1">
                <a:solidFill>
                  <a:srgbClr val="FF0000"/>
                </a:solidFill>
              </a:rPr>
              <a:t>secondaria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effetto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ipercromico</a:t>
            </a:r>
            <a:r>
              <a:rPr lang="en-US" b="1" dirty="0">
                <a:solidFill>
                  <a:srgbClr val="FF0000"/>
                </a:solidFill>
              </a:rPr>
              <a:t> piccolo</a:t>
            </a:r>
          </a:p>
        </p:txBody>
      </p:sp>
    </p:spTree>
    <p:extLst>
      <p:ext uri="{BB962C8B-B14F-4D97-AF65-F5344CB8AC3E}">
        <p14:creationId xmlns:p14="http://schemas.microsoft.com/office/powerpoint/2010/main" val="1810433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8410" y="1065910"/>
            <a:ext cx="823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Il cromoforo benzenico, </a:t>
            </a:r>
            <a:r>
              <a:rPr lang="it-IT" dirty="0"/>
              <a:t>effetto dei sostituenti </a:t>
            </a:r>
            <a:r>
              <a:rPr lang="it-IT" b="1" dirty="0" err="1"/>
              <a:t>elettron</a:t>
            </a:r>
            <a:r>
              <a:rPr lang="it-IT" b="1" dirty="0"/>
              <a:t> donatori </a:t>
            </a:r>
            <a:r>
              <a:rPr lang="it-IT" dirty="0"/>
              <a:t>ed </a:t>
            </a:r>
            <a:r>
              <a:rPr lang="it-IT" b="1" dirty="0" err="1"/>
              <a:t>elettron</a:t>
            </a:r>
            <a:r>
              <a:rPr lang="it-IT" b="1" dirty="0"/>
              <a:t> attrattori</a:t>
            </a:r>
            <a:endParaRPr lang="en-US" b="1" dirty="0"/>
          </a:p>
        </p:txBody>
      </p:sp>
      <p:sp>
        <p:nvSpPr>
          <p:cNvPr id="5" name="Rettangolo 4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04812"/>
              </p:ext>
            </p:extLst>
          </p:nvPr>
        </p:nvGraphicFramePr>
        <p:xfrm>
          <a:off x="970388" y="253682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76214687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8897025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7194115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383776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16592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Sostituente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dirty="0"/>
                        <a:t>Primaria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dirty="0"/>
                        <a:t>Secondaria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7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  <a:r>
                        <a:rPr lang="it-IT" dirty="0" err="1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  <a:r>
                        <a:rPr lang="it-IT" dirty="0" err="1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276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-NH</a:t>
                      </a:r>
                      <a:r>
                        <a:rPr lang="it-IT" baseline="-25000" dirty="0"/>
                        <a:t>3</a:t>
                      </a:r>
                      <a:r>
                        <a:rPr lang="it-IT" baseline="30000" dirty="0"/>
                        <a:t>+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796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24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-COOH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9700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73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-COCH</a:t>
                      </a:r>
                      <a:r>
                        <a:rPr lang="it-IT" baseline="-25000" dirty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53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-CHO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87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-NO</a:t>
                      </a:r>
                      <a:r>
                        <a:rPr lang="it-IT" baseline="-25000" dirty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724910"/>
                  </a:ext>
                </a:extLst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378410" y="1891094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Elettron</a:t>
            </a:r>
            <a:r>
              <a:rPr lang="it-IT" b="1" dirty="0">
                <a:solidFill>
                  <a:srgbClr val="FF0000"/>
                </a:solidFill>
              </a:rPr>
              <a:t> attrattori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637485" y="3164115"/>
            <a:ext cx="1851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 coniugazione, </a:t>
            </a:r>
          </a:p>
          <a:p>
            <a:r>
              <a:rPr lang="it-IT" dirty="0"/>
              <a:t>effetto piccolo</a:t>
            </a:r>
            <a:endParaRPr lang="en-US" dirty="0"/>
          </a:p>
        </p:txBody>
      </p:sp>
      <p:sp>
        <p:nvSpPr>
          <p:cNvPr id="9" name="Freccia a destra 8"/>
          <p:cNvSpPr/>
          <p:nvPr/>
        </p:nvSpPr>
        <p:spPr>
          <a:xfrm rot="10800000">
            <a:off x="9143999" y="3302614"/>
            <a:ext cx="49348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378410" y="5779946"/>
            <a:ext cx="11320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Sostituenti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capaci</a:t>
            </a:r>
            <a:r>
              <a:rPr lang="en-US" dirty="0">
                <a:solidFill>
                  <a:srgbClr val="FF0000"/>
                </a:solidFill>
              </a:rPr>
              <a:t> di dare </a:t>
            </a:r>
            <a:r>
              <a:rPr lang="en-US" dirty="0" err="1">
                <a:solidFill>
                  <a:srgbClr val="FF0000"/>
                </a:solidFill>
              </a:rPr>
              <a:t>coniugazione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con </a:t>
            </a:r>
            <a:r>
              <a:rPr lang="en-US" b="1" dirty="0" err="1">
                <a:solidFill>
                  <a:srgbClr val="FF0000"/>
                </a:solidFill>
              </a:rPr>
              <a:t>estensione</a:t>
            </a:r>
            <a:r>
              <a:rPr lang="en-US" b="1" dirty="0">
                <a:solidFill>
                  <a:srgbClr val="FF0000"/>
                </a:solidFill>
              </a:rPr>
              <a:t> del Sistema 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it-IT" dirty="0">
                <a:solidFill>
                  <a:srgbClr val="FF0000"/>
                </a:solidFill>
              </a:rPr>
              <a:t> della molecola)</a:t>
            </a:r>
            <a:r>
              <a:rPr lang="en-US" dirty="0">
                <a:solidFill>
                  <a:srgbClr val="FF0000"/>
                </a:solidFill>
              </a:rPr>
              <a:t> con </a:t>
            </a:r>
            <a:r>
              <a:rPr lang="en-US" dirty="0" err="1">
                <a:solidFill>
                  <a:srgbClr val="FF0000"/>
                </a:solidFill>
              </a:rPr>
              <a:t>l’anello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hanno</a:t>
            </a:r>
            <a:r>
              <a:rPr lang="en-US" dirty="0">
                <a:solidFill>
                  <a:srgbClr val="FF0000"/>
                </a:solidFill>
              </a:rPr>
              <a:t> un </a:t>
            </a:r>
            <a:r>
              <a:rPr lang="en-US" dirty="0" err="1">
                <a:solidFill>
                  <a:srgbClr val="FF0000"/>
                </a:solidFill>
              </a:rPr>
              <a:t>effetto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batocromo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sulle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bande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primarie</a:t>
            </a:r>
            <a:r>
              <a:rPr lang="en-US" dirty="0">
                <a:solidFill>
                  <a:srgbClr val="FF0000"/>
                </a:solidFill>
              </a:rPr>
              <a:t> e </a:t>
            </a:r>
            <a:r>
              <a:rPr lang="en-US" dirty="0" err="1">
                <a:solidFill>
                  <a:srgbClr val="FF0000"/>
                </a:solidFill>
              </a:rPr>
              <a:t>secondaria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Parentesi graffa chiusa 13"/>
          <p:cNvSpPr/>
          <p:nvPr/>
        </p:nvSpPr>
        <p:spPr>
          <a:xfrm>
            <a:off x="9318171" y="3810446"/>
            <a:ext cx="319314" cy="1574354"/>
          </a:xfrm>
          <a:prstGeom prst="rightBrace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9857268" y="4205592"/>
            <a:ext cx="21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Estendono il sistema</a:t>
            </a:r>
          </a:p>
          <a:p>
            <a:r>
              <a:rPr lang="el-GR" dirty="0"/>
              <a:t>π</a:t>
            </a:r>
            <a:r>
              <a:rPr lang="it-IT" dirty="0"/>
              <a:t> della molecola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67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8410" y="1065910"/>
            <a:ext cx="455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Il cromoforo benzenico, effetto dei sostituenti</a:t>
            </a:r>
            <a:endParaRPr lang="en-US" b="1" dirty="0"/>
          </a:p>
        </p:txBody>
      </p:sp>
      <p:sp>
        <p:nvSpPr>
          <p:cNvPr id="5" name="Rettangolo 4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78409" y="1570518"/>
            <a:ext cx="1128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noProof="1"/>
              <a:t>• Sostituenti con doppietti elettronici non condivisi hanno un effetto batocromo sulle bande primarie e secondaria.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378409" y="2158291"/>
            <a:ext cx="1128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noProof="1"/>
              <a:t>• Sostituenti capaci di dare coniugazione con l’anello hanno un effetto batocromo sulle bande primarie e secondaria.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378409" y="2746064"/>
            <a:ext cx="10842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noProof="1"/>
              <a:t>• Sostituenti  elettron attrattori non hanno effetto sulla banda secondaria ma se sono capaci di dare coniugazione allora si ricade nel caso precedente.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378408" y="3610836"/>
            <a:ext cx="10842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noProof="1"/>
              <a:t>• Nel caso di nuclei aromatici </a:t>
            </a:r>
            <a:r>
              <a:rPr lang="it-IT" i="1" noProof="1"/>
              <a:t>p</a:t>
            </a:r>
            <a:r>
              <a:rPr lang="it-IT" noProof="1"/>
              <a:t>-disostituiti con gruppi elettron donatori lo spettro UV-Vis è simile a quello di un composto con un solo sotituente.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378408" y="4417050"/>
            <a:ext cx="10842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noProof="1"/>
              <a:t>• Nel caso di nuclei aromatici </a:t>
            </a:r>
            <a:r>
              <a:rPr lang="it-IT" i="1" noProof="1"/>
              <a:t>p</a:t>
            </a:r>
            <a:r>
              <a:rPr lang="it-IT" noProof="1"/>
              <a:t>-disostituiti con un gruppo elettron attrattore ed uno elettron donatore, la banda secondaria può essere spostata notevolmente e si osserva un effetto ipercromico.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85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8410" y="1065910"/>
            <a:ext cx="577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Alcoli, eteri, ammine, alogenuri alchilici, composti solforati</a:t>
            </a:r>
            <a:endParaRPr lang="en-US" b="1" dirty="0"/>
          </a:p>
        </p:txBody>
      </p:sp>
      <p:sp>
        <p:nvSpPr>
          <p:cNvPr id="6" name="Rettangolo 5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8410" y="1570518"/>
            <a:ext cx="109842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noProof="1"/>
              <a:t>Nelle molecole</a:t>
            </a:r>
            <a:r>
              <a:rPr lang="en-US" dirty="0"/>
              <a:t> </a:t>
            </a:r>
            <a:r>
              <a:rPr lang="it-IT" dirty="0"/>
              <a:t>sature</a:t>
            </a:r>
            <a:r>
              <a:rPr lang="en-US" dirty="0"/>
              <a:t> </a:t>
            </a:r>
            <a:r>
              <a:rPr lang="it-IT" dirty="0"/>
              <a:t>che</a:t>
            </a:r>
            <a:r>
              <a:rPr lang="en-US" dirty="0"/>
              <a:t> contengono </a:t>
            </a:r>
            <a:r>
              <a:rPr lang="it-IT" dirty="0"/>
              <a:t>eteroatomi</a:t>
            </a:r>
            <a:r>
              <a:rPr lang="en-US" dirty="0"/>
              <a:t> portatori di </a:t>
            </a:r>
            <a:r>
              <a:rPr lang="en-US" dirty="0" err="1"/>
              <a:t>coppie</a:t>
            </a:r>
            <a:r>
              <a:rPr lang="en-US" dirty="0"/>
              <a:t> di </a:t>
            </a:r>
            <a:r>
              <a:rPr lang="en-US" dirty="0" err="1"/>
              <a:t>elettroni</a:t>
            </a:r>
            <a:r>
              <a:rPr lang="en-US" dirty="0"/>
              <a:t> non </a:t>
            </a:r>
            <a:r>
              <a:rPr lang="en-US" dirty="0" err="1"/>
              <a:t>leganti</a:t>
            </a:r>
            <a:r>
              <a:rPr lang="en-US" dirty="0"/>
              <a:t>, le </a:t>
            </a:r>
            <a:r>
              <a:rPr lang="en-US" dirty="0" err="1"/>
              <a:t>transizioni</a:t>
            </a:r>
            <a:r>
              <a:rPr lang="en-US" dirty="0"/>
              <a:t> di </a:t>
            </a:r>
          </a:p>
          <a:p>
            <a:r>
              <a:rPr lang="en-US" dirty="0" err="1"/>
              <a:t>tipo</a:t>
            </a:r>
            <a:r>
              <a:rPr lang="en-US" dirty="0"/>
              <a:t> n-</a:t>
            </a:r>
            <a:r>
              <a:rPr lang="el-GR" dirty="0"/>
              <a:t>σ* </a:t>
            </a:r>
            <a:r>
              <a:rPr lang="en-US" dirty="0" err="1"/>
              <a:t>diventano</a:t>
            </a:r>
            <a:r>
              <a:rPr lang="en-US" dirty="0"/>
              <a:t> </a:t>
            </a:r>
            <a:r>
              <a:rPr lang="en-US" dirty="0" err="1"/>
              <a:t>importanti</a:t>
            </a:r>
            <a:r>
              <a:rPr lang="en-US" dirty="0"/>
              <a:t>.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transizioni</a:t>
            </a:r>
            <a:r>
              <a:rPr lang="en-US" dirty="0"/>
              <a:t> ad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piuttosto</a:t>
            </a:r>
            <a:r>
              <a:rPr lang="en-US" dirty="0"/>
              <a:t> </a:t>
            </a:r>
            <a:r>
              <a:rPr lang="en-US" dirty="0" err="1"/>
              <a:t>elevata</a:t>
            </a:r>
            <a:r>
              <a:rPr lang="en-US" dirty="0"/>
              <a:t>, e </a:t>
            </a:r>
            <a:r>
              <a:rPr lang="en-US" dirty="0" err="1"/>
              <a:t>assorbono</a:t>
            </a:r>
            <a:r>
              <a:rPr lang="en-US" dirty="0"/>
              <a:t> la </a:t>
            </a:r>
            <a:r>
              <a:rPr lang="en-US" dirty="0" err="1"/>
              <a:t>radiazione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trova</a:t>
            </a:r>
            <a:endParaRPr lang="en-US" dirty="0"/>
          </a:p>
          <a:p>
            <a:r>
              <a:rPr lang="en-US" dirty="0" err="1"/>
              <a:t>all’interno</a:t>
            </a:r>
            <a:r>
              <a:rPr lang="en-US" dirty="0"/>
              <a:t> di un </a:t>
            </a:r>
            <a:r>
              <a:rPr lang="en-US" dirty="0" err="1"/>
              <a:t>intervallo</a:t>
            </a:r>
            <a:r>
              <a:rPr lang="en-US" dirty="0"/>
              <a:t> </a:t>
            </a:r>
            <a:r>
              <a:rPr lang="en-US" dirty="0" err="1"/>
              <a:t>difficilmente</a:t>
            </a:r>
            <a:r>
              <a:rPr lang="en-US" dirty="0"/>
              <a:t> </a:t>
            </a:r>
            <a:r>
              <a:rPr lang="en-US" dirty="0" err="1"/>
              <a:t>accessibile</a:t>
            </a:r>
            <a:r>
              <a:rPr lang="en-US" dirty="0"/>
              <a:t> </a:t>
            </a:r>
            <a:r>
              <a:rPr lang="en-US" dirty="0" err="1"/>
              <a:t>sperimentalmente</a:t>
            </a:r>
            <a:r>
              <a:rPr lang="en-US" dirty="0"/>
              <a:t>. </a:t>
            </a:r>
          </a:p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alcoli</a:t>
            </a:r>
            <a:r>
              <a:rPr lang="en-US" dirty="0"/>
              <a:t> e le ammine </a:t>
            </a:r>
            <a:r>
              <a:rPr lang="en-US" dirty="0" err="1"/>
              <a:t>assorbono</a:t>
            </a:r>
            <a:r>
              <a:rPr lang="en-US" dirty="0"/>
              <a:t> </a:t>
            </a:r>
            <a:r>
              <a:rPr lang="en-US" dirty="0" err="1"/>
              <a:t>nell'intervallo</a:t>
            </a:r>
            <a:r>
              <a:rPr lang="en-US" dirty="0"/>
              <a:t> da 175 a 200 nm, </a:t>
            </a:r>
            <a:r>
              <a:rPr lang="en-US" dirty="0" err="1"/>
              <a:t>mentre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tioli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solfuri</a:t>
            </a:r>
            <a:r>
              <a:rPr lang="en-US" dirty="0"/>
              <a:t> </a:t>
            </a:r>
            <a:r>
              <a:rPr lang="en-US" dirty="0" err="1"/>
              <a:t>assorbono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</a:p>
          <a:p>
            <a:r>
              <a:rPr lang="en-US" dirty="0"/>
              <a:t>200 e 220 nm.</a:t>
            </a:r>
          </a:p>
        </p:txBody>
      </p:sp>
      <p:sp>
        <p:nvSpPr>
          <p:cNvPr id="8" name="Rettangolo 7"/>
          <p:cNvSpPr/>
          <p:nvPr/>
        </p:nvSpPr>
        <p:spPr>
          <a:xfrm>
            <a:off x="378410" y="3899233"/>
            <a:ext cx="11387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 le </a:t>
            </a:r>
            <a:r>
              <a:rPr lang="en-US" dirty="0" err="1"/>
              <a:t>molecole</a:t>
            </a:r>
            <a:r>
              <a:rPr lang="en-US" dirty="0"/>
              <a:t> </a:t>
            </a:r>
            <a:r>
              <a:rPr lang="en-US" dirty="0" err="1"/>
              <a:t>insature</a:t>
            </a:r>
            <a:r>
              <a:rPr lang="en-US" dirty="0"/>
              <a:t> </a:t>
            </a:r>
            <a:r>
              <a:rPr lang="en-US" dirty="0" err="1"/>
              <a:t>diventano</a:t>
            </a:r>
            <a:r>
              <a:rPr lang="en-US" dirty="0"/>
              <a:t> </a:t>
            </a:r>
            <a:r>
              <a:rPr lang="en-US" dirty="0" err="1"/>
              <a:t>possibili</a:t>
            </a:r>
            <a:r>
              <a:rPr lang="en-US" dirty="0"/>
              <a:t> le </a:t>
            </a:r>
            <a:r>
              <a:rPr lang="en-US" dirty="0" err="1"/>
              <a:t>transizioni</a:t>
            </a:r>
            <a:r>
              <a:rPr lang="en-US" dirty="0"/>
              <a:t> </a:t>
            </a:r>
            <a:r>
              <a:rPr lang="el-GR" dirty="0"/>
              <a:t>π-π*.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queste</a:t>
            </a:r>
            <a:r>
              <a:rPr lang="en-US" dirty="0"/>
              <a:t> </a:t>
            </a:r>
            <a:r>
              <a:rPr lang="en-US" dirty="0" err="1"/>
              <a:t>transizioni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un'energia</a:t>
            </a:r>
            <a:r>
              <a:rPr lang="en-US" dirty="0"/>
              <a:t> </a:t>
            </a:r>
            <a:r>
              <a:rPr lang="en-US" dirty="0" err="1"/>
              <a:t>piuttosto</a:t>
            </a:r>
            <a:r>
              <a:rPr lang="en-US" dirty="0"/>
              <a:t> </a:t>
            </a:r>
            <a:r>
              <a:rPr lang="en-US" dirty="0" err="1"/>
              <a:t>elevata</a:t>
            </a:r>
            <a:r>
              <a:rPr lang="en-US" dirty="0"/>
              <a:t>, ma le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posizioni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sensibili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presenza</a:t>
            </a:r>
            <a:r>
              <a:rPr lang="en-US" dirty="0"/>
              <a:t> di </a:t>
            </a:r>
            <a:r>
              <a:rPr lang="en-US" dirty="0" err="1"/>
              <a:t>sostituzione</a:t>
            </a:r>
            <a:r>
              <a:rPr lang="en-US" dirty="0"/>
              <a:t>, come </a:t>
            </a:r>
            <a:r>
              <a:rPr lang="en-US" dirty="0" err="1"/>
              <a:t>sarà</a:t>
            </a:r>
            <a:r>
              <a:rPr lang="en-US" dirty="0"/>
              <a:t> </a:t>
            </a:r>
            <a:r>
              <a:rPr lang="en-US" dirty="0" err="1"/>
              <a:t>chiaro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avanti</a:t>
            </a:r>
            <a:r>
              <a:rPr lang="en-US" dirty="0"/>
              <a:t>.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alcheni</a:t>
            </a:r>
            <a:r>
              <a:rPr lang="en-US" dirty="0"/>
              <a:t> </a:t>
            </a:r>
            <a:r>
              <a:rPr lang="en-US" dirty="0" err="1"/>
              <a:t>assorbono</a:t>
            </a:r>
            <a:r>
              <a:rPr lang="en-US" dirty="0"/>
              <a:t> circa 175 nm e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alchini</a:t>
            </a:r>
            <a:r>
              <a:rPr lang="en-US" dirty="0"/>
              <a:t> </a:t>
            </a:r>
            <a:r>
              <a:rPr lang="en-US" dirty="0" err="1"/>
              <a:t>assorbono</a:t>
            </a:r>
            <a:r>
              <a:rPr lang="en-US" dirty="0"/>
              <a:t> circa 170 nm.</a:t>
            </a:r>
          </a:p>
        </p:txBody>
      </p:sp>
      <p:sp>
        <p:nvSpPr>
          <p:cNvPr id="9" name="Rettangolo 8"/>
          <p:cNvSpPr/>
          <p:nvPr/>
        </p:nvSpPr>
        <p:spPr>
          <a:xfrm>
            <a:off x="378409" y="3471754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Alcheni</a:t>
            </a:r>
            <a:r>
              <a:rPr lang="en-US" b="1" dirty="0"/>
              <a:t> e </a:t>
            </a:r>
            <a:r>
              <a:rPr lang="en-US" b="1" dirty="0" err="1"/>
              <a:t>Alchini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549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4621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Spettroscopia/spettrometria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8410" y="1068642"/>
            <a:ext cx="407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Alcune definizioni per evitare confusione!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343278" y="1630121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cap="all" dirty="0">
                <a:solidFill>
                  <a:srgbClr val="215580"/>
                </a:solidFill>
                <a:latin typeface="Open Sans"/>
              </a:rPr>
              <a:t>Spettroscopia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43278" y="2137461"/>
            <a:ext cx="10898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La </a:t>
            </a:r>
            <a:r>
              <a:rPr lang="en-US" dirty="0" err="1">
                <a:solidFill>
                  <a:srgbClr val="FF0000"/>
                </a:solidFill>
              </a:rPr>
              <a:t>spettroscopia</a:t>
            </a:r>
            <a:r>
              <a:rPr lang="en-US" dirty="0"/>
              <a:t> è lo studio </a:t>
            </a:r>
            <a:r>
              <a:rPr lang="en-US" dirty="0" err="1"/>
              <a:t>dell'assorbimento</a:t>
            </a:r>
            <a:r>
              <a:rPr lang="en-US" dirty="0"/>
              <a:t>  (o </a:t>
            </a:r>
            <a:r>
              <a:rPr lang="en-US" dirty="0" err="1"/>
              <a:t>dell’emissione</a:t>
            </a:r>
            <a:r>
              <a:rPr lang="en-US" dirty="0"/>
              <a:t>)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radiazioni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elettromagnetiche</a:t>
            </a:r>
            <a:r>
              <a:rPr lang="en-US" dirty="0"/>
              <a:t> da parte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materia</a:t>
            </a:r>
            <a:r>
              <a:rPr lang="en-US" dirty="0"/>
              <a:t>. </a:t>
            </a:r>
            <a:r>
              <a:rPr lang="it-IT" dirty="0"/>
              <a:t>I diversi tipi di spettroscopia si distinguono </a:t>
            </a:r>
            <a:r>
              <a:rPr lang="it-IT" dirty="0">
                <a:solidFill>
                  <a:srgbClr val="FF0000"/>
                </a:solidFill>
              </a:rPr>
              <a:t>per il tipo</a:t>
            </a:r>
            <a:r>
              <a:rPr lang="it-IT" dirty="0"/>
              <a:t> di radiazione elettromagnetica, cioè la sua </a:t>
            </a:r>
            <a:r>
              <a:rPr lang="it-IT" dirty="0">
                <a:solidFill>
                  <a:srgbClr val="FF0000"/>
                </a:solidFill>
              </a:rPr>
              <a:t>lunghezza d’onda,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frequenza o una funzione di queste grandezze</a:t>
            </a:r>
            <a:r>
              <a:rPr lang="it-IT" dirty="0"/>
              <a:t>, coinvolta nell'interazione.</a:t>
            </a:r>
          </a:p>
          <a:p>
            <a:pPr algn="just"/>
            <a:r>
              <a:rPr lang="it-IT" dirty="0"/>
              <a:t>Il risultato di un’analisi spettroscopica è uno </a:t>
            </a:r>
            <a:r>
              <a:rPr lang="it-IT" dirty="0">
                <a:solidFill>
                  <a:srgbClr val="FF0000"/>
                </a:solidFill>
              </a:rPr>
              <a:t>SPETTRO</a:t>
            </a:r>
            <a:r>
              <a:rPr lang="it-IT" dirty="0"/>
              <a:t> che riporta una variazione dell’intensità della radiazione </a:t>
            </a:r>
          </a:p>
          <a:p>
            <a:pPr algn="just"/>
            <a:r>
              <a:rPr lang="it-IT" dirty="0"/>
              <a:t>elettromagnetica, asse y, in funzione della lunghezza d’onda (frequenza o altro), asse x, a seguito dell’interazione </a:t>
            </a:r>
          </a:p>
          <a:p>
            <a:pPr algn="just"/>
            <a:r>
              <a:rPr lang="it-IT" dirty="0"/>
              <a:t>con la materia.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78410" y="4230157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cap="all" dirty="0">
                <a:solidFill>
                  <a:srgbClr val="215580"/>
                </a:solidFill>
                <a:latin typeface="Open Sans"/>
              </a:rPr>
              <a:t>Spettrometria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43278" y="4706489"/>
            <a:ext cx="1089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La </a:t>
            </a:r>
            <a:r>
              <a:rPr lang="en-US" dirty="0" err="1">
                <a:solidFill>
                  <a:srgbClr val="FF0000"/>
                </a:solidFill>
              </a:rPr>
              <a:t>spettrometria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è </a:t>
            </a:r>
            <a:r>
              <a:rPr lang="en-US" dirty="0" err="1"/>
              <a:t>misurazione</a:t>
            </a:r>
            <a:r>
              <a:rPr lang="en-US" dirty="0"/>
              <a:t> (</a:t>
            </a:r>
            <a:r>
              <a:rPr lang="en-US" dirty="0" err="1"/>
              <a:t>determinazione</a:t>
            </a:r>
            <a:r>
              <a:rPr lang="en-US" dirty="0"/>
              <a:t>) di </a:t>
            </a:r>
            <a:r>
              <a:rPr lang="en-US" dirty="0" err="1"/>
              <a:t>uno</a:t>
            </a:r>
            <a:r>
              <a:rPr lang="en-US" dirty="0"/>
              <a:t> </a:t>
            </a:r>
            <a:r>
              <a:rPr lang="en-US" dirty="0" err="1"/>
              <a:t>spettro</a:t>
            </a:r>
            <a:r>
              <a:rPr lang="en-US" dirty="0"/>
              <a:t>, NON </a:t>
            </a:r>
            <a:r>
              <a:rPr lang="en-US" dirty="0" err="1"/>
              <a:t>necessariamente</a:t>
            </a:r>
            <a:r>
              <a:rPr lang="en-US" dirty="0"/>
              <a:t> a </a:t>
            </a:r>
            <a:r>
              <a:rPr lang="en-US" dirty="0" err="1"/>
              <a:t>seguito</a:t>
            </a:r>
            <a:r>
              <a:rPr lang="en-US" dirty="0"/>
              <a:t> </a:t>
            </a:r>
            <a:r>
              <a:rPr lang="en-US" dirty="0" err="1"/>
              <a:t>dell’interazione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radiazione</a:t>
            </a:r>
            <a:r>
              <a:rPr lang="en-US" dirty="0"/>
              <a:t> </a:t>
            </a:r>
            <a:r>
              <a:rPr lang="en-US" dirty="0" err="1"/>
              <a:t>elettromagnetica</a:t>
            </a:r>
            <a:r>
              <a:rPr lang="en-US" dirty="0"/>
              <a:t> con la </a:t>
            </a:r>
            <a:r>
              <a:rPr lang="en-US" dirty="0" err="1"/>
              <a:t>materia</a:t>
            </a:r>
            <a:r>
              <a:rPr lang="en-US" dirty="0"/>
              <a:t>.</a:t>
            </a:r>
          </a:p>
          <a:p>
            <a:pPr algn="just"/>
            <a:r>
              <a:rPr lang="it-IT" dirty="0"/>
              <a:t>In questo caso lo spettro riporta sull’asse x una grandezza che non è legata alla radiazione elettromagnetica.</a:t>
            </a:r>
          </a:p>
        </p:txBody>
      </p:sp>
    </p:spTree>
    <p:extLst>
      <p:ext uri="{BB962C8B-B14F-4D97-AF65-F5344CB8AC3E}">
        <p14:creationId xmlns:p14="http://schemas.microsoft.com/office/powerpoint/2010/main" val="2465479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8410" y="1065910"/>
            <a:ext cx="325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Disattivazione degli stati eccitati</a:t>
            </a:r>
            <a:endParaRPr lang="en-US" b="1" dirty="0"/>
          </a:p>
        </p:txBody>
      </p:sp>
      <p:sp>
        <p:nvSpPr>
          <p:cNvPr id="6" name="Rettangolo 5"/>
          <p:cNvSpPr/>
          <p:nvPr/>
        </p:nvSpPr>
        <p:spPr>
          <a:xfrm>
            <a:off x="378410" y="1570518"/>
            <a:ext cx="7434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noProof="1"/>
              <a:t>Uno stato eccitato si forma per assorbimento di radiazione elettromagnetica. </a:t>
            </a:r>
          </a:p>
          <a:p>
            <a:r>
              <a:rPr lang="it-IT" b="1" noProof="1"/>
              <a:t>Una volta formato qual è il destino di uno stato eccitato?</a:t>
            </a:r>
            <a:endParaRPr lang="en-US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8409" y="2352125"/>
            <a:ext cx="475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Si disattiva! Ritornando </a:t>
            </a:r>
            <a:r>
              <a:rPr lang="it-IT" b="1" dirty="0">
                <a:solidFill>
                  <a:srgbClr val="FF0000"/>
                </a:solidFill>
              </a:rPr>
              <a:t>allo stato fondamentale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90456" y="2352125"/>
            <a:ext cx="685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Sempre che non possa reagire in qualche modo (reazioni fotochimiche)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8409" y="2949066"/>
            <a:ext cx="799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Escludendo</a:t>
            </a:r>
            <a:r>
              <a:rPr lang="it-IT" dirty="0"/>
              <a:t> reazioni fotochimiche, uno stato eccitato si può disattivare in </a:t>
            </a:r>
            <a:r>
              <a:rPr lang="it-IT" b="1" dirty="0"/>
              <a:t>due modi</a:t>
            </a:r>
            <a:endParaRPr lang="en-US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78409" y="3681283"/>
            <a:ext cx="37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Disattivazione </a:t>
            </a:r>
            <a:r>
              <a:rPr lang="it-IT" b="1" dirty="0"/>
              <a:t>non radiativa</a:t>
            </a:r>
            <a:r>
              <a:rPr lang="it-IT" dirty="0"/>
              <a:t> (termica)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722604" y="3681283"/>
            <a:ext cx="389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Disattivazione </a:t>
            </a:r>
            <a:r>
              <a:rPr lang="it-IT" b="1" dirty="0"/>
              <a:t>radiativa</a:t>
            </a:r>
            <a:r>
              <a:rPr lang="it-IT" dirty="0"/>
              <a:t> (per emissione)</a:t>
            </a:r>
            <a:endParaRPr lang="en-US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852204"/>
              </p:ext>
            </p:extLst>
          </p:nvPr>
        </p:nvGraphicFramePr>
        <p:xfrm>
          <a:off x="656676" y="4557505"/>
          <a:ext cx="3558708" cy="174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4" name="CS ChemDraw Drawing" r:id="rId3" imgW="2372472" imgH="1160890" progId="ChemDraw.Document.6.0">
                  <p:embed/>
                </p:oleObj>
              </mc:Choice>
              <mc:Fallback>
                <p:oleObj name="CS ChemDraw Drawing" r:id="rId3" imgW="2372472" imgH="11608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676" y="4557505"/>
                        <a:ext cx="3558708" cy="1741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050878"/>
              </p:ext>
            </p:extLst>
          </p:nvPr>
        </p:nvGraphicFramePr>
        <p:xfrm>
          <a:off x="6874810" y="4379077"/>
          <a:ext cx="3591078" cy="191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" name="CS ChemDraw Drawing" r:id="rId5" imgW="2394052" imgH="1279842" progId="ChemDraw.Document.6.0">
                  <p:embed/>
                </p:oleObj>
              </mc:Choice>
              <mc:Fallback>
                <p:oleObj name="CS ChemDraw Drawing" r:id="rId5" imgW="2394052" imgH="12798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74810" y="4379077"/>
                        <a:ext cx="3591078" cy="191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989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8410" y="1065910"/>
            <a:ext cx="325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Disattivazione degli stati eccitati</a:t>
            </a:r>
            <a:endParaRPr lang="en-US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90235" y="1065910"/>
            <a:ext cx="37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Disattivazione </a:t>
            </a:r>
            <a:r>
              <a:rPr lang="it-IT" b="1" dirty="0">
                <a:solidFill>
                  <a:srgbClr val="FF0000"/>
                </a:solidFill>
              </a:rPr>
              <a:t>non radiativa</a:t>
            </a:r>
            <a:r>
              <a:rPr lang="it-IT" dirty="0">
                <a:solidFill>
                  <a:srgbClr val="FF0000"/>
                </a:solidFill>
              </a:rPr>
              <a:t> (termica)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548886"/>
              </p:ext>
            </p:extLst>
          </p:nvPr>
        </p:nvGraphicFramePr>
        <p:xfrm>
          <a:off x="378410" y="2026340"/>
          <a:ext cx="3558708" cy="174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2" name="CS ChemDraw Drawing" r:id="rId3" imgW="2372472" imgH="1160890" progId="ChemDraw.Document.6.0">
                  <p:embed/>
                </p:oleObj>
              </mc:Choice>
              <mc:Fallback>
                <p:oleObj name="CS ChemDraw Drawing" r:id="rId3" imgW="2372472" imgH="1160890" progId="ChemDraw.Document.6.0">
                  <p:embed/>
                  <p:pic>
                    <p:nvPicPr>
                      <p:cNvPr id="13" name="Oggetto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10" y="2026340"/>
                        <a:ext cx="3558708" cy="1741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4325684" y="2022174"/>
            <a:ext cx="7588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L’energia in eccesso dello stato S</a:t>
            </a:r>
            <a:r>
              <a:rPr lang="it-IT" baseline="-25000" dirty="0"/>
              <a:t>1 </a:t>
            </a:r>
            <a:r>
              <a:rPr lang="it-IT" dirty="0"/>
              <a:t> viene ceduta all’ambiente attraverso </a:t>
            </a:r>
          </a:p>
          <a:p>
            <a:r>
              <a:rPr lang="it-IT" dirty="0"/>
              <a:t>moti </a:t>
            </a:r>
            <a:r>
              <a:rPr lang="it-IT" b="1" dirty="0"/>
              <a:t>interni</a:t>
            </a:r>
            <a:r>
              <a:rPr lang="it-IT" dirty="0"/>
              <a:t> della molecola (vibrazioni o rotazioni molecolari) o per urto con</a:t>
            </a:r>
          </a:p>
          <a:p>
            <a:r>
              <a:rPr lang="it-IT" dirty="0"/>
              <a:t>le molecole del solvente. </a:t>
            </a:r>
            <a:r>
              <a:rPr lang="it-IT" dirty="0">
                <a:solidFill>
                  <a:srgbClr val="FF0000"/>
                </a:solidFill>
              </a:rPr>
              <a:t>Sapete che illuminando un oggetto questo si riscalda!</a:t>
            </a:r>
          </a:p>
          <a:p>
            <a:r>
              <a:rPr lang="it-IT" dirty="0">
                <a:solidFill>
                  <a:srgbClr val="FF0000"/>
                </a:solidFill>
              </a:rPr>
              <a:t>Questo è l’effetto della disattivazione non radiativa degli stati eccitati.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325684" y="3505833"/>
            <a:ext cx="758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risultato netto del processo assorbimento seguito da disattivazione non radiativa è</a:t>
            </a:r>
            <a:r>
              <a:rPr lang="it-IT" dirty="0">
                <a:solidFill>
                  <a:srgbClr val="FF0000"/>
                </a:solidFill>
              </a:rPr>
              <a:t> la conversione di energia luminosa in energia termica.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18032" y="4863381"/>
            <a:ext cx="1091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E’ un processo comune, riguarda la grande maggioranza dei cromofori organici, </a:t>
            </a:r>
            <a:r>
              <a:rPr lang="it-IT" b="1" dirty="0"/>
              <a:t>purché</a:t>
            </a:r>
            <a:r>
              <a:rPr lang="it-IT" dirty="0"/>
              <a:t> si trovino  in molecole</a:t>
            </a:r>
          </a:p>
          <a:p>
            <a:r>
              <a:rPr lang="it-IT" dirty="0">
                <a:solidFill>
                  <a:srgbClr val="FF0000"/>
                </a:solidFill>
              </a:rPr>
              <a:t>Flessibili, cioè molecole in cui i </a:t>
            </a:r>
            <a:r>
              <a:rPr lang="it-IT" b="1" dirty="0">
                <a:solidFill>
                  <a:srgbClr val="FF0000"/>
                </a:solidFill>
              </a:rPr>
              <a:t>moti interni</a:t>
            </a:r>
            <a:r>
              <a:rPr lang="it-IT" dirty="0">
                <a:solidFill>
                  <a:srgbClr val="FF0000"/>
                </a:solidFill>
              </a:rPr>
              <a:t> provochino una deformazione significativa della molecola.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03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8410" y="1065910"/>
            <a:ext cx="325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Disattivazione degli stati eccitati</a:t>
            </a:r>
            <a:endParaRPr lang="en-US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90235" y="1065910"/>
            <a:ext cx="389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Disattivazione </a:t>
            </a:r>
            <a:r>
              <a:rPr lang="it-IT" b="1" dirty="0">
                <a:solidFill>
                  <a:srgbClr val="FF0000"/>
                </a:solidFill>
              </a:rPr>
              <a:t>radiativa</a:t>
            </a:r>
            <a:r>
              <a:rPr lang="it-IT" dirty="0">
                <a:solidFill>
                  <a:srgbClr val="FF0000"/>
                </a:solidFill>
              </a:rPr>
              <a:t> (per emissione)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509363"/>
              </p:ext>
            </p:extLst>
          </p:nvPr>
        </p:nvGraphicFramePr>
        <p:xfrm>
          <a:off x="528731" y="1859803"/>
          <a:ext cx="3591078" cy="191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CS ChemDraw Drawing" r:id="rId3" imgW="2394052" imgH="1279842" progId="ChemDraw.Document.6.0">
                  <p:embed/>
                </p:oleObj>
              </mc:Choice>
              <mc:Fallback>
                <p:oleObj name="CS ChemDraw Drawing" r:id="rId3" imgW="2394052" imgH="12798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731" y="1859803"/>
                        <a:ext cx="3591078" cy="191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4325684" y="2022174"/>
            <a:ext cx="758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L’energia in eccesso dello stato S</a:t>
            </a:r>
            <a:r>
              <a:rPr lang="it-IT" baseline="-25000" dirty="0"/>
              <a:t>1 </a:t>
            </a:r>
            <a:r>
              <a:rPr lang="it-IT" dirty="0"/>
              <a:t> viene ceduta all’ambiente per </a:t>
            </a:r>
            <a:r>
              <a:rPr lang="it-IT" b="1" dirty="0"/>
              <a:t>emissione</a:t>
            </a:r>
            <a:endParaRPr lang="it-IT" dirty="0"/>
          </a:p>
          <a:p>
            <a:r>
              <a:rPr lang="it-IT" dirty="0"/>
              <a:t>di un quanto di radiazione elettromagnetica, cioè un fotone.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4325684" y="2819684"/>
            <a:ext cx="7588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Questo processo si chiama, in generale </a:t>
            </a:r>
            <a:r>
              <a:rPr lang="it-IT" b="1" dirty="0"/>
              <a:t>luminescenza</a:t>
            </a:r>
            <a:r>
              <a:rPr lang="it-IT" dirty="0"/>
              <a:t>, se la disattivazione avviene tra stati con la stessa molteplicità (ad esempio due singoletti come nel caso della figura a fianco) allora si parla </a:t>
            </a:r>
            <a:r>
              <a:rPr lang="it-IT" b="1" dirty="0"/>
              <a:t>di fluorescenza</a:t>
            </a:r>
            <a:r>
              <a:rPr lang="it-IT" dirty="0"/>
              <a:t>.</a:t>
            </a:r>
            <a:endParaRPr lang="en-US" b="1" dirty="0"/>
          </a:p>
        </p:txBody>
      </p:sp>
      <p:sp>
        <p:nvSpPr>
          <p:cNvPr id="10" name="Rettangolo 9"/>
          <p:cNvSpPr/>
          <p:nvPr/>
        </p:nvSpPr>
        <p:spPr>
          <a:xfrm>
            <a:off x="528731" y="4554099"/>
            <a:ext cx="1091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E’ un processo meno comune della disattivazione non radiativa e riguarda cromofori organici </a:t>
            </a:r>
            <a:r>
              <a:rPr lang="it-IT" b="1" dirty="0"/>
              <a:t>rigidi</a:t>
            </a:r>
            <a:r>
              <a:rPr lang="it-IT" dirty="0"/>
              <a:t>, con una estesa </a:t>
            </a:r>
            <a:r>
              <a:rPr lang="it-IT" b="1" dirty="0"/>
              <a:t>coniugazione</a:t>
            </a:r>
            <a:r>
              <a:rPr lang="it-IT" dirty="0"/>
              <a:t> </a:t>
            </a:r>
            <a:r>
              <a:rPr lang="el-GR" b="1" dirty="0"/>
              <a:t>π</a:t>
            </a:r>
            <a:r>
              <a:rPr lang="it-IT" dirty="0"/>
              <a:t>. Un esempio tipico sono molecole organiche aromatiche </a:t>
            </a:r>
            <a:r>
              <a:rPr lang="it-IT" dirty="0" err="1"/>
              <a:t>polinucleari</a:t>
            </a:r>
            <a:r>
              <a:rPr lang="it-IT" dirty="0"/>
              <a:t> ma non solo queste.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8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2456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Flurorescenza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8410" y="1065910"/>
            <a:ext cx="612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Disattivazione radiativa S</a:t>
            </a:r>
            <a:r>
              <a:rPr lang="it-IT" b="1" baseline="-25000" dirty="0"/>
              <a:t>1</a:t>
            </a:r>
            <a:r>
              <a:rPr lang="it-IT" b="1" dirty="0"/>
              <a:t>→S</a:t>
            </a:r>
            <a:r>
              <a:rPr lang="it-IT" b="1" baseline="-25000" dirty="0"/>
              <a:t>0</a:t>
            </a:r>
            <a:r>
              <a:rPr lang="it-IT" b="1" dirty="0"/>
              <a:t> </a:t>
            </a:r>
            <a:r>
              <a:rPr lang="it-IT" dirty="0"/>
              <a:t>esempi di molecole fluorescenti</a:t>
            </a:r>
            <a:r>
              <a:rPr lang="it-IT" b="1" baseline="-25000" dirty="0"/>
              <a:t> </a:t>
            </a:r>
            <a:endParaRPr lang="en-US" b="1" baseline="-25000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809112"/>
              </p:ext>
            </p:extLst>
          </p:nvPr>
        </p:nvGraphicFramePr>
        <p:xfrm>
          <a:off x="802397" y="2068002"/>
          <a:ext cx="1025819" cy="1448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0" name="CS ChemDraw Drawing" r:id="rId3" imgW="683879" imgH="965924" progId="ChemDraw.Document.6.0">
                  <p:embed/>
                </p:oleObj>
              </mc:Choice>
              <mc:Fallback>
                <p:oleObj name="CS ChemDraw Drawing" r:id="rId3" imgW="683879" imgH="9659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2397" y="2068002"/>
                        <a:ext cx="1025819" cy="1448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08565"/>
              </p:ext>
            </p:extLst>
          </p:nvPr>
        </p:nvGraphicFramePr>
        <p:xfrm>
          <a:off x="802397" y="4523129"/>
          <a:ext cx="1332374" cy="69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1" name="CS ChemDraw Drawing" r:id="rId5" imgW="888249" imgH="464674" progId="ChemDraw.Document.6.0">
                  <p:embed/>
                </p:oleObj>
              </mc:Choice>
              <mc:Fallback>
                <p:oleObj name="CS ChemDraw Drawing" r:id="rId5" imgW="888249" imgH="4646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2397" y="4523129"/>
                        <a:ext cx="1332374" cy="697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27867"/>
              </p:ext>
            </p:extLst>
          </p:nvPr>
        </p:nvGraphicFramePr>
        <p:xfrm>
          <a:off x="8021706" y="1065910"/>
          <a:ext cx="2674268" cy="1647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2" name="CS ChemDraw Drawing" r:id="rId7" imgW="1782845" imgH="1098234" progId="ChemDraw.Document.6.0">
                  <p:embed/>
                </p:oleObj>
              </mc:Choice>
              <mc:Fallback>
                <p:oleObj name="CS ChemDraw Drawing" r:id="rId7" imgW="1782845" imgH="10982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1706" y="1065910"/>
                        <a:ext cx="2674268" cy="1647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920711" y="3648602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pirene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63501" y="542059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cumarina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816319" y="2903401"/>
            <a:ext cx="10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rodamina</a:t>
            </a:r>
            <a:endParaRPr lang="en-US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1706" y="3516888"/>
            <a:ext cx="2887628" cy="2437158"/>
          </a:xfrm>
          <a:prstGeom prst="rect">
            <a:avLst/>
          </a:prstGeom>
        </p:spPr>
      </p:pic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9400"/>
              </p:ext>
            </p:extLst>
          </p:nvPr>
        </p:nvGraphicFramePr>
        <p:xfrm>
          <a:off x="4138475" y="1910807"/>
          <a:ext cx="1976901" cy="151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3" name="CS ChemDraw Drawing" r:id="rId10" imgW="1317934" imgH="1011406" progId="ChemDraw.Document.6.0">
                  <p:embed/>
                </p:oleObj>
              </mc:Choice>
              <mc:Fallback>
                <p:oleObj name="CS ChemDraw Drawing" r:id="rId10" imgW="1317934" imgH="10114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38475" y="1910807"/>
                        <a:ext cx="1976901" cy="1517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12"/>
          <a:srcRect r="53961"/>
          <a:stretch/>
        </p:blipFill>
        <p:spPr>
          <a:xfrm>
            <a:off x="3402106" y="3618056"/>
            <a:ext cx="3952851" cy="154074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12"/>
          <a:srcRect l="46167"/>
          <a:stretch/>
        </p:blipFill>
        <p:spPr>
          <a:xfrm>
            <a:off x="3402106" y="5220140"/>
            <a:ext cx="4068419" cy="135621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440017" y="4017934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Vis</a:t>
            </a:r>
            <a:endParaRPr lang="en-US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032136" y="3521026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Vis</a:t>
            </a:r>
            <a:endParaRPr lang="en-US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032136" y="473546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UV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440017" y="522014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UV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138475" y="6550223"/>
            <a:ext cx="1977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RSC Adv., 2016, 6, 49221</a:t>
            </a:r>
          </a:p>
        </p:txBody>
      </p:sp>
    </p:spTree>
    <p:extLst>
      <p:ext uri="{BB962C8B-B14F-4D97-AF65-F5344CB8AC3E}">
        <p14:creationId xmlns:p14="http://schemas.microsoft.com/office/powerpoint/2010/main" val="61649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2456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Flurorescenza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8410" y="1065910"/>
            <a:ext cx="31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Disattivazione radiativa S</a:t>
            </a:r>
            <a:r>
              <a:rPr lang="it-IT" b="1" baseline="-25000" dirty="0"/>
              <a:t>1</a:t>
            </a:r>
            <a:r>
              <a:rPr lang="it-IT" b="1" dirty="0"/>
              <a:t>→S</a:t>
            </a:r>
            <a:r>
              <a:rPr lang="it-IT" b="1" baseline="-25000" dirty="0"/>
              <a:t>0</a:t>
            </a:r>
            <a:endParaRPr lang="en-US" b="1" baseline="-25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208" y="1435242"/>
            <a:ext cx="2763644" cy="416134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6522" t="8515" r="34783" b="7053"/>
          <a:stretch/>
        </p:blipFill>
        <p:spPr>
          <a:xfrm>
            <a:off x="1946531" y="1934816"/>
            <a:ext cx="2660231" cy="226612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982445" y="420093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Chinina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0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7046" t="6259" r="48119" b="28128"/>
          <a:stretch/>
        </p:blipFill>
        <p:spPr>
          <a:xfrm>
            <a:off x="630253" y="3749039"/>
            <a:ext cx="3014308" cy="240356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59360" y="1192031"/>
            <a:ext cx="11318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spettroscopia UV-Vis si basa sulla promozione di transizioni ELETTRONICHE. </a:t>
            </a:r>
          </a:p>
          <a:p>
            <a:r>
              <a:rPr lang="it-IT" dirty="0"/>
              <a:t>Cioè un elettrone della molecola viene eccitato in un orbitale molecolare vuoto di più alta energia a seguito dell’assorbimento di un fotone di energia adatta.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59360" y="2172951"/>
            <a:ext cx="11552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Più propriamente si dice che se un fotone di energia appropriata colpisce una molecola nel suo </a:t>
            </a:r>
            <a:r>
              <a:rPr lang="it-IT" b="1" dirty="0"/>
              <a:t>stato fondamentale</a:t>
            </a:r>
            <a:r>
              <a:rPr lang="it-IT" dirty="0"/>
              <a:t> (</a:t>
            </a:r>
            <a:r>
              <a:rPr lang="el-GR" dirty="0"/>
              <a:t>Ψ</a:t>
            </a:r>
            <a:r>
              <a:rPr lang="it-IT" dirty="0"/>
              <a:t>0) questo può essere assorbito e porta la molecola in uno stato </a:t>
            </a:r>
            <a:r>
              <a:rPr lang="it-IT" b="1" dirty="0"/>
              <a:t>elettronicamente eccitato</a:t>
            </a:r>
            <a:r>
              <a:rPr lang="it-IT" dirty="0"/>
              <a:t> (</a:t>
            </a:r>
            <a:r>
              <a:rPr lang="el-GR" dirty="0"/>
              <a:t>Ψ</a:t>
            </a:r>
            <a:r>
              <a:rPr lang="it-IT" dirty="0"/>
              <a:t>1).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59360" y="2932502"/>
            <a:ext cx="6786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La spettroscopia UV-Vis è quindi una spettroscopia di ASSORBIMENTO </a:t>
            </a:r>
            <a:endParaRPr lang="en-US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/>
          <a:srcRect l="27282" t="71038" r="29077"/>
          <a:stretch/>
        </p:blipFill>
        <p:spPr>
          <a:xfrm>
            <a:off x="1397727" y="6024180"/>
            <a:ext cx="1737360" cy="62505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984" y="3301834"/>
            <a:ext cx="6364776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1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8410" y="1068642"/>
            <a:ext cx="427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Lo spettrofotometro UV-Vis a </a:t>
            </a:r>
            <a:r>
              <a:rPr lang="it-IT" b="1" dirty="0"/>
              <a:t>doppio raggio</a:t>
            </a:r>
            <a:endParaRPr lang="en-US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655" r="5260"/>
          <a:stretch/>
        </p:blipFill>
        <p:spPr>
          <a:xfrm>
            <a:off x="78744" y="1329346"/>
            <a:ext cx="6061166" cy="373010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361610" y="1059148"/>
            <a:ext cx="552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• Gli spettrofotometri UV-Vis sono strumenti a </a:t>
            </a:r>
            <a:r>
              <a:rPr lang="it-IT" b="1" dirty="0"/>
              <a:t>scansione</a:t>
            </a:r>
            <a:endParaRPr lang="en-US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61610" y="1563741"/>
            <a:ext cx="5697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• In genere montano </a:t>
            </a:r>
            <a:r>
              <a:rPr lang="it-IT" b="1" dirty="0"/>
              <a:t>due lampade</a:t>
            </a:r>
            <a:r>
              <a:rPr lang="it-IT" dirty="0"/>
              <a:t> una al D</a:t>
            </a:r>
            <a:r>
              <a:rPr lang="it-IT" baseline="-25000" dirty="0"/>
              <a:t>2</a:t>
            </a:r>
            <a:r>
              <a:rPr lang="it-IT" dirty="0"/>
              <a:t> per la regione</a:t>
            </a:r>
          </a:p>
          <a:p>
            <a:r>
              <a:rPr lang="it-IT" dirty="0"/>
              <a:t>dell’UV (fino a circa 360 nm) ed una lampada al tungsteno</a:t>
            </a:r>
          </a:p>
          <a:p>
            <a:r>
              <a:rPr lang="it-IT" dirty="0"/>
              <a:t>per la regione del visibile, in qualche caso anche fino</a:t>
            </a:r>
          </a:p>
          <a:p>
            <a:r>
              <a:rPr lang="it-IT" dirty="0"/>
              <a:t>a 1000 nm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361610" y="2828627"/>
            <a:ext cx="55684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• La radiazione policromatica viene suddivisa nelle sue</a:t>
            </a:r>
          </a:p>
          <a:p>
            <a:r>
              <a:rPr lang="it-IT" dirty="0"/>
              <a:t>componenti da un </a:t>
            </a:r>
            <a:r>
              <a:rPr lang="it-IT" b="1" dirty="0"/>
              <a:t>monocromatore</a:t>
            </a:r>
            <a:r>
              <a:rPr lang="it-IT" dirty="0"/>
              <a:t>, in genere un reticolo</a:t>
            </a:r>
          </a:p>
          <a:p>
            <a:r>
              <a:rPr lang="it-IT" dirty="0"/>
              <a:t>di diffrazione. La rotazione del monocromatore permette</a:t>
            </a:r>
          </a:p>
          <a:p>
            <a:r>
              <a:rPr lang="it-IT" dirty="0"/>
              <a:t>di selezionare la radiazione di una determinata lunghezza</a:t>
            </a:r>
          </a:p>
          <a:p>
            <a:r>
              <a:rPr lang="it-IT" dirty="0"/>
              <a:t>d’onda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361609" y="4392839"/>
            <a:ext cx="5764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• In uscita dal monocromatore il fascio viene diviso in due.</a:t>
            </a:r>
          </a:p>
          <a:p>
            <a:r>
              <a:rPr lang="it-IT" dirty="0"/>
              <a:t>di questi due nuovi fasci uno viene inviato all’</a:t>
            </a:r>
            <a:r>
              <a:rPr lang="it-IT" dirty="0" err="1"/>
              <a:t>analita</a:t>
            </a:r>
            <a:r>
              <a:rPr lang="it-IT" dirty="0"/>
              <a:t> ed uno</a:t>
            </a:r>
          </a:p>
          <a:p>
            <a:r>
              <a:rPr lang="it-IT" dirty="0"/>
              <a:t>‘al riferimento’ che in genere è il solvente in cui l’</a:t>
            </a:r>
            <a:r>
              <a:rPr lang="it-IT" dirty="0" err="1"/>
              <a:t>analita</a:t>
            </a:r>
            <a:r>
              <a:rPr lang="it-IT" dirty="0"/>
              <a:t> è </a:t>
            </a:r>
          </a:p>
          <a:p>
            <a:r>
              <a:rPr lang="it-IT" dirty="0"/>
              <a:t>disciolto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07340" y="5672669"/>
            <a:ext cx="578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• i fasci trasmessi vengono convogliati ai detector, in genere</a:t>
            </a:r>
          </a:p>
          <a:p>
            <a:r>
              <a:rPr lang="it-IT" dirty="0"/>
              <a:t> dei </a:t>
            </a:r>
            <a:r>
              <a:rPr lang="it-IT" b="1" dirty="0"/>
              <a:t>fotodiodi</a:t>
            </a:r>
            <a:endParaRPr lang="en-US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67258" y="5079408"/>
            <a:ext cx="476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• L’elaborazione del dato consiste nel calcolo del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378410" y="5511278"/>
                <a:ext cx="85600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0" y="5511278"/>
                <a:ext cx="856004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tangolo 13"/>
          <p:cNvSpPr/>
          <p:nvPr/>
        </p:nvSpPr>
        <p:spPr>
          <a:xfrm>
            <a:off x="1223769" y="5637787"/>
            <a:ext cx="426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cioè l’assorbanza per ogni lunghezza d’onda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9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10" y="1958205"/>
            <a:ext cx="5076825" cy="27717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8410" y="1383850"/>
            <a:ext cx="466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Come ci accorgiamo che una molecola assorbe?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8410" y="5102410"/>
            <a:ext cx="5478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Spesso l’eccitazione elettronica (e quindi l’assorbimento)</a:t>
            </a:r>
          </a:p>
          <a:p>
            <a:r>
              <a:rPr lang="it-IT" dirty="0">
                <a:solidFill>
                  <a:srgbClr val="FF0000"/>
                </a:solidFill>
              </a:rPr>
              <a:t>può essere considerata localizzata su un particolare </a:t>
            </a:r>
          </a:p>
          <a:p>
            <a:r>
              <a:rPr lang="it-IT" dirty="0">
                <a:solidFill>
                  <a:srgbClr val="FF0000"/>
                </a:solidFill>
              </a:rPr>
              <a:t>Raggruppamento atomico che chiamiamo CROMOFORO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290148" y="1383850"/>
            <a:ext cx="195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Cromofori organici</a:t>
            </a:r>
            <a:endParaRPr lang="en-US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26216" y="1773539"/>
            <a:ext cx="5457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Tipicamente un cromoforo organico è una unità insatura</a:t>
            </a:r>
          </a:p>
          <a:p>
            <a:r>
              <a:rPr lang="it-IT" dirty="0"/>
              <a:t>che è suscettibile di transizioni elettroniche.</a:t>
            </a:r>
          </a:p>
          <a:p>
            <a:r>
              <a:rPr lang="it-IT" dirty="0"/>
              <a:t>Alcuni esempi sono: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796567"/>
              </p:ext>
            </p:extLst>
          </p:nvPr>
        </p:nvGraphicFramePr>
        <p:xfrm>
          <a:off x="6571070" y="2973868"/>
          <a:ext cx="4675281" cy="814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3" name="CS ChemDraw Drawing" r:id="rId4" imgW="3308006" imgH="575674" progId="ChemDraw.Document.6.0">
                  <p:embed/>
                </p:oleObj>
              </mc:Choice>
              <mc:Fallback>
                <p:oleObj name="CS ChemDraw Drawing" r:id="rId4" imgW="3308006" imgH="5756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1070" y="2973868"/>
                        <a:ext cx="4675281" cy="814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/>
          <p:cNvSpPr/>
          <p:nvPr/>
        </p:nvSpPr>
        <p:spPr>
          <a:xfrm>
            <a:off x="6226216" y="3989531"/>
            <a:ext cx="2153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 loro combinazioni !</a:t>
            </a:r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00734"/>
              </p:ext>
            </p:extLst>
          </p:nvPr>
        </p:nvGraphicFramePr>
        <p:xfrm>
          <a:off x="6571070" y="4803892"/>
          <a:ext cx="3998898" cy="82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4" name="CS ChemDraw Drawing" r:id="rId6" imgW="2643802" imgH="546732" progId="ChemDraw.Document.6.0">
                  <p:embed/>
                </p:oleObj>
              </mc:Choice>
              <mc:Fallback>
                <p:oleObj name="CS ChemDraw Drawing" r:id="rId6" imgW="2643802" imgH="5467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1070" y="4803892"/>
                        <a:ext cx="3998898" cy="826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92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8410" y="1383850"/>
            <a:ext cx="206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Esempi di cromofori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201663"/>
              </p:ext>
            </p:extLst>
          </p:nvPr>
        </p:nvGraphicFramePr>
        <p:xfrm>
          <a:off x="418708" y="2085375"/>
          <a:ext cx="1637881" cy="163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38" name="CS ChemDraw Drawing" r:id="rId3" imgW="1364901" imgH="1365080" progId="ChemDraw.Document.6.0">
                  <p:embed/>
                </p:oleObj>
              </mc:Choice>
              <mc:Fallback>
                <p:oleObj name="CS ChemDraw Drawing" r:id="rId3" imgW="1364901" imgH="1365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708" y="2085375"/>
                        <a:ext cx="1637881" cy="1638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441145"/>
              </p:ext>
            </p:extLst>
          </p:nvPr>
        </p:nvGraphicFramePr>
        <p:xfrm>
          <a:off x="3149970" y="2551767"/>
          <a:ext cx="707172" cy="70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39" name="CS ChemDraw Drawing" r:id="rId5" imgW="589310" imgH="587760" progId="ChemDraw.Document.6.0">
                  <p:embed/>
                </p:oleObj>
              </mc:Choice>
              <mc:Fallback>
                <p:oleObj name="CS ChemDraw Drawing" r:id="rId5" imgW="589310" imgH="587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9970" y="2551767"/>
                        <a:ext cx="707172" cy="70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67978"/>
              </p:ext>
            </p:extLst>
          </p:nvPr>
        </p:nvGraphicFramePr>
        <p:xfrm>
          <a:off x="6734435" y="2565072"/>
          <a:ext cx="1005349" cy="73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40" name="CS ChemDraw Drawing" r:id="rId7" imgW="837791" imgH="612250" progId="ChemDraw.Document.6.0">
                  <p:embed/>
                </p:oleObj>
              </mc:Choice>
              <mc:Fallback>
                <p:oleObj name="CS ChemDraw Drawing" r:id="rId7" imgW="837791" imgH="6122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4435" y="2565072"/>
                        <a:ext cx="1005349" cy="73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414413"/>
              </p:ext>
            </p:extLst>
          </p:nvPr>
        </p:nvGraphicFramePr>
        <p:xfrm>
          <a:off x="9619215" y="2519272"/>
          <a:ext cx="1032768" cy="78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41" name="CS ChemDraw Drawing" r:id="rId9" imgW="860640" imgH="650417" progId="ChemDraw.Document.6.0">
                  <p:embed/>
                </p:oleObj>
              </mc:Choice>
              <mc:Fallback>
                <p:oleObj name="CS ChemDraw Drawing" r:id="rId9" imgW="860640" imgH="6504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19215" y="2519272"/>
                        <a:ext cx="1032768" cy="78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591740"/>
              </p:ext>
            </p:extLst>
          </p:nvPr>
        </p:nvGraphicFramePr>
        <p:xfrm>
          <a:off x="1626922" y="4713848"/>
          <a:ext cx="1385783" cy="723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42" name="CS ChemDraw Drawing" r:id="rId11" imgW="1154819" imgH="603027" progId="ChemDraw.Document.6.0">
                  <p:embed/>
                </p:oleObj>
              </mc:Choice>
              <mc:Fallback>
                <p:oleObj name="CS ChemDraw Drawing" r:id="rId11" imgW="1154819" imgH="6030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26922" y="4713848"/>
                        <a:ext cx="1385783" cy="723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024574"/>
              </p:ext>
            </p:extLst>
          </p:nvPr>
        </p:nvGraphicFramePr>
        <p:xfrm>
          <a:off x="4714196" y="4713848"/>
          <a:ext cx="2245280" cy="89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43" name="CS ChemDraw Drawing" r:id="rId13" imgW="1871067" imgH="741698" progId="ChemDraw.Document.6.0">
                  <p:embed/>
                </p:oleObj>
              </mc:Choice>
              <mc:Fallback>
                <p:oleObj name="CS ChemDraw Drawing" r:id="rId13" imgW="1871067" imgH="7416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14196" y="4713848"/>
                        <a:ext cx="2245280" cy="89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629533" y="380828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porfirina</a:t>
            </a:r>
            <a:endParaRPr lang="en-US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416696"/>
              </p:ext>
            </p:extLst>
          </p:nvPr>
        </p:nvGraphicFramePr>
        <p:xfrm>
          <a:off x="4200433" y="2441084"/>
          <a:ext cx="1440620" cy="85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44" name="CS ChemDraw Drawing" r:id="rId15" imgW="1200517" imgH="709574" progId="ChemDraw.Document.6.0">
                  <p:embed/>
                </p:oleObj>
              </mc:Choice>
              <mc:Fallback>
                <p:oleObj name="CS ChemDraw Drawing" r:id="rId15" imgW="1200517" imgH="7095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00433" y="2441084"/>
                        <a:ext cx="1440620" cy="85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3436456" y="3596749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cromofori aromatici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420258" y="3596749"/>
            <a:ext cx="19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gruppo carbonilico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223075" y="3639442"/>
            <a:ext cx="212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sistema </a:t>
            </a:r>
            <a:r>
              <a:rPr lang="el-GR" dirty="0"/>
              <a:t>α</a:t>
            </a:r>
            <a:r>
              <a:rPr lang="it-IT" dirty="0"/>
              <a:t>,</a:t>
            </a:r>
            <a:r>
              <a:rPr lang="el-GR" dirty="0"/>
              <a:t>β</a:t>
            </a:r>
            <a:r>
              <a:rPr lang="it-IT" dirty="0"/>
              <a:t>-insaturo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415046" y="5596370"/>
            <a:ext cx="18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sistema polienico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200433" y="5596370"/>
            <a:ext cx="163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sistema dienico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982061" y="5642536"/>
            <a:ext cx="2417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Cromoforo aromatico </a:t>
            </a:r>
          </a:p>
          <a:p>
            <a:r>
              <a:rPr lang="it-IT" dirty="0" err="1"/>
              <a:t>ulteriormenteconiugato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4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10" y="2795316"/>
            <a:ext cx="4914900" cy="36099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8410" y="1204473"/>
            <a:ext cx="591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Quali sono le transizioni elettroniche che si possono</a:t>
            </a:r>
          </a:p>
          <a:p>
            <a:r>
              <a:rPr lang="it-IT" dirty="0"/>
              <a:t> avere?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78410" y="205665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σ → </a:t>
            </a:r>
            <a:r>
              <a:rPr lang="el-GR" dirty="0"/>
              <a:t>σ</a:t>
            </a:r>
            <a:r>
              <a:rPr lang="it-IT" dirty="0"/>
              <a:t>*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19084" y="205665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 → </a:t>
            </a:r>
            <a:r>
              <a:rPr lang="el-GR" dirty="0"/>
              <a:t>σ</a:t>
            </a:r>
            <a:r>
              <a:rPr lang="it-IT" dirty="0"/>
              <a:t>*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365874" y="205665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it-IT" dirty="0"/>
              <a:t>→ </a:t>
            </a:r>
            <a:r>
              <a:rPr lang="el-GR" dirty="0"/>
              <a:t>π</a:t>
            </a:r>
            <a:r>
              <a:rPr lang="it-IT" dirty="0"/>
              <a:t>*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28934" y="205665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n→ </a:t>
            </a:r>
            <a:r>
              <a:rPr lang="el-GR" dirty="0"/>
              <a:t>π</a:t>
            </a:r>
            <a:r>
              <a:rPr lang="it-IT" dirty="0"/>
              <a:t>*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888964" y="584486"/>
            <a:ext cx="591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diverse tipologie di transizioni </a:t>
            </a:r>
            <a:r>
              <a:rPr lang="it-IT" b="1" dirty="0"/>
              <a:t>hanno energie che sono diverse</a:t>
            </a:r>
            <a:r>
              <a:rPr lang="it-IT" dirty="0"/>
              <a:t>, in genere vale: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202300" y="1385538"/>
            <a:ext cx="46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E(σ → </a:t>
            </a:r>
            <a:r>
              <a:rPr lang="el-GR" dirty="0"/>
              <a:t>σ</a:t>
            </a:r>
            <a:r>
              <a:rPr lang="it-IT" dirty="0"/>
              <a:t>*) &gt; E(n → </a:t>
            </a:r>
            <a:r>
              <a:rPr lang="el-GR" dirty="0"/>
              <a:t>σ</a:t>
            </a:r>
            <a:r>
              <a:rPr lang="it-IT" dirty="0"/>
              <a:t>*)  &gt;  E(</a:t>
            </a:r>
            <a:r>
              <a:rPr lang="el-GR" dirty="0"/>
              <a:t>π</a:t>
            </a:r>
            <a:r>
              <a:rPr lang="it-IT" dirty="0"/>
              <a:t>→ </a:t>
            </a:r>
            <a:r>
              <a:rPr lang="el-GR" dirty="0"/>
              <a:t>π</a:t>
            </a:r>
            <a:r>
              <a:rPr lang="it-IT" dirty="0"/>
              <a:t>*)  &gt; E(n→ </a:t>
            </a:r>
            <a:r>
              <a:rPr lang="el-GR" dirty="0"/>
              <a:t>π</a:t>
            </a:r>
            <a:r>
              <a:rPr lang="it-IT" dirty="0"/>
              <a:t>*)</a:t>
            </a:r>
            <a:endParaRPr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5888964" y="1906612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σ → </a:t>
            </a:r>
            <a:r>
              <a:rPr lang="el-GR" b="1" dirty="0"/>
              <a:t>σ</a:t>
            </a:r>
            <a:r>
              <a:rPr lang="it-IT" b="1" dirty="0"/>
              <a:t>*</a:t>
            </a:r>
            <a:endParaRPr lang="en-US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873518" y="2245999"/>
            <a:ext cx="5338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Implica il trasferimento di un elettrone da un orbitale </a:t>
            </a:r>
            <a:r>
              <a:rPr lang="el-GR" dirty="0"/>
              <a:t>σ</a:t>
            </a:r>
            <a:endParaRPr lang="it-IT" dirty="0"/>
          </a:p>
          <a:p>
            <a:r>
              <a:rPr lang="it-IT" dirty="0"/>
              <a:t>di legame ad un orbitale </a:t>
            </a:r>
            <a:r>
              <a:rPr lang="el-GR" dirty="0"/>
              <a:t>σ</a:t>
            </a:r>
            <a:r>
              <a:rPr lang="it-IT" dirty="0"/>
              <a:t> di </a:t>
            </a:r>
            <a:r>
              <a:rPr lang="it-IT" dirty="0" err="1"/>
              <a:t>antilegame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909307" y="3062387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 → </a:t>
            </a:r>
            <a:r>
              <a:rPr lang="el-GR" b="1" dirty="0"/>
              <a:t>σ</a:t>
            </a:r>
            <a:r>
              <a:rPr lang="it-IT" b="1" dirty="0"/>
              <a:t>*</a:t>
            </a:r>
            <a:endParaRPr lang="en-US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909307" y="3434134"/>
            <a:ext cx="5612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Implica il trasferimento di un elettrone da un orbitale</a:t>
            </a:r>
          </a:p>
          <a:p>
            <a:r>
              <a:rPr lang="it-IT" dirty="0"/>
              <a:t>‘di non legame’ ad esempio da una coppia elettronica non </a:t>
            </a:r>
          </a:p>
          <a:p>
            <a:r>
              <a:rPr lang="it-IT" dirty="0"/>
              <a:t>condivisa ad un orbitale </a:t>
            </a:r>
            <a:r>
              <a:rPr lang="el-GR" dirty="0"/>
              <a:t>σ</a:t>
            </a:r>
            <a:r>
              <a:rPr lang="it-IT" dirty="0"/>
              <a:t> di </a:t>
            </a:r>
            <a:r>
              <a:rPr lang="it-IT" dirty="0" err="1"/>
              <a:t>antilegame</a:t>
            </a:r>
            <a:endParaRPr lang="en-US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985826" y="445969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π</a:t>
            </a:r>
            <a:r>
              <a:rPr lang="it-IT" b="1" dirty="0"/>
              <a:t>→ </a:t>
            </a:r>
            <a:r>
              <a:rPr lang="el-GR" b="1" dirty="0"/>
              <a:t>π</a:t>
            </a:r>
            <a:r>
              <a:rPr lang="it-IT" b="1" dirty="0"/>
              <a:t>*</a:t>
            </a:r>
            <a:endParaRPr lang="en-US" b="1" dirty="0"/>
          </a:p>
        </p:txBody>
      </p:sp>
      <p:sp>
        <p:nvSpPr>
          <p:cNvPr id="23" name="Rettangolo 22"/>
          <p:cNvSpPr/>
          <p:nvPr/>
        </p:nvSpPr>
        <p:spPr>
          <a:xfrm>
            <a:off x="5961559" y="48005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Implica il trasferimento di un elettrone da un orbitale </a:t>
            </a:r>
            <a:r>
              <a:rPr lang="el-GR" dirty="0"/>
              <a:t>π</a:t>
            </a:r>
            <a:endParaRPr lang="it-IT" dirty="0"/>
          </a:p>
          <a:p>
            <a:r>
              <a:rPr lang="it-IT" dirty="0"/>
              <a:t>di legame ad un orbitale </a:t>
            </a:r>
            <a:r>
              <a:rPr lang="el-GR" dirty="0"/>
              <a:t>π</a:t>
            </a:r>
            <a:r>
              <a:rPr lang="it-IT" dirty="0"/>
              <a:t> di </a:t>
            </a:r>
            <a:r>
              <a:rPr lang="it-IT" dirty="0" err="1"/>
              <a:t>antilegame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016403" y="549128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n→ </a:t>
            </a:r>
            <a:r>
              <a:rPr lang="el-GR" b="1" dirty="0"/>
              <a:t>π</a:t>
            </a:r>
            <a:r>
              <a:rPr lang="it-IT" b="1" dirty="0"/>
              <a:t>*</a:t>
            </a:r>
            <a:endParaRPr lang="en-US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985826" y="5825536"/>
            <a:ext cx="5665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Implica il trasferimento di un elettrone da un orbitale</a:t>
            </a:r>
          </a:p>
          <a:p>
            <a:r>
              <a:rPr lang="it-IT" dirty="0"/>
              <a:t>‘di non legame’ ad esempio da una coppia elettronica non </a:t>
            </a:r>
          </a:p>
          <a:p>
            <a:r>
              <a:rPr lang="it-IT" dirty="0"/>
              <a:t>condivisa ad un orbitale </a:t>
            </a:r>
            <a:r>
              <a:rPr lang="el-GR" dirty="0"/>
              <a:t>π</a:t>
            </a:r>
            <a:r>
              <a:rPr lang="it-IT" dirty="0"/>
              <a:t> di </a:t>
            </a:r>
            <a:r>
              <a:rPr lang="it-IT" dirty="0" err="1"/>
              <a:t>antilegame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0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410" y="530524"/>
            <a:ext cx="3266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cap="all" dirty="0">
                <a:solidFill>
                  <a:srgbClr val="215580"/>
                </a:solidFill>
                <a:latin typeface="Open Sans"/>
              </a:rPr>
              <a:t>Spettroscopia UV-</a:t>
            </a:r>
            <a:r>
              <a:rPr lang="it-IT" sz="2000" cap="all" dirty="0" err="1">
                <a:solidFill>
                  <a:srgbClr val="215580"/>
                </a:solidFill>
                <a:latin typeface="Open Sans"/>
              </a:rPr>
              <a:t>ViS</a:t>
            </a:r>
            <a:endParaRPr lang="en-US" sz="2000" b="0" i="0" cap="all" dirty="0">
              <a:solidFill>
                <a:srgbClr val="215580"/>
              </a:solidFill>
              <a:effectLst/>
              <a:latin typeface="Open San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8410" y="1051974"/>
            <a:ext cx="591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Transizioni </a:t>
            </a:r>
            <a:r>
              <a:rPr lang="it-IT" b="1" dirty="0"/>
              <a:t>permesse</a:t>
            </a:r>
            <a:r>
              <a:rPr lang="it-IT" dirty="0"/>
              <a:t> e non </a:t>
            </a:r>
            <a:r>
              <a:rPr lang="it-IT" b="1" dirty="0"/>
              <a:t>permesse (proibite)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78410" y="1500606"/>
            <a:ext cx="10453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Perché una transizione possa avvenire è necessario che il </a:t>
            </a:r>
            <a:r>
              <a:rPr lang="it-IT" b="1" dirty="0"/>
              <a:t>momento di dipolo di transizione</a:t>
            </a:r>
            <a:r>
              <a:rPr lang="it-IT" dirty="0"/>
              <a:t> sia </a:t>
            </a:r>
            <a:r>
              <a:rPr lang="it-IT" b="1" dirty="0"/>
              <a:t>diverso da zero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4376841" y="2813696"/>
                <a:ext cx="2279727" cy="319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0</a:t>
                </a:r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841" y="2813696"/>
                <a:ext cx="2279727" cy="319831"/>
              </a:xfrm>
              <a:prstGeom prst="rect">
                <a:avLst/>
              </a:prstGeom>
              <a:blipFill>
                <a:blip r:embed="rId2"/>
                <a:stretch>
                  <a:fillRect l="-3315" t="-169231" r="-4972" b="-246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/>
          <p:cNvSpPr txBox="1"/>
          <p:nvPr/>
        </p:nvSpPr>
        <p:spPr>
          <a:xfrm>
            <a:off x="378410" y="3724473"/>
            <a:ext cx="958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Dove </a:t>
            </a:r>
            <a:r>
              <a:rPr lang="el-GR" dirty="0"/>
              <a:t>Ψ</a:t>
            </a:r>
            <a:r>
              <a:rPr lang="it-IT" dirty="0"/>
              <a:t>1 è la funzione d’onda dello </a:t>
            </a:r>
            <a:r>
              <a:rPr lang="it-IT" b="1" dirty="0"/>
              <a:t>stato eccitato</a:t>
            </a:r>
            <a:r>
              <a:rPr lang="it-IT" dirty="0"/>
              <a:t>, </a:t>
            </a:r>
            <a:r>
              <a:rPr lang="el-GR" dirty="0"/>
              <a:t>Ψ</a:t>
            </a:r>
            <a:r>
              <a:rPr lang="it-IT" dirty="0"/>
              <a:t>0 è la funzione d’onda dello </a:t>
            </a:r>
            <a:r>
              <a:rPr lang="it-IT" b="1" dirty="0"/>
              <a:t>stato fondamentale </a:t>
            </a:r>
          </a:p>
          <a:p>
            <a:r>
              <a:rPr lang="it-IT" dirty="0"/>
              <a:t>e </a:t>
            </a:r>
            <a:r>
              <a:rPr lang="el-GR" b="1" dirty="0"/>
              <a:t>μ</a:t>
            </a:r>
            <a:r>
              <a:rPr lang="it-IT" b="1" dirty="0"/>
              <a:t> è l’operatore momento di dipolo</a:t>
            </a:r>
            <a:endParaRPr lang="en-US" b="1" dirty="0"/>
          </a:p>
        </p:txBody>
      </p:sp>
      <p:sp>
        <p:nvSpPr>
          <p:cNvPr id="22" name="Rettangolo 21"/>
          <p:cNvSpPr/>
          <p:nvPr/>
        </p:nvSpPr>
        <p:spPr>
          <a:xfrm>
            <a:off x="430762" y="4548542"/>
            <a:ext cx="109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L’analisi delle condizioni per cui vale la (1) porta alla definizione di quelle che vengono chiamate </a:t>
            </a:r>
            <a:r>
              <a:rPr lang="it-IT" b="1" dirty="0"/>
              <a:t>regole di selezione</a:t>
            </a:r>
            <a:endParaRPr lang="en-US" b="1" dirty="0"/>
          </a:p>
        </p:txBody>
      </p:sp>
      <p:sp>
        <p:nvSpPr>
          <p:cNvPr id="23" name="Rettangolo 22"/>
          <p:cNvSpPr/>
          <p:nvPr/>
        </p:nvSpPr>
        <p:spPr>
          <a:xfrm>
            <a:off x="7115443" y="2780444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(1)</a:t>
            </a:r>
            <a:endParaRPr lang="en-US" dirty="0"/>
          </a:p>
        </p:txBody>
      </p:sp>
      <p:sp>
        <p:nvSpPr>
          <p:cNvPr id="24" name="Rettangolo 23"/>
          <p:cNvSpPr/>
          <p:nvPr/>
        </p:nvSpPr>
        <p:spPr>
          <a:xfrm>
            <a:off x="378511" y="5371721"/>
            <a:ext cx="5252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Le transizioni che soddisfano la (1) si dicono </a:t>
            </a:r>
            <a:r>
              <a:rPr lang="it-IT" b="1" dirty="0"/>
              <a:t>permesse</a:t>
            </a:r>
            <a:endParaRPr lang="en-US" b="1" dirty="0"/>
          </a:p>
        </p:txBody>
      </p:sp>
      <p:sp>
        <p:nvSpPr>
          <p:cNvPr id="25" name="Rettangolo 24"/>
          <p:cNvSpPr/>
          <p:nvPr/>
        </p:nvSpPr>
        <p:spPr>
          <a:xfrm>
            <a:off x="378511" y="5996963"/>
            <a:ext cx="5513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Le transizioni che non soddisfano la (1) si dicono </a:t>
            </a:r>
            <a:r>
              <a:rPr lang="it-IT" b="1" dirty="0"/>
              <a:t>proibite</a:t>
            </a:r>
            <a:endParaRPr lang="en-US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78410" y="1867578"/>
            <a:ext cx="998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Cioè: la transizione elettronica deve comportare una </a:t>
            </a:r>
            <a:r>
              <a:rPr lang="it-IT" b="1" dirty="0">
                <a:solidFill>
                  <a:srgbClr val="FF0000"/>
                </a:solidFill>
              </a:rPr>
              <a:t>ridistribuzione della densità di carica</a:t>
            </a:r>
            <a:r>
              <a:rPr lang="it-IT" dirty="0">
                <a:solidFill>
                  <a:srgbClr val="FF0000"/>
                </a:solidFill>
              </a:rPr>
              <a:t> nella molecola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97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3190</Words>
  <Application>Microsoft Macintosh PowerPoint</Application>
  <PresentationFormat>Widescreen</PresentationFormat>
  <Paragraphs>448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Open Sans</vt:lpstr>
      <vt:lpstr>Tema di Office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Pengo</dc:creator>
  <cp:lastModifiedBy>GOBBO PIERANGELO</cp:lastModifiedBy>
  <cp:revision>544</cp:revision>
  <cp:lastPrinted>2024-03-06T16:05:55Z</cp:lastPrinted>
  <dcterms:created xsi:type="dcterms:W3CDTF">2023-03-01T09:21:13Z</dcterms:created>
  <dcterms:modified xsi:type="dcterms:W3CDTF">2025-01-17T13:05:54Z</dcterms:modified>
</cp:coreProperties>
</file>