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 showGuides="1">
      <p:cViewPr varScale="1">
        <p:scale>
          <a:sx n="131" d="100"/>
          <a:sy n="131" d="100"/>
        </p:scale>
        <p:origin x="40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BC29-3657-43DD-A4BC-68761DA577CF}" type="datetimeFigureOut">
              <a:rPr lang="it-IT" smtClean="0"/>
              <a:t>05/02/22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9DC3A-93CC-4FF1-8608-4C0E136DD54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5486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BC29-3657-43DD-A4BC-68761DA577CF}" type="datetimeFigureOut">
              <a:rPr lang="it-IT" smtClean="0"/>
              <a:t>05/02/22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9DC3A-93CC-4FF1-8608-4C0E136DD54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1191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BC29-3657-43DD-A4BC-68761DA577CF}" type="datetimeFigureOut">
              <a:rPr lang="it-IT" smtClean="0"/>
              <a:t>05/02/22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9DC3A-93CC-4FF1-8608-4C0E136DD54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1170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BC29-3657-43DD-A4BC-68761DA577CF}" type="datetimeFigureOut">
              <a:rPr lang="it-IT" smtClean="0"/>
              <a:t>05/02/22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9DC3A-93CC-4FF1-8608-4C0E136DD54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4907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BC29-3657-43DD-A4BC-68761DA577CF}" type="datetimeFigureOut">
              <a:rPr lang="it-IT" smtClean="0"/>
              <a:t>05/02/22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9DC3A-93CC-4FF1-8608-4C0E136DD54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9059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BC29-3657-43DD-A4BC-68761DA577CF}" type="datetimeFigureOut">
              <a:rPr lang="it-IT" smtClean="0"/>
              <a:t>05/02/22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9DC3A-93CC-4FF1-8608-4C0E136DD54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1926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BC29-3657-43DD-A4BC-68761DA577CF}" type="datetimeFigureOut">
              <a:rPr lang="it-IT" smtClean="0"/>
              <a:t>05/02/22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9DC3A-93CC-4FF1-8608-4C0E136DD54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0228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BC29-3657-43DD-A4BC-68761DA577CF}" type="datetimeFigureOut">
              <a:rPr lang="it-IT" smtClean="0"/>
              <a:t>05/02/22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9DC3A-93CC-4FF1-8608-4C0E136DD54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7710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BC29-3657-43DD-A4BC-68761DA577CF}" type="datetimeFigureOut">
              <a:rPr lang="it-IT" smtClean="0"/>
              <a:t>05/02/22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9DC3A-93CC-4FF1-8608-4C0E136DD54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3896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BC29-3657-43DD-A4BC-68761DA577CF}" type="datetimeFigureOut">
              <a:rPr lang="it-IT" smtClean="0"/>
              <a:t>05/02/22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9DC3A-93CC-4FF1-8608-4C0E136DD54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029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BC29-3657-43DD-A4BC-68761DA577CF}" type="datetimeFigureOut">
              <a:rPr lang="it-IT" smtClean="0"/>
              <a:t>05/02/22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9DC3A-93CC-4FF1-8608-4C0E136DD54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153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ABC29-3657-43DD-A4BC-68761DA577CF}" type="datetimeFigureOut">
              <a:rPr lang="it-IT" smtClean="0"/>
              <a:t>05/02/22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9DC3A-93CC-4FF1-8608-4C0E136DD54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1699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7.emf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732722" y="143691"/>
            <a:ext cx="87265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/>
              <a:t>Spettri del secondo ordine – notazione di </a:t>
            </a:r>
            <a:r>
              <a:rPr lang="it-IT" sz="2400" b="1" dirty="0" err="1"/>
              <a:t>Pople</a:t>
            </a:r>
            <a:r>
              <a:rPr lang="it-IT" sz="2400" b="1" dirty="0"/>
              <a:t> per i sistemi di spin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" y="962035"/>
            <a:ext cx="4123790" cy="5895965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9715" y="694525"/>
            <a:ext cx="4859315" cy="57176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E7276BB-559B-214E-A3A4-3B68B3C1DAB1}"/>
              </a:ext>
            </a:extLst>
          </p:cNvPr>
          <p:cNvSpPr txBox="1"/>
          <p:nvPr/>
        </p:nvSpPr>
        <p:spPr>
          <a:xfrm>
            <a:off x="6984459" y="605356"/>
            <a:ext cx="1045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Esempio:</a:t>
            </a:r>
          </a:p>
        </p:txBody>
      </p:sp>
      <p:graphicFrame>
        <p:nvGraphicFramePr>
          <p:cNvPr id="9" name="Oggetto 5">
            <a:extLst>
              <a:ext uri="{FF2B5EF4-FFF2-40B4-BE49-F238E27FC236}">
                <a16:creationId xmlns:a16="http://schemas.microsoft.com/office/drawing/2014/main" id="{72FFC283-CD7D-0A44-998D-4CA66C3DD9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2780534"/>
              </p:ext>
            </p:extLst>
          </p:nvPr>
        </p:nvGraphicFramePr>
        <p:xfrm>
          <a:off x="1936787" y="550764"/>
          <a:ext cx="823408" cy="6463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CS ChemDraw Drawing" r:id="rId5" imgW="591175" imgH="464307" progId="ChemDraw.Document.6.0">
                  <p:embed/>
                </p:oleObj>
              </mc:Choice>
              <mc:Fallback>
                <p:oleObj name="CS ChemDraw Drawing" r:id="rId5" imgW="591175" imgH="464307" progId="ChemDraw.Document.6.0">
                  <p:embed/>
                  <p:pic>
                    <p:nvPicPr>
                      <p:cNvPr id="6" name="Oggetto 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36787" y="550764"/>
                        <a:ext cx="823408" cy="6463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94591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9911" y="923015"/>
            <a:ext cx="4424153" cy="5011969"/>
          </a:xfrm>
          <a:prstGeom prst="rect">
            <a:avLst/>
          </a:prstGeom>
        </p:spPr>
      </p:pic>
      <p:graphicFrame>
        <p:nvGraphicFramePr>
          <p:cNvPr id="3" name="Ogget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3051849"/>
              </p:ext>
            </p:extLst>
          </p:nvPr>
        </p:nvGraphicFramePr>
        <p:xfrm>
          <a:off x="7967362" y="704074"/>
          <a:ext cx="2298881" cy="15787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CS ChemDraw Drawing" r:id="rId4" imgW="947469" imgH="651546" progId="ChemDraw.Document.6.0">
                  <p:embed/>
                </p:oleObj>
              </mc:Choice>
              <mc:Fallback>
                <p:oleObj name="CS ChemDraw Drawing" r:id="rId4" imgW="947469" imgH="651546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967362" y="704074"/>
                        <a:ext cx="2298881" cy="15787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gget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697479"/>
              </p:ext>
            </p:extLst>
          </p:nvPr>
        </p:nvGraphicFramePr>
        <p:xfrm>
          <a:off x="8058802" y="2827135"/>
          <a:ext cx="2298881" cy="12037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CS ChemDraw Drawing" r:id="rId6" imgW="772348" imgH="404800" progId="ChemDraw.Document.6.0">
                  <p:embed/>
                </p:oleObj>
              </mc:Choice>
              <mc:Fallback>
                <p:oleObj name="CS ChemDraw Drawing" r:id="rId6" imgW="772348" imgH="40480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058802" y="2827135"/>
                        <a:ext cx="2298881" cy="12037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8994497"/>
              </p:ext>
            </p:extLst>
          </p:nvPr>
        </p:nvGraphicFramePr>
        <p:xfrm>
          <a:off x="8254789" y="4350203"/>
          <a:ext cx="1724025" cy="1981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CS ChemDraw Drawing" r:id="rId8" imgW="1010255" imgH="1160956" progId="ChemDraw.Document.6.0">
                  <p:embed/>
                </p:oleObj>
              </mc:Choice>
              <mc:Fallback>
                <p:oleObj name="CS ChemDraw Drawing" r:id="rId8" imgW="1010255" imgH="1160956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254789" y="4350203"/>
                        <a:ext cx="1724025" cy="19815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27336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87558" y="75530"/>
            <a:ext cx="86062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/>
              <a:t>Equivalenza magnetica: due protoni chimicamente equivalenti sono anche </a:t>
            </a:r>
            <a:r>
              <a:rPr lang="it-IT" sz="2400" b="1" dirty="0" err="1"/>
              <a:t>mangeticamente</a:t>
            </a:r>
            <a:r>
              <a:rPr lang="it-IT" sz="2400" b="1" dirty="0"/>
              <a:t> equivalenti se sono disposti simmetricamente rispetto ad ogni protone presente nel loro sistema di spin, ad esclusione di quelli del gruppo chimicamente equivalente al quale appartengono. </a:t>
            </a:r>
          </a:p>
        </p:txBody>
      </p:sp>
      <p:pic>
        <p:nvPicPr>
          <p:cNvPr id="3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503" y="2863293"/>
            <a:ext cx="11479259" cy="3746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1E0197ED-CDD7-FD4E-97F1-9C2E849BBF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3143116"/>
              </p:ext>
            </p:extLst>
          </p:nvPr>
        </p:nvGraphicFramePr>
        <p:xfrm>
          <a:off x="8977548" y="247780"/>
          <a:ext cx="278309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1549">
                  <a:extLst>
                    <a:ext uri="{9D8B030D-6E8A-4147-A177-3AD203B41FA5}">
                      <a16:colId xmlns:a16="http://schemas.microsoft.com/office/drawing/2014/main" val="3960350122"/>
                    </a:ext>
                  </a:extLst>
                </a:gridCol>
                <a:gridCol w="1391549">
                  <a:extLst>
                    <a:ext uri="{9D8B030D-6E8A-4147-A177-3AD203B41FA5}">
                      <a16:colId xmlns:a16="http://schemas.microsoft.com/office/drawing/2014/main" val="4427881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Sostituzione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i="1" dirty="0" err="1"/>
                        <a:t>J</a:t>
                      </a:r>
                      <a:r>
                        <a:rPr lang="it-IT" i="1" dirty="0"/>
                        <a:t> (Hz)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6312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Orto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7-9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17287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Meta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1-3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863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Para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&lt;1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46154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4633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137" y="439906"/>
            <a:ext cx="7502525" cy="584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15519553-F679-0848-994E-C128DFDCD6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77317"/>
              </p:ext>
            </p:extLst>
          </p:nvPr>
        </p:nvGraphicFramePr>
        <p:xfrm>
          <a:off x="8977548" y="247780"/>
          <a:ext cx="278309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1549">
                  <a:extLst>
                    <a:ext uri="{9D8B030D-6E8A-4147-A177-3AD203B41FA5}">
                      <a16:colId xmlns:a16="http://schemas.microsoft.com/office/drawing/2014/main" val="3960350122"/>
                    </a:ext>
                  </a:extLst>
                </a:gridCol>
                <a:gridCol w="1391549">
                  <a:extLst>
                    <a:ext uri="{9D8B030D-6E8A-4147-A177-3AD203B41FA5}">
                      <a16:colId xmlns:a16="http://schemas.microsoft.com/office/drawing/2014/main" val="4427881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Sostituzione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i="1" dirty="0" err="1"/>
                        <a:t>J</a:t>
                      </a:r>
                      <a:r>
                        <a:rPr lang="it-IT" i="1" dirty="0"/>
                        <a:t> (Hz)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6312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Trans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11-18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17287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Cis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6-15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863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Geminale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0-5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46154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066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0" y="1095740"/>
            <a:ext cx="9017000" cy="471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1580606" y="274318"/>
            <a:ext cx="9034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/>
              <a:t>Sistemi debolmente e fortemente accoppiati: accoppiamento virtuale</a:t>
            </a:r>
          </a:p>
        </p:txBody>
      </p:sp>
    </p:spTree>
    <p:extLst>
      <p:ext uri="{BB962C8B-B14F-4D97-AF65-F5344CB8AC3E}">
        <p14:creationId xmlns:p14="http://schemas.microsoft.com/office/powerpoint/2010/main" val="2260580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1338" y="68901"/>
            <a:ext cx="7469324" cy="5308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10516155" y="1014962"/>
            <a:ext cx="1021433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600 MHz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300 MHz</a:t>
            </a:r>
          </a:p>
        </p:txBody>
      </p:sp>
    </p:spTree>
    <p:extLst>
      <p:ext uri="{BB962C8B-B14F-4D97-AF65-F5344CB8AC3E}">
        <p14:creationId xmlns:p14="http://schemas.microsoft.com/office/powerpoint/2010/main" val="2086124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8436" y="0"/>
            <a:ext cx="7178135" cy="5237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10477245" y="1048850"/>
            <a:ext cx="1021433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300 MHz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600 MHz</a:t>
            </a:r>
          </a:p>
        </p:txBody>
      </p:sp>
    </p:spTree>
    <p:extLst>
      <p:ext uri="{BB962C8B-B14F-4D97-AF65-F5344CB8AC3E}">
        <p14:creationId xmlns:p14="http://schemas.microsoft.com/office/powerpoint/2010/main" val="4637958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92</Words>
  <Application>Microsoft Macintosh PowerPoint</Application>
  <PresentationFormat>Widescreen</PresentationFormat>
  <Paragraphs>43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Tema di Office</vt:lpstr>
      <vt:lpstr>CS ChemDraw Drawing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dscfberti2</dc:creator>
  <cp:lastModifiedBy>GOBBO PIERANGELO</cp:lastModifiedBy>
  <cp:revision>15</cp:revision>
  <dcterms:created xsi:type="dcterms:W3CDTF">2020-03-25T07:57:35Z</dcterms:created>
  <dcterms:modified xsi:type="dcterms:W3CDTF">2022-02-05T06:52:57Z</dcterms:modified>
</cp:coreProperties>
</file>