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  <p:sldId id="265" r:id="rId6"/>
    <p:sldId id="256" r:id="rId7"/>
    <p:sldId id="257" r:id="rId8"/>
    <p:sldId id="258" r:id="rId9"/>
    <p:sldId id="259" r:id="rId10"/>
    <p:sldId id="260" r:id="rId11"/>
    <p:sldId id="266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70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224" y="2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D0FD-8401-4906-A8E8-C474DC353B6E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A3A2-9817-48F9-880B-81A862EE21A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1029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D0FD-8401-4906-A8E8-C474DC353B6E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A3A2-9817-48F9-880B-81A862EE21A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69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D0FD-8401-4906-A8E8-C474DC353B6E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A3A2-9817-48F9-880B-81A862EE21A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2199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D0FD-8401-4906-A8E8-C474DC353B6E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A3A2-9817-48F9-880B-81A862EE21A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5637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D0FD-8401-4906-A8E8-C474DC353B6E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A3A2-9817-48F9-880B-81A862EE21A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537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D0FD-8401-4906-A8E8-C474DC353B6E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A3A2-9817-48F9-880B-81A862EE21A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5960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D0FD-8401-4906-A8E8-C474DC353B6E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A3A2-9817-48F9-880B-81A862EE21A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9585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D0FD-8401-4906-A8E8-C474DC353B6E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A3A2-9817-48F9-880B-81A862EE21A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1678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D0FD-8401-4906-A8E8-C474DC353B6E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A3A2-9817-48F9-880B-81A862EE21A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775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D0FD-8401-4906-A8E8-C474DC353B6E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A3A2-9817-48F9-880B-81A862EE21A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5580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D0FD-8401-4906-A8E8-C474DC353B6E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A3A2-9817-48F9-880B-81A862EE21A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0902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AD0FD-8401-4906-A8E8-C474DC353B6E}" type="datetimeFigureOut">
              <a:rPr lang="it-IT" smtClean="0"/>
              <a:t>05/02/22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AA3A2-9817-48F9-880B-81A862EE21A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532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9.e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The Karplus curve allows predicting the coupling constant between two... |  Download Scientific Diagram">
            <a:extLst>
              <a:ext uri="{FF2B5EF4-FFF2-40B4-BE49-F238E27FC236}">
                <a16:creationId xmlns:a16="http://schemas.microsoft.com/office/drawing/2014/main" id="{546F64AA-FD1D-E449-9661-91E943C239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3100" y="1727875"/>
            <a:ext cx="6438900" cy="459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810" y="1793462"/>
            <a:ext cx="4908845" cy="4661973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 rotWithShape="1">
          <a:blip r:embed="rId4"/>
          <a:srcRect b="23723"/>
          <a:stretch/>
        </p:blipFill>
        <p:spPr>
          <a:xfrm>
            <a:off x="552810" y="640662"/>
            <a:ext cx="5094378" cy="855982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3850930" y="0"/>
            <a:ext cx="4490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/>
              <a:t>Equazione di </a:t>
            </a:r>
            <a:r>
              <a:rPr lang="it-IT" sz="2800" b="1" dirty="0" err="1"/>
              <a:t>Karplus</a:t>
            </a:r>
            <a:r>
              <a:rPr lang="it-IT" sz="2800" b="1" dirty="0"/>
              <a:t> vicinale</a:t>
            </a: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6449" y="97183"/>
            <a:ext cx="1696279" cy="169627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789E47E-E9F7-854F-A323-15CAA4EDB548}"/>
              </a:ext>
            </a:extLst>
          </p:cNvPr>
          <p:cNvSpPr txBox="1"/>
          <p:nvPr/>
        </p:nvSpPr>
        <p:spPr>
          <a:xfrm>
            <a:off x="5647188" y="640662"/>
            <a:ext cx="45037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Descrive la correlazione tra le costanti di accoppiamento </a:t>
            </a:r>
            <a:r>
              <a:rPr lang="it-IT" i="1" baseline="30000" dirty="0">
                <a:solidFill>
                  <a:srgbClr val="FF0000"/>
                </a:solidFill>
              </a:rPr>
              <a:t>3</a:t>
            </a:r>
            <a:r>
              <a:rPr lang="it-IT" i="1" dirty="0">
                <a:solidFill>
                  <a:srgbClr val="FF0000"/>
                </a:solidFill>
              </a:rPr>
              <a:t>J</a:t>
            </a:r>
            <a:r>
              <a:rPr lang="it-IT" dirty="0">
                <a:solidFill>
                  <a:srgbClr val="FF0000"/>
                </a:solidFill>
              </a:rPr>
              <a:t> e gli angoli diedro di atomi di idrogeno vicinali.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A60296-288C-494A-B118-10A99B104D1F}"/>
              </a:ext>
            </a:extLst>
          </p:cNvPr>
          <p:cNvSpPr txBox="1"/>
          <p:nvPr/>
        </p:nvSpPr>
        <p:spPr>
          <a:xfrm>
            <a:off x="6937720" y="6270769"/>
            <a:ext cx="4246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baseline="30000" dirty="0">
                <a:solidFill>
                  <a:srgbClr val="FF0000"/>
                </a:solidFill>
              </a:rPr>
              <a:t>3</a:t>
            </a:r>
            <a:r>
              <a:rPr lang="it-IT" i="1" dirty="0">
                <a:solidFill>
                  <a:srgbClr val="FF0000"/>
                </a:solidFill>
              </a:rPr>
              <a:t>J </a:t>
            </a:r>
            <a:r>
              <a:rPr lang="it-IT" dirty="0">
                <a:solidFill>
                  <a:srgbClr val="FF0000"/>
                </a:solidFill>
              </a:rPr>
              <a:t>ha valore massimo a 180°, minimo a 90°.</a:t>
            </a:r>
          </a:p>
        </p:txBody>
      </p:sp>
    </p:spTree>
    <p:extLst>
      <p:ext uri="{BB962C8B-B14F-4D97-AF65-F5344CB8AC3E}">
        <p14:creationId xmlns:p14="http://schemas.microsoft.com/office/powerpoint/2010/main" val="3253263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0" y="2220776"/>
            <a:ext cx="9017000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3510902"/>
              </p:ext>
            </p:extLst>
          </p:nvPr>
        </p:nvGraphicFramePr>
        <p:xfrm>
          <a:off x="529545" y="11432"/>
          <a:ext cx="2835955" cy="34175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CS ChemDraw Drawing" r:id="rId4" imgW="936878" imgH="1129118" progId="ChemDraw.Document.6.0">
                  <p:embed/>
                </p:oleObj>
              </mc:Choice>
              <mc:Fallback>
                <p:oleObj name="CS ChemDraw Drawing" r:id="rId4" imgW="936878" imgH="1129118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9545" y="11432"/>
                        <a:ext cx="2835955" cy="34175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37C7950-4762-2A4A-BEAA-6D019B276C2E}"/>
              </a:ext>
            </a:extLst>
          </p:cNvPr>
          <p:cNvSpPr txBox="1"/>
          <p:nvPr/>
        </p:nvSpPr>
        <p:spPr>
          <a:xfrm>
            <a:off x="2395595" y="11432"/>
            <a:ext cx="74008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/>
              <a:t>Analisi di profili del primo ordine con diagramma ad aste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C60E84-1B01-4443-9263-CAC7C772B926}"/>
              </a:ext>
            </a:extLst>
          </p:cNvPr>
          <p:cNvSpPr txBox="1"/>
          <p:nvPr/>
        </p:nvSpPr>
        <p:spPr>
          <a:xfrm rot="16200000">
            <a:off x="1094340" y="4904523"/>
            <a:ext cx="11215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>
                <a:solidFill>
                  <a:srgbClr val="FF0000"/>
                </a:solidFill>
              </a:rPr>
              <a:t>Livelli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B979B9-7DE0-3044-BE0E-C2BC790E208E}"/>
              </a:ext>
            </a:extLst>
          </p:cNvPr>
          <p:cNvSpPr txBox="1"/>
          <p:nvPr/>
        </p:nvSpPr>
        <p:spPr>
          <a:xfrm>
            <a:off x="4059533" y="582804"/>
            <a:ext cx="7400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FF0000"/>
                </a:solidFill>
              </a:rPr>
              <a:t>Il profilo deve avere una distribuzione </a:t>
            </a:r>
            <a:r>
              <a:rPr lang="it-IT" dirty="0" err="1">
                <a:solidFill>
                  <a:srgbClr val="FF0000"/>
                </a:solidFill>
              </a:rPr>
              <a:t>centrosimmetrica</a:t>
            </a:r>
            <a:r>
              <a:rPr lang="it-IT" dirty="0">
                <a:solidFill>
                  <a:srgbClr val="FF0000"/>
                </a:solidFill>
              </a:rPr>
              <a:t> altrimenti è un profilo di ordine superiore.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72E0B16-5A55-6C46-821D-52FE681468B6}"/>
              </a:ext>
            </a:extLst>
          </p:cNvPr>
          <p:cNvCxnSpPr/>
          <p:nvPr/>
        </p:nvCxnSpPr>
        <p:spPr>
          <a:xfrm>
            <a:off x="6162259" y="1572394"/>
            <a:ext cx="0" cy="219165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F9D895B-6785-9949-B1E6-F21ED9E97129}"/>
              </a:ext>
            </a:extLst>
          </p:cNvPr>
          <p:cNvCxnSpPr/>
          <p:nvPr/>
        </p:nvCxnSpPr>
        <p:spPr>
          <a:xfrm>
            <a:off x="8825948" y="4636116"/>
            <a:ext cx="702365" cy="0"/>
          </a:xfrm>
          <a:prstGeom prst="straightConnector1">
            <a:avLst/>
          </a:prstGeom>
          <a:ln w="25400">
            <a:solidFill>
              <a:srgbClr val="FF000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E6C606C-D634-5244-B4DE-FBE3ABB3156B}"/>
              </a:ext>
            </a:extLst>
          </p:cNvPr>
          <p:cNvSpPr txBox="1"/>
          <p:nvPr/>
        </p:nvSpPr>
        <p:spPr>
          <a:xfrm>
            <a:off x="9047928" y="4293288"/>
            <a:ext cx="258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err="1">
                <a:solidFill>
                  <a:srgbClr val="FF0000"/>
                </a:solidFill>
              </a:rPr>
              <a:t>J</a:t>
            </a:r>
            <a:endParaRPr lang="it-IT" i="1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A5BEB64-B61F-F042-AEA1-51B5518F1C8A}"/>
              </a:ext>
            </a:extLst>
          </p:cNvPr>
          <p:cNvCxnSpPr>
            <a:cxnSpLocks/>
          </p:cNvCxnSpPr>
          <p:nvPr/>
        </p:nvCxnSpPr>
        <p:spPr>
          <a:xfrm>
            <a:off x="7904922" y="5172829"/>
            <a:ext cx="1265582" cy="0"/>
          </a:xfrm>
          <a:prstGeom prst="straightConnector1">
            <a:avLst/>
          </a:prstGeom>
          <a:ln w="25400">
            <a:solidFill>
              <a:srgbClr val="FF000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29BDFA74-EBB6-A04B-A8D1-B205C24ECCF4}"/>
              </a:ext>
            </a:extLst>
          </p:cNvPr>
          <p:cNvSpPr txBox="1"/>
          <p:nvPr/>
        </p:nvSpPr>
        <p:spPr>
          <a:xfrm>
            <a:off x="8405197" y="4803497"/>
            <a:ext cx="258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>
                <a:solidFill>
                  <a:srgbClr val="FF0000"/>
                </a:solidFill>
              </a:rPr>
              <a:t>J</a:t>
            </a:r>
            <a:endParaRPr lang="it-IT" i="1" dirty="0">
              <a:solidFill>
                <a:srgbClr val="FF0000"/>
              </a:solidFill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EEFA926-F4C2-A344-A0A8-B33BEC47E8DE}"/>
              </a:ext>
            </a:extLst>
          </p:cNvPr>
          <p:cNvCxnSpPr>
            <a:cxnSpLocks/>
          </p:cNvCxnSpPr>
          <p:nvPr/>
        </p:nvCxnSpPr>
        <p:spPr>
          <a:xfrm>
            <a:off x="5100165" y="5850469"/>
            <a:ext cx="2162026" cy="0"/>
          </a:xfrm>
          <a:prstGeom prst="straightConnector1">
            <a:avLst/>
          </a:prstGeom>
          <a:ln w="25400">
            <a:solidFill>
              <a:srgbClr val="FF000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2EA99E89-A0AB-E041-8BBA-A0D2A4FB84B7}"/>
              </a:ext>
            </a:extLst>
          </p:cNvPr>
          <p:cNvSpPr txBox="1"/>
          <p:nvPr/>
        </p:nvSpPr>
        <p:spPr>
          <a:xfrm>
            <a:off x="5455627" y="5511732"/>
            <a:ext cx="1421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i="1" dirty="0" err="1">
                <a:solidFill>
                  <a:srgbClr val="FF0000"/>
                </a:solidFill>
              </a:rPr>
              <a:t>J</a:t>
            </a:r>
            <a:r>
              <a:rPr lang="it-IT" i="1" dirty="0">
                <a:solidFill>
                  <a:srgbClr val="FF0000"/>
                </a:solidFill>
              </a:rPr>
              <a:t> (trans)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D8FB018-3780-6E4E-BCDA-7502C97C4755}"/>
              </a:ext>
            </a:extLst>
          </p:cNvPr>
          <p:cNvSpPr txBox="1"/>
          <p:nvPr/>
        </p:nvSpPr>
        <p:spPr>
          <a:xfrm>
            <a:off x="9170024" y="4325457"/>
            <a:ext cx="1421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i="1" dirty="0" err="1">
                <a:solidFill>
                  <a:srgbClr val="FF0000"/>
                </a:solidFill>
              </a:rPr>
              <a:t>J</a:t>
            </a:r>
            <a:r>
              <a:rPr lang="it-IT" i="1" dirty="0">
                <a:solidFill>
                  <a:srgbClr val="FF0000"/>
                </a:solidFill>
              </a:rPr>
              <a:t> (cis)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A452174-0B61-2042-B16B-A711E458FEA9}"/>
              </a:ext>
            </a:extLst>
          </p:cNvPr>
          <p:cNvSpPr txBox="1"/>
          <p:nvPr/>
        </p:nvSpPr>
        <p:spPr>
          <a:xfrm>
            <a:off x="8817458" y="4894871"/>
            <a:ext cx="1421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i="1" dirty="0" err="1">
                <a:solidFill>
                  <a:srgbClr val="FF0000"/>
                </a:solidFill>
              </a:rPr>
              <a:t>J</a:t>
            </a:r>
            <a:r>
              <a:rPr lang="it-IT" i="1" dirty="0">
                <a:solidFill>
                  <a:srgbClr val="FF0000"/>
                </a:solidFill>
              </a:rPr>
              <a:t> (CH</a:t>
            </a:r>
            <a:r>
              <a:rPr lang="it-IT" i="1" baseline="-25000" dirty="0">
                <a:solidFill>
                  <a:srgbClr val="FF0000"/>
                </a:solidFill>
              </a:rPr>
              <a:t>3</a:t>
            </a:r>
            <a:r>
              <a:rPr lang="it-IT" i="1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3567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93" y="1306916"/>
            <a:ext cx="6042407" cy="4224040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2919" y="778265"/>
            <a:ext cx="4931842" cy="530146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2F897AD-BC70-B148-B54B-210931431DE6}"/>
              </a:ext>
            </a:extLst>
          </p:cNvPr>
          <p:cNvSpPr txBox="1"/>
          <p:nvPr/>
        </p:nvSpPr>
        <p:spPr>
          <a:xfrm>
            <a:off x="7439870" y="266218"/>
            <a:ext cx="347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Più lontani gli atomi e più alta è la </a:t>
            </a:r>
            <a:r>
              <a:rPr lang="it-IT" i="1" dirty="0" err="1">
                <a:solidFill>
                  <a:srgbClr val="FF0000"/>
                </a:solidFill>
              </a:rPr>
              <a:t>J</a:t>
            </a:r>
            <a:endParaRPr lang="it-IT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351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97" y="268225"/>
            <a:ext cx="7035128" cy="2424563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0061" y="3070541"/>
            <a:ext cx="3880200" cy="2189344"/>
          </a:xfrm>
          <a:prstGeom prst="rect">
            <a:avLst/>
          </a:prstGeom>
        </p:spPr>
      </p:pic>
      <p:pic>
        <p:nvPicPr>
          <p:cNvPr id="2052" name="Picture 4" descr="The Karplus curve allows predicting the coupling constant between two... |  Download Scientific Diagram">
            <a:extLst>
              <a:ext uri="{FF2B5EF4-FFF2-40B4-BE49-F238E27FC236}">
                <a16:creationId xmlns:a16="http://schemas.microsoft.com/office/drawing/2014/main" id="{7424B2E1-A135-2A44-80F3-65477710D9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000" y="1488806"/>
            <a:ext cx="5741000" cy="4099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1057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 rotWithShape="1">
          <a:blip r:embed="rId2"/>
          <a:srcRect t="8527"/>
          <a:stretch/>
        </p:blipFill>
        <p:spPr>
          <a:xfrm>
            <a:off x="3336449" y="740780"/>
            <a:ext cx="5519101" cy="5546266"/>
          </a:xfrm>
          <a:prstGeom prst="rect">
            <a:avLst/>
          </a:prstGeom>
        </p:spPr>
      </p:pic>
      <p:sp>
        <p:nvSpPr>
          <p:cNvPr id="3" name="CasellaDiTesto 6">
            <a:extLst>
              <a:ext uri="{FF2B5EF4-FFF2-40B4-BE49-F238E27FC236}">
                <a16:creationId xmlns:a16="http://schemas.microsoft.com/office/drawing/2014/main" id="{1B63DA93-F817-314A-9CE3-9B64E5E5E91C}"/>
              </a:ext>
            </a:extLst>
          </p:cNvPr>
          <p:cNvSpPr txBox="1"/>
          <p:nvPr/>
        </p:nvSpPr>
        <p:spPr>
          <a:xfrm>
            <a:off x="3850930" y="0"/>
            <a:ext cx="47203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/>
              <a:t>Equazione di </a:t>
            </a:r>
            <a:r>
              <a:rPr lang="it-IT" sz="2800" b="1" dirty="0" err="1"/>
              <a:t>Karplus</a:t>
            </a:r>
            <a:r>
              <a:rPr lang="it-IT" sz="2800" b="1" dirty="0"/>
              <a:t> geminale</a:t>
            </a:r>
          </a:p>
        </p:txBody>
      </p:sp>
    </p:spTree>
    <p:extLst>
      <p:ext uri="{BB962C8B-B14F-4D97-AF65-F5344CB8AC3E}">
        <p14:creationId xmlns:p14="http://schemas.microsoft.com/office/powerpoint/2010/main" val="3302114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9753" y="631035"/>
            <a:ext cx="6672493" cy="2695969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022" y="3640515"/>
            <a:ext cx="5475796" cy="3103078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3153" y="3929063"/>
            <a:ext cx="6623093" cy="2297902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749040" y="535577"/>
            <a:ext cx="4985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16Hz                                  8 Hz                             0-2 Hz</a:t>
            </a:r>
          </a:p>
        </p:txBody>
      </p:sp>
    </p:spTree>
    <p:extLst>
      <p:ext uri="{BB962C8B-B14F-4D97-AF65-F5344CB8AC3E}">
        <p14:creationId xmlns:p14="http://schemas.microsoft.com/office/powerpoint/2010/main" val="2472989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1452" y="1776232"/>
            <a:ext cx="10378022" cy="3305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189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468" y="1135108"/>
            <a:ext cx="5439532" cy="4613906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7093" y="2139820"/>
            <a:ext cx="5294478" cy="2578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743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338" y="1447734"/>
            <a:ext cx="4786788" cy="3962531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6308" y="2370515"/>
            <a:ext cx="3880200" cy="2116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603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0064" y="1239656"/>
            <a:ext cx="4677998" cy="43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736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0667" y="877781"/>
            <a:ext cx="4931842" cy="5102438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684" y="1396412"/>
            <a:ext cx="5467520" cy="4071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2557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93</Words>
  <Application>Microsoft Macintosh PowerPoint</Application>
  <PresentationFormat>Widescreen</PresentationFormat>
  <Paragraphs>14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Tema di Office</vt:lpstr>
      <vt:lpstr>CS ChemDraw Drawing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dscfberti2</dc:creator>
  <cp:lastModifiedBy>GOBBO PIERANGELO</cp:lastModifiedBy>
  <cp:revision>24</cp:revision>
  <dcterms:created xsi:type="dcterms:W3CDTF">2020-03-17T17:38:46Z</dcterms:created>
  <dcterms:modified xsi:type="dcterms:W3CDTF">2022-02-05T06:51:27Z</dcterms:modified>
</cp:coreProperties>
</file>