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82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3" r:id="rId21"/>
    <p:sldId id="28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4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23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20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56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28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47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7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61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77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0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13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17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FC5D-9D18-4696-9E7E-54FD8B0CBB43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B306-A6F5-4D8B-9467-B1DF20AA8A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36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.uniroma3.it/didattica_interattiva/aa_11_12/am310/10.fourier.pdf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chem.hope.edu/~krieg/Chem348_2002/NMR/Principles_of_NMR_Spectroscopy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8" y="489360"/>
            <a:ext cx="11271555" cy="584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7017" y="123599"/>
            <a:ext cx="612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Premessa 1: strumentazione FT-</a:t>
            </a:r>
            <a:r>
              <a:rPr lang="it-IT" sz="2400" b="1" dirty="0" err="1"/>
              <a:t>NMR</a:t>
            </a:r>
            <a:r>
              <a:rPr lang="it-IT" sz="2400" b="1" dirty="0"/>
              <a:t> a impulsi</a:t>
            </a:r>
          </a:p>
        </p:txBody>
      </p:sp>
    </p:spTree>
    <p:extLst>
      <p:ext uri="{BB962C8B-B14F-4D97-AF65-F5344CB8AC3E}">
        <p14:creationId xmlns:p14="http://schemas.microsoft.com/office/powerpoint/2010/main" val="146824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97" y="995390"/>
            <a:ext cx="8449406" cy="48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3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1" y="235131"/>
            <a:ext cx="9862457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0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99" y="642562"/>
            <a:ext cx="6962601" cy="55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5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05" y="1046676"/>
            <a:ext cx="8906790" cy="47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05" y="1073309"/>
            <a:ext cx="8975989" cy="47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66" y="1176596"/>
            <a:ext cx="8873268" cy="45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025" y="997194"/>
            <a:ext cx="9103949" cy="48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6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186" y="948197"/>
            <a:ext cx="9147627" cy="49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5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08" y="952721"/>
            <a:ext cx="8990383" cy="49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2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060" y="992778"/>
            <a:ext cx="9503880" cy="51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1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970602"/>
            <a:ext cx="90170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43BBE6-A972-BE4A-87E1-2EAA04B0F95C}"/>
              </a:ext>
            </a:extLst>
          </p:cNvPr>
          <p:cNvSpPr txBox="1"/>
          <p:nvPr/>
        </p:nvSpPr>
        <p:spPr>
          <a:xfrm>
            <a:off x="1248569" y="5428035"/>
            <a:ext cx="969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insieme di 8 nuclei allineati al campo magnetico B</a:t>
            </a:r>
            <a:r>
              <a:rPr lang="it-IT" baseline="-25000" dirty="0"/>
              <a:t>0</a:t>
            </a:r>
            <a:r>
              <a:rPr lang="it-IT" dirty="0"/>
              <a:t> che ruotano in precessione generano una netta magnetizzazione M</a:t>
            </a:r>
            <a:r>
              <a:rPr lang="it-IT" baseline="-25000" dirty="0"/>
              <a:t>0</a:t>
            </a:r>
            <a:r>
              <a:rPr lang="it-IT" dirty="0"/>
              <a:t> allineata al campo magnetico B</a:t>
            </a:r>
            <a:r>
              <a:rPr lang="it-IT" baseline="-25000" dirty="0"/>
              <a:t>0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5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E4863E-A633-3B44-B3B8-43A1B49494E1}"/>
              </a:ext>
            </a:extLst>
          </p:cNvPr>
          <p:cNvSpPr txBox="1"/>
          <p:nvPr/>
        </p:nvSpPr>
        <p:spPr>
          <a:xfrm>
            <a:off x="1589606" y="223736"/>
            <a:ext cx="9012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/>
              <a:t>Distortionless</a:t>
            </a:r>
            <a:r>
              <a:rPr lang="en-GB" sz="2400" b="1" dirty="0"/>
              <a:t> Enhancement by Polarization Transfer (DEPT) 13C NMR</a:t>
            </a:r>
            <a:endParaRPr lang="it-IT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B4099-72A0-8F4D-A005-769A66E11B51}"/>
              </a:ext>
            </a:extLst>
          </p:cNvPr>
          <p:cNvSpPr txBox="1"/>
          <p:nvPr/>
        </p:nvSpPr>
        <p:spPr>
          <a:xfrm>
            <a:off x="308043" y="953311"/>
            <a:ext cx="11575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E’ una modalità di acquisire gli spettri che fornisce informazioni sul tipo di carbonio che da luogo ad un determinato picco.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Si forniscono una serie di impulsi ben precisi ai nuclei di 13C e 1H per smuovere le magnetizzazioni dei protoni ad angoli diversi.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38C35B-5CE4-0A41-B125-D019A7BC1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r="15505"/>
          <a:stretch/>
        </p:blipFill>
        <p:spPr bwMode="auto">
          <a:xfrm>
            <a:off x="700391" y="2437082"/>
            <a:ext cx="6896192" cy="41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11DE32-FE3B-C94D-8270-BB17F772F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27595"/>
              </p:ext>
            </p:extLst>
          </p:nvPr>
        </p:nvGraphicFramePr>
        <p:xfrm>
          <a:off x="7794378" y="3778700"/>
          <a:ext cx="4203069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900">
                  <a:extLst>
                    <a:ext uri="{9D8B030D-6E8A-4147-A177-3AD203B41FA5}">
                      <a16:colId xmlns:a16="http://schemas.microsoft.com/office/drawing/2014/main" val="431161322"/>
                    </a:ext>
                  </a:extLst>
                </a:gridCol>
                <a:gridCol w="3186169">
                  <a:extLst>
                    <a:ext uri="{9D8B030D-6E8A-4147-A177-3AD203B41FA5}">
                      <a16:colId xmlns:a16="http://schemas.microsoft.com/office/drawing/2014/main" val="2058637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Descrizione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4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DEPT-45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Spettro con solo C legati ad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76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DEPT-90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Mostra solo i 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74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DEPT-135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Mostra i CH ed i CH</a:t>
                      </a:r>
                      <a:r>
                        <a:rPr lang="it-IT" baseline="-25000" dirty="0"/>
                        <a:t>3</a:t>
                      </a:r>
                      <a:r>
                        <a:rPr lang="it-IT" dirty="0"/>
                        <a:t> come picchi positivi, i CH</a:t>
                      </a:r>
                      <a:r>
                        <a:rPr lang="it-IT" baseline="-25000" dirty="0"/>
                        <a:t>2</a:t>
                      </a:r>
                      <a:r>
                        <a:rPr lang="it-IT" dirty="0"/>
                        <a:t> come picchi negativi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94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747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9354EE8-F864-9D4B-9297-7BDE4AA7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F3864-7893-8C47-8247-86470A42F8C6}"/>
              </a:ext>
            </a:extLst>
          </p:cNvPr>
          <p:cNvSpPr txBox="1"/>
          <p:nvPr/>
        </p:nvSpPr>
        <p:spPr>
          <a:xfrm>
            <a:off x="7188200" y="5145932"/>
            <a:ext cx="171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Spettro normale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D9AD1-43B2-6947-8C4D-159610886D75}"/>
              </a:ext>
            </a:extLst>
          </p:cNvPr>
          <p:cNvSpPr txBox="1"/>
          <p:nvPr/>
        </p:nvSpPr>
        <p:spPr>
          <a:xfrm>
            <a:off x="7181203" y="3803196"/>
            <a:ext cx="4757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Spettro con solo C legati a H. Ci permette di identificare il carbonio del C=O e dei C=C sostituiti.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9F86B-0187-6D43-91E8-EAE62D1FB10B}"/>
              </a:ext>
            </a:extLst>
          </p:cNvPr>
          <p:cNvSpPr txBox="1"/>
          <p:nvPr/>
        </p:nvSpPr>
        <p:spPr>
          <a:xfrm>
            <a:off x="7181202" y="2593139"/>
            <a:ext cx="475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Mostra solo i C-H. Ci permette di identificare i carboni C-H aromatici di questa molecola.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CCACB-D983-BF4E-888E-7F807709F45E}"/>
              </a:ext>
            </a:extLst>
          </p:cNvPr>
          <p:cNvSpPr txBox="1"/>
          <p:nvPr/>
        </p:nvSpPr>
        <p:spPr>
          <a:xfrm>
            <a:off x="7188200" y="1413940"/>
            <a:ext cx="475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 permette di identificare i CH</a:t>
            </a:r>
            <a:r>
              <a:rPr lang="it-IT" baseline="-25000" dirty="0"/>
              <a:t>2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10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3" y="510265"/>
            <a:ext cx="10759253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B639C-99F3-A346-857E-1475053A6255}"/>
              </a:ext>
            </a:extLst>
          </p:cNvPr>
          <p:cNvSpPr txBox="1"/>
          <p:nvPr/>
        </p:nvSpPr>
        <p:spPr>
          <a:xfrm>
            <a:off x="716374" y="4523362"/>
            <a:ext cx="10782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bobina dell’oscillatore genera una radiofrequenza con componente magnetica </a:t>
            </a:r>
            <a:r>
              <a:rPr lang="it-IT" i="1" dirty="0"/>
              <a:t>B</a:t>
            </a:r>
            <a:r>
              <a:rPr lang="it-IT" i="1" baseline="-25000" dirty="0"/>
              <a:t>1</a:t>
            </a:r>
            <a:r>
              <a:rPr lang="it-IT" dirty="0"/>
              <a:t> ortogonale a </a:t>
            </a:r>
            <a:r>
              <a:rPr lang="it-IT" i="1" dirty="0"/>
              <a:t>B</a:t>
            </a:r>
            <a:r>
              <a:rPr lang="it-IT" i="1" baseline="-25000" dirty="0"/>
              <a:t>0</a:t>
            </a:r>
            <a:r>
              <a:rPr lang="it-IT" dirty="0"/>
              <a:t> e che ruota la precessione dell’insieme di protoni.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Quando la frequenza di questo campo magnetico rotante entra in risonanza con le frequenze di precessione di </a:t>
            </a:r>
            <a:r>
              <a:rPr lang="it-IT" dirty="0" err="1"/>
              <a:t>Larmor</a:t>
            </a:r>
            <a:r>
              <a:rPr lang="it-IT" dirty="0"/>
              <a:t> dei protoni, inclina la magnetizzazione M che quindi ha una componente &gt;0 sul piano </a:t>
            </a:r>
            <a:r>
              <a:rPr lang="it-IT" i="1" dirty="0" err="1"/>
              <a:t>xy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 ritorna allineata a </a:t>
            </a:r>
            <a:r>
              <a:rPr lang="it-IT" i="1" dirty="0"/>
              <a:t>B</a:t>
            </a:r>
            <a:r>
              <a:rPr lang="it-IT" i="1" baseline="-25000" dirty="0"/>
              <a:t>0</a:t>
            </a:r>
            <a:r>
              <a:rPr lang="it-IT" dirty="0"/>
              <a:t> (</a:t>
            </a:r>
            <a:r>
              <a:rPr lang="it-IT" i="1" dirty="0"/>
              <a:t>M</a:t>
            </a:r>
            <a:r>
              <a:rPr lang="it-IT" i="1" baseline="-25000" dirty="0"/>
              <a:t>0</a:t>
            </a:r>
            <a:r>
              <a:rPr lang="it-IT" dirty="0"/>
              <a:t>, componente sul piano </a:t>
            </a:r>
            <a:r>
              <a:rPr lang="it-IT" i="1" dirty="0" err="1"/>
              <a:t>xy</a:t>
            </a:r>
            <a:r>
              <a:rPr lang="it-IT" dirty="0"/>
              <a:t> = 0) con un tempo di rilassamento </a:t>
            </a:r>
            <a:r>
              <a:rPr lang="it-IT" i="1" dirty="0"/>
              <a:t>t;</a:t>
            </a:r>
            <a:r>
              <a:rPr lang="it-IT" dirty="0"/>
              <a:t> una bobina ricevitore (non raffigurata) ne registra la componente magnetica nel tempo.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912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495210" y="829491"/>
            <a:ext cx="4752577" cy="4108269"/>
            <a:chOff x="495210" y="829491"/>
            <a:chExt cx="5238750" cy="4572000"/>
          </a:xfrm>
        </p:grpSpPr>
        <p:pic>
          <p:nvPicPr>
            <p:cNvPr id="1026" name="Picture 2" descr="Bulk_Mag_9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10" y="829491"/>
              <a:ext cx="523875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ttore 2 7"/>
            <p:cNvCxnSpPr/>
            <p:nvPr/>
          </p:nvCxnSpPr>
          <p:spPr>
            <a:xfrm rot="300000" flipH="1">
              <a:off x="2251023" y="3591472"/>
              <a:ext cx="863562" cy="1018903"/>
            </a:xfrm>
            <a:prstGeom prst="straightConnector1">
              <a:avLst/>
            </a:prstGeom>
            <a:ln w="603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sellaDiTesto 8"/>
          <p:cNvSpPr txBox="1"/>
          <p:nvPr/>
        </p:nvSpPr>
        <p:spPr>
          <a:xfrm>
            <a:off x="2326966" y="3731592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B</a:t>
            </a:r>
            <a:r>
              <a:rPr lang="it-IT" sz="2000" b="1" baseline="-25000" dirty="0">
                <a:solidFill>
                  <a:srgbClr val="0070C0"/>
                </a:solidFill>
              </a:rPr>
              <a:t>1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6804571" y="111983"/>
            <a:ext cx="4573179" cy="5661800"/>
            <a:chOff x="6412684" y="111983"/>
            <a:chExt cx="5392253" cy="6453084"/>
          </a:xfrm>
        </p:grpSpPr>
        <p:grpSp>
          <p:nvGrpSpPr>
            <p:cNvPr id="14" name="Gruppo 13"/>
            <p:cNvGrpSpPr/>
            <p:nvPr/>
          </p:nvGrpSpPr>
          <p:grpSpPr>
            <a:xfrm>
              <a:off x="6412684" y="111983"/>
              <a:ext cx="5238750" cy="6083752"/>
              <a:chOff x="6412684" y="111983"/>
              <a:chExt cx="5238750" cy="6083752"/>
            </a:xfrm>
          </p:grpSpPr>
          <p:grpSp>
            <p:nvGrpSpPr>
              <p:cNvPr id="12" name="Gruppo 11"/>
              <p:cNvGrpSpPr/>
              <p:nvPr/>
            </p:nvGrpSpPr>
            <p:grpSpPr>
              <a:xfrm>
                <a:off x="6412684" y="111983"/>
                <a:ext cx="5238750" cy="4944873"/>
                <a:chOff x="6412684" y="255676"/>
                <a:chExt cx="5238750" cy="4944873"/>
              </a:xfrm>
            </p:grpSpPr>
            <p:grpSp>
              <p:nvGrpSpPr>
                <p:cNvPr id="6" name="Gruppo 5"/>
                <p:cNvGrpSpPr/>
                <p:nvPr/>
              </p:nvGrpSpPr>
              <p:grpSpPr>
                <a:xfrm>
                  <a:off x="6412684" y="255676"/>
                  <a:ext cx="5238750" cy="3779931"/>
                  <a:chOff x="6412684" y="1940785"/>
                  <a:chExt cx="5238750" cy="3779931"/>
                </a:xfrm>
              </p:grpSpPr>
              <p:pic>
                <p:nvPicPr>
                  <p:cNvPr id="1028" name="Picture 4" descr="MAS.pn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12684" y="1940785"/>
                    <a:ext cx="5238750" cy="25717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" name="CasellaDiTesto 1"/>
                  <p:cNvSpPr txBox="1"/>
                  <p:nvPr/>
                </p:nvSpPr>
                <p:spPr>
                  <a:xfrm>
                    <a:off x="10831658" y="3566161"/>
                    <a:ext cx="8197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dirty="0"/>
                      <a:t>Tempo</a:t>
                    </a:r>
                  </a:p>
                </p:txBody>
              </p:sp>
              <p:sp>
                <p:nvSpPr>
                  <p:cNvPr id="3" name="CasellaDiTesto 2"/>
                  <p:cNvSpPr txBox="1"/>
                  <p:nvPr/>
                </p:nvSpPr>
                <p:spPr>
                  <a:xfrm>
                    <a:off x="6779623" y="3566161"/>
                    <a:ext cx="9348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dirty="0"/>
                      <a:t>Impulso</a:t>
                    </a:r>
                  </a:p>
                </p:txBody>
              </p:sp>
              <p:sp>
                <p:nvSpPr>
                  <p:cNvPr id="4" name="Parentesi graffa aperta 3"/>
                  <p:cNvSpPr/>
                  <p:nvPr/>
                </p:nvSpPr>
                <p:spPr>
                  <a:xfrm rot="16200000">
                    <a:off x="8874091" y="3187363"/>
                    <a:ext cx="904165" cy="3554511"/>
                  </a:xfrm>
                  <a:prstGeom prst="leftBrac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" name="CasellaDiTesto 4"/>
                  <p:cNvSpPr txBox="1"/>
                  <p:nvPr/>
                </p:nvSpPr>
                <p:spPr>
                  <a:xfrm>
                    <a:off x="7421475" y="5299767"/>
                    <a:ext cx="3809397" cy="4209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dirty="0"/>
                      <a:t>FID (</a:t>
                    </a:r>
                    <a:r>
                      <a:rPr lang="it-IT" dirty="0" err="1"/>
                      <a:t>Frequency</a:t>
                    </a:r>
                    <a:r>
                      <a:rPr lang="it-IT" dirty="0"/>
                      <a:t> </a:t>
                    </a:r>
                    <a:r>
                      <a:rPr lang="it-IT" dirty="0" err="1"/>
                      <a:t>Induction</a:t>
                    </a:r>
                    <a:r>
                      <a:rPr lang="it-IT" dirty="0"/>
                      <a:t> </a:t>
                    </a:r>
                    <a:r>
                      <a:rPr lang="it-IT" dirty="0" err="1"/>
                      <a:t>Decay</a:t>
                    </a:r>
                    <a:r>
                      <a:rPr lang="it-IT" dirty="0"/>
                      <a:t>)</a:t>
                    </a:r>
                  </a:p>
                </p:txBody>
              </p:sp>
            </p:grpSp>
            <p:sp>
              <p:nvSpPr>
                <p:cNvPr id="10" name="Freccia in giù 9"/>
                <p:cNvSpPr/>
                <p:nvPr/>
              </p:nvSpPr>
              <p:spPr>
                <a:xfrm>
                  <a:off x="9234732" y="4035608"/>
                  <a:ext cx="209714" cy="392701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" name="Callout con freccia in giù 10"/>
                <p:cNvSpPr/>
                <p:nvPr/>
              </p:nvSpPr>
              <p:spPr>
                <a:xfrm>
                  <a:off x="8062191" y="4445127"/>
                  <a:ext cx="2554795" cy="755422"/>
                </a:xfrm>
                <a:prstGeom prst="downArrowCallou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000" b="1" dirty="0">
                      <a:solidFill>
                        <a:srgbClr val="FF0000"/>
                      </a:solidFill>
                    </a:rPr>
                    <a:t>Fourier </a:t>
                  </a:r>
                  <a:r>
                    <a:rPr lang="it-IT" sz="2000" b="1" dirty="0" err="1">
                      <a:solidFill>
                        <a:srgbClr val="FF0000"/>
                      </a:solidFill>
                    </a:rPr>
                    <a:t>transform</a:t>
                  </a:r>
                  <a:endParaRPr lang="it-IT" sz="2000" b="1" dirty="0">
                    <a:solidFill>
                      <a:srgbClr val="FF0000"/>
                    </a:solidFill>
                  </a:endParaRPr>
                </a:p>
              </p:txBody>
            </p:sp>
          </p:grpSp>
          <p:graphicFrame>
            <p:nvGraphicFramePr>
              <p:cNvPr id="15" name="Oggetto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9518314"/>
                  </p:ext>
                </p:extLst>
              </p:nvPr>
            </p:nvGraphicFramePr>
            <p:xfrm>
              <a:off x="6831875" y="5040038"/>
              <a:ext cx="4696749" cy="11556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" name="CS ChemDraw Drawing" r:id="rId5" imgW="2419544" imgH="595450" progId="ChemDraw.Document.6.0">
                      <p:embed/>
                    </p:oleObj>
                  </mc:Choice>
                  <mc:Fallback>
                    <p:oleObj name="CS ChemDraw Drawing" r:id="rId5" imgW="2419544" imgH="595450" progId="ChemDraw.Document.6.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831875" y="5040038"/>
                            <a:ext cx="4696749" cy="115569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CasellaDiTesto 15"/>
            <p:cNvSpPr txBox="1"/>
            <p:nvPr/>
          </p:nvSpPr>
          <p:spPr>
            <a:xfrm>
              <a:off x="10678154" y="6195735"/>
              <a:ext cx="1126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frequenza</a:t>
              </a:r>
            </a:p>
          </p:txBody>
        </p:sp>
      </p:grpSp>
      <p:sp>
        <p:nvSpPr>
          <p:cNvPr id="17" name="Rettangolo 16"/>
          <p:cNvSpPr/>
          <p:nvPr/>
        </p:nvSpPr>
        <p:spPr>
          <a:xfrm>
            <a:off x="212181" y="5773783"/>
            <a:ext cx="5883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>
                <a:hlinkClick r:id="rId7"/>
              </a:rPr>
              <a:t>Una spiegazione molto chiara</a:t>
            </a:r>
            <a:r>
              <a:rPr lang="it-IT" dirty="0">
                <a:hlinkClick r:id="rId7"/>
              </a:rPr>
              <a:t>:</a:t>
            </a:r>
          </a:p>
          <a:p>
            <a:r>
              <a:rPr lang="it-IT" dirty="0">
                <a:hlinkClick r:id="rId7"/>
              </a:rPr>
              <a:t>http://www.chem.hope.edu/~krieg/Chem348_2002/NMR/Principles_of_NMR_Spectroscopy.html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323538" y="5840336"/>
            <a:ext cx="574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8"/>
              </a:rPr>
              <a:t>La trasformata di Fourier facile facile:</a:t>
            </a:r>
          </a:p>
          <a:p>
            <a:r>
              <a:rPr lang="it-IT" dirty="0">
                <a:hlinkClick r:id="rId8"/>
              </a:rPr>
              <a:t>http://www.mat.uniroma3.it/didattica_interattiva/aa_11_12/am310/10.fourier.pdf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989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5B0AC-684D-7340-A69E-1EA5E640B81F}"/>
              </a:ext>
            </a:extLst>
          </p:cNvPr>
          <p:cNvSpPr txBox="1"/>
          <p:nvPr/>
        </p:nvSpPr>
        <p:spPr>
          <a:xfrm>
            <a:off x="4109655" y="97276"/>
            <a:ext cx="3972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Spettrometria NMR del carbonio 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CB52F-ED24-5748-8405-B588758BC4B0}"/>
              </a:ext>
            </a:extLst>
          </p:cNvPr>
          <p:cNvSpPr txBox="1"/>
          <p:nvPr/>
        </p:nvSpPr>
        <p:spPr>
          <a:xfrm>
            <a:off x="350196" y="894945"/>
            <a:ext cx="11546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 spettri sono disaccoppiati dai protoni ed i picchi figurano come singoletti, a meno che non ci siano altri nuclei magneticamente attivi come </a:t>
            </a:r>
            <a:r>
              <a:rPr lang="it-IT" baseline="30000" dirty="0"/>
              <a:t>2</a:t>
            </a:r>
            <a:r>
              <a:rPr lang="it-IT" dirty="0"/>
              <a:t>H, </a:t>
            </a:r>
            <a:r>
              <a:rPr lang="it-IT" baseline="30000" dirty="0"/>
              <a:t>31</a:t>
            </a:r>
            <a:r>
              <a:rPr lang="it-IT" dirty="0"/>
              <a:t>P, o </a:t>
            </a:r>
            <a:r>
              <a:rPr lang="it-IT" baseline="30000" dirty="0"/>
              <a:t>19</a:t>
            </a:r>
            <a:r>
              <a:rPr lang="it-IT" dirty="0"/>
              <a:t>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picco del solvente vede l’accoppiamento del </a:t>
            </a:r>
            <a:r>
              <a:rPr lang="it-IT" baseline="30000" dirty="0"/>
              <a:t>13</a:t>
            </a:r>
            <a:r>
              <a:rPr lang="it-IT" dirty="0"/>
              <a:t>C con il </a:t>
            </a:r>
            <a:r>
              <a:rPr lang="it-IT" baseline="30000" dirty="0"/>
              <a:t>2</a:t>
            </a:r>
            <a:r>
              <a:rPr lang="it-IT" dirty="0"/>
              <a:t>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picchi del </a:t>
            </a:r>
            <a:r>
              <a:rPr lang="it-IT" baseline="30000" dirty="0"/>
              <a:t>13</a:t>
            </a:r>
            <a:r>
              <a:rPr lang="it-IT" dirty="0"/>
              <a:t>C sono distribuiti su di un intervallo di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shift</a:t>
            </a:r>
            <a:r>
              <a:rPr lang="it-IT" dirty="0"/>
              <a:t> molto più ampio di quello dei protoni.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Normalmente l'intensità dei picchi non è correlata al numero di atomi di carbonio.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Poiché l’abbondanza isotopica del </a:t>
            </a:r>
            <a:r>
              <a:rPr lang="it-IT" baseline="30000" dirty="0"/>
              <a:t>13</a:t>
            </a:r>
            <a:r>
              <a:rPr lang="it-IT" dirty="0"/>
              <a:t>C è bassa (</a:t>
            </a:r>
            <a:r>
              <a:rPr lang="it-IT" dirty="0" err="1"/>
              <a:t>ca</a:t>
            </a:r>
            <a:r>
              <a:rPr lang="it-IT" dirty="0"/>
              <a:t>. 1%), gli spettri richiedo più campione e sono più numerosi.</a:t>
            </a:r>
          </a:p>
        </p:txBody>
      </p:sp>
      <p:pic>
        <p:nvPicPr>
          <p:cNvPr id="2050" name="Picture 2" descr="The basics of 13C-NMR spectroscopy">
            <a:extLst>
              <a:ext uri="{FF2B5EF4-FFF2-40B4-BE49-F238E27FC236}">
                <a16:creationId xmlns:a16="http://schemas.microsoft.com/office/drawing/2014/main" id="{EA9F40A4-AC03-F346-A5BB-2B4E2A43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647216"/>
            <a:ext cx="7094977" cy="42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9D37DC-377C-1941-B92D-0F00558BBE41}"/>
              </a:ext>
            </a:extLst>
          </p:cNvPr>
          <p:cNvGrpSpPr/>
          <p:nvPr/>
        </p:nvGrpSpPr>
        <p:grpSpPr>
          <a:xfrm>
            <a:off x="7523128" y="3046830"/>
            <a:ext cx="3960319" cy="2738606"/>
            <a:chOff x="7523128" y="3046830"/>
            <a:chExt cx="3960319" cy="2738606"/>
          </a:xfrm>
        </p:grpSpPr>
        <p:pic>
          <p:nvPicPr>
            <p:cNvPr id="2052" name="Picture 4" descr="Carbon-13 NMR for chloroform - Chemistry Stack Exchange">
              <a:extLst>
                <a:ext uri="{FF2B5EF4-FFF2-40B4-BE49-F238E27FC236}">
                  <a16:creationId xmlns:a16="http://schemas.microsoft.com/office/drawing/2014/main" id="{EE76A1E8-9369-5443-8481-CA02CA37F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128" y="3046830"/>
              <a:ext cx="3960319" cy="2738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C501CF-4E33-574A-A883-B356AA7C0C50}"/>
                </a:ext>
              </a:extLst>
            </p:cNvPr>
            <p:cNvSpPr/>
            <p:nvPr/>
          </p:nvSpPr>
          <p:spPr>
            <a:xfrm>
              <a:off x="7577847" y="3132306"/>
              <a:ext cx="1293779" cy="93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4B3D58F0-D80B-4548-BFE1-77B01E78ABE6}"/>
              </a:ext>
            </a:extLst>
          </p:cNvPr>
          <p:cNvSpPr/>
          <p:nvPr/>
        </p:nvSpPr>
        <p:spPr>
          <a:xfrm>
            <a:off x="4413504" y="5157216"/>
            <a:ext cx="646176" cy="950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56D774-6D26-0B40-A483-0D0370975915}"/>
              </a:ext>
            </a:extLst>
          </p:cNvPr>
          <p:cNvCxnSpPr>
            <a:stCxn id="6" idx="0"/>
          </p:cNvCxnSpPr>
          <p:nvPr/>
        </p:nvCxnSpPr>
        <p:spPr>
          <a:xfrm flipV="1">
            <a:off x="4736592" y="3046830"/>
            <a:ext cx="2786536" cy="21103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551AB6-2BE7-104C-B4A0-1C781E4F50A8}"/>
              </a:ext>
            </a:extLst>
          </p:cNvPr>
          <p:cNvCxnSpPr>
            <a:cxnSpLocks/>
          </p:cNvCxnSpPr>
          <p:nvPr/>
        </p:nvCxnSpPr>
        <p:spPr>
          <a:xfrm flipV="1">
            <a:off x="4736592" y="5785436"/>
            <a:ext cx="2786536" cy="3314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CD50729-6B14-5C4D-9157-9D44E2D6BA02}"/>
              </a:ext>
            </a:extLst>
          </p:cNvPr>
          <p:cNvSpPr txBox="1"/>
          <p:nvPr/>
        </p:nvSpPr>
        <p:spPr>
          <a:xfrm>
            <a:off x="7055753" y="5849575"/>
            <a:ext cx="4895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2n</a:t>
            </a:r>
            <a:r>
              <a:rPr lang="it-IT" sz="1400" i="1" dirty="0"/>
              <a:t>I</a:t>
            </a:r>
            <a:r>
              <a:rPr lang="it-IT" sz="1400" dirty="0"/>
              <a:t>+1 = 2x1x1+1 = 3</a:t>
            </a:r>
          </a:p>
          <a:p>
            <a:pPr algn="ctr"/>
            <a:r>
              <a:rPr lang="it-IT" sz="1400" dirty="0"/>
              <a:t>Stati di spin: -1, 0 , +1</a:t>
            </a:r>
          </a:p>
          <a:p>
            <a:pPr algn="ctr"/>
            <a:r>
              <a:rPr lang="it-IT" sz="1400" dirty="0"/>
              <a:t>Essendoci un solo D, questi 3 stati sono popolati in modo uguale</a:t>
            </a:r>
          </a:p>
          <a:p>
            <a:pPr algn="ctr"/>
            <a:r>
              <a:rPr lang="it-IT" sz="1400" dirty="0"/>
              <a:t>(ciascuno con probabilità del 33.3…%)</a:t>
            </a:r>
          </a:p>
        </p:txBody>
      </p:sp>
    </p:spTree>
    <p:extLst>
      <p:ext uri="{BB962C8B-B14F-4D97-AF65-F5344CB8AC3E}">
        <p14:creationId xmlns:p14="http://schemas.microsoft.com/office/powerpoint/2010/main" val="308894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H nMr spectrum of the monomer 4a (300 MHz, 293 K, CDCl3). | Download  Scientific Diagram">
            <a:extLst>
              <a:ext uri="{FF2B5EF4-FFF2-40B4-BE49-F238E27FC236}">
                <a16:creationId xmlns:a16="http://schemas.microsoft.com/office/drawing/2014/main" id="{395D1167-9F8A-0249-8CF9-34C81B5E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34" y="373126"/>
            <a:ext cx="9615932" cy="496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F3907E-1D68-5C4D-9B19-ABB7E79980C1}"/>
              </a:ext>
            </a:extLst>
          </p:cNvPr>
          <p:cNvSpPr txBox="1"/>
          <p:nvPr/>
        </p:nvSpPr>
        <p:spPr>
          <a:xfrm>
            <a:off x="1288034" y="3794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/>
              <a:t>1</a:t>
            </a:r>
            <a:r>
              <a:rPr lang="it-IT" dirty="0"/>
              <a:t>H NMR </a:t>
            </a:r>
            <a:r>
              <a:rPr lang="it-IT" dirty="0" err="1"/>
              <a:t>spectrum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92F55-0222-CD45-AC3E-40F72A2D48F5}"/>
              </a:ext>
            </a:extLst>
          </p:cNvPr>
          <p:cNvSpPr txBox="1"/>
          <p:nvPr/>
        </p:nvSpPr>
        <p:spPr>
          <a:xfrm>
            <a:off x="1730386" y="1353312"/>
            <a:ext cx="8792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Solvent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065F4-FF95-DB41-B9A2-E4D751890EAA}"/>
              </a:ext>
            </a:extLst>
          </p:cNvPr>
          <p:cNvSpPr txBox="1"/>
          <p:nvPr/>
        </p:nvSpPr>
        <p:spPr>
          <a:xfrm>
            <a:off x="396240" y="5339487"/>
            <a:ext cx="11399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Nel </a:t>
            </a:r>
            <a:r>
              <a:rPr lang="it-IT" baseline="30000" dirty="0"/>
              <a:t>1</a:t>
            </a:r>
            <a:r>
              <a:rPr lang="it-IT" dirty="0"/>
              <a:t>H NMR spettro possiamo osservare l’accoppiamento dei protoni con altri nuclei NMR attivi, incluso il </a:t>
            </a:r>
            <a:r>
              <a:rPr lang="it-IT" baseline="30000" dirty="0"/>
              <a:t>13</a:t>
            </a:r>
            <a:r>
              <a:rPr lang="it-IT" dirty="0"/>
              <a:t>C. Tuttavia l'intensità dei segnali è proporzionale all’abbondanza isotopica di questi nuclei e dipende anche dalla possibilità di interscambio dei protoni (come già visto). L’accoppiamento dei protoni con il </a:t>
            </a:r>
            <a:r>
              <a:rPr lang="it-IT" baseline="30000" dirty="0"/>
              <a:t>13</a:t>
            </a:r>
            <a:r>
              <a:rPr lang="it-IT" dirty="0"/>
              <a:t>C da luogo a picchi satellite.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il solvente deuterato contiene più atomi di deuterio ed è vecchio, si possono osservare picchi dovuti all’accoppiamento tra protoni e deuterio. Raro.</a:t>
            </a:r>
          </a:p>
        </p:txBody>
      </p:sp>
      <p:pic>
        <p:nvPicPr>
          <p:cNvPr id="5122" name="Picture 2" descr="How to Evaluate a Benchtop NMR Instrument&amp;#39;s Technical Performance Part 2:  1H Lineshape and Resolution - Magritek">
            <a:extLst>
              <a:ext uri="{FF2B5EF4-FFF2-40B4-BE49-F238E27FC236}">
                <a16:creationId xmlns:a16="http://schemas.microsoft.com/office/drawing/2014/main" id="{8A535926-EFD1-1B47-964C-CBF6DA81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946" y="0"/>
            <a:ext cx="2853814" cy="20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C4757-A763-3F48-AE31-47A5A1D8557B}"/>
              </a:ext>
            </a:extLst>
          </p:cNvPr>
          <p:cNvSpPr txBox="1"/>
          <p:nvPr/>
        </p:nvSpPr>
        <p:spPr>
          <a:xfrm>
            <a:off x="8932563" y="1996798"/>
            <a:ext cx="2834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Picchi satellite del CHCl</a:t>
            </a:r>
            <a:r>
              <a:rPr lang="it-IT" baseline="-25000" dirty="0"/>
              <a:t>3</a:t>
            </a:r>
          </a:p>
          <a:p>
            <a:pPr algn="ctr"/>
            <a:r>
              <a:rPr lang="it-IT" dirty="0"/>
              <a:t>(115 Hz &lt; </a:t>
            </a:r>
            <a:r>
              <a:rPr lang="it-IT" i="1" dirty="0" err="1"/>
              <a:t>J</a:t>
            </a:r>
            <a:r>
              <a:rPr lang="it-IT" dirty="0"/>
              <a:t> &lt; 250 Hz)</a:t>
            </a:r>
          </a:p>
          <a:p>
            <a:pPr algn="ctr"/>
            <a:r>
              <a:rPr lang="it-IT" i="1" dirty="0"/>
              <a:t>I</a:t>
            </a:r>
            <a:r>
              <a:rPr lang="it-IT" dirty="0"/>
              <a:t> </a:t>
            </a:r>
            <a:r>
              <a:rPr lang="it-IT" baseline="30000" dirty="0"/>
              <a:t>13</a:t>
            </a:r>
            <a:r>
              <a:rPr lang="it-IT" dirty="0"/>
              <a:t>C = 1/2 quindi doppietto.</a:t>
            </a:r>
          </a:p>
        </p:txBody>
      </p:sp>
    </p:spTree>
    <p:extLst>
      <p:ext uri="{BB962C8B-B14F-4D97-AF65-F5344CB8AC3E}">
        <p14:creationId xmlns:p14="http://schemas.microsoft.com/office/powerpoint/2010/main" val="170055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0005" y="5657671"/>
            <a:ext cx="11011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(a) Spettro accoppiato </a:t>
            </a:r>
            <a:r>
              <a:rPr lang="it-IT" baseline="30000" dirty="0"/>
              <a:t>13</a:t>
            </a:r>
            <a:r>
              <a:rPr lang="it-IT" dirty="0"/>
              <a:t>C del colesterolo. Notiamo il largo intervallo di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shift</a:t>
            </a:r>
            <a:r>
              <a:rPr lang="it-IT" dirty="0"/>
              <a:t> nel quale si osservano i segnali dei carboni, la mancata osservazione di accoppiamenti </a:t>
            </a:r>
            <a:r>
              <a:rPr lang="it-IT" baseline="30000" dirty="0"/>
              <a:t>13</a:t>
            </a:r>
            <a:r>
              <a:rPr lang="it-IT" dirty="0"/>
              <a:t>C – </a:t>
            </a:r>
            <a:r>
              <a:rPr lang="it-IT" baseline="30000" dirty="0"/>
              <a:t>13</a:t>
            </a:r>
            <a:r>
              <a:rPr lang="it-IT" dirty="0"/>
              <a:t>C; l’osservazione di accoppiamenti  </a:t>
            </a:r>
            <a:r>
              <a:rPr lang="it-IT" baseline="30000" dirty="0"/>
              <a:t>13</a:t>
            </a:r>
            <a:r>
              <a:rPr lang="it-IT" dirty="0"/>
              <a:t>C-</a:t>
            </a:r>
            <a:r>
              <a:rPr lang="it-IT" baseline="30000" dirty="0"/>
              <a:t>1</a:t>
            </a:r>
            <a:r>
              <a:rPr lang="it-IT" dirty="0"/>
              <a:t>H con J molto grandi. (b) spettro disaccoppiato del colesterolo. Notiamo la semplificazione e </a:t>
            </a:r>
            <a:r>
              <a:rPr lang="it-IT" b="1" dirty="0"/>
              <a:t>l’assenza di relazione tra intensità dei segnali e numero di atomi di carbonio</a:t>
            </a:r>
            <a:r>
              <a:rPr lang="it-IT" dirty="0"/>
              <a:t>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149187-3CFB-224E-8E0F-1B93991B56B9}"/>
              </a:ext>
            </a:extLst>
          </p:cNvPr>
          <p:cNvGrpSpPr/>
          <p:nvPr/>
        </p:nvGrpSpPr>
        <p:grpSpPr>
          <a:xfrm>
            <a:off x="1674473" y="348725"/>
            <a:ext cx="8843053" cy="5308946"/>
            <a:chOff x="1674473" y="348725"/>
            <a:chExt cx="8843053" cy="530894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473" y="348725"/>
              <a:ext cx="8843053" cy="530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5647452" y="1850622"/>
              <a:ext cx="6799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/>
                <a:t>Solvente</a:t>
              </a: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803012" y="2753591"/>
              <a:ext cx="8018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dirty="0"/>
                <a:t>C vinilico</a:t>
              </a:r>
            </a:p>
            <a:p>
              <a:pPr algn="ctr"/>
              <a:r>
                <a:rPr lang="it-IT" sz="1000" dirty="0"/>
                <a:t>quaternario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5861847-5A06-C742-B4F4-F9190E883480}"/>
                </a:ext>
              </a:extLst>
            </p:cNvPr>
            <p:cNvCxnSpPr>
              <a:cxnSpLocks/>
            </p:cNvCxnSpPr>
            <p:nvPr/>
          </p:nvCxnSpPr>
          <p:spPr>
            <a:xfrm>
              <a:off x="5972249" y="2753591"/>
              <a:ext cx="0" cy="18911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CDE1114-2FD0-6F46-908F-139092E3C053}"/>
              </a:ext>
            </a:extLst>
          </p:cNvPr>
          <p:cNvSpPr txBox="1"/>
          <p:nvPr/>
        </p:nvSpPr>
        <p:spPr>
          <a:xfrm>
            <a:off x="4475330" y="0"/>
            <a:ext cx="324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Disaccoppiamento protonico</a:t>
            </a:r>
          </a:p>
        </p:txBody>
      </p:sp>
    </p:spTree>
    <p:extLst>
      <p:ext uri="{BB962C8B-B14F-4D97-AF65-F5344CB8AC3E}">
        <p14:creationId xmlns:p14="http://schemas.microsoft.com/office/powerpoint/2010/main" val="182257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917572"/>
            <a:ext cx="9017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7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65" y="959203"/>
            <a:ext cx="8485670" cy="49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7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662</Words>
  <Application>Microsoft Macintosh PowerPoint</Application>
  <PresentationFormat>Widescreen</PresentationFormat>
  <Paragraphs>51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dscfberti2</dc:creator>
  <cp:lastModifiedBy>GOBBO PIERANGELO</cp:lastModifiedBy>
  <cp:revision>50</cp:revision>
  <dcterms:created xsi:type="dcterms:W3CDTF">2020-03-28T09:27:20Z</dcterms:created>
  <dcterms:modified xsi:type="dcterms:W3CDTF">2022-02-05T06:55:20Z</dcterms:modified>
</cp:coreProperties>
</file>